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87"/>
  </p:notesMasterIdLst>
  <p:sldIdLst>
    <p:sldId id="256" r:id="rId2"/>
    <p:sldId id="338" r:id="rId3"/>
    <p:sldId id="339" r:id="rId4"/>
    <p:sldId id="340" r:id="rId5"/>
    <p:sldId id="341" r:id="rId6"/>
    <p:sldId id="342" r:id="rId7"/>
    <p:sldId id="343" r:id="rId8"/>
    <p:sldId id="350" r:id="rId9"/>
    <p:sldId id="345" r:id="rId10"/>
    <p:sldId id="368" r:id="rId11"/>
    <p:sldId id="369" r:id="rId12"/>
    <p:sldId id="370" r:id="rId13"/>
    <p:sldId id="371" r:id="rId14"/>
    <p:sldId id="372" r:id="rId15"/>
    <p:sldId id="373" r:id="rId16"/>
    <p:sldId id="374" r:id="rId17"/>
    <p:sldId id="375" r:id="rId18"/>
    <p:sldId id="376" r:id="rId19"/>
    <p:sldId id="377" r:id="rId20"/>
    <p:sldId id="378" r:id="rId21"/>
    <p:sldId id="379" r:id="rId22"/>
    <p:sldId id="380" r:id="rId23"/>
    <p:sldId id="381" r:id="rId24"/>
    <p:sldId id="382" r:id="rId25"/>
    <p:sldId id="383" r:id="rId26"/>
    <p:sldId id="384" r:id="rId27"/>
    <p:sldId id="385" r:id="rId28"/>
    <p:sldId id="386" r:id="rId29"/>
    <p:sldId id="387" r:id="rId30"/>
    <p:sldId id="388" r:id="rId31"/>
    <p:sldId id="389" r:id="rId32"/>
    <p:sldId id="390" r:id="rId33"/>
    <p:sldId id="346" r:id="rId34"/>
    <p:sldId id="347" r:id="rId35"/>
    <p:sldId id="348" r:id="rId36"/>
    <p:sldId id="349" r:id="rId37"/>
    <p:sldId id="259" r:id="rId38"/>
    <p:sldId id="311" r:id="rId39"/>
    <p:sldId id="312" r:id="rId40"/>
    <p:sldId id="313" r:id="rId41"/>
    <p:sldId id="265" r:id="rId42"/>
    <p:sldId id="308" r:id="rId43"/>
    <p:sldId id="309" r:id="rId44"/>
    <p:sldId id="310" r:id="rId45"/>
    <p:sldId id="268" r:id="rId46"/>
    <p:sldId id="314" r:id="rId47"/>
    <p:sldId id="315" r:id="rId48"/>
    <p:sldId id="316" r:id="rId49"/>
    <p:sldId id="317" r:id="rId50"/>
    <p:sldId id="318" r:id="rId51"/>
    <p:sldId id="319" r:id="rId52"/>
    <p:sldId id="320" r:id="rId53"/>
    <p:sldId id="321" r:id="rId54"/>
    <p:sldId id="322" r:id="rId55"/>
    <p:sldId id="323" r:id="rId56"/>
    <p:sldId id="324" r:id="rId57"/>
    <p:sldId id="325" r:id="rId58"/>
    <p:sldId id="326" r:id="rId59"/>
    <p:sldId id="328" r:id="rId60"/>
    <p:sldId id="329" r:id="rId61"/>
    <p:sldId id="330" r:id="rId62"/>
    <p:sldId id="331" r:id="rId63"/>
    <p:sldId id="332" r:id="rId64"/>
    <p:sldId id="333" r:id="rId65"/>
    <p:sldId id="334" r:id="rId66"/>
    <p:sldId id="335" r:id="rId67"/>
    <p:sldId id="336" r:id="rId68"/>
    <p:sldId id="337" r:id="rId69"/>
    <p:sldId id="358" r:id="rId70"/>
    <p:sldId id="352" r:id="rId71"/>
    <p:sldId id="353" r:id="rId72"/>
    <p:sldId id="354" r:id="rId73"/>
    <p:sldId id="355" r:id="rId74"/>
    <p:sldId id="356" r:id="rId75"/>
    <p:sldId id="357" r:id="rId76"/>
    <p:sldId id="359" r:id="rId77"/>
    <p:sldId id="391" r:id="rId78"/>
    <p:sldId id="392" r:id="rId79"/>
    <p:sldId id="393" r:id="rId80"/>
    <p:sldId id="360" r:id="rId81"/>
    <p:sldId id="361" r:id="rId82"/>
    <p:sldId id="362" r:id="rId83"/>
    <p:sldId id="363" r:id="rId84"/>
    <p:sldId id="364" r:id="rId85"/>
    <p:sldId id="366" r:id="rId8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Franklin Gothic Book" pitchFamily="34" charset="0"/>
        <a:ea typeface="+mn-ea"/>
        <a:cs typeface="+mn-cs"/>
      </a:defRPr>
    </a:lvl1pPr>
    <a:lvl2pPr marL="457200" algn="l" rtl="0" fontAlgn="base">
      <a:spcBef>
        <a:spcPct val="0"/>
      </a:spcBef>
      <a:spcAft>
        <a:spcPct val="0"/>
      </a:spcAft>
      <a:defRPr kern="1200">
        <a:solidFill>
          <a:schemeClr val="tx1"/>
        </a:solidFill>
        <a:latin typeface="Franklin Gothic Book" pitchFamily="34" charset="0"/>
        <a:ea typeface="+mn-ea"/>
        <a:cs typeface="+mn-cs"/>
      </a:defRPr>
    </a:lvl2pPr>
    <a:lvl3pPr marL="914400" algn="l" rtl="0" fontAlgn="base">
      <a:spcBef>
        <a:spcPct val="0"/>
      </a:spcBef>
      <a:spcAft>
        <a:spcPct val="0"/>
      </a:spcAft>
      <a:defRPr kern="1200">
        <a:solidFill>
          <a:schemeClr val="tx1"/>
        </a:solidFill>
        <a:latin typeface="Franklin Gothic Book" pitchFamily="34" charset="0"/>
        <a:ea typeface="+mn-ea"/>
        <a:cs typeface="+mn-cs"/>
      </a:defRPr>
    </a:lvl3pPr>
    <a:lvl4pPr marL="1371600" algn="l" rtl="0" fontAlgn="base">
      <a:spcBef>
        <a:spcPct val="0"/>
      </a:spcBef>
      <a:spcAft>
        <a:spcPct val="0"/>
      </a:spcAft>
      <a:defRPr kern="1200">
        <a:solidFill>
          <a:schemeClr val="tx1"/>
        </a:solidFill>
        <a:latin typeface="Franklin Gothic Book" pitchFamily="34" charset="0"/>
        <a:ea typeface="+mn-ea"/>
        <a:cs typeface="+mn-cs"/>
      </a:defRPr>
    </a:lvl4pPr>
    <a:lvl5pPr marL="1828800" algn="l" rtl="0" fontAlgn="base">
      <a:spcBef>
        <a:spcPct val="0"/>
      </a:spcBef>
      <a:spcAft>
        <a:spcPct val="0"/>
      </a:spcAft>
      <a:defRPr kern="1200">
        <a:solidFill>
          <a:schemeClr val="tx1"/>
        </a:solidFill>
        <a:latin typeface="Franklin Gothic Book" pitchFamily="34" charset="0"/>
        <a:ea typeface="+mn-ea"/>
        <a:cs typeface="+mn-cs"/>
      </a:defRPr>
    </a:lvl5pPr>
    <a:lvl6pPr marL="2286000" algn="l" defTabSz="914400" rtl="0" eaLnBrk="1" latinLnBrk="0" hangingPunct="1">
      <a:defRPr kern="1200">
        <a:solidFill>
          <a:schemeClr val="tx1"/>
        </a:solidFill>
        <a:latin typeface="Franklin Gothic Book" pitchFamily="34" charset="0"/>
        <a:ea typeface="+mn-ea"/>
        <a:cs typeface="+mn-cs"/>
      </a:defRPr>
    </a:lvl6pPr>
    <a:lvl7pPr marL="2743200" algn="l" defTabSz="914400" rtl="0" eaLnBrk="1" latinLnBrk="0" hangingPunct="1">
      <a:defRPr kern="1200">
        <a:solidFill>
          <a:schemeClr val="tx1"/>
        </a:solidFill>
        <a:latin typeface="Franklin Gothic Book" pitchFamily="34" charset="0"/>
        <a:ea typeface="+mn-ea"/>
        <a:cs typeface="+mn-cs"/>
      </a:defRPr>
    </a:lvl7pPr>
    <a:lvl8pPr marL="3200400" algn="l" defTabSz="914400" rtl="0" eaLnBrk="1" latinLnBrk="0" hangingPunct="1">
      <a:defRPr kern="1200">
        <a:solidFill>
          <a:schemeClr val="tx1"/>
        </a:solidFill>
        <a:latin typeface="Franklin Gothic Book" pitchFamily="34" charset="0"/>
        <a:ea typeface="+mn-ea"/>
        <a:cs typeface="+mn-cs"/>
      </a:defRPr>
    </a:lvl8pPr>
    <a:lvl9pPr marL="3657600" algn="l" defTabSz="914400" rtl="0" eaLnBrk="1" latinLnBrk="0" hangingPunct="1">
      <a:defRPr kern="1200">
        <a:solidFill>
          <a:schemeClr val="tx1"/>
        </a:solidFill>
        <a:latin typeface="Franklin Gothic Book"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DEC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944" y="-33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6E8EA8DF-917F-430F-B53C-D9687A94338D}" type="datetimeFigureOut">
              <a:rPr lang="en-US"/>
              <a:pPr>
                <a:defRPr/>
              </a:pPr>
              <a:t>3/1/2012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1AA01EAA-49BF-45EF-A464-1590B0787945}" type="slidenum">
              <a:rPr lang="en-US"/>
              <a:pPr>
                <a:defRPr/>
              </a:pPr>
              <a:t>‹#›</a:t>
            </a:fld>
            <a:endParaRPr lang="en-US"/>
          </a:p>
        </p:txBody>
      </p:sp>
    </p:spTree>
    <p:extLst>
      <p:ext uri="{BB962C8B-B14F-4D97-AF65-F5344CB8AC3E}">
        <p14:creationId xmlns:p14="http://schemas.microsoft.com/office/powerpoint/2010/main" val="42517276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michigan.gov/mde/0,4615,7-140--232021--,00.html"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www.michigan.gov/documents/mde/New_Cut_Scores_FAQ_365040_7.pdf"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4351F4A-7C4C-461D-B621-3078899619B5}"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9330736-4018-42CD-AF48-C9D1D51D50AF}"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118D721-FD44-4B61-906F-752050FD7C22}"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9AC661F-D74B-4EA8-A552-9A4F2A9F1C51}"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26F22D7B-9876-45D0-8AB7-336CDC3FE87E}"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195765E-A454-4304-B047-F67238F33BD3}"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1695689-3C65-4BFA-9579-271D9BAF0912}"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28F77E8D-ED38-4366-BBDD-A9C141E8FCF4}"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3701E49-E4A6-40F7-9430-0E5E82412B0C}"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The purpose of this slide to show that there is a transition period</a:t>
            </a:r>
          </a:p>
        </p:txBody>
      </p:sp>
      <p:sp>
        <p:nvSpPr>
          <p:cNvPr id="102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0DDB9984-9C43-49F8-87A5-4E2C4206128E}" type="slidenum">
              <a:rPr lang="en-US" smtClean="0">
                <a:latin typeface="Calibri" pitchFamily="34" charset="0"/>
              </a:rPr>
              <a:pPr eaLnBrk="1" fontAlgn="base" hangingPunct="1">
                <a:spcBef>
                  <a:spcPct val="0"/>
                </a:spcBef>
                <a:spcAft>
                  <a:spcPct val="0"/>
                </a:spcAft>
              </a:pPr>
              <a:t>10</a:t>
            </a:fld>
            <a:endParaRPr lang="en-US"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a:p>
            <a:r>
              <a:rPr lang="en-US" smtClean="0"/>
              <a:t>Optional: Watch Video Link:  http://www.youtube.com/watch?v=9IGD9oLofks&amp;list=UUF0pa3nE3aZAfBMT8pqM5PA&amp;index=3&amp;feature=plcp</a:t>
            </a:r>
          </a:p>
          <a:p>
            <a:endParaRPr lang="en-US" smtClean="0"/>
          </a:p>
        </p:txBody>
      </p:sp>
      <p:sp>
        <p:nvSpPr>
          <p:cNvPr id="4" name="Slide Number Placeholder 3"/>
          <p:cNvSpPr>
            <a:spLocks noGrp="1"/>
          </p:cNvSpPr>
          <p:nvPr>
            <p:ph type="sldNum" sz="quarter" idx="5"/>
          </p:nvPr>
        </p:nvSpPr>
        <p:spPr/>
        <p:txBody>
          <a:bodyPr/>
          <a:lstStyle/>
          <a:p>
            <a:pPr>
              <a:defRPr/>
            </a:pPr>
            <a:fld id="{50811389-E62C-4E6D-8E37-DB38858721FD}"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2"/>
            <a:r>
              <a:rPr lang="en-US" smtClean="0"/>
              <a:t>Mathematics CCSS writer </a:t>
            </a:r>
            <a:r>
              <a:rPr lang="en-US" sz="2800" smtClean="0"/>
              <a:t>(Phil Daro, 2011) </a:t>
            </a:r>
          </a:p>
          <a:p>
            <a:endParaRPr lang="en-US" smtClean="0"/>
          </a:p>
        </p:txBody>
      </p:sp>
      <p:sp>
        <p:nvSpPr>
          <p:cNvPr id="4" name="Slide Number Placeholder 3"/>
          <p:cNvSpPr>
            <a:spLocks noGrp="1"/>
          </p:cNvSpPr>
          <p:nvPr>
            <p:ph type="sldNum" sz="quarter" idx="5"/>
          </p:nvPr>
        </p:nvSpPr>
        <p:spPr/>
        <p:txBody>
          <a:bodyPr/>
          <a:lstStyle/>
          <a:p>
            <a:pPr>
              <a:defRPr/>
            </a:pPr>
            <a:fld id="{4D498C43-356B-4375-90FA-D252D4FD309D}"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www.michigan.gov/mde &gt;hot topics&gt;common core state standards</a:t>
            </a:r>
          </a:p>
        </p:txBody>
      </p:sp>
      <p:sp>
        <p:nvSpPr>
          <p:cNvPr id="1054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F0840F99-A6EE-4C2F-AD68-B69795FE7F3C}" type="slidenum">
              <a:rPr lang="en-US" smtClean="0">
                <a:latin typeface="Calibri" pitchFamily="34" charset="0"/>
              </a:rPr>
              <a:pPr eaLnBrk="1" fontAlgn="base" hangingPunct="1">
                <a:spcBef>
                  <a:spcPct val="0"/>
                </a:spcBef>
                <a:spcAft>
                  <a:spcPct val="0"/>
                </a:spcAft>
              </a:pPr>
              <a:t>13</a:t>
            </a:fld>
            <a:endParaRPr lang="en-US"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Key shifts from Susan Pimentel, Key Shifts in the Common Core State Standards for ELA and Literacy  www.achievethecore.org</a:t>
            </a:r>
          </a:p>
          <a:p>
            <a:pPr eaLnBrk="1" hangingPunct="1">
              <a:spcBef>
                <a:spcPct val="0"/>
              </a:spcBef>
            </a:pPr>
            <a:r>
              <a:rPr lang="en-US" smtClean="0"/>
              <a:t>www.michigan.gov/mde &gt;hot topics&gt;common core state standards</a:t>
            </a:r>
          </a:p>
          <a:p>
            <a:pPr eaLnBrk="1" hangingPunct="1">
              <a:spcBef>
                <a:spcPct val="0"/>
              </a:spcBef>
            </a:pPr>
            <a:endParaRPr lang="en-US" smtClean="0"/>
          </a:p>
        </p:txBody>
      </p:sp>
      <p:sp>
        <p:nvSpPr>
          <p:cNvPr id="1065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F480B1B1-0BF5-42ED-BBBB-9E08A86B21EC}" type="slidenum">
              <a:rPr lang="en-US" smtClean="0">
                <a:latin typeface="Calibri" pitchFamily="34" charset="0"/>
              </a:rPr>
              <a:pPr eaLnBrk="1" fontAlgn="base" hangingPunct="1">
                <a:spcBef>
                  <a:spcPct val="0"/>
                </a:spcBef>
                <a:spcAft>
                  <a:spcPct val="0"/>
                </a:spcAft>
              </a:pPr>
              <a:t>14</a:t>
            </a:fld>
            <a:endParaRPr lang="en-US" smtClean="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075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A68F32BD-E82E-474F-874A-C3A22F565B67}" type="slidenum">
              <a:rPr lang="en-US" smtClean="0">
                <a:latin typeface="Calibri" pitchFamily="34" charset="0"/>
              </a:rPr>
              <a:pPr eaLnBrk="1" fontAlgn="base" hangingPunct="1">
                <a:spcBef>
                  <a:spcPct val="0"/>
                </a:spcBef>
                <a:spcAft>
                  <a:spcPct val="0"/>
                </a:spcAft>
              </a:pPr>
              <a:t>15</a:t>
            </a:fld>
            <a:endParaRPr lang="en-US" smtClean="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D86253D8-570E-4239-ADC5-98FAFC69E61B}" type="slidenum">
              <a:rPr lang="en-US" smtClean="0">
                <a:latin typeface="Calibri" pitchFamily="34" charset="0"/>
              </a:rPr>
              <a:pPr eaLnBrk="1" fontAlgn="base" hangingPunct="1">
                <a:spcBef>
                  <a:spcPct val="0"/>
                </a:spcBef>
                <a:spcAft>
                  <a:spcPct val="0"/>
                </a:spcAft>
              </a:pPr>
              <a:t>16</a:t>
            </a:fld>
            <a:endParaRPr lang="en-US" smtClean="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2" eaLnBrk="1" hangingPunct="1">
              <a:spcBef>
                <a:spcPct val="0"/>
              </a:spcBef>
            </a:pPr>
            <a:r>
              <a:rPr lang="en-US" smtClean="0">
                <a:latin typeface="Verdana" pitchFamily="34" charset="0"/>
                <a:hlinkClick r:id="rId3"/>
              </a:rPr>
              <a:t>http://www.michigan.gov/mde/0,4615,7-140--232021--,00.html</a:t>
            </a:r>
            <a:endParaRPr lang="en-US" smtClean="0">
              <a:latin typeface="Verdana" pitchFamily="34" charset="0"/>
            </a:endParaRPr>
          </a:p>
          <a:p>
            <a:pPr eaLnBrk="1" hangingPunct="1">
              <a:spcBef>
                <a:spcPct val="0"/>
              </a:spcBef>
            </a:pPr>
            <a:endParaRPr lang="en-US" smtClean="0"/>
          </a:p>
        </p:txBody>
      </p:sp>
      <p:sp>
        <p:nvSpPr>
          <p:cNvPr id="1095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551EB490-4B3A-406E-8941-FF2CF1AF14D9}" type="slidenum">
              <a:rPr lang="en-US" smtClean="0">
                <a:latin typeface="Calibri" pitchFamily="34" charset="0"/>
              </a:rPr>
              <a:pPr eaLnBrk="1" fontAlgn="base" hangingPunct="1">
                <a:spcBef>
                  <a:spcPct val="0"/>
                </a:spcBef>
                <a:spcAft>
                  <a:spcPct val="0"/>
                </a:spcAft>
              </a:pPr>
              <a:t>17</a:t>
            </a:fld>
            <a:endParaRPr lang="en-US" smtClean="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509666C-5B22-405D-8D70-8312C0E03A9C}" type="slidenum">
              <a:rPr lang="en-US" smtClean="0"/>
              <a:pPr>
                <a:defRPr/>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85000" lnSpcReduction="20000"/>
          </a:bodyPr>
          <a:lstStyle/>
          <a:p>
            <a:pPr eaLnBrk="1" hangingPunct="1">
              <a:spcBef>
                <a:spcPct val="0"/>
              </a:spcBef>
              <a:spcAft>
                <a:spcPts val="789"/>
              </a:spcAft>
              <a:defRPr/>
            </a:pPr>
            <a:r>
              <a:rPr lang="en-US" sz="1800" dirty="0">
                <a:ea typeface="ＭＳ Ｐゴシック" charset="-128"/>
                <a:cs typeface="ＭＳ Ｐゴシック" charset="-128"/>
              </a:rPr>
              <a:t>Assessment system that balances summative, interim, and formative components for ELA and mathematics:</a:t>
            </a:r>
            <a:endParaRPr lang="en-US" sz="1800" dirty="0">
              <a:ea typeface="ヒラギノ角ゴ ProN W6" charset="-128"/>
              <a:cs typeface="ヒラギノ角ゴ ProN W6" charset="-128"/>
            </a:endParaRPr>
          </a:p>
          <a:p>
            <a:pPr eaLnBrk="1" hangingPunct="1">
              <a:spcBef>
                <a:spcPct val="0"/>
              </a:spcBef>
              <a:spcAft>
                <a:spcPts val="789"/>
              </a:spcAft>
              <a:buFont typeface="Arial" charset="0"/>
              <a:buChar char="•"/>
              <a:defRPr/>
            </a:pPr>
            <a:r>
              <a:rPr lang="en-US" sz="1600" b="1" dirty="0">
                <a:ea typeface="ＭＳ Ｐゴシック" charset="-128"/>
                <a:cs typeface="ＭＳ Ｐゴシック" charset="-128"/>
              </a:rPr>
              <a:t> Summative Assessment (Computer Adaptive)</a:t>
            </a:r>
          </a:p>
          <a:p>
            <a:pPr marL="961869" lvl="3" indent="-283549" eaLnBrk="1" hangingPunct="1">
              <a:spcBef>
                <a:spcPct val="0"/>
              </a:spcBef>
              <a:spcAft>
                <a:spcPts val="789"/>
              </a:spcAft>
              <a:buFont typeface="Arial" charset="0"/>
              <a:buChar char="•"/>
              <a:defRPr/>
            </a:pPr>
            <a:r>
              <a:rPr lang="en-US" sz="1400" dirty="0">
                <a:ea typeface="ＭＳ Ｐゴシック" charset="-128"/>
              </a:rPr>
              <a:t>Mandatory comprehensive assessment in grades 3–8 and 11 (testing window within the last 12 weeks of the instructional year) that supports accountability and measures growth</a:t>
            </a:r>
          </a:p>
          <a:p>
            <a:pPr marL="961869" lvl="3" indent="-283549" eaLnBrk="1" hangingPunct="1">
              <a:spcBef>
                <a:spcPct val="0"/>
              </a:spcBef>
              <a:spcAft>
                <a:spcPts val="789"/>
              </a:spcAft>
              <a:buFont typeface="Arial" charset="0"/>
              <a:buChar char="•"/>
              <a:defRPr/>
            </a:pPr>
            <a:r>
              <a:rPr lang="en-US" sz="1400" dirty="0">
                <a:ea typeface="ＭＳ Ｐゴシック" charset="-128"/>
              </a:rPr>
              <a:t>Selected response, short constructed response, extended constructed response, technology enhanced, and performance tasks</a:t>
            </a:r>
          </a:p>
          <a:p>
            <a:pPr eaLnBrk="1" hangingPunct="1">
              <a:spcBef>
                <a:spcPct val="0"/>
              </a:spcBef>
              <a:spcAft>
                <a:spcPts val="789"/>
              </a:spcAft>
              <a:buFont typeface="Arial" charset="0"/>
              <a:buChar char="•"/>
              <a:defRPr/>
            </a:pPr>
            <a:r>
              <a:rPr lang="en-US" sz="1600" b="1" dirty="0">
                <a:ea typeface="ＭＳ Ｐゴシック" charset="-128"/>
                <a:cs typeface="ＭＳ Ｐゴシック" charset="-128"/>
              </a:rPr>
              <a:t> Interim Assessment (Computer Adaptive)</a:t>
            </a:r>
          </a:p>
          <a:p>
            <a:pPr marL="961869" lvl="3" indent="-283549" eaLnBrk="1" hangingPunct="1">
              <a:spcBef>
                <a:spcPct val="0"/>
              </a:spcBef>
              <a:spcAft>
                <a:spcPts val="789"/>
              </a:spcAft>
              <a:buFont typeface="Arial" charset="0"/>
              <a:buChar char="•"/>
              <a:defRPr/>
            </a:pPr>
            <a:r>
              <a:rPr lang="en-US" sz="1400" dirty="0">
                <a:ea typeface="ＭＳ Ｐゴシック" charset="-128"/>
              </a:rPr>
              <a:t>Optional comprehensive and content-cluster assessment</a:t>
            </a:r>
          </a:p>
          <a:p>
            <a:pPr marL="961869" lvl="3" indent="-283549" eaLnBrk="1" hangingPunct="1">
              <a:spcBef>
                <a:spcPct val="0"/>
              </a:spcBef>
              <a:spcAft>
                <a:spcPts val="789"/>
              </a:spcAft>
              <a:buFont typeface="Arial" charset="0"/>
              <a:buChar char="•"/>
              <a:defRPr/>
            </a:pPr>
            <a:r>
              <a:rPr lang="en-US" sz="1400" dirty="0">
                <a:ea typeface="ＭＳ Ｐゴシック" charset="-128"/>
              </a:rPr>
              <a:t>Learning progressions</a:t>
            </a:r>
          </a:p>
          <a:p>
            <a:pPr marL="961869" lvl="3" indent="-283549" eaLnBrk="1" hangingPunct="1">
              <a:spcBef>
                <a:spcPct val="0"/>
              </a:spcBef>
              <a:spcAft>
                <a:spcPts val="789"/>
              </a:spcAft>
              <a:buFont typeface="Arial" charset="0"/>
              <a:buChar char="•"/>
              <a:defRPr/>
            </a:pPr>
            <a:r>
              <a:rPr lang="en-US" sz="1400" dirty="0">
                <a:ea typeface="ＭＳ Ｐゴシック" charset="-128"/>
              </a:rPr>
              <a:t>Available for administration throughout the year</a:t>
            </a:r>
          </a:p>
          <a:p>
            <a:pPr marL="961869" lvl="3" indent="-283549" eaLnBrk="1" hangingPunct="1">
              <a:spcBef>
                <a:spcPct val="0"/>
              </a:spcBef>
              <a:spcAft>
                <a:spcPts val="789"/>
              </a:spcAft>
              <a:buFont typeface="Arial" charset="0"/>
              <a:buChar char="•"/>
              <a:defRPr/>
            </a:pPr>
            <a:r>
              <a:rPr lang="en-US" sz="1400" dirty="0">
                <a:ea typeface="ＭＳ Ｐゴシック" charset="-128"/>
              </a:rPr>
              <a:t>Selected response, short constructed response, extended constructed response, technology enhanced, and performance tasks</a:t>
            </a:r>
          </a:p>
          <a:p>
            <a:pPr eaLnBrk="1" hangingPunct="1">
              <a:spcBef>
                <a:spcPct val="0"/>
              </a:spcBef>
              <a:spcAft>
                <a:spcPts val="789"/>
              </a:spcAft>
              <a:buFont typeface="Arial" charset="0"/>
              <a:buChar char="•"/>
              <a:defRPr/>
            </a:pPr>
            <a:r>
              <a:rPr lang="en-US" sz="1600" b="1" dirty="0">
                <a:ea typeface="ＭＳ Ｐゴシック" charset="-128"/>
                <a:cs typeface="ＭＳ Ｐゴシック" charset="-128"/>
              </a:rPr>
              <a:t> Formative Processes and Tools </a:t>
            </a:r>
          </a:p>
          <a:p>
            <a:pPr marL="961869" lvl="3" indent="-283549" eaLnBrk="1" hangingPunct="1">
              <a:spcBef>
                <a:spcPct val="0"/>
              </a:spcBef>
              <a:spcAft>
                <a:spcPts val="789"/>
              </a:spcAft>
              <a:buFont typeface="Arial" charset="0"/>
              <a:buChar char="•"/>
              <a:defRPr/>
            </a:pPr>
            <a:r>
              <a:rPr lang="en-US" sz="1400" dirty="0">
                <a:ea typeface="ＭＳ Ｐゴシック" charset="-128"/>
              </a:rPr>
              <a:t>Optional resources for improving instructional learning</a:t>
            </a:r>
          </a:p>
          <a:p>
            <a:pPr marL="961869" lvl="3" indent="-283549" eaLnBrk="1" hangingPunct="1">
              <a:spcBef>
                <a:spcPct val="0"/>
              </a:spcBef>
              <a:spcAft>
                <a:spcPts val="789"/>
              </a:spcAft>
              <a:buFont typeface="Arial" charset="0"/>
              <a:buChar char="•"/>
              <a:defRPr/>
            </a:pPr>
            <a:r>
              <a:rPr lang="en-US" sz="1400" dirty="0">
                <a:ea typeface="ＭＳ Ｐゴシック" charset="-128"/>
              </a:rPr>
              <a:t>Assessment literacy</a:t>
            </a:r>
          </a:p>
          <a:p>
            <a:pPr>
              <a:defRPr/>
            </a:pPr>
            <a:endParaRPr lang="en-US" dirty="0">
              <a:ea typeface="ＭＳ Ｐゴシック" charset="-128"/>
              <a:cs typeface="ＭＳ Ｐゴシック" charset="-128"/>
            </a:endParaRPr>
          </a:p>
        </p:txBody>
      </p:sp>
      <p:sp>
        <p:nvSpPr>
          <p:cNvPr id="2" name="Footer Placeholder 1"/>
          <p:cNvSpPr>
            <a:spLocks noGrp="1"/>
          </p:cNvSpPr>
          <p:nvPr>
            <p:ph type="ftr" sz="quarter" idx="4"/>
          </p:nvPr>
        </p:nvSpPr>
        <p:spPr/>
        <p:txBody>
          <a:bodyPr/>
          <a:lstStyle/>
          <a:p>
            <a:pPr>
              <a:defRPr/>
            </a:pPr>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What are the implications for instruction given these features?</a:t>
            </a:r>
          </a:p>
        </p:txBody>
      </p:sp>
      <p:sp>
        <p:nvSpPr>
          <p:cNvPr id="4" name="Slide Number Placeholder 3"/>
          <p:cNvSpPr>
            <a:spLocks noGrp="1"/>
          </p:cNvSpPr>
          <p:nvPr>
            <p:ph type="sldNum" sz="quarter" idx="5"/>
          </p:nvPr>
        </p:nvSpPr>
        <p:spPr/>
        <p:txBody>
          <a:bodyPr/>
          <a:lstStyle/>
          <a:p>
            <a:pPr>
              <a:defRPr/>
            </a:pPr>
            <a:fld id="{359E8693-F3ED-426B-9AA1-FC104EF65E75}" type="slidenum">
              <a:rPr lang="en-US" smtClean="0"/>
              <a:pPr>
                <a:defRPr/>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136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fontAlgn="base" hangingPunct="1">
              <a:spcBef>
                <a:spcPct val="0"/>
              </a:spcBef>
              <a:spcAft>
                <a:spcPct val="0"/>
              </a:spcAft>
            </a:pPr>
            <a:fld id="{24543C93-624A-4568-B5E6-C48663F09D1C}" type="slidenum">
              <a:rPr lang="en-US" smtClean="0">
                <a:latin typeface="Calibri" pitchFamily="34" charset="0"/>
              </a:rPr>
              <a:pPr eaLnBrk="1" fontAlgn="base" hangingPunct="1">
                <a:spcBef>
                  <a:spcPct val="0"/>
                </a:spcBef>
                <a:spcAft>
                  <a:spcPct val="0"/>
                </a:spcAft>
              </a:pPr>
              <a:t>21</a:t>
            </a:fld>
            <a:endParaRPr lang="en-US" smtClean="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Take a minute to read.  Does this definition have implications for instruction?</a:t>
            </a:r>
          </a:p>
        </p:txBody>
      </p:sp>
      <p:sp>
        <p:nvSpPr>
          <p:cNvPr id="4" name="Slide Number Placeholder 3"/>
          <p:cNvSpPr>
            <a:spLocks noGrp="1"/>
          </p:cNvSpPr>
          <p:nvPr>
            <p:ph type="sldNum" sz="quarter" idx="5"/>
          </p:nvPr>
        </p:nvSpPr>
        <p:spPr/>
        <p:txBody>
          <a:bodyPr/>
          <a:lstStyle/>
          <a:p>
            <a:pPr>
              <a:defRPr/>
            </a:pPr>
            <a:fld id="{708FA2E9-8E8B-4BB7-AEE1-67B890886D7E}" type="slidenum">
              <a:rPr lang="en-US" smtClean="0"/>
              <a:pPr>
                <a:defRPr/>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u="sng" smtClean="0">
                <a:hlinkClick r:id="rId3"/>
              </a:rPr>
              <a:t>http://www.michigan.gov/documents/mde/New_Cut_Scores_FAQ_365040_7.pdf</a:t>
            </a:r>
            <a:endParaRPr lang="en-US" smtClean="0"/>
          </a:p>
          <a:p>
            <a:endParaRPr lang="en-US" smtClean="0"/>
          </a:p>
        </p:txBody>
      </p:sp>
      <p:sp>
        <p:nvSpPr>
          <p:cNvPr id="4" name="Slide Number Placeholder 3"/>
          <p:cNvSpPr>
            <a:spLocks noGrp="1"/>
          </p:cNvSpPr>
          <p:nvPr>
            <p:ph type="sldNum" sz="quarter" idx="5"/>
          </p:nvPr>
        </p:nvSpPr>
        <p:spPr/>
        <p:txBody>
          <a:bodyPr/>
          <a:lstStyle/>
          <a:p>
            <a:pPr>
              <a:defRPr/>
            </a:pPr>
            <a:fld id="{E0594455-35BD-4A67-AF37-1362C247E297}" type="slidenum">
              <a:rPr lang="en-US" smtClean="0"/>
              <a:pPr>
                <a:defRPr/>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Common threads across content standards suggest that these are the characteristics of a CCR student</a:t>
            </a:r>
          </a:p>
        </p:txBody>
      </p:sp>
      <p:sp>
        <p:nvSpPr>
          <p:cNvPr id="4" name="Slide Number Placeholder 3"/>
          <p:cNvSpPr>
            <a:spLocks noGrp="1"/>
          </p:cNvSpPr>
          <p:nvPr>
            <p:ph type="sldNum" sz="quarter" idx="5"/>
          </p:nvPr>
        </p:nvSpPr>
        <p:spPr/>
        <p:txBody>
          <a:bodyPr/>
          <a:lstStyle/>
          <a:p>
            <a:pPr>
              <a:defRPr/>
            </a:pPr>
            <a:fld id="{22398F7E-97D8-4DCD-A8DE-6F0FD92734FF}" type="slidenum">
              <a:rPr lang="en-US" smtClean="0"/>
              <a:pPr>
                <a:defRPr/>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All grade levels and content areas can own these categories based on the Math Practices, ELA Capacities, and Science Capacities.</a:t>
            </a:r>
          </a:p>
        </p:txBody>
      </p:sp>
      <p:sp>
        <p:nvSpPr>
          <p:cNvPr id="4" name="Slide Number Placeholder 3"/>
          <p:cNvSpPr>
            <a:spLocks noGrp="1"/>
          </p:cNvSpPr>
          <p:nvPr>
            <p:ph type="sldNum" sz="quarter" idx="5"/>
          </p:nvPr>
        </p:nvSpPr>
        <p:spPr/>
        <p:txBody>
          <a:bodyPr/>
          <a:lstStyle/>
          <a:p>
            <a:pPr>
              <a:defRPr/>
            </a:pPr>
            <a:fld id="{F5AF505C-7D7F-4952-81D8-7B1BA33D7FC9}" type="slidenum">
              <a:rPr lang="en-US" smtClean="0"/>
              <a:pPr>
                <a:defRPr/>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ELA Claims</a:t>
            </a:r>
          </a:p>
        </p:txBody>
      </p:sp>
      <p:sp>
        <p:nvSpPr>
          <p:cNvPr id="4" name="Slide Number Placeholder 3"/>
          <p:cNvSpPr>
            <a:spLocks noGrp="1"/>
          </p:cNvSpPr>
          <p:nvPr>
            <p:ph type="sldNum" sz="quarter" idx="5"/>
          </p:nvPr>
        </p:nvSpPr>
        <p:spPr/>
        <p:txBody>
          <a:bodyPr/>
          <a:lstStyle/>
          <a:p>
            <a:pPr>
              <a:defRPr/>
            </a:pPr>
            <a:fld id="{7A34008A-87E9-4DD6-BCB7-55F456611059}" type="slidenum">
              <a:rPr lang="en-US" smtClean="0"/>
              <a:pPr>
                <a:defRPr/>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Mathematics Claims</a:t>
            </a:r>
          </a:p>
        </p:txBody>
      </p:sp>
      <p:sp>
        <p:nvSpPr>
          <p:cNvPr id="4" name="Slide Number Placeholder 3"/>
          <p:cNvSpPr>
            <a:spLocks noGrp="1"/>
          </p:cNvSpPr>
          <p:nvPr>
            <p:ph type="sldNum" sz="quarter" idx="5"/>
          </p:nvPr>
        </p:nvSpPr>
        <p:spPr/>
        <p:txBody>
          <a:bodyPr/>
          <a:lstStyle/>
          <a:p>
            <a:pPr>
              <a:defRPr/>
            </a:pPr>
            <a:fld id="{9A984A0C-6976-4129-9B90-B0599720DFAE}" type="slidenum">
              <a:rPr lang="en-US" smtClean="0"/>
              <a:pPr>
                <a:defRPr/>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A43EA22-3DA0-4968-874C-98CDE883F050}" type="slidenum">
              <a:rPr lang="en-US" smtClean="0"/>
              <a:pPr>
                <a:defRPr/>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BB088CD-0953-46F4-AB8D-677C6EF23802}" type="slidenum">
              <a:rPr lang="en-US" smtClean="0"/>
              <a:pPr>
                <a:defRPr/>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52DEC25-0D5D-447E-9E92-4A98F4BE8C83}" type="slidenum">
              <a:rPr lang="en-US" smtClean="0"/>
              <a:pPr>
                <a:defRPr/>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D84B851-8698-4A48-905E-031C284FC0F5}" type="slidenum">
              <a:rPr lang="en-US" smtClean="0"/>
              <a:pPr>
                <a:defRPr/>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2C2E45A-4514-4E97-B604-DB93B1249A95}" type="slidenum">
              <a:rPr lang="en-US" smtClean="0"/>
              <a:pPr>
                <a:defRPr/>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05DB6BC-C8EC-4897-B0BC-BF0745C00B4F}" type="slidenum">
              <a:rPr lang="en-US" smtClean="0"/>
              <a:pPr>
                <a:defRPr/>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34A4391-7830-46E7-A9D9-792B03CB7FEF}" type="slidenum">
              <a:rPr lang="en-US" smtClean="0"/>
              <a:pPr>
                <a:defRPr/>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80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8AC59C3-7766-47FE-937A-BFE0D64442DD}" type="slidenum">
              <a:rPr lang="en-US" smtClean="0"/>
              <a:pPr>
                <a:defRPr/>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9D6E76B-BB5C-4FB6-96E7-5D61E399E716}" type="slidenum">
              <a:rPr lang="en-US" smtClean="0"/>
              <a:pPr>
                <a:defRPr/>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ABE0C34-5F0A-43EE-9420-354E28529EE4}" type="slidenum">
              <a:rPr lang="en-US" smtClean="0"/>
              <a:pPr>
                <a:defRPr/>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82C5567-8AF3-4C0E-9B0B-4AC9DB4F9F21}" type="slidenum">
              <a:rPr lang="en-US" smtClean="0"/>
              <a:pPr>
                <a:defRPr/>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82757A3-0342-4777-9F43-A102C27CDCBA}" type="slidenum">
              <a:rPr lang="en-US" smtClean="0"/>
              <a:pPr>
                <a:defRPr/>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BBE7992-8774-4662-B9B7-047FAB41EC62}" type="slidenum">
              <a:rPr lang="en-US" smtClean="0"/>
              <a:pPr>
                <a:defRPr/>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899EDDB-7780-465B-983F-95D608BDB813}" type="slidenum">
              <a:rPr lang="en-US" smtClean="0"/>
              <a:pPr>
                <a:defRPr/>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5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B491C7F-72EE-4B41-BE91-0992FFCDB471}" type="slidenum">
              <a:rPr lang="en-US" smtClean="0"/>
              <a:pPr>
                <a:defRPr/>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6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220CD1E-2EEC-481E-93AE-4C88DA4B7567}" type="slidenum">
              <a:rPr lang="en-US" smtClean="0"/>
              <a:pPr>
                <a:defRPr/>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A3D350E-9569-4D95-A0A1-D39C4EE15E61}" type="slidenum">
              <a:rPr lang="en-US" smtClean="0"/>
              <a:pPr>
                <a:defRPr/>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8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E43FD0A-A6C8-4835-B2F1-0C1C73D80F72}" type="slidenum">
              <a:rPr lang="en-US" smtClean="0"/>
              <a:pPr>
                <a:defRPr/>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514787F-6932-4CDF-9CC0-ADD057F1D93D}" type="slidenum">
              <a:rPr lang="en-US" smtClean="0"/>
              <a:pPr>
                <a:defRPr/>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0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8929AD1-A059-4787-9215-6A80FF3FFAC8}" type="slidenum">
              <a:rPr lang="en-US" smtClean="0"/>
              <a:pPr>
                <a:defRPr/>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1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1345881-5846-4143-B89B-7F8A9ED978A6}" type="slidenum">
              <a:rPr lang="en-US" smtClean="0"/>
              <a:pPr>
                <a:defRPr/>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2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26D4D954-B655-4357-80AC-A8B2C2A1D0B3}" type="slidenum">
              <a:rPr lang="en-US" smtClean="0"/>
              <a:pPr>
                <a:defRPr/>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E6AE38A-ADA4-4B5E-A4DA-9C23B7E6EEDA}" type="slidenum">
              <a:rPr lang="en-US" smtClean="0"/>
              <a:pPr>
                <a:defRPr/>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4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ED7677F-6EB2-47AE-96FB-0321174E2AB7}" type="slidenum">
              <a:rPr lang="en-US" smtClean="0"/>
              <a:pPr>
                <a:defRPr/>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56B5399-6D54-4822-AD67-5261B2CE281E}" type="slidenum">
              <a:rPr lang="en-US" smtClean="0"/>
              <a:pPr>
                <a:defRPr/>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6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63341DA-CD35-4EC1-9C28-0E30D2A91202}" type="slidenum">
              <a:rPr lang="en-US" smtClean="0"/>
              <a:pPr>
                <a:defRPr/>
              </a:pPr>
              <a:t>53</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7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5CDDE8B-53C8-46D8-A6AC-CE12B461F442}" type="slidenum">
              <a:rPr lang="en-US" smtClean="0"/>
              <a:pPr>
                <a:defRPr/>
              </a:pPr>
              <a:t>54</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A9BB3F4-1475-47E6-B466-A095675C8BE1}" type="slidenum">
              <a:rPr lang="en-US" smtClean="0"/>
              <a:pPr>
                <a:defRPr/>
              </a:pPr>
              <a:t>55</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9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1486201-C4B8-45D5-9F12-DD33ADDD30D2}" type="slidenum">
              <a:rPr lang="en-US" smtClean="0"/>
              <a:pPr>
                <a:defRPr/>
              </a:pPr>
              <a:t>56</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0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CE40B3AA-0173-416A-A0DD-BF3DF118CCA7}" type="slidenum">
              <a:rPr lang="en-US" smtClean="0"/>
              <a:pPr>
                <a:defRPr/>
              </a:pPr>
              <a:t>57</a:t>
            </a:fld>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1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56A9737-CEAC-4921-810E-49C69D668E9C}" type="slidenum">
              <a:rPr lang="en-US" smtClean="0"/>
              <a:pPr>
                <a:defRPr/>
              </a:pPr>
              <a:t>58</a:t>
            </a:fld>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8F50F55-5842-48E4-A7AA-8BBD9F26BBCF}" type="slidenum">
              <a:rPr lang="en-US" smtClean="0"/>
              <a:pPr>
                <a:defRPr/>
              </a:pPr>
              <a:t>59</a:t>
            </a:fld>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5CFB804-A538-467B-B1C4-35CCCC089BFD}" type="slidenum">
              <a:rPr lang="en-US" smtClean="0"/>
              <a:pPr>
                <a:defRPr/>
              </a:pPr>
              <a:t>60</a:t>
            </a:fld>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603EA43-6A0A-4143-9798-954C7AF520B3}" type="slidenum">
              <a:rPr lang="en-US" smtClean="0"/>
              <a:pPr>
                <a:defRPr/>
              </a:pPr>
              <a:t>61</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B9EEFDC-9C5A-4A7B-8D7C-8187FE8EF638}" type="slidenum">
              <a:rPr lang="en-US" smtClean="0"/>
              <a:pPr>
                <a:defRPr/>
              </a:pPr>
              <a:t>62</a:t>
            </a:fld>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1F75288-5DDF-4DB8-91F6-6883BE78AD15}" type="slidenum">
              <a:rPr lang="en-US" smtClean="0"/>
              <a:pPr>
                <a:defRPr/>
              </a:pPr>
              <a:t>63</a:t>
            </a:fld>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385431C-02C6-41E2-9FBF-234163E7D03F}" type="slidenum">
              <a:rPr lang="en-US" smtClean="0"/>
              <a:pPr>
                <a:defRPr/>
              </a:pPr>
              <a:t>64</a:t>
            </a:fld>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1DB37CD-479D-40F7-8D21-0629594A2620}" type="slidenum">
              <a:rPr lang="en-US" smtClean="0"/>
              <a:pPr>
                <a:defRPr/>
              </a:pPr>
              <a:t>65</a:t>
            </a:fld>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9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F4CD455-54DB-4600-B517-0B1E65D27FCA}" type="slidenum">
              <a:rPr lang="en-US" smtClean="0"/>
              <a:pPr>
                <a:defRPr/>
              </a:pPr>
              <a:t>66</a:t>
            </a:fld>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48A14C6-8C32-47F4-9765-C93C79B0E7E3}" type="slidenum">
              <a:rPr lang="en-US" smtClean="0"/>
              <a:pPr>
                <a:defRPr/>
              </a:pPr>
              <a:t>67</a:t>
            </a:fld>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1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A529F94-DFFC-4C5D-8D41-8959CE29D808}" type="slidenum">
              <a:rPr lang="en-US" smtClean="0"/>
              <a:pPr>
                <a:defRPr/>
              </a:pPr>
              <a:t>68</a:t>
            </a:fld>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05BABB5-3252-4EA0-B7DC-F4425B0F0D29}" type="slidenum">
              <a:rPr lang="en-US" smtClean="0"/>
              <a:pPr>
                <a:defRPr/>
              </a:pPr>
              <a:t>69</a:t>
            </a:fld>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AC4158D-BA17-4630-8F5B-93F49EEDD870}" type="slidenum">
              <a:rPr lang="en-US" smtClean="0"/>
              <a:pPr>
                <a:defRPr/>
              </a:pPr>
              <a:t>70</a:t>
            </a:fld>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4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39EAD63-41B9-455F-ADD6-E69444E8E4D6}" type="slidenum">
              <a:rPr lang="en-US" smtClean="0"/>
              <a:pPr>
                <a:defRPr/>
              </a:pPr>
              <a:t>71</a:t>
            </a:fld>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5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A48C3D8-D032-49C9-90CA-AD70C9F399DE}" type="slidenum">
              <a:rPr lang="en-US" smtClean="0"/>
              <a:pPr>
                <a:defRPr/>
              </a:pPr>
              <a:t>72</a:t>
            </a:fld>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6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A6DB5E29-FAF6-41A9-BB45-82BF2C732C3D}" type="slidenum">
              <a:rPr lang="en-US" smtClean="0"/>
              <a:pPr>
                <a:defRPr/>
              </a:pPr>
              <a:t>73</a:t>
            </a:fld>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7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C2BF2B0-BD42-4BDD-A07E-594642331F21}" type="slidenum">
              <a:rPr lang="en-US" smtClean="0"/>
              <a:pPr>
                <a:defRPr/>
              </a:pPr>
              <a:t>74</a:t>
            </a:fld>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CC33A4A-E353-4E29-8FF4-D882140212AE}" type="slidenum">
              <a:rPr lang="en-US" smtClean="0"/>
              <a:pPr>
                <a:defRPr/>
              </a:pPr>
              <a:t>75</a:t>
            </a:fld>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9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8A3CB9E-13BB-485D-9780-65644766C9BE}" type="slidenum">
              <a:rPr lang="en-US" smtClean="0"/>
              <a:pPr>
                <a:defRPr/>
              </a:pPr>
              <a:t>76</a:t>
            </a:fld>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9CA918D-60D9-48A0-A510-2192386F7D31}" type="slidenum">
              <a:rPr lang="en-US" smtClean="0"/>
              <a:pPr>
                <a:defRPr/>
              </a:pPr>
              <a:t>80</a:t>
            </a:fld>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2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03E7C7A-6235-4D73-96E3-1E5353C9A5D4}" type="slidenum">
              <a:rPr lang="en-US" smtClean="0"/>
              <a:pPr>
                <a:defRPr/>
              </a:pPr>
              <a:t>81</a:t>
            </a:fld>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C070867-9698-49A7-9266-63BBFA064118}" type="slidenum">
              <a:rPr lang="en-US" smtClean="0"/>
              <a:pPr>
                <a:defRPr/>
              </a:pPr>
              <a:t>82</a:t>
            </a:fld>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059D324-21EE-4329-91F9-13EC2D493F4A}" type="slidenum">
              <a:rPr lang="en-US" smtClean="0"/>
              <a:pPr>
                <a:defRPr/>
              </a:pPr>
              <a:t>83</a:t>
            </a:fld>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A76EACD6-98BE-4604-ACB4-EEF912573AE3}" type="slidenum">
              <a:rPr lang="en-US" smtClean="0"/>
              <a:pPr>
                <a:defRPr/>
              </a:pPr>
              <a:t>84</a:t>
            </a:fld>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6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7787F06-3604-4B16-8EED-E52CBBBD5696}" type="slidenum">
              <a:rPr lang="en-US" smtClean="0"/>
              <a:pPr>
                <a:defRPr/>
              </a:pPr>
              <a:t>85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23" descr="color logo"/>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37400" y="28575"/>
            <a:ext cx="187960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Date Placeholder 3"/>
          <p:cNvSpPr>
            <a:spLocks noGrp="1"/>
          </p:cNvSpPr>
          <p:nvPr>
            <p:ph type="dt" sz="half" idx="10"/>
          </p:nvPr>
        </p:nvSpPr>
        <p:spPr/>
        <p:txBody>
          <a:bodyPr/>
          <a:lstStyle>
            <a:lvl1pPr>
              <a:defRPr/>
            </a:lvl1pPr>
          </a:lstStyle>
          <a:p>
            <a:pPr>
              <a:defRPr/>
            </a:pPr>
            <a:fld id="{2069C06D-4ED8-42C6-905D-CA84CA1B6CBF}" type="datetime2">
              <a:rPr lang="en-US"/>
              <a:pPr>
                <a:defRPr/>
              </a:pPr>
              <a:t>Thursday, March 01, 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D65DB88-462C-450B-BC62-E4A4459EDF8B}" type="slidenum">
              <a:rPr lang="en-US"/>
              <a:pPr>
                <a:defRPr/>
              </a:pPr>
              <a:t>‹#›</a:t>
            </a:fld>
            <a:endParaRPr lang="en-US" dirty="0"/>
          </a:p>
        </p:txBody>
      </p:sp>
    </p:spTree>
    <p:extLst>
      <p:ext uri="{BB962C8B-B14F-4D97-AF65-F5344CB8AC3E}">
        <p14:creationId xmlns:p14="http://schemas.microsoft.com/office/powerpoint/2010/main" val="2681714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Oval 3"/>
          <p:cNvSpPr/>
          <p:nvPr userDrawn="1"/>
        </p:nvSpPr>
        <p:spPr>
          <a:xfrm>
            <a:off x="8534400" y="6443663"/>
            <a:ext cx="533400" cy="338137"/>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TextBox 10"/>
          <p:cNvSpPr txBox="1">
            <a:spLocks noChangeArrowheads="1"/>
          </p:cNvSpPr>
          <p:nvPr userDrawn="1"/>
        </p:nvSpPr>
        <p:spPr bwMode="auto">
          <a:xfrm>
            <a:off x="8534400" y="6443663"/>
            <a:ext cx="533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defRPr>
            </a:lvl1pPr>
            <a:lvl2pPr marL="742950" indent="-285750">
              <a:defRPr>
                <a:solidFill>
                  <a:schemeClr val="tx1"/>
                </a:solidFill>
                <a:latin typeface="Franklin Gothic Book" pitchFamily="34" charset="0"/>
              </a:defRPr>
            </a:lvl2pPr>
            <a:lvl3pPr marL="1143000" indent="-228600">
              <a:defRPr>
                <a:solidFill>
                  <a:schemeClr val="tx1"/>
                </a:solidFill>
                <a:latin typeface="Franklin Gothic Book" pitchFamily="34" charset="0"/>
              </a:defRPr>
            </a:lvl3pPr>
            <a:lvl4pPr marL="1600200" indent="-228600">
              <a:defRPr>
                <a:solidFill>
                  <a:schemeClr val="tx1"/>
                </a:solidFill>
                <a:latin typeface="Franklin Gothic Book" pitchFamily="34" charset="0"/>
              </a:defRPr>
            </a:lvl4pPr>
            <a:lvl5pPr marL="2057400" indent="-228600">
              <a:defRPr>
                <a:solidFill>
                  <a:schemeClr val="tx1"/>
                </a:solidFill>
                <a:latin typeface="Franklin Gothic Book" pitchFamily="34" charset="0"/>
              </a:defRPr>
            </a:lvl5pPr>
            <a:lvl6pPr marL="2514600" indent="-228600" fontAlgn="base">
              <a:spcBef>
                <a:spcPct val="0"/>
              </a:spcBef>
              <a:spcAft>
                <a:spcPct val="0"/>
              </a:spcAft>
              <a:defRPr>
                <a:solidFill>
                  <a:schemeClr val="tx1"/>
                </a:solidFill>
                <a:latin typeface="Franklin Gothic Book" pitchFamily="34" charset="0"/>
              </a:defRPr>
            </a:lvl6pPr>
            <a:lvl7pPr marL="2971800" indent="-228600" fontAlgn="base">
              <a:spcBef>
                <a:spcPct val="0"/>
              </a:spcBef>
              <a:spcAft>
                <a:spcPct val="0"/>
              </a:spcAft>
              <a:defRPr>
                <a:solidFill>
                  <a:schemeClr val="tx1"/>
                </a:solidFill>
                <a:latin typeface="Franklin Gothic Book" pitchFamily="34" charset="0"/>
              </a:defRPr>
            </a:lvl7pPr>
            <a:lvl8pPr marL="3429000" indent="-228600" fontAlgn="base">
              <a:spcBef>
                <a:spcPct val="0"/>
              </a:spcBef>
              <a:spcAft>
                <a:spcPct val="0"/>
              </a:spcAft>
              <a:defRPr>
                <a:solidFill>
                  <a:schemeClr val="tx1"/>
                </a:solidFill>
                <a:latin typeface="Franklin Gothic Book" pitchFamily="34" charset="0"/>
              </a:defRPr>
            </a:lvl8pPr>
            <a:lvl9pPr marL="3886200" indent="-228600" fontAlgn="base">
              <a:spcBef>
                <a:spcPct val="0"/>
              </a:spcBef>
              <a:spcAft>
                <a:spcPct val="0"/>
              </a:spcAft>
              <a:defRPr>
                <a:solidFill>
                  <a:schemeClr val="tx1"/>
                </a:solidFill>
                <a:latin typeface="Franklin Gothic Book" pitchFamily="34" charset="0"/>
              </a:defRPr>
            </a:lvl9pPr>
          </a:lstStyle>
          <a:p>
            <a:pPr algn="ctr">
              <a:defRPr/>
            </a:pPr>
            <a:fld id="{41FBA321-D460-44C8-B0CF-80E3EDB7BA25}" type="slidenum">
              <a:rPr lang="en-US" sz="1600">
                <a:latin typeface="Bodoni MT Condensed" pitchFamily="18" charset="0"/>
              </a:rPr>
              <a:pPr algn="ctr">
                <a:defRPr/>
              </a:pPr>
              <a:t>‹#›</a:t>
            </a:fld>
            <a:endParaRPr lang="en-US" sz="1600">
              <a:latin typeface="Bodoni MT Condensed" pitchFamily="18" charset="0"/>
            </a:endParaRPr>
          </a:p>
        </p:txBody>
      </p:sp>
      <p:pic>
        <p:nvPicPr>
          <p:cNvPr id="6" name="Picture 23" descr="color logo"/>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48600" y="381000"/>
            <a:ext cx="12446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normAutofit/>
          </a:bodyPr>
          <a:lstStyle>
            <a:lvl1pPr>
              <a:defRPr sz="4800"/>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4200"/>
            </a:lvl1pPr>
            <a:lvl2pPr>
              <a:defRPr sz="3600"/>
            </a:lvl2pPr>
            <a:lvl3pPr>
              <a:defRPr sz="3600"/>
            </a:lvl3pPr>
            <a:lvl4pPr>
              <a:defRPr sz="3600"/>
            </a:lvl4pPr>
            <a:lvl5pPr>
              <a:defRPr sz="3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14CB1CAA-32CD-4B55-B92A-B8F0843CACF4}" type="datetime2">
              <a:rPr lang="en-US"/>
              <a:pPr>
                <a:defRPr/>
              </a:pPr>
              <a:t>Thursday, March 01, 2012</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CEDCAB3-883F-4148-8C7E-BD852C8A00A1}" type="slidenum">
              <a:rPr lang="en-US"/>
              <a:pPr>
                <a:defRPr/>
              </a:pPr>
              <a:t>‹#›</a:t>
            </a:fld>
            <a:endParaRPr lang="en-US" dirty="0"/>
          </a:p>
        </p:txBody>
      </p:sp>
    </p:spTree>
    <p:extLst>
      <p:ext uri="{BB962C8B-B14F-4D97-AF65-F5344CB8AC3E}">
        <p14:creationId xmlns:p14="http://schemas.microsoft.com/office/powerpoint/2010/main" val="324882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23" descr="color logo"/>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48600" y="-3175"/>
            <a:ext cx="1244600"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userDrawn="1"/>
        </p:nvSpPr>
        <p:spPr>
          <a:xfrm>
            <a:off x="8534400" y="6443663"/>
            <a:ext cx="533400" cy="338137"/>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TextBox 16"/>
          <p:cNvSpPr txBox="1">
            <a:spLocks noChangeArrowheads="1"/>
          </p:cNvSpPr>
          <p:nvPr userDrawn="1"/>
        </p:nvSpPr>
        <p:spPr bwMode="auto">
          <a:xfrm>
            <a:off x="8534400" y="6443663"/>
            <a:ext cx="533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anklin Gothic Book" pitchFamily="34" charset="0"/>
              </a:defRPr>
            </a:lvl1pPr>
            <a:lvl2pPr marL="742950" indent="-285750">
              <a:defRPr>
                <a:solidFill>
                  <a:schemeClr val="tx1"/>
                </a:solidFill>
                <a:latin typeface="Franklin Gothic Book" pitchFamily="34" charset="0"/>
              </a:defRPr>
            </a:lvl2pPr>
            <a:lvl3pPr marL="1143000" indent="-228600">
              <a:defRPr>
                <a:solidFill>
                  <a:schemeClr val="tx1"/>
                </a:solidFill>
                <a:latin typeface="Franklin Gothic Book" pitchFamily="34" charset="0"/>
              </a:defRPr>
            </a:lvl3pPr>
            <a:lvl4pPr marL="1600200" indent="-228600">
              <a:defRPr>
                <a:solidFill>
                  <a:schemeClr val="tx1"/>
                </a:solidFill>
                <a:latin typeface="Franklin Gothic Book" pitchFamily="34" charset="0"/>
              </a:defRPr>
            </a:lvl4pPr>
            <a:lvl5pPr marL="2057400" indent="-228600">
              <a:defRPr>
                <a:solidFill>
                  <a:schemeClr val="tx1"/>
                </a:solidFill>
                <a:latin typeface="Franklin Gothic Book" pitchFamily="34" charset="0"/>
              </a:defRPr>
            </a:lvl5pPr>
            <a:lvl6pPr marL="2514600" indent="-228600" fontAlgn="base">
              <a:spcBef>
                <a:spcPct val="0"/>
              </a:spcBef>
              <a:spcAft>
                <a:spcPct val="0"/>
              </a:spcAft>
              <a:defRPr>
                <a:solidFill>
                  <a:schemeClr val="tx1"/>
                </a:solidFill>
                <a:latin typeface="Franklin Gothic Book" pitchFamily="34" charset="0"/>
              </a:defRPr>
            </a:lvl6pPr>
            <a:lvl7pPr marL="2971800" indent="-228600" fontAlgn="base">
              <a:spcBef>
                <a:spcPct val="0"/>
              </a:spcBef>
              <a:spcAft>
                <a:spcPct val="0"/>
              </a:spcAft>
              <a:defRPr>
                <a:solidFill>
                  <a:schemeClr val="tx1"/>
                </a:solidFill>
                <a:latin typeface="Franklin Gothic Book" pitchFamily="34" charset="0"/>
              </a:defRPr>
            </a:lvl7pPr>
            <a:lvl8pPr marL="3429000" indent="-228600" fontAlgn="base">
              <a:spcBef>
                <a:spcPct val="0"/>
              </a:spcBef>
              <a:spcAft>
                <a:spcPct val="0"/>
              </a:spcAft>
              <a:defRPr>
                <a:solidFill>
                  <a:schemeClr val="tx1"/>
                </a:solidFill>
                <a:latin typeface="Franklin Gothic Book" pitchFamily="34" charset="0"/>
              </a:defRPr>
            </a:lvl8pPr>
            <a:lvl9pPr marL="3886200" indent="-228600" fontAlgn="base">
              <a:spcBef>
                <a:spcPct val="0"/>
              </a:spcBef>
              <a:spcAft>
                <a:spcPct val="0"/>
              </a:spcAft>
              <a:defRPr>
                <a:solidFill>
                  <a:schemeClr val="tx1"/>
                </a:solidFill>
                <a:latin typeface="Franklin Gothic Book" pitchFamily="34" charset="0"/>
              </a:defRPr>
            </a:lvl9pPr>
          </a:lstStyle>
          <a:p>
            <a:pPr algn="ctr">
              <a:defRPr/>
            </a:pPr>
            <a:fld id="{B7442BDC-1240-47A9-95EC-CC6DC509C3D5}" type="slidenum">
              <a:rPr lang="en-US" sz="1600">
                <a:latin typeface="Bodoni MT Condensed" pitchFamily="18" charset="0"/>
              </a:rPr>
              <a:pPr algn="ctr">
                <a:defRPr/>
              </a:pPr>
              <a:t>‹#›</a:t>
            </a:fld>
            <a:endParaRPr lang="en-US" sz="1600">
              <a:latin typeface="Bodoni MT Condensed" pitchFamily="18" charset="0"/>
            </a:endParaRPr>
          </a:p>
        </p:txBody>
      </p:sp>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fld id="{3AD8CDC4-3D19-4983-B478-82F6B8E5AB66}" type="datetime2">
              <a:rPr lang="en-US"/>
              <a:pPr>
                <a:defRPr/>
              </a:pPr>
              <a:t>Thursday, March 01, 2012</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D82530E-CB60-4831-971D-3BC5097DD6E4}" type="slidenum">
              <a:rPr lang="en-US"/>
              <a:pPr>
                <a:defRPr/>
              </a:pPr>
              <a:t>‹#›</a:t>
            </a:fld>
            <a:endParaRPr lang="en-US" dirty="0"/>
          </a:p>
        </p:txBody>
      </p:sp>
    </p:spTree>
    <p:extLst>
      <p:ext uri="{BB962C8B-B14F-4D97-AF65-F5344CB8AC3E}">
        <p14:creationId xmlns:p14="http://schemas.microsoft.com/office/powerpoint/2010/main" val="1889825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9161142-5CB8-400A-9161-4641DEB4E413}" type="datetimeFigureOut">
              <a:rPr lang="en-US"/>
              <a:pPr>
                <a:defRPr/>
              </a:pPr>
              <a:t>3/1/2012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7F80613-F8D8-4403-8148-57B6D8BF0FFE}" type="slidenum">
              <a:rPr lang="en-US"/>
              <a:pPr>
                <a:defRPr/>
              </a:pPr>
              <a:t>‹#›</a:t>
            </a:fld>
            <a:endParaRPr lang="en-US"/>
          </a:p>
        </p:txBody>
      </p:sp>
    </p:spTree>
    <p:extLst>
      <p:ext uri="{BB962C8B-B14F-4D97-AF65-F5344CB8AC3E}">
        <p14:creationId xmlns:p14="http://schemas.microsoft.com/office/powerpoint/2010/main" val="1411057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97D0956-AADF-49A4-97CD-3203D688C153}" type="datetimeFigureOut">
              <a:rPr lang="en-US"/>
              <a:pPr>
                <a:defRPr/>
              </a:pPr>
              <a:t>3/1/2012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2ADBF03-D94E-459F-B65C-FE8BDC80E921}" type="slidenum">
              <a:rPr lang="en-US"/>
              <a:pPr>
                <a:defRPr/>
              </a:pPr>
              <a:t>‹#›</a:t>
            </a:fld>
            <a:endParaRPr lang="en-US"/>
          </a:p>
        </p:txBody>
      </p:sp>
    </p:spTree>
    <p:extLst>
      <p:ext uri="{BB962C8B-B14F-4D97-AF65-F5344CB8AC3E}">
        <p14:creationId xmlns:p14="http://schemas.microsoft.com/office/powerpoint/2010/main" val="1174349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FBDD206-A9B5-4F9D-A3B0-6E23F3BFF1EE}" type="datetimeFigureOut">
              <a:rPr lang="en-US"/>
              <a:pPr>
                <a:defRPr/>
              </a:pPr>
              <a:t>3/1/2012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B7E71DD-5053-4FB6-A3BC-77E34F913590}" type="slidenum">
              <a:rPr lang="en-US"/>
              <a:pPr>
                <a:defRPr/>
              </a:pPr>
              <a:t>‹#›</a:t>
            </a:fld>
            <a:endParaRPr lang="en-US"/>
          </a:p>
        </p:txBody>
      </p:sp>
    </p:spTree>
    <p:extLst>
      <p:ext uri="{BB962C8B-B14F-4D97-AF65-F5344CB8AC3E}">
        <p14:creationId xmlns:p14="http://schemas.microsoft.com/office/powerpoint/2010/main" val="1172322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80FAE0E-B7EE-443E-9F34-E33C99C8BD4D}" type="datetimeFigureOut">
              <a:rPr lang="en-US"/>
              <a:pPr>
                <a:defRPr/>
              </a:pPr>
              <a:t>3/1/2012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487CCC0-C1AF-4E08-A0A7-AC856258280F}" type="slidenum">
              <a:rPr lang="en-US"/>
              <a:pPr>
                <a:defRPr/>
              </a:pPr>
              <a:t>‹#›</a:t>
            </a:fld>
            <a:endParaRPr lang="en-US"/>
          </a:p>
        </p:txBody>
      </p:sp>
    </p:spTree>
    <p:extLst>
      <p:ext uri="{BB962C8B-B14F-4D97-AF65-F5344CB8AC3E}">
        <p14:creationId xmlns:p14="http://schemas.microsoft.com/office/powerpoint/2010/main" val="3088758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FE31080-AF57-4DE5-8564-25465C37FE42}" type="datetimeFigureOut">
              <a:rPr lang="en-US"/>
              <a:pPr>
                <a:defRPr/>
              </a:pPr>
              <a:t>3/1/2012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9101061-AF77-4221-82E3-FAFDB56F7BC7}" type="slidenum">
              <a:rPr lang="en-US"/>
              <a:pPr>
                <a:defRPr/>
              </a:pPr>
              <a:t>‹#›</a:t>
            </a:fld>
            <a:endParaRPr lang="en-US"/>
          </a:p>
        </p:txBody>
      </p:sp>
    </p:spTree>
    <p:extLst>
      <p:ext uri="{BB962C8B-B14F-4D97-AF65-F5344CB8AC3E}">
        <p14:creationId xmlns:p14="http://schemas.microsoft.com/office/powerpoint/2010/main" val="2537912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6F0A166-AF51-4A2C-8EA1-CC2A69A50E3F}" type="datetimeFigureOut">
              <a:rPr lang="en-US"/>
              <a:pPr>
                <a:defRPr/>
              </a:pPr>
              <a:t>3/1/2012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95387DA-FE17-4FFA-BA31-CAB7F830A1AE}" type="slidenum">
              <a:rPr lang="en-US"/>
              <a:pPr>
                <a:defRPr/>
              </a:pPr>
              <a:t>‹#›</a:t>
            </a:fld>
            <a:endParaRPr lang="en-US"/>
          </a:p>
        </p:txBody>
      </p:sp>
    </p:spTree>
    <p:extLst>
      <p:ext uri="{BB962C8B-B14F-4D97-AF65-F5344CB8AC3E}">
        <p14:creationId xmlns:p14="http://schemas.microsoft.com/office/powerpoint/2010/main" val="1398215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F3A57AC-E8BF-4033-983C-0116E08F5A5E}" type="datetimeFigureOut">
              <a:rPr lang="en-US"/>
              <a:pPr>
                <a:defRPr/>
              </a:pPr>
              <a:t>3/1/2012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8CD3D46-E932-4F16-ACEA-3C9793462395}" type="slidenum">
              <a:rPr lang="en-US"/>
              <a:pPr>
                <a:defRPr/>
              </a:pPr>
              <a:t>‹#›</a:t>
            </a:fld>
            <a:endParaRPr lang="en-US"/>
          </a:p>
        </p:txBody>
      </p:sp>
    </p:spTree>
    <p:extLst>
      <p:ext uri="{BB962C8B-B14F-4D97-AF65-F5344CB8AC3E}">
        <p14:creationId xmlns:p14="http://schemas.microsoft.com/office/powerpoint/2010/main" val="1248854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1BB2946-9EB0-4C03-A0DB-43BFDA5D8F44}" type="datetimeFigureOut">
              <a:rPr lang="en-US"/>
              <a:pPr>
                <a:defRPr/>
              </a:pPr>
              <a:t>3/1/2012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52E5573-60A6-422B-900C-1C1B2375045F}" type="slidenum">
              <a:rPr lang="en-US"/>
              <a:pPr>
                <a:defRPr/>
              </a:pPr>
              <a:t>‹#›</a:t>
            </a:fld>
            <a:endParaRPr lang="en-US"/>
          </a:p>
        </p:txBody>
      </p:sp>
    </p:spTree>
    <p:extLst>
      <p:ext uri="{BB962C8B-B14F-4D97-AF65-F5344CB8AC3E}">
        <p14:creationId xmlns:p14="http://schemas.microsoft.com/office/powerpoint/2010/main" val="3787061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1FA3709B-D3AE-43ED-88F7-ED207A18E9C0}" type="datetimeFigureOut">
              <a:rPr lang="en-US"/>
              <a:pPr>
                <a:defRPr/>
              </a:pPr>
              <a:t>3/1/2012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D68539C-1A6B-4419-81A7-34865E1B02DE}"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michigan.gov/mde"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mailto:CareerandCollege@michigan.gov"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0.emf"/><Relationship Id="rId5" Type="http://schemas.openxmlformats.org/officeDocument/2006/relationships/oleObject" Target="../embeddings/Microsoft_Excel_97-2003_Worksheet1.xls"/><Relationship Id="rId4" Type="http://schemas.openxmlformats.org/officeDocument/2006/relationships/oleObject" Target="../embeddings/oleObject2.bin"/></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1.emf"/><Relationship Id="rId5" Type="http://schemas.openxmlformats.org/officeDocument/2006/relationships/oleObject" Target="../embeddings/Microsoft_Excel_97-2003_Worksheet2.xls"/><Relationship Id="rId4" Type="http://schemas.openxmlformats.org/officeDocument/2006/relationships/oleObject" Target="../embeddings/oleObject3.bin"/></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2.emf"/><Relationship Id="rId5" Type="http://schemas.openxmlformats.org/officeDocument/2006/relationships/oleObject" Target="../embeddings/Microsoft_Excel_97-2003_Worksheet3.xls"/><Relationship Id="rId4" Type="http://schemas.openxmlformats.org/officeDocument/2006/relationships/oleObject" Target="../embeddings/oleObject4.bin"/></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3.emf"/><Relationship Id="rId5" Type="http://schemas.openxmlformats.org/officeDocument/2006/relationships/oleObject" Target="../embeddings/Microsoft_Excel_97-2003_Worksheet4.xls"/><Relationship Id="rId4" Type="http://schemas.openxmlformats.org/officeDocument/2006/relationships/oleObject" Target="../embeddings/oleObject5.bin"/></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685800" y="1676400"/>
            <a:ext cx="7772400" cy="1924050"/>
          </a:xfrm>
        </p:spPr>
        <p:txBody>
          <a:bodyPr/>
          <a:lstStyle/>
          <a:p>
            <a:pPr eaLnBrk="1" hangingPunct="1"/>
            <a:r>
              <a:rPr lang="en-US" sz="5400" smtClean="0"/>
              <a:t>Michigan’s Application for ESEA Flexibility: Overview</a:t>
            </a:r>
          </a:p>
        </p:txBody>
      </p:sp>
      <p:sp>
        <p:nvSpPr>
          <p:cNvPr id="9219" name="Subtitle 2"/>
          <p:cNvSpPr>
            <a:spLocks noGrp="1"/>
          </p:cNvSpPr>
          <p:nvPr>
            <p:ph type="subTitle" idx="1"/>
          </p:nvPr>
        </p:nvSpPr>
        <p:spPr/>
        <p:txBody>
          <a:bodyPr rtlCol="0">
            <a:normAutofit/>
          </a:bodyPr>
          <a:lstStyle/>
          <a:p>
            <a:pPr eaLnBrk="1" fontAlgn="auto" hangingPunct="1">
              <a:spcAft>
                <a:spcPts val="0"/>
              </a:spcAft>
              <a:defRPr/>
            </a:pPr>
            <a:r>
              <a:rPr lang="en-US" dirty="0" smtClean="0"/>
              <a:t>Based on application submitted for February 28, 2012 deadline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Flexibility Basics</a:t>
            </a:r>
            <a:endParaRPr lang="en-US" dirty="0">
              <a:latin typeface="+mn-lt"/>
            </a:endParaRPr>
          </a:p>
        </p:txBody>
      </p:sp>
      <p:sp>
        <p:nvSpPr>
          <p:cNvPr id="10243" name="Content Placeholder 2"/>
          <p:cNvSpPr>
            <a:spLocks noGrp="1"/>
          </p:cNvSpPr>
          <p:nvPr>
            <p:ph idx="1"/>
          </p:nvPr>
        </p:nvSpPr>
        <p:spPr/>
        <p:txBody>
          <a:bodyPr rtlCol="0">
            <a:normAutofit fontScale="77500" lnSpcReduction="20000"/>
          </a:bodyPr>
          <a:lstStyle/>
          <a:p>
            <a:pPr eaLnBrk="1" fontAlgn="auto" hangingPunct="1">
              <a:spcAft>
                <a:spcPts val="0"/>
              </a:spcAft>
              <a:defRPr/>
            </a:pPr>
            <a:r>
              <a:rPr lang="en-US" dirty="0" smtClean="0"/>
              <a:t>Opportunity to submit a set of waivers regarding how the SEA implements current NCLB language</a:t>
            </a:r>
            <a:br>
              <a:rPr lang="en-US" dirty="0" smtClean="0"/>
            </a:br>
            <a:endParaRPr lang="en-US" dirty="0" smtClean="0"/>
          </a:p>
          <a:p>
            <a:pPr eaLnBrk="1" fontAlgn="auto" hangingPunct="1">
              <a:spcAft>
                <a:spcPts val="0"/>
              </a:spcAft>
              <a:defRPr/>
            </a:pPr>
            <a:r>
              <a:rPr lang="en-US" dirty="0" smtClean="0"/>
              <a:t>Two waiver periods</a:t>
            </a:r>
          </a:p>
          <a:p>
            <a:pPr lvl="1" eaLnBrk="1" fontAlgn="auto" hangingPunct="1">
              <a:spcAft>
                <a:spcPts val="0"/>
              </a:spcAft>
              <a:defRPr/>
            </a:pPr>
            <a:r>
              <a:rPr lang="en-US" dirty="0" smtClean="0"/>
              <a:t>First due – November 14, 2011</a:t>
            </a:r>
          </a:p>
          <a:p>
            <a:pPr lvl="1" eaLnBrk="1" fontAlgn="auto" hangingPunct="1">
              <a:spcAft>
                <a:spcPts val="0"/>
              </a:spcAft>
              <a:defRPr/>
            </a:pPr>
            <a:r>
              <a:rPr lang="en-US" dirty="0" smtClean="0"/>
              <a:t>Second due – February 2012</a:t>
            </a:r>
            <a:br>
              <a:rPr lang="en-US" dirty="0" smtClean="0"/>
            </a:br>
            <a:endParaRPr lang="en-US" dirty="0" smtClean="0"/>
          </a:p>
          <a:p>
            <a:pPr eaLnBrk="1" fontAlgn="auto" hangingPunct="1">
              <a:spcAft>
                <a:spcPts val="0"/>
              </a:spcAft>
              <a:defRPr/>
            </a:pPr>
            <a:r>
              <a:rPr lang="en-US" dirty="0" smtClean="0"/>
              <a:t>MDE Notification to USED  </a:t>
            </a:r>
          </a:p>
          <a:p>
            <a:pPr lvl="1" eaLnBrk="1" fontAlgn="auto" hangingPunct="1">
              <a:spcAft>
                <a:spcPts val="0"/>
              </a:spcAft>
              <a:defRPr/>
            </a:pPr>
            <a:r>
              <a:rPr lang="en-US" dirty="0" smtClean="0"/>
              <a:t>October 12, 2011</a:t>
            </a:r>
          </a:p>
          <a:p>
            <a:pPr eaLnBrk="1" fontAlgn="auto" hangingPunct="1">
              <a:spcAft>
                <a:spcPts val="0"/>
              </a:spcAft>
              <a:defRPr/>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a:latin typeface="+mn-lt"/>
              </a:rPr>
              <a:t>Flexibility Basics</a:t>
            </a:r>
          </a:p>
        </p:txBody>
      </p:sp>
      <p:sp>
        <p:nvSpPr>
          <p:cNvPr id="11267" name="Content Placeholder 2"/>
          <p:cNvSpPr>
            <a:spLocks noGrp="1"/>
          </p:cNvSpPr>
          <p:nvPr>
            <p:ph idx="1"/>
          </p:nvPr>
        </p:nvSpPr>
        <p:spPr/>
        <p:txBody>
          <a:bodyPr rtlCol="0">
            <a:normAutofit fontScale="92500" lnSpcReduction="10000"/>
          </a:bodyPr>
          <a:lstStyle/>
          <a:p>
            <a:pPr eaLnBrk="1" fontAlgn="auto" hangingPunct="1">
              <a:spcAft>
                <a:spcPts val="0"/>
              </a:spcAft>
              <a:defRPr/>
            </a:pPr>
            <a:r>
              <a:rPr lang="en-US" smtClean="0"/>
              <a:t>Council of Chief State School Officers</a:t>
            </a:r>
          </a:p>
          <a:p>
            <a:pPr lvl="1" eaLnBrk="1" fontAlgn="auto" hangingPunct="1">
              <a:spcAft>
                <a:spcPts val="0"/>
              </a:spcAft>
              <a:defRPr/>
            </a:pPr>
            <a:r>
              <a:rPr lang="en-US" smtClean="0"/>
              <a:t>Roadmap for Next-Generation State Accountability Systems</a:t>
            </a:r>
            <a:br>
              <a:rPr lang="en-US" smtClean="0"/>
            </a:br>
            <a:endParaRPr lang="en-US" smtClean="0"/>
          </a:p>
          <a:p>
            <a:pPr eaLnBrk="1" fontAlgn="auto" hangingPunct="1">
              <a:spcAft>
                <a:spcPts val="0"/>
              </a:spcAft>
              <a:defRPr/>
            </a:pPr>
            <a:r>
              <a:rPr lang="en-US" smtClean="0"/>
              <a:t>ESEA Flexibility</a:t>
            </a:r>
          </a:p>
          <a:p>
            <a:pPr lvl="1" eaLnBrk="1" fontAlgn="auto" hangingPunct="1">
              <a:spcAft>
                <a:spcPts val="0"/>
              </a:spcAft>
              <a:defRPr/>
            </a:pPr>
            <a:r>
              <a:rPr lang="en-US" smtClean="0"/>
              <a:t>Four Principles</a:t>
            </a:r>
            <a:br>
              <a:rPr lang="en-US" smtClean="0"/>
            </a:br>
            <a:endParaRPr lang="en-US" smtClean="0"/>
          </a:p>
          <a:p>
            <a:pPr lvl="1" eaLnBrk="1" fontAlgn="auto" hangingPunct="1">
              <a:spcAft>
                <a:spcPts val="0"/>
              </a:spcAft>
              <a:defRPr/>
            </a:pPr>
            <a:r>
              <a:rPr lang="en-US" smtClean="0"/>
              <a:t>10 Waiver Package + 1</a:t>
            </a:r>
          </a:p>
          <a:p>
            <a:pPr eaLnBrk="1" fontAlgn="auto" hangingPunct="1">
              <a:spcAft>
                <a:spcPts val="0"/>
              </a:spcAft>
              <a:defRPr/>
            </a:pPr>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a:latin typeface="+mn-lt"/>
              </a:rPr>
              <a:t>Flexibility Basics</a:t>
            </a:r>
          </a:p>
        </p:txBody>
      </p:sp>
      <p:sp>
        <p:nvSpPr>
          <p:cNvPr id="12291" name="Content Placeholder 2"/>
          <p:cNvSpPr>
            <a:spLocks noGrp="1"/>
          </p:cNvSpPr>
          <p:nvPr>
            <p:ph idx="1"/>
          </p:nvPr>
        </p:nvSpPr>
        <p:spPr/>
        <p:txBody>
          <a:bodyPr rtlCol="0">
            <a:normAutofit fontScale="77500" lnSpcReduction="20000"/>
          </a:bodyPr>
          <a:lstStyle/>
          <a:p>
            <a:pPr eaLnBrk="1" fontAlgn="auto" hangingPunct="1">
              <a:spcAft>
                <a:spcPts val="0"/>
              </a:spcAft>
              <a:defRPr/>
            </a:pPr>
            <a:r>
              <a:rPr lang="en-US" smtClean="0"/>
              <a:t>Four Principles</a:t>
            </a:r>
            <a:br>
              <a:rPr lang="en-US" smtClean="0"/>
            </a:br>
            <a:endParaRPr lang="en-US" smtClean="0"/>
          </a:p>
          <a:p>
            <a:pPr lvl="1" eaLnBrk="1" fontAlgn="auto" hangingPunct="1">
              <a:spcAft>
                <a:spcPts val="0"/>
              </a:spcAft>
              <a:defRPr/>
            </a:pPr>
            <a:r>
              <a:rPr lang="en-US" smtClean="0"/>
              <a:t>College and Career Ready Expectations for all Students</a:t>
            </a:r>
            <a:br>
              <a:rPr lang="en-US" smtClean="0"/>
            </a:br>
            <a:endParaRPr lang="en-US" smtClean="0"/>
          </a:p>
          <a:p>
            <a:pPr lvl="1" eaLnBrk="1" fontAlgn="auto" hangingPunct="1">
              <a:spcAft>
                <a:spcPts val="0"/>
              </a:spcAft>
              <a:defRPr/>
            </a:pPr>
            <a:r>
              <a:rPr lang="en-US" smtClean="0"/>
              <a:t>State-Developed Differentiated Recognition, Accountability, and Support</a:t>
            </a:r>
            <a:br>
              <a:rPr lang="en-US" smtClean="0"/>
            </a:br>
            <a:endParaRPr lang="en-US" smtClean="0"/>
          </a:p>
          <a:p>
            <a:pPr lvl="1" eaLnBrk="1" fontAlgn="auto" hangingPunct="1">
              <a:spcAft>
                <a:spcPts val="0"/>
              </a:spcAft>
              <a:defRPr/>
            </a:pPr>
            <a:r>
              <a:rPr lang="en-US" smtClean="0"/>
              <a:t>Supporting Effective Instruction and Leadership</a:t>
            </a:r>
            <a:br>
              <a:rPr lang="en-US" smtClean="0"/>
            </a:br>
            <a:endParaRPr lang="en-US" smtClean="0"/>
          </a:p>
          <a:p>
            <a:pPr lvl="1" eaLnBrk="1" fontAlgn="auto" hangingPunct="1">
              <a:spcAft>
                <a:spcPts val="0"/>
              </a:spcAft>
              <a:defRPr/>
            </a:pPr>
            <a:r>
              <a:rPr lang="en-US" smtClean="0"/>
              <a:t>Reducing Duplication and Unnecessary Burden</a:t>
            </a:r>
          </a:p>
          <a:p>
            <a:pPr eaLnBrk="1" fontAlgn="auto" hangingPunct="1">
              <a:spcAft>
                <a:spcPts val="0"/>
              </a:spcAft>
              <a:defRPr/>
            </a:pPr>
            <a:endParaRPr lang="en-US"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a:latin typeface="+mn-lt"/>
              </a:rPr>
              <a:t>Flexibility Basics</a:t>
            </a:r>
          </a:p>
        </p:txBody>
      </p:sp>
      <p:sp>
        <p:nvSpPr>
          <p:cNvPr id="13315" name="Content Placeholder 2"/>
          <p:cNvSpPr>
            <a:spLocks noGrp="1"/>
          </p:cNvSpPr>
          <p:nvPr>
            <p:ph idx="1"/>
          </p:nvPr>
        </p:nvSpPr>
        <p:spPr/>
        <p:txBody>
          <a:bodyPr rtlCol="0">
            <a:normAutofit fontScale="70000" lnSpcReduction="20000"/>
          </a:bodyPr>
          <a:lstStyle/>
          <a:p>
            <a:pPr eaLnBrk="1" fontAlgn="auto" hangingPunct="1">
              <a:spcAft>
                <a:spcPts val="0"/>
              </a:spcAft>
              <a:defRPr/>
            </a:pPr>
            <a:r>
              <a:rPr lang="en-US" smtClean="0"/>
              <a:t>10 Waiver Package + 1</a:t>
            </a:r>
            <a:br>
              <a:rPr lang="en-US" smtClean="0"/>
            </a:br>
            <a:endParaRPr lang="en-US" smtClean="0"/>
          </a:p>
          <a:p>
            <a:pPr lvl="1" eaLnBrk="1" fontAlgn="auto" hangingPunct="1">
              <a:spcAft>
                <a:spcPts val="0"/>
              </a:spcAft>
              <a:defRPr/>
            </a:pPr>
            <a:r>
              <a:rPr lang="en-US" smtClean="0"/>
              <a:t>2013-2014 Timeline for Determining Adequate Yearly Progress</a:t>
            </a:r>
            <a:br>
              <a:rPr lang="en-US" smtClean="0"/>
            </a:br>
            <a:endParaRPr lang="en-US" smtClean="0"/>
          </a:p>
          <a:p>
            <a:pPr lvl="1" eaLnBrk="1" fontAlgn="auto" hangingPunct="1">
              <a:spcAft>
                <a:spcPts val="0"/>
              </a:spcAft>
              <a:defRPr/>
            </a:pPr>
            <a:r>
              <a:rPr lang="en-US" smtClean="0"/>
              <a:t>Implementation of School Improvement Requirements</a:t>
            </a:r>
            <a:br>
              <a:rPr lang="en-US" smtClean="0"/>
            </a:br>
            <a:endParaRPr lang="en-US" smtClean="0"/>
          </a:p>
          <a:p>
            <a:pPr lvl="1" eaLnBrk="1" fontAlgn="auto" hangingPunct="1">
              <a:spcAft>
                <a:spcPts val="0"/>
              </a:spcAft>
              <a:defRPr/>
            </a:pPr>
            <a:r>
              <a:rPr lang="en-US" smtClean="0"/>
              <a:t>Implementation of LEA Improvement Requirements</a:t>
            </a:r>
            <a:br>
              <a:rPr lang="en-US" smtClean="0"/>
            </a:br>
            <a:endParaRPr lang="en-US" smtClean="0"/>
          </a:p>
          <a:p>
            <a:pPr lvl="1" eaLnBrk="1" fontAlgn="auto" hangingPunct="1">
              <a:spcAft>
                <a:spcPts val="0"/>
              </a:spcAft>
              <a:defRPr/>
            </a:pPr>
            <a:r>
              <a:rPr lang="en-US" smtClean="0"/>
              <a:t>Rural LEAs</a:t>
            </a:r>
            <a:br>
              <a:rPr lang="en-US" smtClean="0"/>
            </a:br>
            <a:endParaRPr lang="en-US" smtClean="0"/>
          </a:p>
          <a:p>
            <a:pPr lvl="1" eaLnBrk="1" fontAlgn="auto" hangingPunct="1">
              <a:spcAft>
                <a:spcPts val="0"/>
              </a:spcAft>
              <a:defRPr/>
            </a:pPr>
            <a:r>
              <a:rPr lang="en-US" smtClean="0"/>
              <a:t>Schoolwide Programs</a:t>
            </a:r>
          </a:p>
          <a:p>
            <a:pPr eaLnBrk="1" fontAlgn="auto" hangingPunct="1">
              <a:spcAft>
                <a:spcPts val="0"/>
              </a:spcAft>
              <a:defRPr/>
            </a:pPr>
            <a:endParaRPr 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a:latin typeface="+mn-lt"/>
              </a:rPr>
              <a:t>Flexibility Basics</a:t>
            </a:r>
          </a:p>
        </p:txBody>
      </p:sp>
      <p:sp>
        <p:nvSpPr>
          <p:cNvPr id="14339" name="Content Placeholder 2"/>
          <p:cNvSpPr>
            <a:spLocks noGrp="1"/>
          </p:cNvSpPr>
          <p:nvPr>
            <p:ph idx="1"/>
          </p:nvPr>
        </p:nvSpPr>
        <p:spPr/>
        <p:txBody>
          <a:bodyPr rtlCol="0">
            <a:normAutofit fontScale="55000" lnSpcReduction="20000"/>
          </a:bodyPr>
          <a:lstStyle/>
          <a:p>
            <a:pPr eaLnBrk="1" fontAlgn="auto" hangingPunct="1">
              <a:spcAft>
                <a:spcPts val="0"/>
              </a:spcAft>
              <a:defRPr/>
            </a:pPr>
            <a:r>
              <a:rPr lang="en-US" smtClean="0"/>
              <a:t>10 Waiver Package + 1</a:t>
            </a:r>
            <a:br>
              <a:rPr lang="en-US" smtClean="0"/>
            </a:br>
            <a:endParaRPr lang="en-US" smtClean="0"/>
          </a:p>
          <a:p>
            <a:pPr lvl="1" eaLnBrk="1" fontAlgn="auto" hangingPunct="1">
              <a:spcAft>
                <a:spcPts val="0"/>
              </a:spcAft>
              <a:defRPr/>
            </a:pPr>
            <a:r>
              <a:rPr lang="en-US" smtClean="0"/>
              <a:t>Support of School Improvement</a:t>
            </a:r>
            <a:br>
              <a:rPr lang="en-US" smtClean="0"/>
            </a:br>
            <a:endParaRPr lang="en-US" smtClean="0"/>
          </a:p>
          <a:p>
            <a:pPr lvl="1" eaLnBrk="1" fontAlgn="auto" hangingPunct="1">
              <a:spcAft>
                <a:spcPts val="0"/>
              </a:spcAft>
              <a:defRPr/>
            </a:pPr>
            <a:r>
              <a:rPr lang="en-US" smtClean="0"/>
              <a:t>Reward Schools</a:t>
            </a:r>
            <a:br>
              <a:rPr lang="en-US" smtClean="0"/>
            </a:br>
            <a:endParaRPr lang="en-US" smtClean="0"/>
          </a:p>
          <a:p>
            <a:pPr lvl="1" eaLnBrk="1" fontAlgn="auto" hangingPunct="1">
              <a:spcAft>
                <a:spcPts val="0"/>
              </a:spcAft>
              <a:defRPr/>
            </a:pPr>
            <a:r>
              <a:rPr lang="en-US" smtClean="0"/>
              <a:t>Regarding Highly Qualified Teachers Improvement Plans</a:t>
            </a:r>
            <a:br>
              <a:rPr lang="en-US" smtClean="0"/>
            </a:br>
            <a:endParaRPr lang="en-US" smtClean="0"/>
          </a:p>
          <a:p>
            <a:pPr lvl="1" eaLnBrk="1" fontAlgn="auto" hangingPunct="1">
              <a:spcAft>
                <a:spcPts val="0"/>
              </a:spcAft>
              <a:defRPr/>
            </a:pPr>
            <a:r>
              <a:rPr lang="en-US" smtClean="0"/>
              <a:t>Transfer Certain Funds</a:t>
            </a:r>
            <a:br>
              <a:rPr lang="en-US" smtClean="0"/>
            </a:br>
            <a:endParaRPr lang="en-US" smtClean="0"/>
          </a:p>
          <a:p>
            <a:pPr lvl="1" eaLnBrk="1" fontAlgn="auto" hangingPunct="1">
              <a:spcAft>
                <a:spcPts val="0"/>
              </a:spcAft>
              <a:defRPr/>
            </a:pPr>
            <a:r>
              <a:rPr lang="en-US" smtClean="0"/>
              <a:t>Use School Improvement Grant Funds to Support Priority Schools</a:t>
            </a:r>
            <a:br>
              <a:rPr lang="en-US" smtClean="0"/>
            </a:br>
            <a:endParaRPr lang="en-US" smtClean="0"/>
          </a:p>
          <a:p>
            <a:pPr lvl="1" eaLnBrk="1" fontAlgn="auto" hangingPunct="1">
              <a:spcAft>
                <a:spcPts val="0"/>
              </a:spcAft>
              <a:defRPr/>
            </a:pPr>
            <a:r>
              <a:rPr lang="en-US" i="1" smtClean="0"/>
              <a:t>Use of Twenty-First Century Community Learning Center Program Funds</a:t>
            </a:r>
          </a:p>
          <a:p>
            <a:pPr eaLnBrk="1" fontAlgn="auto" hangingPunct="1">
              <a:spcAft>
                <a:spcPts val="0"/>
              </a:spcAft>
              <a:defRPr/>
            </a:pPr>
            <a:endParaRPr lang="en-U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Content Placeholder 2"/>
          <p:cNvSpPr>
            <a:spLocks noGrp="1"/>
          </p:cNvSpPr>
          <p:nvPr>
            <p:ph idx="1"/>
          </p:nvPr>
        </p:nvSpPr>
        <p:spPr/>
        <p:txBody>
          <a:bodyPr rtlCol="0">
            <a:normAutofit fontScale="77500" lnSpcReduction="20000"/>
          </a:bodyPr>
          <a:lstStyle/>
          <a:p>
            <a:pPr eaLnBrk="1" fontAlgn="auto" hangingPunct="1">
              <a:spcAft>
                <a:spcPts val="0"/>
              </a:spcAft>
              <a:defRPr/>
            </a:pPr>
            <a:r>
              <a:rPr lang="en-US" smtClean="0"/>
              <a:t>General Requirements</a:t>
            </a:r>
          </a:p>
          <a:p>
            <a:pPr lvl="1" eaLnBrk="1" fontAlgn="auto" hangingPunct="1">
              <a:spcAft>
                <a:spcPts val="0"/>
              </a:spcAft>
              <a:defRPr/>
            </a:pPr>
            <a:r>
              <a:rPr lang="en-US" smtClean="0"/>
              <a:t>Stakeholder Input</a:t>
            </a:r>
          </a:p>
          <a:p>
            <a:pPr lvl="1" eaLnBrk="1" fontAlgn="auto" hangingPunct="1">
              <a:spcAft>
                <a:spcPts val="0"/>
              </a:spcAft>
              <a:defRPr/>
            </a:pPr>
            <a:r>
              <a:rPr lang="en-US" smtClean="0"/>
              <a:t>Goal</a:t>
            </a:r>
          </a:p>
          <a:p>
            <a:pPr lvl="1" eaLnBrk="1" fontAlgn="auto" hangingPunct="1">
              <a:spcAft>
                <a:spcPts val="0"/>
              </a:spcAft>
              <a:defRPr/>
            </a:pPr>
            <a:r>
              <a:rPr lang="en-US" smtClean="0"/>
              <a:t>Theory of Action</a:t>
            </a:r>
            <a:br>
              <a:rPr lang="en-US" smtClean="0"/>
            </a:br>
            <a:r>
              <a:rPr lang="en-US" smtClean="0"/>
              <a:t/>
            </a:r>
            <a:br>
              <a:rPr lang="en-US" smtClean="0"/>
            </a:br>
            <a:endParaRPr lang="en-US" smtClean="0"/>
          </a:p>
          <a:p>
            <a:pPr eaLnBrk="1" fontAlgn="auto" hangingPunct="1">
              <a:spcAft>
                <a:spcPts val="0"/>
              </a:spcAft>
              <a:defRPr/>
            </a:pPr>
            <a:r>
              <a:rPr lang="en-US" smtClean="0"/>
              <a:t>Evaluation</a:t>
            </a:r>
          </a:p>
          <a:p>
            <a:pPr lvl="1" eaLnBrk="1" fontAlgn="auto" hangingPunct="1">
              <a:spcAft>
                <a:spcPts val="0"/>
              </a:spcAft>
              <a:defRPr/>
            </a:pPr>
            <a:r>
              <a:rPr lang="en-US" smtClean="0"/>
              <a:t>One program, practice or strategy in MDE plan</a:t>
            </a:r>
          </a:p>
          <a:p>
            <a:pPr lvl="1" eaLnBrk="1" fontAlgn="auto" hangingPunct="1">
              <a:spcAft>
                <a:spcPts val="0"/>
              </a:spcAft>
              <a:defRPr/>
            </a:pPr>
            <a:r>
              <a:rPr lang="en-US" smtClean="0"/>
              <a:t>USED will financially support</a:t>
            </a:r>
          </a:p>
          <a:p>
            <a:pPr eaLnBrk="1" fontAlgn="auto" hangingPunct="1">
              <a:spcAft>
                <a:spcPts val="0"/>
              </a:spcAft>
              <a:defRPr/>
            </a:pPr>
            <a:endParaRPr lang="en-US"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Career and College ready expectations for all students</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Principle 1</a:t>
            </a:r>
            <a:endParaRPr lang="en-US" sz="3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ESEA Option – Principle I</a:t>
            </a:r>
            <a:endParaRPr lang="en-US" dirty="0">
              <a:latin typeface="+mn-lt"/>
            </a:endParaRPr>
          </a:p>
        </p:txBody>
      </p:sp>
      <p:sp>
        <p:nvSpPr>
          <p:cNvPr id="17411" name="Content Placeholder 2"/>
          <p:cNvSpPr>
            <a:spLocks noGrp="1"/>
          </p:cNvSpPr>
          <p:nvPr>
            <p:ph idx="1"/>
          </p:nvPr>
        </p:nvSpPr>
        <p:spPr/>
        <p:txBody>
          <a:bodyPr rtlCol="0">
            <a:normAutofit fontScale="77500" lnSpcReduction="20000"/>
          </a:bodyPr>
          <a:lstStyle/>
          <a:p>
            <a:pPr eaLnBrk="1" fontAlgn="auto" hangingPunct="1">
              <a:spcAft>
                <a:spcPts val="0"/>
              </a:spcAft>
              <a:defRPr/>
            </a:pPr>
            <a:r>
              <a:rPr lang="en-US" dirty="0" smtClean="0"/>
              <a:t>Principle 1A:  Adopt career and college ready standards</a:t>
            </a:r>
            <a:br>
              <a:rPr lang="en-US" dirty="0" smtClean="0"/>
            </a:br>
            <a:endParaRPr lang="en-US" dirty="0" smtClean="0"/>
          </a:p>
          <a:p>
            <a:pPr lvl="1" eaLnBrk="1" fontAlgn="auto" hangingPunct="1">
              <a:spcAft>
                <a:spcPts val="0"/>
              </a:spcAft>
              <a:defRPr/>
            </a:pPr>
            <a:r>
              <a:rPr lang="en-US" dirty="0" smtClean="0"/>
              <a:t>Option A:  Michigan adopted the Common Core State Standards in June 2010.</a:t>
            </a:r>
            <a:br>
              <a:rPr lang="en-US" dirty="0" smtClean="0"/>
            </a:br>
            <a:endParaRPr lang="en-US" dirty="0" smtClean="0"/>
          </a:p>
          <a:p>
            <a:pPr lvl="1" eaLnBrk="1" fontAlgn="auto" hangingPunct="1">
              <a:spcAft>
                <a:spcPts val="0"/>
              </a:spcAft>
              <a:defRPr/>
            </a:pPr>
            <a:r>
              <a:rPr lang="en-US" dirty="0" smtClean="0"/>
              <a:t>Option B:  Involvement of IHE’s in the development of college and career-ready standards</a:t>
            </a:r>
          </a:p>
          <a:p>
            <a:pPr lvl="2" eaLnBrk="1" fontAlgn="auto" hangingPunct="1">
              <a:spcAft>
                <a:spcPts val="0"/>
              </a:spcAft>
              <a:defRPr/>
            </a:pPr>
            <a:r>
              <a:rPr lang="en-US" dirty="0" smtClean="0"/>
              <a:t>IHE involvement in SBAC</a:t>
            </a:r>
          </a:p>
          <a:p>
            <a:pPr lvl="2" eaLnBrk="1" fontAlgn="auto" hangingPunct="1">
              <a:spcAft>
                <a:spcPts val="0"/>
              </a:spcAft>
              <a:defRPr/>
            </a:pPr>
            <a:r>
              <a:rPr lang="en-US" dirty="0" smtClean="0"/>
              <a:t>Makes Option A more strategic for Michigan</a:t>
            </a:r>
          </a:p>
          <a:p>
            <a:pPr eaLnBrk="1" fontAlgn="auto" hangingPunct="1">
              <a:spcAft>
                <a:spcPts val="0"/>
              </a:spcAft>
              <a:defRPr/>
            </a:pPr>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sz="4000" smtClean="0">
                <a:solidFill>
                  <a:srgbClr val="FFFFFF"/>
                </a:solidFill>
              </a:rPr>
              <a:t>Common Core State Standards</a:t>
            </a:r>
            <a:endParaRPr lang="en-US" sz="3600" b="1" smtClean="0">
              <a:solidFill>
                <a:schemeClr val="tx2"/>
              </a:solidFill>
              <a:cs typeface="Calibri" pitchFamily="34" charset="0"/>
            </a:endParaRPr>
          </a:p>
        </p:txBody>
      </p:sp>
      <p:sp>
        <p:nvSpPr>
          <p:cNvPr id="14339" name="Content Placeholder 2"/>
          <p:cNvSpPr>
            <a:spLocks noGrp="1"/>
          </p:cNvSpPr>
          <p:nvPr>
            <p:ph idx="1"/>
          </p:nvPr>
        </p:nvSpPr>
        <p:spPr>
          <a:xfrm>
            <a:off x="457200" y="1447800"/>
            <a:ext cx="8229600" cy="4525963"/>
          </a:xfrm>
        </p:spPr>
        <p:txBody>
          <a:bodyPr/>
          <a:lstStyle/>
          <a:p>
            <a:pPr lvl="1" eaLnBrk="1" hangingPunct="1">
              <a:buFont typeface="Arial" pitchFamily="34" charset="0"/>
              <a:buChar char="•"/>
            </a:pPr>
            <a:endParaRPr lang="en-US" sz="3200" smtClean="0">
              <a:latin typeface="Verdana" pitchFamily="34" charset="0"/>
            </a:endParaRPr>
          </a:p>
          <a:p>
            <a:pPr lvl="1" eaLnBrk="1" hangingPunct="1">
              <a:buFont typeface="Arial" pitchFamily="34" charset="0"/>
              <a:buChar char="•"/>
            </a:pPr>
            <a:r>
              <a:rPr lang="en-US" smtClean="0">
                <a:cs typeface="Calibri" pitchFamily="34" charset="0"/>
              </a:rPr>
              <a:t>Adopted by Michigan in June 2010</a:t>
            </a:r>
          </a:p>
          <a:p>
            <a:pPr lvl="1" eaLnBrk="1" hangingPunct="1">
              <a:buFont typeface="Arial" pitchFamily="34" charset="0"/>
              <a:buChar char="•"/>
            </a:pPr>
            <a:endParaRPr lang="en-US" smtClean="0">
              <a:cs typeface="Calibri" pitchFamily="34" charset="0"/>
            </a:endParaRPr>
          </a:p>
          <a:p>
            <a:pPr lvl="1" eaLnBrk="1" hangingPunct="1">
              <a:buFont typeface="Arial" pitchFamily="34" charset="0"/>
              <a:buChar char="•"/>
            </a:pPr>
            <a:r>
              <a:rPr lang="en-US" smtClean="0">
                <a:cs typeface="Calibri" pitchFamily="34" charset="0"/>
              </a:rPr>
              <a:t>SBAC assessments scheduled for implementation in Spring 2015</a:t>
            </a:r>
          </a:p>
          <a:p>
            <a:pPr lvl="2" eaLnBrk="1" hangingPunct="1"/>
            <a:endParaRPr lang="en-US" smtClean="0"/>
          </a:p>
          <a:p>
            <a:pPr marL="1828800" lvl="4" indent="0" algn="r" eaLnBrk="1" hangingPunct="1">
              <a:buFont typeface="Arial" pitchFamily="34" charset="0"/>
              <a:buNone/>
            </a:pPr>
            <a:endParaRPr lang="en-US" smtClean="0"/>
          </a:p>
        </p:txBody>
      </p:sp>
      <p:sp>
        <p:nvSpPr>
          <p:cNvPr id="2" name="Date Placeholder 1"/>
          <p:cNvSpPr>
            <a:spLocks noGrp="1"/>
          </p:cNvSpPr>
          <p:nvPr>
            <p:ph type="dt" sz="quarter" idx="10"/>
          </p:nvPr>
        </p:nvSpPr>
        <p:spPr/>
        <p:txBody>
          <a:bodyPr/>
          <a:lstStyle/>
          <a:p>
            <a:pPr>
              <a:defRPr/>
            </a:pPr>
            <a:fld id="{6DF070F4-4F30-4165-A564-77C589ACA197}" type="datetime1">
              <a:rPr lang="en-US"/>
              <a:pPr>
                <a:defRPr/>
              </a:pPr>
              <a:t>3/1/2012</a:t>
            </a:fld>
            <a:endParaRPr lang="en-US"/>
          </a:p>
        </p:txBody>
      </p:sp>
      <p:sp>
        <p:nvSpPr>
          <p:cNvPr id="4" name="Slide Number Placeholder 3"/>
          <p:cNvSpPr>
            <a:spLocks noGrp="1"/>
          </p:cNvSpPr>
          <p:nvPr>
            <p:ph type="sldNum" sz="quarter" idx="12"/>
          </p:nvPr>
        </p:nvSpPr>
        <p:spPr/>
        <p:txBody>
          <a:bodyPr/>
          <a:lstStyle/>
          <a:p>
            <a:pPr>
              <a:defRPr/>
            </a:pPr>
            <a:fld id="{93C2B7AD-0036-4679-AEAF-27DE82180AC1}"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fontAlgn="auto" hangingPunct="1">
              <a:spcAft>
                <a:spcPts val="0"/>
              </a:spcAft>
              <a:defRPr/>
            </a:pPr>
            <a:r>
              <a:rPr lang="en-US" sz="4000" dirty="0">
                <a:latin typeface="+mn-lt"/>
              </a:rPr>
              <a:t>Common Core State Standards</a:t>
            </a:r>
          </a:p>
        </p:txBody>
      </p:sp>
      <p:sp>
        <p:nvSpPr>
          <p:cNvPr id="4" name="Date Placeholder 3"/>
          <p:cNvSpPr>
            <a:spLocks noGrp="1"/>
          </p:cNvSpPr>
          <p:nvPr>
            <p:ph type="dt" sz="quarter" idx="10"/>
          </p:nvPr>
        </p:nvSpPr>
        <p:spPr/>
        <p:txBody>
          <a:bodyPr/>
          <a:lstStyle/>
          <a:p>
            <a:pPr>
              <a:defRPr/>
            </a:pPr>
            <a:fld id="{78BE66F9-85B1-4235-8D3B-C0BABE24EA6A}" type="datetime1">
              <a:rPr lang="en-US"/>
              <a:pPr>
                <a:defRPr/>
              </a:pPr>
              <a:t>3/1/2012</a:t>
            </a:fld>
            <a:endParaRPr lang="en-US" dirty="0"/>
          </a:p>
        </p:txBody>
      </p:sp>
      <p:sp>
        <p:nvSpPr>
          <p:cNvPr id="2" name="TextBox 1"/>
          <p:cNvSpPr txBox="1"/>
          <p:nvPr/>
        </p:nvSpPr>
        <p:spPr>
          <a:xfrm>
            <a:off x="914400" y="1524000"/>
            <a:ext cx="7315200" cy="4954588"/>
          </a:xfrm>
          <a:prstGeom prst="rect">
            <a:avLst/>
          </a:prstGeom>
          <a:noFill/>
        </p:spPr>
        <p:txBody>
          <a:bodyPr>
            <a:spAutoFit/>
          </a:bodyPr>
          <a:lstStyle/>
          <a:p>
            <a:pPr marL="285750" indent="-285750">
              <a:buFont typeface="Arial" pitchFamily="34" charset="0"/>
              <a:buChar char="•"/>
              <a:defRPr/>
            </a:pPr>
            <a:r>
              <a:rPr lang="en-US" sz="3200" dirty="0">
                <a:latin typeface="+mn-lt"/>
              </a:rPr>
              <a:t>State-led effort to create a common core of academic standards in K-12 English/language arts and mathematics</a:t>
            </a:r>
          </a:p>
          <a:p>
            <a:pPr>
              <a:defRPr/>
            </a:pPr>
            <a:endParaRPr lang="en-US" sz="3200" dirty="0">
              <a:latin typeface="+mn-lt"/>
            </a:endParaRPr>
          </a:p>
          <a:p>
            <a:pPr marL="285750" indent="-285750">
              <a:buFont typeface="Arial" pitchFamily="34" charset="0"/>
              <a:buChar char="•"/>
              <a:defRPr/>
            </a:pPr>
            <a:r>
              <a:rPr lang="en-US" sz="3200" dirty="0">
                <a:latin typeface="+mn-lt"/>
              </a:rPr>
              <a:t>Based on research and evidence, internationally benchmarked, aligned with college and workforce expectations</a:t>
            </a:r>
          </a:p>
          <a:p>
            <a:pPr>
              <a:defRPr/>
            </a:pPr>
            <a:endParaRPr lang="en-US" sz="3200" dirty="0">
              <a:latin typeface="+mn-lt"/>
            </a:endParaRPr>
          </a:p>
          <a:p>
            <a:pPr marL="285750" indent="-285750">
              <a:buFont typeface="Arial" pitchFamily="34" charset="0"/>
              <a:buChar char="•"/>
              <a:defRPr/>
            </a:pPr>
            <a:r>
              <a:rPr lang="en-US" sz="3200" dirty="0">
                <a:latin typeface="+mn-lt"/>
              </a:rPr>
              <a:t>Nearly 50 states have adopted the CCSS </a:t>
            </a:r>
          </a:p>
          <a:p>
            <a:pPr marL="285750" indent="-285750">
              <a:buFont typeface="Arial" pitchFamily="34" charset="0"/>
              <a:buChar char="•"/>
              <a:defRPr/>
            </a:pPr>
            <a:endParaRPr lang="en-US" sz="2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3975" lvl="1" indent="0" eaLnBrk="1" fontAlgn="auto" hangingPunct="1">
              <a:spcAft>
                <a:spcPts val="0"/>
              </a:spcAft>
              <a:buFont typeface="Arial" charset="0"/>
              <a:buNone/>
              <a:defRPr/>
            </a:pPr>
            <a:r>
              <a:rPr lang="en-US" sz="3200" dirty="0">
                <a:solidFill>
                  <a:prstClr val="white"/>
                </a:solidFill>
                <a:latin typeface="+mj-lt"/>
                <a:ea typeface="+mj-ea"/>
                <a:cs typeface="+mj-cs"/>
              </a:rPr>
              <a:t>What are standards?</a:t>
            </a:r>
          </a:p>
          <a:p>
            <a:pPr marL="457200" lvl="1" indent="0" algn="ctr" eaLnBrk="1" fontAlgn="auto" hangingPunct="1">
              <a:spcAft>
                <a:spcPts val="0"/>
              </a:spcAft>
              <a:buFont typeface="Arial" charset="0"/>
              <a:buNone/>
              <a:defRPr/>
            </a:pPr>
            <a:endParaRPr lang="en-US" sz="1800" dirty="0"/>
          </a:p>
          <a:p>
            <a:pPr marL="285750" lvl="2" indent="-285750" eaLnBrk="1" hangingPunct="1">
              <a:spcBef>
                <a:spcPct val="0"/>
              </a:spcBef>
              <a:buFont typeface="Arial" charset="0"/>
              <a:buChar char="•"/>
              <a:defRPr/>
            </a:pPr>
            <a:r>
              <a:rPr lang="en-US" sz="2800" dirty="0"/>
              <a:t>“Standards are high points, finish lines, not complete specs for curriculum</a:t>
            </a:r>
            <a:r>
              <a:rPr lang="en-US" sz="2800" dirty="0" smtClean="0"/>
              <a:t>”</a:t>
            </a:r>
          </a:p>
          <a:p>
            <a:pPr marL="0" lvl="2" indent="0" eaLnBrk="1" hangingPunct="1">
              <a:spcBef>
                <a:spcPct val="0"/>
              </a:spcBef>
              <a:buFont typeface="Arial" charset="0"/>
              <a:buNone/>
              <a:defRPr/>
            </a:pPr>
            <a:endParaRPr lang="en-US" sz="2800" dirty="0"/>
          </a:p>
          <a:p>
            <a:pPr marL="285750" lvl="2" indent="-285750" eaLnBrk="1" hangingPunct="1">
              <a:spcBef>
                <a:spcPct val="0"/>
              </a:spcBef>
              <a:buFont typeface="Arial" charset="0"/>
              <a:buChar char="•"/>
              <a:defRPr/>
            </a:pPr>
            <a:r>
              <a:rPr lang="en-US" sz="2800" dirty="0"/>
              <a:t>“The CCSS standards were deliberately designed as a platform for the development of curricula and assessment”. </a:t>
            </a:r>
          </a:p>
          <a:p>
            <a:pPr marL="0" lvl="2" indent="0" eaLnBrk="1" hangingPunct="1">
              <a:spcBef>
                <a:spcPct val="0"/>
              </a:spcBef>
              <a:buFont typeface="Arial" pitchFamily="34" charset="0"/>
              <a:buNone/>
              <a:defRPr/>
            </a:pPr>
            <a:r>
              <a:rPr lang="en-US" sz="2800" dirty="0"/>
              <a:t>		</a:t>
            </a:r>
          </a:p>
          <a:p>
            <a:pPr marL="914400" lvl="2" indent="0" eaLnBrk="1" fontAlgn="auto" hangingPunct="1">
              <a:spcAft>
                <a:spcPts val="0"/>
              </a:spcAft>
              <a:buFont typeface="Arial" charset="0"/>
              <a:buNone/>
              <a:defRPr/>
            </a:pPr>
            <a:r>
              <a:rPr lang="en-US" sz="1800" dirty="0"/>
              <a:t>	</a:t>
            </a:r>
            <a:r>
              <a:rPr lang="en-US" sz="1800" dirty="0" smtClean="0"/>
              <a:t>		</a:t>
            </a:r>
            <a:endParaRPr lang="en-US" sz="1800" dirty="0"/>
          </a:p>
        </p:txBody>
      </p:sp>
      <p:sp>
        <p:nvSpPr>
          <p:cNvPr id="4" name="Date Placeholder 3"/>
          <p:cNvSpPr>
            <a:spLocks noGrp="1"/>
          </p:cNvSpPr>
          <p:nvPr>
            <p:ph type="dt" sz="quarter" idx="10"/>
          </p:nvPr>
        </p:nvSpPr>
        <p:spPr/>
        <p:txBody>
          <a:bodyPr/>
          <a:lstStyle/>
          <a:p>
            <a:pPr>
              <a:defRPr/>
            </a:pPr>
            <a:fld id="{87E5126E-02A7-4A62-9D2E-043934E17CF4}" type="datetime1">
              <a:rPr lang="en-US"/>
              <a:pPr>
                <a:defRPr/>
              </a:pPr>
              <a:t>3/1/2012</a:t>
            </a:fld>
            <a:endParaRPr lang="en-US"/>
          </a:p>
        </p:txBody>
      </p:sp>
      <p:sp>
        <p:nvSpPr>
          <p:cNvPr id="16388" name="Title 1"/>
          <p:cNvSpPr>
            <a:spLocks noGrp="1"/>
          </p:cNvSpPr>
          <p:nvPr>
            <p:ph type="title"/>
          </p:nvPr>
        </p:nvSpPr>
        <p:spPr/>
        <p:txBody>
          <a:bodyPr/>
          <a:lstStyle/>
          <a:p>
            <a:r>
              <a:rPr lang="en-US" sz="4000" smtClean="0">
                <a:solidFill>
                  <a:srgbClr val="FFFFFF"/>
                </a:solidFill>
              </a:rPr>
              <a:t>Common Core State Standards</a:t>
            </a:r>
            <a:endParaRPr lang="en-U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z="4000" smtClean="0">
                <a:solidFill>
                  <a:srgbClr val="FFFFFF"/>
                </a:solidFill>
              </a:rPr>
              <a:t>Math Standards</a:t>
            </a:r>
          </a:p>
        </p:txBody>
      </p:sp>
      <p:sp>
        <p:nvSpPr>
          <p:cNvPr id="17411" name="Content Placeholder 2"/>
          <p:cNvSpPr>
            <a:spLocks noGrp="1"/>
          </p:cNvSpPr>
          <p:nvPr>
            <p:ph idx="1"/>
          </p:nvPr>
        </p:nvSpPr>
        <p:spPr>
          <a:xfrm>
            <a:off x="457200" y="1384300"/>
            <a:ext cx="8153400" cy="4864100"/>
          </a:xfrm>
        </p:spPr>
        <p:txBody>
          <a:bodyPr/>
          <a:lstStyle/>
          <a:p>
            <a:pPr eaLnBrk="1" hangingPunct="1"/>
            <a:r>
              <a:rPr lang="en-US" smtClean="0"/>
              <a:t>Key Characteristics</a:t>
            </a:r>
          </a:p>
          <a:p>
            <a:pPr lvl="2" eaLnBrk="1" hangingPunct="1"/>
            <a:r>
              <a:rPr lang="en-US" smtClean="0"/>
              <a:t>Mathematical Practices</a:t>
            </a:r>
          </a:p>
          <a:p>
            <a:pPr lvl="2" eaLnBrk="1" hangingPunct="1"/>
            <a:r>
              <a:rPr lang="en-US" smtClean="0"/>
              <a:t>Greater focus and greater coherence</a:t>
            </a:r>
          </a:p>
          <a:p>
            <a:pPr lvl="2" eaLnBrk="1" hangingPunct="1"/>
            <a:r>
              <a:rPr lang="en-US" smtClean="0"/>
              <a:t>Progressions of big ideas that span several grades</a:t>
            </a:r>
          </a:p>
          <a:p>
            <a:pPr eaLnBrk="1" hangingPunct="1"/>
            <a:r>
              <a:rPr lang="en-US" sz="4000" smtClean="0"/>
              <a:t>See crosswalk documents for content shifts</a:t>
            </a:r>
          </a:p>
        </p:txBody>
      </p:sp>
      <p:sp>
        <p:nvSpPr>
          <p:cNvPr id="2" name="Date Placeholder 1"/>
          <p:cNvSpPr>
            <a:spLocks noGrp="1"/>
          </p:cNvSpPr>
          <p:nvPr>
            <p:ph type="dt" sz="quarter" idx="10"/>
          </p:nvPr>
        </p:nvSpPr>
        <p:spPr/>
        <p:txBody>
          <a:bodyPr/>
          <a:lstStyle/>
          <a:p>
            <a:pPr>
              <a:defRPr/>
            </a:pPr>
            <a:fld id="{35AFD156-36B0-4AE1-81AF-A0813955871D}" type="datetime1">
              <a:rPr lang="en-US"/>
              <a:pPr>
                <a:defRPr/>
              </a:pPr>
              <a:t>3/1/2012</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4000" smtClean="0">
                <a:solidFill>
                  <a:srgbClr val="FFFFFF"/>
                </a:solidFill>
              </a:rPr>
              <a:t>ELA Standards</a:t>
            </a:r>
          </a:p>
        </p:txBody>
      </p:sp>
      <p:sp>
        <p:nvSpPr>
          <p:cNvPr id="7171" name="Content Placeholder 2"/>
          <p:cNvSpPr>
            <a:spLocks noGrp="1"/>
          </p:cNvSpPr>
          <p:nvPr>
            <p:ph idx="1"/>
          </p:nvPr>
        </p:nvSpPr>
        <p:spPr>
          <a:xfrm>
            <a:off x="414338" y="1371600"/>
            <a:ext cx="8424862" cy="5002213"/>
          </a:xfrm>
        </p:spPr>
        <p:txBody>
          <a:bodyPr/>
          <a:lstStyle/>
          <a:p>
            <a:pPr marL="0" indent="0">
              <a:spcBef>
                <a:spcPct val="0"/>
              </a:spcBef>
              <a:buFont typeface="Arial" charset="0"/>
              <a:buNone/>
              <a:defRPr/>
            </a:pPr>
            <a:r>
              <a:rPr lang="en-US" sz="4000" dirty="0">
                <a:solidFill>
                  <a:prstClr val="white"/>
                </a:solidFill>
                <a:latin typeface="+mj-lt"/>
                <a:ea typeface="+mj-ea"/>
                <a:cs typeface="+mj-cs"/>
              </a:rPr>
              <a:t>Key Characteristics</a:t>
            </a:r>
          </a:p>
          <a:p>
            <a:pPr lvl="2" eaLnBrk="1" hangingPunct="1">
              <a:buFont typeface="Arial" charset="0"/>
              <a:buChar char="•"/>
              <a:defRPr/>
            </a:pPr>
            <a:r>
              <a:rPr lang="en-US" dirty="0" smtClean="0"/>
              <a:t>Building knowledge through content-rich informational text</a:t>
            </a:r>
          </a:p>
          <a:p>
            <a:pPr lvl="2" eaLnBrk="1" hangingPunct="1">
              <a:buFont typeface="Arial" charset="0"/>
              <a:buChar char="•"/>
              <a:defRPr/>
            </a:pPr>
            <a:r>
              <a:rPr lang="en-US" dirty="0" smtClean="0"/>
              <a:t>Reading, writing &amp; speaking grounded in evidence</a:t>
            </a:r>
          </a:p>
          <a:p>
            <a:pPr lvl="2" eaLnBrk="1" hangingPunct="1">
              <a:buFont typeface="Arial" charset="0"/>
              <a:buChar char="•"/>
              <a:defRPr/>
            </a:pPr>
            <a:r>
              <a:rPr lang="en-US" dirty="0" smtClean="0"/>
              <a:t>Regular practice with complex text</a:t>
            </a:r>
          </a:p>
          <a:p>
            <a:pPr eaLnBrk="1" hangingPunct="1">
              <a:buFont typeface="Arial" charset="0"/>
              <a:buChar char="•"/>
              <a:defRPr/>
            </a:pPr>
            <a:r>
              <a:rPr lang="en-US" sz="2800" dirty="0" smtClean="0">
                <a:latin typeface="Verdana" pitchFamily="34" charset="0"/>
              </a:rPr>
              <a:t>See crosswalk documents for specific content shifts</a:t>
            </a:r>
          </a:p>
          <a:p>
            <a:pPr lvl="2" eaLnBrk="1" hangingPunct="1">
              <a:buFont typeface="Arial" charset="0"/>
              <a:buChar char="•"/>
              <a:defRPr/>
            </a:pPr>
            <a:endParaRPr lang="en-US" dirty="0" smtClean="0"/>
          </a:p>
        </p:txBody>
      </p:sp>
      <p:sp>
        <p:nvSpPr>
          <p:cNvPr id="2" name="Date Placeholder 1"/>
          <p:cNvSpPr>
            <a:spLocks noGrp="1"/>
          </p:cNvSpPr>
          <p:nvPr>
            <p:ph type="dt" sz="quarter" idx="10"/>
          </p:nvPr>
        </p:nvSpPr>
        <p:spPr/>
        <p:txBody>
          <a:bodyPr/>
          <a:lstStyle/>
          <a:p>
            <a:pPr>
              <a:defRPr/>
            </a:pPr>
            <a:fld id="{2056F9C7-2555-4D37-8DFC-D6B86EBED501}" type="datetime1">
              <a:rPr lang="en-US"/>
              <a:pPr>
                <a:defRPr/>
              </a:pPr>
              <a:t>3/1/2012</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906463" y="381000"/>
            <a:ext cx="7323137" cy="1143000"/>
          </a:xfrm>
        </p:spPr>
        <p:txBody>
          <a:bodyPr/>
          <a:lstStyle/>
          <a:p>
            <a:r>
              <a:rPr lang="en-US" sz="4000" smtClean="0">
                <a:solidFill>
                  <a:srgbClr val="FFFFFF"/>
                </a:solidFill>
              </a:rPr>
              <a:t>Remember…</a:t>
            </a:r>
          </a:p>
        </p:txBody>
      </p:sp>
      <p:sp>
        <p:nvSpPr>
          <p:cNvPr id="10243" name="Content Placeholder 2"/>
          <p:cNvSpPr>
            <a:spLocks noGrp="1"/>
          </p:cNvSpPr>
          <p:nvPr>
            <p:ph idx="1"/>
          </p:nvPr>
        </p:nvSpPr>
        <p:spPr>
          <a:xfrm>
            <a:off x="457200" y="1600200"/>
            <a:ext cx="8229600" cy="4191000"/>
          </a:xfrm>
        </p:spPr>
        <p:txBody>
          <a:bodyPr/>
          <a:lstStyle/>
          <a:p>
            <a:pPr lvl="1" eaLnBrk="1" hangingPunct="1">
              <a:spcBef>
                <a:spcPts val="0"/>
              </a:spcBef>
              <a:spcAft>
                <a:spcPts val="1200"/>
              </a:spcAft>
              <a:buFont typeface="Arial" pitchFamily="34" charset="0"/>
              <a:buChar char="•"/>
              <a:defRPr/>
            </a:pPr>
            <a:r>
              <a:rPr lang="en-US" sz="3200" dirty="0" smtClean="0"/>
              <a:t>Michigan </a:t>
            </a:r>
            <a:r>
              <a:rPr lang="en-US" sz="3200" dirty="0"/>
              <a:t>Merit Curriculum is still </a:t>
            </a:r>
            <a:r>
              <a:rPr lang="en-US" sz="3200" dirty="0" smtClean="0"/>
              <a:t>law</a:t>
            </a:r>
          </a:p>
          <a:p>
            <a:pPr lvl="1" eaLnBrk="1" hangingPunct="1">
              <a:spcBef>
                <a:spcPts val="0"/>
              </a:spcBef>
              <a:spcAft>
                <a:spcPts val="1200"/>
              </a:spcAft>
              <a:buFont typeface="Arial" pitchFamily="34" charset="0"/>
              <a:buChar char="•"/>
              <a:defRPr/>
            </a:pPr>
            <a:r>
              <a:rPr lang="en-US" sz="3200" dirty="0" smtClean="0"/>
              <a:t>CCSS </a:t>
            </a:r>
            <a:r>
              <a:rPr lang="en-US" sz="3200" dirty="0"/>
              <a:t>replace High School Content Expectations and Grade Level Content Expectations for </a:t>
            </a:r>
            <a:r>
              <a:rPr lang="en-US" sz="3200" b="1" dirty="0"/>
              <a:t>mathematics</a:t>
            </a:r>
            <a:r>
              <a:rPr lang="en-US" sz="3200" dirty="0"/>
              <a:t> and </a:t>
            </a:r>
            <a:r>
              <a:rPr lang="en-US" sz="3200" b="1" dirty="0"/>
              <a:t>ELA</a:t>
            </a:r>
            <a:r>
              <a:rPr lang="en-US" sz="3200" dirty="0"/>
              <a:t> </a:t>
            </a:r>
            <a:r>
              <a:rPr lang="en-US" sz="3200" b="1" i="1" dirty="0" smtClean="0"/>
              <a:t>only</a:t>
            </a:r>
          </a:p>
          <a:p>
            <a:pPr lvl="1" eaLnBrk="1" hangingPunct="1">
              <a:spcBef>
                <a:spcPts val="0"/>
              </a:spcBef>
              <a:spcAft>
                <a:spcPts val="1200"/>
              </a:spcAft>
              <a:buFont typeface="Arial" pitchFamily="34" charset="0"/>
              <a:buChar char="•"/>
              <a:defRPr/>
            </a:pPr>
            <a:r>
              <a:rPr lang="en-US" sz="3200" dirty="0" smtClean="0"/>
              <a:t>Course descriptions for Math and ELA have been updated with CCSS language</a:t>
            </a:r>
            <a:endParaRPr lang="en-US" sz="3200" dirty="0"/>
          </a:p>
          <a:p>
            <a:pPr marL="457200" lvl="1" indent="0" eaLnBrk="1" hangingPunct="1">
              <a:buFont typeface="Arial" charset="0"/>
              <a:buNone/>
              <a:defRPr/>
            </a:pPr>
            <a:endParaRPr lang="en-US" dirty="0" smtClean="0">
              <a:latin typeface="Verdana" pitchFamily="34" charset="0"/>
            </a:endParaRPr>
          </a:p>
          <a:p>
            <a:pPr marL="457200" lvl="1" indent="0" eaLnBrk="1" hangingPunct="1">
              <a:buFont typeface="Arial" charset="0"/>
              <a:buNone/>
              <a:defRPr/>
            </a:pPr>
            <a:endParaRPr lang="en-US" dirty="0" smtClean="0">
              <a:latin typeface="Verdana" pitchFamily="34" charset="0"/>
            </a:endParaRPr>
          </a:p>
          <a:p>
            <a:pPr lvl="1" eaLnBrk="1" hangingPunct="1">
              <a:buFont typeface="Arial" pitchFamily="34" charset="0"/>
              <a:buChar char="•"/>
              <a:defRPr/>
            </a:pPr>
            <a:endParaRPr lang="en-US" dirty="0" smtClean="0">
              <a:latin typeface="Verdana" pitchFamily="34" charset="0"/>
            </a:endParaRPr>
          </a:p>
          <a:p>
            <a:pPr lvl="1" eaLnBrk="1" hangingPunct="1">
              <a:buFont typeface="Arial" charset="0"/>
              <a:buChar char="–"/>
              <a:defRPr/>
            </a:pPr>
            <a:endParaRPr lang="en-US" dirty="0" smtClean="0">
              <a:latin typeface="Verdana" pitchFamily="34" charset="0"/>
            </a:endParaRPr>
          </a:p>
        </p:txBody>
      </p:sp>
      <p:sp>
        <p:nvSpPr>
          <p:cNvPr id="2" name="Date Placeholder 1"/>
          <p:cNvSpPr>
            <a:spLocks noGrp="1"/>
          </p:cNvSpPr>
          <p:nvPr>
            <p:ph type="dt" sz="quarter" idx="10"/>
          </p:nvPr>
        </p:nvSpPr>
        <p:spPr/>
        <p:txBody>
          <a:bodyPr/>
          <a:lstStyle/>
          <a:p>
            <a:pPr>
              <a:defRPr/>
            </a:pPr>
            <a:fld id="{C3AAD2B0-5217-49AF-A58B-512CA2E06437}" type="datetime1">
              <a:rPr lang="en-US"/>
              <a:pPr>
                <a:defRPr/>
              </a:pPr>
              <a:t>3/1/2012</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381000" y="304800"/>
            <a:ext cx="8229600" cy="944563"/>
          </a:xfrm>
        </p:spPr>
        <p:txBody>
          <a:bodyPr/>
          <a:lstStyle/>
          <a:p>
            <a:r>
              <a:rPr lang="en-US" sz="5400" smtClean="0">
                <a:solidFill>
                  <a:srgbClr val="FFFFFF"/>
                </a:solidFill>
              </a:rPr>
              <a:t>Assessment</a:t>
            </a:r>
          </a:p>
        </p:txBody>
      </p:sp>
      <p:sp>
        <p:nvSpPr>
          <p:cNvPr id="20483" name="Content Placeholder 2"/>
          <p:cNvSpPr>
            <a:spLocks noGrp="1"/>
          </p:cNvSpPr>
          <p:nvPr>
            <p:ph idx="1"/>
          </p:nvPr>
        </p:nvSpPr>
        <p:spPr>
          <a:xfrm>
            <a:off x="228600" y="1447800"/>
            <a:ext cx="8763000" cy="4678363"/>
          </a:xfrm>
        </p:spPr>
        <p:txBody>
          <a:bodyPr/>
          <a:lstStyle/>
          <a:p>
            <a:pPr eaLnBrk="1" hangingPunct="1">
              <a:spcBef>
                <a:spcPts val="1200"/>
              </a:spcBef>
              <a:spcAft>
                <a:spcPts val="600"/>
              </a:spcAft>
            </a:pPr>
            <a:r>
              <a:rPr lang="en-US" sz="3000" smtClean="0"/>
              <a:t>Michigan belongs to 2 assessment consortia:</a:t>
            </a:r>
          </a:p>
          <a:p>
            <a:pPr lvl="1" eaLnBrk="1" hangingPunct="1"/>
            <a:r>
              <a:rPr lang="en-US" sz="3200" smtClean="0"/>
              <a:t>SMARTER Balanced Assessment Consortium</a:t>
            </a:r>
          </a:p>
          <a:p>
            <a:pPr lvl="2" eaLnBrk="1" hangingPunct="1"/>
            <a:r>
              <a:rPr lang="en-US" sz="3200" smtClean="0"/>
              <a:t>Summative assessments for K-12 </a:t>
            </a:r>
            <a:r>
              <a:rPr lang="en-US" sz="3200" b="1" smtClean="0"/>
              <a:t>general education </a:t>
            </a:r>
            <a:r>
              <a:rPr lang="en-US" sz="3200" smtClean="0"/>
              <a:t>students</a:t>
            </a:r>
          </a:p>
          <a:p>
            <a:pPr lvl="1" eaLnBrk="1" hangingPunct="1"/>
            <a:r>
              <a:rPr lang="en-US" sz="3200" smtClean="0"/>
              <a:t>Dynamic Learning Maps</a:t>
            </a:r>
          </a:p>
          <a:p>
            <a:pPr lvl="2" eaLnBrk="1" hangingPunct="1"/>
            <a:r>
              <a:rPr lang="en-US" sz="3200" smtClean="0"/>
              <a:t>Summative assessments for students with </a:t>
            </a:r>
            <a:r>
              <a:rPr lang="en-US" sz="3200" b="1" smtClean="0"/>
              <a:t>significant cognitive disabilities</a:t>
            </a:r>
            <a:endParaRPr lang="en-US" sz="3200" smtClean="0"/>
          </a:p>
          <a:p>
            <a:pPr lvl="1" eaLnBrk="1" hangingPunct="1"/>
            <a:endParaRPr lang="en-US" smtClean="0"/>
          </a:p>
          <a:p>
            <a:pPr lvl="2" eaLnBrk="1" hangingPunct="1"/>
            <a:endParaRPr lang="en-US" smtClean="0"/>
          </a:p>
        </p:txBody>
      </p:sp>
      <p:sp>
        <p:nvSpPr>
          <p:cNvPr id="2" name="Date Placeholder 1"/>
          <p:cNvSpPr>
            <a:spLocks noGrp="1"/>
          </p:cNvSpPr>
          <p:nvPr>
            <p:ph type="dt" sz="quarter" idx="10"/>
          </p:nvPr>
        </p:nvSpPr>
        <p:spPr/>
        <p:txBody>
          <a:bodyPr/>
          <a:lstStyle/>
          <a:p>
            <a:pPr>
              <a:defRPr/>
            </a:pPr>
            <a:fld id="{7EEA7E44-407B-4BA9-A05D-3146968D19BB}" type="datetime1">
              <a:rPr lang="en-US"/>
              <a:pPr>
                <a:defRPr/>
              </a:pPr>
              <a:t>3/1/2012</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944562"/>
          </a:xfrm>
        </p:spPr>
        <p:txBody>
          <a:bodyPr/>
          <a:lstStyle/>
          <a:p>
            <a:pPr eaLnBrk="1" hangingPunct="1"/>
            <a:r>
              <a:rPr lang="en-US" sz="5400" smtClean="0">
                <a:solidFill>
                  <a:srgbClr val="FFFFFF"/>
                </a:solidFill>
              </a:rPr>
              <a:t>Assessment</a:t>
            </a:r>
            <a:endParaRPr lang="en-US" sz="5400" b="1" smtClean="0">
              <a:solidFill>
                <a:schemeClr val="tx2"/>
              </a:solidFill>
              <a:latin typeface="Verdana" pitchFamily="34" charset="0"/>
            </a:endParaRPr>
          </a:p>
        </p:txBody>
      </p:sp>
      <p:sp>
        <p:nvSpPr>
          <p:cNvPr id="10243" name="Content Placeholder 2"/>
          <p:cNvSpPr>
            <a:spLocks noGrp="1"/>
          </p:cNvSpPr>
          <p:nvPr>
            <p:ph idx="1"/>
          </p:nvPr>
        </p:nvSpPr>
        <p:spPr>
          <a:xfrm>
            <a:off x="228600" y="1447800"/>
            <a:ext cx="8763000" cy="4678363"/>
          </a:xfrm>
        </p:spPr>
        <p:txBody>
          <a:bodyPr/>
          <a:lstStyle/>
          <a:p>
            <a:pPr eaLnBrk="1" hangingPunct="1">
              <a:buFont typeface="Arial" charset="0"/>
              <a:buChar char="•"/>
              <a:defRPr/>
            </a:pPr>
            <a:r>
              <a:rPr lang="en-US" sz="3000" dirty="0" smtClean="0"/>
              <a:t>OEII/BAA memo regarding MEAP/MME</a:t>
            </a:r>
          </a:p>
          <a:p>
            <a:pPr marL="914400" lvl="2" indent="0" eaLnBrk="1" hangingPunct="1">
              <a:buFont typeface="Arial" pitchFamily="34" charset="0"/>
              <a:buNone/>
              <a:defRPr/>
            </a:pPr>
            <a:r>
              <a:rPr lang="en-US" sz="2800" dirty="0" smtClean="0"/>
              <a:t>Starting with the 2012 MEAP, “crosswalk documents will be used to assure that items that were based on the GLCE and the HSCE, but do not align to the new standards, are no longer included in Michigan’s assessment programs. Care will be taken when building these assessments to assure students who are being taught the new standards will not be penalized on their MEAP or MME.”</a:t>
            </a:r>
          </a:p>
          <a:p>
            <a:pPr lvl="2" eaLnBrk="1" hangingPunct="1">
              <a:buFont typeface="Arial" charset="0"/>
              <a:buChar char="•"/>
              <a:defRPr/>
            </a:pPr>
            <a:endParaRPr lang="en-US" dirty="0" smtClean="0"/>
          </a:p>
        </p:txBody>
      </p:sp>
      <p:sp>
        <p:nvSpPr>
          <p:cNvPr id="2" name="Date Placeholder 1"/>
          <p:cNvSpPr>
            <a:spLocks noGrp="1"/>
          </p:cNvSpPr>
          <p:nvPr>
            <p:ph type="dt" sz="quarter" idx="10"/>
          </p:nvPr>
        </p:nvSpPr>
        <p:spPr/>
        <p:txBody>
          <a:bodyPr/>
          <a:lstStyle/>
          <a:p>
            <a:pPr>
              <a:defRPr/>
            </a:pPr>
            <a:fld id="{7EEA7E44-407B-4BA9-A05D-3146968D19BB}" type="datetime1">
              <a:rPr lang="en-US"/>
              <a:pPr>
                <a:defRPr/>
              </a:pPr>
              <a:t>3/1/2012</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t>MEAP</a:t>
            </a:r>
          </a:p>
        </p:txBody>
      </p:sp>
      <p:sp>
        <p:nvSpPr>
          <p:cNvPr id="22531" name="Content Placeholder 2"/>
          <p:cNvSpPr>
            <a:spLocks noGrp="1"/>
          </p:cNvSpPr>
          <p:nvPr>
            <p:ph idx="1"/>
          </p:nvPr>
        </p:nvSpPr>
        <p:spPr>
          <a:xfrm>
            <a:off x="457200" y="1600200"/>
            <a:ext cx="8534400" cy="4525963"/>
          </a:xfrm>
        </p:spPr>
        <p:txBody>
          <a:bodyPr/>
          <a:lstStyle/>
          <a:p>
            <a:r>
              <a:rPr lang="en-US" sz="3200" smtClean="0"/>
              <a:t>Fall 2012 – MEAP in Math, ELA, Science and SS</a:t>
            </a:r>
          </a:p>
          <a:p>
            <a:r>
              <a:rPr lang="en-US" sz="3200" smtClean="0"/>
              <a:t>Fall 2013 - MEAP in Math, ELA, Science and SS</a:t>
            </a:r>
          </a:p>
          <a:p>
            <a:r>
              <a:rPr lang="en-US" sz="3200" smtClean="0"/>
              <a:t>Fall 2014 - </a:t>
            </a:r>
            <a:r>
              <a:rPr lang="en-US" sz="3200" i="1" smtClean="0"/>
              <a:t>MEAP in Math, ELA, Science and SS??</a:t>
            </a:r>
          </a:p>
          <a:p>
            <a:r>
              <a:rPr lang="en-US" sz="3200" smtClean="0"/>
              <a:t>Spring 2015 – SBAC Math and ELA</a:t>
            </a:r>
          </a:p>
          <a:p>
            <a:pPr lvl="1"/>
            <a:r>
              <a:rPr lang="en-US" sz="3200" i="1" smtClean="0"/>
              <a:t>MEAP other subjects?</a:t>
            </a:r>
          </a:p>
          <a:p>
            <a:r>
              <a:rPr lang="en-US" sz="3200" smtClean="0"/>
              <a:t>Fall 2015 - </a:t>
            </a:r>
            <a:r>
              <a:rPr lang="en-US" sz="3200" i="1" smtClean="0"/>
              <a:t>MEAP in Science and SS???</a:t>
            </a:r>
          </a:p>
          <a:p>
            <a:pPr>
              <a:buFont typeface="Arial" pitchFamily="34" charset="0"/>
              <a:buNone/>
            </a:pPr>
            <a:endParaRPr lang="en-US" sz="2800" i="1" smtClean="0"/>
          </a:p>
          <a:p>
            <a:pPr>
              <a:buFont typeface="Arial" pitchFamily="34" charset="0"/>
              <a:buNone/>
            </a:pPr>
            <a:endParaRPr lang="en-US" sz="2800" i="1" smtClean="0"/>
          </a:p>
          <a:p>
            <a:pPr>
              <a:buFont typeface="Arial" pitchFamily="34" charset="0"/>
              <a:buNone/>
            </a:pPr>
            <a:r>
              <a:rPr lang="en-US" sz="2400" i="1" smtClean="0"/>
              <a:t>State Superintendent has to approve SBAC and testing schedule.</a:t>
            </a:r>
            <a:endParaRPr lang="en-US" sz="24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t>A Balanced Assessment System</a:t>
            </a:r>
          </a:p>
        </p:txBody>
      </p:sp>
      <p:pic>
        <p:nvPicPr>
          <p:cNvPr id="23555" name="Picture 4" descr="ETS_SBAC_Chart_2011-Spring_053111.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8" y="1593850"/>
            <a:ext cx="8391525"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z="4400" smtClean="0"/>
              <a:t>Some Major Features</a:t>
            </a:r>
          </a:p>
        </p:txBody>
      </p:sp>
      <p:sp>
        <p:nvSpPr>
          <p:cNvPr id="24579" name="Content Placeholder 2"/>
          <p:cNvSpPr>
            <a:spLocks noGrp="1"/>
          </p:cNvSpPr>
          <p:nvPr>
            <p:ph idx="1"/>
          </p:nvPr>
        </p:nvSpPr>
        <p:spPr>
          <a:xfrm>
            <a:off x="457200" y="1371600"/>
            <a:ext cx="8229600" cy="4983163"/>
          </a:xfrm>
        </p:spPr>
        <p:txBody>
          <a:bodyPr/>
          <a:lstStyle/>
          <a:p>
            <a:pPr>
              <a:spcBef>
                <a:spcPct val="0"/>
              </a:spcBef>
            </a:pPr>
            <a:r>
              <a:rPr lang="en-US" sz="3200" smtClean="0">
                <a:ea typeface="MS PGothic"/>
                <a:cs typeface="MS PGothic"/>
              </a:rPr>
              <a:t>Online, rapid turnaround of results</a:t>
            </a:r>
          </a:p>
          <a:p>
            <a:pPr>
              <a:spcBef>
                <a:spcPct val="0"/>
              </a:spcBef>
            </a:pPr>
            <a:r>
              <a:rPr lang="en-US" sz="3200" smtClean="0">
                <a:ea typeface="MS PGothic"/>
                <a:cs typeface="MS PGothic"/>
              </a:rPr>
              <a:t>Computer adaptive summative and interim assessments</a:t>
            </a:r>
          </a:p>
          <a:p>
            <a:pPr>
              <a:spcBef>
                <a:spcPct val="0"/>
              </a:spcBef>
            </a:pPr>
            <a:r>
              <a:rPr lang="en-US" sz="3200" smtClean="0">
                <a:ea typeface="MS PGothic"/>
                <a:cs typeface="MS PGothic"/>
              </a:rPr>
              <a:t>Teacher involvement in item development, item review, and test scoring</a:t>
            </a:r>
          </a:p>
          <a:p>
            <a:pPr>
              <a:spcBef>
                <a:spcPct val="0"/>
              </a:spcBef>
            </a:pPr>
            <a:r>
              <a:rPr lang="en-US" sz="3200" smtClean="0">
                <a:ea typeface="MS PGothic"/>
                <a:cs typeface="MS PGothic"/>
              </a:rPr>
              <a:t>Item types</a:t>
            </a:r>
          </a:p>
          <a:p>
            <a:pPr lvl="1">
              <a:spcBef>
                <a:spcPct val="0"/>
              </a:spcBef>
            </a:pPr>
            <a:r>
              <a:rPr lang="en-US" sz="2400" smtClean="0">
                <a:ea typeface="MS PGothic"/>
                <a:cs typeface="MS PGothic"/>
              </a:rPr>
              <a:t>Multiple Choice</a:t>
            </a:r>
          </a:p>
          <a:p>
            <a:pPr lvl="1">
              <a:spcBef>
                <a:spcPct val="0"/>
              </a:spcBef>
            </a:pPr>
            <a:r>
              <a:rPr lang="en-US" sz="2400" smtClean="0">
                <a:ea typeface="MS PGothic"/>
                <a:cs typeface="MS PGothic"/>
              </a:rPr>
              <a:t>Short Constructed Response</a:t>
            </a:r>
          </a:p>
          <a:p>
            <a:pPr lvl="1">
              <a:spcBef>
                <a:spcPct val="0"/>
              </a:spcBef>
            </a:pPr>
            <a:r>
              <a:rPr lang="en-US" sz="2400" smtClean="0">
                <a:ea typeface="MS PGothic"/>
                <a:cs typeface="MS PGothic"/>
              </a:rPr>
              <a:t>Extended Constructed Response</a:t>
            </a:r>
          </a:p>
          <a:p>
            <a:pPr lvl="1">
              <a:spcBef>
                <a:spcPct val="0"/>
              </a:spcBef>
            </a:pPr>
            <a:r>
              <a:rPr lang="en-US" sz="2400" smtClean="0">
                <a:ea typeface="MS PGothic"/>
                <a:cs typeface="MS PGothic"/>
              </a:rPr>
              <a:t>Technology Enhanced</a:t>
            </a:r>
          </a:p>
          <a:p>
            <a:pPr lvl="1">
              <a:spcBef>
                <a:spcPct val="0"/>
              </a:spcBef>
            </a:pPr>
            <a:r>
              <a:rPr lang="en-US" sz="2400" smtClean="0">
                <a:ea typeface="MS PGothic"/>
                <a:cs typeface="MS PGothic"/>
              </a:rPr>
              <a:t>Performance Tasks</a:t>
            </a:r>
          </a:p>
          <a:p>
            <a:pPr lvl="1">
              <a:spcBef>
                <a:spcPct val="0"/>
              </a:spcBef>
            </a:pPr>
            <a:endParaRPr lang="en-US" sz="2000" smtClean="0">
              <a:ea typeface="MS PGothic"/>
              <a:cs typeface="MS PGothic"/>
            </a:endParaRPr>
          </a:p>
          <a:p>
            <a:pPr>
              <a:spcBef>
                <a:spcPct val="0"/>
              </a:spcBef>
            </a:pPr>
            <a:endParaRPr lang="en-US" sz="2000" smtClean="0">
              <a:ea typeface="MS PGothic"/>
              <a:cs typeface="MS PGothic"/>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304800"/>
            <a:ext cx="8229600" cy="1143000"/>
          </a:xfrm>
        </p:spPr>
        <p:txBody>
          <a:bodyPr/>
          <a:lstStyle/>
          <a:p>
            <a:r>
              <a:rPr lang="en-US" smtClean="0"/>
              <a:t>Curriculum</a:t>
            </a:r>
          </a:p>
        </p:txBody>
      </p:sp>
      <p:sp>
        <p:nvSpPr>
          <p:cNvPr id="25603" name="Content Placeholder 2"/>
          <p:cNvSpPr>
            <a:spLocks noGrp="1"/>
          </p:cNvSpPr>
          <p:nvPr>
            <p:ph idx="1"/>
          </p:nvPr>
        </p:nvSpPr>
        <p:spPr>
          <a:xfrm>
            <a:off x="457200" y="1384300"/>
            <a:ext cx="8153400" cy="4191000"/>
          </a:xfrm>
        </p:spPr>
        <p:txBody>
          <a:bodyPr/>
          <a:lstStyle/>
          <a:p>
            <a:pPr eaLnBrk="1" hangingPunct="1">
              <a:lnSpc>
                <a:spcPct val="110000"/>
              </a:lnSpc>
            </a:pPr>
            <a:r>
              <a:rPr lang="en-US" sz="4000" smtClean="0"/>
              <a:t>The work we do in the classroom everyday  </a:t>
            </a:r>
          </a:p>
          <a:p>
            <a:pPr lvl="1" eaLnBrk="1" hangingPunct="1">
              <a:lnSpc>
                <a:spcPct val="110000"/>
              </a:lnSpc>
              <a:buFont typeface="Arial" pitchFamily="34" charset="0"/>
              <a:buChar char="•"/>
            </a:pPr>
            <a:r>
              <a:rPr lang="en-US" sz="4000" smtClean="0"/>
              <a:t>Includes materials, tasks or activities, and instruction</a:t>
            </a:r>
          </a:p>
          <a:p>
            <a:pPr lvl="1" eaLnBrk="1" hangingPunct="1">
              <a:lnSpc>
                <a:spcPct val="110000"/>
              </a:lnSpc>
              <a:buFont typeface="Arial" pitchFamily="34" charset="0"/>
              <a:buChar char="•"/>
            </a:pPr>
            <a:r>
              <a:rPr lang="en-US" sz="4000" smtClean="0"/>
              <a:t>Guided by standards</a:t>
            </a:r>
          </a:p>
          <a:p>
            <a:pPr lvl="1" eaLnBrk="1" hangingPunct="1">
              <a:lnSpc>
                <a:spcPct val="110000"/>
              </a:lnSpc>
              <a:buFont typeface="Arial" pitchFamily="34" charset="0"/>
              <a:buChar char="•"/>
            </a:pPr>
            <a:endParaRPr lang="en-US" sz="4000" smtClean="0"/>
          </a:p>
        </p:txBody>
      </p:sp>
      <p:sp>
        <p:nvSpPr>
          <p:cNvPr id="2" name="Date Placeholder 1"/>
          <p:cNvSpPr>
            <a:spLocks noGrp="1"/>
          </p:cNvSpPr>
          <p:nvPr>
            <p:ph type="dt" sz="quarter" idx="10"/>
          </p:nvPr>
        </p:nvSpPr>
        <p:spPr/>
        <p:txBody>
          <a:bodyPr/>
          <a:lstStyle/>
          <a:p>
            <a:pPr>
              <a:defRPr/>
            </a:pPr>
            <a:fld id="{879DA625-99C6-4EAC-8494-6B434BD794EF}" type="datetime1">
              <a:rPr lang="en-US"/>
              <a:pPr>
                <a:defRPr/>
              </a:pPr>
              <a:t>3/1/2012</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1020762"/>
          </a:xfrm>
        </p:spPr>
        <p:txBody>
          <a:bodyPr/>
          <a:lstStyle/>
          <a:p>
            <a:r>
              <a:rPr lang="en-US" sz="4400" smtClean="0"/>
              <a:t>Career &amp; College Ready</a:t>
            </a:r>
          </a:p>
        </p:txBody>
      </p:sp>
      <p:sp>
        <p:nvSpPr>
          <p:cNvPr id="15363" name="Content Placeholder 2"/>
          <p:cNvSpPr>
            <a:spLocks noGrp="1"/>
          </p:cNvSpPr>
          <p:nvPr>
            <p:ph idx="1"/>
          </p:nvPr>
        </p:nvSpPr>
        <p:spPr>
          <a:xfrm>
            <a:off x="457200" y="1371600"/>
            <a:ext cx="8229600" cy="4754563"/>
          </a:xfrm>
        </p:spPr>
        <p:txBody>
          <a:bodyPr/>
          <a:lstStyle/>
          <a:p>
            <a:pPr marL="0" indent="0">
              <a:buFont typeface="Arial" pitchFamily="34" charset="0"/>
              <a:buNone/>
              <a:defRPr/>
            </a:pPr>
            <a:r>
              <a:rPr lang="en-US" sz="3200" dirty="0">
                <a:solidFill>
                  <a:prstClr val="white"/>
                </a:solidFill>
                <a:ea typeface="+mj-ea"/>
                <a:cs typeface="+mj-cs"/>
              </a:rPr>
              <a:t>MDE Definition </a:t>
            </a:r>
            <a:endParaRPr lang="en-US" sz="3200" dirty="0" smtClean="0">
              <a:solidFill>
                <a:prstClr val="white"/>
              </a:solidFill>
              <a:ea typeface="+mj-ea"/>
              <a:cs typeface="+mj-cs"/>
            </a:endParaRPr>
          </a:p>
          <a:p>
            <a:pPr marL="0" indent="0">
              <a:buFont typeface="Arial" pitchFamily="34" charset="0"/>
              <a:buNone/>
              <a:defRPr/>
            </a:pPr>
            <a:r>
              <a:rPr lang="en-US" sz="2800" b="1" i="1" dirty="0" smtClean="0"/>
              <a:t>Career- and College- Ready</a:t>
            </a:r>
            <a:r>
              <a:rPr lang="en-US" sz="2800" dirty="0" smtClean="0"/>
              <a:t> (CCR) means that a high school graduate has the core foundational knowledge and skills necessary to succeed in workforce training, certification programs, and entry-level, credit-bearing academic college courses that provide preparation for careers leading to a self-sustaining wage, pathways to advancement, and competitiveness in the global economy </a:t>
            </a:r>
          </a:p>
          <a:p>
            <a:pPr marL="0" indent="0" eaLnBrk="1" hangingPunct="1">
              <a:buFont typeface="Arial" pitchFamily="34" charset="0"/>
              <a:buNone/>
              <a:defRPr/>
            </a:pPr>
            <a:endParaRPr lang="en-US" dirty="0" smtClean="0"/>
          </a:p>
        </p:txBody>
      </p:sp>
      <p:sp>
        <p:nvSpPr>
          <p:cNvPr id="2" name="Date Placeholder 1"/>
          <p:cNvSpPr>
            <a:spLocks noGrp="1"/>
          </p:cNvSpPr>
          <p:nvPr>
            <p:ph type="dt" sz="quarter" idx="10"/>
          </p:nvPr>
        </p:nvSpPr>
        <p:spPr/>
        <p:txBody>
          <a:bodyPr/>
          <a:lstStyle/>
          <a:p>
            <a:pPr>
              <a:defRPr/>
            </a:pPr>
            <a:fld id="{B4B41856-A32E-4B5D-8D4C-6B397869EDAC}" type="datetime1">
              <a:rPr lang="en-US"/>
              <a:pPr>
                <a:defRPr/>
              </a:pPr>
              <a:t>3/1/2012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390525" y="228600"/>
            <a:ext cx="8229600" cy="944563"/>
          </a:xfrm>
        </p:spPr>
        <p:txBody>
          <a:bodyPr/>
          <a:lstStyle/>
          <a:p>
            <a:r>
              <a:rPr lang="en-US" sz="4400" smtClean="0"/>
              <a:t>Career &amp; College Ready</a:t>
            </a:r>
          </a:p>
        </p:txBody>
      </p:sp>
      <p:sp>
        <p:nvSpPr>
          <p:cNvPr id="2" name="Content Placeholder 1"/>
          <p:cNvSpPr>
            <a:spLocks noGrp="1"/>
          </p:cNvSpPr>
          <p:nvPr>
            <p:ph idx="1"/>
          </p:nvPr>
        </p:nvSpPr>
        <p:spPr>
          <a:xfrm>
            <a:off x="406400" y="1277938"/>
            <a:ext cx="8280400" cy="4848225"/>
          </a:xfrm>
        </p:spPr>
        <p:txBody>
          <a:bodyPr/>
          <a:lstStyle/>
          <a:p>
            <a:pPr>
              <a:buFont typeface="Arial" charset="0"/>
              <a:buChar char="•"/>
              <a:defRPr/>
            </a:pPr>
            <a:r>
              <a:rPr lang="en-US" sz="3600" dirty="0" smtClean="0"/>
              <a:t>New Cut Scores</a:t>
            </a:r>
          </a:p>
          <a:p>
            <a:pPr lvl="1" eaLnBrk="1" hangingPunct="1">
              <a:lnSpc>
                <a:spcPct val="110000"/>
              </a:lnSpc>
              <a:buFont typeface="Arial" pitchFamily="34" charset="0"/>
              <a:buChar char="•"/>
              <a:defRPr/>
            </a:pPr>
            <a:r>
              <a:rPr lang="en-US" dirty="0"/>
              <a:t>Are intended to provide a measure of career and college readiness</a:t>
            </a:r>
          </a:p>
          <a:p>
            <a:pPr lvl="1" eaLnBrk="1" hangingPunct="1">
              <a:lnSpc>
                <a:spcPct val="110000"/>
              </a:lnSpc>
              <a:buFont typeface="Arial" pitchFamily="34" charset="0"/>
              <a:buChar char="•"/>
              <a:defRPr/>
            </a:pPr>
            <a:r>
              <a:rPr lang="en-US" dirty="0"/>
              <a:t>Will be applied for the first time to the fall 2011 MEAP administration </a:t>
            </a:r>
          </a:p>
          <a:p>
            <a:pPr lvl="1" eaLnBrk="1" hangingPunct="1">
              <a:lnSpc>
                <a:spcPct val="110000"/>
              </a:lnSpc>
              <a:buFont typeface="Arial" pitchFamily="34" charset="0"/>
              <a:buChar char="•"/>
              <a:defRPr/>
            </a:pPr>
            <a:r>
              <a:rPr lang="en-US" dirty="0"/>
              <a:t>MDE Cut Score FAQ’s</a:t>
            </a:r>
          </a:p>
          <a:p>
            <a:pPr marL="0" indent="0">
              <a:buFont typeface="Arial" charset="0"/>
              <a:buNone/>
              <a:defRPr/>
            </a:pPr>
            <a:endParaRPr lang="en-US" dirty="0"/>
          </a:p>
        </p:txBody>
      </p:sp>
      <p:sp>
        <p:nvSpPr>
          <p:cNvPr id="7" name="Date Placeholder 6"/>
          <p:cNvSpPr>
            <a:spLocks noGrp="1"/>
          </p:cNvSpPr>
          <p:nvPr>
            <p:ph type="dt" sz="quarter" idx="10"/>
          </p:nvPr>
        </p:nvSpPr>
        <p:spPr/>
        <p:txBody>
          <a:bodyPr/>
          <a:lstStyle/>
          <a:p>
            <a:pPr>
              <a:defRPr/>
            </a:pPr>
            <a:fld id="{B5CDE2A6-9243-48C5-9176-3F9B220ACC63}" type="datetime1">
              <a:rPr lang="en-US"/>
              <a:pPr>
                <a:defRPr/>
              </a:pPr>
              <a:t>3/1/2012</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74638"/>
            <a:ext cx="8229600" cy="944562"/>
          </a:xfrm>
        </p:spPr>
        <p:txBody>
          <a:bodyPr/>
          <a:lstStyle/>
          <a:p>
            <a:pPr eaLnBrk="1" hangingPunct="1"/>
            <a:r>
              <a:rPr lang="en-US" sz="3200" b="1" smtClean="0">
                <a:solidFill>
                  <a:schemeClr val="tx2"/>
                </a:solidFill>
                <a:latin typeface="Verdana" pitchFamily="34" charset="0"/>
              </a:rPr>
              <a:t>Career &amp; College Ready Students</a:t>
            </a:r>
          </a:p>
        </p:txBody>
      </p:sp>
      <p:pic>
        <p:nvPicPr>
          <p:cNvPr id="2867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5613400"/>
            <a:ext cx="1381125"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quarter" idx="10"/>
          </p:nvPr>
        </p:nvSpPr>
        <p:spPr/>
        <p:txBody>
          <a:bodyPr/>
          <a:lstStyle/>
          <a:p>
            <a:pPr>
              <a:defRPr/>
            </a:pPr>
            <a:fld id="{CF8869E3-3253-4F2E-BF64-4C3B776BD12D}" type="datetime1">
              <a:rPr lang="en-US"/>
              <a:pPr>
                <a:defRPr/>
              </a:pPr>
              <a:t>3/1/2012</a:t>
            </a:fld>
            <a:endParaRPr lang="en-US" dirty="0"/>
          </a:p>
        </p:txBody>
      </p:sp>
      <p:sp>
        <p:nvSpPr>
          <p:cNvPr id="4" name="Slide Number Placeholder 3"/>
          <p:cNvSpPr>
            <a:spLocks noGrp="1"/>
          </p:cNvSpPr>
          <p:nvPr>
            <p:ph type="sldNum" sz="quarter" idx="12"/>
          </p:nvPr>
        </p:nvSpPr>
        <p:spPr/>
        <p:txBody>
          <a:bodyPr/>
          <a:lstStyle/>
          <a:p>
            <a:pPr>
              <a:defRPr/>
            </a:pPr>
            <a:fld id="{7936BEFF-E55E-49EE-93DB-C13B3BDDEB1B}" type="slidenum">
              <a:rPr lang="en-US" smtClean="0"/>
              <a:pPr>
                <a:defRPr/>
              </a:pPr>
              <a:t>24</a:t>
            </a:fld>
            <a:endParaRPr lang="en-US"/>
          </a:p>
        </p:txBody>
      </p:sp>
      <p:sp>
        <p:nvSpPr>
          <p:cNvPr id="28678" name="TextBox 2"/>
          <p:cNvSpPr txBox="1">
            <a:spLocks noChangeArrowheads="1"/>
          </p:cNvSpPr>
          <p:nvPr/>
        </p:nvSpPr>
        <p:spPr bwMode="auto">
          <a:xfrm>
            <a:off x="4191000" y="464820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hangingPunct="1"/>
            <a:r>
              <a:rPr lang="en-US">
                <a:solidFill>
                  <a:srgbClr val="FF0000"/>
                </a:solidFill>
                <a:latin typeface="Calibri" pitchFamily="34" charset="0"/>
              </a:rPr>
              <a:t>To be revised by Ruth Anne</a:t>
            </a:r>
          </a:p>
        </p:txBody>
      </p:sp>
      <p:sp>
        <p:nvSpPr>
          <p:cNvPr id="28679" name="Content Placeholder 2"/>
          <p:cNvSpPr>
            <a:spLocks noGrp="1"/>
          </p:cNvSpPr>
          <p:nvPr>
            <p:ph sz="half" idx="2"/>
          </p:nvPr>
        </p:nvSpPr>
        <p:spPr/>
        <p:txBody>
          <a:bodyPr/>
          <a:lstStyle/>
          <a:p>
            <a:endParaRPr lang="en-US" smtClean="0"/>
          </a:p>
        </p:txBody>
      </p:sp>
      <p:sp>
        <p:nvSpPr>
          <p:cNvPr id="28680" name="Content Placeholder 4"/>
          <p:cNvSpPr>
            <a:spLocks noGrp="1"/>
          </p:cNvSpPr>
          <p:nvPr>
            <p:ph sz="quarter" idx="4"/>
          </p:nvPr>
        </p:nvSpPr>
        <p:spPr/>
        <p:txBody>
          <a:bodyPr/>
          <a:lstStyle/>
          <a:p>
            <a:endParaRPr lang="en-US" smtClean="0"/>
          </a:p>
        </p:txBody>
      </p:sp>
      <p:sp>
        <p:nvSpPr>
          <p:cNvPr id="28681" name="Text Placeholder 5"/>
          <p:cNvSpPr>
            <a:spLocks noGrp="1"/>
          </p:cNvSpPr>
          <p:nvPr>
            <p:ph type="body" sz="quarter" idx="3"/>
          </p:nvPr>
        </p:nvSpPr>
        <p:spPr/>
        <p:txBody>
          <a:bodyPr/>
          <a:lstStyle/>
          <a:p>
            <a:endParaRPr lang="en-US" smtClean="0"/>
          </a:p>
        </p:txBody>
      </p:sp>
      <p:sp>
        <p:nvSpPr>
          <p:cNvPr id="28682" name="Text Placeholder 6"/>
          <p:cNvSpPr>
            <a:spLocks noGrp="1"/>
          </p:cNvSpPr>
          <p:nvPr>
            <p:ph type="body" idx="1"/>
          </p:nvPr>
        </p:nvSpPr>
        <p:spPr/>
        <p:txBody>
          <a:bodyPr/>
          <a:lstStyle/>
          <a:p>
            <a:endParaRPr lang="en-US" smtClean="0"/>
          </a:p>
        </p:txBody>
      </p:sp>
      <p:pic>
        <p:nvPicPr>
          <p:cNvPr id="28683"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25" y="0"/>
            <a:ext cx="9236075" cy="634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ctrTitle"/>
          </p:nvPr>
        </p:nvSpPr>
        <p:spPr>
          <a:xfrm>
            <a:off x="685800" y="1143000"/>
            <a:ext cx="7772400" cy="5105400"/>
          </a:xfrm>
        </p:spPr>
        <p:txBody>
          <a:bodyPr/>
          <a:lstStyle/>
          <a:p>
            <a:pPr algn="l">
              <a:spcBef>
                <a:spcPts val="1200"/>
              </a:spcBef>
              <a:spcAft>
                <a:spcPts val="1200"/>
              </a:spcAft>
            </a:pPr>
            <a:r>
              <a:rPr lang="en-US" sz="2800" smtClean="0"/>
              <a:t>· </a:t>
            </a:r>
            <a:r>
              <a:rPr lang="en-US" sz="3200" smtClean="0"/>
              <a:t>Use </a:t>
            </a:r>
            <a:r>
              <a:rPr lang="en-US" sz="3200" b="1" smtClean="0"/>
              <a:t>technology and tools</a:t>
            </a:r>
            <a:r>
              <a:rPr lang="en-US" sz="3200" smtClean="0"/>
              <a:t> strategically in learning and communicating </a:t>
            </a:r>
            <a:br>
              <a:rPr lang="en-US" sz="3200" smtClean="0"/>
            </a:br>
            <a:r>
              <a:rPr lang="en-US" sz="3200" smtClean="0"/>
              <a:t>· Use </a:t>
            </a:r>
            <a:r>
              <a:rPr lang="en-US" sz="3200" b="1" smtClean="0"/>
              <a:t>argument and reasoning</a:t>
            </a:r>
            <a:r>
              <a:rPr lang="en-US" sz="3200" smtClean="0"/>
              <a:t>  to do research,  construct arguments, and critique the reasoning of others</a:t>
            </a:r>
            <a:br>
              <a:rPr lang="en-US" sz="3200" smtClean="0"/>
            </a:br>
            <a:r>
              <a:rPr lang="en-US" sz="3200" smtClean="0"/>
              <a:t> ·</a:t>
            </a:r>
            <a:r>
              <a:rPr lang="en-US" sz="3200" b="1" smtClean="0"/>
              <a:t>Communicate and collaborate</a:t>
            </a:r>
            <a:r>
              <a:rPr lang="en-US" sz="3200" smtClean="0"/>
              <a:t> effectively with a variety of audiences</a:t>
            </a:r>
            <a:br>
              <a:rPr lang="en-US" sz="3200" smtClean="0"/>
            </a:br>
            <a:r>
              <a:rPr lang="en-US" sz="3200" smtClean="0"/>
              <a:t>· </a:t>
            </a:r>
            <a:r>
              <a:rPr lang="en-US" sz="3200" b="1" smtClean="0"/>
              <a:t>Solve problems</a:t>
            </a:r>
            <a:r>
              <a:rPr lang="en-US" sz="3200" smtClean="0"/>
              <a:t>, construct explanations and design solutions</a:t>
            </a:r>
            <a:br>
              <a:rPr lang="en-US" sz="3200" smtClean="0"/>
            </a:br>
            <a:endParaRPr lang="en-US" sz="3200" b="1" smtClean="0">
              <a:solidFill>
                <a:schemeClr val="tx2"/>
              </a:solidFill>
              <a:latin typeface="Verdana" pitchFamily="34" charset="0"/>
            </a:endParaRPr>
          </a:p>
        </p:txBody>
      </p:sp>
      <p:sp>
        <p:nvSpPr>
          <p:cNvPr id="7" name="Date Placeholder 6"/>
          <p:cNvSpPr>
            <a:spLocks noGrp="1"/>
          </p:cNvSpPr>
          <p:nvPr>
            <p:ph type="dt" sz="quarter" idx="10"/>
          </p:nvPr>
        </p:nvSpPr>
        <p:spPr/>
        <p:txBody>
          <a:bodyPr/>
          <a:lstStyle/>
          <a:p>
            <a:pPr>
              <a:defRPr/>
            </a:pPr>
            <a:fld id="{4D5B7F7B-3E01-4DC3-B586-B3DC4AC55A16}" type="datetime1">
              <a:rPr lang="en-US"/>
              <a:pPr>
                <a:defRPr/>
              </a:pPr>
              <a:t>3/1/2012</a:t>
            </a:fld>
            <a:endParaRPr lang="en-US" dirty="0"/>
          </a:p>
        </p:txBody>
      </p:sp>
      <p:sp>
        <p:nvSpPr>
          <p:cNvPr id="8" name="Slide Number Placeholder 7"/>
          <p:cNvSpPr>
            <a:spLocks noGrp="1"/>
          </p:cNvSpPr>
          <p:nvPr>
            <p:ph type="sldNum" sz="quarter" idx="12"/>
          </p:nvPr>
        </p:nvSpPr>
        <p:spPr/>
        <p:txBody>
          <a:bodyPr/>
          <a:lstStyle/>
          <a:p>
            <a:pPr>
              <a:defRPr/>
            </a:pPr>
            <a:fld id="{CE4D0041-7267-4265-9B2A-7689A6CEA864}" type="slidenum">
              <a:rPr lang="en-US" smtClean="0"/>
              <a:pPr>
                <a:defRPr/>
              </a:pPr>
              <a:t>25</a:t>
            </a:fld>
            <a:endParaRPr lang="en-US"/>
          </a:p>
        </p:txBody>
      </p:sp>
      <p:sp>
        <p:nvSpPr>
          <p:cNvPr id="29701" name="Title 1"/>
          <p:cNvSpPr txBox="1">
            <a:spLocks/>
          </p:cNvSpPr>
          <p:nvPr/>
        </p:nvSpPr>
        <p:spPr bwMode="auto">
          <a:xfrm>
            <a:off x="381000" y="273050"/>
            <a:ext cx="8229600"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algn="ctr"/>
            <a:r>
              <a:rPr lang="en-US" sz="4000">
                <a:latin typeface="Calibri" pitchFamily="34" charset="0"/>
              </a:rPr>
              <a:t>Career &amp; College Ready Students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63538" y="304800"/>
            <a:ext cx="8239125" cy="669925"/>
          </a:xfrm>
        </p:spPr>
        <p:txBody>
          <a:bodyPr/>
          <a:lstStyle/>
          <a:p>
            <a:r>
              <a:rPr lang="en-US" sz="3800" smtClean="0"/>
              <a:t>Proposed Assessment Measures of CCR</a:t>
            </a:r>
          </a:p>
        </p:txBody>
      </p:sp>
      <p:grpSp>
        <p:nvGrpSpPr>
          <p:cNvPr id="3" name="Group 6"/>
          <p:cNvGrpSpPr/>
          <p:nvPr/>
        </p:nvGrpSpPr>
        <p:grpSpPr>
          <a:xfrm>
            <a:off x="3011715" y="1377535"/>
            <a:ext cx="5681024" cy="826346"/>
            <a:chOff x="2976210" y="76380"/>
            <a:chExt cx="5474212" cy="600721"/>
          </a:xfrm>
          <a:solidFill>
            <a:schemeClr val="bg1"/>
          </a:solidFill>
        </p:grpSpPr>
        <p:sp>
          <p:nvSpPr>
            <p:cNvPr id="41" name="Round Same Side Corner Rectangle 40"/>
            <p:cNvSpPr/>
            <p:nvPr/>
          </p:nvSpPr>
          <p:spPr>
            <a:xfrm rot="5400000">
              <a:off x="5412955" y="-2360365"/>
              <a:ext cx="600721" cy="5474212"/>
            </a:xfrm>
            <a:prstGeom prst="round2SameRect">
              <a:avLst/>
            </a:prstGeom>
            <a:grpFill/>
            <a:ln w="19050">
              <a:solidFill>
                <a:srgbClr val="1F497D">
                  <a:alpha val="90000"/>
                </a:srgb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42" name="Round Same Side Corner Rectangle 4"/>
            <p:cNvSpPr/>
            <p:nvPr/>
          </p:nvSpPr>
          <p:spPr>
            <a:xfrm>
              <a:off x="2976212" y="105704"/>
              <a:ext cx="5231018"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1F497D"/>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read closely and critically to comprehend a range of increasingly complex literary and informational texts.”</a:t>
              </a:r>
            </a:p>
          </p:txBody>
        </p:sp>
      </p:grpSp>
      <p:grpSp>
        <p:nvGrpSpPr>
          <p:cNvPr id="4" name="Group 7"/>
          <p:cNvGrpSpPr>
            <a:grpSpLocks/>
          </p:cNvGrpSpPr>
          <p:nvPr/>
        </p:nvGrpSpPr>
        <p:grpSpPr bwMode="auto">
          <a:xfrm>
            <a:off x="285750" y="1330325"/>
            <a:ext cx="2976563" cy="911225"/>
            <a:chOff x="0" y="1289"/>
            <a:chExt cx="2976210" cy="750901"/>
          </a:xfrm>
        </p:grpSpPr>
        <p:sp>
          <p:nvSpPr>
            <p:cNvPr id="39" name="Rounded Rectangle 38"/>
            <p:cNvSpPr/>
            <p:nvPr/>
          </p:nvSpPr>
          <p:spPr>
            <a:xfrm>
              <a:off x="0" y="1289"/>
              <a:ext cx="2976210" cy="750901"/>
            </a:xfrm>
            <a:prstGeom prst="roundRect">
              <a:avLst/>
            </a:prstGeom>
            <a:solidFill>
              <a:srgbClr val="1F497D"/>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0" name="Rounded Rectangle 6"/>
            <p:cNvSpPr/>
            <p:nvPr/>
          </p:nvSpPr>
          <p:spPr>
            <a:xfrm>
              <a:off x="36509" y="39227"/>
              <a:ext cx="2903193" cy="675026"/>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Reading</a:t>
              </a:r>
            </a:p>
          </p:txBody>
        </p:sp>
      </p:grpSp>
      <p:grpSp>
        <p:nvGrpSpPr>
          <p:cNvPr id="5" name="Group 8"/>
          <p:cNvGrpSpPr/>
          <p:nvPr/>
        </p:nvGrpSpPr>
        <p:grpSpPr>
          <a:xfrm>
            <a:off x="3011714" y="2409389"/>
            <a:ext cx="5614082" cy="731520"/>
            <a:chOff x="2976210" y="864827"/>
            <a:chExt cx="5291041" cy="600721"/>
          </a:xfrm>
          <a:solidFill>
            <a:schemeClr val="bg1"/>
          </a:solidFill>
        </p:grpSpPr>
        <p:sp>
          <p:nvSpPr>
            <p:cNvPr id="37" name="Round Same Side Corner Rectangle 36"/>
            <p:cNvSpPr/>
            <p:nvPr/>
          </p:nvSpPr>
          <p:spPr>
            <a:xfrm rot="5400000">
              <a:off x="5321370" y="-1480333"/>
              <a:ext cx="600721" cy="5291041"/>
            </a:xfrm>
            <a:prstGeom prst="round2SameRect">
              <a:avLst/>
            </a:prstGeom>
            <a:grpFill/>
            <a:ln w="19050">
              <a:solidFill>
                <a:srgbClr val="009644">
                  <a:alpha val="90000"/>
                </a:srgbClr>
              </a:solid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8" name="Round Same Side Corner Rectangle 8"/>
            <p:cNvSpPr/>
            <p:nvPr/>
          </p:nvSpPr>
          <p:spPr>
            <a:xfrm>
              <a:off x="2976211" y="894151"/>
              <a:ext cx="5261716"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009644"/>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produce effective writing for a range of purposes and audiences.” </a:t>
              </a:r>
            </a:p>
          </p:txBody>
        </p:sp>
      </p:grpSp>
      <p:grpSp>
        <p:nvGrpSpPr>
          <p:cNvPr id="6" name="Group 9"/>
          <p:cNvGrpSpPr>
            <a:grpSpLocks/>
          </p:cNvGrpSpPr>
          <p:nvPr/>
        </p:nvGrpSpPr>
        <p:grpSpPr bwMode="auto">
          <a:xfrm>
            <a:off x="285750" y="2332038"/>
            <a:ext cx="2976563" cy="914400"/>
            <a:chOff x="0" y="789736"/>
            <a:chExt cx="2976210" cy="750901"/>
          </a:xfrm>
        </p:grpSpPr>
        <p:sp>
          <p:nvSpPr>
            <p:cNvPr id="35" name="Rounded Rectangle 34"/>
            <p:cNvSpPr/>
            <p:nvPr/>
          </p:nvSpPr>
          <p:spPr>
            <a:xfrm>
              <a:off x="0" y="789736"/>
              <a:ext cx="2976210" cy="750901"/>
            </a:xfrm>
            <a:prstGeom prst="roundRect">
              <a:avLst/>
            </a:prstGeom>
            <a:solidFill>
              <a:srgbClr val="009644"/>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6" name="Rounded Rectangle 10"/>
            <p:cNvSpPr/>
            <p:nvPr/>
          </p:nvSpPr>
          <p:spPr>
            <a:xfrm>
              <a:off x="36509" y="827541"/>
              <a:ext cx="2903193" cy="675289"/>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Writing</a:t>
              </a:r>
            </a:p>
          </p:txBody>
        </p:sp>
      </p:grpSp>
      <p:grpSp>
        <p:nvGrpSpPr>
          <p:cNvPr id="7" name="Group 10"/>
          <p:cNvGrpSpPr/>
          <p:nvPr/>
        </p:nvGrpSpPr>
        <p:grpSpPr>
          <a:xfrm>
            <a:off x="3011714" y="3409351"/>
            <a:ext cx="5614082" cy="731520"/>
            <a:chOff x="2976210" y="1653273"/>
            <a:chExt cx="5291041" cy="600721"/>
          </a:xfrm>
          <a:solidFill>
            <a:schemeClr val="bg1"/>
          </a:solidFill>
        </p:grpSpPr>
        <p:sp>
          <p:nvSpPr>
            <p:cNvPr id="33" name="Round Same Side Corner Rectangle 32"/>
            <p:cNvSpPr/>
            <p:nvPr/>
          </p:nvSpPr>
          <p:spPr>
            <a:xfrm rot="5400000">
              <a:off x="5321370" y="-691887"/>
              <a:ext cx="600721" cy="5291041"/>
            </a:xfrm>
            <a:prstGeom prst="round2SameRect">
              <a:avLst/>
            </a:prstGeom>
            <a:grpFill/>
            <a:ln w="19050">
              <a:solidFill>
                <a:srgbClr val="1F497D">
                  <a:alpha val="90000"/>
                </a:srgb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4" name="Round Same Side Corner Rectangle 12"/>
            <p:cNvSpPr/>
            <p:nvPr/>
          </p:nvSpPr>
          <p:spPr>
            <a:xfrm>
              <a:off x="2976211" y="1682597"/>
              <a:ext cx="5261716"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1F497D"/>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employ effective speaking and listening skills for a range of purposes and audiences.”</a:t>
              </a:r>
            </a:p>
          </p:txBody>
        </p:sp>
      </p:grpSp>
      <p:grpSp>
        <p:nvGrpSpPr>
          <p:cNvPr id="8" name="Group 11"/>
          <p:cNvGrpSpPr>
            <a:grpSpLocks/>
          </p:cNvGrpSpPr>
          <p:nvPr/>
        </p:nvGrpSpPr>
        <p:grpSpPr bwMode="auto">
          <a:xfrm>
            <a:off x="285750" y="3332163"/>
            <a:ext cx="2976563" cy="914400"/>
            <a:chOff x="0" y="1578182"/>
            <a:chExt cx="2976210" cy="750901"/>
          </a:xfrm>
        </p:grpSpPr>
        <p:sp>
          <p:nvSpPr>
            <p:cNvPr id="31" name="Rounded Rectangle 30"/>
            <p:cNvSpPr/>
            <p:nvPr/>
          </p:nvSpPr>
          <p:spPr>
            <a:xfrm>
              <a:off x="0" y="1578182"/>
              <a:ext cx="2976210" cy="750901"/>
            </a:xfrm>
            <a:prstGeom prst="roundRect">
              <a:avLst/>
            </a:prstGeom>
            <a:solidFill>
              <a:srgbClr val="1F497D"/>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2" name="Rounded Rectangle 14"/>
            <p:cNvSpPr/>
            <p:nvPr/>
          </p:nvSpPr>
          <p:spPr>
            <a:xfrm>
              <a:off x="36509" y="1614684"/>
              <a:ext cx="2903193" cy="677897"/>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Speaking/Listening</a:t>
              </a:r>
            </a:p>
          </p:txBody>
        </p:sp>
      </p:grpSp>
      <p:grpSp>
        <p:nvGrpSpPr>
          <p:cNvPr id="9" name="Group 12"/>
          <p:cNvGrpSpPr/>
          <p:nvPr/>
        </p:nvGrpSpPr>
        <p:grpSpPr>
          <a:xfrm>
            <a:off x="3023589" y="4422305"/>
            <a:ext cx="5614082" cy="731520"/>
            <a:chOff x="2976210" y="2731504"/>
            <a:chExt cx="5291041" cy="664305"/>
          </a:xfrm>
          <a:solidFill>
            <a:schemeClr val="bg1"/>
          </a:solidFill>
        </p:grpSpPr>
        <p:sp>
          <p:nvSpPr>
            <p:cNvPr id="29" name="Round Same Side Corner Rectangle 28"/>
            <p:cNvSpPr/>
            <p:nvPr/>
          </p:nvSpPr>
          <p:spPr>
            <a:xfrm rot="5400000">
              <a:off x="5289578" y="418136"/>
              <a:ext cx="664305" cy="5291041"/>
            </a:xfrm>
            <a:prstGeom prst="round2SameRect">
              <a:avLst/>
            </a:prstGeom>
            <a:grpFill/>
            <a:ln w="19050">
              <a:solidFill>
                <a:srgbClr val="009644">
                  <a:alpha val="90000"/>
                </a:srgbClr>
              </a:solid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0" name="Round Same Side Corner Rectangle 16"/>
            <p:cNvSpPr/>
            <p:nvPr/>
          </p:nvSpPr>
          <p:spPr>
            <a:xfrm>
              <a:off x="2976211" y="2749386"/>
              <a:ext cx="5261716" cy="642676"/>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009644"/>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engage appropriately in collaborative and independent inquiry to investigate/research topics, pose questions, and gather and present information.”</a:t>
              </a:r>
            </a:p>
          </p:txBody>
        </p:sp>
      </p:grpSp>
      <p:grpSp>
        <p:nvGrpSpPr>
          <p:cNvPr id="10" name="Group 13"/>
          <p:cNvGrpSpPr>
            <a:grpSpLocks/>
          </p:cNvGrpSpPr>
          <p:nvPr/>
        </p:nvGrpSpPr>
        <p:grpSpPr bwMode="auto">
          <a:xfrm>
            <a:off x="296863" y="4332288"/>
            <a:ext cx="2976562" cy="914400"/>
            <a:chOff x="0" y="2366629"/>
            <a:chExt cx="2976210" cy="750901"/>
          </a:xfrm>
        </p:grpSpPr>
        <p:sp>
          <p:nvSpPr>
            <p:cNvPr id="27" name="Rounded Rectangle 26"/>
            <p:cNvSpPr/>
            <p:nvPr/>
          </p:nvSpPr>
          <p:spPr>
            <a:xfrm>
              <a:off x="0" y="2366629"/>
              <a:ext cx="2976210" cy="750901"/>
            </a:xfrm>
            <a:prstGeom prst="roundRect">
              <a:avLst/>
            </a:prstGeom>
            <a:solidFill>
              <a:srgbClr val="009644"/>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8" name="Rounded Rectangle 18"/>
            <p:cNvSpPr/>
            <p:nvPr/>
          </p:nvSpPr>
          <p:spPr>
            <a:xfrm>
              <a:off x="36508" y="2404434"/>
              <a:ext cx="2903195" cy="675289"/>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Research/Inquiry</a:t>
              </a:r>
            </a:p>
          </p:txBody>
        </p:sp>
      </p:grpSp>
      <p:grpSp>
        <p:nvGrpSpPr>
          <p:cNvPr id="11" name="Group 14"/>
          <p:cNvGrpSpPr/>
          <p:nvPr/>
        </p:nvGrpSpPr>
        <p:grpSpPr>
          <a:xfrm>
            <a:off x="3011714" y="5375884"/>
            <a:ext cx="5614082" cy="731520"/>
            <a:chOff x="2976210" y="3230165"/>
            <a:chExt cx="5291041" cy="600721"/>
          </a:xfrm>
          <a:solidFill>
            <a:schemeClr val="bg1"/>
          </a:solidFill>
        </p:grpSpPr>
        <p:sp>
          <p:nvSpPr>
            <p:cNvPr id="25" name="Round Same Side Corner Rectangle 24"/>
            <p:cNvSpPr/>
            <p:nvPr/>
          </p:nvSpPr>
          <p:spPr>
            <a:xfrm rot="5400000">
              <a:off x="5321370" y="885005"/>
              <a:ext cx="600721" cy="5291041"/>
            </a:xfrm>
            <a:prstGeom prst="round2SameRect">
              <a:avLst/>
            </a:prstGeom>
            <a:grpFill/>
            <a:ln w="19050">
              <a:solidFill>
                <a:srgbClr val="1F497D">
                  <a:alpha val="90000"/>
                </a:srgb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6" name="Round Same Side Corner Rectangle 20"/>
            <p:cNvSpPr/>
            <p:nvPr/>
          </p:nvSpPr>
          <p:spPr>
            <a:xfrm>
              <a:off x="2976211" y="3259490"/>
              <a:ext cx="5261716"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1F497D"/>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skillfully use and interpret written language across a range of literacy tasks.”</a:t>
              </a:r>
            </a:p>
          </p:txBody>
        </p:sp>
      </p:grpSp>
      <p:grpSp>
        <p:nvGrpSpPr>
          <p:cNvPr id="12" name="Group 15"/>
          <p:cNvGrpSpPr>
            <a:grpSpLocks/>
          </p:cNvGrpSpPr>
          <p:nvPr/>
        </p:nvGrpSpPr>
        <p:grpSpPr bwMode="auto">
          <a:xfrm>
            <a:off x="285750" y="5334000"/>
            <a:ext cx="2976563" cy="914400"/>
            <a:chOff x="0" y="3155075"/>
            <a:chExt cx="2976210" cy="750901"/>
          </a:xfrm>
        </p:grpSpPr>
        <p:sp>
          <p:nvSpPr>
            <p:cNvPr id="23" name="Rounded Rectangle 22"/>
            <p:cNvSpPr/>
            <p:nvPr/>
          </p:nvSpPr>
          <p:spPr>
            <a:xfrm>
              <a:off x="0" y="3155075"/>
              <a:ext cx="2976210" cy="750901"/>
            </a:xfrm>
            <a:prstGeom prst="roundRect">
              <a:avLst/>
            </a:prstGeom>
            <a:solidFill>
              <a:srgbClr val="1F497D"/>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4" name="Rounded Rectangle 22"/>
            <p:cNvSpPr/>
            <p:nvPr/>
          </p:nvSpPr>
          <p:spPr>
            <a:xfrm>
              <a:off x="36509" y="3192881"/>
              <a:ext cx="2903193" cy="675289"/>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Language Use</a:t>
              </a:r>
            </a:p>
          </p:txBody>
        </p:sp>
      </p:grpSp>
      <p:sp>
        <p:nvSpPr>
          <p:cNvPr id="30733" name="TextBox 42"/>
          <p:cNvSpPr txBox="1">
            <a:spLocks noChangeArrowheads="1"/>
          </p:cNvSpPr>
          <p:nvPr/>
        </p:nvSpPr>
        <p:spPr bwMode="auto">
          <a:xfrm>
            <a:off x="6172200" y="1109663"/>
            <a:ext cx="27955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hangingPunct="1"/>
            <a:r>
              <a:rPr lang="en-US" sz="1400">
                <a:solidFill>
                  <a:schemeClr val="bg1"/>
                </a:solidFill>
                <a:latin typeface="Arial" pitchFamily="34" charset="0"/>
                <a:ea typeface="MS PGothic"/>
                <a:cs typeface="MS PGothic"/>
              </a:rPr>
              <a:t>(a/o Round 2 – released 9/20/11)</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1+#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1+#ppt_w/2"/>
                                          </p:val>
                                        </p:tav>
                                        <p:tav tm="100000">
                                          <p:val>
                                            <p:strVal val="#ppt_x"/>
                                          </p:val>
                                        </p:tav>
                                      </p:tavLst>
                                    </p:anim>
                                    <p:anim calcmode="lin" valueType="num">
                                      <p:cBhvr additive="base">
                                        <p:cTn id="5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19100" y="303213"/>
            <a:ext cx="8239125" cy="519112"/>
          </a:xfrm>
        </p:spPr>
        <p:txBody>
          <a:bodyPr>
            <a:normAutofit fontScale="90000"/>
          </a:bodyPr>
          <a:lstStyle/>
          <a:p>
            <a:pPr>
              <a:defRPr/>
            </a:pPr>
            <a:r>
              <a:rPr lang="en-US" sz="3800" dirty="0">
                <a:solidFill>
                  <a:prstClr val="white"/>
                </a:solidFill>
              </a:rPr>
              <a:t>Proposed Assessment Measures of CCR</a:t>
            </a:r>
            <a:endParaRPr lang="en-US" dirty="0" smtClean="0"/>
          </a:p>
        </p:txBody>
      </p:sp>
      <p:grpSp>
        <p:nvGrpSpPr>
          <p:cNvPr id="3" name="Group 6"/>
          <p:cNvGrpSpPr/>
          <p:nvPr/>
        </p:nvGrpSpPr>
        <p:grpSpPr>
          <a:xfrm>
            <a:off x="3011714" y="1436910"/>
            <a:ext cx="5647785" cy="826346"/>
            <a:chOff x="2976210" y="76380"/>
            <a:chExt cx="5474212" cy="600721"/>
          </a:xfrm>
          <a:solidFill>
            <a:schemeClr val="bg1"/>
          </a:solidFill>
        </p:grpSpPr>
        <p:sp>
          <p:nvSpPr>
            <p:cNvPr id="41" name="Round Same Side Corner Rectangle 40"/>
            <p:cNvSpPr/>
            <p:nvPr/>
          </p:nvSpPr>
          <p:spPr>
            <a:xfrm rot="5400000">
              <a:off x="5412955" y="-2360365"/>
              <a:ext cx="600721" cy="5474212"/>
            </a:xfrm>
            <a:prstGeom prst="round2SameRect">
              <a:avLst/>
            </a:prstGeom>
            <a:grpFill/>
            <a:ln w="19050">
              <a:solidFill>
                <a:srgbClr val="1F497D">
                  <a:alpha val="90000"/>
                </a:srgb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42" name="Round Same Side Corner Rectangle 4"/>
            <p:cNvSpPr/>
            <p:nvPr/>
          </p:nvSpPr>
          <p:spPr>
            <a:xfrm>
              <a:off x="2976211" y="105704"/>
              <a:ext cx="5322262"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1F497D"/>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explain and apply mathematical concepts and carry out mathematical procedures with precision and fluency.”</a:t>
              </a:r>
            </a:p>
          </p:txBody>
        </p:sp>
      </p:grpSp>
      <p:grpSp>
        <p:nvGrpSpPr>
          <p:cNvPr id="4" name="Group 7"/>
          <p:cNvGrpSpPr>
            <a:grpSpLocks/>
          </p:cNvGrpSpPr>
          <p:nvPr/>
        </p:nvGrpSpPr>
        <p:grpSpPr bwMode="auto">
          <a:xfrm>
            <a:off x="285750" y="1389063"/>
            <a:ext cx="2976563" cy="912812"/>
            <a:chOff x="0" y="1289"/>
            <a:chExt cx="2976210" cy="750901"/>
          </a:xfrm>
        </p:grpSpPr>
        <p:sp>
          <p:nvSpPr>
            <p:cNvPr id="39" name="Rounded Rectangle 38"/>
            <p:cNvSpPr/>
            <p:nvPr/>
          </p:nvSpPr>
          <p:spPr>
            <a:xfrm>
              <a:off x="0" y="1289"/>
              <a:ext cx="2976210" cy="750901"/>
            </a:xfrm>
            <a:prstGeom prst="roundRect">
              <a:avLst/>
            </a:prstGeom>
            <a:solidFill>
              <a:srgbClr val="1F497D"/>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0" name="Rounded Rectangle 6"/>
            <p:cNvSpPr/>
            <p:nvPr/>
          </p:nvSpPr>
          <p:spPr>
            <a:xfrm>
              <a:off x="36509" y="39160"/>
              <a:ext cx="2903193" cy="675159"/>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Concepts and Procedures</a:t>
              </a:r>
            </a:p>
          </p:txBody>
        </p:sp>
      </p:grpSp>
      <p:grpSp>
        <p:nvGrpSpPr>
          <p:cNvPr id="5" name="Group 8"/>
          <p:cNvGrpSpPr/>
          <p:nvPr/>
        </p:nvGrpSpPr>
        <p:grpSpPr>
          <a:xfrm>
            <a:off x="3011714" y="2635014"/>
            <a:ext cx="5614082" cy="822960"/>
            <a:chOff x="2976210" y="864827"/>
            <a:chExt cx="5291041" cy="600721"/>
          </a:xfrm>
          <a:solidFill>
            <a:schemeClr val="bg1"/>
          </a:solidFill>
        </p:grpSpPr>
        <p:sp>
          <p:nvSpPr>
            <p:cNvPr id="37" name="Round Same Side Corner Rectangle 36"/>
            <p:cNvSpPr/>
            <p:nvPr/>
          </p:nvSpPr>
          <p:spPr>
            <a:xfrm rot="5400000">
              <a:off x="5321370" y="-1480333"/>
              <a:ext cx="600721" cy="5291041"/>
            </a:xfrm>
            <a:prstGeom prst="round2SameRect">
              <a:avLst/>
            </a:prstGeom>
            <a:grpFill/>
            <a:ln w="19050">
              <a:solidFill>
                <a:srgbClr val="009644">
                  <a:alpha val="90000"/>
                </a:srgbClr>
              </a:solid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8" name="Round Same Side Corner Rectangle 8"/>
            <p:cNvSpPr/>
            <p:nvPr/>
          </p:nvSpPr>
          <p:spPr>
            <a:xfrm>
              <a:off x="2976211" y="894151"/>
              <a:ext cx="5261716"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009644"/>
                </a:buClr>
                <a:defRPr/>
              </a:pPr>
              <a:r>
                <a:rPr lang="en-US" sz="1600" dirty="0">
                  <a:solidFill>
                    <a:schemeClr val="tx1"/>
                  </a:solidFill>
                  <a:latin typeface="Arial" pitchFamily="34" charset="0"/>
                  <a:cs typeface="Arial" pitchFamily="34" charset="0"/>
                </a:rPr>
                <a:t> “Students can frame and solve a range of complex problems in pure and applied mathematics.” </a:t>
              </a:r>
            </a:p>
          </p:txBody>
        </p:sp>
      </p:grpSp>
      <p:grpSp>
        <p:nvGrpSpPr>
          <p:cNvPr id="6" name="Group 9"/>
          <p:cNvGrpSpPr>
            <a:grpSpLocks/>
          </p:cNvGrpSpPr>
          <p:nvPr/>
        </p:nvGrpSpPr>
        <p:grpSpPr bwMode="auto">
          <a:xfrm>
            <a:off x="285750" y="2593975"/>
            <a:ext cx="2976563" cy="914400"/>
            <a:chOff x="0" y="789736"/>
            <a:chExt cx="2976210" cy="750901"/>
          </a:xfrm>
        </p:grpSpPr>
        <p:sp>
          <p:nvSpPr>
            <p:cNvPr id="35" name="Rounded Rectangle 34"/>
            <p:cNvSpPr/>
            <p:nvPr/>
          </p:nvSpPr>
          <p:spPr>
            <a:xfrm>
              <a:off x="0" y="789736"/>
              <a:ext cx="2976210" cy="750901"/>
            </a:xfrm>
            <a:prstGeom prst="roundRect">
              <a:avLst/>
            </a:prstGeom>
            <a:solidFill>
              <a:srgbClr val="009644"/>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6" name="Rounded Rectangle 10"/>
            <p:cNvSpPr/>
            <p:nvPr/>
          </p:nvSpPr>
          <p:spPr>
            <a:xfrm>
              <a:off x="36509" y="827542"/>
              <a:ext cx="2903193" cy="675289"/>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Problem Solving</a:t>
              </a:r>
            </a:p>
          </p:txBody>
        </p:sp>
      </p:grpSp>
      <p:grpSp>
        <p:nvGrpSpPr>
          <p:cNvPr id="7" name="Group 10"/>
          <p:cNvGrpSpPr/>
          <p:nvPr/>
        </p:nvGrpSpPr>
        <p:grpSpPr>
          <a:xfrm>
            <a:off x="3011714" y="3848726"/>
            <a:ext cx="5614082" cy="822960"/>
            <a:chOff x="2976210" y="1653273"/>
            <a:chExt cx="5291041" cy="600721"/>
          </a:xfrm>
          <a:solidFill>
            <a:schemeClr val="bg1"/>
          </a:solidFill>
        </p:grpSpPr>
        <p:sp>
          <p:nvSpPr>
            <p:cNvPr id="33" name="Round Same Side Corner Rectangle 32"/>
            <p:cNvSpPr/>
            <p:nvPr/>
          </p:nvSpPr>
          <p:spPr>
            <a:xfrm rot="5400000">
              <a:off x="5321370" y="-691887"/>
              <a:ext cx="600721" cy="5291041"/>
            </a:xfrm>
            <a:prstGeom prst="round2SameRect">
              <a:avLst/>
            </a:prstGeom>
            <a:grpFill/>
            <a:ln w="19050">
              <a:solidFill>
                <a:srgbClr val="1F497D">
                  <a:alpha val="90000"/>
                </a:srgb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4" name="Round Same Side Corner Rectangle 12"/>
            <p:cNvSpPr/>
            <p:nvPr/>
          </p:nvSpPr>
          <p:spPr>
            <a:xfrm>
              <a:off x="2976211" y="1682598"/>
              <a:ext cx="5261716" cy="542071"/>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1F497D"/>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clearly and precisely construct viable arguments to support their own reasoning and to critique the reasoning of others.” </a:t>
              </a:r>
            </a:p>
          </p:txBody>
        </p:sp>
      </p:grpSp>
      <p:grpSp>
        <p:nvGrpSpPr>
          <p:cNvPr id="8" name="Group 11"/>
          <p:cNvGrpSpPr>
            <a:grpSpLocks/>
          </p:cNvGrpSpPr>
          <p:nvPr/>
        </p:nvGrpSpPr>
        <p:grpSpPr bwMode="auto">
          <a:xfrm>
            <a:off x="285750" y="3784600"/>
            <a:ext cx="2976563" cy="914400"/>
            <a:chOff x="0" y="1578182"/>
            <a:chExt cx="2976210" cy="750901"/>
          </a:xfrm>
        </p:grpSpPr>
        <p:sp>
          <p:nvSpPr>
            <p:cNvPr id="31" name="Rounded Rectangle 30"/>
            <p:cNvSpPr/>
            <p:nvPr/>
          </p:nvSpPr>
          <p:spPr>
            <a:xfrm>
              <a:off x="0" y="1578182"/>
              <a:ext cx="2976210" cy="750901"/>
            </a:xfrm>
            <a:prstGeom prst="roundRect">
              <a:avLst/>
            </a:prstGeom>
            <a:solidFill>
              <a:srgbClr val="1F497D"/>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2" name="Rounded Rectangle 14"/>
            <p:cNvSpPr/>
            <p:nvPr/>
          </p:nvSpPr>
          <p:spPr>
            <a:xfrm>
              <a:off x="36509" y="1614684"/>
              <a:ext cx="2903193" cy="677897"/>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Communicating Reasoning</a:t>
              </a:r>
            </a:p>
          </p:txBody>
        </p:sp>
      </p:grpSp>
      <p:grpSp>
        <p:nvGrpSpPr>
          <p:cNvPr id="9" name="Group 12"/>
          <p:cNvGrpSpPr/>
          <p:nvPr/>
        </p:nvGrpSpPr>
        <p:grpSpPr>
          <a:xfrm>
            <a:off x="3011714" y="5063555"/>
            <a:ext cx="5614082" cy="822960"/>
            <a:chOff x="2976210" y="2731504"/>
            <a:chExt cx="5291041" cy="664305"/>
          </a:xfrm>
          <a:solidFill>
            <a:schemeClr val="bg1"/>
          </a:solidFill>
        </p:grpSpPr>
        <p:sp>
          <p:nvSpPr>
            <p:cNvPr id="29" name="Round Same Side Corner Rectangle 28"/>
            <p:cNvSpPr/>
            <p:nvPr/>
          </p:nvSpPr>
          <p:spPr>
            <a:xfrm rot="5400000">
              <a:off x="5289578" y="418136"/>
              <a:ext cx="664305" cy="5291041"/>
            </a:xfrm>
            <a:prstGeom prst="round2SameRect">
              <a:avLst/>
            </a:prstGeom>
            <a:grpFill/>
            <a:ln w="19050">
              <a:solidFill>
                <a:srgbClr val="009644">
                  <a:alpha val="90000"/>
                </a:srgbClr>
              </a:solid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30" name="Round Same Side Corner Rectangle 16"/>
            <p:cNvSpPr/>
            <p:nvPr/>
          </p:nvSpPr>
          <p:spPr>
            <a:xfrm>
              <a:off x="2976211" y="2749386"/>
              <a:ext cx="5261716" cy="642676"/>
            </a:xfrm>
            <a:prstGeom prst="rect">
              <a:avLst/>
            </a:prstGeom>
            <a:noFill/>
            <a:ln w="19050"/>
          </p:spPr>
          <p:style>
            <a:lnRef idx="0">
              <a:scrgbClr r="0" g="0" b="0"/>
            </a:lnRef>
            <a:fillRef idx="0">
              <a:scrgbClr r="0" g="0" b="0"/>
            </a:fillRef>
            <a:effectRef idx="0">
              <a:scrgbClr r="0" g="0" b="0"/>
            </a:effectRef>
            <a:fontRef idx="minor">
              <a:schemeClr val="dk1">
                <a:hueOff val="0"/>
                <a:satOff val="0"/>
                <a:lumOff val="0"/>
                <a:alphaOff val="0"/>
              </a:schemeClr>
            </a:fontRef>
          </p:style>
          <p:txBody>
            <a:bodyPr lIns="365760" tIns="22860" rIns="45720" bIns="22860" spcCol="1270" anchor="ctr"/>
            <a:lstStyle/>
            <a:p>
              <a:pPr marL="114300" lvl="1" indent="-114300" defTabSz="533400">
                <a:lnSpc>
                  <a:spcPct val="90000"/>
                </a:lnSpc>
                <a:spcAft>
                  <a:spcPct val="15000"/>
                </a:spcAft>
                <a:buClr>
                  <a:srgbClr val="009644"/>
                </a:buClr>
                <a:defRPr/>
              </a:pPr>
              <a:r>
                <a:rPr lang="en-US" sz="1600" dirty="0">
                  <a:latin typeface="Arial" pitchFamily="34" charset="0"/>
                  <a:cs typeface="Arial" pitchFamily="34" charset="0"/>
                </a:rPr>
                <a:t> </a:t>
              </a:r>
              <a:r>
                <a:rPr lang="en-US" sz="1600" dirty="0">
                  <a:solidFill>
                    <a:schemeClr val="tx1"/>
                  </a:solidFill>
                  <a:latin typeface="Arial" pitchFamily="34" charset="0"/>
                  <a:cs typeface="Arial" pitchFamily="34" charset="0"/>
                </a:rPr>
                <a:t>“Students can analyze complex, real-world scenarios and can use mathematical models to interpret and solve problems.” </a:t>
              </a:r>
            </a:p>
          </p:txBody>
        </p:sp>
      </p:grpSp>
      <p:grpSp>
        <p:nvGrpSpPr>
          <p:cNvPr id="10" name="Group 13"/>
          <p:cNvGrpSpPr>
            <a:grpSpLocks/>
          </p:cNvGrpSpPr>
          <p:nvPr/>
        </p:nvGrpSpPr>
        <p:grpSpPr bwMode="auto">
          <a:xfrm>
            <a:off x="285750" y="5010150"/>
            <a:ext cx="2976563" cy="914400"/>
            <a:chOff x="0" y="2366629"/>
            <a:chExt cx="2976210" cy="750901"/>
          </a:xfrm>
        </p:grpSpPr>
        <p:sp>
          <p:nvSpPr>
            <p:cNvPr id="27" name="Rounded Rectangle 26"/>
            <p:cNvSpPr/>
            <p:nvPr/>
          </p:nvSpPr>
          <p:spPr>
            <a:xfrm>
              <a:off x="0" y="2366629"/>
              <a:ext cx="2976210" cy="750901"/>
            </a:xfrm>
            <a:prstGeom prst="roundRect">
              <a:avLst/>
            </a:prstGeom>
            <a:solidFill>
              <a:srgbClr val="009644"/>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8" name="Rounded Rectangle 18"/>
            <p:cNvSpPr/>
            <p:nvPr/>
          </p:nvSpPr>
          <p:spPr>
            <a:xfrm>
              <a:off x="36509" y="2404435"/>
              <a:ext cx="2903193" cy="675289"/>
            </a:xfrm>
            <a:prstGeom prst="rect">
              <a:avLst/>
            </a:prstGeom>
            <a:ln>
              <a:noFill/>
            </a:ln>
          </p:spPr>
          <p:style>
            <a:lnRef idx="0">
              <a:scrgbClr r="0" g="0" b="0"/>
            </a:lnRef>
            <a:fillRef idx="0">
              <a:scrgbClr r="0" g="0" b="0"/>
            </a:fillRef>
            <a:effectRef idx="0">
              <a:scrgbClr r="0" g="0" b="0"/>
            </a:effectRef>
            <a:fontRef idx="minor">
              <a:schemeClr val="lt1"/>
            </a:fontRef>
          </p:style>
          <p:txBody>
            <a:bodyPr lIns="83820" tIns="41910" rIns="83820" bIns="41910" spcCol="1270" anchor="ctr"/>
            <a:lstStyle/>
            <a:p>
              <a:pPr algn="ctr" defTabSz="977900">
                <a:lnSpc>
                  <a:spcPct val="90000"/>
                </a:lnSpc>
                <a:spcAft>
                  <a:spcPct val="35000"/>
                </a:spcAft>
                <a:defRPr/>
              </a:pPr>
              <a:r>
                <a:rPr lang="en-US" sz="2200" dirty="0">
                  <a:latin typeface="Arial" pitchFamily="34" charset="0"/>
                  <a:cs typeface="Arial" pitchFamily="34" charset="0"/>
                </a:rPr>
                <a:t>Data Analysis and Modeling</a:t>
              </a:r>
            </a:p>
          </p:txBody>
        </p:sp>
      </p:grpSp>
      <p:sp>
        <p:nvSpPr>
          <p:cNvPr id="31755" name="TextBox 42"/>
          <p:cNvSpPr txBox="1">
            <a:spLocks noChangeArrowheads="1"/>
          </p:cNvSpPr>
          <p:nvPr/>
        </p:nvSpPr>
        <p:spPr bwMode="auto">
          <a:xfrm>
            <a:off x="5607050" y="6248400"/>
            <a:ext cx="2895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Franklin Gothic Book" pitchFamily="34" charset="0"/>
              </a:defRPr>
            </a:lvl1pPr>
            <a:lvl2pPr marL="742950" indent="-285750" eaLnBrk="0" hangingPunct="0">
              <a:defRPr>
                <a:solidFill>
                  <a:schemeClr val="tx1"/>
                </a:solidFill>
                <a:latin typeface="Franklin Gothic Book" pitchFamily="34" charset="0"/>
              </a:defRPr>
            </a:lvl2pPr>
            <a:lvl3pPr marL="1143000" indent="-228600" eaLnBrk="0" hangingPunct="0">
              <a:defRPr>
                <a:solidFill>
                  <a:schemeClr val="tx1"/>
                </a:solidFill>
                <a:latin typeface="Franklin Gothic Book" pitchFamily="34" charset="0"/>
              </a:defRPr>
            </a:lvl3pPr>
            <a:lvl4pPr marL="1600200" indent="-228600" eaLnBrk="0" hangingPunct="0">
              <a:defRPr>
                <a:solidFill>
                  <a:schemeClr val="tx1"/>
                </a:solidFill>
                <a:latin typeface="Franklin Gothic Book" pitchFamily="34" charset="0"/>
              </a:defRPr>
            </a:lvl4pPr>
            <a:lvl5pPr marL="2057400" indent="-228600" eaLnBrk="0" hangingPunct="0">
              <a:defRPr>
                <a:solidFill>
                  <a:schemeClr val="tx1"/>
                </a:solidFill>
                <a:latin typeface="Franklin Gothic Book" pitchFamily="34" charset="0"/>
              </a:defRPr>
            </a:lvl5pPr>
            <a:lvl6pPr marL="2514600" indent="-228600" eaLnBrk="0" fontAlgn="base" hangingPunct="0">
              <a:spcBef>
                <a:spcPct val="0"/>
              </a:spcBef>
              <a:spcAft>
                <a:spcPct val="0"/>
              </a:spcAft>
              <a:defRPr>
                <a:solidFill>
                  <a:schemeClr val="tx1"/>
                </a:solidFill>
                <a:latin typeface="Franklin Gothic Book" pitchFamily="34" charset="0"/>
              </a:defRPr>
            </a:lvl6pPr>
            <a:lvl7pPr marL="2971800" indent="-228600" eaLnBrk="0" fontAlgn="base" hangingPunct="0">
              <a:spcBef>
                <a:spcPct val="0"/>
              </a:spcBef>
              <a:spcAft>
                <a:spcPct val="0"/>
              </a:spcAft>
              <a:defRPr>
                <a:solidFill>
                  <a:schemeClr val="tx1"/>
                </a:solidFill>
                <a:latin typeface="Franklin Gothic Book" pitchFamily="34" charset="0"/>
              </a:defRPr>
            </a:lvl7pPr>
            <a:lvl8pPr marL="3429000" indent="-228600" eaLnBrk="0" fontAlgn="base" hangingPunct="0">
              <a:spcBef>
                <a:spcPct val="0"/>
              </a:spcBef>
              <a:spcAft>
                <a:spcPct val="0"/>
              </a:spcAft>
              <a:defRPr>
                <a:solidFill>
                  <a:schemeClr val="tx1"/>
                </a:solidFill>
                <a:latin typeface="Franklin Gothic Book" pitchFamily="34" charset="0"/>
              </a:defRPr>
            </a:lvl8pPr>
            <a:lvl9pPr marL="3886200" indent="-228600" eaLnBrk="0" fontAlgn="base" hangingPunct="0">
              <a:spcBef>
                <a:spcPct val="0"/>
              </a:spcBef>
              <a:spcAft>
                <a:spcPct val="0"/>
              </a:spcAft>
              <a:defRPr>
                <a:solidFill>
                  <a:schemeClr val="tx1"/>
                </a:solidFill>
                <a:latin typeface="Franklin Gothic Book" pitchFamily="34" charset="0"/>
              </a:defRPr>
            </a:lvl9pPr>
          </a:lstStyle>
          <a:p>
            <a:pPr eaLnBrk="1" hangingPunct="1"/>
            <a:r>
              <a:rPr lang="en-US" sz="1400">
                <a:solidFill>
                  <a:schemeClr val="bg1"/>
                </a:solidFill>
                <a:latin typeface="Arial" pitchFamily="34" charset="0"/>
                <a:ea typeface="MS PGothic"/>
                <a:cs typeface="MS PGothic"/>
              </a:rPr>
              <a:t>(a/o Round 1 – released 8/29/11)</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quarter" idx="10"/>
          </p:nvPr>
        </p:nvSpPr>
        <p:spPr/>
        <p:txBody>
          <a:bodyPr/>
          <a:lstStyle/>
          <a:p>
            <a:pPr>
              <a:defRPr/>
            </a:pPr>
            <a:fld id="{EE1F481E-C56B-41F1-BADF-0018442EAD27}" type="datetime1">
              <a:rPr lang="en-US" smtClean="0"/>
              <a:pPr>
                <a:defRPr/>
              </a:pPr>
              <a:t>3/1/2012</a:t>
            </a:fld>
            <a:endParaRPr lang="en-US"/>
          </a:p>
        </p:txBody>
      </p:sp>
      <p:sp>
        <p:nvSpPr>
          <p:cNvPr id="3" name="Slide Number Placeholder 2"/>
          <p:cNvSpPr>
            <a:spLocks noGrp="1"/>
          </p:cNvSpPr>
          <p:nvPr>
            <p:ph type="sldNum" sz="quarter" idx="12"/>
          </p:nvPr>
        </p:nvSpPr>
        <p:spPr/>
        <p:txBody>
          <a:bodyPr/>
          <a:lstStyle/>
          <a:p>
            <a:pPr>
              <a:defRPr/>
            </a:pPr>
            <a:fld id="{9DE9DD39-E039-45C8-9F21-D8B5F00D6C77}" type="slidenum">
              <a:rPr lang="en-US" smtClean="0"/>
              <a:pPr>
                <a:defRPr/>
              </a:pPr>
              <a:t>28</a:t>
            </a:fld>
            <a:endParaRPr lang="en-US"/>
          </a:p>
        </p:txBody>
      </p:sp>
      <p:pic>
        <p:nvPicPr>
          <p:cNvPr id="3277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975"/>
            <a:ext cx="9144000" cy="689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t>Regional Meetings</a:t>
            </a:r>
          </a:p>
        </p:txBody>
      </p:sp>
      <p:sp>
        <p:nvSpPr>
          <p:cNvPr id="33795" name="Content Placeholder 2"/>
          <p:cNvSpPr>
            <a:spLocks noGrp="1"/>
          </p:cNvSpPr>
          <p:nvPr>
            <p:ph idx="1"/>
          </p:nvPr>
        </p:nvSpPr>
        <p:spPr/>
        <p:txBody>
          <a:bodyPr/>
          <a:lstStyle/>
          <a:p>
            <a:pPr lvl="1"/>
            <a:r>
              <a:rPr lang="en-US" sz="3200" smtClean="0"/>
              <a:t>Focus on high leverage strategies and activities supporting the transition to the Common Core State Standards and the new assessments. </a:t>
            </a:r>
          </a:p>
          <a:p>
            <a:pPr lvl="1"/>
            <a:r>
              <a:rPr lang="en-US" sz="3200" smtClean="0"/>
              <a:t>Intended audience is administrators, curriculum directors, school improvement facilitators, coaches and other instructional leaders</a:t>
            </a:r>
          </a:p>
        </p:txBody>
      </p:sp>
      <p:sp>
        <p:nvSpPr>
          <p:cNvPr id="4" name="Date Placeholder 3"/>
          <p:cNvSpPr>
            <a:spLocks noGrp="1"/>
          </p:cNvSpPr>
          <p:nvPr>
            <p:ph type="dt" sz="quarter" idx="10"/>
          </p:nvPr>
        </p:nvSpPr>
        <p:spPr/>
        <p:txBody>
          <a:bodyPr/>
          <a:lstStyle/>
          <a:p>
            <a:pPr>
              <a:defRPr/>
            </a:pPr>
            <a:fld id="{0F24FE4D-4DE8-4D35-880A-039CDEA45B06}" type="datetime1">
              <a:rPr lang="en-US" smtClean="0"/>
              <a:pPr>
                <a:defRPr/>
              </a:pPr>
              <a:t>3/1/2012</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mtClean="0"/>
              <a:t>Regional Meetings</a:t>
            </a:r>
          </a:p>
        </p:txBody>
      </p:sp>
      <p:sp>
        <p:nvSpPr>
          <p:cNvPr id="22531" name="Content Placeholder 2"/>
          <p:cNvSpPr>
            <a:spLocks noGrp="1"/>
          </p:cNvSpPr>
          <p:nvPr>
            <p:ph idx="1"/>
          </p:nvPr>
        </p:nvSpPr>
        <p:spPr/>
        <p:txBody>
          <a:bodyPr/>
          <a:lstStyle/>
          <a:p>
            <a:pPr marL="0" indent="0">
              <a:buFont typeface="Arial" pitchFamily="34" charset="0"/>
              <a:buNone/>
              <a:defRPr/>
            </a:pPr>
            <a:r>
              <a:rPr lang="en-US" dirty="0" smtClean="0"/>
              <a:t>Dates and locations</a:t>
            </a:r>
          </a:p>
          <a:p>
            <a:pPr>
              <a:buFont typeface="Arial" charset="0"/>
              <a:buChar char="•"/>
              <a:defRPr/>
            </a:pPr>
            <a:r>
              <a:rPr lang="en-US" dirty="0"/>
              <a:t>4/10 – </a:t>
            </a:r>
            <a:r>
              <a:rPr lang="en-US" dirty="0" smtClean="0"/>
              <a:t>Saginaw</a:t>
            </a:r>
            <a:endParaRPr lang="en-US" dirty="0"/>
          </a:p>
          <a:p>
            <a:pPr>
              <a:buFont typeface="Arial" charset="0"/>
              <a:buChar char="•"/>
              <a:defRPr/>
            </a:pPr>
            <a:r>
              <a:rPr lang="en-US" dirty="0"/>
              <a:t>4/13 </a:t>
            </a:r>
            <a:r>
              <a:rPr lang="en-US" dirty="0" smtClean="0"/>
              <a:t>–Traverse City</a:t>
            </a:r>
            <a:endParaRPr lang="en-US" dirty="0"/>
          </a:p>
          <a:p>
            <a:pPr>
              <a:buFont typeface="Arial" charset="0"/>
              <a:buChar char="•"/>
              <a:defRPr/>
            </a:pPr>
            <a:r>
              <a:rPr lang="en-US" dirty="0"/>
              <a:t>4/16 </a:t>
            </a:r>
            <a:r>
              <a:rPr lang="en-US" dirty="0" smtClean="0"/>
              <a:t>–Grand Rapids</a:t>
            </a:r>
            <a:endParaRPr lang="en-US" dirty="0"/>
          </a:p>
          <a:p>
            <a:pPr>
              <a:buFont typeface="Arial" charset="0"/>
              <a:buChar char="•"/>
              <a:defRPr/>
            </a:pPr>
            <a:r>
              <a:rPr lang="en-US" dirty="0"/>
              <a:t>4/26 – Ypsilanti  </a:t>
            </a:r>
          </a:p>
          <a:p>
            <a:pPr>
              <a:buFont typeface="Arial" charset="0"/>
              <a:buChar char="•"/>
              <a:defRPr/>
            </a:pPr>
            <a:r>
              <a:rPr lang="en-US" dirty="0"/>
              <a:t>5/15 – </a:t>
            </a:r>
            <a:r>
              <a:rPr lang="en-US" dirty="0" smtClean="0"/>
              <a:t>Marquette</a:t>
            </a:r>
            <a:endParaRPr lang="en-US" dirty="0"/>
          </a:p>
          <a:p>
            <a:pPr marL="0" indent="0">
              <a:buFont typeface="Arial" pitchFamily="34" charset="0"/>
              <a:buNone/>
              <a:defRPr/>
            </a:pPr>
            <a:endParaRPr lang="en-US" dirty="0" smtClean="0"/>
          </a:p>
        </p:txBody>
      </p:sp>
      <p:sp>
        <p:nvSpPr>
          <p:cNvPr id="4" name="Date Placeholder 3"/>
          <p:cNvSpPr>
            <a:spLocks noGrp="1"/>
          </p:cNvSpPr>
          <p:nvPr>
            <p:ph type="dt" sz="quarter" idx="10"/>
          </p:nvPr>
        </p:nvSpPr>
        <p:spPr/>
        <p:txBody>
          <a:bodyPr/>
          <a:lstStyle/>
          <a:p>
            <a:pPr>
              <a:defRPr/>
            </a:pPr>
            <a:fld id="{0F24FE4D-4DE8-4D35-880A-039CDEA45B06}" type="datetime1">
              <a:rPr lang="en-US" smtClean="0"/>
              <a:pPr>
                <a:defRPr/>
              </a:pPr>
              <a:t>3/1/2012</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t>Next Steps</a:t>
            </a:r>
          </a:p>
        </p:txBody>
      </p:sp>
      <p:sp>
        <p:nvSpPr>
          <p:cNvPr id="35843" name="Content Placeholder 2"/>
          <p:cNvSpPr>
            <a:spLocks noGrp="1"/>
          </p:cNvSpPr>
          <p:nvPr>
            <p:ph idx="1"/>
          </p:nvPr>
        </p:nvSpPr>
        <p:spPr/>
        <p:txBody>
          <a:bodyPr/>
          <a:lstStyle/>
          <a:p>
            <a:r>
              <a:rPr lang="en-US" smtClean="0"/>
              <a:t>Webinars with MEA and AFT</a:t>
            </a:r>
          </a:p>
          <a:p>
            <a:r>
              <a:rPr lang="en-US" smtClean="0"/>
              <a:t>Other professional learning opportunities to be announced</a:t>
            </a:r>
          </a:p>
          <a:p>
            <a:r>
              <a:rPr lang="en-US" smtClean="0"/>
              <a:t>Career and College Ready Portal</a:t>
            </a:r>
          </a:p>
        </p:txBody>
      </p:sp>
      <p:sp>
        <p:nvSpPr>
          <p:cNvPr id="4" name="Date Placeholder 3"/>
          <p:cNvSpPr>
            <a:spLocks noGrp="1"/>
          </p:cNvSpPr>
          <p:nvPr>
            <p:ph type="dt" sz="quarter" idx="10"/>
          </p:nvPr>
        </p:nvSpPr>
        <p:spPr/>
        <p:txBody>
          <a:bodyPr/>
          <a:lstStyle/>
          <a:p>
            <a:pPr>
              <a:defRPr/>
            </a:pPr>
            <a:fld id="{0F24FE4D-4DE8-4D35-880A-039CDEA45B06}" type="datetime1">
              <a:rPr lang="en-US" smtClean="0"/>
              <a:pPr>
                <a:defRPr/>
              </a:pPr>
              <a:t>3/1/2012</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mtClean="0"/>
              <a:t>More information  </a:t>
            </a:r>
          </a:p>
        </p:txBody>
      </p:sp>
      <p:sp>
        <p:nvSpPr>
          <p:cNvPr id="23555" name="Content Placeholder 2"/>
          <p:cNvSpPr>
            <a:spLocks noGrp="1"/>
          </p:cNvSpPr>
          <p:nvPr>
            <p:ph idx="1"/>
          </p:nvPr>
        </p:nvSpPr>
        <p:spPr/>
        <p:txBody>
          <a:bodyPr/>
          <a:lstStyle/>
          <a:p>
            <a:pPr marL="0" indent="0">
              <a:buFont typeface="Arial" pitchFamily="34" charset="0"/>
              <a:buNone/>
              <a:defRPr/>
            </a:pPr>
            <a:r>
              <a:rPr lang="en-US" sz="3600" dirty="0" smtClean="0"/>
              <a:t>Common Core State Standards and assessments</a:t>
            </a:r>
          </a:p>
          <a:p>
            <a:pPr marL="0" indent="0">
              <a:buFont typeface="Arial" pitchFamily="34" charset="0"/>
              <a:buNone/>
              <a:defRPr/>
            </a:pPr>
            <a:r>
              <a:rPr lang="en-US" sz="3600" dirty="0" smtClean="0"/>
              <a:t>Website:</a:t>
            </a:r>
            <a:endParaRPr lang="en-US" sz="3600" dirty="0" smtClean="0">
              <a:hlinkClick r:id="rId3"/>
            </a:endParaRPr>
          </a:p>
          <a:p>
            <a:pPr>
              <a:buFont typeface="Arial" charset="0"/>
              <a:buChar char="•"/>
              <a:defRPr/>
            </a:pPr>
            <a:r>
              <a:rPr lang="en-US" sz="3600" dirty="0" smtClean="0">
                <a:hlinkClick r:id="rId3"/>
              </a:rPr>
              <a:t>www.michigan.gov/mde</a:t>
            </a:r>
            <a:r>
              <a:rPr lang="en-US" sz="3600" dirty="0" smtClean="0"/>
              <a:t> &gt;hot topics &gt; Common core state standards</a:t>
            </a:r>
          </a:p>
          <a:p>
            <a:pPr marL="0" indent="0">
              <a:buFont typeface="Arial" pitchFamily="34" charset="0"/>
              <a:buNone/>
              <a:defRPr/>
            </a:pPr>
            <a:r>
              <a:rPr lang="en-US" sz="3600" dirty="0" smtClean="0"/>
              <a:t>Email</a:t>
            </a:r>
          </a:p>
          <a:p>
            <a:pPr>
              <a:buFont typeface="Arial" charset="0"/>
              <a:buChar char="•"/>
              <a:defRPr/>
            </a:pPr>
            <a:r>
              <a:rPr lang="en-US" sz="3600" u="sng" dirty="0">
                <a:hlinkClick r:id="rId4"/>
              </a:rPr>
              <a:t>CareerandCollege@michigan.gov</a:t>
            </a:r>
            <a:endParaRPr lang="en-US" sz="3600" dirty="0"/>
          </a:p>
          <a:p>
            <a:pPr marL="0" indent="0">
              <a:buFont typeface="Arial" pitchFamily="34" charset="0"/>
              <a:buNone/>
              <a:defRPr/>
            </a:pPr>
            <a:endParaRPr lang="en-US" dirty="0" smtClean="0"/>
          </a:p>
        </p:txBody>
      </p:sp>
      <p:sp>
        <p:nvSpPr>
          <p:cNvPr id="4" name="Date Placeholder 3"/>
          <p:cNvSpPr>
            <a:spLocks noGrp="1"/>
          </p:cNvSpPr>
          <p:nvPr>
            <p:ph type="dt" sz="quarter" idx="10"/>
          </p:nvPr>
        </p:nvSpPr>
        <p:spPr/>
        <p:txBody>
          <a:bodyPr/>
          <a:lstStyle/>
          <a:p>
            <a:pPr>
              <a:defRPr/>
            </a:pPr>
            <a:fld id="{0F24FE4D-4DE8-4D35-880A-039CDEA45B06}" type="datetime1">
              <a:rPr lang="en-US" smtClean="0"/>
              <a:pPr>
                <a:defRPr/>
              </a:pPr>
              <a:t>3/1/2012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eaLnBrk="1" fontAlgn="auto" hangingPunct="1">
              <a:spcAft>
                <a:spcPts val="0"/>
              </a:spcAft>
              <a:defRPr/>
            </a:pPr>
            <a:r>
              <a:rPr lang="en-US" sz="4400" dirty="0" smtClean="0">
                <a:latin typeface="+mn-lt"/>
              </a:rPr>
              <a:t>Transition to Career and College Ready Standards</a:t>
            </a:r>
            <a:endParaRPr lang="en-US" sz="4400" dirty="0">
              <a:latin typeface="+mn-lt"/>
            </a:endParaRPr>
          </a:p>
        </p:txBody>
      </p:sp>
      <p:sp>
        <p:nvSpPr>
          <p:cNvPr id="18435" name="Content Placeholder 2"/>
          <p:cNvSpPr>
            <a:spLocks noGrp="1"/>
          </p:cNvSpPr>
          <p:nvPr>
            <p:ph idx="1"/>
          </p:nvPr>
        </p:nvSpPr>
        <p:spPr>
          <a:xfrm>
            <a:off x="457200" y="1828800"/>
            <a:ext cx="8229600" cy="4297363"/>
          </a:xfrm>
        </p:spPr>
        <p:txBody>
          <a:bodyPr rtlCol="0">
            <a:normAutofit fontScale="70000" lnSpcReduction="20000"/>
          </a:bodyPr>
          <a:lstStyle/>
          <a:p>
            <a:pPr eaLnBrk="1" fontAlgn="auto" hangingPunct="1">
              <a:spcAft>
                <a:spcPts val="0"/>
              </a:spcAft>
              <a:defRPr/>
            </a:pPr>
            <a:r>
              <a:rPr lang="en-US" sz="5100" dirty="0" smtClean="0"/>
              <a:t>Alignment crosswalk between Michigan standards and Common Core standards.</a:t>
            </a:r>
            <a:br>
              <a:rPr lang="en-US" sz="5100" dirty="0" smtClean="0"/>
            </a:br>
            <a:endParaRPr lang="en-US" sz="5100" dirty="0" smtClean="0"/>
          </a:p>
          <a:p>
            <a:pPr eaLnBrk="1" fontAlgn="auto" hangingPunct="1">
              <a:spcAft>
                <a:spcPts val="0"/>
              </a:spcAft>
              <a:defRPr/>
            </a:pPr>
            <a:r>
              <a:rPr lang="en-US" sz="5100" dirty="0" smtClean="0"/>
              <a:t>Participating in ELP standards based on Common Core.</a:t>
            </a:r>
            <a:br>
              <a:rPr lang="en-US" sz="5100" dirty="0" smtClean="0"/>
            </a:br>
            <a:endParaRPr lang="en-US" sz="5100" dirty="0" smtClean="0"/>
          </a:p>
          <a:p>
            <a:pPr eaLnBrk="1" fontAlgn="auto" hangingPunct="1">
              <a:spcAft>
                <a:spcPts val="0"/>
              </a:spcAft>
              <a:defRPr/>
            </a:pPr>
            <a:r>
              <a:rPr lang="en-US" sz="5100" dirty="0" smtClean="0"/>
              <a:t>Participating in Dynamic Learning Maps alternate assessment based on Common Core.</a:t>
            </a:r>
          </a:p>
          <a:p>
            <a:pPr eaLnBrk="1" fontAlgn="auto" hangingPunct="1">
              <a:spcAft>
                <a:spcPts val="0"/>
              </a:spcAft>
              <a:defRPr/>
            </a:pPr>
            <a:endParaRPr lang="en-US"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eaLnBrk="1" fontAlgn="auto" hangingPunct="1">
              <a:spcAft>
                <a:spcPts val="0"/>
              </a:spcAft>
              <a:defRPr/>
            </a:pPr>
            <a:r>
              <a:rPr lang="en-US" sz="4400" dirty="0">
                <a:latin typeface="+mn-lt"/>
              </a:rPr>
              <a:t>Transition to </a:t>
            </a:r>
            <a:r>
              <a:rPr lang="en-US" sz="4400" dirty="0" smtClean="0">
                <a:latin typeface="+mn-lt"/>
              </a:rPr>
              <a:t>Career and College Ready </a:t>
            </a:r>
            <a:r>
              <a:rPr lang="en-US" sz="4400" dirty="0">
                <a:latin typeface="+mn-lt"/>
              </a:rPr>
              <a:t>Standards</a:t>
            </a:r>
          </a:p>
        </p:txBody>
      </p:sp>
      <p:sp>
        <p:nvSpPr>
          <p:cNvPr id="3" name="Content Placeholder 2"/>
          <p:cNvSpPr>
            <a:spLocks noGrp="1"/>
          </p:cNvSpPr>
          <p:nvPr>
            <p:ph idx="1"/>
          </p:nvPr>
        </p:nvSpPr>
        <p:spPr/>
        <p:txBody>
          <a:bodyPr rtlCol="0">
            <a:normAutofit fontScale="62500" lnSpcReduction="20000"/>
          </a:bodyPr>
          <a:lstStyle/>
          <a:p>
            <a:pPr eaLnBrk="1" fontAlgn="auto" hangingPunct="1">
              <a:spcAft>
                <a:spcPts val="0"/>
              </a:spcAft>
              <a:defRPr/>
            </a:pPr>
            <a:r>
              <a:rPr lang="en-US" dirty="0">
                <a:solidFill>
                  <a:schemeClr val="accent1">
                    <a:lumMod val="75000"/>
                  </a:schemeClr>
                </a:solidFill>
              </a:rPr>
              <a:t>Principle 1B:  Transition to College and Career-Ready Standards </a:t>
            </a:r>
            <a:r>
              <a:rPr lang="en-US" dirty="0" smtClean="0">
                <a:solidFill>
                  <a:schemeClr val="accent1">
                    <a:lumMod val="75000"/>
                  </a:schemeClr>
                </a:solidFill>
              </a:rPr>
              <a:t/>
            </a:r>
            <a:br>
              <a:rPr lang="en-US" dirty="0" smtClean="0">
                <a:solidFill>
                  <a:schemeClr val="accent1">
                    <a:lumMod val="75000"/>
                  </a:schemeClr>
                </a:solidFill>
              </a:rPr>
            </a:br>
            <a:endParaRPr lang="en-US" dirty="0">
              <a:solidFill>
                <a:schemeClr val="accent1">
                  <a:lumMod val="75000"/>
                </a:schemeClr>
              </a:solidFill>
            </a:endParaRPr>
          </a:p>
          <a:p>
            <a:pPr eaLnBrk="1" fontAlgn="auto" hangingPunct="1">
              <a:spcAft>
                <a:spcPts val="0"/>
              </a:spcAft>
              <a:defRPr/>
            </a:pPr>
            <a:r>
              <a:rPr lang="en-US" dirty="0" smtClean="0"/>
              <a:t>“</a:t>
            </a:r>
            <a:r>
              <a:rPr lang="en-US" dirty="0" err="1"/>
              <a:t>Any’s</a:t>
            </a:r>
            <a:r>
              <a:rPr lang="en-US" dirty="0"/>
              <a:t>” </a:t>
            </a:r>
            <a:r>
              <a:rPr lang="en-US" dirty="0" smtClean="0"/>
              <a:t/>
            </a:r>
            <a:br>
              <a:rPr lang="en-US" dirty="0" smtClean="0"/>
            </a:br>
            <a:endParaRPr lang="en-US" dirty="0"/>
          </a:p>
          <a:p>
            <a:pPr eaLnBrk="1" fontAlgn="auto" hangingPunct="1">
              <a:spcAft>
                <a:spcPts val="0"/>
              </a:spcAft>
              <a:defRPr/>
            </a:pPr>
            <a:r>
              <a:rPr lang="en-US" dirty="0"/>
              <a:t>Dual </a:t>
            </a:r>
            <a:r>
              <a:rPr lang="en-US" dirty="0" smtClean="0"/>
              <a:t>enrollment</a:t>
            </a:r>
            <a:br>
              <a:rPr lang="en-US" dirty="0" smtClean="0"/>
            </a:br>
            <a:endParaRPr lang="en-US" dirty="0"/>
          </a:p>
          <a:p>
            <a:pPr eaLnBrk="1" fontAlgn="auto" hangingPunct="1">
              <a:spcAft>
                <a:spcPts val="0"/>
              </a:spcAft>
              <a:defRPr/>
            </a:pPr>
            <a:r>
              <a:rPr lang="en-US" dirty="0"/>
              <a:t>Extra year of high </a:t>
            </a:r>
            <a:r>
              <a:rPr lang="en-US" dirty="0" smtClean="0"/>
              <a:t>school</a:t>
            </a:r>
            <a:br>
              <a:rPr lang="en-US" dirty="0" smtClean="0"/>
            </a:br>
            <a:endParaRPr lang="en-US" dirty="0"/>
          </a:p>
          <a:p>
            <a:pPr eaLnBrk="1" fontAlgn="auto" hangingPunct="1">
              <a:spcAft>
                <a:spcPts val="0"/>
              </a:spcAft>
              <a:defRPr/>
            </a:pPr>
            <a:r>
              <a:rPr lang="en-US" dirty="0"/>
              <a:t>Early/middle </a:t>
            </a:r>
            <a:r>
              <a:rPr lang="en-US" dirty="0" smtClean="0"/>
              <a:t>colleges</a:t>
            </a:r>
            <a:br>
              <a:rPr lang="en-US" dirty="0" smtClean="0"/>
            </a:br>
            <a:endParaRPr lang="en-US" dirty="0"/>
          </a:p>
          <a:p>
            <a:pPr eaLnBrk="1" fontAlgn="auto" hangingPunct="1">
              <a:spcAft>
                <a:spcPts val="0"/>
              </a:spcAft>
              <a:defRPr/>
            </a:pPr>
            <a:r>
              <a:rPr lang="en-US" dirty="0"/>
              <a:t>Increased </a:t>
            </a:r>
            <a:r>
              <a:rPr lang="en-US" dirty="0" smtClean="0"/>
              <a:t>AP/IB </a:t>
            </a:r>
            <a:r>
              <a:rPr lang="en-US" dirty="0"/>
              <a:t>presence, especially in urban areas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eaLnBrk="1" fontAlgn="auto" hangingPunct="1">
              <a:spcAft>
                <a:spcPts val="0"/>
              </a:spcAft>
              <a:defRPr/>
            </a:pPr>
            <a:r>
              <a:rPr lang="en-US" sz="3200" dirty="0">
                <a:latin typeface="+mn-lt"/>
              </a:rPr>
              <a:t>Transition to </a:t>
            </a:r>
            <a:r>
              <a:rPr lang="en-US" sz="3200" dirty="0" smtClean="0">
                <a:latin typeface="+mn-lt"/>
              </a:rPr>
              <a:t>Career and College Ready </a:t>
            </a:r>
            <a:r>
              <a:rPr lang="en-US" sz="3200" dirty="0">
                <a:latin typeface="+mn-lt"/>
              </a:rPr>
              <a:t>Standards</a:t>
            </a:r>
          </a:p>
        </p:txBody>
      </p:sp>
      <p:sp>
        <p:nvSpPr>
          <p:cNvPr id="3" name="Content Placeholder 2"/>
          <p:cNvSpPr>
            <a:spLocks noGrp="1"/>
          </p:cNvSpPr>
          <p:nvPr>
            <p:ph idx="1"/>
          </p:nvPr>
        </p:nvSpPr>
        <p:spPr/>
        <p:txBody>
          <a:bodyPr rtlCol="0">
            <a:normAutofit fontScale="62500" lnSpcReduction="20000"/>
          </a:bodyPr>
          <a:lstStyle/>
          <a:p>
            <a:pPr eaLnBrk="1" fontAlgn="auto" hangingPunct="1">
              <a:spcAft>
                <a:spcPts val="0"/>
              </a:spcAft>
              <a:defRPr/>
            </a:pPr>
            <a:r>
              <a:rPr lang="en-US" dirty="0">
                <a:solidFill>
                  <a:schemeClr val="accent1">
                    <a:lumMod val="75000"/>
                  </a:schemeClr>
                </a:solidFill>
              </a:rPr>
              <a:t>Principle 1B:  Transition to College and Career-Ready </a:t>
            </a:r>
            <a:r>
              <a:rPr lang="en-US" dirty="0" smtClean="0">
                <a:solidFill>
                  <a:schemeClr val="accent1">
                    <a:lumMod val="75000"/>
                  </a:schemeClr>
                </a:solidFill>
              </a:rPr>
              <a:t>Standards </a:t>
            </a:r>
            <a:endParaRPr lang="en-US" dirty="0">
              <a:solidFill>
                <a:schemeClr val="accent1">
                  <a:lumMod val="75000"/>
                </a:schemeClr>
              </a:solidFill>
            </a:endParaRPr>
          </a:p>
          <a:p>
            <a:pPr eaLnBrk="1" fontAlgn="auto" hangingPunct="1">
              <a:spcAft>
                <a:spcPts val="0"/>
              </a:spcAft>
              <a:defRPr/>
            </a:pPr>
            <a:r>
              <a:rPr lang="en-US" dirty="0" smtClean="0"/>
              <a:t>Have </a:t>
            </a:r>
            <a:r>
              <a:rPr lang="en-US" dirty="0"/>
              <a:t>identified a coherent plan to align teacher/principal preparation programs with school, teacher, and student accountability</a:t>
            </a:r>
          </a:p>
          <a:p>
            <a:pPr eaLnBrk="1" fontAlgn="auto" hangingPunct="1">
              <a:spcAft>
                <a:spcPts val="0"/>
              </a:spcAft>
              <a:defRPr/>
            </a:pPr>
            <a:r>
              <a:rPr lang="en-US" dirty="0"/>
              <a:t>Integrate CCR standards into the pre-service curriculum</a:t>
            </a:r>
          </a:p>
          <a:p>
            <a:pPr eaLnBrk="1" fontAlgn="auto" hangingPunct="1">
              <a:spcAft>
                <a:spcPts val="0"/>
              </a:spcAft>
              <a:defRPr/>
            </a:pPr>
            <a:r>
              <a:rPr lang="en-US" dirty="0"/>
              <a:t>Aligning pre-service requirements with knowledge and skills necessary for today’s successful teachers and </a:t>
            </a:r>
            <a:r>
              <a:rPr lang="en-US" dirty="0" smtClean="0"/>
              <a:t>principals</a:t>
            </a:r>
          </a:p>
          <a:p>
            <a:pPr eaLnBrk="1" fontAlgn="auto" hangingPunct="1">
              <a:spcAft>
                <a:spcPts val="0"/>
              </a:spcAft>
              <a:defRPr/>
            </a:pPr>
            <a:endParaRPr lang="en-US" dirty="0"/>
          </a:p>
          <a:p>
            <a:pPr eaLnBrk="1" fontAlgn="auto" hangingPunct="1">
              <a:spcAft>
                <a:spcPts val="0"/>
              </a:spcAft>
              <a:defRPr/>
            </a:pPr>
            <a:r>
              <a:rPr lang="en-US" dirty="0" smtClean="0"/>
              <a:t>Challenge:</a:t>
            </a:r>
            <a:endParaRPr lang="en-US" dirty="0"/>
          </a:p>
          <a:p>
            <a:pPr lvl="1" eaLnBrk="1" fontAlgn="auto" hangingPunct="1">
              <a:spcAft>
                <a:spcPts val="0"/>
              </a:spcAft>
              <a:defRPr/>
            </a:pPr>
            <a:r>
              <a:rPr lang="en-US" sz="2400" dirty="0" smtClean="0"/>
              <a:t>Developing </a:t>
            </a:r>
            <a:r>
              <a:rPr lang="en-US" sz="2400" dirty="0"/>
              <a:t>a </a:t>
            </a:r>
            <a:r>
              <a:rPr lang="en-US" sz="2400" dirty="0" smtClean="0"/>
              <a:t>teacher/administrator force </a:t>
            </a:r>
            <a:r>
              <a:rPr lang="en-US" sz="2400" dirty="0"/>
              <a:t>prepared to teach both in the traditional classroom and in the new digital classroom</a:t>
            </a:r>
          </a:p>
          <a:p>
            <a:pPr eaLnBrk="1" fontAlgn="auto" hangingPunct="1">
              <a:spcAft>
                <a:spcPts val="0"/>
              </a:spcAft>
              <a:defRPr/>
            </a:pPr>
            <a:endParaRPr lang="en-US" dirty="0"/>
          </a:p>
          <a:p>
            <a:pPr eaLnBrk="1" fontAlgn="auto" hangingPunct="1">
              <a:spcAft>
                <a:spcPts val="0"/>
              </a:spcAft>
              <a:defRPr/>
            </a:pP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eaLnBrk="1" fontAlgn="auto" hangingPunct="1">
              <a:spcAft>
                <a:spcPts val="0"/>
              </a:spcAft>
              <a:defRPr/>
            </a:pPr>
            <a:r>
              <a:rPr lang="en-US" sz="3200" dirty="0">
                <a:latin typeface="+mn-lt"/>
              </a:rPr>
              <a:t>Transition to </a:t>
            </a:r>
            <a:r>
              <a:rPr lang="en-US" sz="3200" dirty="0" smtClean="0">
                <a:latin typeface="+mn-lt"/>
              </a:rPr>
              <a:t>Career and College </a:t>
            </a:r>
            <a:r>
              <a:rPr lang="en-US" sz="3200" dirty="0">
                <a:latin typeface="+mn-lt"/>
              </a:rPr>
              <a:t>Ready Standards</a:t>
            </a:r>
          </a:p>
        </p:txBody>
      </p:sp>
      <p:sp>
        <p:nvSpPr>
          <p:cNvPr id="3" name="Content Placeholder 2"/>
          <p:cNvSpPr>
            <a:spLocks noGrp="1"/>
          </p:cNvSpPr>
          <p:nvPr>
            <p:ph idx="1"/>
          </p:nvPr>
        </p:nvSpPr>
        <p:spPr/>
        <p:txBody>
          <a:bodyPr rtlCol="0">
            <a:normAutofit fontScale="70000" lnSpcReduction="20000"/>
          </a:bodyPr>
          <a:lstStyle/>
          <a:p>
            <a:pPr eaLnBrk="1" fontAlgn="auto" hangingPunct="1">
              <a:spcAft>
                <a:spcPts val="0"/>
              </a:spcAft>
              <a:defRPr/>
            </a:pPr>
            <a:r>
              <a:rPr lang="en-US" dirty="0">
                <a:solidFill>
                  <a:schemeClr val="accent1">
                    <a:lumMod val="75000"/>
                  </a:schemeClr>
                </a:solidFill>
              </a:rPr>
              <a:t>Principle 1B:  Transition to College and Career-Ready Standards </a:t>
            </a:r>
          </a:p>
          <a:p>
            <a:pPr eaLnBrk="1" fontAlgn="auto" hangingPunct="1">
              <a:spcAft>
                <a:spcPts val="0"/>
              </a:spcAft>
              <a:defRPr/>
            </a:pPr>
            <a:r>
              <a:rPr lang="en-US" dirty="0" smtClean="0"/>
              <a:t>Raised </a:t>
            </a:r>
            <a:r>
              <a:rPr lang="en-US" dirty="0"/>
              <a:t>cut scores to be consistent with career and college </a:t>
            </a:r>
            <a:r>
              <a:rPr lang="en-US" dirty="0" smtClean="0"/>
              <a:t>readiness</a:t>
            </a:r>
            <a:br>
              <a:rPr lang="en-US" dirty="0" smtClean="0"/>
            </a:br>
            <a:endParaRPr lang="en-US" dirty="0"/>
          </a:p>
          <a:p>
            <a:pPr eaLnBrk="1" fontAlgn="auto" hangingPunct="1">
              <a:spcAft>
                <a:spcPts val="0"/>
              </a:spcAft>
              <a:defRPr/>
            </a:pPr>
            <a:r>
              <a:rPr lang="en-US" dirty="0"/>
              <a:t>Include items on MEAP (fall 2012 and 2013) and MME Day 3 to cover Common Core </a:t>
            </a:r>
            <a:r>
              <a:rPr lang="en-US" dirty="0" smtClean="0"/>
              <a:t>standards</a:t>
            </a:r>
            <a:br>
              <a:rPr lang="en-US" dirty="0" smtClean="0"/>
            </a:br>
            <a:endParaRPr lang="en-US" dirty="0"/>
          </a:p>
          <a:p>
            <a:pPr eaLnBrk="1" fontAlgn="auto" hangingPunct="1">
              <a:spcAft>
                <a:spcPts val="0"/>
              </a:spcAft>
              <a:defRPr/>
            </a:pPr>
            <a:r>
              <a:rPr lang="en-US" dirty="0"/>
              <a:t>Potential evidence that rigorous cut scores in one subject (writing, high school) has resulted in increased student achievement</a:t>
            </a:r>
          </a:p>
          <a:p>
            <a:pPr eaLnBrk="1" fontAlgn="auto" hangingPunct="1">
              <a:spcAft>
                <a:spcPts val="0"/>
              </a:spcAft>
              <a:defRPr/>
            </a:pP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Differentiated Accountability</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Principle 2: </a:t>
            </a:r>
            <a:endParaRPr lang="en-US" sz="36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Michigan’s Differentiated System of Accountability </a:t>
            </a:r>
          </a:p>
        </p:txBody>
      </p:sp>
      <p:sp>
        <p:nvSpPr>
          <p:cNvPr id="43011"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43012" name="Object 4"/>
          <p:cNvGraphicFramePr>
            <a:graphicFrameLocks noChangeAspect="1"/>
          </p:cNvGraphicFramePr>
          <p:nvPr/>
        </p:nvGraphicFramePr>
        <p:xfrm>
          <a:off x="457200" y="1600200"/>
          <a:ext cx="8153400" cy="5024438"/>
        </p:xfrm>
        <a:graphic>
          <a:graphicData uri="http://schemas.openxmlformats.org/presentationml/2006/ole">
            <mc:AlternateContent xmlns:mc="http://schemas.openxmlformats.org/markup-compatibility/2006">
              <mc:Choice xmlns:v="urn:schemas-microsoft-com:vml" Requires="v">
                <p:oleObj spid="_x0000_s43013" name="Visio" r:id="rId4" imgW="3274695" imgH="2014728" progId="Visio.Drawing.11">
                  <p:embed/>
                </p:oleObj>
              </mc:Choice>
              <mc:Fallback>
                <p:oleObj name="Visio" r:id="rId4" imgW="3274695" imgH="2014728" progId="Visio.Drawing.11">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600200"/>
                        <a:ext cx="8153400" cy="502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315200" cy="1143000"/>
          </a:xfrm>
        </p:spPr>
        <p:txBody>
          <a:bodyPr rtlCol="0">
            <a:normAutofit fontScale="90000"/>
          </a:bodyPr>
          <a:lstStyle/>
          <a:p>
            <a:pPr eaLnBrk="1" fontAlgn="auto" hangingPunct="1">
              <a:spcAft>
                <a:spcPts val="0"/>
              </a:spcAft>
              <a:defRPr/>
            </a:pPr>
            <a:r>
              <a:rPr lang="en-US" dirty="0" smtClean="0"/>
              <a:t>Understanding the Components</a:t>
            </a:r>
          </a:p>
        </p:txBody>
      </p:sp>
      <p:graphicFrame>
        <p:nvGraphicFramePr>
          <p:cNvPr id="4" name="Content Placeholder 3"/>
          <p:cNvGraphicFramePr>
            <a:graphicFrameLocks noGrp="1"/>
          </p:cNvGraphicFramePr>
          <p:nvPr>
            <p:ph idx="1"/>
          </p:nvPr>
        </p:nvGraphicFramePr>
        <p:xfrm>
          <a:off x="381000" y="1295400"/>
          <a:ext cx="8229600" cy="5068888"/>
        </p:xfrm>
        <a:graphic>
          <a:graphicData uri="http://schemas.openxmlformats.org/drawingml/2006/table">
            <a:tbl>
              <a:tblPr firstRow="1" bandRow="1">
                <a:tableStyleId>{5C22544A-7EE6-4342-B048-85BDC9FD1C3A}</a:tableStyleId>
              </a:tblPr>
              <a:tblGrid>
                <a:gridCol w="4114800"/>
                <a:gridCol w="4114800"/>
              </a:tblGrid>
              <a:tr h="823019">
                <a:tc>
                  <a:txBody>
                    <a:bodyPr/>
                    <a:lstStyle/>
                    <a:p>
                      <a:pPr algn="ctr"/>
                      <a:r>
                        <a:rPr lang="en-US" sz="2400" dirty="0" smtClean="0"/>
                        <a:t>Priority/Focus/Reward</a:t>
                      </a:r>
                      <a:endParaRPr lang="en-US" sz="2400" dirty="0"/>
                    </a:p>
                  </a:txBody>
                  <a:tcPr marT="45723" marB="45723"/>
                </a:tc>
                <a:tc>
                  <a:txBody>
                    <a:bodyPr/>
                    <a:lstStyle/>
                    <a:p>
                      <a:pPr algn="ctr"/>
                      <a:r>
                        <a:rPr lang="en-US" sz="2400" dirty="0" smtClean="0"/>
                        <a:t>AYP</a:t>
                      </a:r>
                    </a:p>
                    <a:p>
                      <a:pPr algn="ctr"/>
                      <a:r>
                        <a:rPr lang="en-US" sz="2400" dirty="0" smtClean="0"/>
                        <a:t>Green-Yellow-Red</a:t>
                      </a:r>
                      <a:r>
                        <a:rPr lang="en-US" sz="2400" baseline="0" dirty="0" smtClean="0"/>
                        <a:t> Scorecard</a:t>
                      </a:r>
                      <a:endParaRPr lang="en-US" sz="2400" dirty="0"/>
                    </a:p>
                  </a:txBody>
                  <a:tcPr marT="45723" marB="45723"/>
                </a:tc>
              </a:tr>
              <a:tr h="1188806">
                <a:tc>
                  <a:txBody>
                    <a:bodyPr/>
                    <a:lstStyle/>
                    <a:p>
                      <a:pPr algn="ctr"/>
                      <a:r>
                        <a:rPr lang="en-US" sz="2400" dirty="0" smtClean="0"/>
                        <a:t>Normative—ranks schools against each other</a:t>
                      </a:r>
                      <a:endParaRPr lang="en-US" sz="2400" dirty="0"/>
                    </a:p>
                  </a:txBody>
                  <a:tcPr marT="45723" marB="45723"/>
                </a:tc>
                <a:tc>
                  <a:txBody>
                    <a:bodyPr/>
                    <a:lstStyle/>
                    <a:p>
                      <a:pPr algn="ctr"/>
                      <a:r>
                        <a:rPr lang="en-US" sz="2400" dirty="0" smtClean="0"/>
                        <a:t>Criterion--referenced—are</a:t>
                      </a:r>
                      <a:r>
                        <a:rPr lang="en-US" sz="2400" baseline="0" dirty="0" smtClean="0"/>
                        <a:t> schools achieving a certain PROFICIENCY level?</a:t>
                      </a:r>
                      <a:endParaRPr lang="en-US" sz="2400" dirty="0"/>
                    </a:p>
                  </a:txBody>
                  <a:tcPr marT="45723" marB="45723"/>
                </a:tc>
              </a:tr>
              <a:tr h="1188806">
                <a:tc>
                  <a:txBody>
                    <a:bodyPr/>
                    <a:lstStyle/>
                    <a:p>
                      <a:pPr algn="ctr"/>
                      <a:r>
                        <a:rPr lang="en-US" sz="2400" dirty="0" smtClean="0"/>
                        <a:t>Focuses attention on a smaller subset of schools; targets resources</a:t>
                      </a:r>
                      <a:endParaRPr lang="en-US" sz="2400" dirty="0"/>
                    </a:p>
                  </a:txBody>
                  <a:tcPr marT="45723" marB="45723"/>
                </a:tc>
                <a:tc>
                  <a:txBody>
                    <a:bodyPr/>
                    <a:lstStyle/>
                    <a:p>
                      <a:pPr algn="ctr"/>
                      <a:r>
                        <a:rPr lang="en-US" sz="2400" dirty="0" smtClean="0"/>
                        <a:t>Given to all schools; acts as an “early warning” system; easy indicators</a:t>
                      </a:r>
                      <a:endParaRPr lang="en-US" sz="2400" dirty="0"/>
                    </a:p>
                  </a:txBody>
                  <a:tcPr marT="45723" marB="45723"/>
                </a:tc>
              </a:tr>
              <a:tr h="1188806">
                <a:tc>
                  <a:txBody>
                    <a:bodyPr/>
                    <a:lstStyle/>
                    <a:p>
                      <a:pPr algn="ctr"/>
                      <a:r>
                        <a:rPr lang="en-US" sz="2400" dirty="0" smtClean="0"/>
                        <a:t>The primary mechanism</a:t>
                      </a:r>
                      <a:r>
                        <a:rPr lang="en-US" sz="2400" baseline="0" dirty="0" smtClean="0"/>
                        <a:t> for sanctions and supports</a:t>
                      </a:r>
                      <a:endParaRPr lang="en-US" sz="2400" dirty="0"/>
                    </a:p>
                  </a:txBody>
                  <a:tcPr marT="45723" marB="45723"/>
                </a:tc>
                <a:tc>
                  <a:txBody>
                    <a:bodyPr/>
                    <a:lstStyle/>
                    <a:p>
                      <a:pPr algn="ctr"/>
                      <a:r>
                        <a:rPr lang="en-US" sz="2400" dirty="0" smtClean="0"/>
                        <a:t>Used primarily to identify areas of intervention and differentiate supports</a:t>
                      </a:r>
                      <a:endParaRPr lang="en-US" sz="2400" dirty="0"/>
                    </a:p>
                  </a:txBody>
                  <a:tcPr marT="45723" marB="45723"/>
                </a:tc>
              </a:tr>
              <a:tr h="679451">
                <a:tc>
                  <a:txBody>
                    <a:bodyPr/>
                    <a:lstStyle/>
                    <a:p>
                      <a:pPr algn="ctr"/>
                      <a:r>
                        <a:rPr lang="en-US" sz="2400" dirty="0" smtClean="0"/>
                        <a:t>Fewer</a:t>
                      </a:r>
                      <a:r>
                        <a:rPr lang="en-US" sz="2400" baseline="0" dirty="0" smtClean="0"/>
                        <a:t> schools</a:t>
                      </a:r>
                      <a:endParaRPr lang="en-US" sz="2400" dirty="0"/>
                    </a:p>
                  </a:txBody>
                  <a:tcPr marT="45723" marB="45723"/>
                </a:tc>
                <a:tc>
                  <a:txBody>
                    <a:bodyPr/>
                    <a:lstStyle/>
                    <a:p>
                      <a:pPr algn="ctr"/>
                      <a:r>
                        <a:rPr lang="en-US" sz="2400" dirty="0" smtClean="0"/>
                        <a:t>All schools</a:t>
                      </a:r>
                      <a:endParaRPr lang="en-US" sz="2400" dirty="0"/>
                    </a:p>
                  </a:txBody>
                  <a:tcPr marT="45723" marB="45723"/>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Priority, focus and reward schools</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Normative Approaches</a:t>
            </a:r>
            <a:endParaRPr lang="en-US" sz="36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en-US" smtClean="0"/>
              <a:t>Priority Schools</a:t>
            </a:r>
          </a:p>
        </p:txBody>
      </p:sp>
      <p:sp>
        <p:nvSpPr>
          <p:cNvPr id="3" name="Content Placeholder 2"/>
          <p:cNvSpPr>
            <a:spLocks noGrp="1"/>
          </p:cNvSpPr>
          <p:nvPr>
            <p:ph idx="1"/>
          </p:nvPr>
        </p:nvSpPr>
        <p:spPr/>
        <p:txBody>
          <a:bodyPr rtlCol="0">
            <a:normAutofit lnSpcReduction="10000"/>
          </a:bodyPr>
          <a:lstStyle/>
          <a:p>
            <a:pPr marL="514350" indent="-514350" eaLnBrk="1" fontAlgn="auto" hangingPunct="1">
              <a:spcAft>
                <a:spcPts val="0"/>
              </a:spcAft>
              <a:defRPr/>
            </a:pPr>
            <a:r>
              <a:rPr lang="en-US" sz="4400" dirty="0" smtClean="0"/>
              <a:t>Current Thinking</a:t>
            </a:r>
          </a:p>
          <a:p>
            <a:pPr marL="914400" lvl="1" indent="-514350" eaLnBrk="1" fontAlgn="auto" hangingPunct="1">
              <a:spcAft>
                <a:spcPts val="0"/>
              </a:spcAft>
              <a:defRPr/>
            </a:pPr>
            <a:r>
              <a:rPr lang="en-US" dirty="0" smtClean="0"/>
              <a:t>Approach</a:t>
            </a:r>
          </a:p>
          <a:p>
            <a:pPr marL="1314450" lvl="2" indent="-514350" eaLnBrk="1" fontAlgn="auto" hangingPunct="1">
              <a:spcAft>
                <a:spcPts val="0"/>
              </a:spcAft>
              <a:defRPr/>
            </a:pPr>
            <a:r>
              <a:rPr lang="en-US" dirty="0" smtClean="0"/>
              <a:t>Bottom 5% of the Top to Bottom List</a:t>
            </a:r>
          </a:p>
          <a:p>
            <a:pPr marL="914400" lvl="1" indent="-514350" eaLnBrk="1" fontAlgn="auto" hangingPunct="1">
              <a:spcAft>
                <a:spcPts val="0"/>
              </a:spcAft>
              <a:defRPr/>
            </a:pPr>
            <a:r>
              <a:rPr lang="en-US" dirty="0" smtClean="0"/>
              <a:t>Benefits</a:t>
            </a:r>
          </a:p>
          <a:p>
            <a:pPr marL="1314450" lvl="2" indent="-514350" eaLnBrk="1" fontAlgn="auto" hangingPunct="1">
              <a:spcAft>
                <a:spcPts val="0"/>
              </a:spcAft>
              <a:defRPr/>
            </a:pPr>
            <a:r>
              <a:rPr lang="en-US" dirty="0" smtClean="0"/>
              <a:t>Aligns with current methodology</a:t>
            </a:r>
            <a:endParaRPr lang="en-US" dirty="0"/>
          </a:p>
          <a:p>
            <a:pPr marL="1314450" lvl="2" indent="-514350" eaLnBrk="1" fontAlgn="auto" hangingPunct="1">
              <a:spcAft>
                <a:spcPts val="0"/>
              </a:spcAft>
              <a:defRPr/>
            </a:pPr>
            <a:r>
              <a:rPr lang="en-US" dirty="0" smtClean="0"/>
              <a:t>Results in PLA = Priority</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US" smtClean="0"/>
              <a:t>Focus Schools</a:t>
            </a:r>
          </a:p>
        </p:txBody>
      </p:sp>
      <p:sp>
        <p:nvSpPr>
          <p:cNvPr id="3" name="Content Placeholder 2"/>
          <p:cNvSpPr>
            <a:spLocks noGrp="1"/>
          </p:cNvSpPr>
          <p:nvPr>
            <p:ph idx="1"/>
          </p:nvPr>
        </p:nvSpPr>
        <p:spPr/>
        <p:txBody>
          <a:bodyPr rtlCol="0">
            <a:normAutofit/>
          </a:bodyPr>
          <a:lstStyle/>
          <a:p>
            <a:pPr eaLnBrk="1" fontAlgn="auto" hangingPunct="1">
              <a:spcAft>
                <a:spcPts val="0"/>
              </a:spcAft>
              <a:defRPr/>
            </a:pPr>
            <a:r>
              <a:rPr lang="en-US" dirty="0" smtClean="0"/>
              <a:t>Current Thinking</a:t>
            </a:r>
          </a:p>
          <a:p>
            <a:pPr lvl="1" eaLnBrk="1" fontAlgn="auto" hangingPunct="1">
              <a:spcAft>
                <a:spcPts val="0"/>
              </a:spcAft>
              <a:defRPr/>
            </a:pPr>
            <a:r>
              <a:rPr lang="en-US" dirty="0" smtClean="0"/>
              <a:t>Composite achievement gap</a:t>
            </a:r>
          </a:p>
          <a:p>
            <a:pPr lvl="1" eaLnBrk="1" fontAlgn="auto" hangingPunct="1">
              <a:spcAft>
                <a:spcPts val="0"/>
              </a:spcAft>
              <a:defRPr/>
            </a:pPr>
            <a:r>
              <a:rPr lang="en-US" dirty="0" smtClean="0"/>
              <a:t>All tested subjects</a:t>
            </a:r>
          </a:p>
          <a:p>
            <a:pPr lvl="1" eaLnBrk="1" fontAlgn="auto" hangingPunct="1">
              <a:spcAft>
                <a:spcPts val="0"/>
              </a:spcAft>
              <a:defRPr/>
            </a:pPr>
            <a:r>
              <a:rPr lang="en-US" dirty="0" smtClean="0"/>
              <a:t>Gap between bottom 30% and top 30% of students in each school</a:t>
            </a:r>
          </a:p>
          <a:p>
            <a:pPr lvl="1" eaLnBrk="1" fontAlgn="auto" hangingPunct="1">
              <a:spcAft>
                <a:spcPts val="0"/>
              </a:spcAft>
              <a:defRPr/>
            </a:pPr>
            <a:r>
              <a:rPr lang="en-US" dirty="0" smtClean="0"/>
              <a:t>10% of schools with largest gaps</a:t>
            </a:r>
          </a:p>
          <a:p>
            <a:pPr marL="457200" lvl="1" indent="0" eaLnBrk="1" fontAlgn="auto" hangingPunct="1">
              <a:spcAft>
                <a:spcPts val="0"/>
              </a:spcAft>
              <a:buFont typeface="Arial" pitchFamily="34" charset="0"/>
              <a:buNone/>
              <a:defRPr/>
            </a:pPr>
            <a:endParaRPr lang="en-US"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en-US" smtClean="0"/>
              <a:t>Stakeholder Concerns</a:t>
            </a:r>
          </a:p>
        </p:txBody>
      </p:sp>
      <p:sp>
        <p:nvSpPr>
          <p:cNvPr id="48131" name="Content Placeholder 2"/>
          <p:cNvSpPr>
            <a:spLocks noGrp="1"/>
          </p:cNvSpPr>
          <p:nvPr>
            <p:ph idx="1"/>
          </p:nvPr>
        </p:nvSpPr>
        <p:spPr/>
        <p:txBody>
          <a:bodyPr/>
          <a:lstStyle/>
          <a:p>
            <a:pPr eaLnBrk="1" hangingPunct="1"/>
            <a:r>
              <a:rPr lang="en-US" smtClean="0"/>
              <a:t>May disadvantage high performing schools</a:t>
            </a:r>
          </a:p>
          <a:p>
            <a:pPr eaLnBrk="1" hangingPunct="1"/>
            <a:r>
              <a:rPr lang="en-US" smtClean="0"/>
              <a:t>May result in resources going to schools with fewer needs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en-US" smtClean="0"/>
              <a:t>MDE Response</a:t>
            </a:r>
          </a:p>
        </p:txBody>
      </p:sp>
      <p:sp>
        <p:nvSpPr>
          <p:cNvPr id="49155" name="Content Placeholder 2"/>
          <p:cNvSpPr>
            <a:spLocks noGrp="1"/>
          </p:cNvSpPr>
          <p:nvPr>
            <p:ph idx="1"/>
          </p:nvPr>
        </p:nvSpPr>
        <p:spPr/>
        <p:txBody>
          <a:bodyPr/>
          <a:lstStyle/>
          <a:p>
            <a:pPr eaLnBrk="1" hangingPunct="1"/>
            <a:r>
              <a:rPr lang="en-US" smtClean="0"/>
              <a:t>Both high-performing and low-performing schools are focus schools.</a:t>
            </a:r>
          </a:p>
          <a:p>
            <a:pPr eaLnBrk="1" hangingPunct="1"/>
            <a:r>
              <a:rPr lang="en-US" smtClean="0"/>
              <a:t>Laser focus on achievement gap</a:t>
            </a:r>
          </a:p>
          <a:p>
            <a:pPr eaLnBrk="1" hangingPunct="1"/>
            <a:r>
              <a:rPr lang="en-US" smtClean="0"/>
              <a:t>AYP applies to all schools</a:t>
            </a:r>
          </a:p>
          <a:p>
            <a:pPr eaLnBrk="1" hangingPunct="1"/>
            <a:r>
              <a:rPr lang="en-US" smtClean="0"/>
              <a:t>Supports will differ by need</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r>
              <a:rPr lang="en-US" smtClean="0"/>
              <a:t>Reward Schools</a:t>
            </a:r>
          </a:p>
        </p:txBody>
      </p:sp>
      <p:sp>
        <p:nvSpPr>
          <p:cNvPr id="3" name="Content Placeholder 2"/>
          <p:cNvSpPr>
            <a:spLocks noGrp="1"/>
          </p:cNvSpPr>
          <p:nvPr>
            <p:ph idx="1"/>
          </p:nvPr>
        </p:nvSpPr>
        <p:spPr/>
        <p:txBody>
          <a:bodyPr rtlCol="0">
            <a:normAutofit fontScale="92500" lnSpcReduction="10000"/>
          </a:bodyPr>
          <a:lstStyle/>
          <a:p>
            <a:pPr marL="514350" indent="-514350" eaLnBrk="1" fontAlgn="auto" hangingPunct="1">
              <a:spcAft>
                <a:spcPts val="0"/>
              </a:spcAft>
              <a:defRPr/>
            </a:pPr>
            <a:r>
              <a:rPr lang="en-US" sz="4600" dirty="0" smtClean="0"/>
              <a:t>Current Thinking</a:t>
            </a:r>
          </a:p>
          <a:p>
            <a:pPr marL="1314450" lvl="2" indent="-514350" eaLnBrk="1" fontAlgn="auto" hangingPunct="1">
              <a:spcAft>
                <a:spcPts val="0"/>
              </a:spcAft>
              <a:defRPr/>
            </a:pPr>
            <a:r>
              <a:rPr lang="en-US" sz="4200" dirty="0" smtClean="0"/>
              <a:t>Top 5% of schools on top to bottom list</a:t>
            </a:r>
          </a:p>
          <a:p>
            <a:pPr marL="1314450" lvl="2" indent="-514350" eaLnBrk="1" fontAlgn="auto" hangingPunct="1">
              <a:spcAft>
                <a:spcPts val="0"/>
              </a:spcAft>
              <a:defRPr/>
            </a:pPr>
            <a:r>
              <a:rPr lang="en-US" sz="4200" dirty="0" smtClean="0"/>
              <a:t>Top 5% of schools on improvement metric</a:t>
            </a:r>
          </a:p>
          <a:p>
            <a:pPr marL="1314450" lvl="2" indent="-514350" eaLnBrk="1" fontAlgn="auto" hangingPunct="1">
              <a:spcAft>
                <a:spcPts val="0"/>
              </a:spcAft>
              <a:defRPr/>
            </a:pPr>
            <a:r>
              <a:rPr lang="en-US" sz="4200" dirty="0" smtClean="0"/>
              <a:t>Schools identified as Beating the Odds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Accountability Scorecard</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Criterion-Referenced Approach</a:t>
            </a:r>
            <a:endParaRPr lang="en-US" sz="36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r>
              <a:rPr lang="en-US" smtClean="0"/>
              <a:t>Key Elements</a:t>
            </a:r>
          </a:p>
        </p:txBody>
      </p:sp>
      <p:sp>
        <p:nvSpPr>
          <p:cNvPr id="3" name="Content Placeholder 2"/>
          <p:cNvSpPr>
            <a:spLocks noGrp="1"/>
          </p:cNvSpPr>
          <p:nvPr>
            <p:ph idx="1"/>
          </p:nvPr>
        </p:nvSpPr>
        <p:spPr/>
        <p:txBody>
          <a:bodyPr rtlCol="0">
            <a:normAutofit lnSpcReduction="10000"/>
          </a:bodyPr>
          <a:lstStyle/>
          <a:p>
            <a:pPr eaLnBrk="1" fontAlgn="auto" hangingPunct="1">
              <a:spcAft>
                <a:spcPts val="0"/>
              </a:spcAft>
              <a:defRPr/>
            </a:pPr>
            <a:r>
              <a:rPr lang="en-US" dirty="0" smtClean="0"/>
              <a:t>Proficiency targets (AMOs)</a:t>
            </a:r>
          </a:p>
          <a:p>
            <a:pPr eaLnBrk="1" fontAlgn="auto" hangingPunct="1">
              <a:spcAft>
                <a:spcPts val="0"/>
              </a:spcAft>
              <a:defRPr/>
            </a:pPr>
            <a:r>
              <a:rPr lang="en-US" dirty="0" smtClean="0"/>
              <a:t>Improvement targets</a:t>
            </a:r>
          </a:p>
          <a:p>
            <a:pPr eaLnBrk="1" fontAlgn="auto" hangingPunct="1">
              <a:spcAft>
                <a:spcPts val="0"/>
              </a:spcAft>
              <a:defRPr/>
            </a:pPr>
            <a:r>
              <a:rPr lang="en-US" dirty="0" smtClean="0"/>
              <a:t>Subgroup targets</a:t>
            </a:r>
          </a:p>
          <a:p>
            <a:pPr eaLnBrk="1" fontAlgn="auto" hangingPunct="1">
              <a:spcAft>
                <a:spcPts val="0"/>
              </a:spcAft>
              <a:defRPr/>
            </a:pPr>
            <a:r>
              <a:rPr lang="en-US" dirty="0" smtClean="0"/>
              <a:t>Graduation/attendance rate</a:t>
            </a:r>
          </a:p>
          <a:p>
            <a:pPr eaLnBrk="1" fontAlgn="auto" hangingPunct="1">
              <a:spcAft>
                <a:spcPts val="0"/>
              </a:spcAft>
              <a:defRPr/>
            </a:pPr>
            <a:r>
              <a:rPr lang="en-US" dirty="0" smtClean="0"/>
              <a:t>Educator evaluations</a:t>
            </a:r>
          </a:p>
          <a:p>
            <a:pPr eaLnBrk="1" fontAlgn="auto" hangingPunct="1">
              <a:spcAft>
                <a:spcPts val="0"/>
              </a:spcAft>
              <a:defRPr/>
            </a:pPr>
            <a:r>
              <a:rPr lang="en-US" dirty="0" smtClean="0"/>
              <a:t>Compliance factors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en-US" smtClean="0"/>
              <a:t>Guiding Principles</a:t>
            </a:r>
          </a:p>
        </p:txBody>
      </p:sp>
      <p:sp>
        <p:nvSpPr>
          <p:cNvPr id="53251" name="Content Placeholder 2"/>
          <p:cNvSpPr>
            <a:spLocks noGrp="1"/>
          </p:cNvSpPr>
          <p:nvPr>
            <p:ph idx="1"/>
          </p:nvPr>
        </p:nvSpPr>
        <p:spPr/>
        <p:txBody>
          <a:bodyPr/>
          <a:lstStyle/>
          <a:p>
            <a:pPr eaLnBrk="1" hangingPunct="1"/>
            <a:r>
              <a:rPr lang="en-US" smtClean="0"/>
              <a:t>Produces green-yellow-red final color for every school</a:t>
            </a:r>
          </a:p>
          <a:p>
            <a:pPr eaLnBrk="1" hangingPunct="1"/>
            <a:r>
              <a:rPr lang="en-US" smtClean="0"/>
              <a:t>Easy-to-read display</a:t>
            </a:r>
          </a:p>
          <a:p>
            <a:pPr eaLnBrk="1" hangingPunct="1"/>
            <a:r>
              <a:rPr lang="en-US" smtClean="0"/>
              <a:t>Includes all five tested subjects </a:t>
            </a:r>
          </a:p>
          <a:p>
            <a:pPr eaLnBrk="1" hangingPunct="1"/>
            <a:r>
              <a:rPr lang="en-US" smtClean="0"/>
              <a:t>Adds more differentiation than pass/fail of AYP</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pPr eaLnBrk="1" hangingPunct="1"/>
            <a:r>
              <a:rPr lang="en-US" smtClean="0"/>
              <a:t>Setting Proficiency Targets</a:t>
            </a:r>
          </a:p>
        </p:txBody>
      </p:sp>
      <p:sp>
        <p:nvSpPr>
          <p:cNvPr id="54275" name="Content Placeholder 2"/>
          <p:cNvSpPr>
            <a:spLocks noGrp="1"/>
          </p:cNvSpPr>
          <p:nvPr>
            <p:ph idx="1"/>
          </p:nvPr>
        </p:nvSpPr>
        <p:spPr/>
        <p:txBody>
          <a:bodyPr/>
          <a:lstStyle/>
          <a:p>
            <a:pPr eaLnBrk="1" hangingPunct="1"/>
            <a:r>
              <a:rPr lang="en-US" smtClean="0"/>
              <a:t>Annual Measurable Outcomes (AMOs)</a:t>
            </a:r>
          </a:p>
          <a:p>
            <a:pPr eaLnBrk="1" hangingPunct="1"/>
            <a:r>
              <a:rPr lang="en-US" smtClean="0"/>
              <a:t>Every school will get to 85% by 2022.</a:t>
            </a:r>
          </a:p>
          <a:p>
            <a:pPr eaLnBrk="1" hangingPunct="1"/>
            <a:r>
              <a:rPr lang="en-US" smtClean="0"/>
              <a:t>Targets differentiated to reflect each school’s starting point</a:t>
            </a:r>
          </a:p>
        </p:txBody>
      </p:sp>
      <p:pic>
        <p:nvPicPr>
          <p:cNvPr id="54276" name="Picture 2" descr="http://4.bp.blogspot.com/_60TFJ7DPUmY/TL4eA_2IQ3I/AAAAAAAAAEI/-tbziV0oO78/s1600/Greek_uc_delt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228600"/>
            <a:ext cx="77311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725" y="304800"/>
            <a:ext cx="9058275" cy="656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r>
              <a:rPr lang="en-US" smtClean="0"/>
              <a:t>Concerns</a:t>
            </a:r>
          </a:p>
        </p:txBody>
      </p:sp>
      <p:sp>
        <p:nvSpPr>
          <p:cNvPr id="56323" name="Content Placeholder 2"/>
          <p:cNvSpPr>
            <a:spLocks noGrp="1"/>
          </p:cNvSpPr>
          <p:nvPr>
            <p:ph idx="1"/>
          </p:nvPr>
        </p:nvSpPr>
        <p:spPr/>
        <p:txBody>
          <a:bodyPr/>
          <a:lstStyle/>
          <a:p>
            <a:pPr eaLnBrk="1" hangingPunct="1"/>
            <a:r>
              <a:rPr lang="en-US" smtClean="0"/>
              <a:t>Are the targets </a:t>
            </a:r>
            <a:r>
              <a:rPr lang="en-US" b="1" i="1" smtClean="0"/>
              <a:t>ambitious</a:t>
            </a:r>
            <a:r>
              <a:rPr lang="en-US" smtClean="0"/>
              <a:t> enough?</a:t>
            </a:r>
          </a:p>
          <a:p>
            <a:pPr eaLnBrk="1" hangingPunct="1"/>
            <a:r>
              <a:rPr lang="en-US" smtClean="0"/>
              <a:t>Are they </a:t>
            </a:r>
            <a:r>
              <a:rPr lang="en-US" b="1" i="1" smtClean="0"/>
              <a:t>attainable</a:t>
            </a:r>
            <a:r>
              <a:rPr lang="en-US" smtClean="0"/>
              <a:t> enough?</a:t>
            </a:r>
          </a:p>
          <a:p>
            <a:pPr eaLnBrk="1" hangingPunct="1"/>
            <a:r>
              <a:rPr lang="en-US" smtClean="0"/>
              <a:t>Is there a disincentive to cross 85% proficient?</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Are the AMOs </a:t>
            </a:r>
            <a:r>
              <a:rPr lang="en-US" b="1" i="1" dirty="0" smtClean="0"/>
              <a:t>ambitious </a:t>
            </a:r>
            <a:r>
              <a:rPr lang="en-US" dirty="0" smtClean="0"/>
              <a:t>enough?</a:t>
            </a:r>
          </a:p>
        </p:txBody>
      </p:sp>
      <p:sp>
        <p:nvSpPr>
          <p:cNvPr id="57347" name="Content Placeholder 2"/>
          <p:cNvSpPr>
            <a:spLocks noGrp="1"/>
          </p:cNvSpPr>
          <p:nvPr>
            <p:ph idx="1"/>
          </p:nvPr>
        </p:nvSpPr>
        <p:spPr/>
        <p:txBody>
          <a:bodyPr/>
          <a:lstStyle/>
          <a:p>
            <a:pPr eaLnBrk="1" hangingPunct="1"/>
            <a:r>
              <a:rPr lang="en-US" smtClean="0"/>
              <a:t>New cut scores—standard for proficiency is much higher.</a:t>
            </a:r>
          </a:p>
          <a:p>
            <a:pPr eaLnBrk="1" hangingPunct="1"/>
            <a:r>
              <a:rPr lang="en-US" smtClean="0"/>
              <a:t>Almost no school in Michigan is above 85% on the new cut scores.</a:t>
            </a:r>
          </a:p>
          <a:p>
            <a:pPr eaLnBrk="1" hangingPunct="1"/>
            <a:r>
              <a:rPr lang="en-US" smtClean="0"/>
              <a:t>85% is an interim goal; 100% is still the ultimate goal.</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r>
              <a:rPr lang="en-US" smtClean="0"/>
              <a:t>Are the AMOs </a:t>
            </a:r>
            <a:r>
              <a:rPr lang="en-US" b="1" i="1" smtClean="0"/>
              <a:t>attainable?</a:t>
            </a:r>
            <a:endParaRPr lang="en-US" smtClean="0"/>
          </a:p>
        </p:txBody>
      </p:sp>
      <p:sp>
        <p:nvSpPr>
          <p:cNvPr id="58371" name="Content Placeholder 2"/>
          <p:cNvSpPr>
            <a:spLocks noGrp="1"/>
          </p:cNvSpPr>
          <p:nvPr>
            <p:ph idx="1"/>
          </p:nvPr>
        </p:nvSpPr>
        <p:spPr/>
        <p:txBody>
          <a:bodyPr/>
          <a:lstStyle/>
          <a:p>
            <a:pPr eaLnBrk="1" hangingPunct="1"/>
            <a:r>
              <a:rPr lang="en-US" smtClean="0"/>
              <a:t>These rates of improvement have largely not been demonstrated</a:t>
            </a:r>
          </a:p>
          <a:p>
            <a:pPr eaLnBrk="1" hangingPunct="1"/>
            <a:r>
              <a:rPr lang="en-US" smtClean="0"/>
              <a:t>BUT:</a:t>
            </a:r>
          </a:p>
          <a:p>
            <a:pPr lvl="1" eaLnBrk="1" hangingPunct="1"/>
            <a:r>
              <a:rPr lang="en-US" smtClean="0"/>
              <a:t>Still have safe harbor, provisionally proficient and growth proficient</a:t>
            </a:r>
          </a:p>
          <a:p>
            <a:pPr lvl="1" eaLnBrk="1" hangingPunct="1"/>
            <a:r>
              <a:rPr lang="en-US" smtClean="0"/>
              <a:t>Expect behavior will change with new expectations AND new supports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r>
              <a:rPr lang="en-US" smtClean="0"/>
              <a:t>Crossing 85%</a:t>
            </a:r>
          </a:p>
        </p:txBody>
      </p:sp>
      <p:sp>
        <p:nvSpPr>
          <p:cNvPr id="59395" name="Content Placeholder 2"/>
          <p:cNvSpPr>
            <a:spLocks noGrp="1"/>
          </p:cNvSpPr>
          <p:nvPr>
            <p:ph idx="1"/>
          </p:nvPr>
        </p:nvSpPr>
        <p:spPr/>
        <p:txBody>
          <a:bodyPr/>
          <a:lstStyle/>
          <a:p>
            <a:pPr eaLnBrk="1" hangingPunct="1"/>
            <a:r>
              <a:rPr lang="en-US" smtClean="0"/>
              <a:t>When a school crosses 85% and remains there for two consecutive years:</a:t>
            </a:r>
          </a:p>
          <a:p>
            <a:pPr lvl="1" eaLnBrk="1" hangingPunct="1"/>
            <a:r>
              <a:rPr lang="en-US" smtClean="0"/>
              <a:t>“Green” status </a:t>
            </a:r>
          </a:p>
          <a:p>
            <a:pPr lvl="1" eaLnBrk="1" hangingPunct="1"/>
            <a:r>
              <a:rPr lang="en-US" smtClean="0"/>
              <a:t>Opportunity to be a reward school by showing improvement</a:t>
            </a:r>
          </a:p>
        </p:txBody>
      </p:sp>
      <p:pic>
        <p:nvPicPr>
          <p:cNvPr id="59396" name="Picture 2" descr="http://4.bp.blogspot.com/_60TFJ7DPUmY/TL4eA_2IQ3I/AAAAAAAAAEI/-tbziV0oO78/s1600/Greek_uc_delt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228600"/>
            <a:ext cx="77311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en-US" smtClean="0"/>
              <a:t>Safe Harbor</a:t>
            </a:r>
          </a:p>
        </p:txBody>
      </p:sp>
      <p:sp>
        <p:nvSpPr>
          <p:cNvPr id="60419" name="Content Placeholder 2"/>
          <p:cNvSpPr>
            <a:spLocks noGrp="1"/>
          </p:cNvSpPr>
          <p:nvPr>
            <p:ph idx="1"/>
          </p:nvPr>
        </p:nvSpPr>
        <p:spPr/>
        <p:txBody>
          <a:bodyPr/>
          <a:lstStyle/>
          <a:p>
            <a:pPr eaLnBrk="1" hangingPunct="1"/>
            <a:r>
              <a:rPr lang="en-US" smtClean="0"/>
              <a:t>Balance between ambitious proficiency targets and attainable improvement goals.</a:t>
            </a:r>
          </a:p>
          <a:p>
            <a:pPr eaLnBrk="1" hangingPunct="1"/>
            <a:r>
              <a:rPr lang="en-US" smtClean="0"/>
              <a:t>Need to find a rate of improvement that has been </a:t>
            </a:r>
            <a:r>
              <a:rPr lang="en-US" i="1" smtClean="0"/>
              <a:t>demonstrated</a:t>
            </a:r>
            <a:r>
              <a:rPr lang="en-US" smtClean="0"/>
              <a:t>, but that is still </a:t>
            </a:r>
            <a:r>
              <a:rPr lang="en-US" i="1" smtClean="0"/>
              <a:t>rigorous</a:t>
            </a:r>
            <a:endParaRPr lang="en-US"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Chart 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066800"/>
            <a:ext cx="81534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r>
              <a:rPr lang="en-US" smtClean="0"/>
              <a:t>Subgroups</a:t>
            </a:r>
          </a:p>
        </p:txBody>
      </p:sp>
      <p:sp>
        <p:nvSpPr>
          <p:cNvPr id="3" name="Content Placeholder 2"/>
          <p:cNvSpPr>
            <a:spLocks noGrp="1"/>
          </p:cNvSpPr>
          <p:nvPr>
            <p:ph idx="1"/>
          </p:nvPr>
        </p:nvSpPr>
        <p:spPr/>
        <p:txBody>
          <a:bodyPr rtlCol="0">
            <a:normAutofit lnSpcReduction="10000"/>
          </a:bodyPr>
          <a:lstStyle/>
          <a:p>
            <a:pPr eaLnBrk="1" fontAlgn="auto" hangingPunct="1">
              <a:spcAft>
                <a:spcPts val="0"/>
              </a:spcAft>
              <a:defRPr/>
            </a:pPr>
            <a:r>
              <a:rPr lang="en-US" dirty="0" smtClean="0"/>
              <a:t>Retain original nine demographic subgroups</a:t>
            </a:r>
          </a:p>
          <a:p>
            <a:pPr lvl="1" eaLnBrk="1" fontAlgn="auto" hangingPunct="1">
              <a:spcAft>
                <a:spcPts val="0"/>
              </a:spcAft>
              <a:defRPr/>
            </a:pPr>
            <a:r>
              <a:rPr lang="en-US" dirty="0" smtClean="0"/>
              <a:t>Concern was voiced with dropping these, loss of focus on these groups</a:t>
            </a:r>
          </a:p>
          <a:p>
            <a:pPr eaLnBrk="1" fontAlgn="auto" hangingPunct="1">
              <a:spcAft>
                <a:spcPts val="0"/>
              </a:spcAft>
              <a:defRPr/>
            </a:pPr>
            <a:r>
              <a:rPr lang="en-US" dirty="0" smtClean="0"/>
              <a:t>Add the bottom 30% subgroup</a:t>
            </a:r>
          </a:p>
          <a:p>
            <a:pPr lvl="1" eaLnBrk="1" fontAlgn="auto" hangingPunct="1">
              <a:spcAft>
                <a:spcPts val="0"/>
              </a:spcAft>
              <a:defRPr/>
            </a:pPr>
            <a:r>
              <a:rPr lang="en-US" dirty="0" smtClean="0"/>
              <a:t>Affirms our laser focus on closing the </a:t>
            </a:r>
            <a:r>
              <a:rPr lang="en-US" b="1" i="1" dirty="0" smtClean="0"/>
              <a:t>achievement gap</a:t>
            </a:r>
          </a:p>
        </p:txBody>
      </p:sp>
      <p:pic>
        <p:nvPicPr>
          <p:cNvPr id="62468" name="Picture 2" descr="http://4.bp.blogspot.com/_60TFJ7DPUmY/TL4eA_2IQ3I/AAAAAAAAAEI/-tbziV0oO78/s1600/Greek_uc_delt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0363" y="304800"/>
            <a:ext cx="8286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Subgroup Targets and Safe Harbor</a:t>
            </a:r>
          </a:p>
        </p:txBody>
      </p:sp>
      <p:sp>
        <p:nvSpPr>
          <p:cNvPr id="3" name="Content Placeholder 2"/>
          <p:cNvSpPr>
            <a:spLocks noGrp="1"/>
          </p:cNvSpPr>
          <p:nvPr>
            <p:ph idx="1"/>
          </p:nvPr>
        </p:nvSpPr>
        <p:spPr>
          <a:xfrm>
            <a:off x="457200" y="1295400"/>
            <a:ext cx="8229600" cy="4830763"/>
          </a:xfrm>
        </p:spPr>
        <p:txBody>
          <a:bodyPr rtlCol="0">
            <a:normAutofit fontScale="92500"/>
          </a:bodyPr>
          <a:lstStyle/>
          <a:p>
            <a:pPr eaLnBrk="1" fontAlgn="auto" hangingPunct="1">
              <a:spcAft>
                <a:spcPts val="0"/>
              </a:spcAft>
              <a:defRPr/>
            </a:pPr>
            <a:r>
              <a:rPr lang="en-US" dirty="0" smtClean="0"/>
              <a:t>Targets are the same for the whole school and all subgroups</a:t>
            </a:r>
          </a:p>
          <a:p>
            <a:pPr eaLnBrk="1" fontAlgn="auto" hangingPunct="1">
              <a:spcAft>
                <a:spcPts val="0"/>
              </a:spcAft>
              <a:defRPr/>
            </a:pPr>
            <a:r>
              <a:rPr lang="en-US" dirty="0" smtClean="0"/>
              <a:t>Safe harbor:</a:t>
            </a:r>
          </a:p>
          <a:p>
            <a:pPr lvl="1" eaLnBrk="1" fontAlgn="auto" hangingPunct="1">
              <a:spcAft>
                <a:spcPts val="0"/>
              </a:spcAft>
              <a:defRPr/>
            </a:pPr>
            <a:r>
              <a:rPr lang="en-US" dirty="0" smtClean="0"/>
              <a:t>For all subgroups, including bottom 30%:  improvement at the 80</a:t>
            </a:r>
            <a:r>
              <a:rPr lang="en-US" baseline="30000" dirty="0" smtClean="0"/>
              <a:t>th</a:t>
            </a:r>
            <a:r>
              <a:rPr lang="en-US" dirty="0" smtClean="0"/>
              <a:t> percentile</a:t>
            </a:r>
          </a:p>
          <a:p>
            <a:pPr lvl="1" eaLnBrk="1" fontAlgn="auto" hangingPunct="1">
              <a:spcAft>
                <a:spcPts val="0"/>
              </a:spcAft>
              <a:defRPr/>
            </a:pPr>
            <a:r>
              <a:rPr lang="en-US" dirty="0" smtClean="0"/>
              <a:t>Making safe harbor means a subgroup has demonstrated a rigorous rate of improvement.</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pPr eaLnBrk="1" hangingPunct="1"/>
            <a:r>
              <a:rPr lang="en-US" smtClean="0"/>
              <a:t>Accountability Scorecard</a:t>
            </a:r>
          </a:p>
        </p:txBody>
      </p:sp>
      <p:sp>
        <p:nvSpPr>
          <p:cNvPr id="64515" name="Content Placeholder 2"/>
          <p:cNvSpPr>
            <a:spLocks noGrp="1"/>
          </p:cNvSpPr>
          <p:nvPr>
            <p:ph idx="1"/>
          </p:nvPr>
        </p:nvSpPr>
        <p:spPr/>
        <p:txBody>
          <a:bodyPr/>
          <a:lstStyle/>
          <a:p>
            <a:pPr eaLnBrk="1" hangingPunct="1"/>
            <a:r>
              <a:rPr lang="en-US" smtClean="0"/>
              <a:t>Green/red/yellow for each school</a:t>
            </a:r>
          </a:p>
          <a:p>
            <a:pPr eaLnBrk="1" hangingPunct="1"/>
            <a:r>
              <a:rPr lang="en-US" smtClean="0"/>
              <a:t>Clear labels for priority, focus, and reward.</a:t>
            </a:r>
          </a:p>
          <a:p>
            <a:pPr eaLnBrk="1" hangingPunct="1"/>
            <a:r>
              <a:rPr lang="en-US" smtClean="0"/>
              <a:t>Ability to click through and see more detailed information.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pPr eaLnBrk="1" hangingPunct="1"/>
            <a:r>
              <a:rPr lang="en-US" smtClean="0"/>
              <a:t>Determining the Colors</a:t>
            </a:r>
          </a:p>
        </p:txBody>
      </p:sp>
      <p:sp>
        <p:nvSpPr>
          <p:cNvPr id="3" name="Content Placeholder 2"/>
          <p:cNvSpPr>
            <a:spLocks noGrp="1"/>
          </p:cNvSpPr>
          <p:nvPr>
            <p:ph idx="1"/>
          </p:nvPr>
        </p:nvSpPr>
        <p:spPr>
          <a:xfrm>
            <a:off x="457200" y="1295400"/>
            <a:ext cx="8229600" cy="4830763"/>
          </a:xfrm>
        </p:spPr>
        <p:txBody>
          <a:bodyPr rtlCol="0">
            <a:normAutofit lnSpcReduction="10000"/>
          </a:bodyPr>
          <a:lstStyle/>
          <a:p>
            <a:pPr eaLnBrk="1" fontAlgn="auto" hangingPunct="1">
              <a:spcAft>
                <a:spcPts val="0"/>
              </a:spcAft>
              <a:defRPr/>
            </a:pPr>
            <a:r>
              <a:rPr lang="en-US" dirty="0" smtClean="0"/>
              <a:t>Whole school and each subgroup receive green, red or yellow for each subject.</a:t>
            </a:r>
          </a:p>
          <a:p>
            <a:pPr lvl="1" eaLnBrk="1" fontAlgn="auto" hangingPunct="1">
              <a:spcAft>
                <a:spcPts val="0"/>
              </a:spcAft>
              <a:defRPr/>
            </a:pPr>
            <a:r>
              <a:rPr lang="en-US" dirty="0" smtClean="0"/>
              <a:t>Red = did not meet proficiency </a:t>
            </a:r>
            <a:r>
              <a:rPr lang="en-US" b="1" dirty="0" smtClean="0"/>
              <a:t>OR </a:t>
            </a:r>
            <a:r>
              <a:rPr lang="en-US" dirty="0" smtClean="0"/>
              <a:t>improvement</a:t>
            </a:r>
          </a:p>
          <a:p>
            <a:pPr lvl="1" eaLnBrk="1" fontAlgn="auto" hangingPunct="1">
              <a:spcAft>
                <a:spcPts val="0"/>
              </a:spcAft>
              <a:defRPr/>
            </a:pPr>
            <a:r>
              <a:rPr lang="en-US" dirty="0" smtClean="0"/>
              <a:t>Yellow = met improvement target, not proficiency</a:t>
            </a:r>
          </a:p>
          <a:p>
            <a:pPr lvl="1" eaLnBrk="1" fontAlgn="auto" hangingPunct="1">
              <a:spcAft>
                <a:spcPts val="0"/>
              </a:spcAft>
              <a:defRPr/>
            </a:pPr>
            <a:r>
              <a:rPr lang="en-US" dirty="0" smtClean="0"/>
              <a:t>Green = met proficiency target</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r>
              <a:rPr lang="en-US" smtClean="0"/>
              <a:t>Participation</a:t>
            </a:r>
          </a:p>
        </p:txBody>
      </p:sp>
      <p:sp>
        <p:nvSpPr>
          <p:cNvPr id="66563" name="Content Placeholder 2"/>
          <p:cNvSpPr>
            <a:spLocks noGrp="1"/>
          </p:cNvSpPr>
          <p:nvPr>
            <p:ph idx="1"/>
          </p:nvPr>
        </p:nvSpPr>
        <p:spPr/>
        <p:txBody>
          <a:bodyPr/>
          <a:lstStyle/>
          <a:p>
            <a:pPr eaLnBrk="1" hangingPunct="1"/>
            <a:r>
              <a:rPr lang="en-US" smtClean="0"/>
              <a:t>Must assess 95% of students overall and in each subgroup</a:t>
            </a:r>
          </a:p>
          <a:p>
            <a:pPr eaLnBrk="1" hangingPunct="1"/>
            <a:r>
              <a:rPr lang="en-US" smtClean="0"/>
              <a:t>Failure to do so in a subgroup = red for that subgroup/subject</a:t>
            </a:r>
          </a:p>
          <a:p>
            <a:pPr eaLnBrk="1" hangingPunct="1"/>
            <a:r>
              <a:rPr lang="en-US" smtClean="0"/>
              <a:t>Two “reds” in the “all student” category for participation = red overall</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eaLnBrk="1" hangingPunct="1"/>
            <a:r>
              <a:rPr lang="en-US" smtClean="0"/>
              <a:t>Final Overall Color</a:t>
            </a:r>
          </a:p>
        </p:txBody>
      </p:sp>
      <p:sp>
        <p:nvSpPr>
          <p:cNvPr id="3" name="Content Placeholder 2"/>
          <p:cNvSpPr>
            <a:spLocks noGrp="1"/>
          </p:cNvSpPr>
          <p:nvPr>
            <p:ph idx="1"/>
          </p:nvPr>
        </p:nvSpPr>
        <p:spPr>
          <a:xfrm>
            <a:off x="457200" y="1295400"/>
            <a:ext cx="8229600" cy="4830763"/>
          </a:xfrm>
        </p:spPr>
        <p:txBody>
          <a:bodyPr rtlCol="0">
            <a:normAutofit lnSpcReduction="10000"/>
          </a:bodyPr>
          <a:lstStyle/>
          <a:p>
            <a:pPr eaLnBrk="1" fontAlgn="auto" hangingPunct="1">
              <a:spcAft>
                <a:spcPts val="0"/>
              </a:spcAft>
              <a:defRPr/>
            </a:pPr>
            <a:r>
              <a:rPr lang="en-US" dirty="0" smtClean="0"/>
              <a:t>Each subgroup color in each subject awarded point value:</a:t>
            </a:r>
          </a:p>
          <a:p>
            <a:pPr lvl="1" eaLnBrk="1" fontAlgn="auto" hangingPunct="1">
              <a:spcAft>
                <a:spcPts val="0"/>
              </a:spcAft>
              <a:defRPr/>
            </a:pPr>
            <a:r>
              <a:rPr lang="en-US" dirty="0" smtClean="0"/>
              <a:t>Green = 2 points; Yellow = 1 point; Red = 0 points</a:t>
            </a:r>
          </a:p>
          <a:p>
            <a:pPr lvl="1" eaLnBrk="1" fontAlgn="auto" hangingPunct="1">
              <a:spcAft>
                <a:spcPts val="0"/>
              </a:spcAft>
              <a:defRPr/>
            </a:pPr>
            <a:r>
              <a:rPr lang="en-US" dirty="0" smtClean="0"/>
              <a:t>80% or more = Green; 50-80% = Yellow; less than 50% = Red</a:t>
            </a:r>
          </a:p>
          <a:p>
            <a:pPr eaLnBrk="1" fontAlgn="auto" hangingPunct="1">
              <a:spcAft>
                <a:spcPts val="0"/>
              </a:spcAft>
              <a:defRPr/>
            </a:pPr>
            <a:r>
              <a:rPr lang="en-US" dirty="0" smtClean="0"/>
              <a:t>Red for one or more subgroups, maximum overall rating = yellow</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pPr eaLnBrk="1" hangingPunct="1"/>
            <a:r>
              <a:rPr lang="en-US" smtClean="0"/>
              <a:t>Example:  Green School</a:t>
            </a:r>
          </a:p>
        </p:txBody>
      </p:sp>
      <p:sp>
        <p:nvSpPr>
          <p:cNvPr id="68611"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68612" name="Object 4"/>
          <p:cNvGraphicFramePr>
            <a:graphicFrameLocks noChangeAspect="1"/>
          </p:cNvGraphicFramePr>
          <p:nvPr/>
        </p:nvGraphicFramePr>
        <p:xfrm>
          <a:off x="14288" y="1219200"/>
          <a:ext cx="9045575" cy="4648200"/>
        </p:xfrm>
        <a:graphic>
          <a:graphicData uri="http://schemas.openxmlformats.org/presentationml/2006/ole">
            <mc:AlternateContent xmlns:mc="http://schemas.openxmlformats.org/markup-compatibility/2006">
              <mc:Choice xmlns:v="urn:schemas-microsoft-com:vml" Requires="v">
                <p:oleObj spid="_x0000_s68613" name="Worksheet" r:id="rId5" imgW="5429250" imgH="3086100" progId="Excel.Sheet.8">
                  <p:embed/>
                </p:oleObj>
              </mc:Choice>
              <mc:Fallback>
                <p:oleObj name="Worksheet" r:id="rId5" imgW="5429250" imgH="3086100" progId="Excel.Shee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8" y="1219200"/>
                        <a:ext cx="9045575"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r>
              <a:rPr lang="en-US" smtClean="0"/>
              <a:t>Example:  Yellow School</a:t>
            </a:r>
          </a:p>
        </p:txBody>
      </p:sp>
      <p:sp>
        <p:nvSpPr>
          <p:cNvPr id="6963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69636" name="Object 4"/>
          <p:cNvGraphicFramePr>
            <a:graphicFrameLocks noChangeAspect="1"/>
          </p:cNvGraphicFramePr>
          <p:nvPr/>
        </p:nvGraphicFramePr>
        <p:xfrm>
          <a:off x="123825" y="1219200"/>
          <a:ext cx="8896350" cy="4572000"/>
        </p:xfrm>
        <a:graphic>
          <a:graphicData uri="http://schemas.openxmlformats.org/presentationml/2006/ole">
            <mc:AlternateContent xmlns:mc="http://schemas.openxmlformats.org/markup-compatibility/2006">
              <mc:Choice xmlns:v="urn:schemas-microsoft-com:vml" Requires="v">
                <p:oleObj spid="_x0000_s69637" name="Worksheet" r:id="rId5" imgW="5429250" imgH="3086100" progId="Excel.Sheet.8">
                  <p:embed/>
                </p:oleObj>
              </mc:Choice>
              <mc:Fallback>
                <p:oleObj name="Worksheet" r:id="rId5" imgW="5429250" imgH="3086100" progId="Excel.Shee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825" y="1219200"/>
                        <a:ext cx="889635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pPr eaLnBrk="1" hangingPunct="1"/>
            <a:r>
              <a:rPr lang="en-US" smtClean="0"/>
              <a:t>Example:  Red School (Points)</a:t>
            </a:r>
          </a:p>
        </p:txBody>
      </p:sp>
      <p:sp>
        <p:nvSpPr>
          <p:cNvPr id="70659"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70660" name="Object 4"/>
          <p:cNvGraphicFramePr>
            <a:graphicFrameLocks noChangeAspect="1"/>
          </p:cNvGraphicFramePr>
          <p:nvPr/>
        </p:nvGraphicFramePr>
        <p:xfrm>
          <a:off x="49213" y="1371600"/>
          <a:ext cx="9045575" cy="4648200"/>
        </p:xfrm>
        <a:graphic>
          <a:graphicData uri="http://schemas.openxmlformats.org/presentationml/2006/ole">
            <mc:AlternateContent xmlns:mc="http://schemas.openxmlformats.org/markup-compatibility/2006">
              <mc:Choice xmlns:v="urn:schemas-microsoft-com:vml" Requires="v">
                <p:oleObj spid="_x0000_s70661" name="Worksheet" r:id="rId5" imgW="5429250" imgH="3086100" progId="Excel.Sheet.8">
                  <p:embed/>
                </p:oleObj>
              </mc:Choice>
              <mc:Fallback>
                <p:oleObj name="Worksheet" r:id="rId5" imgW="5429250" imgH="3086100" progId="Excel.Shee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13" y="1371600"/>
                        <a:ext cx="9045575"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Example:  Yellow School </a:t>
            </a:r>
            <a:br>
              <a:rPr lang="en-US" dirty="0" smtClean="0"/>
            </a:br>
            <a:r>
              <a:rPr lang="en-US" dirty="0" smtClean="0"/>
              <a:t>(Red Subgroup)</a:t>
            </a:r>
          </a:p>
        </p:txBody>
      </p:sp>
      <p:sp>
        <p:nvSpPr>
          <p:cNvPr id="7168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71684" name="Object 4"/>
          <p:cNvGraphicFramePr>
            <a:graphicFrameLocks noChangeAspect="1"/>
          </p:cNvGraphicFramePr>
          <p:nvPr/>
        </p:nvGraphicFramePr>
        <p:xfrm>
          <a:off x="49213" y="1600200"/>
          <a:ext cx="9045575" cy="4648200"/>
        </p:xfrm>
        <a:graphic>
          <a:graphicData uri="http://schemas.openxmlformats.org/presentationml/2006/ole">
            <mc:AlternateContent xmlns:mc="http://schemas.openxmlformats.org/markup-compatibility/2006">
              <mc:Choice xmlns:v="urn:schemas-microsoft-com:vml" Requires="v">
                <p:oleObj spid="_x0000_s71685" name="Worksheet" r:id="rId5" imgW="5429250" imgH="3086100" progId="Excel.Sheet.8">
                  <p:embed/>
                </p:oleObj>
              </mc:Choice>
              <mc:Fallback>
                <p:oleObj name="Worksheet" r:id="rId5" imgW="5429250" imgH="3086100" progId="Excel.Sheet.8">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13" y="1600200"/>
                        <a:ext cx="9045575"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r>
              <a:rPr lang="en-US" smtClean="0"/>
              <a:t>Highlights</a:t>
            </a:r>
          </a:p>
        </p:txBody>
      </p:sp>
      <p:sp>
        <p:nvSpPr>
          <p:cNvPr id="72707" name="Content Placeholder 2"/>
          <p:cNvSpPr>
            <a:spLocks noGrp="1"/>
          </p:cNvSpPr>
          <p:nvPr>
            <p:ph idx="1"/>
          </p:nvPr>
        </p:nvSpPr>
        <p:spPr>
          <a:xfrm>
            <a:off x="457200" y="1219200"/>
            <a:ext cx="8229600" cy="5181600"/>
          </a:xfrm>
        </p:spPr>
        <p:txBody>
          <a:bodyPr/>
          <a:lstStyle/>
          <a:p>
            <a:pPr eaLnBrk="1" hangingPunct="1"/>
            <a:r>
              <a:rPr lang="en-US" smtClean="0"/>
              <a:t>More differentiation; not simply pass/fail AYP.</a:t>
            </a:r>
          </a:p>
          <a:p>
            <a:pPr eaLnBrk="1" hangingPunct="1"/>
            <a:r>
              <a:rPr lang="en-US" smtClean="0"/>
              <a:t>Many schools will be yellow</a:t>
            </a:r>
          </a:p>
          <a:p>
            <a:pPr eaLnBrk="1" hangingPunct="1"/>
            <a:r>
              <a:rPr lang="en-US" smtClean="0"/>
              <a:t>Intuitive to users</a:t>
            </a:r>
          </a:p>
          <a:p>
            <a:pPr eaLnBrk="1" hangingPunct="1"/>
            <a:r>
              <a:rPr lang="en-US" smtClean="0"/>
              <a:t>Red = warning system to schools</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pPr eaLnBrk="1" hangingPunct="1"/>
            <a:r>
              <a:rPr lang="en-US" smtClean="0"/>
              <a:t>Other Academic Indicators</a:t>
            </a:r>
          </a:p>
        </p:txBody>
      </p:sp>
      <p:sp>
        <p:nvSpPr>
          <p:cNvPr id="3" name="Content Placeholder 2"/>
          <p:cNvSpPr>
            <a:spLocks noGrp="1"/>
          </p:cNvSpPr>
          <p:nvPr>
            <p:ph idx="1"/>
          </p:nvPr>
        </p:nvSpPr>
        <p:spPr>
          <a:xfrm>
            <a:off x="457200" y="1295400"/>
            <a:ext cx="8229600" cy="4830763"/>
          </a:xfrm>
        </p:spPr>
        <p:txBody>
          <a:bodyPr rtlCol="0">
            <a:normAutofit fontScale="92500" lnSpcReduction="10000"/>
          </a:bodyPr>
          <a:lstStyle/>
          <a:p>
            <a:pPr eaLnBrk="1" fontAlgn="auto" hangingPunct="1">
              <a:spcAft>
                <a:spcPts val="0"/>
              </a:spcAft>
              <a:defRPr/>
            </a:pPr>
            <a:r>
              <a:rPr lang="en-US" dirty="0" smtClean="0"/>
              <a:t>Graduation rate and improvement</a:t>
            </a:r>
          </a:p>
          <a:p>
            <a:pPr eaLnBrk="1" fontAlgn="auto" hangingPunct="1">
              <a:spcAft>
                <a:spcPts val="0"/>
              </a:spcAft>
              <a:defRPr/>
            </a:pPr>
            <a:r>
              <a:rPr lang="en-US" dirty="0" smtClean="0"/>
              <a:t>Attendance</a:t>
            </a:r>
          </a:p>
          <a:p>
            <a:pPr eaLnBrk="1" fontAlgn="auto" hangingPunct="1">
              <a:spcAft>
                <a:spcPts val="0"/>
              </a:spcAft>
              <a:defRPr/>
            </a:pPr>
            <a:r>
              <a:rPr lang="en-US" dirty="0" smtClean="0"/>
              <a:t>Participation </a:t>
            </a:r>
          </a:p>
          <a:p>
            <a:pPr eaLnBrk="1" fontAlgn="auto" hangingPunct="1">
              <a:spcAft>
                <a:spcPts val="0"/>
              </a:spcAft>
              <a:defRPr/>
            </a:pPr>
            <a:r>
              <a:rPr lang="en-US" dirty="0" smtClean="0"/>
              <a:t>Educator evaluations</a:t>
            </a:r>
          </a:p>
          <a:p>
            <a:pPr lvl="1" eaLnBrk="1" fontAlgn="auto" hangingPunct="1">
              <a:spcAft>
                <a:spcPts val="0"/>
              </a:spcAft>
              <a:defRPr/>
            </a:pPr>
            <a:r>
              <a:rPr lang="en-US" dirty="0" smtClean="0"/>
              <a:t>Reporting 100% of labels</a:t>
            </a:r>
          </a:p>
          <a:p>
            <a:pPr eaLnBrk="1" fontAlgn="auto" hangingPunct="1">
              <a:spcAft>
                <a:spcPts val="0"/>
              </a:spcAft>
              <a:defRPr/>
            </a:pPr>
            <a:r>
              <a:rPr lang="en-US" dirty="0" smtClean="0"/>
              <a:t>Compliance with state law</a:t>
            </a:r>
          </a:p>
          <a:p>
            <a:pPr lvl="1" eaLnBrk="1" fontAlgn="auto" hangingPunct="1">
              <a:spcAft>
                <a:spcPts val="0"/>
              </a:spcAft>
              <a:defRPr/>
            </a:pPr>
            <a:r>
              <a:rPr lang="en-US" dirty="0" smtClean="0"/>
              <a:t>School Improvement Plan, school performance indicators</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Differentiated recognition</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Rewards</a:t>
            </a:r>
            <a:endParaRPr lang="en-US" sz="3600"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a:latin typeface="+mn-lt"/>
              </a:rPr>
              <a:t>Differentiated Recognition</a:t>
            </a:r>
          </a:p>
        </p:txBody>
      </p:sp>
      <p:sp>
        <p:nvSpPr>
          <p:cNvPr id="41987" name="Content Placeholder 2"/>
          <p:cNvSpPr>
            <a:spLocks noGrp="1"/>
          </p:cNvSpPr>
          <p:nvPr>
            <p:ph idx="1"/>
          </p:nvPr>
        </p:nvSpPr>
        <p:spPr/>
        <p:txBody>
          <a:bodyPr rtlCol="0">
            <a:normAutofit fontScale="62500" lnSpcReduction="20000"/>
          </a:bodyPr>
          <a:lstStyle/>
          <a:p>
            <a:pPr eaLnBrk="1" fontAlgn="auto" hangingPunct="1">
              <a:spcAft>
                <a:spcPts val="0"/>
              </a:spcAft>
              <a:defRPr/>
            </a:pPr>
            <a:r>
              <a:rPr lang="en-US" dirty="0" smtClean="0"/>
              <a:t>Recognition options (as funds allow):</a:t>
            </a:r>
          </a:p>
          <a:p>
            <a:pPr lvl="1" eaLnBrk="1" fontAlgn="auto" hangingPunct="1">
              <a:spcAft>
                <a:spcPts val="0"/>
              </a:spcAft>
              <a:defRPr/>
            </a:pPr>
            <a:r>
              <a:rPr lang="en-US" dirty="0" smtClean="0"/>
              <a:t>Note Reward Schools in Annual Education Reports</a:t>
            </a:r>
          </a:p>
          <a:p>
            <a:pPr lvl="1" eaLnBrk="1" fontAlgn="auto" hangingPunct="1">
              <a:spcAft>
                <a:spcPts val="0"/>
              </a:spcAft>
              <a:defRPr/>
            </a:pPr>
            <a:r>
              <a:rPr lang="en-US" dirty="0" smtClean="0"/>
              <a:t>Distribute a list to media &amp; encourage coverage locally</a:t>
            </a:r>
          </a:p>
          <a:p>
            <a:pPr lvl="1" eaLnBrk="1" fontAlgn="auto" hangingPunct="1">
              <a:spcAft>
                <a:spcPts val="0"/>
              </a:spcAft>
              <a:defRPr/>
            </a:pPr>
            <a:r>
              <a:rPr lang="en-US" dirty="0" smtClean="0"/>
              <a:t>Recognize schools at state conferences</a:t>
            </a:r>
          </a:p>
          <a:p>
            <a:pPr lvl="2" eaLnBrk="1" fontAlgn="auto" hangingPunct="1">
              <a:spcAft>
                <a:spcPts val="0"/>
              </a:spcAft>
              <a:buFont typeface="Arial" pitchFamily="34" charset="0"/>
              <a:buChar char="–"/>
              <a:defRPr/>
            </a:pPr>
            <a:r>
              <a:rPr lang="en-US" dirty="0" smtClean="0"/>
              <a:t>MDE Sponsored conferences</a:t>
            </a:r>
          </a:p>
          <a:p>
            <a:pPr lvl="2" eaLnBrk="1" fontAlgn="auto" hangingPunct="1">
              <a:spcAft>
                <a:spcPts val="0"/>
              </a:spcAft>
              <a:buFont typeface="Arial" pitchFamily="34" charset="0"/>
              <a:buChar char="–"/>
              <a:defRPr/>
            </a:pPr>
            <a:r>
              <a:rPr lang="en-US" dirty="0" smtClean="0"/>
              <a:t>Education Organizations sponsored conferences</a:t>
            </a:r>
          </a:p>
          <a:p>
            <a:pPr lvl="1" eaLnBrk="1" fontAlgn="auto" hangingPunct="1">
              <a:spcAft>
                <a:spcPts val="0"/>
              </a:spcAft>
              <a:defRPr/>
            </a:pPr>
            <a:r>
              <a:rPr lang="en-US" dirty="0" smtClean="0"/>
              <a:t>Fund audio or video documentaries for 20-40 top schools post as promising practices</a:t>
            </a:r>
          </a:p>
          <a:p>
            <a:pPr lvl="1" eaLnBrk="1" fontAlgn="auto" hangingPunct="1">
              <a:spcAft>
                <a:spcPts val="0"/>
              </a:spcAft>
              <a:defRPr/>
            </a:pPr>
            <a:r>
              <a:rPr lang="en-US" dirty="0" smtClean="0"/>
              <a:t>Network Reward schools with demographically similar lower performing schools</a:t>
            </a:r>
          </a:p>
          <a:p>
            <a:pPr lvl="1" eaLnBrk="1" fontAlgn="auto" hangingPunct="1">
              <a:spcAft>
                <a:spcPts val="0"/>
              </a:spcAft>
              <a:defRPr/>
            </a:pPr>
            <a:r>
              <a:rPr lang="en-US" dirty="0" smtClean="0"/>
              <a:t>Certificates or Banners for Reward schools</a:t>
            </a:r>
          </a:p>
          <a:p>
            <a:pPr lvl="1" eaLnBrk="1" fontAlgn="auto" hangingPunct="1">
              <a:spcAft>
                <a:spcPts val="0"/>
              </a:spcAft>
              <a:defRPr/>
            </a:pPr>
            <a:r>
              <a:rPr lang="en-US" dirty="0" smtClean="0"/>
              <a:t>Seek corporate or philanthropic sponsors for recognition activities</a:t>
            </a:r>
          </a:p>
          <a:p>
            <a:pPr eaLnBrk="1" fontAlgn="auto" hangingPunct="1">
              <a:spcAft>
                <a:spcPts val="0"/>
              </a:spcAft>
              <a:defRPr/>
            </a:pPr>
            <a:endParaRPr lang="en-US" dirty="0" smtClean="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Differentiated Supports</a:t>
            </a:r>
            <a:endParaRPr lang="en-US"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Differentiated Supports</a:t>
            </a:r>
            <a:endParaRPr lang="en-US" dirty="0">
              <a:latin typeface="+mn-lt"/>
            </a:endParaRPr>
          </a:p>
        </p:txBody>
      </p:sp>
      <p:sp>
        <p:nvSpPr>
          <p:cNvPr id="44035" name="Content Placeholder 2"/>
          <p:cNvSpPr>
            <a:spLocks noGrp="1"/>
          </p:cNvSpPr>
          <p:nvPr>
            <p:ph idx="1"/>
          </p:nvPr>
        </p:nvSpPr>
        <p:spPr/>
        <p:txBody>
          <a:bodyPr rtlCol="0">
            <a:normAutofit fontScale="62500" lnSpcReduction="20000"/>
          </a:bodyPr>
          <a:lstStyle/>
          <a:p>
            <a:pPr eaLnBrk="1" fontAlgn="auto" hangingPunct="1">
              <a:spcAft>
                <a:spcPts val="0"/>
              </a:spcAft>
              <a:defRPr/>
            </a:pPr>
            <a:r>
              <a:rPr lang="en-US" smtClean="0"/>
              <a:t>New Redesigned Statewide System of Support:</a:t>
            </a:r>
          </a:p>
          <a:p>
            <a:pPr lvl="1" eaLnBrk="1" fontAlgn="auto" hangingPunct="1">
              <a:spcAft>
                <a:spcPts val="0"/>
              </a:spcAft>
              <a:defRPr/>
            </a:pPr>
            <a:r>
              <a:rPr lang="en-US" smtClean="0"/>
              <a:t>Must address needs of schools</a:t>
            </a:r>
          </a:p>
          <a:p>
            <a:pPr lvl="1" eaLnBrk="1" fontAlgn="auto" hangingPunct="1">
              <a:spcAft>
                <a:spcPts val="0"/>
              </a:spcAft>
              <a:defRPr/>
            </a:pPr>
            <a:r>
              <a:rPr lang="en-US" smtClean="0"/>
              <a:t>Consider building capacity at school and district level</a:t>
            </a:r>
          </a:p>
          <a:p>
            <a:pPr lvl="1" eaLnBrk="1" fontAlgn="auto" hangingPunct="1">
              <a:spcAft>
                <a:spcPts val="0"/>
              </a:spcAft>
              <a:defRPr/>
            </a:pPr>
            <a:r>
              <a:rPr lang="en-US" smtClean="0"/>
              <a:t>Must move schools rapidly from low achievement to high achievement</a:t>
            </a:r>
          </a:p>
          <a:p>
            <a:pPr eaLnBrk="1" fontAlgn="auto" hangingPunct="1">
              <a:spcAft>
                <a:spcPts val="0"/>
              </a:spcAft>
              <a:defRPr/>
            </a:pPr>
            <a:endParaRPr lang="en-US" smtClean="0"/>
          </a:p>
          <a:p>
            <a:pPr eaLnBrk="1" fontAlgn="auto" hangingPunct="1">
              <a:spcAft>
                <a:spcPts val="0"/>
              </a:spcAft>
              <a:defRPr/>
            </a:pPr>
            <a:r>
              <a:rPr lang="en-US" smtClean="0"/>
              <a:t>Challenge</a:t>
            </a:r>
          </a:p>
          <a:p>
            <a:pPr lvl="1" eaLnBrk="1" fontAlgn="auto" hangingPunct="1">
              <a:spcAft>
                <a:spcPts val="0"/>
              </a:spcAft>
              <a:defRPr/>
            </a:pPr>
            <a:r>
              <a:rPr lang="en-US" smtClean="0"/>
              <a:t>Rapid, sustained growth required</a:t>
            </a:r>
          </a:p>
          <a:p>
            <a:pPr lvl="1" eaLnBrk="1" fontAlgn="auto" hangingPunct="1">
              <a:spcAft>
                <a:spcPts val="0"/>
              </a:spcAft>
              <a:defRPr/>
            </a:pPr>
            <a:endParaRPr lang="en-US" smtClean="0"/>
          </a:p>
          <a:p>
            <a:pPr eaLnBrk="1" fontAlgn="auto" hangingPunct="1">
              <a:spcAft>
                <a:spcPts val="0"/>
              </a:spcAft>
              <a:defRPr/>
            </a:pPr>
            <a:r>
              <a:rPr lang="en-US" smtClean="0"/>
              <a:t>Opportunity</a:t>
            </a:r>
          </a:p>
          <a:p>
            <a:pPr lvl="1" eaLnBrk="1" fontAlgn="auto" hangingPunct="1">
              <a:spcAft>
                <a:spcPts val="0"/>
              </a:spcAft>
              <a:defRPr/>
            </a:pPr>
            <a:r>
              <a:rPr lang="en-US" smtClean="0"/>
              <a:t>Think outside the box</a:t>
            </a:r>
          </a:p>
          <a:p>
            <a:pPr lvl="1" eaLnBrk="1" fontAlgn="auto" hangingPunct="1">
              <a:spcAft>
                <a:spcPts val="0"/>
              </a:spcAft>
              <a:defRPr/>
            </a:pPr>
            <a:r>
              <a:rPr lang="en-US" smtClean="0"/>
              <a:t>What can work that we aren’t currently trying</a:t>
            </a:r>
          </a:p>
          <a:p>
            <a:pPr eaLnBrk="1" fontAlgn="auto" hangingPunct="1">
              <a:spcAft>
                <a:spcPts val="0"/>
              </a:spcAft>
              <a:defRPr/>
            </a:pPr>
            <a:endParaRPr lang="en-US"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Priority Schools</a:t>
            </a:r>
            <a:endParaRPr lang="en-US" dirty="0">
              <a:latin typeface="+mn-lt"/>
            </a:endParaRPr>
          </a:p>
        </p:txBody>
      </p:sp>
      <p:sp>
        <p:nvSpPr>
          <p:cNvPr id="45059" name="Content Placeholder 2"/>
          <p:cNvSpPr>
            <a:spLocks noGrp="1"/>
          </p:cNvSpPr>
          <p:nvPr>
            <p:ph idx="1"/>
          </p:nvPr>
        </p:nvSpPr>
        <p:spPr/>
        <p:txBody>
          <a:bodyPr rtlCol="0">
            <a:normAutofit fontScale="55000" lnSpcReduction="20000"/>
          </a:bodyPr>
          <a:lstStyle/>
          <a:p>
            <a:pPr eaLnBrk="1" fontAlgn="auto" hangingPunct="1">
              <a:spcAft>
                <a:spcPts val="0"/>
              </a:spcAft>
              <a:defRPr/>
            </a:pPr>
            <a:r>
              <a:rPr lang="en-US" dirty="0" smtClean="0"/>
              <a:t>Align with the PLA and SIG initiatives</a:t>
            </a:r>
            <a:br>
              <a:rPr lang="en-US" dirty="0" smtClean="0"/>
            </a:br>
            <a:endParaRPr lang="en-US" dirty="0" smtClean="0"/>
          </a:p>
          <a:p>
            <a:pPr eaLnBrk="1" fontAlgn="auto" hangingPunct="1">
              <a:spcAft>
                <a:spcPts val="0"/>
              </a:spcAft>
              <a:defRPr/>
            </a:pPr>
            <a:r>
              <a:rPr lang="en-US" dirty="0" smtClean="0"/>
              <a:t>Schools utilize one of four reform models:</a:t>
            </a:r>
          </a:p>
          <a:p>
            <a:pPr lvl="1" eaLnBrk="1" fontAlgn="auto" hangingPunct="1">
              <a:spcAft>
                <a:spcPts val="0"/>
              </a:spcAft>
              <a:defRPr/>
            </a:pPr>
            <a:r>
              <a:rPr lang="en-US" smtClean="0"/>
              <a:t>Transition</a:t>
            </a:r>
          </a:p>
          <a:p>
            <a:pPr lvl="1" eaLnBrk="1" fontAlgn="auto" hangingPunct="1">
              <a:spcAft>
                <a:spcPts val="0"/>
              </a:spcAft>
              <a:defRPr/>
            </a:pPr>
            <a:r>
              <a:rPr lang="en-US" dirty="0" smtClean="0"/>
              <a:t>Transformation</a:t>
            </a:r>
          </a:p>
          <a:p>
            <a:pPr lvl="1" eaLnBrk="1" fontAlgn="auto" hangingPunct="1">
              <a:spcAft>
                <a:spcPts val="0"/>
              </a:spcAft>
              <a:defRPr/>
            </a:pPr>
            <a:r>
              <a:rPr lang="en-US" dirty="0" smtClean="0"/>
              <a:t>Restart</a:t>
            </a:r>
          </a:p>
          <a:p>
            <a:pPr lvl="1" eaLnBrk="1" fontAlgn="auto" hangingPunct="1">
              <a:spcAft>
                <a:spcPts val="0"/>
              </a:spcAft>
              <a:defRPr/>
            </a:pPr>
            <a:r>
              <a:rPr lang="en-US" dirty="0" smtClean="0"/>
              <a:t>Closure</a:t>
            </a:r>
            <a:br>
              <a:rPr lang="en-US" dirty="0" smtClean="0"/>
            </a:br>
            <a:endParaRPr lang="en-US" dirty="0" smtClean="0"/>
          </a:p>
          <a:p>
            <a:pPr eaLnBrk="1" fontAlgn="auto" hangingPunct="1">
              <a:spcAft>
                <a:spcPts val="900"/>
              </a:spcAft>
              <a:defRPr/>
            </a:pPr>
            <a:r>
              <a:rPr lang="en-US" dirty="0" smtClean="0"/>
              <a:t>Support selection of model based on data from a Data Workshop</a:t>
            </a:r>
          </a:p>
          <a:p>
            <a:pPr eaLnBrk="1" fontAlgn="auto" hangingPunct="1">
              <a:spcAft>
                <a:spcPts val="900"/>
              </a:spcAft>
              <a:defRPr/>
            </a:pPr>
            <a:r>
              <a:rPr lang="en-US" dirty="0" smtClean="0"/>
              <a:t>Survey of Enacted Curriculum</a:t>
            </a:r>
          </a:p>
          <a:p>
            <a:pPr eaLnBrk="1" fontAlgn="auto" hangingPunct="1">
              <a:spcAft>
                <a:spcPts val="0"/>
              </a:spcAft>
              <a:defRPr/>
            </a:pPr>
            <a:r>
              <a:rPr lang="en-US" dirty="0" smtClean="0"/>
              <a:t>Rubrics to determine if principal remains in place</a:t>
            </a:r>
          </a:p>
          <a:p>
            <a:pPr eaLnBrk="1" fontAlgn="auto" hangingPunct="1">
              <a:spcAft>
                <a:spcPts val="0"/>
              </a:spcAft>
              <a:defRPr/>
            </a:pPr>
            <a:endParaRPr lang="en-US" dirty="0" smtClean="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Priority Schools</a:t>
            </a:r>
            <a:endParaRPr lang="en-US" dirty="0">
              <a:latin typeface="+mn-lt"/>
            </a:endParaRPr>
          </a:p>
        </p:txBody>
      </p:sp>
      <p:sp>
        <p:nvSpPr>
          <p:cNvPr id="46083" name="Content Placeholder 2"/>
          <p:cNvSpPr>
            <a:spLocks noGrp="1"/>
          </p:cNvSpPr>
          <p:nvPr>
            <p:ph idx="1"/>
          </p:nvPr>
        </p:nvSpPr>
        <p:spPr>
          <a:xfrm>
            <a:off x="457200" y="1295400"/>
            <a:ext cx="8229600" cy="5181600"/>
          </a:xfrm>
        </p:spPr>
        <p:txBody>
          <a:bodyPr rtlCol="0">
            <a:normAutofit fontScale="47500" lnSpcReduction="20000"/>
          </a:bodyPr>
          <a:lstStyle/>
          <a:p>
            <a:pPr eaLnBrk="1" fontAlgn="auto" hangingPunct="1">
              <a:spcAft>
                <a:spcPts val="0"/>
              </a:spcAft>
              <a:defRPr/>
            </a:pPr>
            <a:r>
              <a:rPr lang="en-US" sz="5800" dirty="0" smtClean="0"/>
              <a:t>School Improvement Review</a:t>
            </a:r>
          </a:p>
          <a:p>
            <a:pPr eaLnBrk="1" fontAlgn="auto" hangingPunct="1">
              <a:spcAft>
                <a:spcPts val="0"/>
              </a:spcAft>
              <a:defRPr/>
            </a:pPr>
            <a:endParaRPr lang="en-US" sz="5800" dirty="0" smtClean="0"/>
          </a:p>
          <a:p>
            <a:pPr eaLnBrk="1" fontAlgn="auto" hangingPunct="1">
              <a:spcAft>
                <a:spcPts val="0"/>
              </a:spcAft>
              <a:defRPr/>
            </a:pPr>
            <a:r>
              <a:rPr lang="en-US" sz="5800" dirty="0" smtClean="0"/>
              <a:t>Content and district intervention liaison </a:t>
            </a:r>
          </a:p>
          <a:p>
            <a:pPr eaLnBrk="1" fontAlgn="auto" hangingPunct="1">
              <a:spcAft>
                <a:spcPts val="0"/>
              </a:spcAft>
              <a:defRPr/>
            </a:pPr>
            <a:endParaRPr lang="en-US" sz="5800" dirty="0" smtClean="0"/>
          </a:p>
          <a:p>
            <a:pPr eaLnBrk="1" fontAlgn="auto" hangingPunct="1">
              <a:spcAft>
                <a:spcPts val="0"/>
              </a:spcAft>
              <a:defRPr/>
            </a:pPr>
            <a:r>
              <a:rPr lang="en-US" sz="5800" dirty="0" smtClean="0"/>
              <a:t>ISD Support</a:t>
            </a:r>
            <a:br>
              <a:rPr lang="en-US" sz="5800" dirty="0" smtClean="0"/>
            </a:br>
            <a:endParaRPr lang="en-US" sz="5800" dirty="0" smtClean="0"/>
          </a:p>
          <a:p>
            <a:pPr eaLnBrk="1" fontAlgn="auto" hangingPunct="1">
              <a:spcAft>
                <a:spcPts val="0"/>
              </a:spcAft>
              <a:defRPr/>
            </a:pPr>
            <a:r>
              <a:rPr lang="en-US" sz="5800" dirty="0" smtClean="0"/>
              <a:t>Current Tools on </a:t>
            </a:r>
            <a:r>
              <a:rPr lang="en-US" sz="5800" dirty="0" err="1" smtClean="0"/>
              <a:t>AdvancED</a:t>
            </a:r>
            <a:r>
              <a:rPr lang="en-US" sz="5800" dirty="0" smtClean="0"/>
              <a:t> Website</a:t>
            </a:r>
            <a:br>
              <a:rPr lang="en-US" sz="5800" dirty="0" smtClean="0"/>
            </a:br>
            <a:r>
              <a:rPr lang="en-US" sz="5800" dirty="0" smtClean="0"/>
              <a:t> </a:t>
            </a:r>
          </a:p>
          <a:p>
            <a:pPr eaLnBrk="1" fontAlgn="auto" hangingPunct="1">
              <a:spcAft>
                <a:spcPts val="0"/>
              </a:spcAft>
              <a:defRPr/>
            </a:pPr>
            <a:r>
              <a:rPr lang="en-US" sz="5800" dirty="0" smtClean="0"/>
              <a:t>Challenges</a:t>
            </a:r>
          </a:p>
          <a:p>
            <a:pPr lvl="1" eaLnBrk="1" fontAlgn="auto" hangingPunct="1">
              <a:spcAft>
                <a:spcPts val="0"/>
              </a:spcAft>
              <a:defRPr/>
            </a:pPr>
            <a:r>
              <a:rPr lang="en-US" sz="5800" dirty="0" smtClean="0"/>
              <a:t>Number of schools</a:t>
            </a:r>
          </a:p>
          <a:p>
            <a:pPr lvl="1" eaLnBrk="1" fontAlgn="auto" hangingPunct="1">
              <a:spcAft>
                <a:spcPts val="0"/>
              </a:spcAft>
              <a:defRPr/>
            </a:pPr>
            <a:r>
              <a:rPr lang="en-US" sz="5800" dirty="0" smtClean="0"/>
              <a:t>Trained Turnaround Specialists</a:t>
            </a:r>
          </a:p>
          <a:p>
            <a:pPr lvl="1" eaLnBrk="1" fontAlgn="auto" hangingPunct="1">
              <a:spcAft>
                <a:spcPts val="0"/>
              </a:spcAft>
              <a:defRPr/>
            </a:pPr>
            <a:r>
              <a:rPr lang="en-US" sz="5800" dirty="0" smtClean="0"/>
              <a:t>District capacity</a:t>
            </a:r>
          </a:p>
          <a:p>
            <a:pPr eaLnBrk="1" fontAlgn="auto" hangingPunct="1">
              <a:spcAft>
                <a:spcPts val="0"/>
              </a:spcAft>
              <a:defRPr/>
            </a:pPr>
            <a:endParaRPr lang="en-US" dirty="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Focus Schools</a:t>
            </a:r>
            <a:endParaRPr lang="en-US" dirty="0">
              <a:latin typeface="+mn-lt"/>
            </a:endParaRPr>
          </a:p>
        </p:txBody>
      </p:sp>
      <p:sp>
        <p:nvSpPr>
          <p:cNvPr id="47107" name="Content Placeholder 2"/>
          <p:cNvSpPr>
            <a:spLocks noGrp="1"/>
          </p:cNvSpPr>
          <p:nvPr>
            <p:ph idx="1"/>
          </p:nvPr>
        </p:nvSpPr>
        <p:spPr/>
        <p:txBody>
          <a:bodyPr rtlCol="0">
            <a:normAutofit fontScale="70000" lnSpcReduction="20000"/>
          </a:bodyPr>
          <a:lstStyle/>
          <a:p>
            <a:pPr eaLnBrk="1" fontAlgn="auto" hangingPunct="1">
              <a:spcAft>
                <a:spcPts val="0"/>
              </a:spcAft>
              <a:defRPr/>
            </a:pPr>
            <a:r>
              <a:rPr lang="en-US" smtClean="0"/>
              <a:t>Supports will be provided at District level</a:t>
            </a:r>
            <a:br>
              <a:rPr lang="en-US" smtClean="0"/>
            </a:br>
            <a:endParaRPr lang="en-US" smtClean="0"/>
          </a:p>
          <a:p>
            <a:pPr eaLnBrk="1" fontAlgn="auto" hangingPunct="1">
              <a:spcAft>
                <a:spcPts val="0"/>
              </a:spcAft>
              <a:defRPr/>
            </a:pPr>
            <a:r>
              <a:rPr lang="en-US" smtClean="0"/>
              <a:t>Data-based decisions</a:t>
            </a:r>
            <a:br>
              <a:rPr lang="en-US" smtClean="0"/>
            </a:br>
            <a:endParaRPr lang="en-US" smtClean="0"/>
          </a:p>
          <a:p>
            <a:pPr eaLnBrk="1" fontAlgn="auto" hangingPunct="1">
              <a:spcAft>
                <a:spcPts val="0"/>
              </a:spcAft>
              <a:defRPr/>
            </a:pPr>
            <a:r>
              <a:rPr lang="en-US" smtClean="0"/>
              <a:t>Build around an RtI model </a:t>
            </a:r>
            <a:br>
              <a:rPr lang="en-US" smtClean="0"/>
            </a:br>
            <a:endParaRPr lang="en-US" smtClean="0"/>
          </a:p>
          <a:p>
            <a:pPr eaLnBrk="1" fontAlgn="auto" hangingPunct="1">
              <a:spcAft>
                <a:spcPts val="0"/>
              </a:spcAft>
              <a:defRPr/>
            </a:pPr>
            <a:r>
              <a:rPr lang="en-US" smtClean="0"/>
              <a:t>Strong monitoring component</a:t>
            </a:r>
          </a:p>
          <a:p>
            <a:pPr eaLnBrk="1" fontAlgn="auto" hangingPunct="1">
              <a:spcAft>
                <a:spcPts val="0"/>
              </a:spcAft>
              <a:defRPr/>
            </a:pPr>
            <a:endParaRPr lang="en-US" smtClean="0"/>
          </a:p>
          <a:p>
            <a:pPr eaLnBrk="1" fontAlgn="auto" hangingPunct="1">
              <a:spcAft>
                <a:spcPts val="0"/>
              </a:spcAft>
              <a:defRPr/>
            </a:pPr>
            <a:r>
              <a:rPr lang="en-US" smtClean="0"/>
              <a:t>Challenge</a:t>
            </a:r>
          </a:p>
          <a:p>
            <a:pPr lvl="1" eaLnBrk="1" fontAlgn="auto" hangingPunct="1">
              <a:spcAft>
                <a:spcPts val="0"/>
              </a:spcAft>
              <a:defRPr/>
            </a:pPr>
            <a:r>
              <a:rPr lang="en-US" smtClean="0"/>
              <a:t>Number of schools</a:t>
            </a:r>
          </a:p>
          <a:p>
            <a:pPr lvl="1" eaLnBrk="1" fontAlgn="auto" hangingPunct="1">
              <a:spcAft>
                <a:spcPts val="0"/>
              </a:spcAft>
              <a:defRPr/>
            </a:pPr>
            <a:r>
              <a:rPr lang="en-US" smtClean="0"/>
              <a:t>District capacity</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Educator Evaluations</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Principle 3</a:t>
            </a:r>
            <a:endParaRPr lang="en-US" sz="3600"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lstStyle/>
          <a:p>
            <a:r>
              <a:rPr lang="en-US" smtClean="0"/>
              <a:t>The Michigan Context</a:t>
            </a:r>
          </a:p>
        </p:txBody>
      </p:sp>
      <p:sp>
        <p:nvSpPr>
          <p:cNvPr id="82947" name="Content Placeholder 2"/>
          <p:cNvSpPr>
            <a:spLocks noGrp="1"/>
          </p:cNvSpPr>
          <p:nvPr>
            <p:ph idx="1"/>
          </p:nvPr>
        </p:nvSpPr>
        <p:spPr/>
        <p:txBody>
          <a:bodyPr/>
          <a:lstStyle/>
          <a:p>
            <a:r>
              <a:rPr lang="en-US" smtClean="0"/>
              <a:t>Legislative requirements</a:t>
            </a:r>
          </a:p>
          <a:p>
            <a:pPr lvl="1"/>
            <a:r>
              <a:rPr lang="en-US" smtClean="0"/>
              <a:t>2011-2012 and 2012-2013:  locally developed systems that include growth as a “significant part” and that occur annually</a:t>
            </a:r>
          </a:p>
          <a:p>
            <a:pPr lvl="1"/>
            <a:r>
              <a:rPr lang="en-US" smtClean="0"/>
              <a:t>2013-2014 and beyond:  statewide evaluation system </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a:lstStyle/>
          <a:p>
            <a:r>
              <a:rPr lang="en-US" smtClean="0"/>
              <a:t>The Michigan Context</a:t>
            </a:r>
          </a:p>
        </p:txBody>
      </p:sp>
      <p:sp>
        <p:nvSpPr>
          <p:cNvPr id="83971" name="Content Placeholder 2"/>
          <p:cNvSpPr>
            <a:spLocks noGrp="1"/>
          </p:cNvSpPr>
          <p:nvPr>
            <p:ph idx="1"/>
          </p:nvPr>
        </p:nvSpPr>
        <p:spPr/>
        <p:txBody>
          <a:bodyPr/>
          <a:lstStyle/>
          <a:p>
            <a:r>
              <a:rPr lang="en-US" smtClean="0"/>
              <a:t>Statewide evaluation system</a:t>
            </a:r>
          </a:p>
          <a:p>
            <a:pPr lvl="1"/>
            <a:r>
              <a:rPr lang="en-US" smtClean="0"/>
              <a:t>Governor’s Council on Educator Effectiveness will make recommendations</a:t>
            </a:r>
          </a:p>
          <a:p>
            <a:pPr lvl="1"/>
            <a:r>
              <a:rPr lang="en-US" smtClean="0"/>
              <a:t>Legislature will write necessary legislation</a:t>
            </a:r>
          </a:p>
          <a:p>
            <a:pPr lvl="1"/>
            <a:r>
              <a:rPr lang="en-US" smtClean="0"/>
              <a:t>All districts will adopt that system (or equivalent)</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a:lstStyle/>
          <a:p>
            <a:r>
              <a:rPr lang="en-US" smtClean="0"/>
              <a:t>ESEA Flexibility Requires:</a:t>
            </a:r>
          </a:p>
        </p:txBody>
      </p:sp>
      <p:sp>
        <p:nvSpPr>
          <p:cNvPr id="84995" name="Content Placeholder 2"/>
          <p:cNvSpPr>
            <a:spLocks noGrp="1"/>
          </p:cNvSpPr>
          <p:nvPr>
            <p:ph idx="1"/>
          </p:nvPr>
        </p:nvSpPr>
        <p:spPr/>
        <p:txBody>
          <a:bodyPr/>
          <a:lstStyle/>
          <a:p>
            <a:r>
              <a:rPr lang="en-US" smtClean="0"/>
              <a:t>Guidelines for a statewide evaluation system.</a:t>
            </a:r>
          </a:p>
          <a:p>
            <a:r>
              <a:rPr lang="en-US" smtClean="0"/>
              <a:t>How MDE will ensure compliance, support districts</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US" dirty="0" smtClean="0">
                <a:latin typeface="+mn-lt"/>
              </a:rPr>
              <a:t>Principle 3A: Adopt Guidelines</a:t>
            </a:r>
            <a:endParaRPr lang="en-US" dirty="0">
              <a:latin typeface="+mn-lt"/>
            </a:endParaRPr>
          </a:p>
        </p:txBody>
      </p:sp>
      <p:sp>
        <p:nvSpPr>
          <p:cNvPr id="47107" name="Content Placeholder 2"/>
          <p:cNvSpPr>
            <a:spLocks noGrp="1"/>
          </p:cNvSpPr>
          <p:nvPr>
            <p:ph idx="1"/>
          </p:nvPr>
        </p:nvSpPr>
        <p:spPr/>
        <p:txBody>
          <a:bodyPr rtlCol="0">
            <a:normAutofit fontScale="92500"/>
          </a:bodyPr>
          <a:lstStyle/>
          <a:p>
            <a:pPr eaLnBrk="1" fontAlgn="auto" hangingPunct="1">
              <a:spcAft>
                <a:spcPts val="0"/>
              </a:spcAft>
              <a:defRPr/>
            </a:pPr>
            <a:r>
              <a:rPr lang="en-US" dirty="0" smtClean="0"/>
              <a:t>Governor’s Council:  creating recommendations for guidelines for statewide evaluation system (2013-2014 and beyond)</a:t>
            </a:r>
          </a:p>
          <a:p>
            <a:pPr eaLnBrk="1" fontAlgn="auto" hangingPunct="1">
              <a:spcAft>
                <a:spcPts val="0"/>
              </a:spcAft>
              <a:defRPr/>
            </a:pPr>
            <a:r>
              <a:rPr lang="en-US" dirty="0" smtClean="0"/>
              <a:t>MDE—interim guidelines to assist districts as they implement current legislation until statewide guidelines</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normAutofit fontScale="90000"/>
          </a:bodyPr>
          <a:lstStyle/>
          <a:p>
            <a:pPr eaLnBrk="1" hangingPunct="1">
              <a:defRPr/>
            </a:pPr>
            <a:r>
              <a:rPr lang="en-US" dirty="0" smtClean="0"/>
              <a:t>Principle 3B:  Support for Implementation?</a:t>
            </a:r>
          </a:p>
        </p:txBody>
      </p:sp>
      <p:sp>
        <p:nvSpPr>
          <p:cNvPr id="3" name="Content Placeholder 2"/>
          <p:cNvSpPr>
            <a:spLocks noGrp="1"/>
          </p:cNvSpPr>
          <p:nvPr>
            <p:ph idx="1"/>
          </p:nvPr>
        </p:nvSpPr>
        <p:spPr/>
        <p:txBody>
          <a:bodyPr rtlCol="0">
            <a:normAutofit fontScale="92500"/>
          </a:bodyPr>
          <a:lstStyle/>
          <a:p>
            <a:pPr eaLnBrk="1" fontAlgn="auto" hangingPunct="1">
              <a:spcAft>
                <a:spcPts val="0"/>
              </a:spcAft>
              <a:defRPr/>
            </a:pPr>
            <a:r>
              <a:rPr lang="en-US" dirty="0" smtClean="0"/>
              <a:t>Educating field on legislative requirements (current and upcoming)</a:t>
            </a:r>
          </a:p>
          <a:p>
            <a:pPr eaLnBrk="1" fontAlgn="auto" hangingPunct="1">
              <a:spcAft>
                <a:spcPts val="0"/>
              </a:spcAft>
              <a:defRPr/>
            </a:pPr>
            <a:r>
              <a:rPr lang="en-US" dirty="0" smtClean="0"/>
              <a:t>Teacher/Student Data Link and state assessment data; support for using state-provided growth measures</a:t>
            </a:r>
          </a:p>
          <a:p>
            <a:pPr eaLnBrk="1" fontAlgn="auto" hangingPunct="1">
              <a:spcAft>
                <a:spcPts val="0"/>
              </a:spcAft>
              <a:defRPr/>
            </a:pPr>
            <a:r>
              <a:rPr lang="en-US" dirty="0" smtClean="0"/>
              <a:t>Educator Evaluation Best Practices Conference (February 29, 2012)</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pPr eaLnBrk="1" hangingPunct="1"/>
            <a:r>
              <a:rPr lang="en-US" smtClean="0"/>
              <a:t>Supports (cont’d)</a:t>
            </a:r>
          </a:p>
        </p:txBody>
      </p:sp>
      <p:sp>
        <p:nvSpPr>
          <p:cNvPr id="3" name="Content Placeholder 2"/>
          <p:cNvSpPr>
            <a:spLocks noGrp="1"/>
          </p:cNvSpPr>
          <p:nvPr>
            <p:ph idx="1"/>
          </p:nvPr>
        </p:nvSpPr>
        <p:spPr/>
        <p:txBody>
          <a:bodyPr rtlCol="0">
            <a:normAutofit fontScale="92500" lnSpcReduction="20000"/>
          </a:bodyPr>
          <a:lstStyle/>
          <a:p>
            <a:pPr eaLnBrk="1" fontAlgn="auto" hangingPunct="1">
              <a:spcAft>
                <a:spcPts val="0"/>
              </a:spcAft>
              <a:defRPr/>
            </a:pPr>
            <a:r>
              <a:rPr lang="en-US" dirty="0" smtClean="0"/>
              <a:t>Pilot studies</a:t>
            </a:r>
          </a:p>
          <a:p>
            <a:pPr lvl="1" eaLnBrk="1" fontAlgn="auto" hangingPunct="1">
              <a:spcAft>
                <a:spcPts val="0"/>
              </a:spcAft>
              <a:defRPr/>
            </a:pPr>
            <a:r>
              <a:rPr lang="en-US" dirty="0" smtClean="0"/>
              <a:t>Using performance level change data in value-added modeling</a:t>
            </a:r>
          </a:p>
          <a:p>
            <a:pPr lvl="1" eaLnBrk="1" fontAlgn="auto" hangingPunct="1">
              <a:spcAft>
                <a:spcPts val="0"/>
              </a:spcAft>
              <a:defRPr/>
            </a:pPr>
            <a:r>
              <a:rPr lang="en-US" dirty="0" smtClean="0"/>
              <a:t>Setting standards on common assessments</a:t>
            </a:r>
          </a:p>
          <a:p>
            <a:pPr lvl="1" eaLnBrk="1" fontAlgn="auto" hangingPunct="1">
              <a:spcAft>
                <a:spcPts val="0"/>
              </a:spcAft>
              <a:defRPr/>
            </a:pPr>
            <a:r>
              <a:rPr lang="en-US" dirty="0" smtClean="0"/>
              <a:t>Survey data</a:t>
            </a:r>
          </a:p>
          <a:p>
            <a:pPr eaLnBrk="1" fontAlgn="auto" hangingPunct="1">
              <a:spcAft>
                <a:spcPts val="0"/>
              </a:spcAft>
              <a:defRPr/>
            </a:pPr>
            <a:r>
              <a:rPr lang="en-US" dirty="0" smtClean="0"/>
              <a:t>Model observation protocol</a:t>
            </a:r>
          </a:p>
          <a:p>
            <a:pPr eaLnBrk="1" fontAlgn="auto" hangingPunct="1">
              <a:spcAft>
                <a:spcPts val="0"/>
              </a:spcAft>
              <a:defRPr/>
            </a:pPr>
            <a:r>
              <a:rPr lang="en-US" dirty="0" smtClean="0"/>
              <a:t>Support for training principals and evaluators</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p:txBody>
          <a:bodyPr/>
          <a:lstStyle/>
          <a:p>
            <a:pPr eaLnBrk="1" hangingPunct="1"/>
            <a:r>
              <a:rPr lang="en-US" smtClean="0"/>
              <a:t>Ensuring Compliance</a:t>
            </a:r>
          </a:p>
        </p:txBody>
      </p:sp>
      <p:sp>
        <p:nvSpPr>
          <p:cNvPr id="89091" name="Content Placeholder 2"/>
          <p:cNvSpPr>
            <a:spLocks noGrp="1"/>
          </p:cNvSpPr>
          <p:nvPr>
            <p:ph idx="1"/>
          </p:nvPr>
        </p:nvSpPr>
        <p:spPr/>
        <p:txBody>
          <a:bodyPr/>
          <a:lstStyle/>
          <a:p>
            <a:pPr eaLnBrk="1" hangingPunct="1"/>
            <a:r>
              <a:rPr lang="en-US" smtClean="0"/>
              <a:t>Legislative requirement</a:t>
            </a:r>
          </a:p>
          <a:p>
            <a:pPr eaLnBrk="1" hangingPunct="1"/>
            <a:r>
              <a:rPr lang="en-US" smtClean="0"/>
              <a:t>Publish aggregate educator effectiveness labels</a:t>
            </a:r>
          </a:p>
          <a:p>
            <a:pPr eaLnBrk="1" hangingPunct="1"/>
            <a:r>
              <a:rPr lang="en-US" smtClean="0"/>
              <a:t>Accountable for submitting 100% of labels on Accountability Scorecard</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US" dirty="0" smtClean="0"/>
              <a:t>Next Steps</a:t>
            </a:r>
            <a:endParaRPr lang="en-US" dirty="0"/>
          </a:p>
        </p:txBody>
      </p:sp>
      <p:sp>
        <p:nvSpPr>
          <p:cNvPr id="3" name="Text Placeholder 2"/>
          <p:cNvSpPr>
            <a:spLocks noGrp="1"/>
          </p:cNvSpPr>
          <p:nvPr>
            <p:ph type="body" idx="1"/>
          </p:nvPr>
        </p:nvSpPr>
        <p:spPr/>
        <p:txBody>
          <a:bodyPr rtlCol="0">
            <a:normAutofit/>
          </a:bodyPr>
          <a:lstStyle/>
          <a:p>
            <a:pPr eaLnBrk="1" fontAlgn="auto" hangingPunct="1">
              <a:spcAft>
                <a:spcPts val="0"/>
              </a:spcAft>
              <a:defRPr/>
            </a:pPr>
            <a:r>
              <a:rPr lang="en-US" sz="3600" dirty="0" smtClean="0"/>
              <a:t>Feedback</a:t>
            </a:r>
            <a:endParaRPr lang="en-US" sz="3600" dirty="0"/>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pPr eaLnBrk="1" hangingPunct="1"/>
            <a:r>
              <a:rPr lang="en-US" smtClean="0"/>
              <a:t>Next Steps</a:t>
            </a:r>
          </a:p>
        </p:txBody>
      </p:sp>
      <p:sp>
        <p:nvSpPr>
          <p:cNvPr id="91139" name="Content Placeholder 2"/>
          <p:cNvSpPr>
            <a:spLocks noGrp="1"/>
          </p:cNvSpPr>
          <p:nvPr>
            <p:ph idx="1"/>
          </p:nvPr>
        </p:nvSpPr>
        <p:spPr/>
        <p:txBody>
          <a:bodyPr/>
          <a:lstStyle/>
          <a:p>
            <a:pPr eaLnBrk="1" hangingPunct="1"/>
            <a:r>
              <a:rPr lang="en-US" smtClean="0"/>
              <a:t>Begin negotiations with USED</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4964</TotalTime>
  <Words>2593</Words>
  <Application>Microsoft Office PowerPoint</Application>
  <PresentationFormat>On-screen Show (4:3)</PresentationFormat>
  <Paragraphs>548</Paragraphs>
  <Slides>85</Slides>
  <Notes>82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85</vt:i4>
      </vt:variant>
    </vt:vector>
  </HeadingPairs>
  <TitlesOfParts>
    <vt:vector size="95" baseType="lpstr">
      <vt:lpstr>Franklin Gothic Book</vt:lpstr>
      <vt:lpstr>Arial</vt:lpstr>
      <vt:lpstr>Calibri</vt:lpstr>
      <vt:lpstr>Bodoni MT Condensed</vt:lpstr>
      <vt:lpstr>Verdana</vt:lpstr>
      <vt:lpstr>MS PGothic</vt:lpstr>
      <vt:lpstr>ヒラギノ角ゴ ProN W6</vt:lpstr>
      <vt:lpstr>Office Theme</vt:lpstr>
      <vt:lpstr>Visio</vt:lpstr>
      <vt:lpstr>Worksheet</vt:lpstr>
      <vt:lpstr>Michigan’s Application for ESEA Flexibility: Overview</vt:lpstr>
      <vt:lpstr>Flexibility Basics</vt:lpstr>
      <vt:lpstr>Flexibility Basics</vt:lpstr>
      <vt:lpstr>Flexibility Basics</vt:lpstr>
      <vt:lpstr>Flexibility Basics</vt:lpstr>
      <vt:lpstr>Flexibility Basics</vt:lpstr>
      <vt:lpstr>PowerPoint Presentation</vt:lpstr>
      <vt:lpstr>Career and College ready expectations for all students</vt:lpstr>
      <vt:lpstr>ESEA Option – Principle I</vt:lpstr>
      <vt:lpstr>Common Core State Standards</vt:lpstr>
      <vt:lpstr>Common Core State Standards</vt:lpstr>
      <vt:lpstr>Common Core State Standards</vt:lpstr>
      <vt:lpstr>Math Standards</vt:lpstr>
      <vt:lpstr>ELA Standards</vt:lpstr>
      <vt:lpstr>Remember…</vt:lpstr>
      <vt:lpstr>Assessment</vt:lpstr>
      <vt:lpstr>Assessment</vt:lpstr>
      <vt:lpstr>MEAP</vt:lpstr>
      <vt:lpstr>A Balanced Assessment System</vt:lpstr>
      <vt:lpstr>Some Major Features</vt:lpstr>
      <vt:lpstr>Curriculum</vt:lpstr>
      <vt:lpstr>Career &amp; College Ready</vt:lpstr>
      <vt:lpstr>Career &amp; College Ready</vt:lpstr>
      <vt:lpstr>Career &amp; College Ready Students</vt:lpstr>
      <vt:lpstr>· Use technology and tools strategically in learning and communicating  · Use argument and reasoning  to do research,  construct arguments, and critique the reasoning of others  ·Communicate and collaborate effectively with a variety of audiences · Solve problems, construct explanations and design solutions </vt:lpstr>
      <vt:lpstr>Proposed Assessment Measures of CCR</vt:lpstr>
      <vt:lpstr>Proposed Assessment Measures of CCR</vt:lpstr>
      <vt:lpstr>PowerPoint Presentation</vt:lpstr>
      <vt:lpstr>Regional Meetings</vt:lpstr>
      <vt:lpstr>Regional Meetings</vt:lpstr>
      <vt:lpstr>Next Steps</vt:lpstr>
      <vt:lpstr>More information  </vt:lpstr>
      <vt:lpstr>Transition to Career and College Ready Standards</vt:lpstr>
      <vt:lpstr>Transition to Career and College Ready Standards</vt:lpstr>
      <vt:lpstr>Transition to Career and College Ready Standards</vt:lpstr>
      <vt:lpstr>Transition to Career and College Ready Standards</vt:lpstr>
      <vt:lpstr>Differentiated Accountability</vt:lpstr>
      <vt:lpstr>Michigan’s Differentiated System of Accountability </vt:lpstr>
      <vt:lpstr>Understanding the Components</vt:lpstr>
      <vt:lpstr>Priority, focus and reward schools</vt:lpstr>
      <vt:lpstr>Priority Schools</vt:lpstr>
      <vt:lpstr>Focus Schools</vt:lpstr>
      <vt:lpstr>Stakeholder Concerns</vt:lpstr>
      <vt:lpstr>MDE Response</vt:lpstr>
      <vt:lpstr>Reward Schools</vt:lpstr>
      <vt:lpstr>Accountability Scorecard</vt:lpstr>
      <vt:lpstr>Key Elements</vt:lpstr>
      <vt:lpstr>Guiding Principles</vt:lpstr>
      <vt:lpstr>Setting Proficiency Targets</vt:lpstr>
      <vt:lpstr>PowerPoint Presentation</vt:lpstr>
      <vt:lpstr>Concerns</vt:lpstr>
      <vt:lpstr>Are the AMOs ambitious enough?</vt:lpstr>
      <vt:lpstr>Are the AMOs attainable?</vt:lpstr>
      <vt:lpstr>Crossing 85%</vt:lpstr>
      <vt:lpstr>Safe Harbor</vt:lpstr>
      <vt:lpstr>PowerPoint Presentation</vt:lpstr>
      <vt:lpstr>Subgroups</vt:lpstr>
      <vt:lpstr>Subgroup Targets and Safe Harbor</vt:lpstr>
      <vt:lpstr>Accountability Scorecard</vt:lpstr>
      <vt:lpstr>Determining the Colors</vt:lpstr>
      <vt:lpstr>Participation</vt:lpstr>
      <vt:lpstr>Final Overall Color</vt:lpstr>
      <vt:lpstr>Example:  Green School</vt:lpstr>
      <vt:lpstr>Example:  Yellow School</vt:lpstr>
      <vt:lpstr>Example:  Red School (Points)</vt:lpstr>
      <vt:lpstr>Example:  Yellow School  (Red Subgroup)</vt:lpstr>
      <vt:lpstr>Highlights</vt:lpstr>
      <vt:lpstr>Other Academic Indicators</vt:lpstr>
      <vt:lpstr>Differentiated recognition</vt:lpstr>
      <vt:lpstr>Differentiated Recognition</vt:lpstr>
      <vt:lpstr>Differentiated Supports</vt:lpstr>
      <vt:lpstr>Differentiated Supports</vt:lpstr>
      <vt:lpstr>Priority Schools</vt:lpstr>
      <vt:lpstr>Priority Schools</vt:lpstr>
      <vt:lpstr>Focus Schools</vt:lpstr>
      <vt:lpstr>Educator Evaluations</vt:lpstr>
      <vt:lpstr>The Michigan Context</vt:lpstr>
      <vt:lpstr>The Michigan Context</vt:lpstr>
      <vt:lpstr>ESEA Flexibility Requires:</vt:lpstr>
      <vt:lpstr>Principle 3A: Adopt Guidelines</vt:lpstr>
      <vt:lpstr>Principle 3B:  Support for Implementation?</vt:lpstr>
      <vt:lpstr>Supports (cont’d)</vt:lpstr>
      <vt:lpstr>Ensuring Compliance</vt:lpstr>
      <vt:lpstr>Next Steps</vt:lpstr>
      <vt:lpstr>Next Steps</vt:lpstr>
    </vt:vector>
  </TitlesOfParts>
  <Company>State Of Michigan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MEAP and MME Cut Scores, In Depth</dc:title>
  <dc:creator>Martineau, Joseph (MDE)</dc:creator>
  <cp:lastModifiedBy>Ellis, Jan (MDE)</cp:lastModifiedBy>
  <cp:revision>63</cp:revision>
  <dcterms:created xsi:type="dcterms:W3CDTF">2011-11-18T12:55:51Z</dcterms:created>
  <dcterms:modified xsi:type="dcterms:W3CDTF">2012-03-01T18:18:11Z</dcterms:modified>
</cp:coreProperties>
</file>