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77" r:id="rId5"/>
    <p:sldId id="278" r:id="rId6"/>
    <p:sldId id="345" r:id="rId7"/>
    <p:sldId id="307" r:id="rId8"/>
    <p:sldId id="334" r:id="rId9"/>
    <p:sldId id="338" r:id="rId10"/>
    <p:sldId id="309" r:id="rId11"/>
    <p:sldId id="339" r:id="rId12"/>
    <p:sldId id="340" r:id="rId13"/>
    <p:sldId id="310" r:id="rId14"/>
    <p:sldId id="311" r:id="rId15"/>
    <p:sldId id="312" r:id="rId16"/>
    <p:sldId id="313" r:id="rId17"/>
    <p:sldId id="314" r:id="rId18"/>
    <p:sldId id="335" r:id="rId19"/>
    <p:sldId id="346" r:id="rId20"/>
    <p:sldId id="317" r:id="rId21"/>
    <p:sldId id="342" r:id="rId22"/>
    <p:sldId id="336" r:id="rId23"/>
    <p:sldId id="319" r:id="rId24"/>
    <p:sldId id="320" r:id="rId25"/>
    <p:sldId id="321" r:id="rId26"/>
    <p:sldId id="322" r:id="rId27"/>
    <p:sldId id="323" r:id="rId28"/>
    <p:sldId id="324" r:id="rId29"/>
    <p:sldId id="325" r:id="rId30"/>
    <p:sldId id="327" r:id="rId31"/>
    <p:sldId id="328" r:id="rId32"/>
    <p:sldId id="347" r:id="rId33"/>
    <p:sldId id="257" r:id="rId34"/>
    <p:sldId id="343" r:id="rId35"/>
    <p:sldId id="344" r:id="rId36"/>
    <p:sldId id="263"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622"/>
    <a:srgbClr val="182F34"/>
    <a:srgbClr val="B0C836"/>
    <a:srgbClr val="C95001"/>
    <a:srgbClr val="50B6DE"/>
    <a:srgbClr val="00425C"/>
    <a:srgbClr val="91DDF1"/>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6" autoAdjust="0"/>
    <p:restoredTop sz="70155" autoAdjust="0"/>
  </p:normalViewPr>
  <p:slideViewPr>
    <p:cSldViewPr snapToGrid="0" snapToObjects="1">
      <p:cViewPr varScale="1">
        <p:scale>
          <a:sx n="80" d="100"/>
          <a:sy n="80" d="100"/>
        </p:scale>
        <p:origin x="1734" y="84"/>
      </p:cViewPr>
      <p:guideLst/>
    </p:cSldViewPr>
  </p:slideViewPr>
  <p:outlineViewPr>
    <p:cViewPr>
      <p:scale>
        <a:sx n="33" d="100"/>
        <a:sy n="33" d="100"/>
      </p:scale>
      <p:origin x="0" y="-3500"/>
    </p:cViewPr>
  </p:outlineViewPr>
  <p:notesTextViewPr>
    <p:cViewPr>
      <p:scale>
        <a:sx n="1" d="1"/>
        <a:sy n="1" d="1"/>
      </p:scale>
      <p:origin x="0" y="0"/>
    </p:cViewPr>
  </p:notesTextViewPr>
  <p:notesViewPr>
    <p:cSldViewPr snapToGrid="0" snapToObjects="1">
      <p:cViewPr varScale="1">
        <p:scale>
          <a:sx n="76" d="100"/>
          <a:sy n="76" d="100"/>
        </p:scale>
        <p:origin x="25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60581-435C-4E7B-8969-4EA840CAFC1B}" type="doc">
      <dgm:prSet loTypeId="urn:microsoft.com/office/officeart/2005/8/layout/pyramid1" loCatId="pyramid" qsTypeId="urn:microsoft.com/office/officeart/2005/8/quickstyle/simple1" qsCatId="simple" csTypeId="urn:microsoft.com/office/officeart/2005/8/colors/accent1_2" csCatId="accent1" phldr="1"/>
      <dgm:spPr/>
    </dgm:pt>
    <dgm:pt modelId="{610FCBCB-9E4A-4139-8116-706A8E93D1EF}">
      <dgm:prSet phldrT="[Text]" custT="1"/>
      <dgm:spPr>
        <a:solidFill>
          <a:schemeClr val="accent4">
            <a:lumMod val="40000"/>
            <a:lumOff val="60000"/>
          </a:schemeClr>
        </a:solidFill>
        <a:ln>
          <a:solidFill>
            <a:schemeClr val="tx1"/>
          </a:solidFill>
        </a:ln>
      </dgm:spPr>
      <dgm:t>
        <a:bodyPr/>
        <a:lstStyle/>
        <a:p>
          <a:r>
            <a:rPr lang="en-US" sz="2400" b="1" dirty="0"/>
            <a:t>Engineering Controls</a:t>
          </a:r>
        </a:p>
      </dgm:t>
    </dgm:pt>
    <dgm:pt modelId="{F5AF328F-9D23-4AD6-BE59-75D9202E974E}" type="parTrans" cxnId="{E8AB8777-FD0C-48C1-B0B6-995B8CB374A6}">
      <dgm:prSet/>
      <dgm:spPr/>
      <dgm:t>
        <a:bodyPr/>
        <a:lstStyle/>
        <a:p>
          <a:endParaRPr lang="en-US"/>
        </a:p>
      </dgm:t>
    </dgm:pt>
    <dgm:pt modelId="{C563C778-7974-4E7A-86AB-C61FDD6EC41C}" type="sibTrans" cxnId="{E8AB8777-FD0C-48C1-B0B6-995B8CB374A6}">
      <dgm:prSet/>
      <dgm:spPr/>
      <dgm:t>
        <a:bodyPr/>
        <a:lstStyle/>
        <a:p>
          <a:endParaRPr lang="en-US"/>
        </a:p>
      </dgm:t>
    </dgm:pt>
    <dgm:pt modelId="{C70472BB-77FA-4325-BD08-E50367341859}">
      <dgm:prSet phldrT="[Text]" custT="1"/>
      <dgm:spPr>
        <a:solidFill>
          <a:srgbClr val="FFC000"/>
        </a:solidFill>
        <a:ln>
          <a:solidFill>
            <a:schemeClr val="tx1"/>
          </a:solidFill>
        </a:ln>
      </dgm:spPr>
      <dgm:t>
        <a:bodyPr/>
        <a:lstStyle/>
        <a:p>
          <a:r>
            <a:rPr lang="en-US" sz="2400" b="1" dirty="0"/>
            <a:t>Administrative and Work Practice Controls</a:t>
          </a:r>
        </a:p>
      </dgm:t>
    </dgm:pt>
    <dgm:pt modelId="{3F4E3043-6DBF-4773-AAE7-F0941ACDF0D5}" type="parTrans" cxnId="{259E0B96-6B1E-4D3F-B43F-6D96B8F44C39}">
      <dgm:prSet/>
      <dgm:spPr/>
      <dgm:t>
        <a:bodyPr/>
        <a:lstStyle/>
        <a:p>
          <a:endParaRPr lang="en-US"/>
        </a:p>
      </dgm:t>
    </dgm:pt>
    <dgm:pt modelId="{6B187458-5F17-46A7-91A9-B89A00F50C38}" type="sibTrans" cxnId="{259E0B96-6B1E-4D3F-B43F-6D96B8F44C39}">
      <dgm:prSet/>
      <dgm:spPr/>
      <dgm:t>
        <a:bodyPr/>
        <a:lstStyle/>
        <a:p>
          <a:endParaRPr lang="en-US"/>
        </a:p>
      </dgm:t>
    </dgm:pt>
    <dgm:pt modelId="{CAE7D399-80A0-4F40-A4F6-AFB19BE62C36}">
      <dgm:prSet phldrT="[Text]" custT="1"/>
      <dgm:spPr>
        <a:solidFill>
          <a:srgbClr val="C00000"/>
        </a:solidFill>
        <a:ln>
          <a:solidFill>
            <a:schemeClr val="tx1"/>
          </a:solidFill>
        </a:ln>
      </dgm:spPr>
      <dgm:t>
        <a:bodyPr/>
        <a:lstStyle/>
        <a:p>
          <a:r>
            <a:rPr lang="en-US" sz="2400" b="1" dirty="0">
              <a:solidFill>
                <a:schemeClr val="bg1"/>
              </a:solidFill>
            </a:rPr>
            <a:t>Personal Protective Equipment</a:t>
          </a:r>
        </a:p>
      </dgm:t>
    </dgm:pt>
    <dgm:pt modelId="{9FFD77CC-7B12-482F-BB59-CCA79268315B}" type="parTrans" cxnId="{0440F919-0AB0-473E-A07A-B3A432114A61}">
      <dgm:prSet/>
      <dgm:spPr/>
      <dgm:t>
        <a:bodyPr/>
        <a:lstStyle/>
        <a:p>
          <a:endParaRPr lang="en-US"/>
        </a:p>
      </dgm:t>
    </dgm:pt>
    <dgm:pt modelId="{680454A1-07E5-4952-A61E-18AB464F798A}" type="sibTrans" cxnId="{0440F919-0AB0-473E-A07A-B3A432114A61}">
      <dgm:prSet/>
      <dgm:spPr/>
      <dgm:t>
        <a:bodyPr/>
        <a:lstStyle/>
        <a:p>
          <a:endParaRPr lang="en-US"/>
        </a:p>
      </dgm:t>
    </dgm:pt>
    <dgm:pt modelId="{49538620-2497-418E-BE29-AC4F5C388192}">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00B050"/>
        </a:solidFill>
        <a:ln>
          <a:solidFill>
            <a:schemeClr val="tx1"/>
          </a:solidFill>
        </a:ln>
      </dgm:spPr>
      <dgm:t>
        <a:bodyPr/>
        <a:lstStyle/>
        <a:p>
          <a:br>
            <a:rPr lang="en-US" sz="2400" b="1" dirty="0">
              <a:solidFill>
                <a:schemeClr val="bg1"/>
              </a:solidFill>
            </a:rPr>
          </a:br>
          <a:endParaRPr lang="en-US" sz="1000" b="1" dirty="0">
            <a:solidFill>
              <a:schemeClr val="bg1"/>
            </a:solidFill>
          </a:endParaRPr>
        </a:p>
        <a:p>
          <a:endParaRPr lang="en-US" sz="1000" b="1" dirty="0">
            <a:solidFill>
              <a:schemeClr val="bg1"/>
            </a:solidFill>
          </a:endParaRPr>
        </a:p>
        <a:p>
          <a:r>
            <a:rPr lang="en-US" sz="2000" b="1" dirty="0">
              <a:solidFill>
                <a:schemeClr val="bg1"/>
              </a:solidFill>
            </a:rPr>
            <a:t>Elimination/</a:t>
          </a:r>
          <a:br>
            <a:rPr lang="en-US" sz="2000" b="1" dirty="0">
              <a:solidFill>
                <a:schemeClr val="bg1"/>
              </a:solidFill>
            </a:rPr>
          </a:br>
          <a:r>
            <a:rPr lang="en-US" sz="2000" b="1" dirty="0">
              <a:solidFill>
                <a:schemeClr val="bg1"/>
              </a:solidFill>
            </a:rPr>
            <a:t>Substitution</a:t>
          </a:r>
        </a:p>
      </dgm:t>
    </dgm:pt>
    <dgm:pt modelId="{39570ADA-908F-4CFB-8D16-8C88603F59DC}" type="sibTrans" cxnId="{A1A96003-EB7E-4061-9CD7-45B7464A58EE}">
      <dgm:prSet/>
      <dgm:spPr/>
      <dgm:t>
        <a:bodyPr/>
        <a:lstStyle/>
        <a:p>
          <a:endParaRPr lang="en-US"/>
        </a:p>
      </dgm:t>
    </dgm:pt>
    <dgm:pt modelId="{37CACDEA-D1D8-47A0-96E7-0BD7398DB501}" type="parTrans" cxnId="{A1A96003-EB7E-4061-9CD7-45B7464A58EE}">
      <dgm:prSet/>
      <dgm:spPr/>
      <dgm:t>
        <a:bodyPr/>
        <a:lstStyle/>
        <a:p>
          <a:endParaRPr lang="en-US"/>
        </a:p>
      </dgm:t>
    </dgm:pt>
    <dgm:pt modelId="{72901E92-3F42-451D-95FA-52C84E60B62E}" type="pres">
      <dgm:prSet presAssocID="{79160581-435C-4E7B-8969-4EA840CAFC1B}" presName="Name0" presStyleCnt="0">
        <dgm:presLayoutVars>
          <dgm:dir/>
          <dgm:animLvl val="lvl"/>
          <dgm:resizeHandles val="exact"/>
        </dgm:presLayoutVars>
      </dgm:prSet>
      <dgm:spPr/>
    </dgm:pt>
    <dgm:pt modelId="{2B7FBED3-98A5-47A8-B4F6-B198F0864160}" type="pres">
      <dgm:prSet presAssocID="{49538620-2497-418E-BE29-AC4F5C388192}" presName="Name8" presStyleCnt="0"/>
      <dgm:spPr/>
    </dgm:pt>
    <dgm:pt modelId="{2C80DD13-9E88-4245-B940-5C09FB3CDDAA}" type="pres">
      <dgm:prSet presAssocID="{49538620-2497-418E-BE29-AC4F5C388192}" presName="level" presStyleLbl="node1" presStyleIdx="0" presStyleCnt="4" custScaleX="69429" custScaleY="32005" custLinFactNeighborX="24587" custLinFactNeighborY="3519">
        <dgm:presLayoutVars>
          <dgm:chMax val="1"/>
          <dgm:bulletEnabled val="1"/>
        </dgm:presLayoutVars>
      </dgm:prSet>
      <dgm:spPr/>
    </dgm:pt>
    <dgm:pt modelId="{3183EF75-C6EA-49D6-9E3C-24BAE07471D0}" type="pres">
      <dgm:prSet presAssocID="{49538620-2497-418E-BE29-AC4F5C388192}" presName="levelTx" presStyleLbl="revTx" presStyleIdx="0" presStyleCnt="0">
        <dgm:presLayoutVars>
          <dgm:chMax val="1"/>
          <dgm:bulletEnabled val="1"/>
        </dgm:presLayoutVars>
      </dgm:prSet>
      <dgm:spPr/>
    </dgm:pt>
    <dgm:pt modelId="{2924E6BC-5F0A-4ADA-BA85-C8F2ACFABF99}" type="pres">
      <dgm:prSet presAssocID="{610FCBCB-9E4A-4139-8116-706A8E93D1EF}" presName="Name8" presStyleCnt="0"/>
      <dgm:spPr/>
    </dgm:pt>
    <dgm:pt modelId="{04732141-75AF-4022-BCDF-EE334D6433CB}" type="pres">
      <dgm:prSet presAssocID="{610FCBCB-9E4A-4139-8116-706A8E93D1EF}" presName="level" presStyleLbl="node1" presStyleIdx="1" presStyleCnt="4" custScaleX="73482" custScaleY="17527" custLinFactNeighborX="15720" custLinFactNeighborY="-4017">
        <dgm:presLayoutVars>
          <dgm:chMax val="1"/>
          <dgm:bulletEnabled val="1"/>
        </dgm:presLayoutVars>
      </dgm:prSet>
      <dgm:spPr/>
    </dgm:pt>
    <dgm:pt modelId="{294FDEBD-30D7-4122-A2FE-5ED5D83BB66A}" type="pres">
      <dgm:prSet presAssocID="{610FCBCB-9E4A-4139-8116-706A8E93D1EF}" presName="levelTx" presStyleLbl="revTx" presStyleIdx="0" presStyleCnt="0">
        <dgm:presLayoutVars>
          <dgm:chMax val="1"/>
          <dgm:bulletEnabled val="1"/>
        </dgm:presLayoutVars>
      </dgm:prSet>
      <dgm:spPr/>
    </dgm:pt>
    <dgm:pt modelId="{2EDF410D-3209-4FC7-A037-7ECF0B0CCEAE}" type="pres">
      <dgm:prSet presAssocID="{C70472BB-77FA-4325-BD08-E50367341859}" presName="Name8" presStyleCnt="0"/>
      <dgm:spPr/>
    </dgm:pt>
    <dgm:pt modelId="{C88C8FC6-3921-4B65-9757-F184BB21A098}" type="pres">
      <dgm:prSet presAssocID="{C70472BB-77FA-4325-BD08-E50367341859}" presName="level" presStyleLbl="node1" presStyleIdx="2" presStyleCnt="4" custScaleX="76711" custScaleY="15504" custLinFactNeighborX="11618" custLinFactNeighborY="-7351">
        <dgm:presLayoutVars>
          <dgm:chMax val="1"/>
          <dgm:bulletEnabled val="1"/>
        </dgm:presLayoutVars>
      </dgm:prSet>
      <dgm:spPr/>
    </dgm:pt>
    <dgm:pt modelId="{191738A0-F6D8-4F41-ABB2-B6FCE1B85927}" type="pres">
      <dgm:prSet presAssocID="{C70472BB-77FA-4325-BD08-E50367341859}" presName="levelTx" presStyleLbl="revTx" presStyleIdx="0" presStyleCnt="0">
        <dgm:presLayoutVars>
          <dgm:chMax val="1"/>
          <dgm:bulletEnabled val="1"/>
        </dgm:presLayoutVars>
      </dgm:prSet>
      <dgm:spPr/>
    </dgm:pt>
    <dgm:pt modelId="{D6027E87-ED72-4D2F-8938-FF0FE66400BC}" type="pres">
      <dgm:prSet presAssocID="{CAE7D399-80A0-4F40-A4F6-AFB19BE62C36}" presName="Name8" presStyleCnt="0"/>
      <dgm:spPr/>
    </dgm:pt>
    <dgm:pt modelId="{BE71E0F5-F14F-4E36-9A34-B1E3C5DB94FE}" type="pres">
      <dgm:prSet presAssocID="{CAE7D399-80A0-4F40-A4F6-AFB19BE62C36}" presName="level" presStyleLbl="node1" presStyleIdx="3" presStyleCnt="4" custScaleX="77450" custScaleY="13275" custLinFactNeighborX="9571" custLinFactNeighborY="-10482">
        <dgm:presLayoutVars>
          <dgm:chMax val="1"/>
          <dgm:bulletEnabled val="1"/>
        </dgm:presLayoutVars>
      </dgm:prSet>
      <dgm:spPr/>
    </dgm:pt>
    <dgm:pt modelId="{C4B7C68C-CDC9-4CCE-8A25-D3ED57E34F69}" type="pres">
      <dgm:prSet presAssocID="{CAE7D399-80A0-4F40-A4F6-AFB19BE62C36}" presName="levelTx" presStyleLbl="revTx" presStyleIdx="0" presStyleCnt="0">
        <dgm:presLayoutVars>
          <dgm:chMax val="1"/>
          <dgm:bulletEnabled val="1"/>
        </dgm:presLayoutVars>
      </dgm:prSet>
      <dgm:spPr/>
    </dgm:pt>
  </dgm:ptLst>
  <dgm:cxnLst>
    <dgm:cxn modelId="{A1A96003-EB7E-4061-9CD7-45B7464A58EE}" srcId="{79160581-435C-4E7B-8969-4EA840CAFC1B}" destId="{49538620-2497-418E-BE29-AC4F5C388192}" srcOrd="0" destOrd="0" parTransId="{37CACDEA-D1D8-47A0-96E7-0BD7398DB501}" sibTransId="{39570ADA-908F-4CFB-8D16-8C88603F59DC}"/>
    <dgm:cxn modelId="{305C2F04-8669-4879-9DB8-8D42E322E527}" type="presOf" srcId="{49538620-2497-418E-BE29-AC4F5C388192}" destId="{2C80DD13-9E88-4245-B940-5C09FB3CDDAA}" srcOrd="0" destOrd="0" presId="urn:microsoft.com/office/officeart/2005/8/layout/pyramid1"/>
    <dgm:cxn modelId="{0440F919-0AB0-473E-A07A-B3A432114A61}" srcId="{79160581-435C-4E7B-8969-4EA840CAFC1B}" destId="{CAE7D399-80A0-4F40-A4F6-AFB19BE62C36}" srcOrd="3" destOrd="0" parTransId="{9FFD77CC-7B12-482F-BB59-CCA79268315B}" sibTransId="{680454A1-07E5-4952-A61E-18AB464F798A}"/>
    <dgm:cxn modelId="{4DFB595C-D864-4E84-9FB1-C98201E5699A}" type="presOf" srcId="{C70472BB-77FA-4325-BD08-E50367341859}" destId="{191738A0-F6D8-4F41-ABB2-B6FCE1B85927}" srcOrd="1" destOrd="0" presId="urn:microsoft.com/office/officeart/2005/8/layout/pyramid1"/>
    <dgm:cxn modelId="{082ADB5E-BD15-4527-B9C4-15584E6197DF}" type="presOf" srcId="{C70472BB-77FA-4325-BD08-E50367341859}" destId="{C88C8FC6-3921-4B65-9757-F184BB21A098}" srcOrd="0" destOrd="0" presId="urn:microsoft.com/office/officeart/2005/8/layout/pyramid1"/>
    <dgm:cxn modelId="{AFD1184F-22C5-4C4D-8951-4A462E4CD2B9}" type="presOf" srcId="{79160581-435C-4E7B-8969-4EA840CAFC1B}" destId="{72901E92-3F42-451D-95FA-52C84E60B62E}" srcOrd="0" destOrd="0" presId="urn:microsoft.com/office/officeart/2005/8/layout/pyramid1"/>
    <dgm:cxn modelId="{3C0A5154-6F43-435F-A605-AE37B4407B51}" type="presOf" srcId="{610FCBCB-9E4A-4139-8116-706A8E93D1EF}" destId="{294FDEBD-30D7-4122-A2FE-5ED5D83BB66A}" srcOrd="1" destOrd="0" presId="urn:microsoft.com/office/officeart/2005/8/layout/pyramid1"/>
    <dgm:cxn modelId="{E8AB8777-FD0C-48C1-B0B6-995B8CB374A6}" srcId="{79160581-435C-4E7B-8969-4EA840CAFC1B}" destId="{610FCBCB-9E4A-4139-8116-706A8E93D1EF}" srcOrd="1" destOrd="0" parTransId="{F5AF328F-9D23-4AD6-BE59-75D9202E974E}" sibTransId="{C563C778-7974-4E7A-86AB-C61FDD6EC41C}"/>
    <dgm:cxn modelId="{D331D47B-3950-4E28-B646-C72AF68B55AD}" type="presOf" srcId="{610FCBCB-9E4A-4139-8116-706A8E93D1EF}" destId="{04732141-75AF-4022-BCDF-EE334D6433CB}" srcOrd="0" destOrd="0" presId="urn:microsoft.com/office/officeart/2005/8/layout/pyramid1"/>
    <dgm:cxn modelId="{18EB1A8B-823A-434D-9D9F-024A12BF2C95}" type="presOf" srcId="{CAE7D399-80A0-4F40-A4F6-AFB19BE62C36}" destId="{BE71E0F5-F14F-4E36-9A34-B1E3C5DB94FE}" srcOrd="0" destOrd="0" presId="urn:microsoft.com/office/officeart/2005/8/layout/pyramid1"/>
    <dgm:cxn modelId="{259E0B96-6B1E-4D3F-B43F-6D96B8F44C39}" srcId="{79160581-435C-4E7B-8969-4EA840CAFC1B}" destId="{C70472BB-77FA-4325-BD08-E50367341859}" srcOrd="2" destOrd="0" parTransId="{3F4E3043-6DBF-4773-AAE7-F0941ACDF0D5}" sibTransId="{6B187458-5F17-46A7-91A9-B89A00F50C38}"/>
    <dgm:cxn modelId="{95857AB3-89FA-4189-B87E-717D895DBA0A}" type="presOf" srcId="{CAE7D399-80A0-4F40-A4F6-AFB19BE62C36}" destId="{C4B7C68C-CDC9-4CCE-8A25-D3ED57E34F69}" srcOrd="1" destOrd="0" presId="urn:microsoft.com/office/officeart/2005/8/layout/pyramid1"/>
    <dgm:cxn modelId="{BFA090D8-1CC6-48F4-80BB-91A625097BB6}" type="presOf" srcId="{49538620-2497-418E-BE29-AC4F5C388192}" destId="{3183EF75-C6EA-49D6-9E3C-24BAE07471D0}" srcOrd="1" destOrd="0" presId="urn:microsoft.com/office/officeart/2005/8/layout/pyramid1"/>
    <dgm:cxn modelId="{959A86B2-8ABC-492C-9283-F48E9E4F1D88}" type="presParOf" srcId="{72901E92-3F42-451D-95FA-52C84E60B62E}" destId="{2B7FBED3-98A5-47A8-B4F6-B198F0864160}" srcOrd="0" destOrd="0" presId="urn:microsoft.com/office/officeart/2005/8/layout/pyramid1"/>
    <dgm:cxn modelId="{039A5838-6DA3-4A2E-B931-575D49F0406D}" type="presParOf" srcId="{2B7FBED3-98A5-47A8-B4F6-B198F0864160}" destId="{2C80DD13-9E88-4245-B940-5C09FB3CDDAA}" srcOrd="0" destOrd="0" presId="urn:microsoft.com/office/officeart/2005/8/layout/pyramid1"/>
    <dgm:cxn modelId="{C7D1A207-1D09-4270-8908-CC949F6480C6}" type="presParOf" srcId="{2B7FBED3-98A5-47A8-B4F6-B198F0864160}" destId="{3183EF75-C6EA-49D6-9E3C-24BAE07471D0}" srcOrd="1" destOrd="0" presId="urn:microsoft.com/office/officeart/2005/8/layout/pyramid1"/>
    <dgm:cxn modelId="{160A1FC7-531B-4349-A6D5-A39ED21A4C48}" type="presParOf" srcId="{72901E92-3F42-451D-95FA-52C84E60B62E}" destId="{2924E6BC-5F0A-4ADA-BA85-C8F2ACFABF99}" srcOrd="1" destOrd="0" presId="urn:microsoft.com/office/officeart/2005/8/layout/pyramid1"/>
    <dgm:cxn modelId="{2EDC130B-5474-4B27-901E-09A28E20F2F8}" type="presParOf" srcId="{2924E6BC-5F0A-4ADA-BA85-C8F2ACFABF99}" destId="{04732141-75AF-4022-BCDF-EE334D6433CB}" srcOrd="0" destOrd="0" presId="urn:microsoft.com/office/officeart/2005/8/layout/pyramid1"/>
    <dgm:cxn modelId="{EF6CA831-99A1-4A98-880C-FB5C1E32B333}" type="presParOf" srcId="{2924E6BC-5F0A-4ADA-BA85-C8F2ACFABF99}" destId="{294FDEBD-30D7-4122-A2FE-5ED5D83BB66A}" srcOrd="1" destOrd="0" presId="urn:microsoft.com/office/officeart/2005/8/layout/pyramid1"/>
    <dgm:cxn modelId="{BA28BF98-95EE-45FD-9EE2-4F857098EE0C}" type="presParOf" srcId="{72901E92-3F42-451D-95FA-52C84E60B62E}" destId="{2EDF410D-3209-4FC7-A037-7ECF0B0CCEAE}" srcOrd="2" destOrd="0" presId="urn:microsoft.com/office/officeart/2005/8/layout/pyramid1"/>
    <dgm:cxn modelId="{13CEFF3D-5996-46C9-8D5A-6F622844087A}" type="presParOf" srcId="{2EDF410D-3209-4FC7-A037-7ECF0B0CCEAE}" destId="{C88C8FC6-3921-4B65-9757-F184BB21A098}" srcOrd="0" destOrd="0" presId="urn:microsoft.com/office/officeart/2005/8/layout/pyramid1"/>
    <dgm:cxn modelId="{2816B3D8-C999-4E3B-B018-3ECFBC3F5E5A}" type="presParOf" srcId="{2EDF410D-3209-4FC7-A037-7ECF0B0CCEAE}" destId="{191738A0-F6D8-4F41-ABB2-B6FCE1B85927}" srcOrd="1" destOrd="0" presId="urn:microsoft.com/office/officeart/2005/8/layout/pyramid1"/>
    <dgm:cxn modelId="{2A40DC2E-99B2-42D2-9D04-206BC450A902}" type="presParOf" srcId="{72901E92-3F42-451D-95FA-52C84E60B62E}" destId="{D6027E87-ED72-4D2F-8938-FF0FE66400BC}" srcOrd="3" destOrd="0" presId="urn:microsoft.com/office/officeart/2005/8/layout/pyramid1"/>
    <dgm:cxn modelId="{7B5D10F5-E0B7-4CE3-AC57-D472850395FA}" type="presParOf" srcId="{D6027E87-ED72-4D2F-8938-FF0FE66400BC}" destId="{BE71E0F5-F14F-4E36-9A34-B1E3C5DB94FE}" srcOrd="0" destOrd="0" presId="urn:microsoft.com/office/officeart/2005/8/layout/pyramid1"/>
    <dgm:cxn modelId="{24D45DA8-A5A0-43DF-BA91-BCD1B26F8ABE}" type="presParOf" srcId="{D6027E87-ED72-4D2F-8938-FF0FE66400BC}" destId="{C4B7C68C-CDC9-4CCE-8A25-D3ED57E34F6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0DD13-9E88-4245-B940-5C09FB3CDDAA}">
      <dsp:nvSpPr>
        <dsp:cNvPr id="0" name=""/>
        <dsp:cNvSpPr/>
      </dsp:nvSpPr>
      <dsp:spPr>
        <a:xfrm>
          <a:off x="4285198" y="342911"/>
          <a:ext cx="2651328" cy="2048576"/>
        </a:xfrm>
        <a:prstGeom prst="trapezoid">
          <a:avLst>
            <a:gd name="adj" fmla="val 72990"/>
          </a:avLst>
        </a:prstGeom>
        <a:solidFill>
          <a:srgbClr val="00B050"/>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br>
            <a:rPr lang="en-US" sz="2400" b="1" kern="1200" dirty="0">
              <a:solidFill>
                <a:schemeClr val="bg1"/>
              </a:solidFill>
            </a:rPr>
          </a:br>
          <a:endParaRPr lang="en-US" sz="1000" b="1" kern="1200" dirty="0">
            <a:solidFill>
              <a:schemeClr val="bg1"/>
            </a:solidFill>
          </a:endParaRPr>
        </a:p>
        <a:p>
          <a:pPr marL="0" lvl="0" indent="0" algn="ctr" defTabSz="1066800">
            <a:lnSpc>
              <a:spcPct val="90000"/>
            </a:lnSpc>
            <a:spcBef>
              <a:spcPct val="0"/>
            </a:spcBef>
            <a:spcAft>
              <a:spcPct val="35000"/>
            </a:spcAft>
            <a:buNone/>
          </a:pPr>
          <a:endParaRPr lang="en-US" sz="1000" b="1" kern="1200" dirty="0">
            <a:solidFill>
              <a:schemeClr val="bg1"/>
            </a:solidFill>
          </a:endParaRPr>
        </a:p>
        <a:p>
          <a:pPr marL="0" lvl="0" indent="0" algn="ctr" defTabSz="1066800">
            <a:lnSpc>
              <a:spcPct val="90000"/>
            </a:lnSpc>
            <a:spcBef>
              <a:spcPct val="0"/>
            </a:spcBef>
            <a:spcAft>
              <a:spcPct val="35000"/>
            </a:spcAft>
            <a:buNone/>
          </a:pPr>
          <a:r>
            <a:rPr lang="en-US" sz="2000" b="1" kern="1200" dirty="0">
              <a:solidFill>
                <a:schemeClr val="bg1"/>
              </a:solidFill>
            </a:rPr>
            <a:t>Elimination/</a:t>
          </a:r>
          <a:br>
            <a:rPr lang="en-US" sz="2000" b="1" kern="1200" dirty="0">
              <a:solidFill>
                <a:schemeClr val="bg1"/>
              </a:solidFill>
            </a:rPr>
          </a:br>
          <a:r>
            <a:rPr lang="en-US" sz="2000" b="1" kern="1200" dirty="0">
              <a:solidFill>
                <a:schemeClr val="bg1"/>
              </a:solidFill>
            </a:rPr>
            <a:t>Substitution</a:t>
          </a:r>
        </a:p>
      </dsp:txBody>
      <dsp:txXfrm>
        <a:off x="4285198" y="342911"/>
        <a:ext cx="2651328" cy="2048576"/>
      </dsp:txXfrm>
    </dsp:sp>
    <dsp:sp modelId="{04732141-75AF-4022-BCDF-EE334D6433CB}">
      <dsp:nvSpPr>
        <dsp:cNvPr id="0" name=""/>
        <dsp:cNvSpPr/>
      </dsp:nvSpPr>
      <dsp:spPr>
        <a:xfrm>
          <a:off x="3429593" y="2476496"/>
          <a:ext cx="4342818" cy="1121868"/>
        </a:xfrm>
        <a:prstGeom prst="trapezoid">
          <a:avLst>
            <a:gd name="adj" fmla="val 72990"/>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Engineering Controls</a:t>
          </a:r>
        </a:p>
      </dsp:txBody>
      <dsp:txXfrm>
        <a:off x="4189586" y="2476496"/>
        <a:ext cx="2822831" cy="1121868"/>
      </dsp:txXfrm>
    </dsp:sp>
    <dsp:sp modelId="{C88C8FC6-3921-4B65-9757-F184BB21A098}">
      <dsp:nvSpPr>
        <dsp:cNvPr id="0" name=""/>
        <dsp:cNvSpPr/>
      </dsp:nvSpPr>
      <dsp:spPr>
        <a:xfrm>
          <a:off x="2597128" y="3695674"/>
          <a:ext cx="5952731" cy="992380"/>
        </a:xfrm>
        <a:prstGeom prst="trapezoid">
          <a:avLst>
            <a:gd name="adj" fmla="val 72990"/>
          </a:avLst>
        </a:prstGeom>
        <a:solidFill>
          <a:srgbClr val="FFC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Administrative and Work Practice Controls</a:t>
          </a:r>
        </a:p>
      </dsp:txBody>
      <dsp:txXfrm>
        <a:off x="3638856" y="3695674"/>
        <a:ext cx="3869275" cy="992380"/>
      </dsp:txXfrm>
    </dsp:sp>
    <dsp:sp modelId="{BE71E0F5-F14F-4E36-9A34-B1E3C5DB94FE}">
      <dsp:nvSpPr>
        <dsp:cNvPr id="0" name=""/>
        <dsp:cNvSpPr/>
      </dsp:nvSpPr>
      <dsp:spPr>
        <a:xfrm>
          <a:off x="1947826" y="4762494"/>
          <a:ext cx="7236840" cy="849706"/>
        </a:xfrm>
        <a:prstGeom prst="trapezoid">
          <a:avLst>
            <a:gd name="adj" fmla="val 72990"/>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Personal Protective Equipment</a:t>
          </a:r>
        </a:p>
      </dsp:txBody>
      <dsp:txXfrm>
        <a:off x="3214273" y="4762494"/>
        <a:ext cx="4703946" cy="8497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F46E46-D54B-7D4A-BF7B-12FF509FBC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D32AF0B-3EB6-D74F-91E8-E29902ACC1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8C9BAF9-0801-AB45-8C21-67149990B305}" type="datetimeFigureOut">
              <a:rPr lang="en-US"/>
              <a:pPr>
                <a:defRPr/>
              </a:pPr>
              <a:t>9/16/2022</a:t>
            </a:fld>
            <a:endParaRPr lang="en-US" dirty="0"/>
          </a:p>
        </p:txBody>
      </p:sp>
      <p:sp>
        <p:nvSpPr>
          <p:cNvPr id="4" name="Footer Placeholder 3">
            <a:extLst>
              <a:ext uri="{FF2B5EF4-FFF2-40B4-BE49-F238E27FC236}">
                <a16:creationId xmlns:a16="http://schemas.microsoft.com/office/drawing/2014/main" id="{F104A751-A9AC-2F42-9589-450B483ABD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3CC8EF5C-3BCE-4848-8A27-84D7660ADD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223BE4C-A556-4D48-AD31-C995FDA4FBF5}"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A98BB8-AB7A-5448-8175-DA0BF81D6F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782BEA4-7AD1-FF41-92B7-5B2B94D69D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06C6561-08CA-3742-AF5D-83C89B59419B}" type="datetimeFigureOut">
              <a:rPr lang="en-US"/>
              <a:pPr>
                <a:defRPr/>
              </a:pPr>
              <a:t>9/16/2022</a:t>
            </a:fld>
            <a:endParaRPr lang="en-US"/>
          </a:p>
        </p:txBody>
      </p:sp>
      <p:sp>
        <p:nvSpPr>
          <p:cNvPr id="4" name="Slide Image Placeholder 3">
            <a:extLst>
              <a:ext uri="{FF2B5EF4-FFF2-40B4-BE49-F238E27FC236}">
                <a16:creationId xmlns:a16="http://schemas.microsoft.com/office/drawing/2014/main" id="{C887F903-911C-A642-BE7B-4FD06036A88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1070526-60BC-814E-BA1C-5465289B626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8AF41F-8E87-6D40-91CC-6BE51F4506A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BC5F70B-1189-304E-AD77-3A07B5B451A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DFE9BA4-45BE-CA4F-ADB9-FA7B3ACA76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sp.org/compounding/general-chapter-hazardous-drugs-handling-healthcar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sp.org/compounding/general-chapter-hazardous-drugs-handling-healthca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1A1BA69-174B-664E-A8A8-B0BE58273D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54E4CFD-3249-3A49-95DC-9B86792CBA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mj-lt"/>
              <a:buNone/>
            </a:pPr>
            <a:endParaRPr lang="en-US" altLang="en-US" sz="1800" dirty="0">
              <a:cs typeface="Calibri" panose="020F0502020204030204" pitchFamily="34" charset="0"/>
            </a:endParaRPr>
          </a:p>
        </p:txBody>
      </p:sp>
      <p:sp>
        <p:nvSpPr>
          <p:cNvPr id="17412" name="Slide Number Placeholder 3">
            <a:extLst>
              <a:ext uri="{FF2B5EF4-FFF2-40B4-BE49-F238E27FC236}">
                <a16:creationId xmlns:a16="http://schemas.microsoft.com/office/drawing/2014/main" id="{6CA2C700-CF61-D44F-A2BA-4BBCECCC2A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E692BB-58CD-4E4A-A52C-F29282FA0564}"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Initial</a:t>
            </a:r>
            <a:r>
              <a:rPr lang="en-US" baseline="0" dirty="0"/>
              <a:t> and annual competency</a:t>
            </a:r>
          </a:p>
          <a:p>
            <a:r>
              <a:rPr lang="en-US" baseline="0" dirty="0"/>
              <a:t>HD list: those drugs being used in a particular facility may vary. A list alerts the pharmacy about which drugs should be labeled as hazardous– a necessary precautions to communicate the need for safe handling precautions</a:t>
            </a:r>
            <a:endParaRPr lang="en-US" dirty="0"/>
          </a:p>
        </p:txBody>
      </p:sp>
      <p:sp>
        <p:nvSpPr>
          <p:cNvPr id="4" name="Slide Number Placeholder 3"/>
          <p:cNvSpPr>
            <a:spLocks noGrp="1"/>
          </p:cNvSpPr>
          <p:nvPr>
            <p:ph type="sldNum" sz="quarter" idx="10"/>
          </p:nvPr>
        </p:nvSpPr>
        <p:spPr/>
        <p:txBody>
          <a:bodyPr/>
          <a:lstStyle/>
          <a:p>
            <a:fld id="{874353D2-DE6C-4DCE-A932-0DBB29723C1A}" type="slidenum">
              <a:rPr lang="en-US" smtClean="0"/>
              <a:pPr/>
              <a:t>10</a:t>
            </a:fld>
            <a:endParaRPr lang="en-US"/>
          </a:p>
        </p:txBody>
      </p:sp>
    </p:spTree>
    <p:extLst>
      <p:ext uri="{BB962C8B-B14F-4D97-AF65-F5344CB8AC3E}">
        <p14:creationId xmlns:p14="http://schemas.microsoft.com/office/powerpoint/2010/main" val="295739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How should IV tubing be primed?</a:t>
            </a:r>
            <a:endParaRPr lang="en-US" sz="1100" kern="1200" dirty="0">
              <a:solidFill>
                <a:schemeClr val="tx1"/>
              </a:solidFill>
              <a:effectLst/>
              <a:latin typeface="+mn-lt"/>
              <a:ea typeface="+mn-ea"/>
              <a:cs typeface="+mn-cs"/>
            </a:endParaRPr>
          </a:p>
          <a:p>
            <a:pPr lvl="1"/>
            <a:r>
              <a:rPr lang="en-US" sz="1200" u="sng" kern="1200" dirty="0">
                <a:solidFill>
                  <a:schemeClr val="tx1"/>
                </a:solidFill>
                <a:effectLst/>
                <a:latin typeface="+mn-lt"/>
                <a:ea typeface="+mn-ea"/>
                <a:cs typeface="+mn-cs"/>
              </a:rPr>
              <a:t>With a compatible non-drug solution—preferably</a:t>
            </a:r>
            <a:r>
              <a:rPr lang="en-US" sz="1200" u="sng" kern="1200" baseline="0" dirty="0">
                <a:solidFill>
                  <a:schemeClr val="tx1"/>
                </a:solidFill>
                <a:effectLst/>
                <a:latin typeface="+mn-lt"/>
                <a:ea typeface="+mn-ea"/>
                <a:cs typeface="+mn-cs"/>
              </a:rPr>
              <a:t> done in pharmacy</a:t>
            </a:r>
            <a:endParaRPr lang="en-US" sz="1100" kern="1200" dirty="0">
              <a:solidFill>
                <a:schemeClr val="tx1"/>
              </a:solidFill>
              <a:effectLst/>
              <a:latin typeface="+mn-lt"/>
              <a:ea typeface="+mn-ea"/>
              <a:cs typeface="+mn-cs"/>
            </a:endParaRPr>
          </a:p>
          <a:p>
            <a:endParaRPr lang="en-US" dirty="0"/>
          </a:p>
          <a:p>
            <a:r>
              <a:rPr lang="en-US" dirty="0"/>
              <a:t>Partial list. Many more work practices</a:t>
            </a:r>
            <a:r>
              <a:rPr lang="en-US" baseline="0" dirty="0"/>
              <a:t> that reduce the opportunities for exposure can be identified by examining the processes of how HDs are delivered in a particular setting.</a:t>
            </a:r>
            <a:endParaRPr lang="en-US" dirty="0"/>
          </a:p>
        </p:txBody>
      </p:sp>
      <p:sp>
        <p:nvSpPr>
          <p:cNvPr id="4" name="Slide Number Placeholder 3"/>
          <p:cNvSpPr>
            <a:spLocks noGrp="1"/>
          </p:cNvSpPr>
          <p:nvPr>
            <p:ph type="sldNum" sz="quarter" idx="10"/>
          </p:nvPr>
        </p:nvSpPr>
        <p:spPr/>
        <p:txBody>
          <a:bodyPr/>
          <a:lstStyle/>
          <a:p>
            <a:fld id="{EE81ABCC-D421-44D4-B012-63F2F312AC10}" type="slidenum">
              <a:rPr lang="en-US" smtClean="0"/>
              <a:pPr/>
              <a:t>11</a:t>
            </a:fld>
            <a:endParaRPr lang="en-US" dirty="0"/>
          </a:p>
        </p:txBody>
      </p:sp>
    </p:spTree>
    <p:extLst>
      <p:ext uri="{BB962C8B-B14F-4D97-AF65-F5344CB8AC3E}">
        <p14:creationId xmlns:p14="http://schemas.microsoft.com/office/powerpoint/2010/main" val="190596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a:defRPr>
                <a:solidFill>
                  <a:schemeClr val="tx1"/>
                </a:solidFill>
                <a:latin typeface="Arial" charset="0"/>
              </a:defRPr>
            </a:lvl1pPr>
            <a:lvl2pPr marL="742883" indent="-285725" defTabSz="966702">
              <a:defRPr>
                <a:solidFill>
                  <a:schemeClr val="tx1"/>
                </a:solidFill>
                <a:latin typeface="Arial" charset="0"/>
              </a:defRPr>
            </a:lvl2pPr>
            <a:lvl3pPr marL="1142898" indent="-228580" defTabSz="966702">
              <a:defRPr>
                <a:solidFill>
                  <a:schemeClr val="tx1"/>
                </a:solidFill>
                <a:latin typeface="Arial" charset="0"/>
              </a:defRPr>
            </a:lvl3pPr>
            <a:lvl4pPr marL="1600057" indent="-228580" defTabSz="966702">
              <a:defRPr>
                <a:solidFill>
                  <a:schemeClr val="tx1"/>
                </a:solidFill>
                <a:latin typeface="Arial" charset="0"/>
              </a:defRPr>
            </a:lvl4pPr>
            <a:lvl5pPr marL="2057217" indent="-228580" defTabSz="966702">
              <a:defRPr>
                <a:solidFill>
                  <a:schemeClr val="tx1"/>
                </a:solidFill>
                <a:latin typeface="Arial" charset="0"/>
              </a:defRPr>
            </a:lvl5pPr>
            <a:lvl6pPr marL="2514376" indent="-228580" defTabSz="966702" eaLnBrk="0" fontAlgn="base" hangingPunct="0">
              <a:spcBef>
                <a:spcPct val="0"/>
              </a:spcBef>
              <a:spcAft>
                <a:spcPct val="0"/>
              </a:spcAft>
              <a:defRPr>
                <a:solidFill>
                  <a:schemeClr val="tx1"/>
                </a:solidFill>
                <a:latin typeface="Arial" charset="0"/>
              </a:defRPr>
            </a:lvl6pPr>
            <a:lvl7pPr marL="2971536" indent="-228580" defTabSz="966702" eaLnBrk="0" fontAlgn="base" hangingPunct="0">
              <a:spcBef>
                <a:spcPct val="0"/>
              </a:spcBef>
              <a:spcAft>
                <a:spcPct val="0"/>
              </a:spcAft>
              <a:defRPr>
                <a:solidFill>
                  <a:schemeClr val="tx1"/>
                </a:solidFill>
                <a:latin typeface="Arial" charset="0"/>
              </a:defRPr>
            </a:lvl7pPr>
            <a:lvl8pPr marL="3428694" indent="-228580" defTabSz="966702" eaLnBrk="0" fontAlgn="base" hangingPunct="0">
              <a:spcBef>
                <a:spcPct val="0"/>
              </a:spcBef>
              <a:spcAft>
                <a:spcPct val="0"/>
              </a:spcAft>
              <a:defRPr>
                <a:solidFill>
                  <a:schemeClr val="tx1"/>
                </a:solidFill>
                <a:latin typeface="Arial" charset="0"/>
              </a:defRPr>
            </a:lvl8pPr>
            <a:lvl9pPr marL="3885854" indent="-228580" defTabSz="966702" eaLnBrk="0" fontAlgn="base" hangingPunct="0">
              <a:spcBef>
                <a:spcPct val="0"/>
              </a:spcBef>
              <a:spcAft>
                <a:spcPct val="0"/>
              </a:spcAft>
              <a:defRPr>
                <a:solidFill>
                  <a:schemeClr val="tx1"/>
                </a:solidFill>
                <a:latin typeface="Arial" charset="0"/>
              </a:defRPr>
            </a:lvl9pPr>
          </a:lstStyle>
          <a:p>
            <a:fld id="{A607A4D3-E77A-4F7E-90D7-40B702CC9A86}" type="slidenum">
              <a:rPr lang="en-US" smtClean="0"/>
              <a:pPr/>
              <a:t>12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03250" y="4321175"/>
            <a:ext cx="6108700" cy="4959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Protect against permeation of some chemotherapy</a:t>
            </a:r>
          </a:p>
          <a:p>
            <a:pPr lvl="1"/>
            <a:r>
              <a:rPr lang="en-US" dirty="0" err="1"/>
              <a:t>Carmustine</a:t>
            </a:r>
            <a:endParaRPr lang="en-US" dirty="0"/>
          </a:p>
          <a:p>
            <a:pPr lvl="1"/>
            <a:r>
              <a:rPr lang="en-US" dirty="0" err="1"/>
              <a:t>Thiotepa</a:t>
            </a:r>
            <a:endParaRPr lang="en-US" dirty="0"/>
          </a:p>
          <a:p>
            <a:r>
              <a:rPr lang="en-US" dirty="0"/>
              <a:t>To prevent transfer of contamination from outer gloves to hands and other surfaces</a:t>
            </a:r>
          </a:p>
          <a:p>
            <a:pPr lvl="1"/>
            <a:r>
              <a:rPr lang="en-US" dirty="0"/>
              <a:t>Gloves are ALWAYS considered contaminated after chemotherapy handling </a:t>
            </a:r>
            <a:r>
              <a:rPr lang="en-US" i="1" dirty="0"/>
              <a:t>(at least 5 studies since 1992)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in public domain: National Cancer Institute</a:t>
            </a:r>
          </a:p>
        </p:txBody>
      </p:sp>
    </p:spTree>
    <p:extLst>
      <p:ext uri="{BB962C8B-B14F-4D97-AF65-F5344CB8AC3E}">
        <p14:creationId xmlns:p14="http://schemas.microsoft.com/office/powerpoint/2010/main" val="1163511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Protect clothing from contamination</a:t>
            </a:r>
          </a:p>
          <a:p>
            <a:pPr lvl="1"/>
            <a:r>
              <a:rPr lang="en-US" sz="3200" dirty="0"/>
              <a:t>Disposable coated gowns</a:t>
            </a:r>
          </a:p>
          <a:p>
            <a:pPr lvl="1"/>
            <a:r>
              <a:rPr lang="en-US" sz="3200" dirty="0"/>
              <a:t>Discard:</a:t>
            </a:r>
          </a:p>
          <a:p>
            <a:pPr lvl="2"/>
            <a:r>
              <a:rPr lang="en-US" sz="3000" dirty="0"/>
              <a:t>when visibly contaminated </a:t>
            </a:r>
          </a:p>
          <a:p>
            <a:pPr lvl="2"/>
            <a:r>
              <a:rPr lang="en-US" sz="3000" dirty="0"/>
              <a:t>at the end of handling activities</a:t>
            </a:r>
          </a:p>
          <a:p>
            <a:pPr lvl="2"/>
            <a:r>
              <a:rPr lang="en-US" sz="3000" dirty="0"/>
              <a:t>when leaving the handling area</a:t>
            </a:r>
          </a:p>
          <a:p>
            <a:r>
              <a:rPr lang="en-US" sz="3200" dirty="0"/>
              <a:t>To prevent the transfer of contamination from the gown to the environment and clothing</a:t>
            </a:r>
          </a:p>
          <a:p>
            <a:endParaRPr lang="en-US" dirty="0"/>
          </a:p>
        </p:txBody>
      </p:sp>
      <p:sp>
        <p:nvSpPr>
          <p:cNvPr id="4" name="Slide Number Placeholder 3"/>
          <p:cNvSpPr>
            <a:spLocks noGrp="1"/>
          </p:cNvSpPr>
          <p:nvPr>
            <p:ph type="sldNum" sz="quarter" idx="10"/>
          </p:nvPr>
        </p:nvSpPr>
        <p:spPr/>
        <p:txBody>
          <a:bodyPr/>
          <a:lstStyle/>
          <a:p>
            <a:fld id="{F8AD4209-F371-4644-BFEA-A83A179643D9}" type="slidenum">
              <a:rPr lang="en-US" smtClean="0"/>
              <a:t>13</a:t>
            </a:fld>
            <a:endParaRPr lang="en-US"/>
          </a:p>
        </p:txBody>
      </p:sp>
    </p:spTree>
    <p:extLst>
      <p:ext uri="{BB962C8B-B14F-4D97-AF65-F5344CB8AC3E}">
        <p14:creationId xmlns:p14="http://schemas.microsoft.com/office/powerpoint/2010/main" val="197492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Free use image: http://www.freestockphotos.biz/stockphoto/15751</a:t>
            </a:r>
          </a:p>
        </p:txBody>
      </p:sp>
      <p:sp>
        <p:nvSpPr>
          <p:cNvPr id="4" name="Slide Number Placeholder 3"/>
          <p:cNvSpPr>
            <a:spLocks noGrp="1"/>
          </p:cNvSpPr>
          <p:nvPr>
            <p:ph type="sldNum" sz="quarter" idx="10"/>
          </p:nvPr>
        </p:nvSpPr>
        <p:spPr/>
        <p:txBody>
          <a:bodyPr/>
          <a:lstStyle/>
          <a:p>
            <a:fld id="{A304ED9A-29CD-4128-ABD7-2DA46B6D92C8}" type="slidenum">
              <a:rPr lang="en-US" smtClean="0"/>
              <a:t>14</a:t>
            </a:fld>
            <a:endParaRPr lang="en-US"/>
          </a:p>
        </p:txBody>
      </p:sp>
    </p:spTree>
    <p:extLst>
      <p:ext uri="{BB962C8B-B14F-4D97-AF65-F5344CB8AC3E}">
        <p14:creationId xmlns:p14="http://schemas.microsoft.com/office/powerpoint/2010/main" val="2334067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 </a:t>
            </a:r>
          </a:p>
          <a:p>
            <a:r>
              <a:rPr lang="en-US" dirty="0"/>
              <a:t>Top 2 images</a:t>
            </a:r>
            <a:r>
              <a:rPr lang="en-US" baseline="0" dirty="0"/>
              <a:t> - </a:t>
            </a:r>
            <a:r>
              <a:rPr lang="en-US" dirty="0" err="1"/>
              <a:t>Firouzan</a:t>
            </a:r>
            <a:r>
              <a:rPr lang="en-US" dirty="0"/>
              <a:t> ‘Fred’ </a:t>
            </a:r>
            <a:r>
              <a:rPr lang="en-US" dirty="0" err="1"/>
              <a:t>Massoomi</a:t>
            </a:r>
            <a:r>
              <a:rPr lang="en-US" dirty="0"/>
              <a:t>, </a:t>
            </a:r>
            <a:r>
              <a:rPr lang="en-US" dirty="0" err="1"/>
              <a:t>Pharm.D</a:t>
            </a:r>
            <a:r>
              <a:rPr lang="en-US" dirty="0"/>
              <a:t>., FASHP. Pharmacy Operations Coordinator, Nebraska Methodist Hospital</a:t>
            </a:r>
          </a:p>
          <a:p>
            <a:endParaRPr lang="en-US" dirty="0"/>
          </a:p>
          <a:p>
            <a:r>
              <a:rPr lang="en-US" dirty="0"/>
              <a:t>Bottom image</a:t>
            </a:r>
            <a:r>
              <a:rPr lang="en-US" baseline="0" dirty="0"/>
              <a:t> - </a:t>
            </a:r>
            <a:r>
              <a:rPr lang="en-US" dirty="0"/>
              <a:t>https://www.youtube.com/watch?v=IXkgK7JrYds created by </a:t>
            </a:r>
            <a:r>
              <a:rPr lang="en-US" dirty="0" err="1"/>
              <a:t>Epix</a:t>
            </a:r>
            <a:r>
              <a:rPr lang="en-US" dirty="0"/>
              <a:t>: http://www.epixwebvideo.webs.com</a:t>
            </a:r>
          </a:p>
        </p:txBody>
      </p:sp>
      <p:sp>
        <p:nvSpPr>
          <p:cNvPr id="4" name="Slide Number Placeholder 3"/>
          <p:cNvSpPr>
            <a:spLocks noGrp="1"/>
          </p:cNvSpPr>
          <p:nvPr>
            <p:ph type="sldNum" sz="quarter" idx="10"/>
          </p:nvPr>
        </p:nvSpPr>
        <p:spPr/>
        <p:txBody>
          <a:bodyPr/>
          <a:lstStyle/>
          <a:p>
            <a:fld id="{A304ED9A-29CD-4128-ABD7-2DA46B6D92C8}" type="slidenum">
              <a:rPr lang="en-US" smtClean="0"/>
              <a:t>17</a:t>
            </a:fld>
            <a:endParaRPr lang="en-US"/>
          </a:p>
        </p:txBody>
      </p:sp>
    </p:spTree>
    <p:extLst>
      <p:ext uri="{BB962C8B-B14F-4D97-AF65-F5344CB8AC3E}">
        <p14:creationId xmlns:p14="http://schemas.microsoft.com/office/powerpoint/2010/main" val="116676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USP 800 | USP</a:t>
            </a:r>
            <a:endParaRPr lang="en-US" dirty="0"/>
          </a:p>
        </p:txBody>
      </p:sp>
      <p:sp>
        <p:nvSpPr>
          <p:cNvPr id="4" name="Slide Number Placeholder 3"/>
          <p:cNvSpPr>
            <a:spLocks noGrp="1"/>
          </p:cNvSpPr>
          <p:nvPr>
            <p:ph type="sldNum" sz="quarter" idx="5"/>
          </p:nvPr>
        </p:nvSpPr>
        <p:spPr/>
        <p:txBody>
          <a:bodyPr/>
          <a:lstStyle/>
          <a:p>
            <a:fld id="{A304ED9A-29CD-4128-ABD7-2DA46B6D92C8}" type="slidenum">
              <a:rPr lang="en-US" smtClean="0"/>
              <a:t>18</a:t>
            </a:fld>
            <a:endParaRPr lang="en-US"/>
          </a:p>
        </p:txBody>
      </p:sp>
    </p:spTree>
    <p:extLst>
      <p:ext uri="{BB962C8B-B14F-4D97-AF65-F5344CB8AC3E}">
        <p14:creationId xmlns:p14="http://schemas.microsoft.com/office/powerpoint/2010/main" val="113317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ASHP recommends that contents of a spill kit include:</a:t>
            </a:r>
          </a:p>
          <a:p>
            <a:r>
              <a:rPr lang="en-US" altLang="en-US" dirty="0">
                <a:latin typeface="Times" panose="02020603050405020304" pitchFamily="18" charset="0"/>
              </a:rPr>
              <a:t>Sufficient supplies to absorb a spill of about 1000 mL (~IV bag)</a:t>
            </a:r>
          </a:p>
          <a:p>
            <a:r>
              <a:rPr lang="en-US" altLang="en-US" dirty="0">
                <a:latin typeface="Times" panose="02020603050405020304" pitchFamily="18" charset="0"/>
              </a:rPr>
              <a:t>PPE to protect the worker, including: 2 pairs of gloves, including utility gloves, coveralls or gown and shoe covers, face shield</a:t>
            </a:r>
          </a:p>
          <a:p>
            <a:r>
              <a:rPr lang="en-US" altLang="en-US" dirty="0">
                <a:latin typeface="Times" panose="02020603050405020304" pitchFamily="18" charset="0"/>
              </a:rPr>
              <a:t>Absorbent plastic-backed sheets or spill pads (“pillows”)</a:t>
            </a:r>
          </a:p>
          <a:p>
            <a:r>
              <a:rPr lang="en-US" altLang="en-US" dirty="0">
                <a:latin typeface="Times" panose="02020603050405020304" pitchFamily="18" charset="0"/>
              </a:rPr>
              <a:t>Disposable toweling</a:t>
            </a:r>
          </a:p>
          <a:p>
            <a:r>
              <a:rPr lang="en-US" altLang="en-US" dirty="0">
                <a:latin typeface="Times" panose="02020603050405020304" pitchFamily="18" charset="0"/>
              </a:rPr>
              <a:t>At least 2 sealable, thick plastic waste disposal bags (labeled)</a:t>
            </a:r>
          </a:p>
          <a:p>
            <a:r>
              <a:rPr lang="en-US" altLang="en-US" dirty="0">
                <a:latin typeface="Times" panose="02020603050405020304" pitchFamily="18" charset="0"/>
              </a:rPr>
              <a:t>One disposable scoop</a:t>
            </a:r>
          </a:p>
          <a:p>
            <a:r>
              <a:rPr lang="en-US" altLang="en-US" dirty="0">
                <a:latin typeface="Times" panose="02020603050405020304" pitchFamily="18" charset="0"/>
              </a:rPr>
              <a:t>One puncture-resistant container for glass fragments.</a:t>
            </a:r>
          </a:p>
          <a:p>
            <a:endParaRPr lang="en-US" altLang="en-US" dirty="0">
              <a:latin typeface="Times"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*ASHP, 2006; ONS, 2014</a:t>
            </a:r>
          </a:p>
          <a:p>
            <a:endParaRPr lang="en-US" altLang="en-US" dirty="0">
              <a:latin typeface="Times" panose="02020603050405020304"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baseline="-25000">
                <a:solidFill>
                  <a:schemeClr val="tx1"/>
                </a:solidFill>
                <a:latin typeface="Arial" panose="020B0604020202020204" pitchFamily="34" charset="0"/>
              </a:defRPr>
            </a:lvl1pPr>
            <a:lvl2pPr marL="742950" indent="-285750" defTabSz="922338">
              <a:defRPr baseline="-25000">
                <a:solidFill>
                  <a:schemeClr val="tx1"/>
                </a:solidFill>
                <a:latin typeface="Arial" panose="020B0604020202020204" pitchFamily="34" charset="0"/>
              </a:defRPr>
            </a:lvl2pPr>
            <a:lvl3pPr marL="1143000" indent="-228600" defTabSz="922338">
              <a:defRPr baseline="-25000">
                <a:solidFill>
                  <a:schemeClr val="tx1"/>
                </a:solidFill>
                <a:latin typeface="Arial" panose="020B0604020202020204" pitchFamily="34" charset="0"/>
              </a:defRPr>
            </a:lvl3pPr>
            <a:lvl4pPr marL="1600200" indent="-228600" defTabSz="922338">
              <a:defRPr baseline="-25000">
                <a:solidFill>
                  <a:schemeClr val="tx1"/>
                </a:solidFill>
                <a:latin typeface="Arial" panose="020B0604020202020204" pitchFamily="34" charset="0"/>
              </a:defRPr>
            </a:lvl4pPr>
            <a:lvl5pPr marL="2057400" indent="-228600" defTabSz="922338">
              <a:defRPr baseline="-25000">
                <a:solidFill>
                  <a:schemeClr val="tx1"/>
                </a:solidFill>
                <a:latin typeface="Arial" panose="020B0604020202020204" pitchFamily="34" charset="0"/>
              </a:defRPr>
            </a:lvl5pPr>
            <a:lvl6pPr marL="2514600" indent="-228600" algn="ctr" defTabSz="922338" eaLnBrk="0" fontAlgn="base" hangingPunct="0">
              <a:spcBef>
                <a:spcPct val="0"/>
              </a:spcBef>
              <a:spcAft>
                <a:spcPct val="0"/>
              </a:spcAft>
              <a:defRPr baseline="-25000">
                <a:solidFill>
                  <a:schemeClr val="tx1"/>
                </a:solidFill>
                <a:latin typeface="Arial" panose="020B0604020202020204" pitchFamily="34" charset="0"/>
              </a:defRPr>
            </a:lvl6pPr>
            <a:lvl7pPr marL="2971800" indent="-228600" algn="ctr" defTabSz="922338" eaLnBrk="0" fontAlgn="base" hangingPunct="0">
              <a:spcBef>
                <a:spcPct val="0"/>
              </a:spcBef>
              <a:spcAft>
                <a:spcPct val="0"/>
              </a:spcAft>
              <a:defRPr baseline="-25000">
                <a:solidFill>
                  <a:schemeClr val="tx1"/>
                </a:solidFill>
                <a:latin typeface="Arial" panose="020B0604020202020204" pitchFamily="34" charset="0"/>
              </a:defRPr>
            </a:lvl7pPr>
            <a:lvl8pPr marL="3429000" indent="-228600" algn="ctr" defTabSz="922338" eaLnBrk="0" fontAlgn="base" hangingPunct="0">
              <a:spcBef>
                <a:spcPct val="0"/>
              </a:spcBef>
              <a:spcAft>
                <a:spcPct val="0"/>
              </a:spcAft>
              <a:defRPr baseline="-25000">
                <a:solidFill>
                  <a:schemeClr val="tx1"/>
                </a:solidFill>
                <a:latin typeface="Arial" panose="020B0604020202020204" pitchFamily="34" charset="0"/>
              </a:defRPr>
            </a:lvl8pPr>
            <a:lvl9pPr marL="3886200" indent="-228600" algn="ctr" defTabSz="922338" eaLnBrk="0" fontAlgn="base" hangingPunct="0">
              <a:spcBef>
                <a:spcPct val="0"/>
              </a:spcBef>
              <a:spcAft>
                <a:spcPct val="0"/>
              </a:spcAft>
              <a:defRPr baseline="-25000">
                <a:solidFill>
                  <a:schemeClr val="tx1"/>
                </a:solidFill>
                <a:latin typeface="Arial" panose="020B0604020202020204" pitchFamily="34" charset="0"/>
              </a:defRPr>
            </a:lvl9pPr>
          </a:lstStyle>
          <a:p>
            <a:fld id="{19D1CA73-FA4F-49E6-9CB6-32501F94359D}" type="slidenum">
              <a:rPr lang="en-US" altLang="en-US" baseline="0">
                <a:latin typeface="Times" panose="02020603050405020304" pitchFamily="18" charset="0"/>
              </a:rPr>
              <a:pPr/>
              <a:t>19</a:t>
            </a:fld>
            <a:endParaRPr lang="en-US" altLang="en-US" baseline="0">
              <a:latin typeface="Times" panose="02020603050405020304" pitchFamily="18" charset="0"/>
            </a:endParaRPr>
          </a:p>
        </p:txBody>
      </p:sp>
    </p:spTree>
    <p:extLst>
      <p:ext uri="{BB962C8B-B14F-4D97-AF65-F5344CB8AC3E}">
        <p14:creationId xmlns:p14="http://schemas.microsoft.com/office/powerpoint/2010/main" val="70822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Assess size and scope. Call for help if needed</a:t>
            </a:r>
          </a:p>
          <a:p>
            <a:r>
              <a:rPr lang="en-US" altLang="en-US" dirty="0">
                <a:latin typeface="Times" panose="02020603050405020304" pitchFamily="18" charset="0"/>
              </a:rPr>
              <a:t>Bigger than what 2 spill kits can contain may require outside assistance</a:t>
            </a:r>
          </a:p>
          <a:p>
            <a:r>
              <a:rPr lang="en-US" altLang="en-US" dirty="0">
                <a:latin typeface="Times" panose="02020603050405020304" pitchFamily="18" charset="0"/>
              </a:rPr>
              <a:t>e.g.,</a:t>
            </a:r>
            <a:r>
              <a:rPr lang="en-US" altLang="en-US" baseline="0" dirty="0">
                <a:latin typeface="Times" panose="02020603050405020304" pitchFamily="18" charset="0"/>
              </a:rPr>
              <a:t> Spill response team</a:t>
            </a:r>
            <a:endParaRPr lang="en-US" altLang="en-US" dirty="0">
              <a:latin typeface="Times" panose="02020603050405020304" pitchFamily="18" charset="0"/>
            </a:endParaRPr>
          </a:p>
          <a:p>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baseline="-25000">
                <a:solidFill>
                  <a:schemeClr val="tx1"/>
                </a:solidFill>
                <a:latin typeface="Arial" panose="020B0604020202020204" pitchFamily="34" charset="0"/>
              </a:defRPr>
            </a:lvl1pPr>
            <a:lvl2pPr marL="742950" indent="-285750" defTabSz="922338">
              <a:defRPr baseline="-25000">
                <a:solidFill>
                  <a:schemeClr val="tx1"/>
                </a:solidFill>
                <a:latin typeface="Arial" panose="020B0604020202020204" pitchFamily="34" charset="0"/>
              </a:defRPr>
            </a:lvl2pPr>
            <a:lvl3pPr marL="1143000" indent="-228600" defTabSz="922338">
              <a:defRPr baseline="-25000">
                <a:solidFill>
                  <a:schemeClr val="tx1"/>
                </a:solidFill>
                <a:latin typeface="Arial" panose="020B0604020202020204" pitchFamily="34" charset="0"/>
              </a:defRPr>
            </a:lvl3pPr>
            <a:lvl4pPr marL="1600200" indent="-228600" defTabSz="922338">
              <a:defRPr baseline="-25000">
                <a:solidFill>
                  <a:schemeClr val="tx1"/>
                </a:solidFill>
                <a:latin typeface="Arial" panose="020B0604020202020204" pitchFamily="34" charset="0"/>
              </a:defRPr>
            </a:lvl4pPr>
            <a:lvl5pPr marL="2057400" indent="-228600" defTabSz="922338">
              <a:defRPr baseline="-25000">
                <a:solidFill>
                  <a:schemeClr val="tx1"/>
                </a:solidFill>
                <a:latin typeface="Arial" panose="020B0604020202020204" pitchFamily="34" charset="0"/>
              </a:defRPr>
            </a:lvl5pPr>
            <a:lvl6pPr marL="2514600" indent="-228600" algn="ctr" defTabSz="922338" eaLnBrk="0" fontAlgn="base" hangingPunct="0">
              <a:spcBef>
                <a:spcPct val="0"/>
              </a:spcBef>
              <a:spcAft>
                <a:spcPct val="0"/>
              </a:spcAft>
              <a:defRPr baseline="-25000">
                <a:solidFill>
                  <a:schemeClr val="tx1"/>
                </a:solidFill>
                <a:latin typeface="Arial" panose="020B0604020202020204" pitchFamily="34" charset="0"/>
              </a:defRPr>
            </a:lvl6pPr>
            <a:lvl7pPr marL="2971800" indent="-228600" algn="ctr" defTabSz="922338" eaLnBrk="0" fontAlgn="base" hangingPunct="0">
              <a:spcBef>
                <a:spcPct val="0"/>
              </a:spcBef>
              <a:spcAft>
                <a:spcPct val="0"/>
              </a:spcAft>
              <a:defRPr baseline="-25000">
                <a:solidFill>
                  <a:schemeClr val="tx1"/>
                </a:solidFill>
                <a:latin typeface="Arial" panose="020B0604020202020204" pitchFamily="34" charset="0"/>
              </a:defRPr>
            </a:lvl7pPr>
            <a:lvl8pPr marL="3429000" indent="-228600" algn="ctr" defTabSz="922338" eaLnBrk="0" fontAlgn="base" hangingPunct="0">
              <a:spcBef>
                <a:spcPct val="0"/>
              </a:spcBef>
              <a:spcAft>
                <a:spcPct val="0"/>
              </a:spcAft>
              <a:defRPr baseline="-25000">
                <a:solidFill>
                  <a:schemeClr val="tx1"/>
                </a:solidFill>
                <a:latin typeface="Arial" panose="020B0604020202020204" pitchFamily="34" charset="0"/>
              </a:defRPr>
            </a:lvl8pPr>
            <a:lvl9pPr marL="3886200" indent="-228600" algn="ctr" defTabSz="922338" eaLnBrk="0" fontAlgn="base" hangingPunct="0">
              <a:spcBef>
                <a:spcPct val="0"/>
              </a:spcBef>
              <a:spcAft>
                <a:spcPct val="0"/>
              </a:spcAft>
              <a:defRPr baseline="-25000">
                <a:solidFill>
                  <a:schemeClr val="tx1"/>
                </a:solidFill>
                <a:latin typeface="Arial" panose="020B0604020202020204" pitchFamily="34" charset="0"/>
              </a:defRPr>
            </a:lvl9pPr>
          </a:lstStyle>
          <a:p>
            <a:fld id="{77BD6EBE-AD8E-4EA6-AA8E-FF5EADF3C98C}" type="slidenum">
              <a:rPr lang="en-US" altLang="en-US" baseline="0">
                <a:latin typeface="Times" panose="02020603050405020304" pitchFamily="18" charset="0"/>
              </a:rPr>
              <a:pPr/>
              <a:t>20</a:t>
            </a:fld>
            <a:endParaRPr lang="en-US" altLang="en-US" baseline="0">
              <a:latin typeface="Times" panose="02020603050405020304" pitchFamily="18" charset="0"/>
            </a:endParaRPr>
          </a:p>
        </p:txBody>
      </p:sp>
    </p:spTree>
    <p:extLst>
      <p:ext uri="{BB962C8B-B14F-4D97-AF65-F5344CB8AC3E}">
        <p14:creationId xmlns:p14="http://schemas.microsoft.com/office/powerpoint/2010/main" val="1540016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Where is the spill? Public area? </a:t>
            </a:r>
          </a:p>
          <a:p>
            <a:r>
              <a:rPr lang="en-US" altLang="en-US" dirty="0">
                <a:latin typeface="Times" panose="02020603050405020304" pitchFamily="18" charset="0"/>
              </a:rPr>
              <a:t>Need to evacuate if vapors or if exposure of patients/ visitors/ staff possible.</a:t>
            </a:r>
          </a:p>
          <a:p>
            <a:r>
              <a:rPr lang="en-US" altLang="en-US" dirty="0">
                <a:latin typeface="Times" panose="02020603050405020304" pitchFamily="18" charset="0"/>
              </a:rPr>
              <a:t>If staff are able to contain and clean up the</a:t>
            </a:r>
            <a:r>
              <a:rPr lang="en-US" altLang="en-US" baseline="0" dirty="0">
                <a:latin typeface="Times" panose="02020603050405020304" pitchFamily="18" charset="0"/>
              </a:rPr>
              <a:t> spill, then notification can occur after the spill is managed.</a:t>
            </a:r>
            <a:endParaRPr lang="en-US" altLang="en-US" dirty="0">
              <a:latin typeface="Times" panose="02020603050405020304" pitchFamily="18"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baseline="-25000">
                <a:solidFill>
                  <a:schemeClr val="tx1"/>
                </a:solidFill>
                <a:latin typeface="Arial" panose="020B0604020202020204" pitchFamily="34" charset="0"/>
              </a:defRPr>
            </a:lvl1pPr>
            <a:lvl2pPr marL="742950" indent="-285750" defTabSz="922338">
              <a:defRPr baseline="-25000">
                <a:solidFill>
                  <a:schemeClr val="tx1"/>
                </a:solidFill>
                <a:latin typeface="Arial" panose="020B0604020202020204" pitchFamily="34" charset="0"/>
              </a:defRPr>
            </a:lvl2pPr>
            <a:lvl3pPr marL="1143000" indent="-228600" defTabSz="922338">
              <a:defRPr baseline="-25000">
                <a:solidFill>
                  <a:schemeClr val="tx1"/>
                </a:solidFill>
                <a:latin typeface="Arial" panose="020B0604020202020204" pitchFamily="34" charset="0"/>
              </a:defRPr>
            </a:lvl3pPr>
            <a:lvl4pPr marL="1600200" indent="-228600" defTabSz="922338">
              <a:defRPr baseline="-25000">
                <a:solidFill>
                  <a:schemeClr val="tx1"/>
                </a:solidFill>
                <a:latin typeface="Arial" panose="020B0604020202020204" pitchFamily="34" charset="0"/>
              </a:defRPr>
            </a:lvl4pPr>
            <a:lvl5pPr marL="2057400" indent="-228600" defTabSz="922338">
              <a:defRPr baseline="-25000">
                <a:solidFill>
                  <a:schemeClr val="tx1"/>
                </a:solidFill>
                <a:latin typeface="Arial" panose="020B0604020202020204" pitchFamily="34" charset="0"/>
              </a:defRPr>
            </a:lvl5pPr>
            <a:lvl6pPr marL="2514600" indent="-228600" algn="ctr" defTabSz="922338" eaLnBrk="0" fontAlgn="base" hangingPunct="0">
              <a:spcBef>
                <a:spcPct val="0"/>
              </a:spcBef>
              <a:spcAft>
                <a:spcPct val="0"/>
              </a:spcAft>
              <a:defRPr baseline="-25000">
                <a:solidFill>
                  <a:schemeClr val="tx1"/>
                </a:solidFill>
                <a:latin typeface="Arial" panose="020B0604020202020204" pitchFamily="34" charset="0"/>
              </a:defRPr>
            </a:lvl6pPr>
            <a:lvl7pPr marL="2971800" indent="-228600" algn="ctr" defTabSz="922338" eaLnBrk="0" fontAlgn="base" hangingPunct="0">
              <a:spcBef>
                <a:spcPct val="0"/>
              </a:spcBef>
              <a:spcAft>
                <a:spcPct val="0"/>
              </a:spcAft>
              <a:defRPr baseline="-25000">
                <a:solidFill>
                  <a:schemeClr val="tx1"/>
                </a:solidFill>
                <a:latin typeface="Arial" panose="020B0604020202020204" pitchFamily="34" charset="0"/>
              </a:defRPr>
            </a:lvl7pPr>
            <a:lvl8pPr marL="3429000" indent="-228600" algn="ctr" defTabSz="922338" eaLnBrk="0" fontAlgn="base" hangingPunct="0">
              <a:spcBef>
                <a:spcPct val="0"/>
              </a:spcBef>
              <a:spcAft>
                <a:spcPct val="0"/>
              </a:spcAft>
              <a:defRPr baseline="-25000">
                <a:solidFill>
                  <a:schemeClr val="tx1"/>
                </a:solidFill>
                <a:latin typeface="Arial" panose="020B0604020202020204" pitchFamily="34" charset="0"/>
              </a:defRPr>
            </a:lvl8pPr>
            <a:lvl9pPr marL="3886200" indent="-228600" algn="ctr" defTabSz="922338" eaLnBrk="0" fontAlgn="base" hangingPunct="0">
              <a:spcBef>
                <a:spcPct val="0"/>
              </a:spcBef>
              <a:spcAft>
                <a:spcPct val="0"/>
              </a:spcAft>
              <a:defRPr baseline="-25000">
                <a:solidFill>
                  <a:schemeClr val="tx1"/>
                </a:solidFill>
                <a:latin typeface="Arial" panose="020B0604020202020204" pitchFamily="34" charset="0"/>
              </a:defRPr>
            </a:lvl9pPr>
          </a:lstStyle>
          <a:p>
            <a:fld id="{273F1613-738F-4C08-9DD2-AB087397E75E}" type="slidenum">
              <a:rPr lang="en-US" altLang="en-US" baseline="0">
                <a:latin typeface="Times" panose="02020603050405020304" pitchFamily="18" charset="0"/>
              </a:rPr>
              <a:pPr/>
              <a:t>21</a:t>
            </a:fld>
            <a:endParaRPr lang="en-US" altLang="en-US" baseline="0">
              <a:latin typeface="Times" panose="02020603050405020304" pitchFamily="18" charset="0"/>
            </a:endParaRPr>
          </a:p>
        </p:txBody>
      </p:sp>
    </p:spTree>
    <p:extLst>
      <p:ext uri="{BB962C8B-B14F-4D97-AF65-F5344CB8AC3E}">
        <p14:creationId xmlns:p14="http://schemas.microsoft.com/office/powerpoint/2010/main" val="264503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E9BA4-45BE-CA4F-ADB9-FA7B3ACA7635}" type="slidenum">
              <a:rPr lang="en-US" smtClean="0"/>
              <a:pPr>
                <a:defRPr/>
              </a:pPr>
              <a:t>2</a:t>
            </a:fld>
            <a:endParaRPr lang="en-US"/>
          </a:p>
        </p:txBody>
      </p:sp>
    </p:spTree>
    <p:extLst>
      <p:ext uri="{BB962C8B-B14F-4D97-AF65-F5344CB8AC3E}">
        <p14:creationId xmlns:p14="http://schemas.microsoft.com/office/powerpoint/2010/main" val="333654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Carpet? Other may require dedicated vacuum. May</a:t>
            </a:r>
            <a:r>
              <a:rPr lang="en-US" altLang="en-US" baseline="0" dirty="0">
                <a:latin typeface="Times" panose="02020603050405020304" pitchFamily="18" charset="0"/>
              </a:rPr>
              <a:t> involve adding absorbent material.</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baseline="-25000">
                <a:solidFill>
                  <a:schemeClr val="tx1"/>
                </a:solidFill>
                <a:latin typeface="Arial" panose="020B0604020202020204" pitchFamily="34" charset="0"/>
              </a:defRPr>
            </a:lvl1pPr>
            <a:lvl2pPr marL="742950" indent="-285750" defTabSz="922338">
              <a:defRPr baseline="-25000">
                <a:solidFill>
                  <a:schemeClr val="tx1"/>
                </a:solidFill>
                <a:latin typeface="Arial" panose="020B0604020202020204" pitchFamily="34" charset="0"/>
              </a:defRPr>
            </a:lvl2pPr>
            <a:lvl3pPr marL="1143000" indent="-228600" defTabSz="922338">
              <a:defRPr baseline="-25000">
                <a:solidFill>
                  <a:schemeClr val="tx1"/>
                </a:solidFill>
                <a:latin typeface="Arial" panose="020B0604020202020204" pitchFamily="34" charset="0"/>
              </a:defRPr>
            </a:lvl3pPr>
            <a:lvl4pPr marL="1600200" indent="-228600" defTabSz="922338">
              <a:defRPr baseline="-25000">
                <a:solidFill>
                  <a:schemeClr val="tx1"/>
                </a:solidFill>
                <a:latin typeface="Arial" panose="020B0604020202020204" pitchFamily="34" charset="0"/>
              </a:defRPr>
            </a:lvl4pPr>
            <a:lvl5pPr marL="2057400" indent="-228600" defTabSz="922338">
              <a:defRPr baseline="-25000">
                <a:solidFill>
                  <a:schemeClr val="tx1"/>
                </a:solidFill>
                <a:latin typeface="Arial" panose="020B0604020202020204" pitchFamily="34" charset="0"/>
              </a:defRPr>
            </a:lvl5pPr>
            <a:lvl6pPr marL="2514600" indent="-228600" algn="ctr" defTabSz="922338" eaLnBrk="0" fontAlgn="base" hangingPunct="0">
              <a:spcBef>
                <a:spcPct val="0"/>
              </a:spcBef>
              <a:spcAft>
                <a:spcPct val="0"/>
              </a:spcAft>
              <a:defRPr baseline="-25000">
                <a:solidFill>
                  <a:schemeClr val="tx1"/>
                </a:solidFill>
                <a:latin typeface="Arial" panose="020B0604020202020204" pitchFamily="34" charset="0"/>
              </a:defRPr>
            </a:lvl6pPr>
            <a:lvl7pPr marL="2971800" indent="-228600" algn="ctr" defTabSz="922338" eaLnBrk="0" fontAlgn="base" hangingPunct="0">
              <a:spcBef>
                <a:spcPct val="0"/>
              </a:spcBef>
              <a:spcAft>
                <a:spcPct val="0"/>
              </a:spcAft>
              <a:defRPr baseline="-25000">
                <a:solidFill>
                  <a:schemeClr val="tx1"/>
                </a:solidFill>
                <a:latin typeface="Arial" panose="020B0604020202020204" pitchFamily="34" charset="0"/>
              </a:defRPr>
            </a:lvl7pPr>
            <a:lvl8pPr marL="3429000" indent="-228600" algn="ctr" defTabSz="922338" eaLnBrk="0" fontAlgn="base" hangingPunct="0">
              <a:spcBef>
                <a:spcPct val="0"/>
              </a:spcBef>
              <a:spcAft>
                <a:spcPct val="0"/>
              </a:spcAft>
              <a:defRPr baseline="-25000">
                <a:solidFill>
                  <a:schemeClr val="tx1"/>
                </a:solidFill>
                <a:latin typeface="Arial" panose="020B0604020202020204" pitchFamily="34" charset="0"/>
              </a:defRPr>
            </a:lvl8pPr>
            <a:lvl9pPr marL="3886200" indent="-228600" algn="ctr" defTabSz="922338" eaLnBrk="0" fontAlgn="base" hangingPunct="0">
              <a:spcBef>
                <a:spcPct val="0"/>
              </a:spcBef>
              <a:spcAft>
                <a:spcPct val="0"/>
              </a:spcAft>
              <a:defRPr baseline="-25000">
                <a:solidFill>
                  <a:schemeClr val="tx1"/>
                </a:solidFill>
                <a:latin typeface="Arial" panose="020B0604020202020204" pitchFamily="34" charset="0"/>
              </a:defRPr>
            </a:lvl9pPr>
          </a:lstStyle>
          <a:p>
            <a:fld id="{CD8AC685-0979-4A88-B89A-70E28E0D9BDE}" type="slidenum">
              <a:rPr lang="en-US" altLang="en-US" baseline="0">
                <a:latin typeface="Times" panose="02020603050405020304" pitchFamily="18" charset="0"/>
              </a:rPr>
              <a:pPr/>
              <a:t>24</a:t>
            </a:fld>
            <a:endParaRPr lang="en-US" altLang="en-US" baseline="0">
              <a:latin typeface="Times" panose="02020603050405020304" pitchFamily="18" charset="0"/>
            </a:endParaRPr>
          </a:p>
        </p:txBody>
      </p:sp>
    </p:spTree>
    <p:extLst>
      <p:ext uri="{BB962C8B-B14F-4D97-AF65-F5344CB8AC3E}">
        <p14:creationId xmlns:p14="http://schemas.microsoft.com/office/powerpoint/2010/main" val="1780026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This is the decontamination procedure for BSCs and isolators. ASHP also recommends the same procedure following spill clean up.</a:t>
            </a:r>
          </a:p>
          <a:p>
            <a:r>
              <a:rPr lang="en-US" altLang="en-US" dirty="0">
                <a:latin typeface="Times" panose="02020603050405020304" pitchFamily="18" charset="0"/>
              </a:rPr>
              <a:t>Consider </a:t>
            </a:r>
          </a:p>
          <a:p>
            <a:endParaRPr lang="en-US" altLang="en-US" dirty="0">
              <a:latin typeface="Times" panose="02020603050405020304" pitchFamily="18" charset="0"/>
            </a:endParaRPr>
          </a:p>
          <a:p>
            <a:pPr eaLnBrk="1" hangingPunct="1">
              <a:lnSpc>
                <a:spcPct val="80000"/>
              </a:lnSpc>
            </a:pPr>
            <a:r>
              <a:rPr lang="en-US" altLang="en-US" sz="2600" dirty="0">
                <a:latin typeface="Times" panose="02020603050405020304" pitchFamily="18" charset="0"/>
                <a:ea typeface="ＭＳ Ｐゴシック" panose="020B0600070205080204" pitchFamily="34" charset="-128"/>
              </a:rPr>
              <a:t>“Sanitization” of cabinets</a:t>
            </a:r>
          </a:p>
          <a:p>
            <a:pPr lvl="1" eaLnBrk="1" hangingPunct="1">
              <a:lnSpc>
                <a:spcPct val="80000"/>
              </a:lnSpc>
            </a:pPr>
            <a:r>
              <a:rPr lang="en-US" altLang="en-US" sz="2200" dirty="0">
                <a:latin typeface="Times" panose="02020603050405020304" pitchFamily="18" charset="0"/>
                <a:ea typeface="ＭＳ Ｐゴシック" panose="020B0600070205080204" pitchFamily="34" charset="-128"/>
              </a:rPr>
              <a:t>Caution sterile isopropyl alcohol </a:t>
            </a:r>
          </a:p>
          <a:p>
            <a:pPr lvl="1" eaLnBrk="1" hangingPunct="1">
              <a:lnSpc>
                <a:spcPct val="80000"/>
              </a:lnSpc>
            </a:pPr>
            <a:r>
              <a:rPr lang="en-US" altLang="en-US" sz="2200" dirty="0">
                <a:latin typeface="Times" panose="02020603050405020304" pitchFamily="18" charset="0"/>
                <a:ea typeface="ＭＳ Ｐゴシック" panose="020B0600070205080204" pitchFamily="34" charset="-128"/>
              </a:rPr>
              <a:t>30 second rule--</a:t>
            </a:r>
            <a:r>
              <a:rPr lang="en-US" altLang="en-US" dirty="0">
                <a:latin typeface="Times" panose="02020603050405020304" pitchFamily="18" charset="0"/>
              </a:rPr>
              <a:t>30 seconds is the contact time for bleach and thiosulfate</a:t>
            </a:r>
            <a:endParaRPr lang="en-US" altLang="en-US" sz="2200" dirty="0">
              <a:latin typeface="Times" panose="02020603050405020304" pitchFamily="18" charset="0"/>
              <a:ea typeface="ＭＳ Ｐゴシック" panose="020B0600070205080204" pitchFamily="34" charset="-128"/>
            </a:endParaRPr>
          </a:p>
          <a:p>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baseline="-25000">
                <a:solidFill>
                  <a:schemeClr val="tx1"/>
                </a:solidFill>
                <a:latin typeface="Arial" panose="020B0604020202020204" pitchFamily="34" charset="0"/>
              </a:defRPr>
            </a:lvl1pPr>
            <a:lvl2pPr marL="742950" indent="-285750" defTabSz="922338">
              <a:defRPr baseline="-25000">
                <a:solidFill>
                  <a:schemeClr val="tx1"/>
                </a:solidFill>
                <a:latin typeface="Arial" panose="020B0604020202020204" pitchFamily="34" charset="0"/>
              </a:defRPr>
            </a:lvl2pPr>
            <a:lvl3pPr marL="1143000" indent="-228600" defTabSz="922338">
              <a:defRPr baseline="-25000">
                <a:solidFill>
                  <a:schemeClr val="tx1"/>
                </a:solidFill>
                <a:latin typeface="Arial" panose="020B0604020202020204" pitchFamily="34" charset="0"/>
              </a:defRPr>
            </a:lvl3pPr>
            <a:lvl4pPr marL="1600200" indent="-228600" defTabSz="922338">
              <a:defRPr baseline="-25000">
                <a:solidFill>
                  <a:schemeClr val="tx1"/>
                </a:solidFill>
                <a:latin typeface="Arial" panose="020B0604020202020204" pitchFamily="34" charset="0"/>
              </a:defRPr>
            </a:lvl4pPr>
            <a:lvl5pPr marL="2057400" indent="-228600" defTabSz="922338">
              <a:defRPr baseline="-25000">
                <a:solidFill>
                  <a:schemeClr val="tx1"/>
                </a:solidFill>
                <a:latin typeface="Arial" panose="020B0604020202020204" pitchFamily="34" charset="0"/>
              </a:defRPr>
            </a:lvl5pPr>
            <a:lvl6pPr marL="2514600" indent="-228600" algn="ctr" defTabSz="922338" eaLnBrk="0" fontAlgn="base" hangingPunct="0">
              <a:spcBef>
                <a:spcPct val="0"/>
              </a:spcBef>
              <a:spcAft>
                <a:spcPct val="0"/>
              </a:spcAft>
              <a:defRPr baseline="-25000">
                <a:solidFill>
                  <a:schemeClr val="tx1"/>
                </a:solidFill>
                <a:latin typeface="Arial" panose="020B0604020202020204" pitchFamily="34" charset="0"/>
              </a:defRPr>
            </a:lvl6pPr>
            <a:lvl7pPr marL="2971800" indent="-228600" algn="ctr" defTabSz="922338" eaLnBrk="0" fontAlgn="base" hangingPunct="0">
              <a:spcBef>
                <a:spcPct val="0"/>
              </a:spcBef>
              <a:spcAft>
                <a:spcPct val="0"/>
              </a:spcAft>
              <a:defRPr baseline="-25000">
                <a:solidFill>
                  <a:schemeClr val="tx1"/>
                </a:solidFill>
                <a:latin typeface="Arial" panose="020B0604020202020204" pitchFamily="34" charset="0"/>
              </a:defRPr>
            </a:lvl7pPr>
            <a:lvl8pPr marL="3429000" indent="-228600" algn="ctr" defTabSz="922338" eaLnBrk="0" fontAlgn="base" hangingPunct="0">
              <a:spcBef>
                <a:spcPct val="0"/>
              </a:spcBef>
              <a:spcAft>
                <a:spcPct val="0"/>
              </a:spcAft>
              <a:defRPr baseline="-25000">
                <a:solidFill>
                  <a:schemeClr val="tx1"/>
                </a:solidFill>
                <a:latin typeface="Arial" panose="020B0604020202020204" pitchFamily="34" charset="0"/>
              </a:defRPr>
            </a:lvl8pPr>
            <a:lvl9pPr marL="3886200" indent="-228600" algn="ctr" defTabSz="922338" eaLnBrk="0" fontAlgn="base" hangingPunct="0">
              <a:spcBef>
                <a:spcPct val="0"/>
              </a:spcBef>
              <a:spcAft>
                <a:spcPct val="0"/>
              </a:spcAft>
              <a:defRPr baseline="-25000">
                <a:solidFill>
                  <a:schemeClr val="tx1"/>
                </a:solidFill>
                <a:latin typeface="Arial" panose="020B0604020202020204" pitchFamily="34" charset="0"/>
              </a:defRPr>
            </a:lvl9pPr>
          </a:lstStyle>
          <a:p>
            <a:fld id="{658B5E9A-3EAF-4A47-A996-8CCB565176A4}" type="slidenum">
              <a:rPr lang="en-US" altLang="en-US" baseline="0">
                <a:latin typeface="Times" panose="02020603050405020304" pitchFamily="18" charset="0"/>
              </a:rPr>
              <a:pPr/>
              <a:t>25</a:t>
            </a:fld>
            <a:endParaRPr lang="en-US" altLang="en-US" baseline="0">
              <a:latin typeface="Times" panose="02020603050405020304" pitchFamily="18" charset="0"/>
            </a:endParaRPr>
          </a:p>
        </p:txBody>
      </p:sp>
    </p:spTree>
    <p:extLst>
      <p:ext uri="{BB962C8B-B14F-4D97-AF65-F5344CB8AC3E}">
        <p14:creationId xmlns:p14="http://schemas.microsoft.com/office/powerpoint/2010/main" val="3456735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from St.</a:t>
            </a:r>
            <a:r>
              <a:rPr lang="en-US" baseline="0" dirty="0"/>
              <a:t> Joseph Health System (Pierre </a:t>
            </a:r>
            <a:r>
              <a:rPr lang="en-US" baseline="0" dirty="0" err="1"/>
              <a:t>Gonyan</a:t>
            </a:r>
            <a:r>
              <a:rPr lang="en-US" baseline="0" dirty="0"/>
              <a:t>) -Used with permission</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27</a:t>
            </a:fld>
            <a:endParaRPr lang="en-US"/>
          </a:p>
        </p:txBody>
      </p:sp>
    </p:spTree>
    <p:extLst>
      <p:ext uri="{BB962C8B-B14F-4D97-AF65-F5344CB8AC3E}">
        <p14:creationId xmlns:p14="http://schemas.microsoft.com/office/powerpoint/2010/main" val="2542240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E9BA4-45BE-CA4F-ADB9-FA7B3ACA7635}" type="slidenum">
              <a:rPr lang="en-US" smtClean="0"/>
              <a:pPr>
                <a:defRPr/>
              </a:pPr>
              <a:t>29</a:t>
            </a:fld>
            <a:endParaRPr lang="en-US"/>
          </a:p>
        </p:txBody>
      </p:sp>
    </p:spTree>
    <p:extLst>
      <p:ext uri="{BB962C8B-B14F-4D97-AF65-F5344CB8AC3E}">
        <p14:creationId xmlns:p14="http://schemas.microsoft.com/office/powerpoint/2010/main" val="981547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E9BA4-45BE-CA4F-ADB9-FA7B3ACA7635}" type="slidenum">
              <a:rPr lang="en-US" smtClean="0"/>
              <a:pPr>
                <a:defRPr/>
              </a:pPr>
              <a:t>30</a:t>
            </a:fld>
            <a:endParaRPr lang="en-US"/>
          </a:p>
        </p:txBody>
      </p:sp>
    </p:spTree>
    <p:extLst>
      <p:ext uri="{BB962C8B-B14F-4D97-AF65-F5344CB8AC3E}">
        <p14:creationId xmlns:p14="http://schemas.microsoft.com/office/powerpoint/2010/main" val="2636221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Acknowledgements.</a:t>
            </a:r>
          </a:p>
          <a:p>
            <a:endParaRPr lang="en-US" dirty="0"/>
          </a:p>
          <a:p>
            <a:pPr marL="0" indent="0">
              <a:buNone/>
            </a:pPr>
            <a:r>
              <a:rPr lang="en-US" dirty="0"/>
              <a:t>Christopher R. Friese, PhD, RN, AOCN®, FAAN</a:t>
            </a:r>
          </a:p>
          <a:p>
            <a:pPr marL="0" indent="0">
              <a:buNone/>
            </a:pPr>
            <a:r>
              <a:rPr lang="en-US" dirty="0"/>
              <a:t>Assistant Professor</a:t>
            </a:r>
            <a:br>
              <a:rPr lang="en-US" dirty="0"/>
            </a:br>
            <a:r>
              <a:rPr lang="en-US" dirty="0"/>
              <a:t>University of Michigan School of Nursing</a:t>
            </a:r>
          </a:p>
          <a:p>
            <a:pPr marL="0" indent="0">
              <a:buNone/>
            </a:pPr>
            <a:endParaRPr lang="en-US" dirty="0"/>
          </a:p>
          <a:p>
            <a:pPr marL="0" indent="0">
              <a:buNone/>
            </a:pPr>
            <a:r>
              <a:rPr lang="en-US" dirty="0"/>
              <a:t>Thomas H. Connor, PhD</a:t>
            </a:r>
          </a:p>
          <a:p>
            <a:pPr marL="0" indent="0">
              <a:buNone/>
            </a:pPr>
            <a:r>
              <a:rPr lang="en-US" dirty="0"/>
              <a:t>Research Biologist</a:t>
            </a:r>
          </a:p>
          <a:p>
            <a:pPr marL="0" indent="0">
              <a:buNone/>
            </a:pPr>
            <a:r>
              <a:rPr lang="en-US" dirty="0"/>
              <a:t>Division of Applied Research and Technology</a:t>
            </a:r>
          </a:p>
          <a:p>
            <a:pPr marL="0" indent="0">
              <a:buNone/>
            </a:pPr>
            <a:r>
              <a:rPr lang="en-US" dirty="0"/>
              <a:t>National Institute for Occupational Safety and Health</a:t>
            </a:r>
          </a:p>
          <a:p>
            <a:endParaRPr lang="en-US" dirty="0"/>
          </a:p>
        </p:txBody>
      </p:sp>
      <p:sp>
        <p:nvSpPr>
          <p:cNvPr id="4" name="Slide Number Placeholder 3"/>
          <p:cNvSpPr>
            <a:spLocks noGrp="1"/>
          </p:cNvSpPr>
          <p:nvPr>
            <p:ph type="sldNum" sz="quarter" idx="5"/>
          </p:nvPr>
        </p:nvSpPr>
        <p:spPr/>
        <p:txBody>
          <a:bodyPr/>
          <a:lstStyle/>
          <a:p>
            <a:fld id="{A304ED9A-29CD-4128-ABD7-2DA46B6D92C8}" type="slidenum">
              <a:rPr lang="en-US" smtClean="0"/>
              <a:t>32</a:t>
            </a:fld>
            <a:endParaRPr lang="en-US"/>
          </a:p>
        </p:txBody>
      </p:sp>
    </p:spTree>
    <p:extLst>
      <p:ext uri="{BB962C8B-B14F-4D97-AF65-F5344CB8AC3E}">
        <p14:creationId xmlns:p14="http://schemas.microsoft.com/office/powerpoint/2010/main" val="1148961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62D7414-ACC4-2042-9D04-F77744E917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202E678B-0239-5C4D-BCFD-FBE42DB245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56324" name="Slide Number Placeholder 3">
            <a:extLst>
              <a:ext uri="{FF2B5EF4-FFF2-40B4-BE49-F238E27FC236}">
                <a16:creationId xmlns:a16="http://schemas.microsoft.com/office/drawing/2014/main" id="{9ED54AC8-8460-464A-97CD-E1835774DB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43410D-7C81-C84E-A733-01A863E29994}" type="slidenum">
              <a:rPr lang="en-US" altLang="en-US" smtClean="0"/>
              <a:pPr/>
              <a:t>33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E9BA4-45BE-CA4F-ADB9-FA7B3ACA7635}" type="slidenum">
              <a:rPr lang="en-US" smtClean="0"/>
              <a:pPr>
                <a:defRPr/>
              </a:pPr>
              <a:t>3</a:t>
            </a:fld>
            <a:endParaRPr lang="en-US"/>
          </a:p>
        </p:txBody>
      </p:sp>
    </p:spTree>
    <p:extLst>
      <p:ext uri="{BB962C8B-B14F-4D97-AF65-F5344CB8AC3E}">
        <p14:creationId xmlns:p14="http://schemas.microsoft.com/office/powerpoint/2010/main" val="228893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E9BA4-45BE-CA4F-ADB9-FA7B3ACA7635}" type="slidenum">
              <a:rPr lang="en-US" smtClean="0"/>
              <a:pPr>
                <a:defRPr/>
              </a:pPr>
              <a:t>4</a:t>
            </a:fld>
            <a:endParaRPr lang="en-US"/>
          </a:p>
        </p:txBody>
      </p:sp>
    </p:spTree>
    <p:extLst>
      <p:ext uri="{BB962C8B-B14F-4D97-AF65-F5344CB8AC3E}">
        <p14:creationId xmlns:p14="http://schemas.microsoft.com/office/powerpoint/2010/main" val="285264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a:t>
            </a:r>
            <a:r>
              <a:rPr lang="en-US" baseline="0" dirty="0"/>
              <a:t> c</a:t>
            </a:r>
            <a:r>
              <a:rPr lang="en-US" dirty="0"/>
              <a:t>ontrols</a:t>
            </a:r>
            <a:r>
              <a:rPr lang="en-US" baseline="0" dirty="0"/>
              <a:t> may be used in combination to achieve the most protection.</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5</a:t>
            </a:fld>
            <a:endParaRPr lang="en-US"/>
          </a:p>
        </p:txBody>
      </p:sp>
    </p:spTree>
    <p:extLst>
      <p:ext uri="{BB962C8B-B14F-4D97-AF65-F5344CB8AC3E}">
        <p14:creationId xmlns:p14="http://schemas.microsoft.com/office/powerpoint/2010/main" val="62964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http://www.freeimages.com/photo/medical-doctor-1236694</a:t>
            </a:r>
          </a:p>
          <a:p>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6</a:t>
            </a:fld>
            <a:endParaRPr lang="en-US"/>
          </a:p>
        </p:txBody>
      </p:sp>
    </p:spTree>
    <p:extLst>
      <p:ext uri="{BB962C8B-B14F-4D97-AF65-F5344CB8AC3E}">
        <p14:creationId xmlns:p14="http://schemas.microsoft.com/office/powerpoint/2010/main" val="414116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ASHP = </a:t>
            </a:r>
            <a:r>
              <a:rPr lang="en-US" sz="1200" b="0" i="0" kern="1200" dirty="0">
                <a:solidFill>
                  <a:schemeClr val="tx1"/>
                </a:solidFill>
                <a:effectLst/>
                <a:latin typeface="+mn-lt"/>
                <a:ea typeface="+mn-ea"/>
                <a:cs typeface="+mn-cs"/>
              </a:rPr>
              <a:t>American Society of Health-System Pharmacists</a:t>
            </a:r>
          </a:p>
          <a:p>
            <a:pPr eaLnBrk="1" hangingPunct="1">
              <a:spcBef>
                <a:spcPct val="0"/>
              </a:spcBef>
            </a:pPr>
            <a:r>
              <a:rPr lang="en-US" sz="1200" b="0" i="0" kern="1200" dirty="0">
                <a:solidFill>
                  <a:schemeClr val="tx1"/>
                </a:solidFill>
                <a:effectLst/>
                <a:latin typeface="+mn-lt"/>
                <a:ea typeface="+mn-ea"/>
                <a:cs typeface="+mn-cs"/>
              </a:rPr>
              <a:t>NIOSH</a:t>
            </a:r>
            <a:r>
              <a:rPr lang="en-US" sz="1200" b="0" i="0" kern="1200" baseline="0" dirty="0">
                <a:solidFill>
                  <a:schemeClr val="tx1"/>
                </a:solidFill>
                <a:effectLst/>
                <a:latin typeface="+mn-lt"/>
                <a:ea typeface="+mn-ea"/>
                <a:cs typeface="+mn-cs"/>
              </a:rPr>
              <a:t> = National Institute of Occupational Safety and Health</a:t>
            </a:r>
            <a:endParaRPr lang="en-US" sz="1200" b="0" i="0" kern="1200" dirty="0">
              <a:solidFill>
                <a:schemeClr val="tx1"/>
              </a:solidFill>
              <a:effectLst/>
              <a:latin typeface="+mn-lt"/>
              <a:ea typeface="+mn-ea"/>
              <a:cs typeface="+mn-cs"/>
            </a:endParaRPr>
          </a:p>
          <a:p>
            <a:pPr eaLnBrk="1" hangingPunct="1">
              <a:spcBef>
                <a:spcPct val="0"/>
              </a:spcBef>
            </a:pPr>
            <a:r>
              <a:rPr lang="en-US" sz="1200" b="0" i="0" kern="1200" dirty="0">
                <a:solidFill>
                  <a:schemeClr val="tx1"/>
                </a:solidFill>
                <a:effectLst/>
                <a:latin typeface="+mn-lt"/>
                <a:ea typeface="+mn-ea"/>
                <a:cs typeface="+mn-cs"/>
              </a:rPr>
              <a:t>ONS = Oncology Nursing Society</a:t>
            </a:r>
            <a:endParaRPr lang="en-US" dirty="0"/>
          </a:p>
          <a:p>
            <a:pPr eaLnBrk="1" hangingPunct="1">
              <a:spcBef>
                <a:spcPct val="0"/>
              </a:spcBef>
            </a:pPr>
            <a:r>
              <a:rPr lang="en-US" dirty="0"/>
              <a:t>Engineering controls are used to remove a hazard or place a barrier between the worker and the hazard. Well-designed engineering controls can be highly effective in protecting workers and will typically be </a:t>
            </a:r>
            <a:r>
              <a:rPr lang="en-US" b="1" dirty="0"/>
              <a:t>independent of worker </a:t>
            </a:r>
            <a:r>
              <a:rPr lang="en-US" dirty="0"/>
              <a:t>interactions to provide this high level of protection. </a:t>
            </a:r>
          </a:p>
          <a:p>
            <a:pPr eaLnBrk="1" hangingPunct="1">
              <a:spcBef>
                <a:spcPct val="0"/>
              </a:spcBef>
            </a:pPr>
            <a:r>
              <a:rPr lang="en-US" dirty="0"/>
              <a:t>Disadvantages: The initial cost of engineering controls can be higher than the cost of administrative controls or personal protective equipment, but over the longer term, operating costs are frequently lower, and in some instances, can provide a cost savings in other areas of the process.</a:t>
            </a:r>
          </a:p>
          <a:p>
            <a:pPr eaLnBrk="1" hangingPunct="1">
              <a:spcBef>
                <a:spcPct val="0"/>
              </a:spcBef>
            </a:pPr>
            <a:r>
              <a:rPr lang="en-US" b="1" dirty="0">
                <a:latin typeface="Arial" charset="0"/>
              </a:rPr>
              <a:t>Only</a:t>
            </a:r>
            <a:r>
              <a:rPr lang="en-US" b="1" baseline="0" dirty="0">
                <a:latin typeface="Arial" charset="0"/>
              </a:rPr>
              <a:t> one available for administration: CSTDs</a:t>
            </a:r>
          </a:p>
          <a:p>
            <a:pPr eaLnBrk="1" hangingPunct="1">
              <a:spcBef>
                <a:spcPct val="0"/>
              </a:spcBef>
            </a:pPr>
            <a:endParaRPr lang="en-US" b="1" baseline="0" dirty="0">
              <a:latin typeface="Arial" charset="0"/>
            </a:endParaRPr>
          </a:p>
          <a:p>
            <a:r>
              <a:rPr lang="en-US" sz="1200" b="0" i="0" kern="1200" dirty="0">
                <a:solidFill>
                  <a:schemeClr val="tx1"/>
                </a:solidFill>
                <a:effectLst/>
                <a:latin typeface="+mn-lt"/>
                <a:ea typeface="+mn-ea"/>
                <a:cs typeface="+mn-cs"/>
              </a:rPr>
              <a:t>The U.S. </a:t>
            </a:r>
            <a:r>
              <a:rPr lang="en-US" sz="1200" b="0" i="0" kern="1200" dirty="0" err="1">
                <a:solidFill>
                  <a:schemeClr val="tx1"/>
                </a:solidFill>
                <a:effectLst/>
                <a:latin typeface="+mn-lt"/>
                <a:ea typeface="+mn-ea"/>
                <a:cs typeface="+mn-cs"/>
              </a:rPr>
              <a:t>Pharmacopeial</a:t>
            </a:r>
            <a:r>
              <a:rPr lang="en-US" sz="1200" b="0" i="0" kern="1200" dirty="0">
                <a:solidFill>
                  <a:schemeClr val="tx1"/>
                </a:solidFill>
                <a:effectLst/>
                <a:latin typeface="+mn-lt"/>
                <a:ea typeface="+mn-ea"/>
                <a:cs typeface="+mn-cs"/>
              </a:rPr>
              <a:t> Convention (USP) is a scientific nonprofit organization that sets standards for the identity, strength, quality, and purity of medicines, food ingredients, and dietary supplements manufactured, distributed and consumed worldwide. USP’s drug standards are enforceable in the United States by the Food and Drug Administration, and these standards are used in more than 140 countries.</a:t>
            </a:r>
          </a:p>
          <a:p>
            <a:endParaRPr lang="en-US" alt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prstClr val="black"/>
                </a:solidFill>
              </a:rPr>
              <a:t>* U.S. Pharmacopeial Convention (USP &lt;800&gt;) requires the use of engineering controls when </a:t>
            </a:r>
            <a:r>
              <a:rPr lang="en-US" sz="1200" dirty="0">
                <a:latin typeface="Leelawadee" panose="020B0502040204020203" pitchFamily="34" charset="-34"/>
                <a:cs typeface="Leelawadee" panose="020B0502040204020203" pitchFamily="34" charset="-34"/>
              </a:rPr>
              <a:t>administering antineoplastic HDs</a:t>
            </a:r>
          </a:p>
          <a:p>
            <a:endParaRPr lang="en-US" altLang="en-US" sz="1200" b="0" i="0" kern="1200" dirty="0">
              <a:solidFill>
                <a:schemeClr val="tx1"/>
              </a:solidFill>
              <a:effectLst/>
              <a:latin typeface="+mn-lt"/>
              <a:ea typeface="+mn-ea"/>
              <a:cs typeface="+mn-cs"/>
            </a:endParaRPr>
          </a:p>
          <a:p>
            <a:r>
              <a:rPr lang="en-US" altLang="en-US" sz="1200" b="0" i="0" kern="1200" dirty="0">
                <a:solidFill>
                  <a:schemeClr val="tx1"/>
                </a:solidFill>
                <a:effectLst/>
                <a:latin typeface="+mn-lt"/>
                <a:ea typeface="+mn-ea"/>
                <a:cs typeface="+mn-cs"/>
              </a:rPr>
              <a:t>USP 800 is a chapter in the USP Compounding Compendium. General Chapter</a:t>
            </a:r>
          </a:p>
          <a:p>
            <a:r>
              <a:rPr lang="en-US" dirty="0">
                <a:hlinkClick r:id="rId3"/>
              </a:rPr>
              <a:t>USP 800 | USP</a:t>
            </a:r>
            <a:endParaRPr lang="en-US" sz="1200" b="0" i="0" kern="1200" dirty="0">
              <a:solidFill>
                <a:schemeClr val="tx1"/>
              </a:solidFill>
              <a:effectLst/>
              <a:latin typeface="+mn-lt"/>
              <a:ea typeface="+mn-ea"/>
              <a:cs typeface="+mn-cs"/>
            </a:endParaRPr>
          </a:p>
          <a:p>
            <a:endParaRPr lang="en-US" altLang="en-US" dirty="0"/>
          </a:p>
        </p:txBody>
      </p:sp>
      <p:sp>
        <p:nvSpPr>
          <p:cNvPr id="337923" name="Slide Number Placeholder 3"/>
          <p:cNvSpPr txBox="1">
            <a:spLocks noGrp="1"/>
          </p:cNvSpPr>
          <p:nvPr/>
        </p:nvSpPr>
        <p:spPr bwMode="auto">
          <a:xfrm>
            <a:off x="4143587" y="9119173"/>
            <a:ext cx="3169920" cy="480389"/>
          </a:xfrm>
          <a:prstGeom prst="rect">
            <a:avLst/>
          </a:prstGeom>
          <a:noFill/>
          <a:ln w="9525">
            <a:noFill/>
            <a:miter lim="800000"/>
            <a:headEnd/>
            <a:tailEnd/>
          </a:ln>
        </p:spPr>
        <p:txBody>
          <a:bodyPr lIns="96661" tIns="48331" rIns="96661" bIns="48331" anchor="b"/>
          <a:lstStyle/>
          <a:p>
            <a:pPr algn="r"/>
            <a:fld id="{487877CB-2902-4357-ABF2-3413547391A8}" type="slidenum">
              <a:rPr lang="en-US" sz="1300">
                <a:latin typeface="Calibri" pitchFamily="34" charset="0"/>
              </a:rPr>
              <a:pPr algn="r"/>
              <a:t>7</a:t>
            </a:fld>
            <a:endParaRPr lang="en-US" sz="1300">
              <a:latin typeface="Calibri" pitchFamily="34" charset="0"/>
            </a:endParaRPr>
          </a:p>
        </p:txBody>
      </p:sp>
    </p:spTree>
    <p:extLst>
      <p:ext uri="{BB962C8B-B14F-4D97-AF65-F5344CB8AC3E}">
        <p14:creationId xmlns:p14="http://schemas.microsoft.com/office/powerpoint/2010/main" val="404984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U.S. Pharmacopeial Convention (USP &lt;800&gt;)</a:t>
            </a:r>
          </a:p>
          <a:p>
            <a:r>
              <a:rPr lang="en-US" sz="1200" b="1" i="0" u="none" strike="noStrike" kern="1200" baseline="0" dirty="0">
                <a:solidFill>
                  <a:schemeClr val="tx1"/>
                </a:solidFill>
                <a:latin typeface="+mn-lt"/>
                <a:ea typeface="+mn-ea"/>
                <a:cs typeface="+mn-cs"/>
              </a:rPr>
              <a:t>5.3 Compounding</a:t>
            </a:r>
          </a:p>
          <a:p>
            <a:r>
              <a:rPr lang="en-US" sz="1200" b="0" i="0" u="none" strike="noStrike" kern="1200" baseline="0" dirty="0">
                <a:solidFill>
                  <a:schemeClr val="tx1"/>
                </a:solidFill>
                <a:latin typeface="+mn-lt"/>
                <a:ea typeface="+mn-ea"/>
                <a:cs typeface="+mn-cs"/>
              </a:rPr>
              <a:t>140 Engineering controls are required to protect the preparation from cross-contamination</a:t>
            </a:r>
          </a:p>
          <a:p>
            <a:r>
              <a:rPr lang="en-US" sz="1200" b="0" i="0" u="none" strike="noStrike" kern="1200" baseline="0" dirty="0">
                <a:solidFill>
                  <a:schemeClr val="tx1"/>
                </a:solidFill>
                <a:latin typeface="+mn-lt"/>
                <a:ea typeface="+mn-ea"/>
                <a:cs typeface="+mn-cs"/>
              </a:rPr>
              <a:t>141 and microbial contamination (if preparation is intended to be sterile) during all phases of</a:t>
            </a:r>
          </a:p>
          <a:p>
            <a:r>
              <a:rPr lang="en-US" sz="1200" b="0" i="0" u="none" strike="noStrike" kern="1200" baseline="0" dirty="0">
                <a:solidFill>
                  <a:schemeClr val="tx1"/>
                </a:solidFill>
                <a:latin typeface="+mn-lt"/>
                <a:ea typeface="+mn-ea"/>
                <a:cs typeface="+mn-cs"/>
              </a:rPr>
              <a:t>142 the compounding process. Engineering controls for containment are divided into three</a:t>
            </a:r>
          </a:p>
          <a:p>
            <a:r>
              <a:rPr lang="en-US" sz="1200" b="0" i="0" u="none" strike="noStrike" kern="1200" baseline="0" dirty="0">
                <a:solidFill>
                  <a:schemeClr val="tx1"/>
                </a:solidFill>
                <a:latin typeface="+mn-lt"/>
                <a:ea typeface="+mn-ea"/>
                <a:cs typeface="+mn-cs"/>
              </a:rPr>
              <a:t>143 categories representing primary, secondary, and supplementary levels of control. A</a:t>
            </a:r>
          </a:p>
          <a:p>
            <a:r>
              <a:rPr lang="en-US" sz="1200" b="0" i="0" u="none" strike="noStrike" kern="1200" baseline="0" dirty="0">
                <a:solidFill>
                  <a:schemeClr val="tx1"/>
                </a:solidFill>
                <a:latin typeface="+mn-lt"/>
                <a:ea typeface="+mn-ea"/>
                <a:cs typeface="+mn-cs"/>
              </a:rPr>
              <a:t>144 containment primary engineering control (C-PEC) is a ventilated device designed to</a:t>
            </a:r>
          </a:p>
          <a:p>
            <a:r>
              <a:rPr lang="en-US" sz="1200" b="0" i="0" u="none" strike="noStrike" kern="1200" baseline="0" dirty="0">
                <a:solidFill>
                  <a:schemeClr val="tx1"/>
                </a:solidFill>
                <a:latin typeface="+mn-lt"/>
                <a:ea typeface="+mn-ea"/>
                <a:cs typeface="+mn-cs"/>
              </a:rPr>
              <a:t>145 minimize worker and environmental HD exposure when directly handling HDs.</a:t>
            </a:r>
          </a:p>
          <a:p>
            <a:r>
              <a:rPr lang="en-US" sz="1200" b="0" i="0" u="none" strike="noStrike" kern="1200" baseline="0" dirty="0">
                <a:solidFill>
                  <a:schemeClr val="tx1"/>
                </a:solidFill>
                <a:latin typeface="+mn-lt"/>
                <a:ea typeface="+mn-ea"/>
                <a:cs typeface="+mn-cs"/>
              </a:rPr>
              <a:t>146 Containment secondary engineering controls (C-SEC) is the room in which the C-PEC</a:t>
            </a:r>
          </a:p>
          <a:p>
            <a:r>
              <a:rPr lang="en-US" sz="1200" b="0" i="0" u="none" strike="noStrike" kern="1200" baseline="0" dirty="0">
                <a:solidFill>
                  <a:schemeClr val="tx1"/>
                </a:solidFill>
                <a:latin typeface="+mn-lt"/>
                <a:ea typeface="+mn-ea"/>
                <a:cs typeface="+mn-cs"/>
              </a:rPr>
              <a:t>147 is placed. Supplemental engineering controls [e.g., closed-system drug-transfer device</a:t>
            </a:r>
          </a:p>
          <a:p>
            <a:r>
              <a:rPr lang="en-US" sz="1200" b="0" i="0" u="none" strike="noStrike" kern="1200" baseline="0" dirty="0">
                <a:solidFill>
                  <a:schemeClr val="tx1"/>
                </a:solidFill>
                <a:latin typeface="+mn-lt"/>
                <a:ea typeface="+mn-ea"/>
                <a:cs typeface="+mn-cs"/>
              </a:rPr>
              <a:t>148 (CSTD)] are adjunct controls to offer additional levels of protection. </a:t>
            </a:r>
            <a:r>
              <a:rPr lang="en-US" sz="1200" b="0" i="1" u="none" strike="noStrike" kern="1200" baseline="0" dirty="0">
                <a:solidFill>
                  <a:schemeClr val="tx1"/>
                </a:solidFill>
                <a:latin typeface="+mn-lt"/>
                <a:ea typeface="+mn-ea"/>
                <a:cs typeface="+mn-cs"/>
              </a:rPr>
              <a:t>Appendix B </a:t>
            </a:r>
            <a:r>
              <a:rPr lang="en-US" sz="1200" b="0" i="0" u="none" strike="noStrike" kern="1200" baseline="0" dirty="0">
                <a:solidFill>
                  <a:schemeClr val="tx1"/>
                </a:solidFill>
                <a:latin typeface="+mn-lt"/>
                <a:ea typeface="+mn-ea"/>
                <a:cs typeface="+mn-cs"/>
              </a:rPr>
              <a:t>provides</a:t>
            </a:r>
          </a:p>
          <a:p>
            <a:r>
              <a:rPr lang="en-US" sz="1200" b="0" i="0" u="none" strike="noStrike" kern="1200" baseline="0" dirty="0">
                <a:solidFill>
                  <a:schemeClr val="tx1"/>
                </a:solidFill>
                <a:latin typeface="+mn-lt"/>
                <a:ea typeface="+mn-ea"/>
                <a:cs typeface="+mn-cs"/>
              </a:rPr>
              <a:t>149 examples for designs of HD compounding areas.</a:t>
            </a:r>
          </a:p>
          <a:p>
            <a:r>
              <a:rPr lang="en-US" sz="1200" b="0" i="0" u="none" strike="noStrike" kern="1200" baseline="0" dirty="0">
                <a:solidFill>
                  <a:schemeClr val="tx1"/>
                </a:solidFill>
                <a:latin typeface="+mn-lt"/>
                <a:ea typeface="+mn-ea"/>
                <a:cs typeface="+mn-cs"/>
              </a:rPr>
              <a:t>150 Sterile and nonsterile HDs must be compounded within a C-PEC located in a C-SEC.</a:t>
            </a:r>
          </a:p>
          <a:p>
            <a:r>
              <a:rPr lang="en-US" sz="1200" b="0" i="0" u="none" strike="noStrike" kern="1200" baseline="0" dirty="0">
                <a:solidFill>
                  <a:schemeClr val="tx1"/>
                </a:solidFill>
                <a:latin typeface="+mn-lt"/>
                <a:ea typeface="+mn-ea"/>
                <a:cs typeface="+mn-cs"/>
              </a:rPr>
              <a:t>151 The C-SEC used for sterile and nonsterile compounding must:</a:t>
            </a:r>
          </a:p>
          <a:p>
            <a:r>
              <a:rPr lang="en-US" sz="1200" b="0" i="0" u="none" strike="noStrike" kern="1200" baseline="0" dirty="0">
                <a:solidFill>
                  <a:schemeClr val="tx1"/>
                </a:solidFill>
                <a:latin typeface="+mn-lt"/>
                <a:ea typeface="+mn-ea"/>
                <a:cs typeface="+mn-cs"/>
              </a:rPr>
              <a:t>152  Be externally vented through high-efficiency particulate air (HEPA) filtration</a:t>
            </a:r>
          </a:p>
          <a:p>
            <a:r>
              <a:rPr lang="en-US" sz="1200" b="0" i="0" u="none" strike="noStrike" kern="1200" baseline="0" dirty="0">
                <a:solidFill>
                  <a:schemeClr val="tx1"/>
                </a:solidFill>
                <a:latin typeface="+mn-lt"/>
                <a:ea typeface="+mn-ea"/>
                <a:cs typeface="+mn-cs"/>
              </a:rPr>
              <a:t>153  Be physically separated (i.e., a different room from other preparation areas)</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OSHA Tech Manual Chapter 2</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A. Pharmacy or Other Preparation Areas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large oncology centers, HDs are usually prepared in the pharmacy. However, in small hospitals, outpatient treatment areas, and physicians' offices they have been prepared by physicians or nurses without appropriate engineering controls and protective apparel.  Many HDs must be reconstituted, transferred from one container to another, or manipulated before administration to patients. Even if care is taken, opportunity for absorption through inhalation or direct skin contact can occur.</a:t>
            </a:r>
          </a:p>
          <a:p>
            <a:r>
              <a:rPr lang="en-US" sz="1200" b="0" i="0" kern="1200" dirty="0">
                <a:solidFill>
                  <a:schemeClr val="tx1"/>
                </a:solidFill>
                <a:effectLst/>
                <a:latin typeface="+mn-lt"/>
                <a:ea typeface="+mn-ea"/>
                <a:cs typeface="+mn-cs"/>
              </a:rPr>
              <a:t>Examples of manipulations that can cause splattering, spraying, and aerosolization include:</a:t>
            </a:r>
          </a:p>
          <a:p>
            <a:pPr lvl="1"/>
            <a:r>
              <a:rPr lang="en-US" sz="1200" b="0" i="0" kern="1200" dirty="0">
                <a:solidFill>
                  <a:schemeClr val="tx1"/>
                </a:solidFill>
                <a:effectLst/>
                <a:latin typeface="+mn-lt"/>
                <a:ea typeface="+mn-ea"/>
                <a:cs typeface="+mn-cs"/>
              </a:rPr>
              <a:t>withdrawal of needles from drug vials;</a:t>
            </a:r>
          </a:p>
          <a:p>
            <a:pPr lvl="1"/>
            <a:r>
              <a:rPr lang="en-US" sz="1200" b="0" i="0" kern="1200" dirty="0">
                <a:solidFill>
                  <a:schemeClr val="tx1"/>
                </a:solidFill>
                <a:effectLst/>
                <a:latin typeface="+mn-lt"/>
                <a:ea typeface="+mn-ea"/>
                <a:cs typeface="+mn-cs"/>
              </a:rPr>
              <a:t>drug transfer using syringes and needles or filter straws;</a:t>
            </a:r>
          </a:p>
          <a:p>
            <a:pPr lvl="1"/>
            <a:r>
              <a:rPr lang="en-US" sz="1200" b="0" i="0" kern="1200" dirty="0">
                <a:solidFill>
                  <a:schemeClr val="tx1"/>
                </a:solidFill>
                <a:effectLst/>
                <a:latin typeface="+mn-lt"/>
                <a:ea typeface="+mn-ea"/>
                <a:cs typeface="+mn-cs"/>
              </a:rPr>
              <a:t>breaking open of ampules; and</a:t>
            </a:r>
          </a:p>
          <a:p>
            <a:pPr lvl="1"/>
            <a:r>
              <a:rPr lang="en-US" sz="1200" b="0" i="0" kern="1200" dirty="0">
                <a:solidFill>
                  <a:schemeClr val="tx1"/>
                </a:solidFill>
                <a:effectLst/>
                <a:latin typeface="+mn-lt"/>
                <a:ea typeface="+mn-ea"/>
                <a:cs typeface="+mn-cs"/>
              </a:rPr>
              <a:t>expulsion of air from a drug-filled syringe.</a:t>
            </a:r>
          </a:p>
          <a:p>
            <a:r>
              <a:rPr lang="en-US" sz="1200" b="0" i="0" kern="1200" dirty="0">
                <a:solidFill>
                  <a:schemeClr val="tx1"/>
                </a:solidFill>
                <a:effectLst/>
                <a:latin typeface="+mn-lt"/>
                <a:ea typeface="+mn-ea"/>
                <a:cs typeface="+mn-cs"/>
              </a:rPr>
              <a:t>Evaluation of these preparation techniques, using fluorescent dye solutions, has shown contamination of gloves and the sleeves and chest of gowns.</a:t>
            </a:r>
            <a:endParaRPr lang="en-US" sz="1200" b="0" i="0" u="sng" kern="1200" baseline="300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Horizontal airflow work benches provide an aseptic environment for the preparation of injectable drugs. However, these units provide a flow of filtered air originating at the back of the workspace and exiting toward the employee using the unit. Thus, they increase the likelihood of drug exposure to both the preparer and other personnel in the room. As a result, the use of horizontal BSC's is contra-indicated in the preparation of HD's. Smoking, drinking, applying cosmetics, and eating where these drugs are prepared, stored, or used also increase the chance of exposure</a:t>
            </a:r>
          </a:p>
          <a:p>
            <a:endParaRPr lang="en-US" dirty="0"/>
          </a:p>
          <a:p>
            <a:r>
              <a:rPr lang="en-US" dirty="0"/>
              <a:t>Part 520 Ventilation Controls [excerpt]</a:t>
            </a:r>
          </a:p>
          <a:p>
            <a:r>
              <a:rPr lang="en-US" dirty="0"/>
              <a:t>R 325.52011 Recirculation of air from exhaust systems.</a:t>
            </a:r>
          </a:p>
          <a:p>
            <a:r>
              <a:rPr lang="en-US" dirty="0"/>
              <a:t>Rule 11. (1) The recirculation of air containing a contaminant whose permissible exposure limit is equal to</a:t>
            </a:r>
          </a:p>
          <a:p>
            <a:r>
              <a:rPr lang="en-US" dirty="0"/>
              <a:t>or exceeds 1000 ppm, 15 mg/m3 , or 50 </a:t>
            </a:r>
            <a:r>
              <a:rPr lang="en-US" dirty="0" err="1"/>
              <a:t>mppcf</a:t>
            </a:r>
            <a:r>
              <a:rPr lang="en-US" dirty="0"/>
              <a:t>, shall be permitted if the exhaust ventilation system is equipped</a:t>
            </a:r>
          </a:p>
          <a:p>
            <a:r>
              <a:rPr lang="en-US" dirty="0"/>
              <a:t>with an air-cleaning device capable of reducing the contaminant concentrations to 10% or less of their permissible exposure limits in the returned air.</a:t>
            </a:r>
          </a:p>
        </p:txBody>
      </p:sp>
      <p:sp>
        <p:nvSpPr>
          <p:cNvPr id="4" name="Slide Number Placeholder 3"/>
          <p:cNvSpPr>
            <a:spLocks noGrp="1"/>
          </p:cNvSpPr>
          <p:nvPr>
            <p:ph type="sldNum" sz="quarter" idx="10"/>
          </p:nvPr>
        </p:nvSpPr>
        <p:spPr/>
        <p:txBody>
          <a:bodyPr/>
          <a:lstStyle/>
          <a:p>
            <a:fld id="{A304ED9A-29CD-4128-ABD7-2DA46B6D92C8}" type="slidenum">
              <a:rPr lang="en-US" smtClean="0"/>
              <a:t>8</a:t>
            </a:fld>
            <a:endParaRPr lang="en-US"/>
          </a:p>
        </p:txBody>
      </p:sp>
    </p:spTree>
    <p:extLst>
      <p:ext uri="{BB962C8B-B14F-4D97-AF65-F5344CB8AC3E}">
        <p14:creationId xmlns:p14="http://schemas.microsoft.com/office/powerpoint/2010/main" val="1928112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p>
          <a:p>
            <a:r>
              <a:rPr lang="en-US" dirty="0"/>
              <a:t>Free</a:t>
            </a:r>
            <a:r>
              <a:rPr lang="en-US" baseline="0" dirty="0"/>
              <a:t> use FDA </a:t>
            </a:r>
            <a:r>
              <a:rPr lang="en-US" sz="1200" baseline="0" dirty="0"/>
              <a:t>compounding aseptic isolator</a:t>
            </a:r>
            <a:r>
              <a:rPr lang="en-US" baseline="0" dirty="0"/>
              <a:t>: https://commons.wikimedia.org/wiki/File:FDA_scientist_examines_a_lettuce_sample_in_a_sample_preparation_glove_box.jpg</a:t>
            </a:r>
          </a:p>
          <a:p>
            <a:endParaRPr lang="en-US" baseline="0" dirty="0"/>
          </a:p>
          <a:p>
            <a:r>
              <a:rPr lang="en-US" baseline="0" dirty="0"/>
              <a:t>Free Use CDC Biological Safety Cabinet: https://en.wikipedia.org/wiki/Biosafety_cabinet#/media/File:Influenza_virus_research.jpg</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9</a:t>
            </a:fld>
            <a:endParaRPr lang="en-US"/>
          </a:p>
        </p:txBody>
      </p:sp>
    </p:spTree>
    <p:extLst>
      <p:ext uri="{BB962C8B-B14F-4D97-AF65-F5344CB8AC3E}">
        <p14:creationId xmlns:p14="http://schemas.microsoft.com/office/powerpoint/2010/main" val="1357159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C34D22-D338-554C-8DC1-8BCFE87C07ED}"/>
              </a:ext>
            </a:extLst>
          </p:cNvPr>
          <p:cNvPicPr>
            <a:picLocks noChangeAspect="1"/>
          </p:cNvPicPr>
          <p:nvPr userDrawn="1"/>
        </p:nvPicPr>
        <p:blipFill>
          <a:blip r:embed="rId2"/>
          <a:stretch>
            <a:fillRect/>
          </a:stretch>
        </p:blipFill>
        <p:spPr>
          <a:xfrm>
            <a:off x="4298950" y="1610389"/>
            <a:ext cx="3594100" cy="3467100"/>
          </a:xfrm>
          <a:prstGeom prst="rect">
            <a:avLst/>
          </a:prstGeom>
        </p:spPr>
      </p:pic>
      <p:pic>
        <p:nvPicPr>
          <p:cNvPr id="7" name="Picture 6" descr="A group of tall buildings&#10;&#10;Description automatically generated with low confidence">
            <a:extLst>
              <a:ext uri="{FF2B5EF4-FFF2-40B4-BE49-F238E27FC236}">
                <a16:creationId xmlns:a16="http://schemas.microsoft.com/office/drawing/2014/main" id="{790FF276-DC47-0A45-A78E-19BB6826511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5293"/>
          <a:stretch/>
        </p:blipFill>
        <p:spPr>
          <a:xfrm>
            <a:off x="0" y="1"/>
            <a:ext cx="12192000" cy="6857999"/>
          </a:xfrm>
          <a:prstGeom prst="rect">
            <a:avLst/>
          </a:prstGeom>
        </p:spPr>
      </p:pic>
      <p:pic>
        <p:nvPicPr>
          <p:cNvPr id="8" name="Picture 7">
            <a:extLst>
              <a:ext uri="{FF2B5EF4-FFF2-40B4-BE49-F238E27FC236}">
                <a16:creationId xmlns:a16="http://schemas.microsoft.com/office/drawing/2014/main" id="{828514A8-8478-EC4F-8994-D55158953D95}"/>
              </a:ext>
            </a:extLst>
          </p:cNvPr>
          <p:cNvPicPr>
            <a:picLocks noChangeAspect="1"/>
          </p:cNvPicPr>
          <p:nvPr userDrawn="1"/>
        </p:nvPicPr>
        <p:blipFill>
          <a:blip r:embed="rId2"/>
          <a:stretch>
            <a:fillRect/>
          </a:stretch>
        </p:blipFill>
        <p:spPr>
          <a:xfrm>
            <a:off x="4396222" y="1610389"/>
            <a:ext cx="3399556" cy="3279431"/>
          </a:xfrm>
          <a:prstGeom prst="rect">
            <a:avLst/>
          </a:prstGeom>
        </p:spPr>
      </p:pic>
    </p:spTree>
    <p:extLst>
      <p:ext uri="{BB962C8B-B14F-4D97-AF65-F5344CB8AC3E}">
        <p14:creationId xmlns:p14="http://schemas.microsoft.com/office/powerpoint/2010/main" val="345727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03EE532-4799-447C-97AB-A0622E54F9CD}" type="datetime1">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E1899-6475-4BEC-B023-97718E08210A}" type="slidenum">
              <a:rPr lang="en-US" smtClean="0"/>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2921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755F2064-B697-4B73-81D2-5276FB294643}" type="datetime1">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E1899-6475-4BEC-B023-97718E08210A}" type="slidenum">
              <a:rPr lang="en-US" smtClean="0"/>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1466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C34D22-D338-554C-8DC1-8BCFE87C07ED}"/>
              </a:ext>
            </a:extLst>
          </p:cNvPr>
          <p:cNvPicPr>
            <a:picLocks noChangeAspect="1"/>
          </p:cNvPicPr>
          <p:nvPr userDrawn="1"/>
        </p:nvPicPr>
        <p:blipFill>
          <a:blip r:embed="rId2"/>
          <a:stretch>
            <a:fillRect/>
          </a:stretch>
        </p:blipFill>
        <p:spPr>
          <a:xfrm>
            <a:off x="4298950" y="1610389"/>
            <a:ext cx="3594100" cy="3467100"/>
          </a:xfrm>
          <a:prstGeom prst="rect">
            <a:avLst/>
          </a:prstGeom>
        </p:spPr>
      </p:pic>
      <p:pic>
        <p:nvPicPr>
          <p:cNvPr id="7" name="Picture 6" descr="A group of tall buildings&#10;&#10;Description automatically generated with low confidence">
            <a:extLst>
              <a:ext uri="{FF2B5EF4-FFF2-40B4-BE49-F238E27FC236}">
                <a16:creationId xmlns:a16="http://schemas.microsoft.com/office/drawing/2014/main" id="{790FF276-DC47-0A45-A78E-19BB6826511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5293"/>
          <a:stretch/>
        </p:blipFill>
        <p:spPr>
          <a:xfrm>
            <a:off x="0" y="1"/>
            <a:ext cx="12192000" cy="6857999"/>
          </a:xfrm>
          <a:prstGeom prst="rect">
            <a:avLst/>
          </a:prstGeom>
        </p:spPr>
      </p:pic>
      <p:sp>
        <p:nvSpPr>
          <p:cNvPr id="6" name="Title 1">
            <a:extLst>
              <a:ext uri="{FF2B5EF4-FFF2-40B4-BE49-F238E27FC236}">
                <a16:creationId xmlns:a16="http://schemas.microsoft.com/office/drawing/2014/main" id="{250593E8-7F16-BD43-B847-394A8DA882A5}"/>
              </a:ext>
            </a:extLst>
          </p:cNvPr>
          <p:cNvSpPr>
            <a:spLocks noGrp="1"/>
          </p:cNvSpPr>
          <p:nvPr>
            <p:ph type="title" hasCustomPrompt="1"/>
          </p:nvPr>
        </p:nvSpPr>
        <p:spPr>
          <a:xfrm>
            <a:off x="838200" y="1043888"/>
            <a:ext cx="10515600" cy="1857447"/>
          </a:xfrm>
        </p:spPr>
        <p:txBody>
          <a:bodyPr anchor="b">
            <a:normAutofit/>
          </a:bodyPr>
          <a:lstStyle>
            <a:lvl1pPr algn="ctr">
              <a:defRPr sz="4000">
                <a:solidFill>
                  <a:srgbClr val="B0C836"/>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02020A30-9A81-8B4B-A8AB-D84ED9DCCAF8}"/>
              </a:ext>
            </a:extLst>
          </p:cNvPr>
          <p:cNvSpPr>
            <a:spLocks noGrp="1"/>
          </p:cNvSpPr>
          <p:nvPr>
            <p:ph type="body" idx="1"/>
          </p:nvPr>
        </p:nvSpPr>
        <p:spPr>
          <a:xfrm>
            <a:off x="838200" y="2901335"/>
            <a:ext cx="10515600" cy="114292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392AD329-1197-3844-93EF-3A7631E21823}"/>
              </a:ext>
            </a:extLst>
          </p:cNvPr>
          <p:cNvPicPr>
            <a:picLocks noChangeAspect="1"/>
          </p:cNvPicPr>
          <p:nvPr userDrawn="1"/>
        </p:nvPicPr>
        <p:blipFill>
          <a:blip r:embed="rId2"/>
          <a:stretch>
            <a:fillRect/>
          </a:stretch>
        </p:blipFill>
        <p:spPr>
          <a:xfrm>
            <a:off x="5503604" y="5077489"/>
            <a:ext cx="1184792" cy="1142927"/>
          </a:xfrm>
          <a:prstGeom prst="rect">
            <a:avLst/>
          </a:prstGeom>
        </p:spPr>
      </p:pic>
    </p:spTree>
    <p:extLst>
      <p:ext uri="{BB962C8B-B14F-4D97-AF65-F5344CB8AC3E}">
        <p14:creationId xmlns:p14="http://schemas.microsoft.com/office/powerpoint/2010/main" val="371673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Section Header">
    <p:bg>
      <p:bgPr>
        <a:solidFill>
          <a:srgbClr val="182F3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84FD90-818B-A647-95F7-BFB728082E36}"/>
              </a:ext>
            </a:extLst>
          </p:cNvPr>
          <p:cNvSpPr/>
          <p:nvPr userDrawn="1"/>
        </p:nvSpPr>
        <p:spPr>
          <a:xfrm>
            <a:off x="2178" y="0"/>
            <a:ext cx="12187645" cy="6858000"/>
          </a:xfrm>
          <a:prstGeom prst="rect">
            <a:avLst/>
          </a:prstGeom>
          <a:solidFill>
            <a:srgbClr val="182F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50593E8-7F16-BD43-B847-394A8DA882A5}"/>
              </a:ext>
            </a:extLst>
          </p:cNvPr>
          <p:cNvSpPr>
            <a:spLocks noGrp="1"/>
          </p:cNvSpPr>
          <p:nvPr>
            <p:ph type="title" hasCustomPrompt="1"/>
          </p:nvPr>
        </p:nvSpPr>
        <p:spPr>
          <a:xfrm>
            <a:off x="838200" y="1043888"/>
            <a:ext cx="10515600" cy="1857447"/>
          </a:xfrm>
        </p:spPr>
        <p:txBody>
          <a:bodyPr anchor="b">
            <a:normAutofit/>
          </a:bodyPr>
          <a:lstStyle>
            <a:lvl1pPr algn="ctr">
              <a:defRPr sz="4000">
                <a:solidFill>
                  <a:srgbClr val="B0C836"/>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02020A30-9A81-8B4B-A8AB-D84ED9DCCAF8}"/>
              </a:ext>
            </a:extLst>
          </p:cNvPr>
          <p:cNvSpPr>
            <a:spLocks noGrp="1"/>
          </p:cNvSpPr>
          <p:nvPr>
            <p:ph type="body" idx="1"/>
          </p:nvPr>
        </p:nvSpPr>
        <p:spPr>
          <a:xfrm>
            <a:off x="838200" y="2901335"/>
            <a:ext cx="10515600" cy="114292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392AD329-1197-3844-93EF-3A7631E21823}"/>
              </a:ext>
            </a:extLst>
          </p:cNvPr>
          <p:cNvPicPr>
            <a:picLocks noChangeAspect="1"/>
          </p:cNvPicPr>
          <p:nvPr userDrawn="1"/>
        </p:nvPicPr>
        <p:blipFill>
          <a:blip r:embed="rId2"/>
          <a:stretch>
            <a:fillRect/>
          </a:stretch>
        </p:blipFill>
        <p:spPr>
          <a:xfrm>
            <a:off x="5503604" y="5077489"/>
            <a:ext cx="1184792" cy="1142927"/>
          </a:xfrm>
          <a:prstGeom prst="rect">
            <a:avLst/>
          </a:prstGeom>
        </p:spPr>
      </p:pic>
    </p:spTree>
    <p:extLst>
      <p:ext uri="{BB962C8B-B14F-4D97-AF65-F5344CB8AC3E}">
        <p14:creationId xmlns:p14="http://schemas.microsoft.com/office/powerpoint/2010/main" val="4554285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amp;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83806A-B241-B245-9639-CA79C3E2D350}"/>
              </a:ext>
            </a:extLst>
          </p:cNvPr>
          <p:cNvSpPr/>
          <p:nvPr userDrawn="1"/>
        </p:nvSpPr>
        <p:spPr>
          <a:xfrm>
            <a:off x="0" y="0"/>
            <a:ext cx="3526971" cy="6858000"/>
          </a:xfrm>
          <a:prstGeom prst="rect">
            <a:avLst/>
          </a:prstGeom>
          <a:solidFill>
            <a:srgbClr val="B0C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a:extLst>
              <a:ext uri="{FF2B5EF4-FFF2-40B4-BE49-F238E27FC236}">
                <a16:creationId xmlns:a16="http://schemas.microsoft.com/office/drawing/2014/main" id="{80D2CDCB-7820-704C-BEE2-ADD5CEEBB15D}"/>
              </a:ext>
            </a:extLst>
          </p:cNvPr>
          <p:cNvSpPr>
            <a:spLocks noGrp="1" noChangeArrowheads="1"/>
          </p:cNvSpPr>
          <p:nvPr>
            <p:ph type="title" hasCustomPrompt="1"/>
          </p:nvPr>
        </p:nvSpPr>
        <p:spPr bwMode="auto">
          <a:xfrm>
            <a:off x="392973" y="1897062"/>
            <a:ext cx="274102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6" name="Text Placeholder 15">
            <a:extLst>
              <a:ext uri="{FF2B5EF4-FFF2-40B4-BE49-F238E27FC236}">
                <a16:creationId xmlns:a16="http://schemas.microsoft.com/office/drawing/2014/main" id="{F2CEF959-C85E-A547-BF96-CA49DF25214C}"/>
              </a:ext>
            </a:extLst>
          </p:cNvPr>
          <p:cNvSpPr>
            <a:spLocks noGrp="1"/>
          </p:cNvSpPr>
          <p:nvPr>
            <p:ph type="body" sz="quarter" idx="11"/>
          </p:nvPr>
        </p:nvSpPr>
        <p:spPr>
          <a:xfrm>
            <a:off x="4179886" y="561702"/>
            <a:ext cx="7485245" cy="572153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D047B32F-3F66-19BA-A8A8-B26ABD7A592C}"/>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a:t>
            </a:fld>
            <a:endParaRPr lang="en-US"/>
          </a:p>
        </p:txBody>
      </p:sp>
    </p:spTree>
    <p:extLst>
      <p:ext uri="{BB962C8B-B14F-4D97-AF65-F5344CB8AC3E}">
        <p14:creationId xmlns:p14="http://schemas.microsoft.com/office/powerpoint/2010/main" val="147083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4DD03C3-FDFE-E547-B18B-EFF33EA2272A}"/>
              </a:ext>
            </a:extLst>
          </p:cNvPr>
          <p:cNvSpPr>
            <a:spLocks noGrp="1" noChangeArrowheads="1"/>
          </p:cNvSpPr>
          <p:nvPr>
            <p:ph type="title" hasCustomPrompt="1"/>
          </p:nvPr>
        </p:nvSpPr>
        <p:spPr bwMode="auto">
          <a:xfrm>
            <a:off x="504552" y="365125"/>
            <a:ext cx="1118289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 name="Slide Number Placeholder 5">
            <a:extLst>
              <a:ext uri="{FF2B5EF4-FFF2-40B4-BE49-F238E27FC236}">
                <a16:creationId xmlns:a16="http://schemas.microsoft.com/office/drawing/2014/main" id="{B41DEDB9-3C5E-4F41-B187-80AD4722C731}"/>
              </a:ext>
            </a:extLst>
          </p:cNvPr>
          <p:cNvSpPr>
            <a:spLocks noGrp="1"/>
          </p:cNvSpPr>
          <p:nvPr>
            <p:ph type="sldNum" sz="quarter" idx="4"/>
          </p:nvPr>
        </p:nvSpPr>
        <p:spPr>
          <a:xfrm>
            <a:off x="9067801" y="631031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bg1">
                    <a:lumMod val="50000"/>
                  </a:schemeClr>
                </a:solidFill>
                <a:latin typeface="Arial" panose="020B0604020202020204" pitchFamily="34" charset="0"/>
                <a:cs typeface="Arial" panose="020B0604020202020204" pitchFamily="34" charset="0"/>
              </a:defRPr>
            </a:lvl1pPr>
          </a:lstStyle>
          <a:p>
            <a:pPr>
              <a:defRPr/>
            </a:pPr>
            <a:fld id="{9E1E6966-82FD-6440-96A1-D800416A5E0C}" type="slidenum">
              <a:rPr lang="en-US" smtClean="0"/>
              <a:pPr>
                <a:defRPr/>
              </a:pPr>
              <a:t>‹#›</a:t>
            </a:fld>
            <a:endParaRPr lang="en-US" dirty="0"/>
          </a:p>
        </p:txBody>
      </p:sp>
      <p:sp>
        <p:nvSpPr>
          <p:cNvPr id="14" name="TextBox 13">
            <a:extLst>
              <a:ext uri="{FF2B5EF4-FFF2-40B4-BE49-F238E27FC236}">
                <a16:creationId xmlns:a16="http://schemas.microsoft.com/office/drawing/2014/main" id="{4E53D2FC-C27D-BB41-9B6D-990B964F295E}"/>
              </a:ext>
            </a:extLst>
          </p:cNvPr>
          <p:cNvSpPr txBox="1"/>
          <p:nvPr userDrawn="1"/>
        </p:nvSpPr>
        <p:spPr>
          <a:xfrm>
            <a:off x="380999" y="6354374"/>
            <a:ext cx="10343607" cy="276999"/>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cs typeface="Arial" panose="020B0604020202020204" pitchFamily="34" charset="0"/>
              </a:rPr>
              <a:t>Michigan Department of Labor &amp; Economic Opportunity</a:t>
            </a:r>
          </a:p>
        </p:txBody>
      </p:sp>
      <p:cxnSp>
        <p:nvCxnSpPr>
          <p:cNvPr id="15" name="Straight Connector 14">
            <a:extLst>
              <a:ext uri="{FF2B5EF4-FFF2-40B4-BE49-F238E27FC236}">
                <a16:creationId xmlns:a16="http://schemas.microsoft.com/office/drawing/2014/main" id="{3BBF8C25-F707-7548-95A9-E70ED116AE81}"/>
              </a:ext>
            </a:extLst>
          </p:cNvPr>
          <p:cNvCxnSpPr/>
          <p:nvPr userDrawn="1"/>
        </p:nvCxnSpPr>
        <p:spPr>
          <a:xfrm>
            <a:off x="590007" y="1690688"/>
            <a:ext cx="1330235" cy="0"/>
          </a:xfrm>
          <a:prstGeom prst="line">
            <a:avLst/>
          </a:prstGeom>
          <a:ln w="57150">
            <a:solidFill>
              <a:srgbClr val="B0C83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340E71C-9F1E-3845-83C5-603471A74F83}"/>
              </a:ext>
            </a:extLst>
          </p:cNvPr>
          <p:cNvSpPr>
            <a:spLocks noGrp="1"/>
          </p:cNvSpPr>
          <p:nvPr>
            <p:ph type="body" sz="quarter" idx="10"/>
          </p:nvPr>
        </p:nvSpPr>
        <p:spPr>
          <a:xfrm>
            <a:off x="504553" y="2005206"/>
            <a:ext cx="11182895" cy="4034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227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Side Bar &amp; Ic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68A5D0-077A-1A4F-8A58-67BA784CC152}"/>
              </a:ext>
            </a:extLst>
          </p:cNvPr>
          <p:cNvSpPr>
            <a:spLocks noGrp="1"/>
          </p:cNvSpPr>
          <p:nvPr>
            <p:ph type="title" hasCustomPrompt="1"/>
          </p:nvPr>
        </p:nvSpPr>
        <p:spPr>
          <a:xfrm>
            <a:off x="504552" y="365125"/>
            <a:ext cx="7006590" cy="1325563"/>
          </a:xfrm>
        </p:spPr>
        <p:txBody>
          <a:bodyPr/>
          <a:lstStyle/>
          <a:p>
            <a:r>
              <a:rPr lang="en-US" altLang="en-US" dirty="0"/>
              <a:t>Click To Edit Master </a:t>
            </a:r>
            <a:br>
              <a:rPr lang="en-US" altLang="en-US" dirty="0"/>
            </a:br>
            <a:r>
              <a:rPr lang="en-US" altLang="en-US" dirty="0"/>
              <a:t>Title Style</a:t>
            </a:r>
            <a:endParaRPr lang="en-US" dirty="0"/>
          </a:p>
        </p:txBody>
      </p:sp>
      <p:sp>
        <p:nvSpPr>
          <p:cNvPr id="5" name="Content Placeholder 2">
            <a:extLst>
              <a:ext uri="{FF2B5EF4-FFF2-40B4-BE49-F238E27FC236}">
                <a16:creationId xmlns:a16="http://schemas.microsoft.com/office/drawing/2014/main" id="{40829F16-4C02-B547-9BD0-FEA0AEFEE2F5}"/>
              </a:ext>
            </a:extLst>
          </p:cNvPr>
          <p:cNvSpPr>
            <a:spLocks noGrp="1"/>
          </p:cNvSpPr>
          <p:nvPr>
            <p:ph type="body" sz="quarter" idx="10"/>
          </p:nvPr>
        </p:nvSpPr>
        <p:spPr>
          <a:xfrm>
            <a:off x="504553" y="2107095"/>
            <a:ext cx="7006590" cy="3836506"/>
          </a:xfrm>
        </p:spPr>
        <p:txBody>
          <a:bodyPr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B1A587BB-996D-DF48-8B7D-CCE2952D1FFE}"/>
              </a:ext>
            </a:extLst>
          </p:cNvPr>
          <p:cNvSpPr/>
          <p:nvPr userDrawn="1"/>
        </p:nvSpPr>
        <p:spPr>
          <a:xfrm>
            <a:off x="8019393" y="0"/>
            <a:ext cx="417260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7E9D6F8-5B2B-D34B-B5D4-6426D117403D}"/>
              </a:ext>
            </a:extLst>
          </p:cNvPr>
          <p:cNvSpPr/>
          <p:nvPr userDrawn="1"/>
        </p:nvSpPr>
        <p:spPr bwMode="auto">
          <a:xfrm>
            <a:off x="8791143" y="684828"/>
            <a:ext cx="685800" cy="685800"/>
          </a:xfrm>
          <a:prstGeom prst="ellipse">
            <a:avLst/>
          </a:prstGeom>
          <a:solidFill>
            <a:srgbClr val="EE56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noFill/>
            </a:endParaRPr>
          </a:p>
        </p:txBody>
      </p:sp>
      <p:sp>
        <p:nvSpPr>
          <p:cNvPr id="11" name="Content Placeholder 10">
            <a:extLst>
              <a:ext uri="{FF2B5EF4-FFF2-40B4-BE49-F238E27FC236}">
                <a16:creationId xmlns:a16="http://schemas.microsoft.com/office/drawing/2014/main" id="{55E50C31-D61D-5649-844A-FEAEBFB25347}"/>
              </a:ext>
            </a:extLst>
          </p:cNvPr>
          <p:cNvSpPr>
            <a:spLocks noGrp="1"/>
          </p:cNvSpPr>
          <p:nvPr>
            <p:ph sz="quarter" idx="11"/>
          </p:nvPr>
        </p:nvSpPr>
        <p:spPr>
          <a:xfrm>
            <a:off x="8726952" y="2107096"/>
            <a:ext cx="2757488" cy="3836506"/>
          </a:xfrm>
        </p:spPr>
        <p:txBody>
          <a:bodyPr/>
          <a:lstStyle>
            <a:lvl1pPr marL="342900" indent="-342900">
              <a:buFont typeface="Arial" panose="020B0604020202020204" pitchFamily="34" charset="0"/>
              <a:buChar char="•"/>
              <a:defRPr/>
            </a:lvl1pPr>
          </a:lstStyle>
          <a:p>
            <a:pPr lvl="0"/>
            <a:r>
              <a:rPr lang="en-US"/>
              <a:t>Click to edit Master text styles</a:t>
            </a:r>
          </a:p>
          <a:p>
            <a:pPr lvl="1"/>
            <a:r>
              <a:rPr lang="en-US"/>
              <a:t>Second level</a:t>
            </a:r>
          </a:p>
        </p:txBody>
      </p:sp>
      <p:sp>
        <p:nvSpPr>
          <p:cNvPr id="15" name="TextBox 14">
            <a:extLst>
              <a:ext uri="{FF2B5EF4-FFF2-40B4-BE49-F238E27FC236}">
                <a16:creationId xmlns:a16="http://schemas.microsoft.com/office/drawing/2014/main" id="{D3394604-A404-0F49-BFD5-C336A97F95F6}"/>
              </a:ext>
            </a:extLst>
          </p:cNvPr>
          <p:cNvSpPr txBox="1"/>
          <p:nvPr userDrawn="1"/>
        </p:nvSpPr>
        <p:spPr>
          <a:xfrm>
            <a:off x="380999" y="6354374"/>
            <a:ext cx="10343607" cy="276999"/>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cs typeface="Arial" panose="020B0604020202020204" pitchFamily="34" charset="0"/>
              </a:rPr>
              <a:t>Michigan Department of Labor &amp; Economic Opportunity</a:t>
            </a:r>
          </a:p>
        </p:txBody>
      </p:sp>
    </p:spTree>
    <p:extLst>
      <p:ext uri="{BB962C8B-B14F-4D97-AF65-F5344CB8AC3E}">
        <p14:creationId xmlns:p14="http://schemas.microsoft.com/office/powerpoint/2010/main" val="281200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w/Pictur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4DD03C3-FDFE-E547-B18B-EFF33EA2272A}"/>
              </a:ext>
            </a:extLst>
          </p:cNvPr>
          <p:cNvSpPr>
            <a:spLocks noGrp="1" noChangeArrowheads="1"/>
          </p:cNvSpPr>
          <p:nvPr>
            <p:ph type="title" hasCustomPrompt="1"/>
          </p:nvPr>
        </p:nvSpPr>
        <p:spPr bwMode="auto">
          <a:xfrm>
            <a:off x="4926874" y="365125"/>
            <a:ext cx="67605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cxnSp>
        <p:nvCxnSpPr>
          <p:cNvPr id="15" name="Straight Connector 14">
            <a:extLst>
              <a:ext uri="{FF2B5EF4-FFF2-40B4-BE49-F238E27FC236}">
                <a16:creationId xmlns:a16="http://schemas.microsoft.com/office/drawing/2014/main" id="{3BBF8C25-F707-7548-95A9-E70ED116AE81}"/>
              </a:ext>
            </a:extLst>
          </p:cNvPr>
          <p:cNvCxnSpPr/>
          <p:nvPr userDrawn="1"/>
        </p:nvCxnSpPr>
        <p:spPr>
          <a:xfrm>
            <a:off x="5044442" y="1690688"/>
            <a:ext cx="1330235" cy="0"/>
          </a:xfrm>
          <a:prstGeom prst="line">
            <a:avLst/>
          </a:prstGeom>
          <a:ln w="57150">
            <a:solidFill>
              <a:srgbClr val="B0C83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340E71C-9F1E-3845-83C5-603471A74F83}"/>
              </a:ext>
            </a:extLst>
          </p:cNvPr>
          <p:cNvSpPr>
            <a:spLocks noGrp="1"/>
          </p:cNvSpPr>
          <p:nvPr>
            <p:ph type="body" sz="quarter" idx="10"/>
          </p:nvPr>
        </p:nvSpPr>
        <p:spPr>
          <a:xfrm>
            <a:off x="4926875" y="2005206"/>
            <a:ext cx="6760573" cy="4034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78FAD3A-2473-0348-98CB-421EF3E76507}"/>
              </a:ext>
            </a:extLst>
          </p:cNvPr>
          <p:cNvSpPr txBox="1"/>
          <p:nvPr userDrawn="1"/>
        </p:nvSpPr>
        <p:spPr>
          <a:xfrm>
            <a:off x="1467394" y="6354374"/>
            <a:ext cx="10343607" cy="276999"/>
          </a:xfrm>
          <a:prstGeom prst="rect">
            <a:avLst/>
          </a:prstGeom>
          <a:noFill/>
        </p:spPr>
        <p:txBody>
          <a:bodyPr wrap="square" rtlCol="0">
            <a:spAutoFit/>
          </a:bodyPr>
          <a:lstStyle/>
          <a:p>
            <a:pPr algn="r"/>
            <a:r>
              <a:rPr lang="en-US" sz="1200" dirty="0">
                <a:solidFill>
                  <a:schemeClr val="bg1">
                    <a:lumMod val="50000"/>
                  </a:schemeClr>
                </a:solidFill>
                <a:latin typeface="Arial" panose="020B0604020202020204" pitchFamily="34" charset="0"/>
                <a:cs typeface="Arial" panose="020B0604020202020204" pitchFamily="34" charset="0"/>
              </a:rPr>
              <a:t>Michigan Department of Labor &amp; Economic Opportunity</a:t>
            </a:r>
          </a:p>
        </p:txBody>
      </p:sp>
      <p:sp>
        <p:nvSpPr>
          <p:cNvPr id="4" name="Picture Placeholder 3">
            <a:extLst>
              <a:ext uri="{FF2B5EF4-FFF2-40B4-BE49-F238E27FC236}">
                <a16:creationId xmlns:a16="http://schemas.microsoft.com/office/drawing/2014/main" id="{EBF182B3-B685-D74D-8646-E471CE95B17F}"/>
              </a:ext>
            </a:extLst>
          </p:cNvPr>
          <p:cNvSpPr>
            <a:spLocks noGrp="1"/>
          </p:cNvSpPr>
          <p:nvPr>
            <p:ph type="pic" sz="quarter" idx="11"/>
          </p:nvPr>
        </p:nvSpPr>
        <p:spPr>
          <a:xfrm>
            <a:off x="0" y="1"/>
            <a:ext cx="4323806" cy="6858000"/>
          </a:xfrm>
        </p:spPr>
        <p:txBody>
          <a:bodyPr/>
          <a:lstStyle/>
          <a:p>
            <a:r>
              <a:rPr lang="en-US"/>
              <a:t>Click icon to add picture</a:t>
            </a:r>
          </a:p>
        </p:txBody>
      </p:sp>
    </p:spTree>
    <p:extLst>
      <p:ext uri="{BB962C8B-B14F-4D97-AF65-F5344CB8AC3E}">
        <p14:creationId xmlns:p14="http://schemas.microsoft.com/office/powerpoint/2010/main" val="280790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07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4389DF21-E6C9-42D7-A2DC-2D444AEE4FA1}" type="datetime1">
              <a:rPr lang="en-US" smtClean="0"/>
              <a:t>9/16/2022</a:t>
            </a:fld>
            <a:endParaRPr lang="en-US"/>
          </a:p>
        </p:txBody>
      </p:sp>
      <p:sp>
        <p:nvSpPr>
          <p:cNvPr id="9" name="Slide Number Placeholder 8"/>
          <p:cNvSpPr>
            <a:spLocks noGrp="1"/>
          </p:cNvSpPr>
          <p:nvPr>
            <p:ph type="sldNum" sz="quarter" idx="15"/>
          </p:nvPr>
        </p:nvSpPr>
        <p:spPr/>
        <p:txBody>
          <a:bodyPr rtlCol="0"/>
          <a:lstStyle/>
          <a:p>
            <a:fld id="{2DAE1899-6475-4BEC-B023-97718E08210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336209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C1A228-58FD-2D41-9FEA-7A43F18C7722}"/>
              </a:ext>
            </a:extLst>
          </p:cNvPr>
          <p:cNvSpPr>
            <a:spLocks noGrp="1" noChangeArrowheads="1"/>
          </p:cNvSpPr>
          <p:nvPr>
            <p:ph type="title"/>
          </p:nvPr>
        </p:nvSpPr>
        <p:spPr bwMode="auto">
          <a:xfrm>
            <a:off x="381000" y="365125"/>
            <a:ext cx="11430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EA2EAB72-5FEF-7043-B74B-25DEDE52A169}"/>
              </a:ext>
            </a:extLst>
          </p:cNvPr>
          <p:cNvSpPr>
            <a:spLocks noGrp="1" noChangeArrowheads="1"/>
          </p:cNvSpPr>
          <p:nvPr>
            <p:ph type="body" idx="1"/>
          </p:nvPr>
        </p:nvSpPr>
        <p:spPr bwMode="auto">
          <a:xfrm>
            <a:off x="380999" y="2142313"/>
            <a:ext cx="11429999" cy="403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a:extLst>
              <a:ext uri="{FF2B5EF4-FFF2-40B4-BE49-F238E27FC236}">
                <a16:creationId xmlns:a16="http://schemas.microsoft.com/office/drawing/2014/main" id="{38BD7738-B027-9A45-9DB1-B0B69FE0473D}"/>
              </a:ext>
            </a:extLst>
          </p:cNvPr>
          <p:cNvSpPr>
            <a:spLocks noGrp="1"/>
          </p:cNvSpPr>
          <p:nvPr>
            <p:ph type="sldNum" sz="quarter" idx="4"/>
          </p:nvPr>
        </p:nvSpPr>
        <p:spPr>
          <a:xfrm>
            <a:off x="9067798" y="631031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i="0">
                <a:solidFill>
                  <a:schemeClr val="bg1">
                    <a:lumMod val="50000"/>
                  </a:schemeClr>
                </a:solidFill>
                <a:latin typeface="Arial" panose="020B0604020202020204" pitchFamily="34" charset="0"/>
                <a:cs typeface="Arial" panose="020B0604020202020204" pitchFamily="34" charset="0"/>
              </a:defRPr>
            </a:lvl1pPr>
          </a:lstStyle>
          <a:p>
            <a:pPr>
              <a:defRPr/>
            </a:pPr>
            <a:fld id="{9E1E6966-82FD-6440-96A1-D800416A5E0C}" type="slidenum">
              <a:rPr lang="en-US" smtClean="0"/>
              <a:pPr>
                <a:defRPr/>
              </a:pPr>
              <a:t>‹#›</a:t>
            </a:fld>
            <a:endParaRPr lang="en-US" dirty="0"/>
          </a:p>
        </p:txBody>
      </p:sp>
      <p:sp>
        <p:nvSpPr>
          <p:cNvPr id="2" name="Footer Placeholder 1">
            <a:extLst>
              <a:ext uri="{FF2B5EF4-FFF2-40B4-BE49-F238E27FC236}">
                <a16:creationId xmlns:a16="http://schemas.microsoft.com/office/drawing/2014/main" id="{7857AD9B-C281-BA6D-E3F3-3583445EC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22" r:id="rId1"/>
    <p:sldLayoutId id="2147483835" r:id="rId2"/>
    <p:sldLayoutId id="2147483836" r:id="rId3"/>
    <p:sldLayoutId id="2147483828" r:id="rId4"/>
    <p:sldLayoutId id="2147483829" r:id="rId5"/>
    <p:sldLayoutId id="2147483838" r:id="rId6"/>
    <p:sldLayoutId id="2147483837" r:id="rId7"/>
    <p:sldLayoutId id="2147483833" r:id="rId8"/>
    <p:sldLayoutId id="2147483840" r:id="rId9"/>
    <p:sldLayoutId id="2147483841" r:id="rId10"/>
    <p:sldLayoutId id="2147483842" r:id="rId11"/>
  </p:sldLayoutIdLst>
  <p:txStyles>
    <p:titleStyle>
      <a:lvl1pPr algn="l" rtl="0" eaLnBrk="1" fontAlgn="base" hangingPunct="1">
        <a:lnSpc>
          <a:spcPct val="90000"/>
        </a:lnSpc>
        <a:spcBef>
          <a:spcPct val="0"/>
        </a:spcBef>
        <a:spcAft>
          <a:spcPct val="0"/>
        </a:spcAft>
        <a:defRPr sz="4000" b="1" kern="1200">
          <a:solidFill>
            <a:srgbClr val="182F34"/>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0"/>
        </a:spcBef>
        <a:spcAft>
          <a:spcPts val="1600"/>
        </a:spcAft>
        <a:buClr>
          <a:srgbClr val="EE562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100000"/>
        </a:lnSpc>
        <a:spcBef>
          <a:spcPts val="0"/>
        </a:spcBef>
        <a:spcAft>
          <a:spcPts val="1600"/>
        </a:spcAft>
        <a:buClr>
          <a:srgbClr val="EE562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100000"/>
        </a:lnSpc>
        <a:spcBef>
          <a:spcPts val="0"/>
        </a:spcBef>
        <a:spcAft>
          <a:spcPts val="1600"/>
        </a:spcAft>
        <a:buClr>
          <a:srgbClr val="EE562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100000"/>
        </a:lnSpc>
        <a:spcBef>
          <a:spcPts val="0"/>
        </a:spcBef>
        <a:spcAft>
          <a:spcPts val="1600"/>
        </a:spcAft>
        <a:buClr>
          <a:srgbClr val="EE562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100000"/>
        </a:lnSpc>
        <a:spcBef>
          <a:spcPts val="0"/>
        </a:spcBef>
        <a:spcAft>
          <a:spcPts val="1600"/>
        </a:spcAft>
        <a:buClr>
          <a:srgbClr val="EE562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2.jp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hyperlink" Target="https://www.usp.org/compounding/general-chapter-hazardous-drugs-handling-healthcar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ww.michigan.gov/leo/-/media/Project/Websites/leo/Documents/MIOSHA5/CIS_WSH_part474.pdf" TargetMode="External"/><Relationship Id="rId3" Type="http://schemas.openxmlformats.org/officeDocument/2006/relationships/hyperlink" Target="https://www.michigan.gov/leo/-/media/Project/Websites/leo/Documents/MIOSHA/Standards/Construction/CIS_WSH_part_42_.pdf" TargetMode="External"/><Relationship Id="rId7" Type="http://schemas.openxmlformats.org/officeDocument/2006/relationships/hyperlink" Target="https://www.michigan.gov/leo/-/media/Project/Websites/leo/Documents/MIOSHA5/CIS_WSH_part451.pdf"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michigan.gov/leo/-/media/Project/Websites/leo/Documents/MIOSHA5/CIS_WSH_part433Rev.pdf" TargetMode="External"/><Relationship Id="rId5" Type="http://schemas.openxmlformats.org/officeDocument/2006/relationships/hyperlink" Target="https://www.michigan.gov/leo/-/media/Project/Websites/leo/Documents/MIOSHA5/CIS_WSH_part33.pdf" TargetMode="External"/><Relationship Id="rId10" Type="http://schemas.openxmlformats.org/officeDocument/2006/relationships/hyperlink" Target="https://www.michigan.gov/leo/-/media/Project/Websites/leo/Documents/MIOSHA5/CIS_WSH_part11ad.pdf" TargetMode="External"/><Relationship Id="rId4" Type="http://schemas.openxmlformats.org/officeDocument/2006/relationships/hyperlink" Target="https://www.michigan.gov/leo/-/media/Project/Websites/leo/Documents/MIOSHA5/CIS_WSH_part431.pdf" TargetMode="External"/><Relationship Id="rId9" Type="http://schemas.openxmlformats.org/officeDocument/2006/relationships/hyperlink" Target="https://www.michigan.gov/leo/-/media/Project/Websites/leo/Documents/MIOSHA5/CIS_WSH_part554.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michigan.gov/leo/-/media/Project/Websites/leo/Documents/MIOSHA12/lara_miosha_cet5530.pdf?rev=0e32b43b2e754058803f711b8cab9203&amp;hash=40772651E0D78389CE446275DC77DDCF" TargetMode="External"/><Relationship Id="rId2" Type="http://schemas.openxmlformats.org/officeDocument/2006/relationships/hyperlink" Target="https://www.michigan.gov/leo/-/media/Project/Websites/leo/Documents/MIOSHA/Fact-Sheets/CET/Fact_CET197.pdf" TargetMode="External"/><Relationship Id="rId1" Type="http://schemas.openxmlformats.org/officeDocument/2006/relationships/slideLayout" Target="../slideLayouts/slideLayout9.xml"/><Relationship Id="rId4" Type="http://schemas.openxmlformats.org/officeDocument/2006/relationships/hyperlink" Target="https://www.michigan.gov/-/media/Project/Websites/leo/Documents/MIOSHA12/lara_miosha_cet5530.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niosh/topics/hazdrug" TargetMode="External"/><Relationship Id="rId7"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www.osha.gov/dts/osta/otm/otm_vi/otm_vi_2.html" TargetMode="External"/><Relationship Id="rId5" Type="http://schemas.openxmlformats.org/officeDocument/2006/relationships/hyperlink" Target="https://www.osha.gov/SLTC/etools/hospital/pharmacy/pharmacy.html" TargetMode="External"/><Relationship Id="rId4" Type="http://schemas.openxmlformats.org/officeDocument/2006/relationships/hyperlink" Target="https://www.osha.gov/SLTC/hazardousdrugs/index.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gcc02.safelinks.protection.outlook.com/?url=http%3A%2F%2Fmichigan.gov%2FMIOSHA&amp;data=04%7C01%7CGundrumA%40michigan.gov%7Ca8e91b5687074e7b315d08da1196fce4%7Cd5fb7087377742ad966a892ef47225d1%7C0%7C0%7C637841637425102738%7CUnknown%7CTWFpbGZsb3d8eyJWIjoiMC4wLjAwMDAiLCJQIjoiV2luMzIiLCJBTiI6Ik1haWwiLCJXVCI6Mn0%3D%7C3000&amp;sdata=qiv9z86JA48XyuUBKQCUChWCi1ISGx8d88FfEaDGcaw%3D&amp;reserved=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832F-A118-B849-9B23-052E9015C5DA}"/>
              </a:ext>
            </a:extLst>
          </p:cNvPr>
          <p:cNvSpPr>
            <a:spLocks noGrp="1"/>
          </p:cNvSpPr>
          <p:nvPr>
            <p:ph type="title"/>
          </p:nvPr>
        </p:nvSpPr>
        <p:spPr/>
        <p:txBody>
          <a:bodyPr/>
          <a:lstStyle/>
          <a:p>
            <a:r>
              <a:rPr lang="en-US" sz="4000" dirty="0"/>
              <a:t>Preventing Occupational Exposure to Hazardous Drugs</a:t>
            </a:r>
            <a:endParaRPr lang="en-US" dirty="0"/>
          </a:p>
        </p:txBody>
      </p:sp>
      <p:sp>
        <p:nvSpPr>
          <p:cNvPr id="11" name="Text Placeholder 10">
            <a:extLst>
              <a:ext uri="{FF2B5EF4-FFF2-40B4-BE49-F238E27FC236}">
                <a16:creationId xmlns:a16="http://schemas.microsoft.com/office/drawing/2014/main" id="{E6022614-8009-C94B-924D-1F3A1DCFCB69}"/>
              </a:ext>
            </a:extLst>
          </p:cNvPr>
          <p:cNvSpPr>
            <a:spLocks noGrp="1"/>
          </p:cNvSpPr>
          <p:nvPr>
            <p:ph type="body" idx="1"/>
          </p:nvPr>
        </p:nvSpPr>
        <p:spPr/>
        <p:txBody>
          <a:bodyPr/>
          <a:lstStyle/>
          <a:p>
            <a:r>
              <a:rPr lang="en-US" sz="2400" dirty="0"/>
              <a:t>Module 2</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Administrative Controls</a:t>
            </a:r>
          </a:p>
        </p:txBody>
      </p:sp>
      <p:sp>
        <p:nvSpPr>
          <p:cNvPr id="3" name="Content Placeholder 2"/>
          <p:cNvSpPr>
            <a:spLocks noGrp="1"/>
          </p:cNvSpPr>
          <p:nvPr>
            <p:ph idx="1"/>
          </p:nvPr>
        </p:nvSpPr>
        <p:spPr>
          <a:xfrm>
            <a:off x="609600" y="1724895"/>
            <a:ext cx="10744200" cy="4873752"/>
          </a:xfrm>
        </p:spPr>
        <p:txBody>
          <a:bodyPr>
            <a:normAutofit/>
          </a:bodyPr>
          <a:lstStyle/>
          <a:p>
            <a:pPr marL="0" indent="0">
              <a:buNone/>
            </a:pPr>
            <a:r>
              <a:rPr lang="en-US" sz="2400" dirty="0"/>
              <a:t>Examples:</a:t>
            </a:r>
          </a:p>
          <a:p>
            <a:r>
              <a:rPr lang="en-US" sz="2400" dirty="0"/>
              <a:t>Written policies and procedures </a:t>
            </a:r>
          </a:p>
          <a:p>
            <a:r>
              <a:rPr lang="en-US" sz="2400" dirty="0"/>
              <a:t>Hazardous Drug List*</a:t>
            </a:r>
          </a:p>
          <a:p>
            <a:r>
              <a:rPr lang="en-US" sz="2400" dirty="0"/>
              <a:t>Education, training and competency*</a:t>
            </a:r>
          </a:p>
          <a:p>
            <a:r>
              <a:rPr lang="en-US" sz="2400" dirty="0"/>
              <a:t>Medical surveillance</a:t>
            </a:r>
          </a:p>
          <a:p>
            <a:r>
              <a:rPr lang="en-US" sz="2400" dirty="0"/>
              <a:t>Alternative duty around pregnancy - may be discriminatory</a:t>
            </a:r>
          </a:p>
        </p:txBody>
      </p:sp>
      <p:sp>
        <p:nvSpPr>
          <p:cNvPr id="6" name="Rectangle 5"/>
          <p:cNvSpPr/>
          <p:nvPr/>
        </p:nvSpPr>
        <p:spPr>
          <a:xfrm>
            <a:off x="957209" y="5278874"/>
            <a:ext cx="8991600" cy="397032"/>
          </a:xfrm>
          <a:prstGeom prst="rect">
            <a:avLst/>
          </a:prstGeom>
        </p:spPr>
        <p:txBody>
          <a:bodyPr wrap="square">
            <a:spAutoFit/>
          </a:bodyPr>
          <a:lstStyle/>
          <a:p>
            <a:pPr lvl="0">
              <a:lnSpc>
                <a:spcPct val="90000"/>
              </a:lnSpc>
              <a:spcBef>
                <a:spcPts val="600"/>
              </a:spcBef>
              <a:buClr>
                <a:srgbClr val="F07F09"/>
              </a:buClr>
              <a:buSzPct val="70000"/>
              <a:defRPr/>
            </a:pPr>
            <a:r>
              <a:rPr lang="en-US" sz="2200" dirty="0">
                <a:solidFill>
                  <a:prstClr val="black"/>
                </a:solidFill>
                <a:latin typeface="+mj-lt"/>
              </a:rPr>
              <a:t>* </a:t>
            </a:r>
            <a:r>
              <a:rPr lang="en-US" i="1" dirty="0">
                <a:solidFill>
                  <a:prstClr val="black"/>
                </a:solidFill>
                <a:latin typeface="+mj-lt"/>
              </a:rPr>
              <a:t>Required by MIOSHA Hazard Communication Standard and USP &lt;800&gt;</a:t>
            </a:r>
            <a:endParaRPr lang="en-US" i="1" dirty="0">
              <a:solidFill>
                <a:prstClr val="black"/>
              </a:solidFill>
              <a:latin typeface="+mj-lt"/>
              <a:cs typeface="Leelawadee" panose="020B0502040204020203" pitchFamily="34" charset="-34"/>
            </a:endParaRPr>
          </a:p>
        </p:txBody>
      </p:sp>
      <p:sp>
        <p:nvSpPr>
          <p:cNvPr id="5" name="Slide Number Placeholder 4"/>
          <p:cNvSpPr>
            <a:spLocks noGrp="1"/>
          </p:cNvSpPr>
          <p:nvPr>
            <p:ph type="sldNum" sz="quarter" idx="15"/>
          </p:nvPr>
        </p:nvSpPr>
        <p:spPr/>
        <p:txBody>
          <a:bodyPr/>
          <a:lstStyle/>
          <a:p>
            <a:fld id="{2DAE1899-6475-4BEC-B023-97718E08210A}" type="slidenum">
              <a:rPr lang="en-US" smtClean="0"/>
              <a:t>10</a:t>
            </a:fld>
            <a:endParaRPr lang="en-US"/>
          </a:p>
        </p:txBody>
      </p:sp>
      <p:sp>
        <p:nvSpPr>
          <p:cNvPr id="7" name="TextBox 6">
            <a:extLst>
              <a:ext uri="{FF2B5EF4-FFF2-40B4-BE49-F238E27FC236}">
                <a16:creationId xmlns:a16="http://schemas.microsoft.com/office/drawing/2014/main" id="{61EF100A-9A11-8635-9740-E22E22B8A7FA}"/>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61413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Practice Controls</a:t>
            </a:r>
          </a:p>
        </p:txBody>
      </p:sp>
      <p:sp>
        <p:nvSpPr>
          <p:cNvPr id="3" name="Content Placeholder 2"/>
          <p:cNvSpPr>
            <a:spLocks noGrp="1"/>
          </p:cNvSpPr>
          <p:nvPr>
            <p:ph idx="1"/>
          </p:nvPr>
        </p:nvSpPr>
        <p:spPr/>
        <p:txBody>
          <a:bodyPr>
            <a:normAutofit/>
          </a:bodyPr>
          <a:lstStyle/>
          <a:p>
            <a:pPr marL="0" indent="0">
              <a:buNone/>
            </a:pPr>
            <a:r>
              <a:rPr lang="en-US" sz="2800" dirty="0"/>
              <a:t>Examples:</a:t>
            </a:r>
          </a:p>
          <a:p>
            <a:r>
              <a:rPr lang="en-US" sz="2200" dirty="0"/>
              <a:t>Label HDs with appropriate hazard warnings</a:t>
            </a:r>
          </a:p>
          <a:p>
            <a:r>
              <a:rPr lang="en-US" sz="2200" dirty="0"/>
              <a:t>Transport HDs in sealed bags</a:t>
            </a:r>
          </a:p>
          <a:p>
            <a:r>
              <a:rPr lang="en-US" sz="2200" dirty="0"/>
              <a:t>Inspect HD containers for leaks</a:t>
            </a:r>
          </a:p>
          <a:p>
            <a:r>
              <a:rPr lang="en-US" sz="2200" dirty="0"/>
              <a:t>Wash hands after removing PPE</a:t>
            </a:r>
          </a:p>
          <a:p>
            <a:r>
              <a:rPr lang="en-US" sz="2200" dirty="0"/>
              <a:t>Avoid touching unnecessary items with contaminated gloves</a:t>
            </a:r>
          </a:p>
          <a:p>
            <a:r>
              <a:rPr lang="en-US" sz="2200" dirty="0"/>
              <a:t>Avoid wearing PPE outside drug handling areas</a:t>
            </a:r>
          </a:p>
          <a:p>
            <a:r>
              <a:rPr lang="en-US" sz="2200" dirty="0"/>
              <a:t>Avoid spiking and priming IV tubing (without a closed system)</a:t>
            </a:r>
          </a:p>
          <a:p>
            <a:r>
              <a:rPr lang="en-US" sz="2200" dirty="0"/>
              <a:t>Discard used IV equipment intact</a:t>
            </a:r>
          </a:p>
        </p:txBody>
      </p:sp>
      <p:sp>
        <p:nvSpPr>
          <p:cNvPr id="5" name="Slide Number Placeholder 4"/>
          <p:cNvSpPr>
            <a:spLocks noGrp="1"/>
          </p:cNvSpPr>
          <p:nvPr>
            <p:ph type="sldNum" sz="quarter" idx="15"/>
          </p:nvPr>
        </p:nvSpPr>
        <p:spPr/>
        <p:txBody>
          <a:bodyPr/>
          <a:lstStyle/>
          <a:p>
            <a:fld id="{2DAE1899-6475-4BEC-B023-97718E08210A}" type="slidenum">
              <a:rPr lang="en-US" smtClean="0"/>
              <a:t>11</a:t>
            </a:fld>
            <a:endParaRPr lang="en-US"/>
          </a:p>
        </p:txBody>
      </p:sp>
      <p:sp>
        <p:nvSpPr>
          <p:cNvPr id="6" name="TextBox 5">
            <a:extLst>
              <a:ext uri="{FF2B5EF4-FFF2-40B4-BE49-F238E27FC236}">
                <a16:creationId xmlns:a16="http://schemas.microsoft.com/office/drawing/2014/main" id="{069E8185-13D5-132D-9367-EA53B2B9BB4F}"/>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272380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219511"/>
            <a:ext cx="9956800" cy="1143000"/>
          </a:xfrm>
        </p:spPr>
        <p:txBody>
          <a:bodyPr>
            <a:noAutofit/>
          </a:bodyPr>
          <a:lstStyle/>
          <a:p>
            <a:r>
              <a:rPr lang="en-US" sz="4000" dirty="0"/>
              <a:t>Personal Protective Equipment (PPE): Gloves</a:t>
            </a:r>
          </a:p>
        </p:txBody>
      </p:sp>
      <p:sp>
        <p:nvSpPr>
          <p:cNvPr id="50179" name="Rectangle 3"/>
          <p:cNvSpPr>
            <a:spLocks noGrp="1" noChangeArrowheads="1"/>
          </p:cNvSpPr>
          <p:nvPr>
            <p:ph sz="quarter" idx="1"/>
          </p:nvPr>
        </p:nvSpPr>
        <p:spPr>
          <a:xfrm>
            <a:off x="609600" y="1558635"/>
            <a:ext cx="4876800" cy="2286000"/>
          </a:xfrm>
        </p:spPr>
        <p:txBody>
          <a:bodyPr>
            <a:noAutofit/>
          </a:bodyPr>
          <a:lstStyle/>
          <a:p>
            <a:r>
              <a:rPr lang="en-US" sz="2400" dirty="0"/>
              <a:t>Tested with hazardous drugs </a:t>
            </a:r>
          </a:p>
          <a:p>
            <a:r>
              <a:rPr lang="en-US" sz="2400" dirty="0"/>
              <a:t>Powder-free </a:t>
            </a:r>
          </a:p>
          <a:p>
            <a:r>
              <a:rPr lang="en-US" sz="2400" dirty="0"/>
              <a:t>Latex, nitrile, neoprene*</a:t>
            </a:r>
          </a:p>
          <a:p>
            <a:r>
              <a:rPr lang="en-US" sz="2400" dirty="0"/>
              <a:t>Wear two pair</a:t>
            </a:r>
          </a:p>
        </p:txBody>
      </p:sp>
      <p:sp>
        <p:nvSpPr>
          <p:cNvPr id="2" name="Content Placeholder 1"/>
          <p:cNvSpPr>
            <a:spLocks noGrp="1"/>
          </p:cNvSpPr>
          <p:nvPr>
            <p:ph sz="quarter" idx="2"/>
          </p:nvPr>
        </p:nvSpPr>
        <p:spPr>
          <a:xfrm>
            <a:off x="5693663" y="1558635"/>
            <a:ext cx="5673965" cy="4572000"/>
          </a:xfrm>
        </p:spPr>
        <p:txBody>
          <a:bodyPr>
            <a:noAutofit/>
          </a:bodyPr>
          <a:lstStyle/>
          <a:p>
            <a:r>
              <a:rPr lang="en-US" sz="2400" dirty="0"/>
              <a:t>Donning</a:t>
            </a:r>
          </a:p>
          <a:p>
            <a:pPr lvl="1"/>
            <a:r>
              <a:rPr lang="en-US" sz="2400" dirty="0"/>
              <a:t>Inner glove worn under gown cuff</a:t>
            </a:r>
          </a:p>
          <a:p>
            <a:pPr lvl="1"/>
            <a:r>
              <a:rPr lang="en-US" sz="2400" dirty="0"/>
              <a:t>Outer glove worn over gown cuff</a:t>
            </a:r>
          </a:p>
          <a:p>
            <a:r>
              <a:rPr lang="en-US" sz="2400" dirty="0"/>
              <a:t>Doffing</a:t>
            </a:r>
          </a:p>
          <a:p>
            <a:pPr lvl="1"/>
            <a:r>
              <a:rPr lang="en-US" sz="2400" dirty="0"/>
              <a:t>Remove gloves one at a time</a:t>
            </a:r>
          </a:p>
          <a:p>
            <a:pPr lvl="1"/>
            <a:r>
              <a:rPr lang="en-US" sz="2400" dirty="0"/>
              <a:t>Turn gloves inside out while removing</a:t>
            </a:r>
          </a:p>
          <a:p>
            <a:pPr lvl="1"/>
            <a:r>
              <a:rPr lang="en-US" sz="2400" dirty="0"/>
              <a:t>Keep contaminated surface from touching uncontaminated</a:t>
            </a:r>
          </a:p>
        </p:txBody>
      </p:sp>
      <p:pic>
        <p:nvPicPr>
          <p:cNvPr id="7" name="Picture 6" descr="http://res.freestockphotos.biz/pictures/15/15750-a-man-in-protective-gear-pv.jpg"/>
          <p:cNvPicPr>
            <a:picLocks noChangeAspect="1" noChangeArrowheads="1"/>
          </p:cNvPicPr>
          <p:nvPr/>
        </p:nvPicPr>
        <p:blipFill rotWithShape="1">
          <a:blip r:embed="rId3">
            <a:extLst>
              <a:ext uri="{28A0092B-C50C-407E-A947-70E740481C1C}">
                <a14:useLocalDpi xmlns:a14="http://schemas.microsoft.com/office/drawing/2010/main" val="0"/>
              </a:ext>
            </a:extLst>
          </a:blip>
          <a:srcRect l="6896" t="37899" r="13793" b="37103"/>
          <a:stretch/>
        </p:blipFill>
        <p:spPr bwMode="auto">
          <a:xfrm>
            <a:off x="824371" y="3770316"/>
            <a:ext cx="4447257" cy="2126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676" y="5907204"/>
            <a:ext cx="4711546" cy="646331"/>
          </a:xfrm>
          <a:prstGeom prst="rect">
            <a:avLst/>
          </a:prstGeom>
          <a:noFill/>
        </p:spPr>
        <p:txBody>
          <a:bodyPr wrap="none" rtlCol="0">
            <a:spAutoFit/>
          </a:bodyPr>
          <a:lstStyle/>
          <a:p>
            <a:r>
              <a:rPr lang="en-US" dirty="0">
                <a:latin typeface="+mn-lt"/>
              </a:rPr>
              <a:t>*</a:t>
            </a:r>
            <a:r>
              <a:rPr lang="en-US" i="1" dirty="0">
                <a:latin typeface="+mj-lt"/>
              </a:rPr>
              <a:t>USP&lt;800&gt; requires chemo gloves to meet </a:t>
            </a:r>
            <a:br>
              <a:rPr lang="en-US" i="1" dirty="0">
                <a:latin typeface="+mj-lt"/>
              </a:rPr>
            </a:br>
            <a:r>
              <a:rPr lang="en-US" i="1" dirty="0">
                <a:latin typeface="+mj-lt"/>
              </a:rPr>
              <a:t>ASTM standard D6978 (or its successor)</a:t>
            </a:r>
          </a:p>
        </p:txBody>
      </p:sp>
      <p:sp>
        <p:nvSpPr>
          <p:cNvPr id="5" name="Slide Number Placeholder 4"/>
          <p:cNvSpPr>
            <a:spLocks noGrp="1"/>
          </p:cNvSpPr>
          <p:nvPr>
            <p:ph type="sldNum" sz="quarter" idx="12"/>
          </p:nvPr>
        </p:nvSpPr>
        <p:spPr/>
        <p:txBody>
          <a:bodyPr/>
          <a:lstStyle/>
          <a:p>
            <a:fld id="{2DAE1899-6475-4BEC-B023-97718E08210A}" type="slidenum">
              <a:rPr lang="en-US" smtClean="0"/>
              <a:t>12</a:t>
            </a:fld>
            <a:endParaRPr lang="en-US"/>
          </a:p>
        </p:txBody>
      </p:sp>
      <p:sp>
        <p:nvSpPr>
          <p:cNvPr id="9" name="TextBox 8">
            <a:extLst>
              <a:ext uri="{FF2B5EF4-FFF2-40B4-BE49-F238E27FC236}">
                <a16:creationId xmlns:a16="http://schemas.microsoft.com/office/drawing/2014/main" id="{139C83C3-6201-6EE8-F331-086069791F0A}"/>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13344240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defRPr/>
            </a:pPr>
            <a:r>
              <a:rPr lang="en-US" sz="2400" dirty="0"/>
              <a:t>Disposable</a:t>
            </a:r>
          </a:p>
          <a:p>
            <a:pPr>
              <a:defRPr/>
            </a:pPr>
            <a:r>
              <a:rPr lang="en-US" sz="2400" dirty="0"/>
              <a:t>Polyethylene or </a:t>
            </a:r>
            <a:br>
              <a:rPr lang="en-US" sz="2400" dirty="0"/>
            </a:br>
            <a:r>
              <a:rPr lang="en-US" sz="2400" dirty="0"/>
              <a:t>vinyl-coated</a:t>
            </a:r>
          </a:p>
          <a:p>
            <a:pPr>
              <a:defRPr/>
            </a:pPr>
            <a:r>
              <a:rPr lang="en-US" sz="2400" dirty="0"/>
              <a:t>Tested with </a:t>
            </a:r>
            <a:br>
              <a:rPr lang="en-US" sz="2400" dirty="0"/>
            </a:br>
            <a:r>
              <a:rPr lang="en-US" sz="2400" dirty="0"/>
              <a:t>hazardous drugs</a:t>
            </a:r>
          </a:p>
          <a:p>
            <a:pPr>
              <a:defRPr/>
            </a:pPr>
            <a:r>
              <a:rPr lang="en-US" sz="2400" dirty="0"/>
              <a:t>Cuffs and back closure</a:t>
            </a:r>
          </a:p>
        </p:txBody>
      </p:sp>
      <p:sp>
        <p:nvSpPr>
          <p:cNvPr id="5" name="Content Placeholder 4"/>
          <p:cNvSpPr>
            <a:spLocks noGrp="1"/>
          </p:cNvSpPr>
          <p:nvPr>
            <p:ph sz="quarter" idx="2"/>
          </p:nvPr>
        </p:nvSpPr>
        <p:spPr>
          <a:xfrm>
            <a:off x="5582823" y="1600200"/>
            <a:ext cx="5583937" cy="4572000"/>
          </a:xfrm>
        </p:spPr>
        <p:txBody>
          <a:bodyPr>
            <a:normAutofit/>
          </a:bodyPr>
          <a:lstStyle/>
          <a:p>
            <a:pPr>
              <a:defRPr/>
            </a:pPr>
            <a:r>
              <a:rPr lang="en-US" sz="2400" dirty="0"/>
              <a:t>Single-use</a:t>
            </a:r>
          </a:p>
          <a:p>
            <a:pPr lvl="1">
              <a:defRPr/>
            </a:pPr>
            <a:r>
              <a:rPr lang="en-US" sz="2400" dirty="0"/>
              <a:t>Remove and discard gown:</a:t>
            </a:r>
          </a:p>
          <a:p>
            <a:pPr lvl="2">
              <a:defRPr/>
            </a:pPr>
            <a:r>
              <a:rPr lang="en-US" sz="2400" dirty="0"/>
              <a:t>When visibly contaminated</a:t>
            </a:r>
          </a:p>
          <a:p>
            <a:pPr lvl="2">
              <a:defRPr/>
            </a:pPr>
            <a:r>
              <a:rPr lang="en-US" sz="2400" dirty="0"/>
              <a:t>At the end of handling activities</a:t>
            </a:r>
          </a:p>
          <a:p>
            <a:pPr lvl="2">
              <a:defRPr/>
            </a:pPr>
            <a:r>
              <a:rPr lang="en-US" sz="2400" dirty="0"/>
              <a:t>When leaving the handling area </a:t>
            </a:r>
          </a:p>
          <a:p>
            <a:pPr lvl="1">
              <a:defRPr/>
            </a:pPr>
            <a:r>
              <a:rPr lang="en-US" sz="2400" dirty="0"/>
              <a:t>Do not hang up and re-use</a:t>
            </a:r>
          </a:p>
          <a:p>
            <a:endParaRPr lang="en-US" dirty="0"/>
          </a:p>
        </p:txBody>
      </p:sp>
      <p:sp>
        <p:nvSpPr>
          <p:cNvPr id="7" name="Slide Number Placeholder 6"/>
          <p:cNvSpPr>
            <a:spLocks noGrp="1"/>
          </p:cNvSpPr>
          <p:nvPr>
            <p:ph type="sldNum" sz="quarter" idx="12"/>
          </p:nvPr>
        </p:nvSpPr>
        <p:spPr/>
        <p:txBody>
          <a:bodyPr/>
          <a:lstStyle/>
          <a:p>
            <a:fld id="{2DAE1899-6475-4BEC-B023-97718E08210A}" type="slidenum">
              <a:rPr lang="en-US" smtClean="0"/>
              <a:t>13</a:t>
            </a:fld>
            <a:endParaRPr lang="en-US"/>
          </a:p>
        </p:txBody>
      </p:sp>
      <p:sp>
        <p:nvSpPr>
          <p:cNvPr id="8" name="TextBox 7">
            <a:extLst>
              <a:ext uri="{FF2B5EF4-FFF2-40B4-BE49-F238E27FC236}">
                <a16:creationId xmlns:a16="http://schemas.microsoft.com/office/drawing/2014/main" id="{81A6BD62-BECB-4020-4965-8B68B3E65925}"/>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9" name="Rectangle 2">
            <a:extLst>
              <a:ext uri="{FF2B5EF4-FFF2-40B4-BE49-F238E27FC236}">
                <a16:creationId xmlns:a16="http://schemas.microsoft.com/office/drawing/2014/main" id="{AD02648A-3B23-F82D-51E2-E5665ABE48A8}"/>
              </a:ext>
            </a:extLst>
          </p:cNvPr>
          <p:cNvSpPr txBox="1">
            <a:spLocks noChangeArrowheads="1"/>
          </p:cNvSpPr>
          <p:nvPr/>
        </p:nvSpPr>
        <p:spPr bwMode="auto">
          <a:xfrm>
            <a:off x="609600" y="219511"/>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82F34"/>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r>
              <a:rPr lang="en-US" dirty="0"/>
              <a:t>Personal Protective Equipment (PPE): Gowns</a:t>
            </a:r>
          </a:p>
        </p:txBody>
      </p:sp>
    </p:spTree>
    <p:extLst>
      <p:ext uri="{BB962C8B-B14F-4D97-AF65-F5344CB8AC3E}">
        <p14:creationId xmlns:p14="http://schemas.microsoft.com/office/powerpoint/2010/main" val="177098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p:txBody>
          <a:bodyPr>
            <a:normAutofit/>
          </a:bodyPr>
          <a:lstStyle/>
          <a:p>
            <a:r>
              <a:rPr lang="en-US" sz="2400" dirty="0"/>
              <a:t>Eye protection</a:t>
            </a:r>
          </a:p>
          <a:p>
            <a:pPr lvl="1"/>
            <a:r>
              <a:rPr lang="en-US" sz="2400" dirty="0"/>
              <a:t>When splashing is possible</a:t>
            </a:r>
          </a:p>
          <a:p>
            <a:r>
              <a:rPr lang="en-US" sz="2400" dirty="0"/>
              <a:t>Respirator</a:t>
            </a:r>
          </a:p>
          <a:p>
            <a:pPr lvl="1"/>
            <a:r>
              <a:rPr lang="en-US" sz="2400" dirty="0"/>
              <a:t>For aerosols and spills</a:t>
            </a:r>
          </a:p>
          <a:p>
            <a:pPr lvl="1"/>
            <a:r>
              <a:rPr lang="en-US" sz="2400" dirty="0"/>
              <a:t>Fitted (tight seal) respirator </a:t>
            </a:r>
          </a:p>
          <a:p>
            <a:pPr lvl="1"/>
            <a:r>
              <a:rPr lang="en-US" sz="2400" dirty="0"/>
              <a:t>Appropriate to the hazard</a:t>
            </a:r>
          </a:p>
          <a:p>
            <a:pPr lvl="2"/>
            <a:r>
              <a:rPr lang="en-US" sz="2400" dirty="0"/>
              <a:t>N95 rated (filtering particulate respirator)</a:t>
            </a:r>
          </a:p>
          <a:p>
            <a:pPr lvl="2"/>
            <a:r>
              <a:rPr lang="en-US" sz="2400" dirty="0"/>
              <a:t>Powered Air Purifying Respirator (PAPR)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113" y="1140178"/>
            <a:ext cx="1863432" cy="5109256"/>
          </a:xfrm>
          <a:prstGeom prst="rect">
            <a:avLst/>
          </a:prstGeom>
        </p:spPr>
      </p:pic>
      <p:sp>
        <p:nvSpPr>
          <p:cNvPr id="2" name="Slide Number Placeholder 1"/>
          <p:cNvSpPr>
            <a:spLocks noGrp="1"/>
          </p:cNvSpPr>
          <p:nvPr>
            <p:ph type="sldNum" sz="quarter" idx="15"/>
          </p:nvPr>
        </p:nvSpPr>
        <p:spPr/>
        <p:txBody>
          <a:bodyPr/>
          <a:lstStyle/>
          <a:p>
            <a:fld id="{2DAE1899-6475-4BEC-B023-97718E08210A}" type="slidenum">
              <a:rPr lang="en-US" smtClean="0"/>
              <a:t>14</a:t>
            </a:fld>
            <a:endParaRPr lang="en-US"/>
          </a:p>
        </p:txBody>
      </p:sp>
      <p:sp>
        <p:nvSpPr>
          <p:cNvPr id="7" name="TextBox 6">
            <a:extLst>
              <a:ext uri="{FF2B5EF4-FFF2-40B4-BE49-F238E27FC236}">
                <a16:creationId xmlns:a16="http://schemas.microsoft.com/office/drawing/2014/main" id="{3EA3CD52-560B-4801-634D-E64F88CDD372}"/>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8" name="Rectangle 2">
            <a:extLst>
              <a:ext uri="{FF2B5EF4-FFF2-40B4-BE49-F238E27FC236}">
                <a16:creationId xmlns:a16="http://schemas.microsoft.com/office/drawing/2014/main" id="{B92FE119-09AE-FC9A-8103-7B89EED453C7}"/>
              </a:ext>
            </a:extLst>
          </p:cNvPr>
          <p:cNvSpPr txBox="1">
            <a:spLocks noChangeArrowheads="1"/>
          </p:cNvSpPr>
          <p:nvPr/>
        </p:nvSpPr>
        <p:spPr bwMode="auto">
          <a:xfrm>
            <a:off x="609599" y="219511"/>
            <a:ext cx="112013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82F34"/>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r>
              <a:rPr lang="en-US" dirty="0"/>
              <a:t>Other Personal Protective Equipment (PPE): Face/Eye/Respiratory</a:t>
            </a:r>
          </a:p>
        </p:txBody>
      </p:sp>
    </p:spTree>
    <p:extLst>
      <p:ext uri="{BB962C8B-B14F-4D97-AF65-F5344CB8AC3E}">
        <p14:creationId xmlns:p14="http://schemas.microsoft.com/office/powerpoint/2010/main" val="291738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prstClr val="black"/>
                </a:solidFill>
              </a:rPr>
              <a:t>USP &lt;800&gt; Requirements for PPE</a:t>
            </a:r>
            <a:endParaRPr lang="en-US" sz="3600" dirty="0"/>
          </a:p>
        </p:txBody>
      </p:sp>
      <p:sp>
        <p:nvSpPr>
          <p:cNvPr id="3" name="Content Placeholder 2"/>
          <p:cNvSpPr>
            <a:spLocks noGrp="1"/>
          </p:cNvSpPr>
          <p:nvPr>
            <p:ph sz="quarter" idx="1"/>
          </p:nvPr>
        </p:nvSpPr>
        <p:spPr>
          <a:xfrm>
            <a:off x="609600" y="1600200"/>
            <a:ext cx="7924800" cy="4873752"/>
          </a:xfrm>
        </p:spPr>
        <p:txBody>
          <a:bodyPr>
            <a:normAutofit/>
          </a:bodyPr>
          <a:lstStyle/>
          <a:p>
            <a:pPr marL="0" indent="0">
              <a:buNone/>
            </a:pPr>
            <a:r>
              <a:rPr lang="en-US" sz="2400" dirty="0">
                <a:latin typeface="+mn-lt"/>
                <a:cs typeface="Leelawadee" panose="020B0502040204020203" pitchFamily="34" charset="-34"/>
              </a:rPr>
              <a:t>Appropriate PPE MUST be worn when handling HDs during:</a:t>
            </a:r>
          </a:p>
          <a:p>
            <a:r>
              <a:rPr lang="en-US" sz="2400" dirty="0">
                <a:latin typeface="+mn-lt"/>
                <a:cs typeface="Leelawadee" panose="020B0502040204020203" pitchFamily="34" charset="-34"/>
              </a:rPr>
              <a:t>Receipt</a:t>
            </a:r>
          </a:p>
          <a:p>
            <a:r>
              <a:rPr lang="en-US" sz="2400" dirty="0">
                <a:latin typeface="+mn-lt"/>
                <a:cs typeface="Leelawadee" panose="020B0502040204020203" pitchFamily="34" charset="-34"/>
              </a:rPr>
              <a:t>Storage</a:t>
            </a:r>
          </a:p>
          <a:p>
            <a:r>
              <a:rPr lang="en-US" sz="2400" dirty="0">
                <a:latin typeface="+mn-lt"/>
                <a:cs typeface="Leelawadee" panose="020B0502040204020203" pitchFamily="34" charset="-34"/>
              </a:rPr>
              <a:t>Transport</a:t>
            </a:r>
          </a:p>
          <a:p>
            <a:r>
              <a:rPr lang="en-US" sz="2400" dirty="0">
                <a:latin typeface="+mn-lt"/>
                <a:cs typeface="Leelawadee" panose="020B0502040204020203" pitchFamily="34" charset="-34"/>
              </a:rPr>
              <a:t>Compounding (sterile and non-sterile)</a:t>
            </a:r>
          </a:p>
          <a:p>
            <a:r>
              <a:rPr lang="en-US" sz="2400" dirty="0">
                <a:latin typeface="+mn-lt"/>
                <a:cs typeface="Leelawadee" panose="020B0502040204020203" pitchFamily="34" charset="-34"/>
              </a:rPr>
              <a:t>Administration</a:t>
            </a:r>
          </a:p>
          <a:p>
            <a:r>
              <a:rPr lang="en-US" sz="2400" dirty="0">
                <a:latin typeface="+mn-lt"/>
                <a:cs typeface="Leelawadee" panose="020B0502040204020203" pitchFamily="34" charset="-34"/>
              </a:rPr>
              <a:t>Deactivation/decontamination, cleaning, and disinfecting</a:t>
            </a:r>
            <a:endParaRPr lang="en-US" sz="2400" dirty="0">
              <a:latin typeface="+mn-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025" y="1690688"/>
            <a:ext cx="3287461" cy="412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5"/>
          </p:nvPr>
        </p:nvSpPr>
        <p:spPr/>
        <p:txBody>
          <a:bodyPr/>
          <a:lstStyle/>
          <a:p>
            <a:fld id="{2DAE1899-6475-4BEC-B023-97718E08210A}" type="slidenum">
              <a:rPr lang="en-US" smtClean="0"/>
              <a:t>15</a:t>
            </a:fld>
            <a:endParaRPr lang="en-US" dirty="0"/>
          </a:p>
        </p:txBody>
      </p:sp>
      <p:sp>
        <p:nvSpPr>
          <p:cNvPr id="7" name="TextBox 6">
            <a:extLst>
              <a:ext uri="{FF2B5EF4-FFF2-40B4-BE49-F238E27FC236}">
                <a16:creationId xmlns:a16="http://schemas.microsoft.com/office/drawing/2014/main" id="{ABF4F744-D1F8-324B-DBF3-D22A9C0BAB90}"/>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166243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810AC97-AEA9-61EB-1A81-B5B809A7EE08}"/>
              </a:ext>
            </a:extLst>
          </p:cNvPr>
          <p:cNvGraphicFramePr>
            <a:graphicFrameLocks noGrp="1"/>
          </p:cNvGraphicFramePr>
          <p:nvPr>
            <p:ph sz="quarter" idx="1"/>
            <p:extLst>
              <p:ext uri="{D42A27DB-BD31-4B8C-83A1-F6EECF244321}">
                <p14:modId xmlns:p14="http://schemas.microsoft.com/office/powerpoint/2010/main" val="3579604804"/>
              </p:ext>
            </p:extLst>
          </p:nvPr>
        </p:nvGraphicFramePr>
        <p:xfrm>
          <a:off x="826652" y="935176"/>
          <a:ext cx="10370587" cy="5300960"/>
        </p:xfrm>
        <a:graphic>
          <a:graphicData uri="http://schemas.openxmlformats.org/drawingml/2006/table">
            <a:tbl>
              <a:tblPr firstRow="1" bandRow="1">
                <a:tableStyleId>{2D5ABB26-0587-4C30-8999-92F81FD0307C}</a:tableStyleId>
              </a:tblPr>
              <a:tblGrid>
                <a:gridCol w="2103120">
                  <a:extLst>
                    <a:ext uri="{9D8B030D-6E8A-4147-A177-3AD203B41FA5}">
                      <a16:colId xmlns:a16="http://schemas.microsoft.com/office/drawing/2014/main" val="3501050404"/>
                    </a:ext>
                  </a:extLst>
                </a:gridCol>
                <a:gridCol w="1371600">
                  <a:extLst>
                    <a:ext uri="{9D8B030D-6E8A-4147-A177-3AD203B41FA5}">
                      <a16:colId xmlns:a16="http://schemas.microsoft.com/office/drawing/2014/main" val="702765111"/>
                    </a:ext>
                  </a:extLst>
                </a:gridCol>
                <a:gridCol w="1371600">
                  <a:extLst>
                    <a:ext uri="{9D8B030D-6E8A-4147-A177-3AD203B41FA5}">
                      <a16:colId xmlns:a16="http://schemas.microsoft.com/office/drawing/2014/main" val="46357368"/>
                    </a:ext>
                  </a:extLst>
                </a:gridCol>
                <a:gridCol w="1805707">
                  <a:extLst>
                    <a:ext uri="{9D8B030D-6E8A-4147-A177-3AD203B41FA5}">
                      <a16:colId xmlns:a16="http://schemas.microsoft.com/office/drawing/2014/main" val="1461095876"/>
                    </a:ext>
                  </a:extLst>
                </a:gridCol>
                <a:gridCol w="1981200">
                  <a:extLst>
                    <a:ext uri="{9D8B030D-6E8A-4147-A177-3AD203B41FA5}">
                      <a16:colId xmlns:a16="http://schemas.microsoft.com/office/drawing/2014/main" val="2703831988"/>
                    </a:ext>
                  </a:extLst>
                </a:gridCol>
                <a:gridCol w="1737360">
                  <a:extLst>
                    <a:ext uri="{9D8B030D-6E8A-4147-A177-3AD203B41FA5}">
                      <a16:colId xmlns:a16="http://schemas.microsoft.com/office/drawing/2014/main" val="1987436350"/>
                    </a:ext>
                  </a:extLst>
                </a:gridCol>
              </a:tblGrid>
              <a:tr h="731520">
                <a:tc>
                  <a:txBody>
                    <a:bodyPr/>
                    <a:lstStyle/>
                    <a:p>
                      <a:pPr algn="ctr"/>
                      <a:r>
                        <a:rPr lang="en-US" dirty="0"/>
                        <a:t>Form/Route of Administration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dirty="0"/>
                        <a:t>Double Gloves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dirty="0"/>
                        <a:t>Protective Gown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dirty="0"/>
                        <a:t>Eye Protection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dirty="0"/>
                        <a:t>Respiratory Protection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dirty="0"/>
                        <a:t>Engineering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26314795"/>
                  </a:ext>
                </a:extLst>
              </a:tr>
              <a:tr h="642642">
                <a:tc>
                  <a:txBody>
                    <a:bodyPr/>
                    <a:lstStyle/>
                    <a:p>
                      <a:pPr algn="ctr"/>
                      <a:r>
                        <a:rPr lang="en-US" dirty="0"/>
                        <a:t>Intact tablet </a:t>
                      </a:r>
                      <a:br>
                        <a:rPr lang="en-US" dirty="0"/>
                      </a:br>
                      <a:r>
                        <a:rPr lang="en-US" dirty="0"/>
                        <a:t>or capsule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No. Single glove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922821"/>
                  </a:ext>
                </a:extLst>
              </a:tr>
              <a:tr h="642642">
                <a:tc>
                  <a:txBody>
                    <a:bodyPr/>
                    <a:lstStyle/>
                    <a:p>
                      <a:pPr algn="ctr"/>
                      <a:r>
                        <a:rPr lang="en-US" dirty="0"/>
                        <a:t>Tablet or capsule (manipulated)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 if not done in control device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440966"/>
                  </a:ext>
                </a:extLst>
              </a:tr>
              <a:tr h="372324">
                <a:tc>
                  <a:txBody>
                    <a:bodyPr/>
                    <a:lstStyle/>
                    <a:p>
                      <a:pPr algn="ctr"/>
                      <a:r>
                        <a:rPr lang="en-US" dirty="0"/>
                        <a:t>Oral Liquid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4707629"/>
                  </a:ext>
                </a:extLst>
              </a:tr>
              <a:tr h="642642">
                <a:tc>
                  <a:txBody>
                    <a:bodyPr/>
                    <a:lstStyle/>
                    <a:p>
                      <a:pPr algn="ctr"/>
                      <a:r>
                        <a:rPr lang="en-US" dirty="0"/>
                        <a:t>Topical Drug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 if liquid could splash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If inhalation potential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372822"/>
                  </a:ext>
                </a:extLst>
              </a:tr>
              <a:tr h="642642">
                <a:tc>
                  <a:txBody>
                    <a:bodyPr/>
                    <a:lstStyle/>
                    <a:p>
                      <a:pPr algn="ctr"/>
                      <a:r>
                        <a:rPr lang="en-US" dirty="0"/>
                        <a:t>Sub Q/M/ injection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 if liquid could splash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 if inhalation potential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 Sharps protection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753869"/>
                  </a:ext>
                </a:extLst>
              </a:tr>
              <a:tr h="642642">
                <a:tc>
                  <a:txBody>
                    <a:bodyPr/>
                    <a:lstStyle/>
                    <a:p>
                      <a:pPr algn="ctr"/>
                      <a:r>
                        <a:rPr lang="en-US" dirty="0"/>
                        <a:t>Intravenous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 if liquid could splash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 if inhalation potential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Recommend CSTD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7877284"/>
                  </a:ext>
                </a:extLst>
              </a:tr>
              <a:tr h="372324">
                <a:tc>
                  <a:txBody>
                    <a:bodyPr/>
                    <a:lstStyle/>
                    <a:p>
                      <a:pPr algn="ctr"/>
                      <a:r>
                        <a:rPr lang="en-US" dirty="0"/>
                        <a:t>Irrigation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4168253"/>
                  </a:ext>
                </a:extLst>
              </a:tr>
              <a:tr h="611582">
                <a:tc>
                  <a:txBody>
                    <a:bodyPr/>
                    <a:lstStyle/>
                    <a:p>
                      <a:pPr algn="ctr"/>
                      <a:r>
                        <a:rPr lang="en-US" dirty="0"/>
                        <a:t>Inhalation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06438"/>
                  </a:ext>
                </a:extLst>
              </a:tr>
            </a:tbl>
          </a:graphicData>
        </a:graphic>
      </p:graphicFrame>
      <p:sp>
        <p:nvSpPr>
          <p:cNvPr id="4" name="Title 1">
            <a:extLst>
              <a:ext uri="{FF2B5EF4-FFF2-40B4-BE49-F238E27FC236}">
                <a16:creationId xmlns:a16="http://schemas.microsoft.com/office/drawing/2014/main" id="{14180E62-51BC-B550-5A1D-EC7270996CEB}"/>
              </a:ext>
            </a:extLst>
          </p:cNvPr>
          <p:cNvSpPr>
            <a:spLocks noGrp="1"/>
          </p:cNvSpPr>
          <p:nvPr>
            <p:ph type="title"/>
          </p:nvPr>
        </p:nvSpPr>
        <p:spPr>
          <a:xfrm>
            <a:off x="414391" y="95197"/>
            <a:ext cx="9956800" cy="792162"/>
          </a:xfrm>
        </p:spPr>
        <p:txBody>
          <a:bodyPr>
            <a:normAutofit fontScale="90000"/>
          </a:bodyPr>
          <a:lstStyle/>
          <a:p>
            <a:r>
              <a:rPr lang="en-US" sz="4000" dirty="0"/>
              <a:t>Recommended Precautions: Administration</a:t>
            </a:r>
          </a:p>
        </p:txBody>
      </p:sp>
      <p:sp>
        <p:nvSpPr>
          <p:cNvPr id="6" name="TextBox 5">
            <a:extLst>
              <a:ext uri="{FF2B5EF4-FFF2-40B4-BE49-F238E27FC236}">
                <a16:creationId xmlns:a16="http://schemas.microsoft.com/office/drawing/2014/main" id="{5EC560A6-F80F-0770-3B96-25F1415F9E6A}"/>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7" name="Slide Number Placeholder 5">
            <a:extLst>
              <a:ext uri="{FF2B5EF4-FFF2-40B4-BE49-F238E27FC236}">
                <a16:creationId xmlns:a16="http://schemas.microsoft.com/office/drawing/2014/main" id="{83D3766E-98AD-BDBF-36E5-1B38CBBC35C3}"/>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16</a:t>
            </a:fld>
            <a:endParaRPr lang="en-US" dirty="0"/>
          </a:p>
        </p:txBody>
      </p:sp>
    </p:spTree>
    <p:extLst>
      <p:ext uri="{BB962C8B-B14F-4D97-AF65-F5344CB8AC3E}">
        <p14:creationId xmlns:p14="http://schemas.microsoft.com/office/powerpoint/2010/main" val="420364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normAutofit/>
          </a:bodyPr>
          <a:lstStyle/>
          <a:p>
            <a:r>
              <a:rPr lang="en-US" altLang="en-US" sz="4000" dirty="0"/>
              <a:t>Hazardous Drug Spills</a:t>
            </a:r>
          </a:p>
        </p:txBody>
      </p:sp>
      <p:sp>
        <p:nvSpPr>
          <p:cNvPr id="4099" name="Rectangle 3"/>
          <p:cNvSpPr>
            <a:spLocks noGrp="1"/>
          </p:cNvSpPr>
          <p:nvPr>
            <p:ph idx="1"/>
          </p:nvPr>
        </p:nvSpPr>
        <p:spPr/>
        <p:txBody>
          <a:bodyPr>
            <a:normAutofit lnSpcReduction="10000"/>
          </a:bodyPr>
          <a:lstStyle/>
          <a:p>
            <a:r>
              <a:rPr lang="en-US" altLang="en-US" sz="2800" dirty="0"/>
              <a:t>Spills happen</a:t>
            </a:r>
          </a:p>
          <a:p>
            <a:pPr lvl="1"/>
            <a:r>
              <a:rPr lang="en-US" altLang="en-US" sz="2400" dirty="0"/>
              <a:t>Sprays</a:t>
            </a:r>
          </a:p>
          <a:p>
            <a:pPr lvl="1"/>
            <a:r>
              <a:rPr lang="en-US" altLang="en-US" sz="2400" dirty="0"/>
              <a:t>Dropped vials and bags</a:t>
            </a:r>
          </a:p>
          <a:p>
            <a:pPr lvl="1"/>
            <a:r>
              <a:rPr lang="en-US" altLang="en-US" sz="2400" dirty="0"/>
              <a:t>Punctured IV bags</a:t>
            </a:r>
          </a:p>
          <a:p>
            <a:pPr lvl="1"/>
            <a:r>
              <a:rPr lang="en-US" altLang="en-US" sz="2400" dirty="0"/>
              <a:t>Broken totes from wholesalers</a:t>
            </a:r>
          </a:p>
          <a:p>
            <a:pPr lvl="1"/>
            <a:r>
              <a:rPr lang="en-US" altLang="en-US" sz="2400" dirty="0"/>
              <a:t>Patient unit/infusion area</a:t>
            </a:r>
          </a:p>
          <a:p>
            <a:r>
              <a:rPr lang="en-US" altLang="en-US" sz="2800" dirty="0"/>
              <a:t>Spill consequences</a:t>
            </a:r>
          </a:p>
          <a:p>
            <a:pPr lvl="1"/>
            <a:r>
              <a:rPr lang="en-US" altLang="en-US" sz="2400" dirty="0"/>
              <a:t>Personnel/patient exposure</a:t>
            </a:r>
          </a:p>
          <a:p>
            <a:pPr lvl="1"/>
            <a:r>
              <a:rPr lang="en-US" altLang="en-US" sz="2400" dirty="0"/>
              <a:t>Environmental contamination</a:t>
            </a:r>
          </a:p>
        </p:txBody>
      </p:sp>
      <p:pic>
        <p:nvPicPr>
          <p:cNvPr id="2" name="Picture 1"/>
          <p:cNvPicPr>
            <a:picLocks noChangeAspect="1"/>
          </p:cNvPicPr>
          <p:nvPr/>
        </p:nvPicPr>
        <p:blipFill>
          <a:blip r:embed="rId3"/>
          <a:stretch>
            <a:fillRect/>
          </a:stretch>
        </p:blipFill>
        <p:spPr>
          <a:xfrm>
            <a:off x="8915400" y="1540084"/>
            <a:ext cx="2573653" cy="1927037"/>
          </a:xfrm>
          <a:prstGeom prst="rect">
            <a:avLst/>
          </a:prstGeom>
        </p:spPr>
      </p:pic>
      <p:pic>
        <p:nvPicPr>
          <p:cNvPr id="4" name="Picture 3"/>
          <p:cNvPicPr>
            <a:picLocks noChangeAspect="1"/>
          </p:cNvPicPr>
          <p:nvPr/>
        </p:nvPicPr>
        <p:blipFill>
          <a:blip r:embed="rId4"/>
          <a:stretch>
            <a:fillRect/>
          </a:stretch>
        </p:blipFill>
        <p:spPr>
          <a:xfrm>
            <a:off x="6096000" y="901782"/>
            <a:ext cx="2352122" cy="32036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653" y="4274158"/>
            <a:ext cx="3643835" cy="1967283"/>
          </a:xfrm>
          <a:prstGeom prst="rect">
            <a:avLst/>
          </a:prstGeom>
        </p:spPr>
      </p:pic>
      <p:sp>
        <p:nvSpPr>
          <p:cNvPr id="3" name="Slide Number Placeholder 2"/>
          <p:cNvSpPr>
            <a:spLocks noGrp="1"/>
          </p:cNvSpPr>
          <p:nvPr>
            <p:ph type="sldNum" sz="quarter" idx="15"/>
          </p:nvPr>
        </p:nvSpPr>
        <p:spPr/>
        <p:txBody>
          <a:bodyPr/>
          <a:lstStyle/>
          <a:p>
            <a:fld id="{2DAE1899-6475-4BEC-B023-97718E08210A}" type="slidenum">
              <a:rPr lang="en-US" smtClean="0"/>
              <a:t>17</a:t>
            </a:fld>
            <a:endParaRPr lang="en-US"/>
          </a:p>
        </p:txBody>
      </p:sp>
      <p:sp>
        <p:nvSpPr>
          <p:cNvPr id="9" name="TextBox 8">
            <a:extLst>
              <a:ext uri="{FF2B5EF4-FFF2-40B4-BE49-F238E27FC236}">
                <a16:creationId xmlns:a16="http://schemas.microsoft.com/office/drawing/2014/main" id="{9029A1B8-A4CB-0E05-16D7-09A83788ECF3}"/>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137380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Cleaning Contaminated Surfaces - Summary</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48191523"/>
              </p:ext>
            </p:extLst>
          </p:nvPr>
        </p:nvGraphicFramePr>
        <p:xfrm>
          <a:off x="928258" y="1676395"/>
          <a:ext cx="9956799" cy="40233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5537199">
                  <a:extLst>
                    <a:ext uri="{9D8B030D-6E8A-4147-A177-3AD203B41FA5}">
                      <a16:colId xmlns:a16="http://schemas.microsoft.com/office/drawing/2014/main" val="20002"/>
                    </a:ext>
                  </a:extLst>
                </a:gridCol>
              </a:tblGrid>
              <a:tr h="548640">
                <a:tc>
                  <a:txBody>
                    <a:bodyPr/>
                    <a:lstStyle/>
                    <a:p>
                      <a:pPr algn="ctr"/>
                      <a:r>
                        <a:rPr lang="en-US" dirty="0"/>
                        <a:t>Cleaning Step</a:t>
                      </a:r>
                    </a:p>
                  </a:txBody>
                  <a:tcPr anchor="ctr"/>
                </a:tc>
                <a:tc>
                  <a:txBody>
                    <a:bodyPr/>
                    <a:lstStyle/>
                    <a:p>
                      <a:pPr algn="ctr"/>
                      <a:r>
                        <a:rPr lang="en-US" dirty="0"/>
                        <a:t>Purpose</a:t>
                      </a:r>
                    </a:p>
                  </a:txBody>
                  <a:tcPr anchor="ctr"/>
                </a:tc>
                <a:tc>
                  <a:txBody>
                    <a:bodyPr/>
                    <a:lstStyle/>
                    <a:p>
                      <a:pPr algn="ctr"/>
                      <a:r>
                        <a:rPr lang="en-US" dirty="0"/>
                        <a:t>Agents</a:t>
                      </a:r>
                    </a:p>
                  </a:txBody>
                  <a:tcPr anchor="ctr"/>
                </a:tc>
                <a:extLst>
                  <a:ext uri="{0D108BD9-81ED-4DB2-BD59-A6C34878D82A}">
                    <a16:rowId xmlns:a16="http://schemas.microsoft.com/office/drawing/2014/main" val="10000"/>
                  </a:ext>
                </a:extLst>
              </a:tr>
              <a:tr h="1280160">
                <a:tc>
                  <a:txBody>
                    <a:bodyPr/>
                    <a:lstStyle/>
                    <a:p>
                      <a:r>
                        <a:rPr lang="en-US" dirty="0">
                          <a:latin typeface="+mj-lt"/>
                        </a:rPr>
                        <a:t>Deactivation</a:t>
                      </a:r>
                    </a:p>
                  </a:txBody>
                  <a:tcPr anchor="ctr"/>
                </a:tc>
                <a:tc>
                  <a:txBody>
                    <a:bodyPr/>
                    <a:lstStyle/>
                    <a:p>
                      <a:r>
                        <a:rPr lang="en-US" dirty="0">
                          <a:latin typeface="+mj-lt"/>
                        </a:rPr>
                        <a:t>Render compound</a:t>
                      </a:r>
                    </a:p>
                    <a:p>
                      <a:r>
                        <a:rPr lang="en-US" dirty="0">
                          <a:latin typeface="+mj-lt"/>
                        </a:rPr>
                        <a:t>inert or inactive</a:t>
                      </a:r>
                    </a:p>
                  </a:txBody>
                  <a:tcPr anchor="ctr"/>
                </a:tc>
                <a:tc>
                  <a:txBody>
                    <a:bodyPr/>
                    <a:lstStyle/>
                    <a:p>
                      <a:r>
                        <a:rPr lang="en-US" dirty="0">
                          <a:latin typeface="+mj-lt"/>
                        </a:rPr>
                        <a:t>As listed in the HD labeling or if no specific</a:t>
                      </a:r>
                    </a:p>
                    <a:p>
                      <a:r>
                        <a:rPr lang="fr-FR" dirty="0">
                          <a:latin typeface="+mj-lt"/>
                        </a:rPr>
                        <a:t>information </a:t>
                      </a:r>
                      <a:r>
                        <a:rPr lang="fr-FR" dirty="0" err="1">
                          <a:latin typeface="+mj-lt"/>
                        </a:rPr>
                        <a:t>available</a:t>
                      </a:r>
                      <a:r>
                        <a:rPr lang="fr-FR" dirty="0">
                          <a:latin typeface="+mj-lt"/>
                        </a:rPr>
                        <a:t>, sodium hypochlorite or</a:t>
                      </a:r>
                    </a:p>
                    <a:p>
                      <a:r>
                        <a:rPr lang="en-US" dirty="0">
                          <a:latin typeface="+mj-lt"/>
                        </a:rPr>
                        <a:t>other Environmental Protection Agency (EPA)-</a:t>
                      </a:r>
                    </a:p>
                    <a:p>
                      <a:r>
                        <a:rPr lang="en-US" dirty="0">
                          <a:latin typeface="+mj-lt"/>
                        </a:rPr>
                        <a:t>registered oxidizer</a:t>
                      </a:r>
                    </a:p>
                  </a:txBody>
                  <a:tcPr anchor="ctr"/>
                </a:tc>
                <a:extLst>
                  <a:ext uri="{0D108BD9-81ED-4DB2-BD59-A6C34878D82A}">
                    <a16:rowId xmlns:a16="http://schemas.microsoft.com/office/drawing/2014/main" val="10001"/>
                  </a:ext>
                </a:extLst>
              </a:tr>
              <a:tr h="731520">
                <a:tc>
                  <a:txBody>
                    <a:bodyPr/>
                    <a:lstStyle/>
                    <a:p>
                      <a:r>
                        <a:rPr lang="en-US" dirty="0">
                          <a:latin typeface="+mj-lt"/>
                        </a:rPr>
                        <a:t>Decontamination</a:t>
                      </a:r>
                    </a:p>
                  </a:txBody>
                  <a:tcPr anchor="ctr"/>
                </a:tc>
                <a:tc>
                  <a:txBody>
                    <a:bodyPr/>
                    <a:lstStyle/>
                    <a:p>
                      <a:r>
                        <a:rPr lang="en-US" dirty="0">
                          <a:latin typeface="+mj-lt"/>
                        </a:rPr>
                        <a:t>Remove inactivated</a:t>
                      </a:r>
                    </a:p>
                    <a:p>
                      <a:r>
                        <a:rPr lang="en-US" dirty="0">
                          <a:latin typeface="+mj-lt"/>
                        </a:rPr>
                        <a:t>residue</a:t>
                      </a:r>
                    </a:p>
                  </a:txBody>
                  <a:tcPr anchor="ctr"/>
                </a:tc>
                <a:tc>
                  <a:txBody>
                    <a:bodyPr/>
                    <a:lstStyle/>
                    <a:p>
                      <a:r>
                        <a:rPr lang="en-US" dirty="0">
                          <a:latin typeface="+mj-lt"/>
                        </a:rPr>
                        <a:t>Sterile alcohol, sterile water, peroxide, or</a:t>
                      </a:r>
                    </a:p>
                    <a:p>
                      <a:r>
                        <a:rPr lang="en-US" dirty="0">
                          <a:latin typeface="+mj-lt"/>
                        </a:rPr>
                        <a:t>sodium hypochlorite</a:t>
                      </a:r>
                    </a:p>
                  </a:txBody>
                  <a:tcPr anchor="ctr"/>
                </a:tc>
                <a:extLst>
                  <a:ext uri="{0D108BD9-81ED-4DB2-BD59-A6C34878D82A}">
                    <a16:rowId xmlns:a16="http://schemas.microsoft.com/office/drawing/2014/main" val="10002"/>
                  </a:ext>
                </a:extLst>
              </a:tr>
              <a:tr h="731520">
                <a:tc>
                  <a:txBody>
                    <a:bodyPr/>
                    <a:lstStyle/>
                    <a:p>
                      <a:r>
                        <a:rPr lang="en-US" dirty="0">
                          <a:latin typeface="+mj-lt"/>
                        </a:rPr>
                        <a:t>Cleaning</a:t>
                      </a:r>
                    </a:p>
                  </a:txBody>
                  <a:tcPr anchor="ctr"/>
                </a:tc>
                <a:tc>
                  <a:txBody>
                    <a:bodyPr/>
                    <a:lstStyle/>
                    <a:p>
                      <a:r>
                        <a:rPr lang="en-US" dirty="0">
                          <a:latin typeface="+mj-lt"/>
                        </a:rPr>
                        <a:t>Remove organic and</a:t>
                      </a:r>
                    </a:p>
                    <a:p>
                      <a:r>
                        <a:rPr lang="en-US" dirty="0">
                          <a:latin typeface="+mj-lt"/>
                        </a:rPr>
                        <a:t>inorganic material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Germicidal detergent and sterile water</a:t>
                      </a:r>
                    </a:p>
                  </a:txBody>
                  <a:tcPr anchor="ctr"/>
                </a:tc>
                <a:extLst>
                  <a:ext uri="{0D108BD9-81ED-4DB2-BD59-A6C34878D82A}">
                    <a16:rowId xmlns:a16="http://schemas.microsoft.com/office/drawing/2014/main" val="10003"/>
                  </a:ext>
                </a:extLst>
              </a:tr>
              <a:tr h="731520">
                <a:tc>
                  <a:txBody>
                    <a:bodyPr/>
                    <a:lstStyle/>
                    <a:p>
                      <a:r>
                        <a:rPr lang="en-US" dirty="0">
                          <a:latin typeface="+mj-lt"/>
                        </a:rPr>
                        <a:t>Disinfection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Destroy microorganisms</a:t>
                      </a:r>
                    </a:p>
                  </a:txBody>
                  <a:tcPr anchor="ctr"/>
                </a:tc>
                <a:tc>
                  <a:txBody>
                    <a:bodyPr/>
                    <a:lstStyle/>
                    <a:p>
                      <a:r>
                        <a:rPr lang="en-US" dirty="0">
                          <a:latin typeface="+mj-lt"/>
                        </a:rPr>
                        <a:t>Sterile alcohol or other EPA-registered</a:t>
                      </a:r>
                    </a:p>
                    <a:p>
                      <a:r>
                        <a:rPr lang="en-US" dirty="0">
                          <a:latin typeface="+mj-lt"/>
                        </a:rPr>
                        <a:t>disinfectant appropriate for use</a:t>
                      </a:r>
                    </a:p>
                  </a:txBody>
                  <a:tcPr anchor="ctr"/>
                </a:tc>
                <a:extLst>
                  <a:ext uri="{0D108BD9-81ED-4DB2-BD59-A6C34878D82A}">
                    <a16:rowId xmlns:a16="http://schemas.microsoft.com/office/drawing/2014/main" val="10004"/>
                  </a:ext>
                </a:extLst>
              </a:tr>
            </a:tbl>
          </a:graphicData>
        </a:graphic>
      </p:graphicFrame>
      <p:sp>
        <p:nvSpPr>
          <p:cNvPr id="5" name="TextBox 4"/>
          <p:cNvSpPr txBox="1"/>
          <p:nvPr/>
        </p:nvSpPr>
        <p:spPr>
          <a:xfrm>
            <a:off x="609600" y="5948628"/>
            <a:ext cx="9728200" cy="707886"/>
          </a:xfrm>
          <a:prstGeom prst="rect">
            <a:avLst/>
          </a:prstGeom>
          <a:noFill/>
        </p:spPr>
        <p:txBody>
          <a:bodyPr wrap="square" rtlCol="0">
            <a:spAutoFit/>
          </a:bodyPr>
          <a:lstStyle/>
          <a:p>
            <a:r>
              <a:rPr lang="en-US" sz="2000" i="1" dirty="0">
                <a:solidFill>
                  <a:prstClr val="black"/>
                </a:solidFill>
              </a:rPr>
              <a:t>Resource: U.S. Pharmacopeial Convention </a:t>
            </a:r>
            <a:r>
              <a:rPr lang="en-US" sz="2000" i="1" dirty="0">
                <a:solidFill>
                  <a:prstClr val="black"/>
                </a:solidFill>
                <a:hlinkClick r:id="rId3"/>
              </a:rPr>
              <a:t>(USP &lt;800&gt;), </a:t>
            </a:r>
            <a:r>
              <a:rPr lang="en-US" sz="2000" i="1" dirty="0"/>
              <a:t>Table 5. Summary of Cleaning Steps</a:t>
            </a:r>
          </a:p>
          <a:p>
            <a:endParaRPr lang="en-US" sz="2000" dirty="0"/>
          </a:p>
        </p:txBody>
      </p:sp>
      <p:sp>
        <p:nvSpPr>
          <p:cNvPr id="3" name="Slide Number Placeholder 2"/>
          <p:cNvSpPr>
            <a:spLocks noGrp="1"/>
          </p:cNvSpPr>
          <p:nvPr>
            <p:ph type="sldNum" sz="quarter" idx="15"/>
          </p:nvPr>
        </p:nvSpPr>
        <p:spPr/>
        <p:txBody>
          <a:bodyPr/>
          <a:lstStyle/>
          <a:p>
            <a:fld id="{2DAE1899-6475-4BEC-B023-97718E08210A}" type="slidenum">
              <a:rPr lang="en-US" smtClean="0"/>
              <a:t>18</a:t>
            </a:fld>
            <a:endParaRPr lang="en-US"/>
          </a:p>
        </p:txBody>
      </p:sp>
      <p:sp>
        <p:nvSpPr>
          <p:cNvPr id="8" name="TextBox 7">
            <a:extLst>
              <a:ext uri="{FF2B5EF4-FFF2-40B4-BE49-F238E27FC236}">
                <a16:creationId xmlns:a16="http://schemas.microsoft.com/office/drawing/2014/main" id="{148E5B4C-0B09-A9BB-1E62-1FE2DE4BD770}"/>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143293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sz="4000" dirty="0"/>
              <a:t>Recommended Contents of a Spill Kit</a:t>
            </a:r>
          </a:p>
        </p:txBody>
      </p:sp>
      <p:sp>
        <p:nvSpPr>
          <p:cNvPr id="3" name="Content Placeholder 2"/>
          <p:cNvSpPr>
            <a:spLocks noGrp="1"/>
          </p:cNvSpPr>
          <p:nvPr>
            <p:ph sz="quarter" idx="1"/>
          </p:nvPr>
        </p:nvSpPr>
        <p:spPr>
          <a:xfrm>
            <a:off x="609600" y="1489360"/>
            <a:ext cx="9956800" cy="5056314"/>
          </a:xfrm>
        </p:spPr>
        <p:txBody>
          <a:bodyPr>
            <a:noAutofit/>
          </a:bodyPr>
          <a:lstStyle/>
          <a:p>
            <a:pPr>
              <a:spcAft>
                <a:spcPts val="1200"/>
              </a:spcAft>
            </a:pPr>
            <a:r>
              <a:rPr lang="en-US" sz="2400" dirty="0"/>
              <a:t>Sufficient supplies to absorb one liter</a:t>
            </a:r>
          </a:p>
          <a:p>
            <a:pPr>
              <a:spcAft>
                <a:spcPts val="600"/>
              </a:spcAft>
            </a:pPr>
            <a:r>
              <a:rPr lang="en-US" sz="2400" dirty="0"/>
              <a:t>PPE to protect worker</a:t>
            </a:r>
          </a:p>
          <a:p>
            <a:pPr lvl="1">
              <a:spcAft>
                <a:spcPts val="600"/>
              </a:spcAft>
            </a:pPr>
            <a:r>
              <a:rPr lang="en-US" sz="2400" dirty="0"/>
              <a:t>Two pair chemo-tested gloves</a:t>
            </a:r>
          </a:p>
          <a:p>
            <a:pPr lvl="1">
              <a:spcAft>
                <a:spcPts val="600"/>
              </a:spcAft>
            </a:pPr>
            <a:r>
              <a:rPr lang="en-US" sz="2400" dirty="0"/>
              <a:t>Utility gloves</a:t>
            </a:r>
          </a:p>
          <a:p>
            <a:pPr lvl="1">
              <a:spcAft>
                <a:spcPts val="600"/>
              </a:spcAft>
            </a:pPr>
            <a:r>
              <a:rPr lang="en-US" sz="2400" dirty="0"/>
              <a:t>Cover-all or gown and shoe covers</a:t>
            </a:r>
          </a:p>
          <a:p>
            <a:pPr lvl="1">
              <a:spcAft>
                <a:spcPts val="600"/>
              </a:spcAft>
            </a:pPr>
            <a:r>
              <a:rPr lang="en-US" sz="2400" dirty="0"/>
              <a:t>Face shield</a:t>
            </a:r>
          </a:p>
          <a:p>
            <a:pPr lvl="1">
              <a:spcAft>
                <a:spcPts val="600"/>
              </a:spcAft>
            </a:pPr>
            <a:r>
              <a:rPr lang="en-US" sz="2400" dirty="0"/>
              <a:t>Absorbent plastic-backed sheets or spill control “pillows”</a:t>
            </a:r>
          </a:p>
          <a:p>
            <a:pPr lvl="1">
              <a:spcAft>
                <a:spcPts val="600"/>
              </a:spcAft>
            </a:pPr>
            <a:r>
              <a:rPr lang="en-US" sz="2400" dirty="0"/>
              <a:t>Disposable towels</a:t>
            </a:r>
          </a:p>
          <a:p>
            <a:pPr lvl="1">
              <a:spcAft>
                <a:spcPts val="600"/>
              </a:spcAft>
            </a:pPr>
            <a:r>
              <a:rPr lang="en-US" sz="2400" dirty="0"/>
              <a:t>Two sealable, thick plastic waste bags</a:t>
            </a:r>
          </a:p>
          <a:p>
            <a:pPr lvl="1">
              <a:spcAft>
                <a:spcPts val="600"/>
              </a:spcAft>
            </a:pPr>
            <a:r>
              <a:rPr lang="en-US" sz="2400" dirty="0"/>
              <a:t>Disposable scoop</a:t>
            </a:r>
          </a:p>
          <a:p>
            <a:pPr lvl="1">
              <a:spcAft>
                <a:spcPts val="600"/>
              </a:spcAft>
            </a:pPr>
            <a:r>
              <a:rPr lang="en-US" sz="2400" dirty="0"/>
              <a:t>Puncture-resistant container</a:t>
            </a:r>
          </a:p>
        </p:txBody>
      </p:sp>
      <p:sp>
        <p:nvSpPr>
          <p:cNvPr id="6" name="TextBox 5">
            <a:extLst>
              <a:ext uri="{FF2B5EF4-FFF2-40B4-BE49-F238E27FC236}">
                <a16:creationId xmlns:a16="http://schemas.microsoft.com/office/drawing/2014/main" id="{C8331345-DF42-30D5-3E7C-8355A3B5BDE5}"/>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7" name="Slide Number Placeholder 5">
            <a:extLst>
              <a:ext uri="{FF2B5EF4-FFF2-40B4-BE49-F238E27FC236}">
                <a16:creationId xmlns:a16="http://schemas.microsoft.com/office/drawing/2014/main" id="{648B89EB-F48C-4756-05D9-0989F4FBD74A}"/>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19</a:t>
            </a:fld>
            <a:endParaRPr lang="en-US" dirty="0"/>
          </a:p>
        </p:txBody>
      </p:sp>
    </p:spTree>
    <p:extLst>
      <p:ext uri="{BB962C8B-B14F-4D97-AF65-F5344CB8AC3E}">
        <p14:creationId xmlns:p14="http://schemas.microsoft.com/office/powerpoint/2010/main" val="30731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F9E7-1177-8448-AC3D-FA4619F187A6}"/>
              </a:ext>
            </a:extLst>
          </p:cNvPr>
          <p:cNvSpPr>
            <a:spLocks noGrp="1"/>
          </p:cNvSpPr>
          <p:nvPr>
            <p:ph type="title"/>
          </p:nvPr>
        </p:nvSpPr>
        <p:spPr/>
        <p:txBody>
          <a:bodyPr/>
          <a:lstStyle/>
          <a:p>
            <a:r>
              <a:rPr lang="en-US" sz="4000" dirty="0"/>
              <a:t>Before Beginning Module 2</a:t>
            </a:r>
            <a:endParaRPr lang="en-US" dirty="0"/>
          </a:p>
        </p:txBody>
      </p:sp>
      <p:sp>
        <p:nvSpPr>
          <p:cNvPr id="3" name="Text Placeholder 2">
            <a:extLst>
              <a:ext uri="{FF2B5EF4-FFF2-40B4-BE49-F238E27FC236}">
                <a16:creationId xmlns:a16="http://schemas.microsoft.com/office/drawing/2014/main" id="{974F307C-E8D4-C648-8C10-BD187C73D032}"/>
              </a:ext>
            </a:extLst>
          </p:cNvPr>
          <p:cNvSpPr>
            <a:spLocks noGrp="1"/>
          </p:cNvSpPr>
          <p:nvPr>
            <p:ph type="body" sz="quarter" idx="11"/>
          </p:nvPr>
        </p:nvSpPr>
        <p:spPr/>
        <p:txBody>
          <a:bodyPr/>
          <a:lstStyle/>
          <a:p>
            <a:pPr marL="0" indent="0">
              <a:buNone/>
            </a:pPr>
            <a:r>
              <a:rPr lang="en-US" sz="2400" b="1" dirty="0">
                <a:solidFill>
                  <a:schemeClr val="tx1">
                    <a:lumMod val="95000"/>
                    <a:lumOff val="5000"/>
                  </a:schemeClr>
                </a:solidFill>
              </a:rPr>
              <a:t>Please review Module 1 of this training series before proceeding.  </a:t>
            </a:r>
          </a:p>
          <a:p>
            <a:pPr marL="0" indent="0">
              <a:buNone/>
            </a:pPr>
            <a:endParaRPr lang="en-US" sz="2400" b="1" dirty="0">
              <a:solidFill>
                <a:schemeClr val="tx1">
                  <a:lumMod val="95000"/>
                  <a:lumOff val="5000"/>
                </a:schemeClr>
              </a:solidFill>
            </a:endParaRPr>
          </a:p>
          <a:p>
            <a:pPr marL="0" indent="0">
              <a:buNone/>
            </a:pPr>
            <a:r>
              <a:rPr lang="en-US" sz="2400" dirty="0"/>
              <a:t>Module 1 includes:</a:t>
            </a:r>
          </a:p>
          <a:p>
            <a:r>
              <a:rPr lang="en-US" sz="2400" dirty="0"/>
              <a:t>An overview of the hazards of certain drugs</a:t>
            </a:r>
          </a:p>
          <a:p>
            <a:r>
              <a:rPr lang="en-US" sz="2400" dirty="0"/>
              <a:t>Personnel and procedures with greatest risk for exposure</a:t>
            </a:r>
          </a:p>
          <a:p>
            <a:r>
              <a:rPr lang="en-US" sz="2400" dirty="0"/>
              <a:t>MIOSHA regulatory requirements</a:t>
            </a:r>
          </a:p>
          <a:p>
            <a:endParaRPr lang="en-US" dirty="0"/>
          </a:p>
        </p:txBody>
      </p:sp>
      <p:sp>
        <p:nvSpPr>
          <p:cNvPr id="6" name="Slide Number Placeholder 3">
            <a:extLst>
              <a:ext uri="{FF2B5EF4-FFF2-40B4-BE49-F238E27FC236}">
                <a16:creationId xmlns:a16="http://schemas.microsoft.com/office/drawing/2014/main" id="{01F166E1-4FD3-96CE-D9E8-AFE1194DDAC2}"/>
              </a:ext>
            </a:extLst>
          </p:cNvPr>
          <p:cNvSpPr>
            <a:spLocks noGrp="1"/>
          </p:cNvSpPr>
          <p:nvPr>
            <p:ph type="sldNum" sz="quarter" idx="15"/>
          </p:nvPr>
        </p:nvSpPr>
        <p:spPr>
          <a:xfrm>
            <a:off x="11513126" y="6310312"/>
            <a:ext cx="297871" cy="365125"/>
          </a:xfrm>
        </p:spPr>
        <p:txBody>
          <a:bodyPr/>
          <a:lstStyle/>
          <a:p>
            <a:fld id="{2DAE1899-6475-4BEC-B023-97718E08210A}" type="slidenum">
              <a:rPr lang="en-US" smtClean="0"/>
              <a:t>2</a:t>
            </a:fld>
            <a:endParaRPr lang="en-US" dirty="0"/>
          </a:p>
        </p:txBody>
      </p:sp>
      <p:sp>
        <p:nvSpPr>
          <p:cNvPr id="7" name="TextBox 6">
            <a:extLst>
              <a:ext uri="{FF2B5EF4-FFF2-40B4-BE49-F238E27FC236}">
                <a16:creationId xmlns:a16="http://schemas.microsoft.com/office/drawing/2014/main" id="{DCC5C54A-8F42-8A73-0ED6-0BE20FD7CCD9}"/>
              </a:ext>
            </a:extLst>
          </p:cNvPr>
          <p:cNvSpPr txBox="1"/>
          <p:nvPr/>
        </p:nvSpPr>
        <p:spPr>
          <a:xfrm>
            <a:off x="4876798" y="6492873"/>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46556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altLang="en-US" sz="4000" dirty="0"/>
              <a:t>Assess the Spill</a:t>
            </a:r>
          </a:p>
        </p:txBody>
      </p:sp>
      <p:sp>
        <p:nvSpPr>
          <p:cNvPr id="12291" name="Text Placeholder 3"/>
          <p:cNvSpPr>
            <a:spLocks noGrp="1"/>
          </p:cNvSpPr>
          <p:nvPr>
            <p:ph type="body" idx="1"/>
          </p:nvPr>
        </p:nvSpPr>
        <p:spPr/>
        <p:txBody>
          <a:bodyPr>
            <a:normAutofit lnSpcReduction="10000"/>
          </a:bodyPr>
          <a:lstStyle/>
          <a:p>
            <a:r>
              <a:rPr lang="en-US" altLang="en-US" sz="3600" dirty="0"/>
              <a:t>Evaluate:</a:t>
            </a:r>
          </a:p>
        </p:txBody>
      </p:sp>
      <p:sp>
        <p:nvSpPr>
          <p:cNvPr id="12292" name="Content Placeholder 2"/>
          <p:cNvSpPr>
            <a:spLocks noGrp="1"/>
          </p:cNvSpPr>
          <p:nvPr>
            <p:ph sz="half" idx="2"/>
          </p:nvPr>
        </p:nvSpPr>
        <p:spPr/>
        <p:txBody>
          <a:bodyPr/>
          <a:lstStyle/>
          <a:p>
            <a:r>
              <a:rPr lang="en-US" altLang="en-US" sz="2400" dirty="0"/>
              <a:t>Drug spilled</a:t>
            </a:r>
          </a:p>
          <a:p>
            <a:r>
              <a:rPr lang="en-US" altLang="en-US" sz="2400" dirty="0"/>
              <a:t>Surface(s) affected</a:t>
            </a:r>
          </a:p>
          <a:p>
            <a:pPr lvl="1"/>
            <a:r>
              <a:rPr lang="en-US" altLang="en-US" sz="2400" dirty="0"/>
              <a:t>Floor?</a:t>
            </a:r>
          </a:p>
          <a:p>
            <a:pPr lvl="1"/>
            <a:r>
              <a:rPr lang="en-US" altLang="en-US" sz="2400" dirty="0"/>
              <a:t>Countertop?</a:t>
            </a:r>
          </a:p>
          <a:p>
            <a:pPr lvl="1"/>
            <a:r>
              <a:rPr lang="en-US" altLang="en-US" sz="2400" dirty="0"/>
              <a:t>Furniture?</a:t>
            </a:r>
          </a:p>
          <a:p>
            <a:r>
              <a:rPr lang="en-US" altLang="en-US" sz="2400" dirty="0"/>
              <a:t>Size of spill</a:t>
            </a:r>
          </a:p>
          <a:p>
            <a:r>
              <a:rPr lang="en-US" altLang="en-US" sz="2400" dirty="0"/>
              <a:t>Presence of vapors</a:t>
            </a:r>
          </a:p>
        </p:txBody>
      </p:sp>
      <p:sp>
        <p:nvSpPr>
          <p:cNvPr id="12293" name="Text Placeholder 4"/>
          <p:cNvSpPr>
            <a:spLocks noGrp="1"/>
          </p:cNvSpPr>
          <p:nvPr>
            <p:ph type="body" sz="quarter" idx="3"/>
          </p:nvPr>
        </p:nvSpPr>
        <p:spPr/>
        <p:txBody>
          <a:bodyPr>
            <a:normAutofit lnSpcReduction="10000"/>
          </a:bodyPr>
          <a:lstStyle/>
          <a:p>
            <a:r>
              <a:rPr lang="en-US" altLang="en-US" sz="3600" dirty="0"/>
              <a:t>Consider:</a:t>
            </a:r>
          </a:p>
        </p:txBody>
      </p:sp>
      <p:sp>
        <p:nvSpPr>
          <p:cNvPr id="12294" name="Content Placeholder 5"/>
          <p:cNvSpPr>
            <a:spLocks noGrp="1"/>
          </p:cNvSpPr>
          <p:nvPr>
            <p:ph sz="quarter" idx="4"/>
          </p:nvPr>
        </p:nvSpPr>
        <p:spPr/>
        <p:txBody>
          <a:bodyPr/>
          <a:lstStyle/>
          <a:p>
            <a:r>
              <a:rPr lang="en-US" altLang="en-US" sz="2400" dirty="0"/>
              <a:t>Glass debris</a:t>
            </a:r>
          </a:p>
          <a:p>
            <a:r>
              <a:rPr lang="en-US" altLang="en-US" sz="2400" dirty="0"/>
              <a:t>Liquid</a:t>
            </a:r>
          </a:p>
          <a:p>
            <a:r>
              <a:rPr lang="en-US" altLang="en-US" sz="2400" dirty="0"/>
              <a:t>Powder/Dust</a:t>
            </a:r>
          </a:p>
          <a:p>
            <a:r>
              <a:rPr lang="en-US" altLang="en-US" sz="2400" dirty="0"/>
              <a:t>Exposure or potential for exposure</a:t>
            </a:r>
          </a:p>
          <a:p>
            <a:r>
              <a:rPr lang="en-US" altLang="en-US" sz="2400" dirty="0"/>
              <a:t>Personal protective needed</a:t>
            </a:r>
          </a:p>
          <a:p>
            <a:r>
              <a:rPr lang="en-US" altLang="en-US" sz="2400" dirty="0"/>
              <a:t>Need for additional assistance*</a:t>
            </a:r>
          </a:p>
        </p:txBody>
      </p:sp>
      <p:sp>
        <p:nvSpPr>
          <p:cNvPr id="8" name="TextBox 7">
            <a:extLst>
              <a:ext uri="{FF2B5EF4-FFF2-40B4-BE49-F238E27FC236}">
                <a16:creationId xmlns:a16="http://schemas.microsoft.com/office/drawing/2014/main" id="{1D56F736-4A99-D24C-43FA-63FB0EB7BBE8}"/>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11" name="Slide Number Placeholder 5">
            <a:extLst>
              <a:ext uri="{FF2B5EF4-FFF2-40B4-BE49-F238E27FC236}">
                <a16:creationId xmlns:a16="http://schemas.microsoft.com/office/drawing/2014/main" id="{10B2FA22-037C-F944-A790-FB2A9DA6C085}"/>
              </a:ext>
            </a:extLst>
          </p:cNvPr>
          <p:cNvSpPr txBox="1">
            <a:spLocks/>
          </p:cNvSpPr>
          <p:nvPr/>
        </p:nvSpPr>
        <p:spPr>
          <a:xfrm>
            <a:off x="9067798" y="6338022"/>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2DAE1899-6475-4BEC-B023-97718E08210A}" type="slidenum">
              <a:rPr lang="en-US" sz="1200" smtClean="0">
                <a:latin typeface="+mn-lt"/>
              </a:rPr>
              <a:pPr algn="r"/>
              <a:t>20</a:t>
            </a:fld>
            <a:endParaRPr lang="en-US" sz="1200" dirty="0">
              <a:latin typeface="+mn-lt"/>
            </a:endParaRPr>
          </a:p>
        </p:txBody>
      </p:sp>
    </p:spTree>
    <p:extLst>
      <p:ext uri="{BB962C8B-B14F-4D97-AF65-F5344CB8AC3E}">
        <p14:creationId xmlns:p14="http://schemas.microsoft.com/office/powerpoint/2010/main" val="305451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92658" y="380929"/>
            <a:ext cx="10712143" cy="1325563"/>
          </a:xfrm>
        </p:spPr>
        <p:txBody>
          <a:bodyPr>
            <a:normAutofit/>
          </a:bodyPr>
          <a:lstStyle/>
          <a:p>
            <a:r>
              <a:rPr lang="en-US" altLang="en-US" sz="4000" dirty="0"/>
              <a:t>Spill Notification</a:t>
            </a:r>
          </a:p>
        </p:txBody>
      </p:sp>
      <p:sp>
        <p:nvSpPr>
          <p:cNvPr id="4" name="Text Placeholder 3"/>
          <p:cNvSpPr>
            <a:spLocks noGrp="1"/>
          </p:cNvSpPr>
          <p:nvPr>
            <p:ph idx="1"/>
          </p:nvPr>
        </p:nvSpPr>
        <p:spPr>
          <a:xfrm>
            <a:off x="1472629" y="1770273"/>
            <a:ext cx="9956800" cy="4873752"/>
          </a:xfrm>
        </p:spPr>
        <p:txBody>
          <a:bodyPr>
            <a:normAutofit/>
          </a:bodyPr>
          <a:lstStyle/>
          <a:p>
            <a:r>
              <a:rPr lang="en-US" sz="2800" dirty="0"/>
              <a:t>Restricted area vs. public</a:t>
            </a:r>
          </a:p>
          <a:p>
            <a:r>
              <a:rPr lang="en-US" sz="2800" dirty="0"/>
              <a:t>Isolation of area (vapors)</a:t>
            </a:r>
          </a:p>
          <a:p>
            <a:r>
              <a:rPr lang="en-US" sz="2800" dirty="0"/>
              <a:t>Need for evacuation</a:t>
            </a:r>
          </a:p>
          <a:p>
            <a:r>
              <a:rPr lang="en-US" sz="2800" dirty="0"/>
              <a:t>Internal spill response team?</a:t>
            </a:r>
          </a:p>
          <a:p>
            <a:r>
              <a:rPr lang="en-US" sz="2800" dirty="0"/>
              <a:t>External HazMat team?</a:t>
            </a:r>
          </a:p>
        </p:txBody>
      </p:sp>
      <p:sp>
        <p:nvSpPr>
          <p:cNvPr id="5" name="TextBox 4">
            <a:extLst>
              <a:ext uri="{FF2B5EF4-FFF2-40B4-BE49-F238E27FC236}">
                <a16:creationId xmlns:a16="http://schemas.microsoft.com/office/drawing/2014/main" id="{2C5F1665-CDF2-0C44-96EA-C4355B379ED8}"/>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6" name="Slide Number Placeholder 5">
            <a:extLst>
              <a:ext uri="{FF2B5EF4-FFF2-40B4-BE49-F238E27FC236}">
                <a16:creationId xmlns:a16="http://schemas.microsoft.com/office/drawing/2014/main" id="{1CAFEE44-7738-A0B5-9601-F6D7D83CFE09}"/>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21</a:t>
            </a:fld>
            <a:endParaRPr lang="en-US" dirty="0"/>
          </a:p>
        </p:txBody>
      </p:sp>
    </p:spTree>
    <p:extLst>
      <p:ext uri="{BB962C8B-B14F-4D97-AF65-F5344CB8AC3E}">
        <p14:creationId xmlns:p14="http://schemas.microsoft.com/office/powerpoint/2010/main" val="95241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sz="4000" dirty="0"/>
              <a:t>Step 1:</a:t>
            </a:r>
          </a:p>
        </p:txBody>
      </p:sp>
      <p:pic>
        <p:nvPicPr>
          <p:cNvPr id="15364"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6165550" y="2286000"/>
            <a:ext cx="4371033" cy="2964264"/>
          </a:xfrm>
          <a:noFill/>
        </p:spPr>
      </p:pic>
      <p:sp>
        <p:nvSpPr>
          <p:cNvPr id="2" name="Content Placeholder 1"/>
          <p:cNvSpPr>
            <a:spLocks noGrp="1"/>
          </p:cNvSpPr>
          <p:nvPr>
            <p:ph sz="quarter" idx="2"/>
          </p:nvPr>
        </p:nvSpPr>
        <p:spPr>
          <a:xfrm>
            <a:off x="609600" y="1676400"/>
            <a:ext cx="4876800" cy="4572000"/>
          </a:xfrm>
        </p:spPr>
        <p:txBody>
          <a:bodyPr/>
          <a:lstStyle/>
          <a:p>
            <a:pPr marL="0" indent="0">
              <a:buNone/>
            </a:pPr>
            <a:r>
              <a:rPr lang="en-US" altLang="en-US" sz="2800" dirty="0"/>
              <a:t>Cover (contain) the spill</a:t>
            </a:r>
          </a:p>
          <a:p>
            <a:r>
              <a:rPr lang="en-US" altLang="en-US" sz="2800" dirty="0"/>
              <a:t>Liquid:</a:t>
            </a:r>
          </a:p>
          <a:p>
            <a:pPr lvl="1"/>
            <a:r>
              <a:rPr lang="en-US" altLang="en-US" sz="2400" dirty="0"/>
              <a:t>Absorbent pads</a:t>
            </a:r>
          </a:p>
          <a:p>
            <a:pPr lvl="1"/>
            <a:r>
              <a:rPr lang="en-US" altLang="en-US" sz="2400" dirty="0"/>
              <a:t>Cloths/paper</a:t>
            </a:r>
          </a:p>
          <a:p>
            <a:pPr lvl="1"/>
            <a:r>
              <a:rPr lang="en-US" altLang="en-US" sz="2400" dirty="0"/>
              <a:t>Spill control pillows</a:t>
            </a:r>
          </a:p>
          <a:p>
            <a:r>
              <a:rPr lang="en-US" altLang="en-US" sz="2800" dirty="0"/>
              <a:t>Powder:</a:t>
            </a:r>
          </a:p>
          <a:p>
            <a:pPr lvl="1"/>
            <a:r>
              <a:rPr lang="en-US" altLang="en-US" sz="2400" dirty="0"/>
              <a:t>Dampen pads, cloths or paper</a:t>
            </a:r>
          </a:p>
          <a:p>
            <a:endParaRPr lang="en-US" dirty="0"/>
          </a:p>
        </p:txBody>
      </p:sp>
      <p:sp>
        <p:nvSpPr>
          <p:cNvPr id="6" name="TextBox 5">
            <a:extLst>
              <a:ext uri="{FF2B5EF4-FFF2-40B4-BE49-F238E27FC236}">
                <a16:creationId xmlns:a16="http://schemas.microsoft.com/office/drawing/2014/main" id="{0A9F9F95-4AED-0FA5-F2AC-20199A425112}"/>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7" name="Slide Number Placeholder 5">
            <a:extLst>
              <a:ext uri="{FF2B5EF4-FFF2-40B4-BE49-F238E27FC236}">
                <a16:creationId xmlns:a16="http://schemas.microsoft.com/office/drawing/2014/main" id="{1D905C1E-7542-4786-0E78-659691F29E1A}"/>
              </a:ext>
            </a:extLst>
          </p:cNvPr>
          <p:cNvSpPr txBox="1">
            <a:spLocks/>
          </p:cNvSpPr>
          <p:nvPr/>
        </p:nvSpPr>
        <p:spPr>
          <a:xfrm>
            <a:off x="9067798" y="6351877"/>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2DAE1899-6475-4BEC-B023-97718E08210A}" type="slidenum">
              <a:rPr lang="en-US" sz="1200" smtClean="0">
                <a:latin typeface="+mn-lt"/>
              </a:rPr>
              <a:pPr algn="r"/>
              <a:t>22</a:t>
            </a:fld>
            <a:endParaRPr lang="en-US" sz="1200" dirty="0">
              <a:latin typeface="+mn-lt"/>
            </a:endParaRPr>
          </a:p>
        </p:txBody>
      </p:sp>
    </p:spTree>
    <p:extLst>
      <p:ext uri="{BB962C8B-B14F-4D97-AF65-F5344CB8AC3E}">
        <p14:creationId xmlns:p14="http://schemas.microsoft.com/office/powerpoint/2010/main" val="57714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263482"/>
            <a:ext cx="9652000" cy="1143000"/>
          </a:xfrm>
        </p:spPr>
        <p:txBody>
          <a:bodyPr>
            <a:normAutofit/>
          </a:bodyPr>
          <a:lstStyle/>
          <a:p>
            <a:r>
              <a:rPr lang="en-US" altLang="en-US" sz="4000" dirty="0"/>
              <a:t>Step 2:</a:t>
            </a:r>
          </a:p>
        </p:txBody>
      </p:sp>
      <p:pic>
        <p:nvPicPr>
          <p:cNvPr id="16388" name="Content Placeholder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5372652" y="1676400"/>
            <a:ext cx="5003052" cy="3505200"/>
          </a:xfrm>
          <a:noFill/>
        </p:spPr>
      </p:pic>
      <p:sp>
        <p:nvSpPr>
          <p:cNvPr id="4" name="Text Placeholder 3"/>
          <p:cNvSpPr>
            <a:spLocks noGrp="1"/>
          </p:cNvSpPr>
          <p:nvPr>
            <p:ph sz="quarter" idx="2"/>
          </p:nvPr>
        </p:nvSpPr>
        <p:spPr>
          <a:xfrm>
            <a:off x="314739" y="1676400"/>
            <a:ext cx="4876800" cy="4572000"/>
          </a:xfrm>
        </p:spPr>
        <p:txBody>
          <a:bodyPr/>
          <a:lstStyle/>
          <a:p>
            <a:pPr marL="731520" indent="-457200" defTabSz="465138">
              <a:defRPr/>
            </a:pPr>
            <a:r>
              <a:rPr lang="en-US" sz="3200" dirty="0"/>
              <a:t>D</a:t>
            </a:r>
            <a:r>
              <a:rPr lang="en-US" sz="2800" dirty="0"/>
              <a:t>on PPE</a:t>
            </a:r>
          </a:p>
          <a:p>
            <a:pPr marL="731520" indent="-457200" defTabSz="465138">
              <a:defRPr/>
            </a:pPr>
            <a:r>
              <a:rPr lang="en-US" sz="2800" dirty="0"/>
              <a:t>Scoop debris</a:t>
            </a:r>
          </a:p>
          <a:p>
            <a:pPr marL="731520" indent="-457200" defTabSz="465138">
              <a:defRPr/>
            </a:pPr>
            <a:r>
              <a:rPr lang="en-US" sz="2800" dirty="0"/>
              <a:t>Do NOT use hands!</a:t>
            </a:r>
          </a:p>
          <a:p>
            <a:pPr indent="465138" defTabSz="465138">
              <a:buFont typeface="Arial" pitchFamily="34" charset="0"/>
              <a:buChar char="•"/>
              <a:defRPr/>
            </a:pPr>
            <a:endParaRPr lang="en-US" sz="3000" dirty="0"/>
          </a:p>
          <a:p>
            <a:pPr>
              <a:defRPr/>
            </a:pPr>
            <a:endParaRPr lang="en-US" sz="3200" dirty="0"/>
          </a:p>
        </p:txBody>
      </p:sp>
      <p:sp>
        <p:nvSpPr>
          <p:cNvPr id="6" name="TextBox 5">
            <a:extLst>
              <a:ext uri="{FF2B5EF4-FFF2-40B4-BE49-F238E27FC236}">
                <a16:creationId xmlns:a16="http://schemas.microsoft.com/office/drawing/2014/main" id="{B98FBA66-E2D8-4B8A-5DA9-2AE0C7C26864}"/>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7" name="Slide Number Placeholder 5">
            <a:extLst>
              <a:ext uri="{FF2B5EF4-FFF2-40B4-BE49-F238E27FC236}">
                <a16:creationId xmlns:a16="http://schemas.microsoft.com/office/drawing/2014/main" id="{EDEF881F-03A2-F6E8-EF79-E6B5B8DC4482}"/>
              </a:ext>
            </a:extLst>
          </p:cNvPr>
          <p:cNvSpPr txBox="1">
            <a:spLocks/>
          </p:cNvSpPr>
          <p:nvPr/>
        </p:nvSpPr>
        <p:spPr>
          <a:xfrm>
            <a:off x="9067798" y="6338022"/>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2DAE1899-6475-4BEC-B023-97718E08210A}" type="slidenum">
              <a:rPr lang="en-US" sz="1200" smtClean="0">
                <a:latin typeface="+mn-lt"/>
              </a:rPr>
              <a:pPr algn="r"/>
              <a:t>23</a:t>
            </a:fld>
            <a:endParaRPr lang="en-US" sz="1200" dirty="0">
              <a:latin typeface="+mn-lt"/>
            </a:endParaRPr>
          </a:p>
        </p:txBody>
      </p:sp>
    </p:spTree>
    <p:extLst>
      <p:ext uri="{BB962C8B-B14F-4D97-AF65-F5344CB8AC3E}">
        <p14:creationId xmlns:p14="http://schemas.microsoft.com/office/powerpoint/2010/main" val="2504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z="4000" dirty="0"/>
              <a:t>Step 3:</a:t>
            </a:r>
          </a:p>
        </p:txBody>
      </p:sp>
      <p:pic>
        <p:nvPicPr>
          <p:cNvPr id="17412"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6172200" y="1752600"/>
            <a:ext cx="4828233" cy="3318716"/>
          </a:xfrm>
          <a:noFill/>
        </p:spPr>
      </p:pic>
      <p:sp>
        <p:nvSpPr>
          <p:cNvPr id="17411" name="Text Placeholder 3"/>
          <p:cNvSpPr>
            <a:spLocks noGrp="1"/>
          </p:cNvSpPr>
          <p:nvPr>
            <p:ph sz="quarter" idx="2"/>
          </p:nvPr>
        </p:nvSpPr>
        <p:spPr>
          <a:xfrm>
            <a:off x="609600" y="1600200"/>
            <a:ext cx="4876800" cy="4572000"/>
          </a:xfrm>
        </p:spPr>
        <p:txBody>
          <a:bodyPr>
            <a:normAutofit/>
          </a:bodyPr>
          <a:lstStyle/>
          <a:p>
            <a:pPr>
              <a:tabLst>
                <a:tab pos="465138" algn="l"/>
              </a:tabLst>
            </a:pPr>
            <a:r>
              <a:rPr lang="en-US" altLang="en-US" sz="2800" dirty="0"/>
              <a:t>Remove residue</a:t>
            </a:r>
          </a:p>
          <a:p>
            <a:pPr>
              <a:tabLst>
                <a:tab pos="465138" algn="l"/>
              </a:tabLst>
            </a:pPr>
            <a:r>
              <a:rPr lang="en-US" altLang="en-US" sz="2800" dirty="0"/>
              <a:t>Consider surface material</a:t>
            </a:r>
          </a:p>
          <a:p>
            <a:pPr>
              <a:tabLst>
                <a:tab pos="465138" algn="l"/>
              </a:tabLst>
            </a:pPr>
            <a:r>
              <a:rPr lang="en-US" altLang="en-US" sz="2800" dirty="0"/>
              <a:t>Refer to facility policy for methods to manage spills on carpet/upholstery</a:t>
            </a:r>
            <a:r>
              <a:rPr lang="en-US" altLang="en-US" sz="3200" dirty="0"/>
              <a:t>	</a:t>
            </a:r>
            <a:endParaRPr lang="en-US" altLang="en-US" sz="3000" dirty="0"/>
          </a:p>
          <a:p>
            <a:pPr lvl="1" indent="465138">
              <a:buFont typeface="Arial" panose="020B0604020202020204" pitchFamily="34" charset="0"/>
              <a:buChar char="•"/>
              <a:tabLst>
                <a:tab pos="465138" algn="l"/>
              </a:tabLst>
            </a:pPr>
            <a:endParaRPr lang="en-US" altLang="en-US" sz="3000" dirty="0"/>
          </a:p>
        </p:txBody>
      </p:sp>
      <p:sp>
        <p:nvSpPr>
          <p:cNvPr id="6" name="TextBox 5">
            <a:extLst>
              <a:ext uri="{FF2B5EF4-FFF2-40B4-BE49-F238E27FC236}">
                <a16:creationId xmlns:a16="http://schemas.microsoft.com/office/drawing/2014/main" id="{8FDD7A6D-7ACC-0083-14DD-AFA791293264}"/>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8" name="Slide Number Placeholder 5">
            <a:extLst>
              <a:ext uri="{FF2B5EF4-FFF2-40B4-BE49-F238E27FC236}">
                <a16:creationId xmlns:a16="http://schemas.microsoft.com/office/drawing/2014/main" id="{419FF29D-290E-0760-B2B1-DCB109EACABB}"/>
              </a:ext>
            </a:extLst>
          </p:cNvPr>
          <p:cNvSpPr txBox="1">
            <a:spLocks/>
          </p:cNvSpPr>
          <p:nvPr/>
        </p:nvSpPr>
        <p:spPr>
          <a:xfrm>
            <a:off x="9067798" y="6338022"/>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2DAE1899-6475-4BEC-B023-97718E08210A}" type="slidenum">
              <a:rPr lang="en-US" sz="1200" smtClean="0">
                <a:latin typeface="+mn-lt"/>
              </a:rPr>
              <a:pPr algn="r"/>
              <a:t>24</a:t>
            </a:fld>
            <a:endParaRPr lang="en-US" sz="1200" dirty="0">
              <a:latin typeface="+mn-lt"/>
            </a:endParaRPr>
          </a:p>
        </p:txBody>
      </p:sp>
    </p:spTree>
    <p:extLst>
      <p:ext uri="{BB962C8B-B14F-4D97-AF65-F5344CB8AC3E}">
        <p14:creationId xmlns:p14="http://schemas.microsoft.com/office/powerpoint/2010/main" val="3031841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80198"/>
            <a:ext cx="9956800" cy="1143000"/>
          </a:xfrm>
        </p:spPr>
        <p:txBody>
          <a:bodyPr>
            <a:normAutofit fontScale="90000"/>
          </a:bodyPr>
          <a:lstStyle/>
          <a:p>
            <a:r>
              <a:rPr lang="en-US" altLang="en-US" sz="4000" dirty="0"/>
              <a:t>Post-Spill Decontamination &amp; Deactivation</a:t>
            </a:r>
          </a:p>
        </p:txBody>
      </p:sp>
      <p:sp>
        <p:nvSpPr>
          <p:cNvPr id="19459" name="Content Placeholder 2"/>
          <p:cNvSpPr>
            <a:spLocks noGrp="1"/>
          </p:cNvSpPr>
          <p:nvPr>
            <p:ph idx="1"/>
          </p:nvPr>
        </p:nvSpPr>
        <p:spPr>
          <a:xfrm>
            <a:off x="609600" y="1223198"/>
            <a:ext cx="9956800" cy="4873752"/>
          </a:xfrm>
        </p:spPr>
        <p:txBody>
          <a:bodyPr>
            <a:noAutofit/>
          </a:bodyPr>
          <a:lstStyle/>
          <a:p>
            <a:pPr>
              <a:spcAft>
                <a:spcPts val="1200"/>
              </a:spcAft>
            </a:pPr>
            <a:r>
              <a:rPr lang="en-US" altLang="en-US" sz="2400" b="1" dirty="0"/>
              <a:t>Oxidizing agent</a:t>
            </a:r>
          </a:p>
          <a:p>
            <a:pPr lvl="1">
              <a:spcAft>
                <a:spcPts val="1200"/>
              </a:spcAft>
            </a:pPr>
            <a:r>
              <a:rPr lang="en-US" altLang="en-US" sz="2200" dirty="0"/>
              <a:t>2% sodium hypochlorite + detergent</a:t>
            </a:r>
          </a:p>
          <a:p>
            <a:pPr lvl="2">
              <a:spcAft>
                <a:spcPts val="1200"/>
              </a:spcAft>
            </a:pPr>
            <a:r>
              <a:rPr lang="en-US" altLang="en-US" sz="2200" dirty="0"/>
              <a:t>Effective for </a:t>
            </a:r>
            <a:r>
              <a:rPr lang="en-US" altLang="en-US" sz="2200" dirty="0" err="1"/>
              <a:t>bleomycin</a:t>
            </a:r>
            <a:r>
              <a:rPr lang="en-US" altLang="en-US" sz="2200" dirty="0"/>
              <a:t>, </a:t>
            </a:r>
            <a:r>
              <a:rPr lang="en-US" altLang="en-US" sz="2200" dirty="0" err="1"/>
              <a:t>daunorubicin</a:t>
            </a:r>
            <a:r>
              <a:rPr lang="en-US" altLang="en-US" sz="2200" dirty="0"/>
              <a:t>, </a:t>
            </a:r>
            <a:r>
              <a:rPr lang="en-US" altLang="en-US" sz="2200" dirty="0" err="1"/>
              <a:t>etoposide</a:t>
            </a:r>
            <a:r>
              <a:rPr lang="en-US" altLang="en-US" sz="2200" dirty="0"/>
              <a:t>, fluorouracil, </a:t>
            </a:r>
            <a:r>
              <a:rPr lang="en-US" altLang="en-US" sz="2200" dirty="0" err="1"/>
              <a:t>mitomycin</a:t>
            </a:r>
            <a:r>
              <a:rPr lang="en-US" altLang="en-US" sz="2200" dirty="0"/>
              <a:t>, vinblastine, vincristine</a:t>
            </a:r>
          </a:p>
          <a:p>
            <a:pPr lvl="2">
              <a:spcAft>
                <a:spcPts val="1200"/>
              </a:spcAft>
            </a:pPr>
            <a:r>
              <a:rPr lang="en-US" altLang="en-US" sz="2200" dirty="0"/>
              <a:t>30-second contact time</a:t>
            </a:r>
          </a:p>
          <a:p>
            <a:pPr>
              <a:spcAft>
                <a:spcPts val="1200"/>
              </a:spcAft>
            </a:pPr>
            <a:r>
              <a:rPr lang="en-US" altLang="en-US" sz="2400" b="1" dirty="0"/>
              <a:t>Neutralizer</a:t>
            </a:r>
          </a:p>
          <a:p>
            <a:pPr lvl="1">
              <a:spcAft>
                <a:spcPts val="1200"/>
              </a:spcAft>
            </a:pPr>
            <a:r>
              <a:rPr lang="en-US" altLang="en-US" sz="2200" dirty="0"/>
              <a:t>1% sodium thiosulfate</a:t>
            </a:r>
          </a:p>
          <a:p>
            <a:pPr lvl="2">
              <a:spcAft>
                <a:spcPts val="1200"/>
              </a:spcAft>
            </a:pPr>
            <a:r>
              <a:rPr lang="en-US" altLang="en-US" sz="2200" dirty="0"/>
              <a:t>Effective for cyclophosphamide, </a:t>
            </a:r>
            <a:r>
              <a:rPr lang="en-US" altLang="en-US" sz="2200" dirty="0" err="1"/>
              <a:t>ifosfamide</a:t>
            </a:r>
            <a:r>
              <a:rPr lang="en-US" altLang="en-US" sz="2200" dirty="0"/>
              <a:t>, </a:t>
            </a:r>
            <a:r>
              <a:rPr lang="en-US" altLang="en-US" sz="2200" dirty="0" err="1"/>
              <a:t>melphalan</a:t>
            </a:r>
            <a:r>
              <a:rPr lang="en-US" altLang="en-US" sz="2200" dirty="0"/>
              <a:t>, methotrexate</a:t>
            </a:r>
          </a:p>
          <a:p>
            <a:pPr lvl="2">
              <a:spcAft>
                <a:spcPts val="1200"/>
              </a:spcAft>
            </a:pPr>
            <a:r>
              <a:rPr lang="en-US" altLang="en-US" sz="2200" dirty="0"/>
              <a:t>30-second contact time</a:t>
            </a:r>
          </a:p>
          <a:p>
            <a:pPr>
              <a:spcBef>
                <a:spcPts val="600"/>
              </a:spcBef>
            </a:pPr>
            <a:r>
              <a:rPr lang="en-US" altLang="en-US" sz="2400" b="1" dirty="0"/>
              <a:t>Rinse with water</a:t>
            </a:r>
          </a:p>
        </p:txBody>
      </p:sp>
      <p:sp>
        <p:nvSpPr>
          <p:cNvPr id="5" name="TextBox 4">
            <a:extLst>
              <a:ext uri="{FF2B5EF4-FFF2-40B4-BE49-F238E27FC236}">
                <a16:creationId xmlns:a16="http://schemas.microsoft.com/office/drawing/2014/main" id="{7688DCBE-B800-D6BA-9621-12E61A4B9B74}"/>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6" name="Slide Number Placeholder 5">
            <a:extLst>
              <a:ext uri="{FF2B5EF4-FFF2-40B4-BE49-F238E27FC236}">
                <a16:creationId xmlns:a16="http://schemas.microsoft.com/office/drawing/2014/main" id="{4C450E9D-EAD9-385D-3752-1D25606AD694}"/>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25</a:t>
            </a:fld>
            <a:endParaRPr lang="en-US" dirty="0"/>
          </a:p>
        </p:txBody>
      </p:sp>
    </p:spTree>
    <p:extLst>
      <p:ext uri="{BB962C8B-B14F-4D97-AF65-F5344CB8AC3E}">
        <p14:creationId xmlns:p14="http://schemas.microsoft.com/office/powerpoint/2010/main" val="207796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normAutofit/>
          </a:bodyPr>
          <a:lstStyle/>
          <a:p>
            <a:r>
              <a:rPr lang="en-US" altLang="en-US" sz="4000" dirty="0"/>
              <a:t>Contain Clean-up Materials</a:t>
            </a:r>
          </a:p>
        </p:txBody>
      </p:sp>
      <p:sp>
        <p:nvSpPr>
          <p:cNvPr id="6" name="Text Placeholder 5"/>
          <p:cNvSpPr>
            <a:spLocks noGrp="1"/>
          </p:cNvSpPr>
          <p:nvPr>
            <p:ph sz="quarter" idx="1"/>
          </p:nvPr>
        </p:nvSpPr>
        <p:spPr/>
        <p:txBody>
          <a:bodyPr/>
          <a:lstStyle/>
          <a:p>
            <a:pPr marL="0" indent="0">
              <a:buNone/>
            </a:pPr>
            <a:r>
              <a:rPr lang="en-US" altLang="en-US" sz="2400" b="1" dirty="0"/>
              <a:t>Place in Disposal Bag #1:</a:t>
            </a:r>
          </a:p>
          <a:p>
            <a:r>
              <a:rPr lang="en-US" altLang="en-US" sz="2400" dirty="0"/>
              <a:t>Absorbent pads</a:t>
            </a:r>
          </a:p>
          <a:p>
            <a:r>
              <a:rPr lang="en-US" altLang="en-US" sz="2400" dirty="0"/>
              <a:t>Papers/ cloths</a:t>
            </a:r>
          </a:p>
          <a:p>
            <a:r>
              <a:rPr lang="en-US" altLang="en-US" sz="2400" dirty="0"/>
              <a:t>Spill control pillows</a:t>
            </a:r>
          </a:p>
          <a:p>
            <a:r>
              <a:rPr lang="en-US" altLang="en-US" sz="2400" dirty="0"/>
              <a:t>Other disposables</a:t>
            </a:r>
          </a:p>
          <a:p>
            <a:r>
              <a:rPr lang="en-US" altLang="en-US" sz="2400" dirty="0"/>
              <a:t>Sharps in rigid container</a:t>
            </a:r>
          </a:p>
          <a:p>
            <a:endParaRPr lang="en-US" altLang="en-US" dirty="0"/>
          </a:p>
          <a:p>
            <a:endParaRPr lang="en-US" altLang="en-US" dirty="0"/>
          </a:p>
        </p:txBody>
      </p:sp>
      <p:sp>
        <p:nvSpPr>
          <p:cNvPr id="2" name="Content Placeholder 1"/>
          <p:cNvSpPr>
            <a:spLocks noGrp="1"/>
          </p:cNvSpPr>
          <p:nvPr>
            <p:ph sz="quarter" idx="2"/>
          </p:nvPr>
        </p:nvSpPr>
        <p:spPr/>
        <p:txBody>
          <a:bodyPr/>
          <a:lstStyle/>
          <a:p>
            <a:pPr marL="0" indent="0">
              <a:buNone/>
            </a:pPr>
            <a:r>
              <a:rPr lang="en-US" sz="2400" b="1" dirty="0"/>
              <a:t>Place in Disposal Bag #2:</a:t>
            </a:r>
          </a:p>
          <a:p>
            <a:r>
              <a:rPr lang="en-US" sz="2400" dirty="0"/>
              <a:t>Bag #1 with its contents</a:t>
            </a:r>
          </a:p>
          <a:p>
            <a:r>
              <a:rPr lang="en-US" sz="2400" dirty="0"/>
              <a:t>Shoe covers</a:t>
            </a:r>
          </a:p>
          <a:p>
            <a:r>
              <a:rPr lang="en-US" sz="2400" dirty="0"/>
              <a:t>Outer gloves</a:t>
            </a:r>
          </a:p>
          <a:p>
            <a:r>
              <a:rPr lang="en-US" sz="2400" dirty="0"/>
              <a:t>Face shield</a:t>
            </a:r>
          </a:p>
          <a:p>
            <a:r>
              <a:rPr lang="en-US" sz="2400" dirty="0"/>
              <a:t>Respirator (if disposable)</a:t>
            </a:r>
          </a:p>
          <a:p>
            <a:endParaRPr lang="en-US" dirty="0"/>
          </a:p>
        </p:txBody>
      </p:sp>
      <p:sp>
        <p:nvSpPr>
          <p:cNvPr id="7" name="TextBox 6">
            <a:extLst>
              <a:ext uri="{FF2B5EF4-FFF2-40B4-BE49-F238E27FC236}">
                <a16:creationId xmlns:a16="http://schemas.microsoft.com/office/drawing/2014/main" id="{1D14943B-C5C6-81F4-819F-70605AE7668D}"/>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9" name="Slide Number Placeholder 5">
            <a:extLst>
              <a:ext uri="{FF2B5EF4-FFF2-40B4-BE49-F238E27FC236}">
                <a16:creationId xmlns:a16="http://schemas.microsoft.com/office/drawing/2014/main" id="{6576155E-CE7C-065C-5228-755FB0A0C035}"/>
              </a:ext>
            </a:extLst>
          </p:cNvPr>
          <p:cNvSpPr txBox="1">
            <a:spLocks/>
          </p:cNvSpPr>
          <p:nvPr/>
        </p:nvSpPr>
        <p:spPr>
          <a:xfrm>
            <a:off x="9067798" y="6338022"/>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2DAE1899-6475-4BEC-B023-97718E08210A}" type="slidenum">
              <a:rPr lang="en-US" sz="1200" smtClean="0">
                <a:latin typeface="+mn-lt"/>
              </a:rPr>
              <a:pPr algn="r"/>
              <a:t>26</a:t>
            </a:fld>
            <a:endParaRPr lang="en-US" sz="1200" dirty="0">
              <a:latin typeface="+mn-lt"/>
            </a:endParaRPr>
          </a:p>
        </p:txBody>
      </p:sp>
    </p:spTree>
    <p:extLst>
      <p:ext uri="{BB962C8B-B14F-4D97-AF65-F5344CB8AC3E}">
        <p14:creationId xmlns:p14="http://schemas.microsoft.com/office/powerpoint/2010/main" val="256711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altLang="en-US" sz="4000" dirty="0"/>
              <a:t>Finally…</a:t>
            </a:r>
          </a:p>
        </p:txBody>
      </p:sp>
      <p:sp>
        <p:nvSpPr>
          <p:cNvPr id="4" name="Text Placeholder 3"/>
          <p:cNvSpPr>
            <a:spLocks noGrp="1"/>
          </p:cNvSpPr>
          <p:nvPr>
            <p:ph idx="1"/>
          </p:nvPr>
        </p:nvSpPr>
        <p:spPr/>
        <p:txBody>
          <a:bodyPr>
            <a:normAutofit/>
          </a:bodyPr>
          <a:lstStyle/>
          <a:p>
            <a:r>
              <a:rPr lang="en-US" sz="2400" dirty="0"/>
              <a:t>Place in Bag #2</a:t>
            </a:r>
          </a:p>
          <a:p>
            <a:pPr lvl="1"/>
            <a:r>
              <a:rPr lang="en-US" sz="2400" dirty="0"/>
              <a:t>Gown</a:t>
            </a:r>
          </a:p>
          <a:p>
            <a:pPr lvl="1"/>
            <a:r>
              <a:rPr lang="en-US" sz="2400" dirty="0"/>
              <a:t>Inner gloves</a:t>
            </a:r>
          </a:p>
          <a:p>
            <a:r>
              <a:rPr lang="en-US" sz="2400" dirty="0"/>
              <a:t>Close Bag #2</a:t>
            </a:r>
          </a:p>
          <a:p>
            <a:r>
              <a:rPr lang="en-US" sz="2400" dirty="0"/>
              <a:t>Dispose of Bag #2 in designated container</a:t>
            </a:r>
          </a:p>
          <a:p>
            <a:r>
              <a:rPr lang="en-US" sz="2400" dirty="0"/>
              <a:t>Wash hands with soap and water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723" y="1623391"/>
            <a:ext cx="2972746" cy="2841244"/>
          </a:xfrm>
          <a:prstGeom prst="rect">
            <a:avLst/>
          </a:prstGeom>
        </p:spPr>
      </p:pic>
      <p:sp>
        <p:nvSpPr>
          <p:cNvPr id="7" name="TextBox 6">
            <a:extLst>
              <a:ext uri="{FF2B5EF4-FFF2-40B4-BE49-F238E27FC236}">
                <a16:creationId xmlns:a16="http://schemas.microsoft.com/office/drawing/2014/main" id="{53C71CA7-6445-8556-EED4-43FD3D64BE6E}"/>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8" name="Slide Number Placeholder 5">
            <a:extLst>
              <a:ext uri="{FF2B5EF4-FFF2-40B4-BE49-F238E27FC236}">
                <a16:creationId xmlns:a16="http://schemas.microsoft.com/office/drawing/2014/main" id="{BE654E34-0299-A60D-2DC4-C0DF5B45F267}"/>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27</a:t>
            </a:fld>
            <a:endParaRPr lang="en-US" dirty="0"/>
          </a:p>
        </p:txBody>
      </p:sp>
    </p:spTree>
    <p:extLst>
      <p:ext uri="{BB962C8B-B14F-4D97-AF65-F5344CB8AC3E}">
        <p14:creationId xmlns:p14="http://schemas.microsoft.com/office/powerpoint/2010/main" val="3937178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ltLang="en-US" sz="4000" dirty="0"/>
              <a:t>Document the Spill</a:t>
            </a:r>
          </a:p>
        </p:txBody>
      </p:sp>
      <p:sp>
        <p:nvSpPr>
          <p:cNvPr id="4" name="Text Placeholder 3"/>
          <p:cNvSpPr>
            <a:spLocks noGrp="1"/>
          </p:cNvSpPr>
          <p:nvPr>
            <p:ph idx="1"/>
          </p:nvPr>
        </p:nvSpPr>
        <p:spPr/>
        <p:txBody>
          <a:bodyPr/>
          <a:lstStyle/>
          <a:p>
            <a:pPr marL="0" indent="0">
              <a:buNone/>
            </a:pPr>
            <a:r>
              <a:rPr lang="en-US" altLang="en-US" sz="3200" dirty="0"/>
              <a:t>Recommend creating a designated spill report form:</a:t>
            </a:r>
          </a:p>
          <a:p>
            <a:r>
              <a:rPr lang="en-US" altLang="en-US" sz="2400" dirty="0"/>
              <a:t>Who, what, where, when</a:t>
            </a:r>
          </a:p>
          <a:p>
            <a:r>
              <a:rPr lang="en-US" altLang="en-US" sz="2400" dirty="0"/>
              <a:t>Participants in clean up</a:t>
            </a:r>
          </a:p>
          <a:p>
            <a:r>
              <a:rPr lang="en-US" altLang="en-US" sz="2400" dirty="0"/>
              <a:t>Steps taken to clean the spill</a:t>
            </a:r>
          </a:p>
          <a:p>
            <a:r>
              <a:rPr lang="en-US" altLang="en-US" sz="2400" dirty="0"/>
              <a:t>Follow-up</a:t>
            </a:r>
          </a:p>
          <a:p>
            <a:endParaRPr lang="en-US" altLang="en-US" dirty="0"/>
          </a:p>
        </p:txBody>
      </p:sp>
      <p:sp>
        <p:nvSpPr>
          <p:cNvPr id="5" name="TextBox 4">
            <a:extLst>
              <a:ext uri="{FF2B5EF4-FFF2-40B4-BE49-F238E27FC236}">
                <a16:creationId xmlns:a16="http://schemas.microsoft.com/office/drawing/2014/main" id="{466E6C04-4449-8BAA-CB73-812BE2EB47AA}"/>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6" name="Slide Number Placeholder 5">
            <a:extLst>
              <a:ext uri="{FF2B5EF4-FFF2-40B4-BE49-F238E27FC236}">
                <a16:creationId xmlns:a16="http://schemas.microsoft.com/office/drawing/2014/main" id="{BA7DEE22-5C6B-5BD0-251D-FBECE636D021}"/>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28</a:t>
            </a:fld>
            <a:endParaRPr lang="en-US" dirty="0"/>
          </a:p>
        </p:txBody>
      </p:sp>
    </p:spTree>
    <p:extLst>
      <p:ext uri="{BB962C8B-B14F-4D97-AF65-F5344CB8AC3E}">
        <p14:creationId xmlns:p14="http://schemas.microsoft.com/office/powerpoint/2010/main" val="160298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39CEDEA-41BB-68F2-4FD7-49E7045E7607}"/>
              </a:ext>
            </a:extLst>
          </p:cNvPr>
          <p:cNvGraphicFramePr>
            <a:graphicFrameLocks noGrp="1"/>
          </p:cNvGraphicFramePr>
          <p:nvPr>
            <p:ph sz="quarter" idx="1"/>
            <p:extLst>
              <p:ext uri="{D42A27DB-BD31-4B8C-83A1-F6EECF244321}">
                <p14:modId xmlns:p14="http://schemas.microsoft.com/office/powerpoint/2010/main" val="537828076"/>
              </p:ext>
            </p:extLst>
          </p:nvPr>
        </p:nvGraphicFramePr>
        <p:xfrm>
          <a:off x="872836" y="990590"/>
          <a:ext cx="10455558" cy="5425440"/>
        </p:xfrm>
        <a:graphic>
          <a:graphicData uri="http://schemas.openxmlformats.org/drawingml/2006/table">
            <a:tbl>
              <a:tblPr firstRow="1" bandRow="1">
                <a:tableStyleId>{5940675A-B579-460E-94D1-54222C63F5DA}</a:tableStyleId>
              </a:tblPr>
              <a:tblGrid>
                <a:gridCol w="2298675">
                  <a:extLst>
                    <a:ext uri="{9D8B030D-6E8A-4147-A177-3AD203B41FA5}">
                      <a16:colId xmlns:a16="http://schemas.microsoft.com/office/drawing/2014/main" val="680134701"/>
                    </a:ext>
                  </a:extLst>
                </a:gridCol>
                <a:gridCol w="4836416">
                  <a:extLst>
                    <a:ext uri="{9D8B030D-6E8A-4147-A177-3AD203B41FA5}">
                      <a16:colId xmlns:a16="http://schemas.microsoft.com/office/drawing/2014/main" val="2150416427"/>
                    </a:ext>
                  </a:extLst>
                </a:gridCol>
                <a:gridCol w="3320467">
                  <a:extLst>
                    <a:ext uri="{9D8B030D-6E8A-4147-A177-3AD203B41FA5}">
                      <a16:colId xmlns:a16="http://schemas.microsoft.com/office/drawing/2014/main" val="2600183332"/>
                    </a:ext>
                  </a:extLst>
                </a:gridCol>
              </a:tblGrid>
              <a:tr h="548640">
                <a:tc>
                  <a:txBody>
                    <a:bodyPr/>
                    <a:lstStyle/>
                    <a:p>
                      <a:r>
                        <a:rPr lang="en-US" sz="2000" b="1" dirty="0"/>
                        <a:t>Type of Exposure</a:t>
                      </a:r>
                    </a:p>
                  </a:txBody>
                  <a:tcPr anchor="ctr">
                    <a:solidFill>
                      <a:schemeClr val="bg1">
                        <a:lumMod val="95000"/>
                      </a:schemeClr>
                    </a:solidFill>
                  </a:tcPr>
                </a:tc>
                <a:tc>
                  <a:txBody>
                    <a:bodyPr/>
                    <a:lstStyle/>
                    <a:p>
                      <a:pPr algn="ctr"/>
                      <a:r>
                        <a:rPr lang="en-US" sz="2000" b="1" dirty="0"/>
                        <a:t>Immediate Care</a:t>
                      </a:r>
                    </a:p>
                  </a:txBody>
                  <a:tcPr anchor="ctr">
                    <a:solidFill>
                      <a:schemeClr val="bg1">
                        <a:lumMod val="95000"/>
                      </a:schemeClr>
                    </a:solidFill>
                  </a:tcPr>
                </a:tc>
                <a:tc>
                  <a:txBody>
                    <a:bodyPr/>
                    <a:lstStyle/>
                    <a:p>
                      <a:pPr algn="ctr"/>
                      <a:r>
                        <a:rPr lang="en-US" sz="2000" b="1" dirty="0"/>
                        <a:t>Follow Up</a:t>
                      </a:r>
                    </a:p>
                  </a:txBody>
                  <a:tcPr anchor="ctr">
                    <a:solidFill>
                      <a:schemeClr val="bg1">
                        <a:lumMod val="95000"/>
                      </a:schemeClr>
                    </a:solidFill>
                  </a:tcPr>
                </a:tc>
                <a:extLst>
                  <a:ext uri="{0D108BD9-81ED-4DB2-BD59-A6C34878D82A}">
                    <a16:rowId xmlns:a16="http://schemas.microsoft.com/office/drawing/2014/main" val="1494275217"/>
                  </a:ext>
                </a:extLst>
              </a:tr>
              <a:tr h="1371600">
                <a:tc>
                  <a:txBody>
                    <a:bodyPr/>
                    <a:lstStyle/>
                    <a:p>
                      <a:r>
                        <a:rPr lang="en-US" sz="2000" b="0" dirty="0"/>
                        <a:t>Skin exposure</a:t>
                      </a:r>
                    </a:p>
                  </a:txBody>
                  <a:tcPr anchor="ctr"/>
                </a:tc>
                <a:tc>
                  <a:txBody>
                    <a:bodyPr/>
                    <a:lstStyle/>
                    <a:p>
                      <a:pPr>
                        <a:spcAft>
                          <a:spcPts val="600"/>
                        </a:spcAft>
                      </a:pPr>
                      <a:r>
                        <a:rPr lang="en-US" sz="2000" dirty="0"/>
                        <a:t>Remove contaminated clothing/PPE.</a:t>
                      </a:r>
                      <a:br>
                        <a:rPr lang="en-US" sz="2000" dirty="0"/>
                      </a:br>
                      <a:r>
                        <a:rPr lang="en-US" sz="2000" dirty="0"/>
                        <a:t>Wash affected area with soap and water.</a:t>
                      </a:r>
                    </a:p>
                    <a:p>
                      <a:pPr>
                        <a:spcAft>
                          <a:spcPts val="600"/>
                        </a:spcAft>
                      </a:pPr>
                      <a:r>
                        <a:rPr lang="en-US" sz="2000" dirty="0"/>
                        <a:t>Consult DSD for drug-specific instructions.</a:t>
                      </a:r>
                    </a:p>
                  </a:txBody>
                  <a:tcPr anchor="ctr"/>
                </a:tc>
                <a:tc rowSpan="4">
                  <a:txBody>
                    <a:bodyPr/>
                    <a:lstStyle/>
                    <a:p>
                      <a:r>
                        <a:rPr lang="en-US" sz="2000" dirty="0"/>
                        <a:t>Report to employee health professional or emergency department, based on symptoms.</a:t>
                      </a:r>
                    </a:p>
                    <a:p>
                      <a:endParaRPr lang="en-US" sz="2000" dirty="0"/>
                    </a:p>
                    <a:p>
                      <a:r>
                        <a:rPr lang="en-US" sz="2000" dirty="0"/>
                        <a:t>Complete report of employee injury/exposure.</a:t>
                      </a:r>
                    </a:p>
                    <a:p>
                      <a:endParaRPr lang="en-US" sz="2000" dirty="0"/>
                    </a:p>
                    <a:p>
                      <a:r>
                        <a:rPr lang="en-US" sz="2000" dirty="0"/>
                        <a:t>Follow policy related to workers compensation</a:t>
                      </a:r>
                    </a:p>
                  </a:txBody>
                  <a:tcPr anchor="ctr"/>
                </a:tc>
                <a:extLst>
                  <a:ext uri="{0D108BD9-81ED-4DB2-BD59-A6C34878D82A}">
                    <a16:rowId xmlns:a16="http://schemas.microsoft.com/office/drawing/2014/main" val="3284884003"/>
                  </a:ext>
                </a:extLst>
              </a:tr>
              <a:tr h="1280160">
                <a:tc>
                  <a:txBody>
                    <a:bodyPr/>
                    <a:lstStyle/>
                    <a:p>
                      <a:r>
                        <a:rPr lang="en-US" sz="2000" b="0" dirty="0"/>
                        <a:t>Eye exposure</a:t>
                      </a:r>
                    </a:p>
                  </a:txBody>
                  <a:tcPr anchor="ctr"/>
                </a:tc>
                <a:tc>
                  <a:txBody>
                    <a:bodyPr/>
                    <a:lstStyle/>
                    <a:p>
                      <a:pPr>
                        <a:spcAft>
                          <a:spcPts val="600"/>
                        </a:spcAft>
                      </a:pPr>
                      <a:r>
                        <a:rPr lang="en-US" sz="2000" dirty="0"/>
                        <a:t>Flush eye(s) with water or isotonic eye wash for 15 minutes.</a:t>
                      </a:r>
                      <a:br>
                        <a:rPr lang="en-US" sz="2000" dirty="0"/>
                      </a:br>
                      <a:r>
                        <a:rPr lang="en-US" sz="2000" dirty="0"/>
                        <a:t>Consult SDS for drug-specific instructions.</a:t>
                      </a:r>
                    </a:p>
                  </a:txBody>
                  <a:tcPr anchor="ctr"/>
                </a:tc>
                <a:tc vMerge="1">
                  <a:txBody>
                    <a:bodyPr/>
                    <a:lstStyle/>
                    <a:p>
                      <a:endParaRPr lang="en-US" dirty="0"/>
                    </a:p>
                  </a:txBody>
                  <a:tcPr/>
                </a:tc>
                <a:extLst>
                  <a:ext uri="{0D108BD9-81ED-4DB2-BD59-A6C34878D82A}">
                    <a16:rowId xmlns:a16="http://schemas.microsoft.com/office/drawing/2014/main" val="2543087932"/>
                  </a:ext>
                </a:extLst>
              </a:tr>
              <a:tr h="1097280">
                <a:tc>
                  <a:txBody>
                    <a:bodyPr/>
                    <a:lstStyle/>
                    <a:p>
                      <a:r>
                        <a:rPr lang="en-US" sz="2000" b="0" dirty="0"/>
                        <a:t>Inhalation exposure</a:t>
                      </a:r>
                    </a:p>
                  </a:txBody>
                  <a:tcPr anchor="ctr"/>
                </a:tc>
                <a:tc>
                  <a:txBody>
                    <a:bodyPr/>
                    <a:lstStyle/>
                    <a:p>
                      <a:pPr>
                        <a:spcAft>
                          <a:spcPts val="600"/>
                        </a:spcAft>
                      </a:pPr>
                      <a:r>
                        <a:rPr lang="en-US" sz="2000" dirty="0"/>
                        <a:t>Move to area with fresh air.</a:t>
                      </a:r>
                    </a:p>
                    <a:p>
                      <a:pPr>
                        <a:spcAft>
                          <a:spcPts val="600"/>
                        </a:spcAft>
                      </a:pPr>
                      <a:r>
                        <a:rPr lang="en-US" sz="2000" dirty="0"/>
                        <a:t>Consult DSD for drug-specific instructions.</a:t>
                      </a:r>
                    </a:p>
                  </a:txBody>
                  <a:tcPr anchor="ctr"/>
                </a:tc>
                <a:tc vMerge="1">
                  <a:txBody>
                    <a:bodyPr/>
                    <a:lstStyle/>
                    <a:p>
                      <a:endParaRPr lang="en-US" dirty="0"/>
                    </a:p>
                  </a:txBody>
                  <a:tcPr/>
                </a:tc>
                <a:extLst>
                  <a:ext uri="{0D108BD9-81ED-4DB2-BD59-A6C34878D82A}">
                    <a16:rowId xmlns:a16="http://schemas.microsoft.com/office/drawing/2014/main" val="1056013444"/>
                  </a:ext>
                </a:extLst>
              </a:tr>
              <a:tr h="1005840">
                <a:tc>
                  <a:txBody>
                    <a:bodyPr/>
                    <a:lstStyle/>
                    <a:p>
                      <a:r>
                        <a:rPr lang="en-US" sz="2000" b="0" dirty="0"/>
                        <a:t>Ingestion</a:t>
                      </a:r>
                    </a:p>
                  </a:txBody>
                  <a:tcPr anchor="ctr"/>
                </a:tc>
                <a:tc>
                  <a:txBody>
                    <a:bodyPr/>
                    <a:lstStyle/>
                    <a:p>
                      <a:pPr>
                        <a:spcAft>
                          <a:spcPts val="600"/>
                        </a:spcAft>
                      </a:pPr>
                      <a:r>
                        <a:rPr lang="en-US" sz="2000" dirty="0"/>
                        <a:t>Do not induce vomiting.</a:t>
                      </a:r>
                    </a:p>
                    <a:p>
                      <a:pPr>
                        <a:spcAft>
                          <a:spcPts val="600"/>
                        </a:spcAft>
                      </a:pPr>
                      <a:r>
                        <a:rPr lang="en-US" sz="2000" dirty="0"/>
                        <a:t>Consult SDS for drug-specific instructions.</a:t>
                      </a:r>
                    </a:p>
                  </a:txBody>
                  <a:tcPr anchor="ctr"/>
                </a:tc>
                <a:tc vMerge="1">
                  <a:txBody>
                    <a:bodyPr/>
                    <a:lstStyle/>
                    <a:p>
                      <a:endParaRPr lang="en-US" dirty="0"/>
                    </a:p>
                  </a:txBody>
                  <a:tcPr/>
                </a:tc>
                <a:extLst>
                  <a:ext uri="{0D108BD9-81ED-4DB2-BD59-A6C34878D82A}">
                    <a16:rowId xmlns:a16="http://schemas.microsoft.com/office/drawing/2014/main" val="3410902019"/>
                  </a:ext>
                </a:extLst>
              </a:tr>
            </a:tbl>
          </a:graphicData>
        </a:graphic>
      </p:graphicFrame>
      <p:sp>
        <p:nvSpPr>
          <p:cNvPr id="4" name="Title 1">
            <a:extLst>
              <a:ext uri="{FF2B5EF4-FFF2-40B4-BE49-F238E27FC236}">
                <a16:creationId xmlns:a16="http://schemas.microsoft.com/office/drawing/2014/main" id="{50E174BF-DB09-A41B-6A52-3284CE227C80}"/>
              </a:ext>
            </a:extLst>
          </p:cNvPr>
          <p:cNvSpPr>
            <a:spLocks noGrp="1"/>
          </p:cNvSpPr>
          <p:nvPr>
            <p:ph type="title"/>
          </p:nvPr>
        </p:nvSpPr>
        <p:spPr>
          <a:xfrm>
            <a:off x="457200" y="175853"/>
            <a:ext cx="10099261" cy="781936"/>
          </a:xfrm>
        </p:spPr>
        <p:txBody>
          <a:bodyPr>
            <a:normAutofit/>
          </a:bodyPr>
          <a:lstStyle/>
          <a:p>
            <a:r>
              <a:rPr lang="en-US" sz="4000" dirty="0"/>
              <a:t>Managing Acute Exposure</a:t>
            </a:r>
          </a:p>
        </p:txBody>
      </p:sp>
      <p:sp>
        <p:nvSpPr>
          <p:cNvPr id="7" name="TextBox 6">
            <a:extLst>
              <a:ext uri="{FF2B5EF4-FFF2-40B4-BE49-F238E27FC236}">
                <a16:creationId xmlns:a16="http://schemas.microsoft.com/office/drawing/2014/main" id="{D01CA34F-831B-B621-D227-9B94FF59DBE1}"/>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8" name="Slide Number Placeholder 5">
            <a:extLst>
              <a:ext uri="{FF2B5EF4-FFF2-40B4-BE49-F238E27FC236}">
                <a16:creationId xmlns:a16="http://schemas.microsoft.com/office/drawing/2014/main" id="{29E20BC7-AF75-5981-882A-3A1443BAC080}"/>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29</a:t>
            </a:fld>
            <a:endParaRPr lang="en-US" dirty="0"/>
          </a:p>
        </p:txBody>
      </p:sp>
    </p:spTree>
    <p:extLst>
      <p:ext uri="{BB962C8B-B14F-4D97-AF65-F5344CB8AC3E}">
        <p14:creationId xmlns:p14="http://schemas.microsoft.com/office/powerpoint/2010/main" val="345309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F9E7-1177-8448-AC3D-FA4619F187A6}"/>
              </a:ext>
            </a:extLst>
          </p:cNvPr>
          <p:cNvSpPr>
            <a:spLocks noGrp="1"/>
          </p:cNvSpPr>
          <p:nvPr>
            <p:ph type="title"/>
          </p:nvPr>
        </p:nvSpPr>
        <p:spPr/>
        <p:txBody>
          <a:bodyPr/>
          <a:lstStyle/>
          <a:p>
            <a:r>
              <a:rPr lang="en-US" sz="4000" dirty="0"/>
              <a:t>Module 2 Training Overview</a:t>
            </a:r>
            <a:endParaRPr lang="en-US" dirty="0"/>
          </a:p>
        </p:txBody>
      </p:sp>
      <p:sp>
        <p:nvSpPr>
          <p:cNvPr id="3" name="Text Placeholder 2">
            <a:extLst>
              <a:ext uri="{FF2B5EF4-FFF2-40B4-BE49-F238E27FC236}">
                <a16:creationId xmlns:a16="http://schemas.microsoft.com/office/drawing/2014/main" id="{974F307C-E8D4-C648-8C10-BD187C73D032}"/>
              </a:ext>
            </a:extLst>
          </p:cNvPr>
          <p:cNvSpPr>
            <a:spLocks noGrp="1"/>
          </p:cNvSpPr>
          <p:nvPr>
            <p:ph type="body" sz="quarter" idx="11"/>
          </p:nvPr>
        </p:nvSpPr>
        <p:spPr>
          <a:xfrm>
            <a:off x="4007263" y="466390"/>
            <a:ext cx="7485245" cy="5721531"/>
          </a:xfrm>
        </p:spPr>
        <p:txBody>
          <a:bodyPr/>
          <a:lstStyle/>
          <a:p>
            <a:r>
              <a:rPr lang="en-US" sz="2400" dirty="0"/>
              <a:t>Identify routes of exposure</a:t>
            </a:r>
          </a:p>
          <a:p>
            <a:r>
              <a:rPr lang="en-US" sz="2400" dirty="0"/>
              <a:t>List the hierarchy of controls</a:t>
            </a:r>
          </a:p>
          <a:p>
            <a:r>
              <a:rPr lang="en-US" sz="2400" dirty="0"/>
              <a:t>Describe recommended procedures for controlling exposure during:</a:t>
            </a:r>
          </a:p>
          <a:p>
            <a:pPr lvl="1"/>
            <a:r>
              <a:rPr lang="en-US" sz="2400" dirty="0"/>
              <a:t>Preparation</a:t>
            </a:r>
          </a:p>
          <a:p>
            <a:pPr lvl="1"/>
            <a:r>
              <a:rPr lang="en-US" sz="2400" dirty="0"/>
              <a:t>Administration</a:t>
            </a:r>
          </a:p>
          <a:p>
            <a:pPr lvl="1"/>
            <a:r>
              <a:rPr lang="en-US" sz="2400" dirty="0"/>
              <a:t>Disposal</a:t>
            </a:r>
          </a:p>
          <a:p>
            <a:pPr lvl="1"/>
            <a:r>
              <a:rPr lang="en-US" sz="2400" dirty="0"/>
              <a:t>Decontamination and spill clean-up</a:t>
            </a:r>
          </a:p>
          <a:p>
            <a:r>
              <a:rPr lang="en-US" sz="2400" dirty="0"/>
              <a:t>Review additional consideration, resources, and references</a:t>
            </a:r>
          </a:p>
        </p:txBody>
      </p:sp>
      <p:sp>
        <p:nvSpPr>
          <p:cNvPr id="5" name="TextBox 4">
            <a:extLst>
              <a:ext uri="{FF2B5EF4-FFF2-40B4-BE49-F238E27FC236}">
                <a16:creationId xmlns:a16="http://schemas.microsoft.com/office/drawing/2014/main" id="{1A4915AE-1A4E-42F2-BBEB-37A332E6EE64}"/>
              </a:ext>
            </a:extLst>
          </p:cNvPr>
          <p:cNvSpPr txBox="1"/>
          <p:nvPr/>
        </p:nvSpPr>
        <p:spPr>
          <a:xfrm>
            <a:off x="4876798" y="6492873"/>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8" name="Slide Number Placeholder 5">
            <a:extLst>
              <a:ext uri="{FF2B5EF4-FFF2-40B4-BE49-F238E27FC236}">
                <a16:creationId xmlns:a16="http://schemas.microsoft.com/office/drawing/2014/main" id="{EAE83596-92F7-EF44-8111-ED3479415371}"/>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3</a:t>
            </a:fld>
            <a:endParaRPr lang="en-US" dirty="0"/>
          </a:p>
        </p:txBody>
      </p:sp>
    </p:spTree>
    <p:extLst>
      <p:ext uri="{BB962C8B-B14F-4D97-AF65-F5344CB8AC3E}">
        <p14:creationId xmlns:p14="http://schemas.microsoft.com/office/powerpoint/2010/main" val="3458042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1049000" cy="1096962"/>
          </a:xfrm>
        </p:spPr>
        <p:txBody>
          <a:bodyPr>
            <a:noAutofit/>
          </a:bodyPr>
          <a:lstStyle/>
          <a:p>
            <a:r>
              <a:rPr lang="en-US" sz="4400" dirty="0"/>
              <a:t>MIOSHA Resources: </a:t>
            </a:r>
            <a:br>
              <a:rPr lang="en-US" sz="4400" dirty="0"/>
            </a:br>
            <a:r>
              <a:rPr lang="en-US" sz="4400" dirty="0"/>
              <a:t>Standards and Compliance</a:t>
            </a:r>
          </a:p>
        </p:txBody>
      </p:sp>
      <p:sp>
        <p:nvSpPr>
          <p:cNvPr id="3" name="Content Placeholder 2"/>
          <p:cNvSpPr>
            <a:spLocks noGrp="1"/>
          </p:cNvSpPr>
          <p:nvPr>
            <p:ph sz="quarter" idx="1"/>
          </p:nvPr>
        </p:nvSpPr>
        <p:spPr>
          <a:xfrm>
            <a:off x="581895" y="1898075"/>
            <a:ext cx="9753600" cy="4572000"/>
          </a:xfrm>
        </p:spPr>
        <p:txBody>
          <a:bodyPr>
            <a:noAutofit/>
          </a:bodyPr>
          <a:lstStyle/>
          <a:p>
            <a:pPr lvl="0"/>
            <a:r>
              <a:rPr lang="en-US" sz="2400" dirty="0">
                <a:hlinkClick r:id="rId3"/>
              </a:rPr>
              <a:t>Part 92 and 430 Hazard Communication</a:t>
            </a:r>
            <a:endParaRPr lang="en-US" sz="2400" dirty="0"/>
          </a:p>
          <a:p>
            <a:pPr lvl="0"/>
            <a:r>
              <a:rPr lang="en-US" sz="2400" dirty="0">
                <a:hlinkClick r:id="rId4"/>
              </a:rPr>
              <a:t>Part 431 Hazardous Work in Laboratories</a:t>
            </a:r>
            <a:endParaRPr lang="en-US" sz="2400" dirty="0"/>
          </a:p>
          <a:p>
            <a:pPr lvl="0"/>
            <a:r>
              <a:rPr lang="en-US" sz="2400" dirty="0">
                <a:hlinkClick r:id="rId5"/>
              </a:rPr>
              <a:t>Part 33 </a:t>
            </a:r>
            <a:r>
              <a:rPr lang="en-US" sz="2400" dirty="0"/>
              <a:t>and </a:t>
            </a:r>
            <a:r>
              <a:rPr lang="en-US" sz="2400" dirty="0">
                <a:hlinkClick r:id="rId6"/>
              </a:rPr>
              <a:t>Part 433</a:t>
            </a:r>
            <a:r>
              <a:rPr lang="en-US" sz="2400" dirty="0"/>
              <a:t> Personal Protective Equipment</a:t>
            </a:r>
          </a:p>
          <a:p>
            <a:pPr lvl="0"/>
            <a:r>
              <a:rPr lang="en-US" sz="2400" dirty="0">
                <a:hlinkClick r:id="rId7"/>
              </a:rPr>
              <a:t>Part 451 Respiratory Protection</a:t>
            </a:r>
            <a:endParaRPr lang="en-US" sz="2400" dirty="0"/>
          </a:p>
          <a:p>
            <a:pPr lvl="0"/>
            <a:r>
              <a:rPr lang="en-US" sz="2400" dirty="0">
                <a:hlinkClick r:id="rId8"/>
              </a:rPr>
              <a:t>Part 474 Sanitation</a:t>
            </a:r>
            <a:endParaRPr lang="en-US" sz="2400" dirty="0"/>
          </a:p>
          <a:p>
            <a:pPr lvl="0"/>
            <a:r>
              <a:rPr lang="en-US" sz="2400" dirty="0">
                <a:hlinkClick r:id="rId9"/>
              </a:rPr>
              <a:t>Part 554 Bloodborne Infectious Diseases</a:t>
            </a:r>
            <a:endParaRPr lang="en-US" sz="2400" dirty="0"/>
          </a:p>
          <a:p>
            <a:pPr lvl="0"/>
            <a:r>
              <a:rPr lang="en-US" sz="2400" u="sng" dirty="0">
                <a:solidFill>
                  <a:srgbClr val="666666"/>
                </a:solidFill>
                <a:hlinkClick r:id="rId10"/>
              </a:rPr>
              <a:t>Recording and Reporting of Occupational Injuries and Illnesses</a:t>
            </a:r>
            <a:endParaRPr lang="en-US" sz="2400" dirty="0"/>
          </a:p>
        </p:txBody>
      </p:sp>
      <p:sp>
        <p:nvSpPr>
          <p:cNvPr id="5" name="TextBox 4">
            <a:extLst>
              <a:ext uri="{FF2B5EF4-FFF2-40B4-BE49-F238E27FC236}">
                <a16:creationId xmlns:a16="http://schemas.microsoft.com/office/drawing/2014/main" id="{63373C0E-7A0C-482E-FBD6-B9047CF35E24}"/>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6" name="Slide Number Placeholder 5">
            <a:extLst>
              <a:ext uri="{FF2B5EF4-FFF2-40B4-BE49-F238E27FC236}">
                <a16:creationId xmlns:a16="http://schemas.microsoft.com/office/drawing/2014/main" id="{BAAB6773-3FFE-82F2-4945-7583CF2BF614}"/>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30</a:t>
            </a:fld>
            <a:endParaRPr lang="en-US" dirty="0"/>
          </a:p>
        </p:txBody>
      </p:sp>
    </p:spTree>
    <p:extLst>
      <p:ext uri="{BB962C8B-B14F-4D97-AF65-F5344CB8AC3E}">
        <p14:creationId xmlns:p14="http://schemas.microsoft.com/office/powerpoint/2010/main" val="3344510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277600" cy="1143000"/>
          </a:xfrm>
        </p:spPr>
        <p:txBody>
          <a:bodyPr>
            <a:noAutofit/>
          </a:bodyPr>
          <a:lstStyle/>
          <a:p>
            <a:r>
              <a:rPr lang="en-US" sz="4400" dirty="0"/>
              <a:t>MIOSHA Resources: Consultation and Training</a:t>
            </a:r>
          </a:p>
        </p:txBody>
      </p:sp>
      <p:sp>
        <p:nvSpPr>
          <p:cNvPr id="3" name="Content Placeholder 2"/>
          <p:cNvSpPr>
            <a:spLocks noGrp="1"/>
          </p:cNvSpPr>
          <p:nvPr>
            <p:ph sz="quarter" idx="1"/>
          </p:nvPr>
        </p:nvSpPr>
        <p:spPr>
          <a:xfrm>
            <a:off x="533400" y="1676400"/>
            <a:ext cx="10820400" cy="4873752"/>
          </a:xfrm>
        </p:spPr>
        <p:txBody>
          <a:bodyPr/>
          <a:lstStyle/>
          <a:p>
            <a:r>
              <a:rPr lang="en-US" sz="2400" dirty="0"/>
              <a:t>Preventing Exposure to Hazardous Drugs Training Module 1 – Overview</a:t>
            </a:r>
          </a:p>
          <a:p>
            <a:r>
              <a:rPr lang="en-US" sz="2400" dirty="0"/>
              <a:t>Preventing Exposure to Hazardous Drugs Training Module 2 – Staff </a:t>
            </a:r>
          </a:p>
          <a:p>
            <a:r>
              <a:rPr lang="en-US" sz="2400" dirty="0">
                <a:hlinkClick r:id="rId2"/>
              </a:rPr>
              <a:t>Fact Sheet: Preventing Exposure to Hazardous Drugs </a:t>
            </a:r>
            <a:endParaRPr lang="en-US" sz="2400" u="sng" dirty="0">
              <a:hlinkClick r:id="rId3"/>
            </a:endParaRPr>
          </a:p>
          <a:p>
            <a:pPr lvl="0"/>
            <a:r>
              <a:rPr lang="en-US" sz="2400" u="sng" dirty="0">
                <a:hlinkClick r:id="rId4"/>
              </a:rPr>
              <a:t>Hazard Communication Sample Plan</a:t>
            </a:r>
            <a:r>
              <a:rPr lang="en-US" sz="2400" dirty="0">
                <a:hlinkClick r:id="rId4"/>
              </a:rPr>
              <a:t> </a:t>
            </a:r>
            <a:r>
              <a:rPr lang="en-US" sz="2400" dirty="0"/>
              <a:t>(pdf)</a:t>
            </a:r>
          </a:p>
          <a:p>
            <a:pPr lvl="0"/>
            <a:r>
              <a:rPr lang="en-US" sz="2400" dirty="0"/>
              <a:t>Personal Protective Equipment Guide (SP-16) (doc)</a:t>
            </a:r>
          </a:p>
          <a:p>
            <a:pPr lvl="0"/>
            <a:r>
              <a:rPr lang="en-US" sz="2400" dirty="0"/>
              <a:t>Respiratory Protection Program (SP-05) (doc)</a:t>
            </a:r>
          </a:p>
          <a:p>
            <a:r>
              <a:rPr lang="en-US" sz="2400" dirty="0"/>
              <a:t>Bloodborne Sample Exposure Control Plan (CET 5230) (doc)</a:t>
            </a:r>
          </a:p>
          <a:p>
            <a:endParaRPr lang="en-US" dirty="0"/>
          </a:p>
        </p:txBody>
      </p:sp>
      <p:sp>
        <p:nvSpPr>
          <p:cNvPr id="5" name="TextBox 4">
            <a:extLst>
              <a:ext uri="{FF2B5EF4-FFF2-40B4-BE49-F238E27FC236}">
                <a16:creationId xmlns:a16="http://schemas.microsoft.com/office/drawing/2014/main" id="{34E3631C-EEF7-2E2C-8C15-DB92A0699B5C}"/>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6" name="Slide Number Placeholder 5">
            <a:extLst>
              <a:ext uri="{FF2B5EF4-FFF2-40B4-BE49-F238E27FC236}">
                <a16:creationId xmlns:a16="http://schemas.microsoft.com/office/drawing/2014/main" id="{A4E416A5-F17D-B312-F832-4188854ACA68}"/>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31</a:t>
            </a:fld>
            <a:endParaRPr lang="en-US" dirty="0"/>
          </a:p>
        </p:txBody>
      </p:sp>
    </p:spTree>
    <p:extLst>
      <p:ext uri="{BB962C8B-B14F-4D97-AF65-F5344CB8AC3E}">
        <p14:creationId xmlns:p14="http://schemas.microsoft.com/office/powerpoint/2010/main" val="3634213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39200" cy="944562"/>
          </a:xfrm>
        </p:spPr>
        <p:txBody>
          <a:bodyPr>
            <a:normAutofit/>
          </a:bodyPr>
          <a:lstStyle/>
          <a:p>
            <a:r>
              <a:rPr lang="en-US" sz="4400" dirty="0"/>
              <a:t>Federal Resources</a:t>
            </a:r>
          </a:p>
        </p:txBody>
      </p:sp>
      <p:sp>
        <p:nvSpPr>
          <p:cNvPr id="3" name="Content Placeholder 2"/>
          <p:cNvSpPr>
            <a:spLocks noGrp="1"/>
          </p:cNvSpPr>
          <p:nvPr>
            <p:ph sz="quarter" idx="1"/>
          </p:nvPr>
        </p:nvSpPr>
        <p:spPr/>
        <p:txBody>
          <a:bodyPr>
            <a:normAutofit/>
          </a:bodyPr>
          <a:lstStyle/>
          <a:p>
            <a:pPr marL="0" indent="0">
              <a:buNone/>
            </a:pPr>
            <a:r>
              <a:rPr lang="en-US" sz="2400" dirty="0"/>
              <a:t>Centers for Disease Control and Prevention:</a:t>
            </a:r>
          </a:p>
          <a:p>
            <a:pPr marL="0" indent="0">
              <a:buNone/>
            </a:pPr>
            <a:r>
              <a:rPr lang="en-US" sz="2400" dirty="0">
                <a:hlinkClick r:id="rId3"/>
              </a:rPr>
              <a:t>NIOSH Hazardous Drugs webpage</a:t>
            </a:r>
            <a:endParaRPr lang="en-US" sz="2400" dirty="0"/>
          </a:p>
          <a:p>
            <a:pPr marL="0" indent="0">
              <a:buNone/>
            </a:pPr>
            <a:endParaRPr lang="en-US" sz="2400" dirty="0"/>
          </a:p>
          <a:p>
            <a:pPr marL="0" indent="0">
              <a:buNone/>
            </a:pPr>
            <a:r>
              <a:rPr lang="en-US" sz="2400" dirty="0"/>
              <a:t>OSHA:</a:t>
            </a:r>
          </a:p>
          <a:p>
            <a:r>
              <a:rPr lang="en-US" sz="2400" dirty="0">
                <a:hlinkClick r:id="rId4"/>
              </a:rPr>
              <a:t>Hazardous Drugs Website</a:t>
            </a:r>
            <a:endParaRPr lang="en-US" sz="2400" dirty="0"/>
          </a:p>
          <a:p>
            <a:r>
              <a:rPr lang="en-US" sz="2400" dirty="0">
                <a:hlinkClick r:id="rId5"/>
              </a:rPr>
              <a:t>Hazardous Drugs </a:t>
            </a:r>
            <a:r>
              <a:rPr lang="en-US" sz="2400" dirty="0" err="1">
                <a:hlinkClick r:id="rId5"/>
              </a:rPr>
              <a:t>eTool</a:t>
            </a:r>
            <a:endParaRPr lang="en-US" sz="2400" dirty="0"/>
          </a:p>
          <a:p>
            <a:r>
              <a:rPr lang="en-US" sz="2400" dirty="0"/>
              <a:t>Technical Manual Section VI: Chapter 2:</a:t>
            </a:r>
            <a:br>
              <a:rPr lang="en-US" sz="2400" dirty="0"/>
            </a:br>
            <a:r>
              <a:rPr lang="en-US" sz="2400" dirty="0">
                <a:hlinkClick r:id="rId6"/>
              </a:rPr>
              <a:t>Controlling Occupational Exposure To Hazardous Drugs</a:t>
            </a:r>
            <a:endParaRPr lang="en-US" sz="2400" dirty="0"/>
          </a:p>
        </p:txBody>
      </p:sp>
      <p:pic>
        <p:nvPicPr>
          <p:cNvPr id="1026" name="Picture 2" descr="Cover of Publication 2004-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1219200"/>
            <a:ext cx="2253565" cy="2921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2AB69C-7D44-5EDA-55DA-5027944FABF4}"/>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
        <p:nvSpPr>
          <p:cNvPr id="7" name="Slide Number Placeholder 5">
            <a:extLst>
              <a:ext uri="{FF2B5EF4-FFF2-40B4-BE49-F238E27FC236}">
                <a16:creationId xmlns:a16="http://schemas.microsoft.com/office/drawing/2014/main" id="{1F18D344-9743-0F55-79E3-A3896A083E98}"/>
              </a:ext>
            </a:extLst>
          </p:cNvPr>
          <p:cNvSpPr>
            <a:spLocks noGrp="1"/>
          </p:cNvSpPr>
          <p:nvPr>
            <p:ph type="sldNum" sz="quarter" idx="15"/>
          </p:nvPr>
        </p:nvSpPr>
        <p:spPr>
          <a:xfrm>
            <a:off x="9067798" y="6310312"/>
            <a:ext cx="2743200" cy="365125"/>
          </a:xfrm>
        </p:spPr>
        <p:txBody>
          <a:bodyPr/>
          <a:lstStyle/>
          <a:p>
            <a:fld id="{2DAE1899-6475-4BEC-B023-97718E08210A}" type="slidenum">
              <a:rPr lang="en-US" smtClean="0"/>
              <a:t>32</a:t>
            </a:fld>
            <a:endParaRPr lang="en-US" dirty="0"/>
          </a:p>
        </p:txBody>
      </p:sp>
    </p:spTree>
    <p:extLst>
      <p:ext uri="{BB962C8B-B14F-4D97-AF65-F5344CB8AC3E}">
        <p14:creationId xmlns:p14="http://schemas.microsoft.com/office/powerpoint/2010/main" val="257042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BDF72F8-419D-8C4D-9D0D-7B81F03028BA}"/>
              </a:ext>
            </a:extLst>
          </p:cNvPr>
          <p:cNvSpPr>
            <a:spLocks noGrp="1" noChangeArrowheads="1"/>
          </p:cNvSpPr>
          <p:nvPr>
            <p:ph type="title"/>
          </p:nvPr>
        </p:nvSpPr>
        <p:spPr/>
        <p:txBody>
          <a:bodyPr/>
          <a:lstStyle/>
          <a:p>
            <a:pPr eaLnBrk="1" hangingPunct="1"/>
            <a:r>
              <a:rPr lang="en-US" altLang="en-US" dirty="0"/>
              <a:t>Questions?</a:t>
            </a:r>
          </a:p>
        </p:txBody>
      </p:sp>
      <p:sp>
        <p:nvSpPr>
          <p:cNvPr id="4" name="Text Placeholder 3">
            <a:extLst>
              <a:ext uri="{FF2B5EF4-FFF2-40B4-BE49-F238E27FC236}">
                <a16:creationId xmlns:a16="http://schemas.microsoft.com/office/drawing/2014/main" id="{33D79725-7EC9-6349-BA5C-D988F9FADD1A}"/>
              </a:ext>
            </a:extLst>
          </p:cNvPr>
          <p:cNvSpPr>
            <a:spLocks noGrp="1"/>
          </p:cNvSpPr>
          <p:nvPr>
            <p:ph type="body" idx="1"/>
          </p:nvPr>
        </p:nvSpPr>
        <p:spPr/>
        <p:txBody>
          <a:bodyPr/>
          <a:lstStyle/>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Michigan Occupational Safety and Health Administration (MIOSHA)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Consultation, Education and Training (CET) Division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MIOSHA/ CET Main Line</a:t>
            </a:r>
            <a:r>
              <a:rPr lang="en-US" sz="2000" i="1" dirty="0">
                <a:effectLst/>
                <a:latin typeface="Arial" panose="020B0604020202020204" pitchFamily="34" charset="0"/>
                <a:ea typeface="Times New Roman" panose="02020603050405020304" pitchFamily="18" charset="0"/>
                <a:cs typeface="Times New Roman" panose="02020603050405020304" pitchFamily="18" charset="0"/>
              </a:rPr>
              <a:t>: 517-284-7720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Michigan.gov/MIOSHA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Routes of Exposure</a:t>
            </a:r>
          </a:p>
        </p:txBody>
      </p:sp>
      <p:sp>
        <p:nvSpPr>
          <p:cNvPr id="3" name="Content Placeholder 2"/>
          <p:cNvSpPr>
            <a:spLocks noGrp="1"/>
          </p:cNvSpPr>
          <p:nvPr>
            <p:ph sz="quarter" idx="1"/>
          </p:nvPr>
        </p:nvSpPr>
        <p:spPr/>
        <p:txBody>
          <a:bodyPr>
            <a:normAutofit/>
          </a:bodyPr>
          <a:lstStyle/>
          <a:p>
            <a:r>
              <a:rPr lang="en-US" sz="2800" dirty="0"/>
              <a:t>Absorption – skin contact</a:t>
            </a:r>
          </a:p>
          <a:p>
            <a:r>
              <a:rPr lang="en-US" sz="2800" dirty="0"/>
              <a:t>Inhalation – </a:t>
            </a:r>
            <a:r>
              <a:rPr lang="en-US" sz="2800" dirty="0" err="1"/>
              <a:t>aerosolization</a:t>
            </a:r>
            <a:endParaRPr lang="en-US" sz="2800" dirty="0"/>
          </a:p>
          <a:p>
            <a:r>
              <a:rPr lang="en-US" sz="2800" dirty="0"/>
              <a:t>Ingestion – contamination of food </a:t>
            </a:r>
            <a:br>
              <a:rPr lang="en-US" sz="2800" dirty="0"/>
            </a:br>
            <a:r>
              <a:rPr lang="en-US" sz="2800" dirty="0"/>
              <a:t>or beverages</a:t>
            </a:r>
          </a:p>
          <a:p>
            <a:r>
              <a:rPr lang="en-US" sz="2800" dirty="0"/>
              <a:t>Injection – </a:t>
            </a:r>
            <a:r>
              <a:rPr lang="en-US" sz="2800" dirty="0" err="1"/>
              <a:t>needlesticks</a:t>
            </a:r>
            <a:r>
              <a:rPr lang="en-US" sz="2800" dirty="0"/>
              <a:t> </a:t>
            </a:r>
          </a:p>
        </p:txBody>
      </p:sp>
      <p:pic>
        <p:nvPicPr>
          <p:cNvPr id="2050" name="Picture 2" descr="hazardous dr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671" y="1709609"/>
            <a:ext cx="5200838" cy="37446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2DAE1899-6475-4BEC-B023-97718E08210A}" type="slidenum">
              <a:rPr lang="en-US" smtClean="0"/>
              <a:t>4</a:t>
            </a:fld>
            <a:endParaRPr lang="en-US" dirty="0"/>
          </a:p>
        </p:txBody>
      </p:sp>
      <p:sp>
        <p:nvSpPr>
          <p:cNvPr id="8" name="TextBox 7">
            <a:extLst>
              <a:ext uri="{FF2B5EF4-FFF2-40B4-BE49-F238E27FC236}">
                <a16:creationId xmlns:a16="http://schemas.microsoft.com/office/drawing/2014/main" id="{2B0D1F73-7A4E-D749-4224-F4ABF5A36B34}"/>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352197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72610113"/>
              </p:ext>
            </p:extLst>
          </p:nvPr>
        </p:nvGraphicFramePr>
        <p:xfrm>
          <a:off x="-1414889" y="637305"/>
          <a:ext cx="9343887"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flipV="1">
            <a:off x="486527" y="1183805"/>
            <a:ext cx="3378200" cy="4876800"/>
          </a:xfrm>
          <a:prstGeom prst="straightConnector1">
            <a:avLst/>
          </a:prstGeom>
          <a:ln w="66675">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8334653">
            <a:off x="101214" y="3315198"/>
            <a:ext cx="3216778" cy="461665"/>
          </a:xfrm>
          <a:prstGeom prst="rect">
            <a:avLst/>
          </a:prstGeom>
          <a:noFill/>
        </p:spPr>
        <p:txBody>
          <a:bodyPr wrap="none" rtlCol="0">
            <a:spAutoFit/>
          </a:bodyPr>
          <a:lstStyle/>
          <a:p>
            <a:r>
              <a:rPr lang="en-US" sz="2400" b="1" dirty="0"/>
              <a:t>Increasing Effectiveness</a:t>
            </a:r>
          </a:p>
        </p:txBody>
      </p:sp>
      <p:sp>
        <p:nvSpPr>
          <p:cNvPr id="11" name="TextBox 10"/>
          <p:cNvSpPr txBox="1"/>
          <p:nvPr/>
        </p:nvSpPr>
        <p:spPr>
          <a:xfrm>
            <a:off x="5375361" y="2001988"/>
            <a:ext cx="3483454" cy="830997"/>
          </a:xfrm>
          <a:prstGeom prst="rect">
            <a:avLst/>
          </a:prstGeom>
          <a:noFill/>
        </p:spPr>
        <p:txBody>
          <a:bodyPr wrap="none" rtlCol="0">
            <a:spAutoFit/>
          </a:bodyPr>
          <a:lstStyle/>
          <a:p>
            <a:pPr marL="166688" indent="-166688"/>
            <a:r>
              <a:rPr lang="en-US" sz="2400" b="1" dirty="0"/>
              <a:t>-	Eliminates the exposure </a:t>
            </a:r>
          </a:p>
          <a:p>
            <a:pPr marL="166688" indent="-166688"/>
            <a:r>
              <a:rPr lang="en-US" sz="2400" b="1" dirty="0"/>
              <a:t>	before it can occur</a:t>
            </a:r>
          </a:p>
        </p:txBody>
      </p:sp>
      <p:sp>
        <p:nvSpPr>
          <p:cNvPr id="12" name="TextBox 11"/>
          <p:cNvSpPr txBox="1"/>
          <p:nvPr/>
        </p:nvSpPr>
        <p:spPr>
          <a:xfrm>
            <a:off x="6128911" y="3160041"/>
            <a:ext cx="3434658" cy="830997"/>
          </a:xfrm>
          <a:prstGeom prst="rect">
            <a:avLst/>
          </a:prstGeom>
          <a:noFill/>
        </p:spPr>
        <p:txBody>
          <a:bodyPr wrap="none" rtlCol="0">
            <a:spAutoFit/>
          </a:bodyPr>
          <a:lstStyle/>
          <a:p>
            <a:pPr marL="111125" indent="-111125"/>
            <a:r>
              <a:rPr lang="en-US" sz="2400" b="1" dirty="0"/>
              <a:t>-	Requires a physical </a:t>
            </a:r>
          </a:p>
          <a:p>
            <a:pPr marL="111125" indent="-111125"/>
            <a:r>
              <a:rPr lang="en-US" sz="2400" b="1" dirty="0"/>
              <a:t>	change to the workplace</a:t>
            </a:r>
          </a:p>
        </p:txBody>
      </p:sp>
      <p:sp>
        <p:nvSpPr>
          <p:cNvPr id="13" name="TextBox 12"/>
          <p:cNvSpPr txBox="1"/>
          <p:nvPr/>
        </p:nvSpPr>
        <p:spPr>
          <a:xfrm>
            <a:off x="7007673" y="4318094"/>
            <a:ext cx="3715954" cy="892552"/>
          </a:xfrm>
          <a:prstGeom prst="rect">
            <a:avLst/>
          </a:prstGeom>
          <a:noFill/>
        </p:spPr>
        <p:txBody>
          <a:bodyPr wrap="none" rtlCol="0">
            <a:spAutoFit/>
          </a:bodyPr>
          <a:lstStyle/>
          <a:p>
            <a:pPr marL="111125" indent="-111125"/>
            <a:r>
              <a:rPr lang="en-US" sz="2400" b="1" dirty="0"/>
              <a:t>-	Requires employer/worker</a:t>
            </a:r>
          </a:p>
          <a:p>
            <a:pPr marL="111125" indent="-111125"/>
            <a:r>
              <a:rPr lang="en-US" sz="2400" b="1" dirty="0"/>
              <a:t>	to </a:t>
            </a:r>
            <a:r>
              <a:rPr lang="en-US" sz="2800" b="1" dirty="0">
                <a:effectLst>
                  <a:outerShdw blurRad="38100" dist="38100" dir="2700000" algn="tl">
                    <a:srgbClr val="000000">
                      <a:alpha val="43137"/>
                    </a:srgbClr>
                  </a:outerShdw>
                </a:effectLst>
              </a:rPr>
              <a:t>DO</a:t>
            </a:r>
            <a:r>
              <a:rPr lang="en-US" sz="2400" b="1" dirty="0"/>
              <a:t> something</a:t>
            </a:r>
          </a:p>
        </p:txBody>
      </p:sp>
      <p:sp>
        <p:nvSpPr>
          <p:cNvPr id="15" name="TextBox 14"/>
          <p:cNvSpPr txBox="1"/>
          <p:nvPr/>
        </p:nvSpPr>
        <p:spPr>
          <a:xfrm>
            <a:off x="7752006" y="5337431"/>
            <a:ext cx="2839945" cy="830997"/>
          </a:xfrm>
          <a:prstGeom prst="rect">
            <a:avLst/>
          </a:prstGeom>
          <a:noFill/>
        </p:spPr>
        <p:txBody>
          <a:bodyPr wrap="none" rtlCol="0">
            <a:spAutoFit/>
            <a:scene3d>
              <a:camera prst="orthographicFront"/>
              <a:lightRig rig="threePt" dir="t"/>
            </a:scene3d>
            <a:sp3d extrusionH="57150" prstMaterial="flat">
              <a:bevelT w="101600" h="38100" prst="coolSlant"/>
            </a:sp3d>
          </a:bodyPr>
          <a:lstStyle/>
          <a:p>
            <a:pPr marL="111125" indent="-111125"/>
            <a:r>
              <a:rPr lang="en-US" sz="2400" b="1" dirty="0"/>
              <a:t>-	Requires worker</a:t>
            </a:r>
          </a:p>
          <a:p>
            <a:pPr marL="111125" indent="-111125"/>
            <a:r>
              <a:rPr lang="en-US" sz="2400" b="1" dirty="0"/>
              <a:t>	to </a:t>
            </a:r>
            <a:r>
              <a:rPr lang="en-US" sz="2400" b="1" dirty="0">
                <a:effectLst>
                  <a:outerShdw blurRad="50800" dist="38100" dir="10800000" algn="r" rotWithShape="0">
                    <a:prstClr val="black">
                      <a:alpha val="40000"/>
                    </a:prstClr>
                  </a:outerShdw>
                </a:effectLst>
              </a:rPr>
              <a:t>WEAR</a:t>
            </a:r>
            <a:r>
              <a:rPr lang="en-US" sz="2400" b="1" dirty="0">
                <a:effectLst>
                  <a:glow rad="228600">
                    <a:schemeClr val="accent2">
                      <a:satMod val="175000"/>
                      <a:alpha val="40000"/>
                    </a:schemeClr>
                  </a:glow>
                  <a:innerShdw blurRad="63500" dist="50800" dir="13500000">
                    <a:prstClr val="black">
                      <a:alpha val="38000"/>
                    </a:prstClr>
                  </a:innerShdw>
                </a:effectLst>
              </a:rPr>
              <a:t> </a:t>
            </a:r>
            <a:r>
              <a:rPr lang="en-US" sz="2400" b="1" dirty="0"/>
              <a:t>something</a:t>
            </a:r>
          </a:p>
        </p:txBody>
      </p:sp>
      <p:sp>
        <p:nvSpPr>
          <p:cNvPr id="18" name="Title 1"/>
          <p:cNvSpPr>
            <a:spLocks noGrp="1"/>
          </p:cNvSpPr>
          <p:nvPr>
            <p:ph type="title"/>
          </p:nvPr>
        </p:nvSpPr>
        <p:spPr>
          <a:xfrm>
            <a:off x="228600" y="0"/>
            <a:ext cx="9753600" cy="914400"/>
          </a:xfrm>
        </p:spPr>
        <p:txBody>
          <a:bodyPr/>
          <a:lstStyle/>
          <a:p>
            <a:r>
              <a:rPr lang="en-US" sz="4000" dirty="0">
                <a:solidFill>
                  <a:srgbClr val="323232"/>
                </a:solidFill>
              </a:rPr>
              <a:t>Hierarchy of Controls</a:t>
            </a:r>
            <a:endParaRPr lang="en-US" dirty="0"/>
          </a:p>
        </p:txBody>
      </p:sp>
      <p:sp>
        <p:nvSpPr>
          <p:cNvPr id="2" name="Slide Number Placeholder 1"/>
          <p:cNvSpPr>
            <a:spLocks noGrp="1"/>
          </p:cNvSpPr>
          <p:nvPr>
            <p:ph type="sldNum" sz="quarter" idx="15"/>
          </p:nvPr>
        </p:nvSpPr>
        <p:spPr/>
        <p:txBody>
          <a:bodyPr/>
          <a:lstStyle/>
          <a:p>
            <a:fld id="{2DAE1899-6475-4BEC-B023-97718E08210A}" type="slidenum">
              <a:rPr lang="en-US" smtClean="0"/>
              <a:t>5</a:t>
            </a:fld>
            <a:endParaRPr lang="en-US"/>
          </a:p>
        </p:txBody>
      </p:sp>
      <p:sp>
        <p:nvSpPr>
          <p:cNvPr id="17" name="TextBox 16">
            <a:extLst>
              <a:ext uri="{FF2B5EF4-FFF2-40B4-BE49-F238E27FC236}">
                <a16:creationId xmlns:a16="http://schemas.microsoft.com/office/drawing/2014/main" id="{7C64FF13-15F2-B905-D4E2-9629E15D8906}"/>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249371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Elimination and Substitution</a:t>
            </a:r>
          </a:p>
        </p:txBody>
      </p:sp>
      <p:sp>
        <p:nvSpPr>
          <p:cNvPr id="3" name="Content Placeholder 2"/>
          <p:cNvSpPr>
            <a:spLocks noGrp="1"/>
          </p:cNvSpPr>
          <p:nvPr>
            <p:ph sz="quarter" idx="1"/>
          </p:nvPr>
        </p:nvSpPr>
        <p:spPr>
          <a:xfrm>
            <a:off x="609599" y="1600200"/>
            <a:ext cx="9763539" cy="4873752"/>
          </a:xfrm>
        </p:spPr>
        <p:txBody>
          <a:bodyPr>
            <a:normAutofit/>
          </a:bodyPr>
          <a:lstStyle/>
          <a:p>
            <a:pPr marL="0" indent="0">
              <a:buNone/>
            </a:pPr>
            <a:r>
              <a:rPr lang="en-US" sz="2800" dirty="0"/>
              <a:t>Professional healthcare providers prescribing </a:t>
            </a:r>
            <a:br>
              <a:rPr lang="en-US" sz="2800" dirty="0"/>
            </a:br>
            <a:r>
              <a:rPr lang="en-US" sz="2800" dirty="0"/>
              <a:t>hazardous drugs (HD):</a:t>
            </a:r>
          </a:p>
          <a:p>
            <a:r>
              <a:rPr lang="en-US" sz="2400" dirty="0"/>
              <a:t>Consider possible elimination or substitution for </a:t>
            </a:r>
            <a:br>
              <a:rPr lang="en-US" sz="2400" dirty="0"/>
            </a:br>
            <a:r>
              <a:rPr lang="en-US" sz="2400" dirty="0"/>
              <a:t>less hazardous drugs</a:t>
            </a:r>
          </a:p>
          <a:p>
            <a:r>
              <a:rPr lang="en-US" sz="2400" dirty="0"/>
              <a:t>Form or delivery of the drug (i.e., tablet vs. liquid)</a:t>
            </a:r>
          </a:p>
          <a:p>
            <a:r>
              <a:rPr lang="en-US" sz="2400" dirty="0"/>
              <a:t>Thorough understanding of occupational health </a:t>
            </a:r>
            <a:br>
              <a:rPr lang="en-US" sz="2400" dirty="0"/>
            </a:br>
            <a:r>
              <a:rPr lang="en-US" sz="2400" dirty="0"/>
              <a:t>hazards of prescribed drugs</a:t>
            </a:r>
          </a:p>
        </p:txBody>
      </p:sp>
      <p:pic>
        <p:nvPicPr>
          <p:cNvPr id="1028" name="Picture 4" descr="medical do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925" y="1664950"/>
            <a:ext cx="2818936" cy="42045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2DAE1899-6475-4BEC-B023-97718E08210A}" type="slidenum">
              <a:rPr lang="en-US" smtClean="0"/>
              <a:t>6</a:t>
            </a:fld>
            <a:endParaRPr lang="en-US"/>
          </a:p>
        </p:txBody>
      </p:sp>
      <p:sp>
        <p:nvSpPr>
          <p:cNvPr id="8" name="TextBox 7">
            <a:extLst>
              <a:ext uri="{FF2B5EF4-FFF2-40B4-BE49-F238E27FC236}">
                <a16:creationId xmlns:a16="http://schemas.microsoft.com/office/drawing/2014/main" id="{1CBC2166-116B-306D-D31C-4C4184FD3CD3}"/>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146183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noAutofit/>
          </a:bodyPr>
          <a:lstStyle/>
          <a:p>
            <a:pPr eaLnBrk="1" hangingPunct="1"/>
            <a:r>
              <a:rPr lang="en-US" sz="4000" dirty="0"/>
              <a:t>Engineering Controls</a:t>
            </a:r>
          </a:p>
        </p:txBody>
      </p:sp>
      <p:sp>
        <p:nvSpPr>
          <p:cNvPr id="336898" name="Content Placeholder 2"/>
          <p:cNvSpPr>
            <a:spLocks noGrp="1"/>
          </p:cNvSpPr>
          <p:nvPr>
            <p:ph idx="1"/>
          </p:nvPr>
        </p:nvSpPr>
        <p:spPr/>
        <p:txBody>
          <a:bodyPr>
            <a:normAutofit/>
          </a:bodyPr>
          <a:lstStyle/>
          <a:p>
            <a:pPr eaLnBrk="1" hangingPunct="1"/>
            <a:r>
              <a:rPr lang="en-US" sz="2400" dirty="0"/>
              <a:t>Examples of controls*:</a:t>
            </a:r>
          </a:p>
          <a:p>
            <a:pPr lvl="1"/>
            <a:r>
              <a:rPr lang="en-US" sz="2400" dirty="0"/>
              <a:t>Externally vented Biologic Safety Cabinet (BSC)</a:t>
            </a:r>
            <a:endParaRPr lang="en-US" sz="2400" i="1" dirty="0"/>
          </a:p>
          <a:p>
            <a:pPr lvl="1"/>
            <a:r>
              <a:rPr lang="en-US" sz="2400" dirty="0"/>
              <a:t>Compounding Aseptic Containment Isolator (CACI)</a:t>
            </a:r>
          </a:p>
          <a:p>
            <a:pPr lvl="1" eaLnBrk="1" hangingPunct="1"/>
            <a:r>
              <a:rPr lang="en-US" sz="2400" dirty="0"/>
              <a:t>Closed system transfer device (CSTD)</a:t>
            </a:r>
          </a:p>
          <a:p>
            <a:r>
              <a:rPr lang="en-US" sz="2400" dirty="0"/>
              <a:t>Advantages:</a:t>
            </a:r>
          </a:p>
          <a:p>
            <a:pPr lvl="1"/>
            <a:r>
              <a:rPr lang="en-US" sz="2400" b="1" dirty="0"/>
              <a:t>Isolates and Contains</a:t>
            </a:r>
            <a:r>
              <a:rPr lang="en-US" sz="2400" dirty="0"/>
              <a:t> the hazard</a:t>
            </a:r>
          </a:p>
          <a:p>
            <a:pPr lvl="1"/>
            <a:r>
              <a:rPr lang="en-US" sz="2400" b="1" dirty="0"/>
              <a:t>Independent</a:t>
            </a:r>
            <a:r>
              <a:rPr lang="en-US" sz="2400" dirty="0"/>
              <a:t> of the worker</a:t>
            </a:r>
          </a:p>
        </p:txBody>
      </p:sp>
      <p:sp>
        <p:nvSpPr>
          <p:cNvPr id="2" name="Slide Number Placeholder 1"/>
          <p:cNvSpPr>
            <a:spLocks noGrp="1"/>
          </p:cNvSpPr>
          <p:nvPr>
            <p:ph type="sldNum" sz="quarter" idx="15"/>
          </p:nvPr>
        </p:nvSpPr>
        <p:spPr/>
        <p:txBody>
          <a:bodyPr/>
          <a:lstStyle/>
          <a:p>
            <a:fld id="{2DAE1899-6475-4BEC-B023-97718E08210A}" type="slidenum">
              <a:rPr lang="en-US" smtClean="0"/>
              <a:t>7</a:t>
            </a:fld>
            <a:endParaRPr lang="en-US"/>
          </a:p>
        </p:txBody>
      </p:sp>
      <p:sp>
        <p:nvSpPr>
          <p:cNvPr id="6" name="TextBox 5">
            <a:extLst>
              <a:ext uri="{FF2B5EF4-FFF2-40B4-BE49-F238E27FC236}">
                <a16:creationId xmlns:a16="http://schemas.microsoft.com/office/drawing/2014/main" id="{95003F4C-015D-B0D1-CA2C-ABFBB9A5E8C1}"/>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custDataLst>
      <p:tags r:id="rId1"/>
    </p:custDataLst>
    <p:extLst>
      <p:ext uri="{BB962C8B-B14F-4D97-AF65-F5344CB8AC3E}">
        <p14:creationId xmlns:p14="http://schemas.microsoft.com/office/powerpoint/2010/main" val="157968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956800" cy="1143000"/>
          </a:xfrm>
        </p:spPr>
        <p:txBody>
          <a:bodyPr>
            <a:normAutofit/>
          </a:bodyPr>
          <a:lstStyle/>
          <a:p>
            <a:r>
              <a:rPr lang="en-US" sz="4000" dirty="0"/>
              <a:t>Engineering Controls</a:t>
            </a:r>
            <a:endParaRPr lang="en-US" sz="3600"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565951603"/>
              </p:ext>
            </p:extLst>
          </p:nvPr>
        </p:nvGraphicFramePr>
        <p:xfrm>
          <a:off x="609600" y="1454081"/>
          <a:ext cx="10820400" cy="4785360"/>
        </p:xfrm>
        <a:graphic>
          <a:graphicData uri="http://schemas.openxmlformats.org/drawingml/2006/table">
            <a:tbl>
              <a:tblPr firstRow="1" bandRow="1">
                <a:tableStyleId>{5C22544A-7EE6-4342-B048-85BDC9FD1C3A}</a:tableStyleId>
              </a:tblPr>
              <a:tblGrid>
                <a:gridCol w="2504227">
                  <a:extLst>
                    <a:ext uri="{9D8B030D-6E8A-4147-A177-3AD203B41FA5}">
                      <a16:colId xmlns:a16="http://schemas.microsoft.com/office/drawing/2014/main" val="20000"/>
                    </a:ext>
                  </a:extLst>
                </a:gridCol>
                <a:gridCol w="1991573">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370840">
                <a:tc>
                  <a:txBody>
                    <a:bodyPr/>
                    <a:lstStyle/>
                    <a:p>
                      <a:r>
                        <a:rPr lang="en-US" sz="2000" b="1" dirty="0"/>
                        <a:t>Control</a:t>
                      </a:r>
                    </a:p>
                  </a:txBody>
                  <a:tcPr/>
                </a:tc>
                <a:tc>
                  <a:txBody>
                    <a:bodyPr/>
                    <a:lstStyle/>
                    <a:p>
                      <a:r>
                        <a:rPr lang="en-US" sz="2000" b="1" dirty="0"/>
                        <a:t>Location</a:t>
                      </a:r>
                    </a:p>
                  </a:txBody>
                  <a:tcPr/>
                </a:tc>
                <a:tc>
                  <a:txBody>
                    <a:bodyPr/>
                    <a:lstStyle/>
                    <a:p>
                      <a:r>
                        <a:rPr lang="en-US" sz="2000" b="1" dirty="0"/>
                        <a:t>Type</a:t>
                      </a:r>
                      <a:r>
                        <a:rPr lang="en-US" sz="2000" b="1" baseline="0" dirty="0"/>
                        <a:t> of Ventilation</a:t>
                      </a:r>
                      <a:endParaRPr lang="en-US" sz="2000" b="1" dirty="0"/>
                    </a:p>
                  </a:txBody>
                  <a:tcPr/>
                </a:tc>
                <a:tc>
                  <a:txBody>
                    <a:bodyPr/>
                    <a:lstStyle/>
                    <a:p>
                      <a:r>
                        <a:rPr lang="en-US" sz="2000" b="1" dirty="0"/>
                        <a:t>Special Features</a:t>
                      </a:r>
                    </a:p>
                  </a:txBody>
                  <a:tcPr/>
                </a:tc>
                <a:extLst>
                  <a:ext uri="{0D108BD9-81ED-4DB2-BD59-A6C34878D82A}">
                    <a16:rowId xmlns:a16="http://schemas.microsoft.com/office/drawing/2014/main" val="10000"/>
                  </a:ext>
                </a:extLst>
              </a:tr>
              <a:tr h="1737360">
                <a:tc>
                  <a:txBody>
                    <a:bodyPr/>
                    <a:lstStyle/>
                    <a:p>
                      <a:r>
                        <a:rPr lang="en-US" sz="2000" b="1" dirty="0"/>
                        <a:t>Containment </a:t>
                      </a:r>
                      <a:br>
                        <a:rPr lang="en-US" sz="2000" b="1" dirty="0"/>
                      </a:br>
                      <a:r>
                        <a:rPr lang="en-US" sz="2000" b="1" dirty="0"/>
                        <a:t>(primary control)</a:t>
                      </a:r>
                    </a:p>
                  </a:txBody>
                  <a:tcPr anchor="ctr"/>
                </a:tc>
                <a:tc>
                  <a:txBody>
                    <a:bodyPr/>
                    <a:lstStyle/>
                    <a:p>
                      <a:r>
                        <a:rPr lang="en-US" sz="2000" dirty="0"/>
                        <a:t>Inside a compounding room</a:t>
                      </a:r>
                    </a:p>
                  </a:txBody>
                  <a:tcPr anchor="ctr"/>
                </a:tc>
                <a:tc>
                  <a:txBody>
                    <a:bodyPr/>
                    <a:lstStyle/>
                    <a:p>
                      <a:r>
                        <a:rPr lang="en-US" sz="2000" dirty="0"/>
                        <a:t>Ventilated device (i.e.</a:t>
                      </a:r>
                      <a:r>
                        <a:rPr lang="en-US" sz="2000" baseline="0" dirty="0"/>
                        <a:t> biological safety cabinet, compounding aseptic isolator)</a:t>
                      </a:r>
                      <a:endParaRPr lang="en-US" sz="2000" dirty="0"/>
                    </a:p>
                  </a:txBody>
                  <a:tcPr anchor="ctr"/>
                </a:tc>
                <a:tc>
                  <a:txBody>
                    <a:bodyPr/>
                    <a:lstStyle/>
                    <a:p>
                      <a:r>
                        <a:rPr lang="en-US" sz="2000" dirty="0"/>
                        <a:t>Nonsterile compounding:</a:t>
                      </a:r>
                      <a:r>
                        <a:rPr lang="en-US" sz="2000" baseline="0" dirty="0"/>
                        <a:t> external vent preferred</a:t>
                      </a:r>
                    </a:p>
                    <a:p>
                      <a:br>
                        <a:rPr lang="en-US" sz="2000" baseline="0" dirty="0"/>
                      </a:br>
                      <a:r>
                        <a:rPr lang="en-US" sz="2000" baseline="0" dirty="0"/>
                        <a:t>Sterile compounding: </a:t>
                      </a:r>
                      <a:br>
                        <a:rPr lang="en-US" sz="2000" baseline="0" dirty="0"/>
                      </a:br>
                      <a:r>
                        <a:rPr lang="en-US" sz="2000" baseline="0" dirty="0"/>
                        <a:t>external vent required</a:t>
                      </a:r>
                      <a:endParaRPr lang="en-US" sz="2000" dirty="0"/>
                    </a:p>
                  </a:txBody>
                  <a:tcPr anchor="ctr"/>
                </a:tc>
                <a:extLst>
                  <a:ext uri="{0D108BD9-81ED-4DB2-BD59-A6C34878D82A}">
                    <a16:rowId xmlns:a16="http://schemas.microsoft.com/office/drawing/2014/main" val="10001"/>
                  </a:ext>
                </a:extLst>
              </a:tr>
              <a:tr h="1463040">
                <a:tc>
                  <a:txBody>
                    <a:bodyPr/>
                    <a:lstStyle/>
                    <a:p>
                      <a:r>
                        <a:rPr lang="en-US" sz="2000" b="1" dirty="0"/>
                        <a:t>Compounding room</a:t>
                      </a:r>
                    </a:p>
                    <a:p>
                      <a:r>
                        <a:rPr lang="en-US" sz="2000" b="1" dirty="0"/>
                        <a:t>(secondary control)</a:t>
                      </a:r>
                    </a:p>
                  </a:txBody>
                  <a:tcPr anchor="ctr"/>
                </a:tc>
                <a:tc>
                  <a:txBody>
                    <a:bodyPr/>
                    <a:lstStyle/>
                    <a:p>
                      <a:r>
                        <a:rPr lang="en-US" sz="2000" dirty="0"/>
                        <a:t>Physically</a:t>
                      </a:r>
                      <a:r>
                        <a:rPr lang="en-US" sz="2000" baseline="0" dirty="0"/>
                        <a:t> separated from other rooms</a:t>
                      </a:r>
                      <a:endParaRPr lang="en-US" sz="2000" dirty="0"/>
                    </a:p>
                  </a:txBody>
                  <a:tcPr anchor="ctr"/>
                </a:tc>
                <a:tc>
                  <a:txBody>
                    <a:bodyPr/>
                    <a:lstStyle/>
                    <a:p>
                      <a:r>
                        <a:rPr lang="en-US" sz="2000" dirty="0"/>
                        <a:t>Externally vented through high-efficiency particulate air (HEPA) filter</a:t>
                      </a:r>
                    </a:p>
                  </a:txBody>
                  <a:tcPr anchor="ctr"/>
                </a:tc>
                <a:tc>
                  <a:txBody>
                    <a:bodyPr/>
                    <a:lstStyle/>
                    <a:p>
                      <a:r>
                        <a:rPr lang="en-US" sz="2000" dirty="0"/>
                        <a:t>Negative pressure</a:t>
                      </a:r>
                    </a:p>
                  </a:txBody>
                  <a:tcPr anchor="ctr"/>
                </a:tc>
                <a:extLst>
                  <a:ext uri="{0D108BD9-81ED-4DB2-BD59-A6C34878D82A}">
                    <a16:rowId xmlns:a16="http://schemas.microsoft.com/office/drawing/2014/main" val="10002"/>
                  </a:ext>
                </a:extLst>
              </a:tr>
              <a:tr h="1188720">
                <a:tc>
                  <a:txBody>
                    <a:bodyPr/>
                    <a:lstStyle/>
                    <a:p>
                      <a:r>
                        <a:rPr lang="en-US" sz="2000" b="1" dirty="0"/>
                        <a:t>Closed system device</a:t>
                      </a:r>
                    </a:p>
                    <a:p>
                      <a:r>
                        <a:rPr lang="en-US" sz="2000" b="1" dirty="0"/>
                        <a:t>(supplemental)</a:t>
                      </a:r>
                      <a:r>
                        <a:rPr lang="en-US" sz="2000" b="1" baseline="0" dirty="0"/>
                        <a:t> </a:t>
                      </a:r>
                      <a:endParaRPr lang="en-US" sz="2000" b="1" dirty="0"/>
                    </a:p>
                  </a:txBody>
                  <a:tcPr anchor="ctr"/>
                </a:tc>
                <a:tc>
                  <a:txBody>
                    <a:bodyPr/>
                    <a:lstStyle/>
                    <a:p>
                      <a:r>
                        <a:rPr lang="en-US" sz="2000" dirty="0"/>
                        <a:t>Compounding and administering</a:t>
                      </a:r>
                    </a:p>
                  </a:txBody>
                  <a:tcPr anchor="ctr"/>
                </a:tc>
                <a:tc>
                  <a:txBody>
                    <a:bodyPr/>
                    <a:lstStyle/>
                    <a:p>
                      <a:r>
                        <a:rPr lang="en-US" sz="2000" dirty="0"/>
                        <a:t>None</a:t>
                      </a:r>
                    </a:p>
                  </a:txBody>
                  <a:tcPr anchor="ctr"/>
                </a:tc>
                <a:tc>
                  <a:txBody>
                    <a:bodyPr/>
                    <a:lstStyle/>
                    <a:p>
                      <a:r>
                        <a:rPr kumimoji="0" lang="en-US" sz="2000" b="0" i="0" u="none" strike="noStrike" kern="1200" baseline="0" dirty="0">
                          <a:solidFill>
                            <a:schemeClr val="dk1"/>
                          </a:solidFill>
                          <a:latin typeface="+mn-lt"/>
                          <a:ea typeface="+mn-ea"/>
                          <a:cs typeface="+mn-cs"/>
                        </a:rPr>
                        <a:t>Not a substitute for a primary control when compounding</a:t>
                      </a:r>
                      <a:endParaRPr lang="en-US" sz="2000" dirty="0"/>
                    </a:p>
                  </a:txBody>
                  <a:tcPr anchor="ct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5"/>
          </p:nvPr>
        </p:nvSpPr>
        <p:spPr/>
        <p:txBody>
          <a:bodyPr/>
          <a:lstStyle/>
          <a:p>
            <a:fld id="{2DAE1899-6475-4BEC-B023-97718E08210A}" type="slidenum">
              <a:rPr lang="en-US" smtClean="0"/>
              <a:t>8</a:t>
            </a:fld>
            <a:endParaRPr lang="en-US"/>
          </a:p>
        </p:txBody>
      </p:sp>
      <p:sp>
        <p:nvSpPr>
          <p:cNvPr id="6" name="TextBox 5">
            <a:extLst>
              <a:ext uri="{FF2B5EF4-FFF2-40B4-BE49-F238E27FC236}">
                <a16:creationId xmlns:a16="http://schemas.microsoft.com/office/drawing/2014/main" id="{94ABC24A-7C79-CD61-0E54-2F2D16AA55A6}"/>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78753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Examples of Controls</a:t>
            </a:r>
          </a:p>
        </p:txBody>
      </p:sp>
      <p:pic>
        <p:nvPicPr>
          <p:cNvPr id="2050" name="Picture 2" descr="File:FDA scientist examines a lettuce sample in a sample preparation glove 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12843"/>
            <a:ext cx="4018080" cy="2667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93620" y="4393397"/>
            <a:ext cx="3938066" cy="461665"/>
          </a:xfrm>
          <a:prstGeom prst="rect">
            <a:avLst/>
          </a:prstGeom>
          <a:noFill/>
        </p:spPr>
        <p:txBody>
          <a:bodyPr wrap="none" rtlCol="0">
            <a:spAutoFit/>
          </a:bodyPr>
          <a:lstStyle/>
          <a:p>
            <a:r>
              <a:rPr lang="en-US" sz="2400" dirty="0"/>
              <a:t>Compounding Aseptic Isolator</a:t>
            </a:r>
          </a:p>
        </p:txBody>
      </p:sp>
      <p:pic>
        <p:nvPicPr>
          <p:cNvPr id="2052" name="Picture 4" descr="https://upload.wikimedia.org/wikipedia/commons/thumb/8/86/Influenza_virus_research.jpg/800px-Influenza_virus_resear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053" y="1219200"/>
            <a:ext cx="3124200" cy="44285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83343" y="5666501"/>
            <a:ext cx="3242234" cy="461665"/>
          </a:xfrm>
          <a:prstGeom prst="rect">
            <a:avLst/>
          </a:prstGeom>
          <a:noFill/>
        </p:spPr>
        <p:txBody>
          <a:bodyPr wrap="none" rtlCol="0">
            <a:spAutoFit/>
          </a:bodyPr>
          <a:lstStyle/>
          <a:p>
            <a:r>
              <a:rPr lang="en-US" sz="2400" dirty="0"/>
              <a:t>Biological Safety Cabinet</a:t>
            </a:r>
          </a:p>
        </p:txBody>
      </p:sp>
      <p:sp>
        <p:nvSpPr>
          <p:cNvPr id="3" name="Slide Number Placeholder 2"/>
          <p:cNvSpPr>
            <a:spLocks noGrp="1"/>
          </p:cNvSpPr>
          <p:nvPr>
            <p:ph type="sldNum" sz="quarter" idx="15"/>
          </p:nvPr>
        </p:nvSpPr>
        <p:spPr/>
        <p:txBody>
          <a:bodyPr/>
          <a:lstStyle/>
          <a:p>
            <a:fld id="{2DAE1899-6475-4BEC-B023-97718E08210A}" type="slidenum">
              <a:rPr lang="en-US" smtClean="0"/>
              <a:t>9</a:t>
            </a:fld>
            <a:endParaRPr lang="en-US"/>
          </a:p>
        </p:txBody>
      </p:sp>
      <p:sp>
        <p:nvSpPr>
          <p:cNvPr id="9" name="TextBox 8">
            <a:extLst>
              <a:ext uri="{FF2B5EF4-FFF2-40B4-BE49-F238E27FC236}">
                <a16:creationId xmlns:a16="http://schemas.microsoft.com/office/drawing/2014/main" id="{DA670656-52F5-1ECD-15B2-549C588D10F9}"/>
              </a:ext>
            </a:extLst>
          </p:cNvPr>
          <p:cNvSpPr txBox="1"/>
          <p:nvPr/>
        </p:nvSpPr>
        <p:spPr>
          <a:xfrm>
            <a:off x="3906981" y="6451308"/>
            <a:ext cx="4828310" cy="276999"/>
          </a:xfrm>
          <a:prstGeom prst="rect">
            <a:avLst/>
          </a:prstGeom>
          <a:noFill/>
        </p:spPr>
        <p:txBody>
          <a:bodyPr wrap="square" rtlCol="0">
            <a:spAutoFit/>
          </a:bodyPr>
          <a:lstStyle/>
          <a:p>
            <a:pPr algn="r"/>
            <a:r>
              <a:rPr lang="en-US" sz="1200" dirty="0">
                <a:solidFill>
                  <a:schemeClr val="bg1">
                    <a:lumMod val="85000"/>
                  </a:schemeClr>
                </a:solidFill>
                <a:latin typeface="Arial" panose="020B0604020202020204" pitchFamily="34" charset="0"/>
                <a:cs typeface="Arial" panose="020B0604020202020204" pitchFamily="34" charset="0"/>
              </a:rPr>
              <a:t>Michigan Department of Labor and Economic Opportunity</a:t>
            </a:r>
          </a:p>
        </p:txBody>
      </p:sp>
    </p:spTree>
    <p:extLst>
      <p:ext uri="{BB962C8B-B14F-4D97-AF65-F5344CB8AC3E}">
        <p14:creationId xmlns:p14="http://schemas.microsoft.com/office/powerpoint/2010/main" val="3820508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OSHA PPT Template" id="{9A76D921-C1D1-D84E-ACE1-A463856CE3DC}" vid="{4950A534-4388-3C42-9560-073B8FAF0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6D8C0D90FD26408B70E72683CFDAE9" ma:contentTypeVersion="22" ma:contentTypeDescription="Create a new document." ma:contentTypeScope="" ma:versionID="6cc58573619b8e42ce348b2fb523ceca">
  <xsd:schema xmlns:xsd="http://www.w3.org/2001/XMLSchema" xmlns:xs="http://www.w3.org/2001/XMLSchema" xmlns:p="http://schemas.microsoft.com/office/2006/metadata/properties" xmlns:ns2="4fdd6b64-dd9a-4282-b65e-9803af8f3e33" xmlns:ns3="a825490e-bc83-4e50-a5ff-61b7f68db807" targetNamespace="http://schemas.microsoft.com/office/2006/metadata/properties" ma:root="true" ma:fieldsID="99dd0cd02a42dee9b3657ba68b2ec4ae" ns2:_="" ns3:_="">
    <xsd:import namespace="4fdd6b64-dd9a-4282-b65e-9803af8f3e33"/>
    <xsd:import namespace="a825490e-bc83-4e50-a5ff-61b7f68db8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Description0" minOccurs="0"/>
                <xsd:element ref="ns2:MediaServiceEventHashCode" minOccurs="0"/>
                <xsd:element ref="ns2:MediaServiceGenerationTime" minOccurs="0"/>
                <xsd:element ref="ns2:f9dp" minOccurs="0"/>
                <xsd:element ref="ns2:Amendment" minOccurs="0"/>
                <xsd:element ref="ns2:LARA_x0020__x002f__x0020_LEO_x0020_Bureaus" minOccurs="0"/>
                <xsd:element ref="ns2:Other_x0020_Parties" minOccurs="0"/>
                <xsd:element ref="ns2:w5lr" minOccurs="0"/>
                <xsd:element ref="ns2:hg5p" minOccurs="0"/>
                <xsd:element ref="ns2:Automatic_x0020_Renewal" minOccurs="0"/>
                <xsd:element ref="ns2:Active_x0020__x002f__x0020_Inactive" minOccurs="0"/>
                <xsd:element ref="ns2:krx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d6b64-dd9a-4282-b65e-9803af8f3e3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escription0" ma:index="16" nillable="true" ma:displayName="Description" ma:internalName="Description0">
      <xsd:simpleType>
        <xsd:restriction base="dms:Text">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f9dp" ma:index="19" nillable="true" ma:displayName="Title" ma:internalName="f9dp">
      <xsd:simpleType>
        <xsd:restriction base="dms:Text"/>
      </xsd:simpleType>
    </xsd:element>
    <xsd:element name="Amendment" ma:index="20" nillable="true" ma:displayName="Related Amendment" ma:default="0" ma:internalName="Amendment">
      <xsd:simpleType>
        <xsd:restriction base="dms:Boolean"/>
      </xsd:simpleType>
    </xsd:element>
    <xsd:element name="LARA_x0020__x002f__x0020_LEO_x0020_Bureaus" ma:index="21" nillable="true" ma:displayName="LARA or LEO_Bureaus" ma:format="Dropdown" ma:internalName="LARA_x0020__x002f__x0020_LEO_x0020_Bureaus">
      <xsd:simpleType>
        <xsd:restriction base="dms:Note"/>
      </xsd:simpleType>
    </xsd:element>
    <xsd:element name="Other_x0020_Parties" ma:index="22" nillable="true" ma:displayName="Other Parties" ma:internalName="Other_x0020_Parties">
      <xsd:simpleType>
        <xsd:restriction base="dms:Note">
          <xsd:maxLength value="255"/>
        </xsd:restriction>
      </xsd:simpleType>
    </xsd:element>
    <xsd:element name="w5lr" ma:index="23" nillable="true" ma:displayName="Start Date" ma:format="DateOnly" ma:internalName="w5lr">
      <xsd:simpleType>
        <xsd:restriction base="dms:DateTime"/>
      </xsd:simpleType>
    </xsd:element>
    <xsd:element name="hg5p" ma:index="24" nillable="true" ma:displayName="End Date" ma:internalName="hg5p">
      <xsd:simpleType>
        <xsd:restriction base="dms:Text"/>
      </xsd:simpleType>
    </xsd:element>
    <xsd:element name="Automatic_x0020_Renewal" ma:index="25" nillable="true" ma:displayName="Automatic Renewal" ma:default="0" ma:internalName="Automatic_x0020_Renewal">
      <xsd:simpleType>
        <xsd:restriction base="dms:Boolean"/>
      </xsd:simpleType>
    </xsd:element>
    <xsd:element name="Active_x0020__x002f__x0020_Inactive" ma:index="26" nillable="true" ma:displayName="Active / Inactive" ma:default="Active" ma:format="Dropdown" ma:internalName="Active_x0020__x002f__x0020_Inactive">
      <xsd:simpleType>
        <xsd:restriction base="dms:Choice">
          <xsd:enumeration value="Active"/>
          <xsd:enumeration value="Inactive"/>
        </xsd:restriction>
      </xsd:simpleType>
    </xsd:element>
    <xsd:element name="krxa" ma:index="27" nillable="true" ma:displayName="Agreement Type" ma:internalName="krxa">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5490e-bc83-4e50-a5ff-61b7f68db807"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RA_x0020__x002f__x0020_LEO_x0020_Bureaus xmlns="4fdd6b64-dd9a-4282-b65e-9803af8f3e33" xsi:nil="true"/>
    <Description0 xmlns="4fdd6b64-dd9a-4282-b65e-9803af8f3e33" xsi:nil="true"/>
    <w5lr xmlns="4fdd6b64-dd9a-4282-b65e-9803af8f3e33" xsi:nil="true"/>
    <Other_x0020_Parties xmlns="4fdd6b64-dd9a-4282-b65e-9803af8f3e33" xsi:nil="true"/>
    <Automatic_x0020_Renewal xmlns="4fdd6b64-dd9a-4282-b65e-9803af8f3e33">false</Automatic_x0020_Renewal>
    <Active_x0020__x002f__x0020_Inactive xmlns="4fdd6b64-dd9a-4282-b65e-9803af8f3e33">Active</Active_x0020__x002f__x0020_Inactive>
    <krxa xmlns="4fdd6b64-dd9a-4282-b65e-9803af8f3e33" xsi:nil="true"/>
    <f9dp xmlns="4fdd6b64-dd9a-4282-b65e-9803af8f3e33" xsi:nil="true"/>
    <Amendment xmlns="4fdd6b64-dd9a-4282-b65e-9803af8f3e33">false</Amendment>
    <hg5p xmlns="4fdd6b64-dd9a-4282-b65e-9803af8f3e33" xsi:nil="true"/>
  </documentManagement>
</p:properties>
</file>

<file path=customXml/itemProps1.xml><?xml version="1.0" encoding="utf-8"?>
<ds:datastoreItem xmlns:ds="http://schemas.openxmlformats.org/officeDocument/2006/customXml" ds:itemID="{54FDF763-0E63-4381-B310-7AE3E001B846}">
  <ds:schemaRefs>
    <ds:schemaRef ds:uri="http://schemas.microsoft.com/sharepoint/v3/contenttype/forms"/>
  </ds:schemaRefs>
</ds:datastoreItem>
</file>

<file path=customXml/itemProps2.xml><?xml version="1.0" encoding="utf-8"?>
<ds:datastoreItem xmlns:ds="http://schemas.openxmlformats.org/officeDocument/2006/customXml" ds:itemID="{4150EA36-42F1-4875-8F86-EE190F845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d6b64-dd9a-4282-b65e-9803af8f3e33"/>
    <ds:schemaRef ds:uri="a825490e-bc83-4e50-a5ff-61b7f68db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AF6197-C223-4412-8112-1F1CFAEB893C}">
  <ds:schemaRefs>
    <ds:schemaRef ds:uri="http://schemas.microsoft.com/office/2006/documentManagement/types"/>
    <ds:schemaRef ds:uri="a825490e-bc83-4e50-a5ff-61b7f68db807"/>
    <ds:schemaRef ds:uri="http://purl.org/dc/elements/1.1/"/>
    <ds:schemaRef ds:uri="http://schemas.openxmlformats.org/package/2006/metadata/core-properties"/>
    <ds:schemaRef ds:uri="http://schemas.microsoft.com/office/infopath/2007/PartnerControls"/>
    <ds:schemaRef ds:uri="4fdd6b64-dd9a-4282-b65e-9803af8f3e33"/>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MIOSHA PPT Template</Template>
  <TotalTime>1437</TotalTime>
  <Words>3243</Words>
  <Application>Microsoft Office PowerPoint</Application>
  <PresentationFormat>Widescreen</PresentationFormat>
  <Paragraphs>561</Paragraphs>
  <Slides>33</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Leelawadee</vt:lpstr>
      <vt:lpstr>Times</vt:lpstr>
      <vt:lpstr>Office Theme</vt:lpstr>
      <vt:lpstr>Preventing Occupational Exposure to Hazardous Drugs</vt:lpstr>
      <vt:lpstr>Before Beginning Module 2</vt:lpstr>
      <vt:lpstr>Module 2 Training Overview</vt:lpstr>
      <vt:lpstr>Routes of Exposure</vt:lpstr>
      <vt:lpstr>Hierarchy of Controls</vt:lpstr>
      <vt:lpstr>Elimination and Substitution</vt:lpstr>
      <vt:lpstr>Engineering Controls</vt:lpstr>
      <vt:lpstr>Engineering Controls</vt:lpstr>
      <vt:lpstr>Examples of Controls</vt:lpstr>
      <vt:lpstr>Administrative Controls</vt:lpstr>
      <vt:lpstr>Work Practice Controls</vt:lpstr>
      <vt:lpstr>Personal Protective Equipment (PPE): Gloves</vt:lpstr>
      <vt:lpstr>PowerPoint Presentation</vt:lpstr>
      <vt:lpstr>PowerPoint Presentation</vt:lpstr>
      <vt:lpstr>USP &lt;800&gt; Requirements for PPE</vt:lpstr>
      <vt:lpstr>Recommended Precautions: Administration</vt:lpstr>
      <vt:lpstr>Hazardous Drug Spills</vt:lpstr>
      <vt:lpstr>Cleaning Contaminated Surfaces - Summary</vt:lpstr>
      <vt:lpstr>Recommended Contents of a Spill Kit</vt:lpstr>
      <vt:lpstr>Assess the Spill</vt:lpstr>
      <vt:lpstr>Spill Notification</vt:lpstr>
      <vt:lpstr>Step 1:</vt:lpstr>
      <vt:lpstr>Step 2:</vt:lpstr>
      <vt:lpstr>Step 3:</vt:lpstr>
      <vt:lpstr>Post-Spill Decontamination &amp; Deactivation</vt:lpstr>
      <vt:lpstr>Contain Clean-up Materials</vt:lpstr>
      <vt:lpstr>Finally…</vt:lpstr>
      <vt:lpstr>Document the Spill</vt:lpstr>
      <vt:lpstr>Managing Acute Exposure</vt:lpstr>
      <vt:lpstr>MIOSHA Resources:  Standards and Compliance</vt:lpstr>
      <vt:lpstr>MIOSHA Resources: Consultation and Training</vt:lpstr>
      <vt:lpstr>Federal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Occupational Exposure to Hazardous Drugs</dc:title>
  <dc:creator>Gundrum, Aaron (LEO)</dc:creator>
  <cp:lastModifiedBy>Kile, Tarah (LEO)</cp:lastModifiedBy>
  <cp:revision>12</cp:revision>
  <dcterms:created xsi:type="dcterms:W3CDTF">2022-09-06T20:53:01Z</dcterms:created>
  <dcterms:modified xsi:type="dcterms:W3CDTF">2022-09-16T11:53:46Z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0x010100ED6D8C0D90FD26408B70E72683CFDAE9</vt:lpwstr>
  </property>
  <property fmtid="{D5CDD505-2E9C-101B-9397-08002B2CF9AE}" pid="3" name="LARA / LEO Bureaus">
    <vt:lpwstr/>
  </property>
  <property fmtid="{D5CDD505-2E9C-101B-9397-08002B2CF9AE}" pid="4" name="Description0">
    <vt:lpwstr/>
  </property>
  <property fmtid="{D5CDD505-2E9C-101B-9397-08002B2CF9AE}" pid="5" name="w5lr">
    <vt:lpwstr/>
  </property>
  <property fmtid="{D5CDD505-2E9C-101B-9397-08002B2CF9AE}" pid="6" name="Other Parties">
    <vt:lpwstr/>
  </property>
  <property fmtid="{D5CDD505-2E9C-101B-9397-08002B2CF9AE}" pid="7" name="Automatic Renewal">
    <vt:lpwstr>0</vt:lpwstr>
  </property>
  <property fmtid="{D5CDD505-2E9C-101B-9397-08002B2CF9AE}" pid="8" name="Active / Inactive">
    <vt:lpwstr>Active</vt:lpwstr>
  </property>
  <property fmtid="{D5CDD505-2E9C-101B-9397-08002B2CF9AE}" pid="9" name="krxa">
    <vt:lpwstr/>
  </property>
  <property fmtid="{D5CDD505-2E9C-101B-9397-08002B2CF9AE}" pid="10" name="f9dp">
    <vt:lpwstr/>
  </property>
  <property fmtid="{D5CDD505-2E9C-101B-9397-08002B2CF9AE}" pid="11" name="Amendment">
    <vt:lpwstr>0</vt:lpwstr>
  </property>
  <property fmtid="{D5CDD505-2E9C-101B-9397-08002B2CF9AE}" pid="12" name="hg5p">
    <vt:lpwstr/>
  </property>
  <property fmtid="{D5CDD505-2E9C-101B-9397-08002B2CF9AE}" pid="13" name="MSIP_Label_3a2fed65-62e7-46ea-af74-187e0c17143a_Enabled">
    <vt:lpwstr>true</vt:lpwstr>
  </property>
  <property fmtid="{D5CDD505-2E9C-101B-9397-08002B2CF9AE}" pid="14" name="MSIP_Label_3a2fed65-62e7-46ea-af74-187e0c17143a_SetDate">
    <vt:lpwstr>2022-09-06T20:58:27Z</vt:lpwstr>
  </property>
  <property fmtid="{D5CDD505-2E9C-101B-9397-08002B2CF9AE}" pid="15" name="MSIP_Label_3a2fed65-62e7-46ea-af74-187e0c17143a_Method">
    <vt:lpwstr>Privileged</vt:lpwstr>
  </property>
  <property fmtid="{D5CDD505-2E9C-101B-9397-08002B2CF9AE}" pid="16" name="MSIP_Label_3a2fed65-62e7-46ea-af74-187e0c17143a_Name">
    <vt:lpwstr>3a2fed65-62e7-46ea-af74-187e0c17143a</vt:lpwstr>
  </property>
  <property fmtid="{D5CDD505-2E9C-101B-9397-08002B2CF9AE}" pid="17" name="MSIP_Label_3a2fed65-62e7-46ea-af74-187e0c17143a_SiteId">
    <vt:lpwstr>d5fb7087-3777-42ad-966a-892ef47225d1</vt:lpwstr>
  </property>
  <property fmtid="{D5CDD505-2E9C-101B-9397-08002B2CF9AE}" pid="18" name="MSIP_Label_3a2fed65-62e7-46ea-af74-187e0c17143a_ActionId">
    <vt:lpwstr>6d0a632c-0826-4a10-9d8d-d21ce38ca9b4</vt:lpwstr>
  </property>
  <property fmtid="{D5CDD505-2E9C-101B-9397-08002B2CF9AE}" pid="19" name="MSIP_Label_3a2fed65-62e7-46ea-af74-187e0c17143a_ContentBits">
    <vt:lpwstr>0</vt:lpwstr>
  </property>
</Properties>
</file>