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1" r:id="rId5"/>
    <p:sldId id="273" r:id="rId6"/>
    <p:sldId id="274" r:id="rId7"/>
    <p:sldId id="275" r:id="rId8"/>
    <p:sldId id="258" r:id="rId9"/>
    <p:sldId id="265" r:id="rId10"/>
    <p:sldId id="264" r:id="rId11"/>
    <p:sldId id="269" r:id="rId12"/>
    <p:sldId id="267" r:id="rId13"/>
    <p:sldId id="268" r:id="rId14"/>
    <p:sldId id="259" r:id="rId15"/>
    <p:sldId id="266" r:id="rId16"/>
    <p:sldId id="263" r:id="rId17"/>
    <p:sldId id="276" r:id="rId18"/>
    <p:sldId id="277" r:id="rId19"/>
    <p:sldId id="281" r:id="rId20"/>
    <p:sldId id="282" r:id="rId21"/>
    <p:sldId id="283" r:id="rId22"/>
    <p:sldId id="285" r:id="rId23"/>
    <p:sldId id="286" r:id="rId24"/>
    <p:sldId id="284" r:id="rId25"/>
    <p:sldId id="287" r:id="rId26"/>
    <p:sldId id="28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94" y="43"/>
      </p:cViewPr>
      <p:guideLst>
        <p:guide orient="horz" pos="2160"/>
        <p:guide pos="2880"/>
      </p:guideLst>
    </p:cSldViewPr>
  </p:slideViewPr>
  <p:notesTextViewPr>
    <p:cViewPr>
      <p:scale>
        <a:sx n="1" d="1"/>
        <a:sy n="1" d="1"/>
      </p:scale>
      <p:origin x="0" y="0"/>
    </p:cViewPr>
  </p:notesTextViewPr>
  <p:sorterViewPr>
    <p:cViewPr>
      <p:scale>
        <a:sx n="100" d="100"/>
        <a:sy n="100" d="100"/>
      </p:scale>
      <p:origin x="0" y="-67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2591315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23856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421553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379174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360889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324131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348732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126352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2046518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3377673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26C86E-C3F2-41F0-BB65-2D992139B902}" type="datetimeFigureOut">
              <a:rPr lang="en-US" smtClean="0"/>
              <a:t>2/24/2017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4B4ABD-00EA-49DA-86F8-2F1A3C21EC61}" type="slidenum">
              <a:rPr lang="en-US" smtClean="0"/>
              <a:t>‹#›</a:t>
            </a:fld>
            <a:endParaRPr lang="en-US" dirty="0"/>
          </a:p>
        </p:txBody>
      </p:sp>
    </p:spTree>
    <p:extLst>
      <p:ext uri="{BB962C8B-B14F-4D97-AF65-F5344CB8AC3E}">
        <p14:creationId xmlns:p14="http://schemas.microsoft.com/office/powerpoint/2010/main" val="96821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26C86E-C3F2-41F0-BB65-2D992139B902}" type="datetimeFigureOut">
              <a:rPr lang="en-US" smtClean="0"/>
              <a:t>2/24/2017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B4ABD-00EA-49DA-86F8-2F1A3C21EC61}" type="slidenum">
              <a:rPr lang="en-US" smtClean="0"/>
              <a:t>‹#›</a:t>
            </a:fld>
            <a:endParaRPr lang="en-US" dirty="0"/>
          </a:p>
        </p:txBody>
      </p:sp>
    </p:spTree>
    <p:extLst>
      <p:ext uri="{BB962C8B-B14F-4D97-AF65-F5344CB8AC3E}">
        <p14:creationId xmlns:p14="http://schemas.microsoft.com/office/powerpoint/2010/main" val="2598861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Service Prioritization Decision Assistance Tool (SPDAT)</a:t>
            </a:r>
            <a:endParaRPr lang="en-US" b="1" dirty="0"/>
          </a:p>
        </p:txBody>
      </p:sp>
      <p:sp>
        <p:nvSpPr>
          <p:cNvPr id="3" name="Subtitle 2"/>
          <p:cNvSpPr>
            <a:spLocks noGrp="1"/>
          </p:cNvSpPr>
          <p:nvPr>
            <p:ph type="subTitle" idx="1"/>
          </p:nvPr>
        </p:nvSpPr>
        <p:spPr/>
        <p:txBody>
          <a:bodyPr/>
          <a:lstStyle/>
          <a:p>
            <a:endParaRPr lang="en-US" dirty="0" smtClean="0"/>
          </a:p>
          <a:p>
            <a:r>
              <a:rPr lang="en-US" b="1" dirty="0" smtClean="0">
                <a:solidFill>
                  <a:schemeClr val="tx1">
                    <a:lumMod val="95000"/>
                    <a:lumOff val="5000"/>
                  </a:schemeClr>
                </a:solidFill>
              </a:rPr>
              <a:t>Introduction to SPDAT &amp;</a:t>
            </a:r>
          </a:p>
          <a:p>
            <a:r>
              <a:rPr lang="en-US" b="1" dirty="0" smtClean="0">
                <a:solidFill>
                  <a:schemeClr val="tx1">
                    <a:lumMod val="95000"/>
                    <a:lumOff val="5000"/>
                  </a:schemeClr>
                </a:solidFill>
              </a:rPr>
              <a:t>Training Protocol</a:t>
            </a:r>
            <a:endParaRPr lang="en-US" b="1" dirty="0">
              <a:solidFill>
                <a:schemeClr val="tx1">
                  <a:lumMod val="95000"/>
                  <a:lumOff val="5000"/>
                </a:schemeClr>
              </a:solidFill>
            </a:endParaRPr>
          </a:p>
        </p:txBody>
      </p:sp>
    </p:spTree>
    <p:extLst>
      <p:ext uri="{BB962C8B-B14F-4D97-AF65-F5344CB8AC3E}">
        <p14:creationId xmlns:p14="http://schemas.microsoft.com/office/powerpoint/2010/main" val="3758396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Why use SPDAT?</a:t>
            </a:r>
          </a:p>
          <a:p>
            <a:r>
              <a:rPr lang="en-US" dirty="0" smtClean="0"/>
              <a:t>The SPDAT prioritizes which clients receive what type of housing assistance intervention and assist in determining the intensity of case management services</a:t>
            </a:r>
          </a:p>
          <a:p>
            <a:r>
              <a:rPr lang="en-US" dirty="0" smtClean="0"/>
              <a:t>Matches clients to frontline workers and service priorities</a:t>
            </a:r>
          </a:p>
          <a:p>
            <a:r>
              <a:rPr lang="en-US" dirty="0"/>
              <a:t>Guides frontline workers and team leaders for an intensive case management approach to service delivery</a:t>
            </a:r>
          </a:p>
          <a:p>
            <a:endParaRPr lang="en-US" dirty="0" smtClean="0"/>
          </a:p>
          <a:p>
            <a:endParaRPr lang="en-US" dirty="0"/>
          </a:p>
        </p:txBody>
      </p:sp>
    </p:spTree>
    <p:extLst>
      <p:ext uri="{BB962C8B-B14F-4D97-AF65-F5344CB8AC3E}">
        <p14:creationId xmlns:p14="http://schemas.microsoft.com/office/powerpoint/2010/main" val="3966028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Why use SPDAT?</a:t>
            </a:r>
          </a:p>
          <a:p>
            <a:r>
              <a:rPr lang="en-US" dirty="0" smtClean="0"/>
              <a:t>SPDAT use is required for Housing Assessment and Resource Agencies (HARAs) and shelters receiving funds from DHHS, MSHDA, and/or HUD.</a:t>
            </a:r>
            <a:endParaRPr lang="en-US" dirty="0"/>
          </a:p>
        </p:txBody>
      </p:sp>
    </p:spTree>
    <p:extLst>
      <p:ext uri="{BB962C8B-B14F-4D97-AF65-F5344CB8AC3E}">
        <p14:creationId xmlns:p14="http://schemas.microsoft.com/office/powerpoint/2010/main" val="45247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What the SPDAT doesn’t do:</a:t>
            </a:r>
          </a:p>
          <a:p>
            <a:pPr>
              <a:buFontTx/>
              <a:buChar char="-"/>
            </a:pPr>
            <a:r>
              <a:rPr lang="en-US" dirty="0" smtClean="0"/>
              <a:t>Provide a diagnosis</a:t>
            </a:r>
          </a:p>
          <a:p>
            <a:pPr>
              <a:buFontTx/>
              <a:buChar char="-"/>
            </a:pPr>
            <a:r>
              <a:rPr lang="en-US" dirty="0" smtClean="0"/>
              <a:t>Predict an index for future risk</a:t>
            </a:r>
          </a:p>
          <a:p>
            <a:pPr>
              <a:buFontTx/>
              <a:buChar char="-"/>
            </a:pPr>
            <a:r>
              <a:rPr lang="en-US" dirty="0" smtClean="0"/>
              <a:t>Take the place of other valid, reliable instruments in clinical research and care</a:t>
            </a:r>
          </a:p>
          <a:p>
            <a:pPr>
              <a:buFontTx/>
              <a:buChar char="-"/>
            </a:pPr>
            <a:r>
              <a:rPr lang="en-US" dirty="0" smtClean="0"/>
              <a:t>Doesn’t say if a person meets program requirements</a:t>
            </a:r>
          </a:p>
        </p:txBody>
      </p:sp>
    </p:spTree>
    <p:extLst>
      <p:ext uri="{BB962C8B-B14F-4D97-AF65-F5344CB8AC3E}">
        <p14:creationId xmlns:p14="http://schemas.microsoft.com/office/powerpoint/2010/main" val="2011857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What the SPDAT doesn’t do:</a:t>
            </a:r>
          </a:p>
          <a:p>
            <a:pPr>
              <a:buFontTx/>
              <a:buChar char="-"/>
            </a:pPr>
            <a:r>
              <a:rPr lang="en-US" dirty="0" smtClean="0"/>
              <a:t>Provide a diagnosis</a:t>
            </a:r>
          </a:p>
          <a:p>
            <a:pPr>
              <a:buFontTx/>
              <a:buChar char="-"/>
            </a:pPr>
            <a:r>
              <a:rPr lang="en-US" dirty="0" smtClean="0"/>
              <a:t>Predict an index for future risk</a:t>
            </a:r>
          </a:p>
          <a:p>
            <a:pPr>
              <a:buFontTx/>
              <a:buChar char="-"/>
            </a:pPr>
            <a:r>
              <a:rPr lang="en-US" dirty="0" smtClean="0"/>
              <a:t>Take the place of other valid, reliable instruments in clinical research and care</a:t>
            </a:r>
          </a:p>
          <a:p>
            <a:pPr>
              <a:buFontTx/>
              <a:buChar char="-"/>
            </a:pPr>
            <a:r>
              <a:rPr lang="en-US" dirty="0" smtClean="0"/>
              <a:t>Doesn’t say if a person meets program requirements</a:t>
            </a:r>
          </a:p>
        </p:txBody>
      </p:sp>
    </p:spTree>
    <p:extLst>
      <p:ext uri="{BB962C8B-B14F-4D97-AF65-F5344CB8AC3E}">
        <p14:creationId xmlns:p14="http://schemas.microsoft.com/office/powerpoint/2010/main" val="1124079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Is SPDAT just for homeless people?</a:t>
            </a:r>
          </a:p>
          <a:p>
            <a:r>
              <a:rPr lang="en-US" dirty="0" smtClean="0"/>
              <a:t>No. While it will identify which households have higher acuity, the tool also identifies which households have moderate acuity.  It identifies those households that do not need your precious resources to get out of homelessness.</a:t>
            </a:r>
          </a:p>
          <a:p>
            <a:pPr marL="0" indent="0">
              <a:buNone/>
            </a:pPr>
            <a:endParaRPr lang="en-US" dirty="0" smtClean="0"/>
          </a:p>
          <a:p>
            <a:endParaRPr lang="en-US" dirty="0" smtClean="0"/>
          </a:p>
        </p:txBody>
      </p:sp>
    </p:spTree>
    <p:extLst>
      <p:ext uri="{BB962C8B-B14F-4D97-AF65-F5344CB8AC3E}">
        <p14:creationId xmlns:p14="http://schemas.microsoft.com/office/powerpoint/2010/main" val="325493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Common questions:</a:t>
            </a:r>
          </a:p>
          <a:p>
            <a:pPr marL="0" indent="0">
              <a:buNone/>
            </a:pPr>
            <a:r>
              <a:rPr lang="en-US" sz="2800" b="1" dirty="0" smtClean="0"/>
              <a:t>Q</a:t>
            </a:r>
            <a:r>
              <a:rPr lang="en-US" sz="2800" dirty="0" smtClean="0"/>
              <a:t>: Do you need to ask the questions verbatim?  </a:t>
            </a:r>
          </a:p>
          <a:p>
            <a:pPr marL="0" indent="0">
              <a:buNone/>
            </a:pPr>
            <a:r>
              <a:rPr lang="en-US" sz="2800" b="1" dirty="0" smtClean="0"/>
              <a:t>A:</a:t>
            </a:r>
            <a:r>
              <a:rPr lang="en-US" sz="2800" dirty="0" smtClean="0"/>
              <a:t>  Yes; however, you may ask them in a different format/order if approved by your agency.</a:t>
            </a:r>
          </a:p>
          <a:p>
            <a:pPr marL="0" indent="0">
              <a:buNone/>
            </a:pPr>
            <a:endParaRPr lang="en-US" sz="2800" dirty="0" smtClean="0"/>
          </a:p>
          <a:p>
            <a:pPr marL="0" indent="0">
              <a:buNone/>
            </a:pPr>
            <a:r>
              <a:rPr lang="en-US" sz="2800" b="1" dirty="0" smtClean="0"/>
              <a:t>Q:</a:t>
            </a:r>
            <a:r>
              <a:rPr lang="en-US" sz="2800" dirty="0" smtClean="0"/>
              <a:t> What do you do when a client answers: “I don’t know” to a question?</a:t>
            </a:r>
          </a:p>
          <a:p>
            <a:pPr marL="0" indent="0">
              <a:buNone/>
            </a:pPr>
            <a:r>
              <a:rPr lang="en-US" sz="2800" b="1" dirty="0" smtClean="0"/>
              <a:t>A: </a:t>
            </a:r>
            <a:r>
              <a:rPr lang="en-US" sz="2800" dirty="0" smtClean="0"/>
              <a:t>Ask probing questions to see if you can him/her out.</a:t>
            </a:r>
          </a:p>
        </p:txBody>
      </p:sp>
    </p:spTree>
    <p:extLst>
      <p:ext uri="{BB962C8B-B14F-4D97-AF65-F5344CB8AC3E}">
        <p14:creationId xmlns:p14="http://schemas.microsoft.com/office/powerpoint/2010/main" val="3807763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 – Part II</a:t>
            </a:r>
            <a:endParaRPr lang="en-US" b="1" dirty="0"/>
          </a:p>
        </p:txBody>
      </p:sp>
      <p:sp>
        <p:nvSpPr>
          <p:cNvPr id="5" name="Content Placeholder 4"/>
          <p:cNvSpPr>
            <a:spLocks noGrp="1"/>
          </p:cNvSpPr>
          <p:nvPr>
            <p:ph idx="1"/>
          </p:nvPr>
        </p:nvSpPr>
        <p:spPr/>
        <p:txBody>
          <a:bodyPr/>
          <a:lstStyle/>
          <a:p>
            <a:pPr marL="0" indent="0">
              <a:buNone/>
            </a:pPr>
            <a:r>
              <a:rPr lang="en-US" b="1" dirty="0" smtClean="0"/>
              <a:t>Case Managers Operational Assumptions:</a:t>
            </a:r>
          </a:p>
          <a:p>
            <a:r>
              <a:rPr lang="en-US" dirty="0" smtClean="0"/>
              <a:t>Your job is to get people housed and keep them housed.</a:t>
            </a:r>
          </a:p>
          <a:p>
            <a:r>
              <a:rPr lang="en-US" dirty="0" smtClean="0"/>
              <a:t>You do not heal or fix people, but you </a:t>
            </a:r>
          </a:p>
          <a:p>
            <a:r>
              <a:rPr lang="en-US" dirty="0" smtClean="0"/>
              <a:t>Believe in hope – are a “positive change agent.”</a:t>
            </a:r>
          </a:p>
          <a:p>
            <a:r>
              <a:rPr lang="en-US" dirty="0" smtClean="0"/>
              <a:t>Use assessments to guide opportunities for coaching &amp; support – not to focus on barriers.</a:t>
            </a:r>
          </a:p>
        </p:txBody>
      </p:sp>
    </p:spTree>
    <p:extLst>
      <p:ext uri="{BB962C8B-B14F-4D97-AF65-F5344CB8AC3E}">
        <p14:creationId xmlns:p14="http://schemas.microsoft.com/office/powerpoint/2010/main" val="2566195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Case Manager Operational Assumptions:</a:t>
            </a:r>
          </a:p>
          <a:p>
            <a:r>
              <a:rPr lang="en-US" dirty="0" smtClean="0"/>
              <a:t>Case worker does the hard support, and the client does the hard work.</a:t>
            </a:r>
          </a:p>
          <a:p>
            <a:r>
              <a:rPr lang="en-US" dirty="0" smtClean="0"/>
              <a:t>Clients can and should be respectfully challenged to change.</a:t>
            </a:r>
          </a:p>
          <a:p>
            <a:r>
              <a:rPr lang="en-US" dirty="0" smtClean="0"/>
              <a:t>Proactive planning support beat reactionary crisis responses.</a:t>
            </a:r>
            <a:endParaRPr lang="en-US" dirty="0"/>
          </a:p>
        </p:txBody>
      </p:sp>
    </p:spTree>
    <p:extLst>
      <p:ext uri="{BB962C8B-B14F-4D97-AF65-F5344CB8AC3E}">
        <p14:creationId xmlns:p14="http://schemas.microsoft.com/office/powerpoint/2010/main" val="1900108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Case Manager Operational Assumptions:</a:t>
            </a:r>
          </a:p>
          <a:p>
            <a:r>
              <a:rPr lang="en-US" dirty="0" smtClean="0"/>
              <a:t>People can and do recover.</a:t>
            </a:r>
          </a:p>
          <a:p>
            <a:r>
              <a:rPr lang="en-US" dirty="0" smtClean="0"/>
              <a:t>Housing stability is your primary objective.</a:t>
            </a:r>
          </a:p>
          <a:p>
            <a:r>
              <a:rPr lang="en-US" dirty="0" smtClean="0"/>
              <a:t>Your work is guided by evidence.</a:t>
            </a:r>
            <a:endParaRPr lang="en-US" dirty="0"/>
          </a:p>
        </p:txBody>
      </p:sp>
    </p:spTree>
    <p:extLst>
      <p:ext uri="{BB962C8B-B14F-4D97-AF65-F5344CB8AC3E}">
        <p14:creationId xmlns:p14="http://schemas.microsoft.com/office/powerpoint/2010/main" val="2691042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Case Manager Operational Assumptions:</a:t>
            </a:r>
          </a:p>
          <a:p>
            <a:r>
              <a:rPr lang="en-US" dirty="0" smtClean="0"/>
              <a:t>Each person seeking support assistance and housing has a different story &amp; circumstances.</a:t>
            </a:r>
          </a:p>
          <a:p>
            <a:r>
              <a:rPr lang="en-US" dirty="0" smtClean="0"/>
              <a:t>Each person is unique.</a:t>
            </a:r>
          </a:p>
          <a:p>
            <a:r>
              <a:rPr lang="en-US" dirty="0" smtClean="0"/>
              <a:t>Each person as strengths to build off &amp; the case manger needs to acknowledge strengths to gain trust, respect, and leverage.</a:t>
            </a:r>
            <a:endParaRPr lang="en-US" dirty="0"/>
          </a:p>
        </p:txBody>
      </p:sp>
    </p:spTree>
    <p:extLst>
      <p:ext uri="{BB962C8B-B14F-4D97-AF65-F5344CB8AC3E}">
        <p14:creationId xmlns:p14="http://schemas.microsoft.com/office/powerpoint/2010/main" val="1023132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 I</a:t>
            </a:r>
            <a:endParaRPr lang="en-US" b="1" dirty="0"/>
          </a:p>
        </p:txBody>
      </p:sp>
      <p:sp>
        <p:nvSpPr>
          <p:cNvPr id="3" name="Content Placeholder 2"/>
          <p:cNvSpPr>
            <a:spLocks noGrp="1"/>
          </p:cNvSpPr>
          <p:nvPr>
            <p:ph idx="1"/>
          </p:nvPr>
        </p:nvSpPr>
        <p:spPr/>
        <p:txBody>
          <a:bodyPr/>
          <a:lstStyle/>
          <a:p>
            <a:pPr marL="514350" indent="-514350">
              <a:buAutoNum type="arabicPeriod"/>
            </a:pPr>
            <a:r>
              <a:rPr lang="en-US" dirty="0" smtClean="0"/>
              <a:t>What is SPDAT?</a:t>
            </a:r>
          </a:p>
          <a:p>
            <a:pPr marL="514350" indent="-514350">
              <a:buAutoNum type="arabicPeriod"/>
            </a:pPr>
            <a:r>
              <a:rPr lang="en-US" dirty="0" smtClean="0"/>
              <a:t>SPDAT Types?</a:t>
            </a:r>
          </a:p>
          <a:p>
            <a:pPr marL="514350" indent="-514350">
              <a:buAutoNum type="arabicPeriod"/>
            </a:pPr>
            <a:r>
              <a:rPr lang="en-US" dirty="0" smtClean="0"/>
              <a:t>Why Use SPDAT?</a:t>
            </a:r>
          </a:p>
          <a:p>
            <a:pPr marL="514350" indent="-514350">
              <a:buAutoNum type="arabicPeriod"/>
            </a:pPr>
            <a:r>
              <a:rPr lang="en-US" dirty="0" smtClean="0"/>
              <a:t>What SPDAT doesn’t do?</a:t>
            </a:r>
          </a:p>
          <a:p>
            <a:pPr marL="514350" indent="-514350">
              <a:buAutoNum type="arabicPeriod"/>
            </a:pPr>
            <a:r>
              <a:rPr lang="en-US" dirty="0" smtClean="0"/>
              <a:t>Common Questions?</a:t>
            </a:r>
            <a:endParaRPr lang="en-US" dirty="0"/>
          </a:p>
        </p:txBody>
      </p:sp>
    </p:spTree>
    <p:extLst>
      <p:ext uri="{BB962C8B-B14F-4D97-AF65-F5344CB8AC3E}">
        <p14:creationId xmlns:p14="http://schemas.microsoft.com/office/powerpoint/2010/main" val="399403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Case Manager must:</a:t>
            </a:r>
          </a:p>
          <a:p>
            <a:r>
              <a:rPr lang="en-US" dirty="0" smtClean="0"/>
              <a:t>Seek to understand high acuity to decrease those areas of risks.</a:t>
            </a:r>
          </a:p>
          <a:p>
            <a:r>
              <a:rPr lang="en-US" dirty="0" smtClean="0"/>
              <a:t>Let people know supports are available.</a:t>
            </a:r>
          </a:p>
          <a:p>
            <a:r>
              <a:rPr lang="en-US" dirty="0" smtClean="0"/>
              <a:t>Never complete a SPDAT without person knowing that the assessment is occurring.</a:t>
            </a:r>
          </a:p>
          <a:p>
            <a:r>
              <a:rPr lang="en-US" dirty="0" smtClean="0"/>
              <a:t>Explain the SPDAT &amp; offer a copy of the summary sheet.</a:t>
            </a:r>
            <a:endParaRPr lang="en-US" dirty="0"/>
          </a:p>
        </p:txBody>
      </p:sp>
    </p:spTree>
    <p:extLst>
      <p:ext uri="{BB962C8B-B14F-4D97-AF65-F5344CB8AC3E}">
        <p14:creationId xmlns:p14="http://schemas.microsoft.com/office/powerpoint/2010/main" val="1675880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Case Manager must:</a:t>
            </a:r>
          </a:p>
          <a:p>
            <a:r>
              <a:rPr lang="en-US" dirty="0" smtClean="0"/>
              <a:t>Let the client know that a copy of the summary sheet goes in their file and/or information get into HMIS</a:t>
            </a:r>
          </a:p>
          <a:p>
            <a:endParaRPr lang="en-US" dirty="0"/>
          </a:p>
        </p:txBody>
      </p:sp>
    </p:spTree>
    <p:extLst>
      <p:ext uri="{BB962C8B-B14F-4D97-AF65-F5344CB8AC3E}">
        <p14:creationId xmlns:p14="http://schemas.microsoft.com/office/powerpoint/2010/main" val="1296033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Progress Engagement &amp; Eligibility Screening</a:t>
            </a:r>
          </a:p>
          <a:p>
            <a:r>
              <a:rPr lang="en-US" dirty="0" smtClean="0"/>
              <a:t>If your program has a checklist to qualify, the assessors/case managers should do that before completing the </a:t>
            </a:r>
            <a:r>
              <a:rPr lang="en-US" b="1" dirty="0" smtClean="0"/>
              <a:t>full </a:t>
            </a:r>
            <a:r>
              <a:rPr lang="en-US" dirty="0" smtClean="0"/>
              <a:t>SPDAT, i.e., if they do not qualify for reasons such a income or other program requirements, there is no need to do the full SPDAT.</a:t>
            </a:r>
            <a:endParaRPr lang="en-US" dirty="0"/>
          </a:p>
        </p:txBody>
      </p:sp>
    </p:spTree>
    <p:extLst>
      <p:ext uri="{BB962C8B-B14F-4D97-AF65-F5344CB8AC3E}">
        <p14:creationId xmlns:p14="http://schemas.microsoft.com/office/powerpoint/2010/main" val="754018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Progress Engagement &amp; Eligibility Screening</a:t>
            </a:r>
          </a:p>
          <a:p>
            <a:r>
              <a:rPr lang="en-US" dirty="0" smtClean="0"/>
              <a:t>If your program has a checklist to qualify, the assessors/case managers should do that before completing the </a:t>
            </a:r>
            <a:r>
              <a:rPr lang="en-US" b="1" dirty="0" smtClean="0"/>
              <a:t>full </a:t>
            </a:r>
            <a:r>
              <a:rPr lang="en-US" dirty="0" smtClean="0"/>
              <a:t>SPDAT, i.e., if they do not qualify for reasons such a income or other program requirements, there is no need to do the full SPDAT.</a:t>
            </a:r>
            <a:endParaRPr lang="en-US" dirty="0"/>
          </a:p>
        </p:txBody>
      </p:sp>
    </p:spTree>
    <p:extLst>
      <p:ext uri="{BB962C8B-B14F-4D97-AF65-F5344CB8AC3E}">
        <p14:creationId xmlns:p14="http://schemas.microsoft.com/office/powerpoint/2010/main" val="1475192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b="1" dirty="0" smtClean="0"/>
              <a:t>Progressive Engagement and Eligibility Screening:</a:t>
            </a:r>
          </a:p>
          <a:p>
            <a:r>
              <a:rPr lang="en-US" dirty="0" smtClean="0"/>
              <a:t>Explain programs that people qualify for prior to doing a </a:t>
            </a:r>
            <a:r>
              <a:rPr lang="en-US" b="1" dirty="0" smtClean="0"/>
              <a:t>full</a:t>
            </a:r>
            <a:r>
              <a:rPr lang="en-US" dirty="0" smtClean="0"/>
              <a:t> SPDAT.</a:t>
            </a:r>
          </a:p>
          <a:p>
            <a:r>
              <a:rPr lang="en-US" dirty="0" smtClean="0"/>
              <a:t>Explain the acuity score – the higher the acuity, the more intensive the support program.  Be truthful, e.g., “you scored very high in a number of components and a more intensive type of support will increase you being successfully housed long-term.”</a:t>
            </a:r>
            <a:endParaRPr lang="en-US" dirty="0"/>
          </a:p>
        </p:txBody>
      </p:sp>
    </p:spTree>
    <p:extLst>
      <p:ext uri="{BB962C8B-B14F-4D97-AF65-F5344CB8AC3E}">
        <p14:creationId xmlns:p14="http://schemas.microsoft.com/office/powerpoint/2010/main" val="830922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 – Training Protocols</a:t>
            </a:r>
            <a:endParaRPr lang="en-US" b="1" dirty="0"/>
          </a:p>
        </p:txBody>
      </p:sp>
      <p:sp>
        <p:nvSpPr>
          <p:cNvPr id="3" name="Content Placeholder 2"/>
          <p:cNvSpPr>
            <a:spLocks noGrp="1"/>
          </p:cNvSpPr>
          <p:nvPr>
            <p:ph idx="1"/>
          </p:nvPr>
        </p:nvSpPr>
        <p:spPr/>
        <p:txBody>
          <a:bodyPr/>
          <a:lstStyle/>
          <a:p>
            <a:pPr marL="0" indent="0">
              <a:buNone/>
            </a:pPr>
            <a:r>
              <a:rPr lang="en-US" dirty="0" smtClean="0"/>
              <a:t>Training Schedule</a:t>
            </a:r>
          </a:p>
          <a:p>
            <a:r>
              <a:rPr lang="en-US" dirty="0" smtClean="0"/>
              <a:t>Will your CoC have a Single trainer or will you have Co-trainers?</a:t>
            </a:r>
          </a:p>
          <a:p>
            <a:r>
              <a:rPr lang="en-US" dirty="0" smtClean="0"/>
              <a:t>As a trainer(s) how often will you meet with your SPDAT users?</a:t>
            </a:r>
          </a:p>
          <a:p>
            <a:r>
              <a:rPr lang="en-US" dirty="0" smtClean="0"/>
              <a:t>How will training be provided for new users? </a:t>
            </a:r>
            <a:endParaRPr lang="en-US" dirty="0"/>
          </a:p>
        </p:txBody>
      </p:sp>
    </p:spTree>
    <p:extLst>
      <p:ext uri="{BB962C8B-B14F-4D97-AF65-F5344CB8AC3E}">
        <p14:creationId xmlns:p14="http://schemas.microsoft.com/office/powerpoint/2010/main" val="2182456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 – Training Protocols</a:t>
            </a:r>
            <a:endParaRPr lang="en-US" b="1" dirty="0"/>
          </a:p>
        </p:txBody>
      </p:sp>
      <p:sp>
        <p:nvSpPr>
          <p:cNvPr id="3" name="Content Placeholder 2"/>
          <p:cNvSpPr>
            <a:spLocks noGrp="1"/>
          </p:cNvSpPr>
          <p:nvPr>
            <p:ph idx="1"/>
          </p:nvPr>
        </p:nvSpPr>
        <p:spPr/>
        <p:txBody>
          <a:bodyPr/>
          <a:lstStyle/>
          <a:p>
            <a:r>
              <a:rPr lang="en-US" dirty="0" smtClean="0"/>
              <a:t>Best Practices recommend that each community/CoC have a trainer that trains new, incoming staff on use of VI &amp; full SPDAT to ensure accurate assessment and that important “buy-in” from staff of different service providers.</a:t>
            </a:r>
            <a:endParaRPr lang="en-US" dirty="0"/>
          </a:p>
        </p:txBody>
      </p:sp>
    </p:spTree>
    <p:extLst>
      <p:ext uri="{BB962C8B-B14F-4D97-AF65-F5344CB8AC3E}">
        <p14:creationId xmlns:p14="http://schemas.microsoft.com/office/powerpoint/2010/main" val="1795124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b="1" dirty="0" smtClean="0"/>
              <a:t>What is SPDAT?</a:t>
            </a:r>
          </a:p>
          <a:p>
            <a:r>
              <a:rPr lang="en-US" dirty="0" smtClean="0"/>
              <a:t>A system-wide tool needed to help guide the right household to the right support intervention to end homelessness.</a:t>
            </a:r>
          </a:p>
          <a:p>
            <a:r>
              <a:rPr lang="en-US" dirty="0" smtClean="0"/>
              <a:t>Moves away from “first come, first serve” or luck of the service delivery system.</a:t>
            </a:r>
          </a:p>
          <a:p>
            <a:r>
              <a:rPr lang="en-US" dirty="0" smtClean="0"/>
              <a:t>Helps you understand the depth of the issues and which household is most likely to benefit from which type of housing support intervention.</a:t>
            </a:r>
          </a:p>
          <a:p>
            <a:endParaRPr lang="en-US" dirty="0"/>
          </a:p>
        </p:txBody>
      </p:sp>
    </p:spTree>
    <p:extLst>
      <p:ext uri="{BB962C8B-B14F-4D97-AF65-F5344CB8AC3E}">
        <p14:creationId xmlns:p14="http://schemas.microsoft.com/office/powerpoint/2010/main" val="1508067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SPDAT Types:</a:t>
            </a:r>
          </a:p>
          <a:p>
            <a:r>
              <a:rPr lang="en-US" b="1" dirty="0" smtClean="0"/>
              <a:t>VI (Vulnerability Index) SPDAT </a:t>
            </a:r>
            <a:r>
              <a:rPr lang="en-US" dirty="0" smtClean="0"/>
              <a:t>– is a prescreening to the full SPDAT for a homeless individual.</a:t>
            </a:r>
          </a:p>
          <a:p>
            <a:r>
              <a:rPr lang="en-US" b="1" dirty="0" smtClean="0"/>
              <a:t>F-VI (Family Vulnerability Index) SPDAT </a:t>
            </a:r>
            <a:r>
              <a:rPr lang="en-US" dirty="0" smtClean="0"/>
              <a:t>– is a prescreening to the full Family SPDAT.</a:t>
            </a:r>
          </a:p>
          <a:p>
            <a:pPr marL="0" indent="0">
              <a:buNone/>
            </a:pPr>
            <a:endParaRPr lang="en-US" dirty="0"/>
          </a:p>
        </p:txBody>
      </p:sp>
    </p:spTree>
    <p:extLst>
      <p:ext uri="{BB962C8B-B14F-4D97-AF65-F5344CB8AC3E}">
        <p14:creationId xmlns:p14="http://schemas.microsoft.com/office/powerpoint/2010/main" val="781878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Full SPDAT</a:t>
            </a:r>
            <a:br>
              <a:rPr lang="en-US" b="1" dirty="0" smtClean="0"/>
            </a:br>
            <a:r>
              <a:rPr lang="en-US" sz="2200" dirty="0" smtClean="0"/>
              <a:t>(Very different from the </a:t>
            </a:r>
            <a:r>
              <a:rPr lang="en-US" sz="2200" b="1" dirty="0" smtClean="0"/>
              <a:t>VI</a:t>
            </a:r>
            <a:r>
              <a:rPr lang="en-US" sz="2200" dirty="0" smtClean="0"/>
              <a:t> </a:t>
            </a:r>
            <a:r>
              <a:rPr lang="en-US" sz="2200" b="1" dirty="0" smtClean="0"/>
              <a:t>SPDAT</a:t>
            </a:r>
            <a:r>
              <a:rPr lang="en-US" sz="2200" dirty="0" smtClean="0"/>
              <a:t>)</a:t>
            </a:r>
            <a:endParaRPr lang="en-US" sz="2200" dirty="0"/>
          </a:p>
        </p:txBody>
      </p:sp>
      <p:sp>
        <p:nvSpPr>
          <p:cNvPr id="3" name="Content Placeholder 2"/>
          <p:cNvSpPr>
            <a:spLocks noGrp="1"/>
          </p:cNvSpPr>
          <p:nvPr>
            <p:ph idx="1"/>
          </p:nvPr>
        </p:nvSpPr>
        <p:spPr/>
        <p:txBody>
          <a:bodyPr/>
          <a:lstStyle/>
          <a:p>
            <a:pPr marL="0" indent="0">
              <a:buNone/>
            </a:pPr>
            <a:r>
              <a:rPr lang="en-US" b="1" dirty="0" smtClean="0"/>
              <a:t>SPDAT Types:</a:t>
            </a:r>
          </a:p>
          <a:p>
            <a:r>
              <a:rPr lang="en-US" b="1" dirty="0" smtClean="0"/>
              <a:t>SPDAT – </a:t>
            </a:r>
            <a:r>
              <a:rPr lang="en-US" dirty="0" smtClean="0"/>
              <a:t>is the full SPDAT to be used for a homeless individual.</a:t>
            </a:r>
          </a:p>
          <a:p>
            <a:r>
              <a:rPr lang="en-US" b="1" dirty="0" smtClean="0"/>
              <a:t>F (Family) SPDAT – </a:t>
            </a:r>
            <a:r>
              <a:rPr lang="en-US" dirty="0" smtClean="0"/>
              <a:t>the family SPDAT examines the entire homeless family unit.</a:t>
            </a:r>
          </a:p>
          <a:p>
            <a:r>
              <a:rPr lang="en-US" b="1" dirty="0" smtClean="0"/>
              <a:t>Youth</a:t>
            </a:r>
            <a:r>
              <a:rPr lang="en-US" dirty="0" smtClean="0"/>
              <a:t> – comparing youth to youth works.  (When youth are compared to adults, you are disadvantaged.)</a:t>
            </a:r>
            <a:endParaRPr lang="en-US" dirty="0"/>
          </a:p>
        </p:txBody>
      </p:sp>
    </p:spTree>
    <p:extLst>
      <p:ext uri="{BB962C8B-B14F-4D97-AF65-F5344CB8AC3E}">
        <p14:creationId xmlns:p14="http://schemas.microsoft.com/office/powerpoint/2010/main" val="36091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b="1" dirty="0" smtClean="0"/>
              <a:t>VI &amp; Full SPDAT are entered on the Homeless Management Information System (HMIS)</a:t>
            </a:r>
            <a:endParaRPr lang="en-US" b="1" dirty="0"/>
          </a:p>
        </p:txBody>
      </p:sp>
    </p:spTree>
    <p:extLst>
      <p:ext uri="{BB962C8B-B14F-4D97-AF65-F5344CB8AC3E}">
        <p14:creationId xmlns:p14="http://schemas.microsoft.com/office/powerpoint/2010/main" val="616476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lstStyle/>
          <a:p>
            <a:pPr marL="0" indent="0">
              <a:buNone/>
            </a:pPr>
            <a:r>
              <a:rPr lang="en-US" b="1" dirty="0" smtClean="0"/>
              <a:t>VI or Full SPDAT?</a:t>
            </a:r>
          </a:p>
          <a:p>
            <a:r>
              <a:rPr lang="en-US" dirty="0" smtClean="0"/>
              <a:t>VI SPDAT used at shelters to capture underlying issues.  Tells if you need a full SPDAT.</a:t>
            </a:r>
          </a:p>
          <a:p>
            <a:r>
              <a:rPr lang="en-US" dirty="0" smtClean="0"/>
              <a:t>Full SPDAT at HARA’s to qualify households for deep resources such as Rapid Re-housing or Permanent Housing.</a:t>
            </a:r>
            <a:endParaRPr lang="en-US" dirty="0"/>
          </a:p>
        </p:txBody>
      </p:sp>
    </p:spTree>
    <p:extLst>
      <p:ext uri="{BB962C8B-B14F-4D97-AF65-F5344CB8AC3E}">
        <p14:creationId xmlns:p14="http://schemas.microsoft.com/office/powerpoint/2010/main" val="1404864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a:xfrm>
            <a:off x="457200" y="1600200"/>
            <a:ext cx="8229600" cy="4571999"/>
          </a:xfrm>
        </p:spPr>
        <p:txBody>
          <a:bodyPr>
            <a:normAutofit/>
          </a:bodyPr>
          <a:lstStyle/>
          <a:p>
            <a:pPr marL="0" indent="0">
              <a:buNone/>
            </a:pPr>
            <a:r>
              <a:rPr lang="en-US" b="1" dirty="0" smtClean="0"/>
              <a:t>Why use SPDAT?</a:t>
            </a:r>
          </a:p>
          <a:p>
            <a:r>
              <a:rPr lang="en-US" dirty="0" smtClean="0"/>
              <a:t>It is an objective tool.</a:t>
            </a:r>
          </a:p>
          <a:p>
            <a:r>
              <a:rPr lang="en-US" dirty="0" smtClean="0"/>
              <a:t>It helps you understand the depth of the issues.</a:t>
            </a:r>
          </a:p>
          <a:p>
            <a:r>
              <a:rPr lang="en-US" dirty="0" smtClean="0"/>
              <a:t>It prioritizes who will get served first based upon acuity. </a:t>
            </a:r>
          </a:p>
          <a:p>
            <a:r>
              <a:rPr lang="en-US" dirty="0" smtClean="0"/>
              <a:t>It provides a structural frame.</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70422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SPDAT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Why use SPDAT?</a:t>
            </a:r>
          </a:p>
          <a:p>
            <a:r>
              <a:rPr lang="en-US" dirty="0"/>
              <a:t>It provides a </a:t>
            </a:r>
            <a:r>
              <a:rPr lang="en-US" dirty="0" smtClean="0"/>
              <a:t>baseline</a:t>
            </a:r>
            <a:endParaRPr lang="en-US" b="1" dirty="0" smtClean="0"/>
          </a:p>
          <a:p>
            <a:r>
              <a:rPr lang="en-US" dirty="0" smtClean="0"/>
              <a:t>It increases housing stability</a:t>
            </a:r>
          </a:p>
          <a:p>
            <a:r>
              <a:rPr lang="en-US" dirty="0"/>
              <a:t>It helps prioritize time and resources</a:t>
            </a:r>
          </a:p>
          <a:p>
            <a:r>
              <a:rPr lang="en-US" dirty="0" smtClean="0"/>
              <a:t>SPDAT is grounded in research and evidence - a decade worth of research and testing went into SPDAT.</a:t>
            </a:r>
          </a:p>
          <a:p>
            <a:pPr marL="0" indent="0">
              <a:buNone/>
            </a:pPr>
            <a:endParaRPr lang="en-US" b="1" dirty="0"/>
          </a:p>
        </p:txBody>
      </p:sp>
    </p:spTree>
    <p:extLst>
      <p:ext uri="{BB962C8B-B14F-4D97-AF65-F5344CB8AC3E}">
        <p14:creationId xmlns:p14="http://schemas.microsoft.com/office/powerpoint/2010/main" val="40763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30343</TotalTime>
  <Words>1107</Words>
  <Application>Microsoft Office PowerPoint</Application>
  <PresentationFormat>On-screen Show (4:3)</PresentationFormat>
  <Paragraphs>121</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Service Prioritization Decision Assistance Tool (SPDAT)</vt:lpstr>
      <vt:lpstr>Part I</vt:lpstr>
      <vt:lpstr>SPDAT</vt:lpstr>
      <vt:lpstr>SPDAT</vt:lpstr>
      <vt:lpstr>Full SPDAT (Very different from the VI SPDAT)</vt:lpstr>
      <vt:lpstr>SPDAT</vt:lpstr>
      <vt:lpstr>SPDAT</vt:lpstr>
      <vt:lpstr>SPDAT</vt:lpstr>
      <vt:lpstr>SPDAT</vt:lpstr>
      <vt:lpstr>SPDAT</vt:lpstr>
      <vt:lpstr>SPDAT</vt:lpstr>
      <vt:lpstr>SPDAT</vt:lpstr>
      <vt:lpstr>SPDAT</vt:lpstr>
      <vt:lpstr>SPDAT</vt:lpstr>
      <vt:lpstr>SPDAT</vt:lpstr>
      <vt:lpstr>SPDAT – Part II</vt:lpstr>
      <vt:lpstr>SPDAT</vt:lpstr>
      <vt:lpstr>SPDAT</vt:lpstr>
      <vt:lpstr>SPDAT</vt:lpstr>
      <vt:lpstr>SPDAT</vt:lpstr>
      <vt:lpstr>SPDAT</vt:lpstr>
      <vt:lpstr>SPDAT</vt:lpstr>
      <vt:lpstr>SPDAT</vt:lpstr>
      <vt:lpstr>SPDAT</vt:lpstr>
      <vt:lpstr>SPDAT – Training Protocols</vt:lpstr>
      <vt:lpstr>SPDAT – Training Protocols</vt:lpstr>
    </vt:vector>
  </TitlesOfParts>
  <Company>State of Michigan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Irrer, Janet (MSHDA)</dc:creator>
  <cp:lastModifiedBy>Bibbs, Anthony (MSHDA)</cp:lastModifiedBy>
  <cp:revision>75</cp:revision>
  <dcterms:created xsi:type="dcterms:W3CDTF">2013-10-30T19:39:30Z</dcterms:created>
  <dcterms:modified xsi:type="dcterms:W3CDTF">2017-02-24T16:04:30Z</dcterms:modified>
</cp:coreProperties>
</file>