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D3EB43"/>
    <a:srgbClr val="E8F5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595" autoAdjust="0"/>
  </p:normalViewPr>
  <p:slideViewPr>
    <p:cSldViewPr>
      <p:cViewPr varScale="1">
        <p:scale>
          <a:sx n="66" d="100"/>
          <a:sy n="66" d="100"/>
        </p:scale>
        <p:origin x="-12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E9476B8-3E16-40DB-B0CA-537DA4EE4FF8}" type="datetimeFigureOut">
              <a:rPr lang="en-US"/>
              <a:pPr>
                <a:defRPr/>
              </a:pPr>
              <a:t>5/20/2009</a:t>
            </a:fld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DFBC7A5-9BAB-4A24-869D-EF46B927B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AA4E7E-7A24-4261-B2A1-10A811DA5E93}" type="datetimeFigureOut">
              <a:rPr lang="en-US"/>
              <a:pPr>
                <a:defRPr/>
              </a:pPr>
              <a:t>5/20/2009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2DA84A8-555F-4A33-832B-49709128C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888EEF-6AAC-4679-B307-DC20B838D8C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481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BD61CB-E4B3-4CE5-AF59-B048B92C6597}" type="slidenum">
              <a:rPr lang="en-US" sz="1200"/>
              <a:pPr algn="r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686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87D5944-0E17-4E0F-AF83-5B440214723A}" type="slidenum">
              <a:rPr lang="en-US" sz="1200"/>
              <a:pPr algn="r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891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43FB46D-A323-4D99-B43C-2A7F8427BA81}" type="slidenum">
              <a:rPr lang="en-US" sz="1200"/>
              <a:pPr algn="r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2962F8-B09F-4DB9-844A-23084CAB1C3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7E50A8D-383A-4A11-BED9-07D27F41AC4F}" type="slidenum">
              <a:rPr lang="en-US" sz="1200"/>
              <a:pPr algn="r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253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2A5165B-3AF3-4C19-8850-44E44B0BE442}" type="slidenum">
              <a:rPr lang="en-US" sz="1200"/>
              <a:pPr algn="r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457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0981E59-2B13-46B9-AC61-0F2F18049828}" type="slidenum">
              <a:rPr lang="en-US" sz="1200"/>
              <a:pPr algn="r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662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38862A3-66E4-437F-ABA5-FA2D633D51E4}" type="slidenum">
              <a:rPr lang="en-US" sz="1200"/>
              <a:pPr algn="r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D645F1B-D0E7-4868-8AE9-5A6F26CC3DE6}" type="slidenum">
              <a:rPr lang="en-US" sz="1200"/>
              <a:pPr algn="r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072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FF7A63-B8E2-425B-8426-1C4CDAEF2FBA}" type="slidenum">
              <a:rPr lang="en-US" sz="1200"/>
              <a:pPr algn="r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277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8BE62C-07B1-488B-B098-AE37F6BB96D1}" type="slidenum">
              <a:rPr lang="en-US" sz="1200"/>
              <a:pPr algn="r"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287F5-00EC-4C83-8B1E-91D3AE7E182E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635E9-B975-4030-A962-55BD9BD998AA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388-62B5-47BC-B42E-F0244537433B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86CD9-4817-4909-8F61-EA34D43654DA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811CC-420A-4529-9963-D66C59EA7BC7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8047F-DBFF-4AFA-B3A5-6B3CD045D888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102C0-2377-4409-B169-3FBC3A4A0AEB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7323A-051F-49E5-8DF2-86F71743048D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C313C-B9CC-4E0A-9347-673FC77FAC81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8BB50-CAFC-4ECD-98B4-048BE888E45B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27BEF-984B-4FD4-94F6-408D320BB60B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Futura Bk"/>
              </a:defRPr>
            </a:lvl1pPr>
          </a:lstStyle>
          <a:p>
            <a:pPr>
              <a:defRPr/>
            </a:pPr>
            <a:fld id="{52287F6B-4A55-404D-9877-77FB4B00178A}" type="datetime1">
              <a:rPr lang="en-US"/>
              <a:pPr>
                <a:defRPr/>
              </a:pPr>
              <a:t>5/20/2009</a:t>
            </a:fld>
            <a:r>
              <a:rPr lang="en-US"/>
              <a:t>5/26/2009</a:t>
            </a: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7467600" y="59436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  <a:lum bright="42000"/>
          </a:blip>
          <a:srcRect/>
          <a:stretch>
            <a:fillRect/>
          </a:stretch>
        </p:blipFill>
        <p:spPr bwMode="auto">
          <a:xfrm>
            <a:off x="-38420" y="174624"/>
            <a:ext cx="9182420" cy="6829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3" name="Title 6"/>
          <p:cNvSpPr>
            <a:spLocks noGrp="1"/>
          </p:cNvSpPr>
          <p:nvPr>
            <p:ph type="ctrTitle"/>
          </p:nvPr>
        </p:nvSpPr>
        <p:spPr>
          <a:xfrm>
            <a:off x="228600" y="1524000"/>
            <a:ext cx="8610600" cy="1470025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D0D0D"/>
                </a:solidFill>
                <a:latin typeface="Georgia" pitchFamily="18" charset="0"/>
              </a:rPr>
              <a:t>RACE TO THE TOP</a:t>
            </a:r>
            <a: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  <a:t/>
            </a:r>
            <a:b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</a:br>
            <a: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  <a:t/>
            </a:r>
            <a:b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</a:br>
            <a: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  <a:t/>
            </a:r>
            <a:b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</a:br>
            <a: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  <a:t>Reform and Restore: Implementing the ARRA</a:t>
            </a:r>
            <a:b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</a:br>
            <a:r>
              <a:rPr lang="en-US" sz="2800" b="1" smtClean="0">
                <a:solidFill>
                  <a:srgbClr val="0D0D0D"/>
                </a:solidFill>
                <a:latin typeface="Georgia" pitchFamily="18" charset="0"/>
              </a:rPr>
              <a:t>M</a:t>
            </a:r>
            <a:r>
              <a:rPr lang="en-US" sz="2400" b="1" smtClean="0">
                <a:solidFill>
                  <a:srgbClr val="0D0D0D"/>
                </a:solidFill>
                <a:latin typeface="Georgia" pitchFamily="18" charset="0"/>
              </a:rPr>
              <a:t>ichigan Institute for Educational Management</a:t>
            </a:r>
            <a:br>
              <a:rPr lang="en-US" sz="2400" b="1" smtClean="0">
                <a:solidFill>
                  <a:srgbClr val="0D0D0D"/>
                </a:solidFill>
                <a:latin typeface="Georgia" pitchFamily="18" charset="0"/>
              </a:rPr>
            </a:br>
            <a:r>
              <a:rPr lang="en-US" sz="2400" b="1" smtClean="0">
                <a:solidFill>
                  <a:srgbClr val="0D0D0D"/>
                </a:solidFill>
                <a:latin typeface="Georgia" pitchFamily="18" charset="0"/>
              </a:rPr>
              <a:t>Kellogg Center, May 26, 2009</a:t>
            </a:r>
            <a:endParaRPr lang="en-US" sz="4000" b="1" smtClean="0">
              <a:solidFill>
                <a:srgbClr val="0D0D0D"/>
              </a:solidFill>
              <a:latin typeface="Georgia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82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cs typeface="Times New Roman" pitchFamily="18" charset="0"/>
              </a:rPr>
              <a:t>Sally Vaughn, Ph.D.</a:t>
            </a:r>
          </a:p>
          <a:p>
            <a:pPr eaLnBrk="1" hangingPunct="1">
              <a:defRPr/>
            </a:pPr>
            <a:r>
              <a:rPr lang="en-US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Chief Academic Officer/Deputy Superintendent</a:t>
            </a:r>
            <a:r>
              <a:rPr lang="en-US" smtClean="0">
                <a:solidFill>
                  <a:schemeClr val="tx1"/>
                </a:solidFill>
                <a:latin typeface="Verdana" pitchFamily="34" charset="0"/>
              </a:rPr>
              <a:t> </a:t>
            </a:r>
            <a:endParaRPr lang="en-US" sz="2800" b="1" smtClean="0">
              <a:solidFill>
                <a:srgbClr val="10253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800" b="1" smtClean="0">
                <a:solidFill>
                  <a:schemeClr val="tx1"/>
                </a:solidFill>
                <a:latin typeface="Verdana" pitchFamily="34" charset="0"/>
              </a:rPr>
              <a:t>Michigan Department of Education</a:t>
            </a:r>
          </a:p>
        </p:txBody>
      </p:sp>
      <p:pic>
        <p:nvPicPr>
          <p:cNvPr id="15365" name="Picture 7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797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625475" indent="-625475">
              <a:buFont typeface="Arial" charset="0"/>
              <a:buNone/>
            </a:pPr>
            <a:r>
              <a:rPr lang="en-US" sz="4400" smtClean="0"/>
              <a:t>What is Michigan doing?</a:t>
            </a:r>
          </a:p>
          <a:p>
            <a:pPr marL="625475" indent="-625475"/>
            <a:r>
              <a:rPr lang="en-US" smtClean="0"/>
              <a:t>Member of consortium to develop state-led common standards and assessments in Math and ELA</a:t>
            </a:r>
          </a:p>
          <a:p>
            <a:pPr marL="625475" indent="-625475"/>
            <a:r>
              <a:rPr lang="en-US" smtClean="0"/>
              <a:t>Project Reimagine for up to 20 demonstration districts</a:t>
            </a:r>
          </a:p>
        </p:txBody>
      </p:sp>
      <p:pic>
        <p:nvPicPr>
          <p:cNvPr id="33798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33801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5FA4D66-8FB7-487A-9229-63D62BCEE27C}" type="slidenum">
              <a:rPr lang="en-US" sz="1200">
                <a:latin typeface="Century Old Style"/>
              </a:rPr>
              <a:pPr algn="ctr"/>
              <a:t>10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45" name="Content Placeholder 10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579438" indent="-579438">
              <a:buFont typeface="Arial" charset="0"/>
              <a:buNone/>
            </a:pPr>
            <a:r>
              <a:rPr lang="en-US" sz="4000" smtClean="0"/>
              <a:t>State-led Common Standards and Assessment: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35 states already similar via Achieve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CCSSO convening Achieve, ACT, College Board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Aggressive timeline-high school by end of June; elementary by end of December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State reviews/decisions to adopt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Goal: fewer and deeper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Followed by common assessment</a:t>
            </a:r>
          </a:p>
        </p:txBody>
      </p:sp>
      <p:pic>
        <p:nvPicPr>
          <p:cNvPr id="35846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8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35849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C943D79-9E0B-4FAC-9F10-20F14CE622F4}" type="slidenum">
              <a:rPr lang="en-US" sz="1200">
                <a:latin typeface="Century Old Style"/>
              </a:rPr>
              <a:pPr algn="ctr"/>
              <a:t>11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893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579438" indent="-579438">
              <a:buFont typeface="Arial" charset="0"/>
              <a:buNone/>
            </a:pPr>
            <a:r>
              <a:rPr lang="en-US" sz="4400" smtClean="0"/>
              <a:t>Project Reimagine: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Proposals due to MDE by August 14-up to 20 selected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Michigan apply in Round 2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District-wide reform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Must address early childhood and early transitions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$1M in planning grants in process</a:t>
            </a:r>
          </a:p>
          <a:p>
            <a:pPr marL="579438" indent="-579438">
              <a:lnSpc>
                <a:spcPct val="90000"/>
              </a:lnSpc>
            </a:pPr>
            <a:r>
              <a:rPr lang="en-US" sz="2800" smtClean="0"/>
              <a:t>4 Reform goals included</a:t>
            </a:r>
          </a:p>
        </p:txBody>
      </p:sp>
      <p:pic>
        <p:nvPicPr>
          <p:cNvPr id="37894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5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6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37897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044E62A0-8C70-4356-9131-AB486EE9AB3D}" type="slidenum">
              <a:rPr lang="en-US" sz="1200">
                <a:latin typeface="Century Old Style"/>
              </a:rPr>
              <a:pPr algn="ctr"/>
              <a:t>12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13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17414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smtClean="0"/>
              <a:t>Comprehensive Breakthroughs</a:t>
            </a:r>
          </a:p>
          <a:p>
            <a:r>
              <a:rPr lang="en-US" sz="3600" smtClean="0"/>
              <a:t>Urgency</a:t>
            </a:r>
          </a:p>
          <a:p>
            <a:r>
              <a:rPr lang="en-US" sz="3600" smtClean="0"/>
              <a:t>Reform to Scale</a:t>
            </a:r>
          </a:p>
          <a:p>
            <a:r>
              <a:rPr lang="en-US" sz="3600" smtClean="0"/>
              <a:t>Behave differently</a:t>
            </a:r>
          </a:p>
        </p:txBody>
      </p:sp>
      <p:pic>
        <p:nvPicPr>
          <p:cNvPr id="17415" name="Picture 7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8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9C04E74A-1901-4550-9F73-DC402A28B874}" type="slidenum">
              <a:rPr lang="en-US" sz="1200">
                <a:latin typeface="Century Old Style"/>
              </a:rPr>
              <a:pPr algn="ctr"/>
              <a:t>2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461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US" sz="4000" smtClean="0"/>
              <a:t>Race to the Top</a:t>
            </a:r>
          </a:p>
          <a:p>
            <a:pPr algn="ctr">
              <a:buFont typeface="Arial" charset="0"/>
              <a:buNone/>
            </a:pPr>
            <a:r>
              <a:rPr lang="en-US" sz="4000" smtClean="0"/>
              <a:t>$5B</a:t>
            </a:r>
          </a:p>
          <a:p>
            <a:pPr algn="ctr">
              <a:buFont typeface="Arial" charset="0"/>
              <a:buNone/>
            </a:pPr>
            <a:endParaRPr lang="en-US" sz="4000" smtClean="0"/>
          </a:p>
          <a:p>
            <a:pPr algn="ctr">
              <a:buFont typeface="Arial" charset="0"/>
              <a:buNone/>
            </a:pPr>
            <a:r>
              <a:rPr lang="en-US" smtClean="0"/>
              <a:t>		</a:t>
            </a:r>
          </a:p>
        </p:txBody>
      </p:sp>
      <p:pic>
        <p:nvPicPr>
          <p:cNvPr id="19462" name="Picture 7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8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AutoShape 11"/>
          <p:cNvSpPr>
            <a:spLocks noChangeArrowheads="1"/>
          </p:cNvSpPr>
          <p:nvPr/>
        </p:nvSpPr>
        <p:spPr bwMode="auto">
          <a:xfrm>
            <a:off x="1676400" y="3200400"/>
            <a:ext cx="571500" cy="685800"/>
          </a:xfrm>
          <a:prstGeom prst="downArrow">
            <a:avLst>
              <a:gd name="adj1" fmla="val 50000"/>
              <a:gd name="adj2" fmla="val 30000"/>
            </a:avLst>
          </a:prstGeom>
          <a:solidFill>
            <a:srgbClr val="0000FF"/>
          </a:solidFill>
          <a:ln w="1587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AutoShape 12"/>
          <p:cNvSpPr>
            <a:spLocks noChangeArrowheads="1"/>
          </p:cNvSpPr>
          <p:nvPr/>
        </p:nvSpPr>
        <p:spPr bwMode="auto">
          <a:xfrm>
            <a:off x="6629400" y="3200400"/>
            <a:ext cx="571500" cy="685800"/>
          </a:xfrm>
          <a:prstGeom prst="downArrow">
            <a:avLst>
              <a:gd name="adj1" fmla="val 50000"/>
              <a:gd name="adj2" fmla="val 30000"/>
            </a:avLst>
          </a:prstGeom>
          <a:solidFill>
            <a:srgbClr val="0000FF"/>
          </a:solidFill>
          <a:ln w="1587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13"/>
          <p:cNvSpPr>
            <a:spLocks noChangeShapeType="1"/>
          </p:cNvSpPr>
          <p:nvPr/>
        </p:nvSpPr>
        <p:spPr bwMode="auto">
          <a:xfrm>
            <a:off x="4648200" y="3048000"/>
            <a:ext cx="0" cy="228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4"/>
          <p:cNvSpPr>
            <a:spLocks noChangeShapeType="1"/>
          </p:cNvSpPr>
          <p:nvPr/>
        </p:nvSpPr>
        <p:spPr bwMode="auto">
          <a:xfrm>
            <a:off x="1981200" y="3276600"/>
            <a:ext cx="4800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8" name="Text Box 15"/>
          <p:cNvSpPr txBox="1">
            <a:spLocks noChangeArrowheads="1"/>
          </p:cNvSpPr>
          <p:nvPr/>
        </p:nvSpPr>
        <p:spPr bwMode="auto">
          <a:xfrm>
            <a:off x="1066800" y="4191000"/>
            <a:ext cx="175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30000"/>
              </a:spcBef>
            </a:pPr>
            <a:r>
              <a:rPr lang="en-US" sz="3200"/>
              <a:t>$4.35 B</a:t>
            </a:r>
            <a:br>
              <a:rPr lang="en-US" sz="3200"/>
            </a:br>
            <a:r>
              <a:rPr lang="en-US" sz="3200"/>
              <a:t>States</a:t>
            </a:r>
          </a:p>
        </p:txBody>
      </p:sp>
      <p:sp>
        <p:nvSpPr>
          <p:cNvPr id="19469" name="Text Box 16"/>
          <p:cNvSpPr txBox="1">
            <a:spLocks noChangeArrowheads="1"/>
          </p:cNvSpPr>
          <p:nvPr/>
        </p:nvSpPr>
        <p:spPr bwMode="auto">
          <a:xfrm>
            <a:off x="5105400" y="4114800"/>
            <a:ext cx="36576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5000"/>
              </a:spcBef>
            </a:pPr>
            <a:r>
              <a:rPr lang="en-US" sz="3200"/>
              <a:t>$650 M</a:t>
            </a:r>
            <a:br>
              <a:rPr lang="en-US" sz="3200"/>
            </a:br>
            <a:r>
              <a:rPr lang="en-US" sz="3200"/>
              <a:t>Districts and </a:t>
            </a:r>
            <a:br>
              <a:rPr lang="en-US" sz="3200"/>
            </a:br>
            <a:r>
              <a:rPr lang="en-US" sz="3200"/>
              <a:t>Non-profits</a:t>
            </a:r>
          </a:p>
        </p:txBody>
      </p:sp>
      <p:sp>
        <p:nvSpPr>
          <p:cNvPr id="19470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19471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74DE0C35-E5D7-479B-A129-8EE633CFE30F}" type="slidenum">
              <a:rPr lang="en-US" sz="1200">
                <a:latin typeface="Century Old Style"/>
              </a:rPr>
              <a:pPr algn="ctr"/>
              <a:t>3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09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sz="4000" smtClean="0"/>
          </a:p>
          <a:p>
            <a:pPr marL="0" indent="0" algn="ctr">
              <a:buFont typeface="Arial" charset="0"/>
              <a:buNone/>
            </a:pPr>
            <a:r>
              <a:rPr lang="en-US" sz="5400" b="1" smtClean="0"/>
              <a:t>$650M</a:t>
            </a:r>
          </a:p>
          <a:p>
            <a:pPr marL="0" indent="0" algn="ctr">
              <a:buFont typeface="Arial" charset="0"/>
              <a:buNone/>
            </a:pPr>
            <a:r>
              <a:rPr lang="en-US" sz="4000" smtClean="0"/>
              <a:t>Districts and Non-profits</a:t>
            </a:r>
            <a:br>
              <a:rPr lang="en-US" sz="4000" smtClean="0"/>
            </a:br>
            <a:r>
              <a:rPr lang="en-US" sz="4000" smtClean="0"/>
              <a:t>Invest in what Works and Innovation</a:t>
            </a:r>
            <a:r>
              <a:rPr lang="en-US" smtClean="0"/>
              <a:t>	</a:t>
            </a:r>
          </a:p>
        </p:txBody>
      </p:sp>
      <p:pic>
        <p:nvPicPr>
          <p:cNvPr id="21510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21513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90FEAD6E-525B-4B54-8407-06A772CF149E}" type="slidenum">
              <a:rPr lang="en-US" sz="1200">
                <a:latin typeface="Century Old Style"/>
              </a:rPr>
              <a:pPr algn="ctr"/>
              <a:t>4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557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5400" b="1" smtClean="0"/>
              <a:t>$4.35B</a:t>
            </a:r>
            <a:br>
              <a:rPr lang="en-US" sz="5400" b="1" smtClean="0"/>
            </a:br>
            <a:r>
              <a:rPr lang="en-US" sz="4000" smtClean="0"/>
              <a:t> </a:t>
            </a:r>
            <a:r>
              <a:rPr lang="en-US" sz="4000" b="1" smtClean="0"/>
              <a:t>State Incentives:</a:t>
            </a:r>
          </a:p>
          <a:p>
            <a:pPr marL="0" indent="0" algn="ctr">
              <a:buFont typeface="Arial" charset="0"/>
              <a:buNone/>
            </a:pPr>
            <a:r>
              <a:rPr lang="en-US" sz="4000" smtClean="0"/>
              <a:t>Drive substantial gains in student achievement by supporting states making dramatic progress on 4 reform goals</a:t>
            </a:r>
            <a:r>
              <a:rPr lang="en-US" smtClean="0"/>
              <a:t>	</a:t>
            </a:r>
          </a:p>
        </p:txBody>
      </p:sp>
      <p:pic>
        <p:nvPicPr>
          <p:cNvPr id="23558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23561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62BB3733-534A-4447-958D-FAF95F12CF06}" type="slidenum">
              <a:rPr lang="en-US" sz="1200">
                <a:latin typeface="Century Old Style"/>
              </a:rPr>
              <a:pPr algn="ctr"/>
              <a:t>5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05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sz="4000" smtClean="0"/>
          </a:p>
          <a:p>
            <a:pPr marL="0" indent="0" algn="ctr">
              <a:buFont typeface="Arial" charset="0"/>
              <a:buNone/>
            </a:pPr>
            <a:r>
              <a:rPr lang="en-US" sz="4000" smtClean="0"/>
              <a:t>States judged on how well using first round of Stabilization and </a:t>
            </a:r>
            <a:br>
              <a:rPr lang="en-US" sz="4000" smtClean="0"/>
            </a:br>
            <a:r>
              <a:rPr lang="en-US" sz="4000" smtClean="0"/>
              <a:t>Title I funds—fund those most aggressively reforming</a:t>
            </a:r>
            <a:r>
              <a:rPr lang="en-US" smtClean="0"/>
              <a:t>	</a:t>
            </a:r>
          </a:p>
        </p:txBody>
      </p:sp>
      <p:pic>
        <p:nvPicPr>
          <p:cNvPr id="25606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8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25609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525F7FDF-2063-4DDA-B712-29E532857C6B}" type="slidenum">
              <a:rPr lang="en-US" sz="1200">
                <a:latin typeface="Century Old Style"/>
              </a:rPr>
              <a:pPr algn="ctr"/>
              <a:t>6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53" name="Content Placeholder 10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en-US" sz="4400" smtClean="0"/>
              <a:t>Four Reform Goals: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smtClean="0"/>
              <a:t>Rigorous standards and assessment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smtClean="0"/>
              <a:t>Data systems and use of data for improvement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smtClean="0"/>
              <a:t>Increased teacher effectiveness and equitable distribution 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en-US" smtClean="0"/>
              <a:t>Turnaround of low performing schools</a:t>
            </a:r>
          </a:p>
        </p:txBody>
      </p:sp>
      <p:pic>
        <p:nvPicPr>
          <p:cNvPr id="27654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6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27657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91D6DB22-7D4A-4E1A-B56F-BE10B17E956A}" type="slidenum">
              <a:rPr lang="en-US" sz="1200">
                <a:latin typeface="Century Old Style"/>
              </a:rPr>
              <a:pPr algn="ctr"/>
              <a:t>7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01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en-US" sz="4400" smtClean="0"/>
              <a:t>Two rounds of competition:</a:t>
            </a:r>
          </a:p>
          <a:p>
            <a:pPr marL="609600" indent="-609600"/>
            <a:r>
              <a:rPr lang="en-US" smtClean="0"/>
              <a:t>Fall 2009</a:t>
            </a:r>
          </a:p>
          <a:p>
            <a:pPr marL="609600" indent="-609600"/>
            <a:r>
              <a:rPr lang="en-US" smtClean="0"/>
              <a:t>Spring 2010</a:t>
            </a:r>
            <a:endParaRPr lang="en-US" sz="3600" smtClean="0"/>
          </a:p>
        </p:txBody>
      </p:sp>
      <p:pic>
        <p:nvPicPr>
          <p:cNvPr id="29702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4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29705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F53D7C11-DD7F-46FC-98B9-E32BBD087C9F}" type="slidenum">
              <a:rPr lang="en-US" sz="1200">
                <a:latin typeface="Century Old Style"/>
              </a:rPr>
              <a:pPr algn="ctr"/>
              <a:t>8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Stephen\AppData\Local\Microsoft\Windows\Temporary Internet Files\Content.IE5\PZBLJGWS\MPj04278100000[1].jpg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1295400"/>
            <a:ext cx="9144000" cy="5562600"/>
          </a:xfrm>
          <a:prstGeom prst="rect">
            <a:avLst/>
          </a:prstGeom>
          <a:solidFill>
            <a:schemeClr val="bg1">
              <a:lumMod val="95000"/>
              <a:alpha val="7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49" name="Content Placeholder 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609600" indent="-609600"/>
            <a:r>
              <a:rPr lang="en-US" smtClean="0"/>
              <a:t>10-12 states</a:t>
            </a:r>
          </a:p>
          <a:p>
            <a:pPr marL="609600" indent="-609600"/>
            <a:r>
              <a:rPr lang="en-US" smtClean="0"/>
              <a:t>Funding for 4 years</a:t>
            </a:r>
          </a:p>
          <a:p>
            <a:pPr marL="609600" indent="-609600"/>
            <a:r>
              <a:rPr lang="en-US" smtClean="0"/>
              <a:t>If funded in Round 1, not necessarily funded in Round 2</a:t>
            </a:r>
          </a:p>
          <a:p>
            <a:pPr marL="609600" indent="-609600"/>
            <a:r>
              <a:rPr lang="en-US" smtClean="0"/>
              <a:t>Very competitive, with high bar</a:t>
            </a:r>
          </a:p>
          <a:p>
            <a:pPr marL="609600" indent="-609600"/>
            <a:r>
              <a:rPr lang="en-US" smtClean="0"/>
              <a:t>Require State Superintendent and Governor sign off</a:t>
            </a:r>
          </a:p>
        </p:txBody>
      </p:sp>
      <p:pic>
        <p:nvPicPr>
          <p:cNvPr id="31750" name="Picture 6" descr="color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25" y="5848350"/>
            <a:ext cx="1971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7" descr="aara 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867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Title 8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>
                <a:solidFill>
                  <a:schemeClr val="bg1"/>
                </a:solidFill>
                <a:latin typeface="Verdana" pitchFamily="34" charset="0"/>
              </a:rPr>
              <a:t>Race To The Top</a:t>
            </a:r>
          </a:p>
        </p:txBody>
      </p:sp>
      <p:sp>
        <p:nvSpPr>
          <p:cNvPr id="31753" name="Footer Placeholder 4"/>
          <p:cNvSpPr>
            <a:spLocks/>
          </p:cNvSpPr>
          <p:nvPr/>
        </p:nvSpPr>
        <p:spPr bwMode="auto">
          <a:xfrm>
            <a:off x="3124200" y="6248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D6AA7FA-52BE-4B77-8C87-6AEAF5AE990A}" type="slidenum">
              <a:rPr lang="en-US" sz="1200">
                <a:latin typeface="Century Old Style"/>
              </a:rPr>
              <a:pPr algn="ctr"/>
              <a:t>9</a:t>
            </a:fld>
            <a:endParaRPr lang="en-US" sz="1200">
              <a:latin typeface="Centur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 Futura">
      <a:majorFont>
        <a:latin typeface="Garamond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</TotalTime>
  <Words>332</Words>
  <Application>Microsoft Office PowerPoint</Application>
  <PresentationFormat>On-screen Show (4:3)</PresentationFormat>
  <Paragraphs>85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Garamond</vt:lpstr>
      <vt:lpstr>Futura Bk</vt:lpstr>
      <vt:lpstr>Calibri</vt:lpstr>
      <vt:lpstr>Georgia</vt:lpstr>
      <vt:lpstr>Verdana</vt:lpstr>
      <vt:lpstr>Times New Roman</vt:lpstr>
      <vt:lpstr>Century Old Style</vt:lpstr>
      <vt:lpstr>Office Theme</vt:lpstr>
      <vt:lpstr>RACE TO THE TOP   Reform and Restore: Implementing the ARRA Michigan Institute for Educational Management Kellogg Center, May 26, 2009</vt:lpstr>
      <vt:lpstr>Race To The Top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Template</dc:title>
  <dc:subject>Education instruction school students teachers</dc:subject>
  <dc:creator/>
  <cp:keywords>Education instruction school students teachers</cp:keywords>
  <dc:description>Futura BK font, 24pt.
Garamond, 44 pt. Headings</dc:description>
  <cp:lastModifiedBy>EaslickC</cp:lastModifiedBy>
  <cp:revision>10</cp:revision>
  <dcterms:created xsi:type="dcterms:W3CDTF">2008-03-06T14:07:06Z</dcterms:created>
  <dcterms:modified xsi:type="dcterms:W3CDTF">2009-05-20T14:23:16Z</dcterms:modified>
  <cp:category>Education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TC300022451033</vt:lpwstr>
  </property>
</Properties>
</file>