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2"/>
  </p:sldMasterIdLst>
  <p:notesMasterIdLst>
    <p:notesMasterId r:id="rId56"/>
  </p:notesMasterIdLst>
  <p:handoutMasterIdLst>
    <p:handoutMasterId r:id="rId57"/>
  </p:handoutMasterIdLst>
  <p:sldIdLst>
    <p:sldId id="301" r:id="rId3"/>
    <p:sldId id="345" r:id="rId4"/>
    <p:sldId id="346" r:id="rId5"/>
    <p:sldId id="348" r:id="rId6"/>
    <p:sldId id="349" r:id="rId7"/>
    <p:sldId id="350" r:id="rId8"/>
    <p:sldId id="351" r:id="rId9"/>
    <p:sldId id="352" r:id="rId10"/>
    <p:sldId id="353" r:id="rId11"/>
    <p:sldId id="366" r:id="rId12"/>
    <p:sldId id="325" r:id="rId13"/>
    <p:sldId id="326" r:id="rId14"/>
    <p:sldId id="327" r:id="rId15"/>
    <p:sldId id="328" r:id="rId16"/>
    <p:sldId id="376" r:id="rId17"/>
    <p:sldId id="330" r:id="rId18"/>
    <p:sldId id="329" r:id="rId19"/>
    <p:sldId id="331" r:id="rId20"/>
    <p:sldId id="262" r:id="rId21"/>
    <p:sldId id="377" r:id="rId22"/>
    <p:sldId id="310" r:id="rId23"/>
    <p:sldId id="311" r:id="rId24"/>
    <p:sldId id="312" r:id="rId25"/>
    <p:sldId id="372" r:id="rId26"/>
    <p:sldId id="378" r:id="rId27"/>
    <p:sldId id="374" r:id="rId28"/>
    <p:sldId id="314" r:id="rId29"/>
    <p:sldId id="375" r:id="rId30"/>
    <p:sldId id="385" r:id="rId31"/>
    <p:sldId id="315" r:id="rId32"/>
    <p:sldId id="379" r:id="rId33"/>
    <p:sldId id="316" r:id="rId34"/>
    <p:sldId id="380" r:id="rId35"/>
    <p:sldId id="335" r:id="rId36"/>
    <p:sldId id="381" r:id="rId37"/>
    <p:sldId id="267" r:id="rId38"/>
    <p:sldId id="336" r:id="rId39"/>
    <p:sldId id="382" r:id="rId40"/>
    <p:sldId id="367" r:id="rId41"/>
    <p:sldId id="383" r:id="rId42"/>
    <p:sldId id="322" r:id="rId43"/>
    <p:sldId id="384" r:id="rId44"/>
    <p:sldId id="321" r:id="rId45"/>
    <p:sldId id="264" r:id="rId46"/>
    <p:sldId id="268" r:id="rId47"/>
    <p:sldId id="337" r:id="rId48"/>
    <p:sldId id="386" r:id="rId49"/>
    <p:sldId id="340" r:id="rId50"/>
    <p:sldId id="342" r:id="rId51"/>
    <p:sldId id="270" r:id="rId52"/>
    <p:sldId id="368" r:id="rId53"/>
    <p:sldId id="369" r:id="rId54"/>
    <p:sldId id="307" r:id="rId5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9" d="100"/>
          <a:sy n="69" d="100"/>
        </p:scale>
        <p:origin x="31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2B67C975-EC19-4FD1-B2CC-22643F44CE10}" type="datetimeFigureOut">
              <a:rPr lang="en-US" smtClean="0"/>
              <a:t>3/19/2015</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4A9F394C-CE89-44A5-B4F4-CD20C97ECEF6}" type="slidenum">
              <a:rPr lang="en-US" smtClean="0"/>
              <a:t>‹#›</a:t>
            </a:fld>
            <a:endParaRPr lang="en-US"/>
          </a:p>
        </p:txBody>
      </p:sp>
    </p:spTree>
    <p:extLst>
      <p:ext uri="{BB962C8B-B14F-4D97-AF65-F5344CB8AC3E}">
        <p14:creationId xmlns:p14="http://schemas.microsoft.com/office/powerpoint/2010/main" val="2436635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F0914092-8A5D-4F06-A38A-3A46D6CA082C}" type="datetimeFigureOut">
              <a:rPr lang="en-US" smtClean="0"/>
              <a:t>3/19/2015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020E1134-7196-48C6-A594-AFC746B6765C}" type="slidenum">
              <a:rPr lang="en-US" smtClean="0"/>
              <a:t>‹#›</a:t>
            </a:fld>
            <a:endParaRPr lang="en-US"/>
          </a:p>
        </p:txBody>
      </p:sp>
    </p:spTree>
    <p:extLst>
      <p:ext uri="{BB962C8B-B14F-4D97-AF65-F5344CB8AC3E}">
        <p14:creationId xmlns:p14="http://schemas.microsoft.com/office/powerpoint/2010/main" val="420217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E1134-7196-48C6-A594-AFC746B6765C}" type="slidenum">
              <a:rPr lang="en-US" smtClean="0"/>
              <a:t>1</a:t>
            </a:fld>
            <a:endParaRPr lang="en-US"/>
          </a:p>
        </p:txBody>
      </p:sp>
    </p:spTree>
    <p:extLst>
      <p:ext uri="{BB962C8B-B14F-4D97-AF65-F5344CB8AC3E}">
        <p14:creationId xmlns:p14="http://schemas.microsoft.com/office/powerpoint/2010/main" val="22380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October 3, 2014</a:t>
            </a:r>
            <a:endParaRPr lang="en-US"/>
          </a:p>
        </p:txBody>
      </p:sp>
      <p:sp>
        <p:nvSpPr>
          <p:cNvPr id="5" name="Slide Number Placeholder 4"/>
          <p:cNvSpPr>
            <a:spLocks noGrp="1"/>
          </p:cNvSpPr>
          <p:nvPr>
            <p:ph type="sldNum" sz="quarter" idx="11"/>
          </p:nvPr>
        </p:nvSpPr>
        <p:spPr/>
        <p:txBody>
          <a:bodyPr/>
          <a:lstStyle/>
          <a:p>
            <a:fld id="{6A4CCE02-8269-4C0F-9121-8A00D5C27097}" type="slidenum">
              <a:rPr lang="en-US" altLang="en-US" smtClean="0"/>
              <a:pPr/>
              <a:t>21</a:t>
            </a:fld>
            <a:endParaRPr lang="en-US" altLang="en-US"/>
          </a:p>
        </p:txBody>
      </p:sp>
    </p:spTree>
    <p:extLst>
      <p:ext uri="{BB962C8B-B14F-4D97-AF65-F5344CB8AC3E}">
        <p14:creationId xmlns:p14="http://schemas.microsoft.com/office/powerpoint/2010/main" val="213192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October 3, 2014</a:t>
            </a:r>
            <a:endParaRPr lang="en-US"/>
          </a:p>
        </p:txBody>
      </p:sp>
      <p:sp>
        <p:nvSpPr>
          <p:cNvPr id="5" name="Slide Number Placeholder 4"/>
          <p:cNvSpPr>
            <a:spLocks noGrp="1"/>
          </p:cNvSpPr>
          <p:nvPr>
            <p:ph type="sldNum" sz="quarter" idx="11"/>
          </p:nvPr>
        </p:nvSpPr>
        <p:spPr/>
        <p:txBody>
          <a:bodyPr/>
          <a:lstStyle/>
          <a:p>
            <a:fld id="{6A4CCE02-8269-4C0F-9121-8A00D5C27097}" type="slidenum">
              <a:rPr lang="en-US" altLang="en-US" smtClean="0"/>
              <a:pPr/>
              <a:t>22</a:t>
            </a:fld>
            <a:endParaRPr lang="en-US" altLang="en-US"/>
          </a:p>
        </p:txBody>
      </p:sp>
    </p:spTree>
    <p:extLst>
      <p:ext uri="{BB962C8B-B14F-4D97-AF65-F5344CB8AC3E}">
        <p14:creationId xmlns:p14="http://schemas.microsoft.com/office/powerpoint/2010/main" val="110228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October 3, 2014</a:t>
            </a:r>
            <a:endParaRPr lang="en-US"/>
          </a:p>
        </p:txBody>
      </p:sp>
      <p:sp>
        <p:nvSpPr>
          <p:cNvPr id="5" name="Slide Number Placeholder 4"/>
          <p:cNvSpPr>
            <a:spLocks noGrp="1"/>
          </p:cNvSpPr>
          <p:nvPr>
            <p:ph type="sldNum" sz="quarter" idx="11"/>
          </p:nvPr>
        </p:nvSpPr>
        <p:spPr/>
        <p:txBody>
          <a:bodyPr/>
          <a:lstStyle/>
          <a:p>
            <a:fld id="{6A4CCE02-8269-4C0F-9121-8A00D5C27097}" type="slidenum">
              <a:rPr lang="en-US" altLang="en-US" smtClean="0"/>
              <a:pPr/>
              <a:t>23</a:t>
            </a:fld>
            <a:endParaRPr lang="en-US" altLang="en-US"/>
          </a:p>
        </p:txBody>
      </p:sp>
    </p:spTree>
    <p:extLst>
      <p:ext uri="{BB962C8B-B14F-4D97-AF65-F5344CB8AC3E}">
        <p14:creationId xmlns:p14="http://schemas.microsoft.com/office/powerpoint/2010/main" val="302763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October 3, 2014</a:t>
            </a:r>
            <a:endParaRPr lang="en-US"/>
          </a:p>
        </p:txBody>
      </p:sp>
      <p:sp>
        <p:nvSpPr>
          <p:cNvPr id="5" name="Slide Number Placeholder 4"/>
          <p:cNvSpPr>
            <a:spLocks noGrp="1"/>
          </p:cNvSpPr>
          <p:nvPr>
            <p:ph type="sldNum" sz="quarter" idx="11"/>
          </p:nvPr>
        </p:nvSpPr>
        <p:spPr/>
        <p:txBody>
          <a:bodyPr/>
          <a:lstStyle/>
          <a:p>
            <a:fld id="{6A4CCE02-8269-4C0F-9121-8A00D5C27097}" type="slidenum">
              <a:rPr lang="en-US" altLang="en-US" smtClean="0"/>
              <a:pPr/>
              <a:t>27</a:t>
            </a:fld>
            <a:endParaRPr lang="en-US" altLang="en-US"/>
          </a:p>
        </p:txBody>
      </p:sp>
    </p:spTree>
    <p:extLst>
      <p:ext uri="{BB962C8B-B14F-4D97-AF65-F5344CB8AC3E}">
        <p14:creationId xmlns:p14="http://schemas.microsoft.com/office/powerpoint/2010/main" val="72204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October 3, 2014</a:t>
            </a:r>
            <a:endParaRPr lang="en-US"/>
          </a:p>
        </p:txBody>
      </p:sp>
      <p:sp>
        <p:nvSpPr>
          <p:cNvPr id="5" name="Slide Number Placeholder 4"/>
          <p:cNvSpPr>
            <a:spLocks noGrp="1"/>
          </p:cNvSpPr>
          <p:nvPr>
            <p:ph type="sldNum" sz="quarter" idx="11"/>
          </p:nvPr>
        </p:nvSpPr>
        <p:spPr/>
        <p:txBody>
          <a:bodyPr/>
          <a:lstStyle/>
          <a:p>
            <a:fld id="{6A4CCE02-8269-4C0F-9121-8A00D5C27097}" type="slidenum">
              <a:rPr lang="en-US" altLang="en-US" smtClean="0"/>
              <a:pPr/>
              <a:t>30</a:t>
            </a:fld>
            <a:endParaRPr lang="en-US" altLang="en-US"/>
          </a:p>
        </p:txBody>
      </p:sp>
    </p:spTree>
    <p:extLst>
      <p:ext uri="{BB962C8B-B14F-4D97-AF65-F5344CB8AC3E}">
        <p14:creationId xmlns:p14="http://schemas.microsoft.com/office/powerpoint/2010/main" val="70979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October 3, 2014</a:t>
            </a:r>
            <a:endParaRPr lang="en-US"/>
          </a:p>
        </p:txBody>
      </p:sp>
      <p:sp>
        <p:nvSpPr>
          <p:cNvPr id="5" name="Slide Number Placeholder 4"/>
          <p:cNvSpPr>
            <a:spLocks noGrp="1"/>
          </p:cNvSpPr>
          <p:nvPr>
            <p:ph type="sldNum" sz="quarter" idx="11"/>
          </p:nvPr>
        </p:nvSpPr>
        <p:spPr/>
        <p:txBody>
          <a:bodyPr/>
          <a:lstStyle/>
          <a:p>
            <a:fld id="{6A4CCE02-8269-4C0F-9121-8A00D5C27097}" type="slidenum">
              <a:rPr lang="en-US" altLang="en-US" smtClean="0"/>
              <a:pPr/>
              <a:t>32</a:t>
            </a:fld>
            <a:endParaRPr lang="en-US" altLang="en-US"/>
          </a:p>
        </p:txBody>
      </p:sp>
    </p:spTree>
    <p:extLst>
      <p:ext uri="{BB962C8B-B14F-4D97-AF65-F5344CB8AC3E}">
        <p14:creationId xmlns:p14="http://schemas.microsoft.com/office/powerpoint/2010/main" val="3424543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ABAD2830-F273-4060-86D4-4212F8838728}" type="slidenum">
              <a:rPr lang="en-US" smtClean="0"/>
              <a:pPr/>
              <a:t>‹#›</a:t>
            </a:fld>
            <a:endParaRPr lang="en-US"/>
          </a:p>
        </p:txBody>
      </p:sp>
    </p:spTree>
    <p:extLst>
      <p:ext uri="{BB962C8B-B14F-4D97-AF65-F5344CB8AC3E}">
        <p14:creationId xmlns:p14="http://schemas.microsoft.com/office/powerpoint/2010/main" val="225414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1CA9D-7821-47AD-A6E4-8DB98AEA0B3D}" type="slidenum">
              <a:rPr lang="en-US" smtClean="0"/>
              <a:pPr/>
              <a:t>‹#›</a:t>
            </a:fld>
            <a:endParaRPr lang="en-US"/>
          </a:p>
        </p:txBody>
      </p:sp>
    </p:spTree>
    <p:extLst>
      <p:ext uri="{BB962C8B-B14F-4D97-AF65-F5344CB8AC3E}">
        <p14:creationId xmlns:p14="http://schemas.microsoft.com/office/powerpoint/2010/main" val="19433650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spTree>
    <p:extLst>
      <p:ext uri="{BB962C8B-B14F-4D97-AF65-F5344CB8AC3E}">
        <p14:creationId xmlns:p14="http://schemas.microsoft.com/office/powerpoint/2010/main" val="38903434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spTree>
    <p:extLst>
      <p:ext uri="{BB962C8B-B14F-4D97-AF65-F5344CB8AC3E}">
        <p14:creationId xmlns:p14="http://schemas.microsoft.com/office/powerpoint/2010/main" val="14496453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spTree>
    <p:extLst>
      <p:ext uri="{BB962C8B-B14F-4D97-AF65-F5344CB8AC3E}">
        <p14:creationId xmlns:p14="http://schemas.microsoft.com/office/powerpoint/2010/main" val="18971616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spTree>
    <p:extLst>
      <p:ext uri="{BB962C8B-B14F-4D97-AF65-F5344CB8AC3E}">
        <p14:creationId xmlns:p14="http://schemas.microsoft.com/office/powerpoint/2010/main" val="32698877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1CA9D-7821-47AD-A6E4-8DB98AEA0B3D}" type="slidenum">
              <a:rPr lang="en-US" smtClean="0"/>
              <a:pPr/>
              <a:t>‹#›</a:t>
            </a:fld>
            <a:endParaRPr lang="en-US"/>
          </a:p>
        </p:txBody>
      </p:sp>
    </p:spTree>
    <p:extLst>
      <p:ext uri="{BB962C8B-B14F-4D97-AF65-F5344CB8AC3E}">
        <p14:creationId xmlns:p14="http://schemas.microsoft.com/office/powerpoint/2010/main" val="31027545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6030-5CC8-4862-BD32-64EE76B21CF8}" type="slidenum">
              <a:rPr lang="en-US" smtClean="0"/>
              <a:pPr/>
              <a:t>‹#›</a:t>
            </a:fld>
            <a:endParaRPr lang="en-US"/>
          </a:p>
        </p:txBody>
      </p:sp>
    </p:spTree>
    <p:extLst>
      <p:ext uri="{BB962C8B-B14F-4D97-AF65-F5344CB8AC3E}">
        <p14:creationId xmlns:p14="http://schemas.microsoft.com/office/powerpoint/2010/main" val="4063819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E86A5-5193-4F6E-B814-5140BB00CB2F}" type="slidenum">
              <a:rPr lang="en-US" smtClean="0"/>
              <a:pPr/>
              <a:t>‹#›</a:t>
            </a:fld>
            <a:endParaRPr lang="en-US"/>
          </a:p>
        </p:txBody>
      </p:sp>
    </p:spTree>
    <p:extLst>
      <p:ext uri="{BB962C8B-B14F-4D97-AF65-F5344CB8AC3E}">
        <p14:creationId xmlns:p14="http://schemas.microsoft.com/office/powerpoint/2010/main" val="3397894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 Level Head and bullets">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0963"/>
            <a:ext cx="91440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1"/>
          <p:cNvSpPr txBox="1">
            <a:spLocks noChangeArrowheads="1"/>
          </p:cNvSpPr>
          <p:nvPr userDrawn="1"/>
        </p:nvSpPr>
        <p:spPr bwMode="auto">
          <a:xfrm>
            <a:off x="3136900" y="398463"/>
            <a:ext cx="4462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fontAlgn="base">
              <a:spcBef>
                <a:spcPct val="0"/>
              </a:spcBef>
              <a:spcAft>
                <a:spcPct val="0"/>
              </a:spcAft>
              <a:defRPr>
                <a:solidFill>
                  <a:schemeClr val="tx1"/>
                </a:solidFill>
                <a:latin typeface="Candara" charset="0"/>
                <a:ea typeface="ＭＳ Ｐゴシック" charset="0"/>
              </a:defRPr>
            </a:lvl6pPr>
            <a:lvl7pPr marL="2971800" indent="-228600" fontAlgn="base">
              <a:spcBef>
                <a:spcPct val="0"/>
              </a:spcBef>
              <a:spcAft>
                <a:spcPct val="0"/>
              </a:spcAft>
              <a:defRPr>
                <a:solidFill>
                  <a:schemeClr val="tx1"/>
                </a:solidFill>
                <a:latin typeface="Candara" charset="0"/>
                <a:ea typeface="ＭＳ Ｐゴシック" charset="0"/>
              </a:defRPr>
            </a:lvl7pPr>
            <a:lvl8pPr marL="3429000" indent="-228600" fontAlgn="base">
              <a:spcBef>
                <a:spcPct val="0"/>
              </a:spcBef>
              <a:spcAft>
                <a:spcPct val="0"/>
              </a:spcAft>
              <a:defRPr>
                <a:solidFill>
                  <a:schemeClr val="tx1"/>
                </a:solidFill>
                <a:latin typeface="Candara" charset="0"/>
                <a:ea typeface="ＭＳ Ｐゴシック" charset="0"/>
              </a:defRPr>
            </a:lvl8pPr>
            <a:lvl9pPr marL="3886200" indent="-228600" fontAlgn="base">
              <a:spcBef>
                <a:spcPct val="0"/>
              </a:spcBef>
              <a:spcAft>
                <a:spcPct val="0"/>
              </a:spcAft>
              <a:defRPr>
                <a:solidFill>
                  <a:schemeClr val="tx1"/>
                </a:solidFill>
                <a:latin typeface="Candara" charset="0"/>
                <a:ea typeface="ＭＳ Ｐゴシック" charset="0"/>
              </a:defRPr>
            </a:lvl9pPr>
          </a:lstStyle>
          <a:p>
            <a:pPr algn="r">
              <a:defRPr/>
            </a:pPr>
            <a:r>
              <a:rPr lang="en-US" sz="1000" i="1" dirty="0" smtClean="0">
                <a:solidFill>
                  <a:srgbClr val="7F7F7F"/>
                </a:solidFill>
                <a:latin typeface="Calibri" charset="0"/>
              </a:rPr>
              <a:t>February 2, 2015</a:t>
            </a:r>
          </a:p>
        </p:txBody>
      </p:sp>
      <p:pic>
        <p:nvPicPr>
          <p:cNvPr id="6" name="Picture 9" descr="MDELogo_2013_colo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31125" y="157163"/>
            <a:ext cx="103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userDrawn="1"/>
        </p:nvSpPr>
        <p:spPr bwMode="auto">
          <a:xfrm>
            <a:off x="5578475" y="6354763"/>
            <a:ext cx="32369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ndara" pitchFamily="34" charset="0"/>
                <a:ea typeface="MS PGothic" pitchFamily="34" charset="-128"/>
              </a:defRPr>
            </a:lvl1pPr>
            <a:lvl2pPr marL="742950" indent="-285750" eaLnBrk="0" hangingPunct="0">
              <a:defRPr sz="2400">
                <a:solidFill>
                  <a:schemeClr val="tx1"/>
                </a:solidFill>
                <a:latin typeface="Candara" pitchFamily="34" charset="0"/>
                <a:ea typeface="MS PGothic" pitchFamily="34" charset="-128"/>
              </a:defRPr>
            </a:lvl2pPr>
            <a:lvl3pPr marL="1143000" indent="-228600" eaLnBrk="0" hangingPunct="0">
              <a:defRPr sz="2400">
                <a:solidFill>
                  <a:schemeClr val="tx1"/>
                </a:solidFill>
                <a:latin typeface="Candara" pitchFamily="34" charset="0"/>
                <a:ea typeface="MS PGothic" pitchFamily="34" charset="-128"/>
              </a:defRPr>
            </a:lvl3pPr>
            <a:lvl4pPr marL="1600200" indent="-228600" eaLnBrk="0" hangingPunct="0">
              <a:defRPr sz="2400">
                <a:solidFill>
                  <a:schemeClr val="tx1"/>
                </a:solidFill>
                <a:latin typeface="Candara" pitchFamily="34" charset="0"/>
                <a:ea typeface="MS PGothic" pitchFamily="34" charset="-128"/>
              </a:defRPr>
            </a:lvl4pPr>
            <a:lvl5pPr marL="2057400" indent="-228600" eaLnBrk="0" hangingPunct="0">
              <a:defRPr sz="2400">
                <a:solidFill>
                  <a:schemeClr val="tx1"/>
                </a:solidFill>
                <a:latin typeface="Candar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ndar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ndar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ndar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ndara" pitchFamily="34" charset="0"/>
                <a:ea typeface="MS PGothic" pitchFamily="34" charset="-128"/>
              </a:defRPr>
            </a:lvl9pPr>
          </a:lstStyle>
          <a:p>
            <a:pPr algn="r" eaLnBrk="1" hangingPunct="1"/>
            <a:r>
              <a:rPr lang="en-US" altLang="en-US" sz="1000" i="1" dirty="0" smtClean="0">
                <a:solidFill>
                  <a:srgbClr val="7F7F7F"/>
                </a:solidFill>
                <a:latin typeface="Calibri" pitchFamily="34" charset="0"/>
              </a:rPr>
              <a:t>Spring 2015 M-STEP Assessment </a:t>
            </a:r>
            <a:r>
              <a:rPr lang="en-US" altLang="en-US" sz="1000" i="1" dirty="0">
                <a:solidFill>
                  <a:srgbClr val="7F7F7F"/>
                </a:solidFill>
                <a:latin typeface="Calibri" pitchFamily="34" charset="0"/>
              </a:rPr>
              <a:t>Transition, slide </a:t>
            </a:r>
            <a:fld id="{1EC14E54-F840-4E23-8778-08E427E9C816}" type="slidenum">
              <a:rPr lang="en-US" altLang="en-US" sz="1000" i="1">
                <a:solidFill>
                  <a:srgbClr val="7F7F7F"/>
                </a:solidFill>
                <a:latin typeface="Calibri" pitchFamily="34" charset="0"/>
              </a:rPr>
              <a:pPr algn="r" eaLnBrk="1" hangingPunct="1"/>
              <a:t>‹#›</a:t>
            </a:fld>
            <a:endParaRPr lang="en-US" altLang="en-US" sz="1000" i="1" dirty="0">
              <a:solidFill>
                <a:srgbClr val="7F7F7F"/>
              </a:solidFill>
              <a:latin typeface="Calibri" pitchFamily="34" charset="0"/>
            </a:endParaRPr>
          </a:p>
        </p:txBody>
      </p:sp>
      <p:sp>
        <p:nvSpPr>
          <p:cNvPr id="25" name="Title 15"/>
          <p:cNvSpPr>
            <a:spLocks noGrp="1"/>
          </p:cNvSpPr>
          <p:nvPr>
            <p:ph type="title"/>
          </p:nvPr>
        </p:nvSpPr>
        <p:spPr>
          <a:xfrm>
            <a:off x="330195" y="1409169"/>
            <a:ext cx="8229600" cy="487361"/>
          </a:xfrm>
          <a:prstGeom prst="rect">
            <a:avLst/>
          </a:prstGeom>
        </p:spPr>
        <p:txBody>
          <a:bodyPr vert="horz"/>
          <a:lstStyle>
            <a:lvl1pPr algn="l">
              <a:lnSpc>
                <a:spcPts val="2200"/>
              </a:lnSpc>
              <a:spcAft>
                <a:spcPts val="1800"/>
              </a:spcAft>
              <a:defRPr sz="2800" b="1" i="0" cap="none" baseline="0">
                <a:solidFill>
                  <a:srgbClr val="212DA3"/>
                </a:solidFill>
                <a:latin typeface="Calibri"/>
              </a:defRPr>
            </a:lvl1pPr>
          </a:lstStyle>
          <a:p>
            <a:r>
              <a:rPr lang="en-US" dirty="0" smtClean="0"/>
              <a:t>Click to edit Master title style</a:t>
            </a:r>
            <a:endParaRPr lang="en-US" dirty="0"/>
          </a:p>
        </p:txBody>
      </p:sp>
      <p:sp>
        <p:nvSpPr>
          <p:cNvPr id="27" name="Text Placeholder 17"/>
          <p:cNvSpPr>
            <a:spLocks noGrp="1"/>
          </p:cNvSpPr>
          <p:nvPr>
            <p:ph type="body" sz="quarter" idx="10"/>
          </p:nvPr>
        </p:nvSpPr>
        <p:spPr>
          <a:xfrm>
            <a:off x="330200" y="2057400"/>
            <a:ext cx="8374063" cy="3878263"/>
          </a:xfrm>
          <a:prstGeom prst="rect">
            <a:avLst/>
          </a:prstGeom>
        </p:spPr>
        <p:txBody>
          <a:bodyPr vert="horz" numCol="1" spcCol="347472"/>
          <a:lstStyle>
            <a:lvl1pPr>
              <a:spcBef>
                <a:spcPts val="1200"/>
              </a:spcBef>
              <a:spcAft>
                <a:spcPts val="600"/>
              </a:spcAft>
              <a:defRPr sz="2400" i="0"/>
            </a:lvl1pPr>
            <a:lvl2pPr>
              <a:spcBef>
                <a:spcPts val="0"/>
              </a:spcBef>
              <a:spcAft>
                <a:spcPts val="600"/>
              </a:spcAft>
              <a:defRPr sz="2000" i="1">
                <a:solidFill>
                  <a:srgbClr val="212DA3"/>
                </a:solidFill>
              </a:defRPr>
            </a:lvl2pPr>
            <a:lvl3pPr>
              <a:spcBef>
                <a:spcPts val="0"/>
              </a:spcBef>
              <a:spcAft>
                <a:spcPts val="600"/>
              </a:spcAft>
              <a:defRPr sz="1800" i="0">
                <a:solidFill>
                  <a:srgbClr val="212DA3"/>
                </a:solidFill>
              </a:defRPr>
            </a:lvl3pPr>
            <a:lvl4pPr marL="0" indent="0">
              <a:lnSpc>
                <a:spcPts val="1800"/>
              </a:lnSpc>
              <a:spcBef>
                <a:spcPts val="0"/>
              </a:spcBef>
              <a:spcAft>
                <a:spcPts val="600"/>
              </a:spcAft>
              <a:buFontTx/>
              <a:buNone/>
              <a:defRPr sz="1600" baseline="0"/>
            </a:lvl4pPr>
            <a:lvl5pPr marL="0" indent="0">
              <a:lnSpc>
                <a:spcPts val="1600"/>
              </a:lnSpc>
              <a:spcBef>
                <a:spcPts val="0"/>
              </a:spcBef>
              <a:spcAft>
                <a:spcPts val="600"/>
              </a:spcAft>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And this style is for paragraph style content</a:t>
            </a:r>
          </a:p>
          <a:p>
            <a:pPr lvl="3"/>
            <a:r>
              <a:rPr lang="en-US" dirty="0" smtClean="0"/>
              <a:t>And this style is for general content</a:t>
            </a:r>
          </a:p>
        </p:txBody>
      </p:sp>
      <p:pic>
        <p:nvPicPr>
          <p:cNvPr id="3074" name="Picture 2"/>
          <p:cNvPicPr>
            <a:picLocks noChangeAspect="1" noChangeArrowheads="1"/>
          </p:cNvPicPr>
          <p:nvPr userDrawn="1"/>
        </p:nvPicPr>
        <p:blipFill>
          <a:blip r:embed="rId4" cstate="print"/>
          <a:srcRect/>
          <a:stretch>
            <a:fillRect/>
          </a:stretch>
        </p:blipFill>
        <p:spPr bwMode="auto">
          <a:xfrm>
            <a:off x="332500" y="112577"/>
            <a:ext cx="2494209" cy="1177821"/>
          </a:xfrm>
          <a:prstGeom prst="rect">
            <a:avLst/>
          </a:prstGeom>
          <a:noFill/>
          <a:ln w="9525">
            <a:noFill/>
            <a:miter lim="800000"/>
            <a:headEnd/>
            <a:tailEnd/>
          </a:ln>
          <a:effectLst/>
        </p:spPr>
      </p:pic>
    </p:spTree>
    <p:extLst>
      <p:ext uri="{BB962C8B-B14F-4D97-AF65-F5344CB8AC3E}">
        <p14:creationId xmlns:p14="http://schemas.microsoft.com/office/powerpoint/2010/main" val="36311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D484-F614-4F83-9E0A-076B4E5CA0E7}" type="slidenum">
              <a:rPr lang="en-US" smtClean="0"/>
              <a:pPr/>
              <a:t>‹#›</a:t>
            </a:fld>
            <a:endParaRPr lang="en-US"/>
          </a:p>
        </p:txBody>
      </p:sp>
    </p:spTree>
    <p:extLst>
      <p:ext uri="{BB962C8B-B14F-4D97-AF65-F5344CB8AC3E}">
        <p14:creationId xmlns:p14="http://schemas.microsoft.com/office/powerpoint/2010/main" val="378792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13AC2-A539-44A5-A75A-C18879A01690}" type="slidenum">
              <a:rPr lang="en-US" smtClean="0"/>
              <a:pPr/>
              <a:t>‹#›</a:t>
            </a:fld>
            <a:endParaRPr lang="en-US"/>
          </a:p>
        </p:txBody>
      </p:sp>
    </p:spTree>
    <p:extLst>
      <p:ext uri="{BB962C8B-B14F-4D97-AF65-F5344CB8AC3E}">
        <p14:creationId xmlns:p14="http://schemas.microsoft.com/office/powerpoint/2010/main" val="259446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CBDDE-ADDB-4969-B498-C64558BF0988}" type="slidenum">
              <a:rPr lang="en-US" smtClean="0"/>
              <a:pPr/>
              <a:t>‹#›</a:t>
            </a:fld>
            <a:endParaRPr lang="en-US"/>
          </a:p>
        </p:txBody>
      </p:sp>
    </p:spTree>
    <p:extLst>
      <p:ext uri="{BB962C8B-B14F-4D97-AF65-F5344CB8AC3E}">
        <p14:creationId xmlns:p14="http://schemas.microsoft.com/office/powerpoint/2010/main" val="250345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9A621-527F-4419-8114-66700E9D8B3C}" type="slidenum">
              <a:rPr lang="en-US" smtClean="0"/>
              <a:pPr/>
              <a:t>‹#›</a:t>
            </a:fld>
            <a:endParaRPr lang="en-US"/>
          </a:p>
        </p:txBody>
      </p:sp>
    </p:spTree>
    <p:extLst>
      <p:ext uri="{BB962C8B-B14F-4D97-AF65-F5344CB8AC3E}">
        <p14:creationId xmlns:p14="http://schemas.microsoft.com/office/powerpoint/2010/main" val="4452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A4931-8AD3-4F39-AFC6-75B298129106}" type="slidenum">
              <a:rPr lang="en-US" smtClean="0"/>
              <a:pPr/>
              <a:t>‹#›</a:t>
            </a:fld>
            <a:endParaRPr lang="en-US"/>
          </a:p>
        </p:txBody>
      </p:sp>
    </p:spTree>
    <p:extLst>
      <p:ext uri="{BB962C8B-B14F-4D97-AF65-F5344CB8AC3E}">
        <p14:creationId xmlns:p14="http://schemas.microsoft.com/office/powerpoint/2010/main" val="31854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BF9D10-0EE8-4FE1-A679-2758A24CF54E}" type="slidenum">
              <a:rPr lang="en-US" smtClean="0"/>
              <a:pPr/>
              <a:t>‹#›</a:t>
            </a:fld>
            <a:endParaRPr lang="en-US"/>
          </a:p>
        </p:txBody>
      </p:sp>
    </p:spTree>
    <p:extLst>
      <p:ext uri="{BB962C8B-B14F-4D97-AF65-F5344CB8AC3E}">
        <p14:creationId xmlns:p14="http://schemas.microsoft.com/office/powerpoint/2010/main" val="302503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2B9CC-8F96-454A-86EE-0F0157364D54}" type="slidenum">
              <a:rPr lang="en-US" smtClean="0"/>
              <a:pPr/>
              <a:t>‹#›</a:t>
            </a:fld>
            <a:endParaRPr lang="en-US"/>
          </a:p>
        </p:txBody>
      </p:sp>
    </p:spTree>
    <p:extLst>
      <p:ext uri="{BB962C8B-B14F-4D97-AF65-F5344CB8AC3E}">
        <p14:creationId xmlns:p14="http://schemas.microsoft.com/office/powerpoint/2010/main" val="77018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DDB1C-7DF6-4C06-BC2C-8CA3CB84B2E6}" type="slidenum">
              <a:rPr lang="en-US" smtClean="0"/>
              <a:pPr/>
              <a:t>‹#›</a:t>
            </a:fld>
            <a:endParaRPr lang="en-US"/>
          </a:p>
        </p:txBody>
      </p:sp>
    </p:spTree>
    <p:extLst>
      <p:ext uri="{BB962C8B-B14F-4D97-AF65-F5344CB8AC3E}">
        <p14:creationId xmlns:p14="http://schemas.microsoft.com/office/powerpoint/2010/main" val="329762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F1CA9D-7821-47AD-A6E4-8DB98AEA0B3D}" type="slidenum">
              <a:rPr lang="en-US" smtClean="0"/>
              <a:pPr/>
              <a:t>‹#›</a:t>
            </a:fld>
            <a:endParaRPr lang="en-US"/>
          </a:p>
        </p:txBody>
      </p:sp>
    </p:spTree>
    <p:extLst>
      <p:ext uri="{BB962C8B-B14F-4D97-AF65-F5344CB8AC3E}">
        <p14:creationId xmlns:p14="http://schemas.microsoft.com/office/powerpoint/2010/main" val="238965826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60" r:id="rId18"/>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mi.drcedirect.com/"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www.michigan.gov/mstep"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bte.drcedirect.com/MI/portals/mi/"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mi.gov/documents/mde/Supports_Tracking_481399_7.xlsx"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cid:image001.png@01D04473.345248C0"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jpg"/><Relationship Id="rId4" Type="http://schemas.openxmlformats.org/officeDocument/2006/relationships/image" Target="../media/image9.emf"/></Relationships>
</file>

<file path=ppt/slides/_rels/slide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BF9D10-0EE8-4FE1-A679-2758A24CF54E}" type="slidenum">
              <a:rPr lang="en-US" smtClean="0"/>
              <a:pPr/>
              <a:t>1</a:t>
            </a:fld>
            <a:endParaRPr lang="en-US"/>
          </a:p>
        </p:txBody>
      </p:sp>
      <p:sp>
        <p:nvSpPr>
          <p:cNvPr id="3" name="Content Placeholder 2"/>
          <p:cNvSpPr>
            <a:spLocks noGrp="1"/>
          </p:cNvSpPr>
          <p:nvPr>
            <p:ph idx="4294967295"/>
          </p:nvPr>
        </p:nvSpPr>
        <p:spPr>
          <a:xfrm>
            <a:off x="838200" y="4205288"/>
            <a:ext cx="8305800" cy="2195512"/>
          </a:xfrm>
        </p:spPr>
        <p:txBody>
          <a:bodyPr/>
          <a:lstStyle/>
          <a:p>
            <a:endParaRPr lang="en-US" dirty="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08" y="64595"/>
            <a:ext cx="1034641" cy="504825"/>
          </a:xfrm>
          <a:prstGeom prst="rect">
            <a:avLst/>
          </a:prstGeom>
        </p:spPr>
      </p:pic>
      <p:pic>
        <p:nvPicPr>
          <p:cNvPr id="5" name="Picture 4"/>
          <p:cNvPicPr>
            <a:picLocks noChangeAspect="1"/>
          </p:cNvPicPr>
          <p:nvPr/>
        </p:nvPicPr>
        <p:blipFill>
          <a:blip r:embed="rId4"/>
          <a:stretch>
            <a:fillRect/>
          </a:stretch>
        </p:blipFill>
        <p:spPr>
          <a:xfrm>
            <a:off x="7620000" y="64595"/>
            <a:ext cx="1304657" cy="530398"/>
          </a:xfrm>
          <a:prstGeom prst="rect">
            <a:avLst/>
          </a:prstGeom>
        </p:spPr>
      </p:pic>
      <p:sp>
        <p:nvSpPr>
          <p:cNvPr id="7" name="TextBox 6"/>
          <p:cNvSpPr txBox="1"/>
          <p:nvPr/>
        </p:nvSpPr>
        <p:spPr>
          <a:xfrm>
            <a:off x="3680712" y="2972535"/>
            <a:ext cx="5257800" cy="1323439"/>
          </a:xfrm>
          <a:prstGeom prst="rect">
            <a:avLst/>
          </a:prstGeom>
          <a:noFill/>
        </p:spPr>
        <p:txBody>
          <a:bodyPr wrap="square" rtlCol="0">
            <a:spAutoFit/>
          </a:bodyPr>
          <a:lstStyle/>
          <a:p>
            <a:r>
              <a:rPr lang="en-US" sz="4000" dirty="0" smtClean="0"/>
              <a:t>M-STEP </a:t>
            </a:r>
          </a:p>
          <a:p>
            <a:r>
              <a:rPr lang="en-US" sz="4000" dirty="0" smtClean="0"/>
              <a:t>ONLINE</a:t>
            </a:r>
            <a:endParaRPr lang="en-US" sz="4000" dirty="0"/>
          </a:p>
        </p:txBody>
      </p:sp>
    </p:spTree>
    <p:extLst>
      <p:ext uri="{BB962C8B-B14F-4D97-AF65-F5344CB8AC3E}">
        <p14:creationId xmlns:p14="http://schemas.microsoft.com/office/powerpoint/2010/main" val="1137839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1"/>
            <a:ext cx="7772400" cy="1143000"/>
          </a:xfrm>
        </p:spPr>
        <p:txBody>
          <a:bodyPr/>
          <a:lstStyle/>
          <a:p>
            <a:pPr algn="ctr"/>
            <a:r>
              <a:rPr lang="en-US" b="1" dirty="0" smtClean="0"/>
              <a:t>Some Materials for ADDITIONAL ORDERS </a:t>
            </a:r>
            <a:r>
              <a:rPr lang="en-US" b="1" dirty="0"/>
              <a:t>M</a:t>
            </a:r>
            <a:r>
              <a:rPr lang="en-US" b="1" dirty="0" smtClean="0"/>
              <a:t>ust </a:t>
            </a:r>
            <a:r>
              <a:rPr lang="en-US" b="1" dirty="0"/>
              <a:t>B</a:t>
            </a:r>
            <a:r>
              <a:rPr lang="en-US" b="1" dirty="0" smtClean="0"/>
              <a:t>e Downloaded and Printed</a:t>
            </a:r>
            <a:endParaRPr lang="en-US" b="1" dirty="0"/>
          </a:p>
        </p:txBody>
      </p:sp>
      <p:sp>
        <p:nvSpPr>
          <p:cNvPr id="3" name="Content Placeholder 2"/>
          <p:cNvSpPr>
            <a:spLocks noGrp="1"/>
          </p:cNvSpPr>
          <p:nvPr>
            <p:ph idx="1"/>
          </p:nvPr>
        </p:nvSpPr>
        <p:spPr>
          <a:xfrm>
            <a:off x="838200" y="2133601"/>
            <a:ext cx="7772400" cy="4114800"/>
          </a:xfrm>
        </p:spPr>
        <p:txBody>
          <a:bodyPr>
            <a:normAutofit/>
          </a:bodyPr>
          <a:lstStyle/>
          <a:p>
            <a:pPr marL="0" indent="0">
              <a:buNone/>
            </a:pPr>
            <a:r>
              <a:rPr lang="en-US" sz="2400" u="sng" dirty="0" smtClean="0"/>
              <a:t>From a link to be established at:  www.michigan.gov/mstep</a:t>
            </a:r>
          </a:p>
          <a:p>
            <a:r>
              <a:rPr lang="en-US" sz="2400" dirty="0" smtClean="0"/>
              <a:t>Online </a:t>
            </a:r>
            <a:r>
              <a:rPr lang="en-US" sz="2400" dirty="0"/>
              <a:t>Directions</a:t>
            </a:r>
          </a:p>
          <a:p>
            <a:r>
              <a:rPr lang="en-US" sz="2400" dirty="0" smtClean="0"/>
              <a:t>TA </a:t>
            </a:r>
            <a:r>
              <a:rPr lang="en-US" sz="2400" dirty="0"/>
              <a:t>Directions</a:t>
            </a:r>
          </a:p>
          <a:p>
            <a:r>
              <a:rPr lang="en-US" sz="2400" dirty="0"/>
              <a:t>Graph </a:t>
            </a:r>
            <a:r>
              <a:rPr lang="en-US" sz="2400" dirty="0" smtClean="0"/>
              <a:t>Paper (grades 6 and above)</a:t>
            </a:r>
            <a:endParaRPr lang="en-US" sz="2400" dirty="0"/>
          </a:p>
          <a:p>
            <a:r>
              <a:rPr lang="en-US" sz="2400" dirty="0"/>
              <a:t>Online Classroom </a:t>
            </a:r>
            <a:r>
              <a:rPr lang="en-US" sz="2400" dirty="0" smtClean="0"/>
              <a:t>Activities</a:t>
            </a:r>
          </a:p>
          <a:p>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522749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2180"/>
            <a:ext cx="7772400" cy="1143000"/>
          </a:xfrm>
        </p:spPr>
        <p:txBody>
          <a:bodyPr>
            <a:normAutofit/>
          </a:bodyPr>
          <a:lstStyle/>
          <a:p>
            <a:pPr algn="ctr"/>
            <a:r>
              <a:rPr lang="en-US" sz="3200" b="1" dirty="0" smtClean="0"/>
              <a:t>Accountability Implications</a:t>
            </a:r>
            <a:endParaRPr lang="en-US" sz="3200" b="1" dirty="0"/>
          </a:p>
        </p:txBody>
      </p:sp>
      <p:sp>
        <p:nvSpPr>
          <p:cNvPr id="3" name="Content Placeholder 2"/>
          <p:cNvSpPr>
            <a:spLocks noGrp="1"/>
          </p:cNvSpPr>
          <p:nvPr>
            <p:ph idx="1"/>
          </p:nvPr>
        </p:nvSpPr>
        <p:spPr>
          <a:xfrm>
            <a:off x="880946" y="2286000"/>
            <a:ext cx="7772400" cy="4114800"/>
          </a:xfrm>
        </p:spPr>
        <p:txBody>
          <a:bodyPr/>
          <a:lstStyle/>
          <a:p>
            <a:pPr>
              <a:lnSpc>
                <a:spcPct val="110000"/>
              </a:lnSpc>
              <a:spcBef>
                <a:spcPts val="1200"/>
              </a:spcBef>
            </a:pPr>
            <a:r>
              <a:rPr lang="en-US" sz="2800" dirty="0"/>
              <a:t>It is the intent of the MDE </a:t>
            </a:r>
            <a:r>
              <a:rPr lang="en-US" sz="2800" b="1" dirty="0"/>
              <a:t>not</a:t>
            </a:r>
            <a:r>
              <a:rPr lang="en-US" sz="2800" dirty="0"/>
              <a:t> to use the results of the 2015 M-STEP assessment to make high-stakes accountability determinations</a:t>
            </a:r>
            <a:r>
              <a:rPr lang="en-US" sz="2800" dirty="0" smtClean="0"/>
              <a:t>.</a:t>
            </a:r>
          </a:p>
          <a:p>
            <a:pPr lvl="1">
              <a:lnSpc>
                <a:spcPct val="110000"/>
              </a:lnSpc>
              <a:spcBef>
                <a:spcPts val="1200"/>
              </a:spcBef>
            </a:pPr>
            <a:r>
              <a:rPr lang="en-US" sz="2400" dirty="0" smtClean="0"/>
              <a:t>Participation will be calculated</a:t>
            </a:r>
            <a:endParaRPr lang="en-US" sz="2400" dirty="0"/>
          </a:p>
          <a:p>
            <a:pPr lvl="1">
              <a:lnSpc>
                <a:spcPct val="110000"/>
              </a:lnSpc>
              <a:spcBef>
                <a:spcPts val="1200"/>
              </a:spcBef>
            </a:pPr>
            <a:r>
              <a:rPr lang="en-US" sz="2400" dirty="0">
                <a:solidFill>
                  <a:schemeClr val="accent4">
                    <a:lumMod val="20000"/>
                    <a:lumOff val="80000"/>
                  </a:schemeClr>
                </a:solidFill>
              </a:rPr>
              <a:t>Data will be provided to schools and districts for informational purposes </a:t>
            </a:r>
          </a:p>
          <a:p>
            <a:pPr lvl="1">
              <a:lnSpc>
                <a:spcPct val="110000"/>
              </a:lnSpc>
              <a:spcBef>
                <a:spcPts val="1200"/>
              </a:spcBef>
            </a:pPr>
            <a:r>
              <a:rPr lang="en-US" sz="2400" dirty="0">
                <a:solidFill>
                  <a:schemeClr val="accent4">
                    <a:lumMod val="20000"/>
                    <a:lumOff val="80000"/>
                  </a:schemeClr>
                </a:solidFill>
              </a:rPr>
              <a:t>No Priority,  Focus, or Reward labels for schools</a:t>
            </a:r>
          </a:p>
          <a:p>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11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243754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5" y="658696"/>
            <a:ext cx="7772400" cy="1143000"/>
          </a:xfrm>
        </p:spPr>
        <p:txBody>
          <a:bodyPr>
            <a:normAutofit/>
          </a:bodyPr>
          <a:lstStyle/>
          <a:p>
            <a:pPr algn="ctr"/>
            <a:r>
              <a:rPr lang="en-US" sz="3200" b="1" dirty="0" smtClean="0"/>
              <a:t>Online Testing Technology Components</a:t>
            </a:r>
            <a:endParaRPr lang="en-US" sz="32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47815803"/>
              </p:ext>
            </p:extLst>
          </p:nvPr>
        </p:nvGraphicFramePr>
        <p:xfrm>
          <a:off x="949325" y="1810840"/>
          <a:ext cx="7432675" cy="3662680"/>
        </p:xfrm>
        <a:graphic>
          <a:graphicData uri="http://schemas.openxmlformats.org/drawingml/2006/table">
            <a:tbl>
              <a:tblPr firstRow="1" bandRow="1">
                <a:tableStyleId>{5C22544A-7EE6-4342-B048-85BDC9FD1C3A}</a:tableStyleId>
              </a:tblPr>
              <a:tblGrid>
                <a:gridCol w="3391994"/>
                <a:gridCol w="4040681"/>
              </a:tblGrid>
              <a:tr h="370840">
                <a:tc>
                  <a:txBody>
                    <a:bodyPr/>
                    <a:lstStyle/>
                    <a:p>
                      <a:r>
                        <a:rPr lang="en-US" dirty="0" smtClean="0"/>
                        <a:t>Component</a:t>
                      </a:r>
                      <a:endParaRPr lang="en-US" dirty="0"/>
                    </a:p>
                  </a:txBody>
                  <a:tcPr/>
                </a:tc>
                <a:tc>
                  <a:txBody>
                    <a:bodyPr/>
                    <a:lstStyle/>
                    <a:p>
                      <a:r>
                        <a:rPr lang="en-US" dirty="0" smtClean="0"/>
                        <a:t>What is it?</a:t>
                      </a:r>
                      <a:endParaRPr lang="en-US" dirty="0"/>
                    </a:p>
                  </a:txBody>
                  <a:tcPr/>
                </a:tc>
              </a:tr>
              <a:tr h="370840">
                <a:tc>
                  <a:txBody>
                    <a:bodyPr/>
                    <a:lstStyle/>
                    <a:p>
                      <a:r>
                        <a:rPr lang="en-US" b="1" dirty="0" err="1" smtClean="0"/>
                        <a:t>eDIRECT</a:t>
                      </a:r>
                      <a:endParaRPr lang="en-US" b="1" dirty="0"/>
                    </a:p>
                  </a:txBody>
                  <a:tcPr/>
                </a:tc>
                <a:tc>
                  <a:txBody>
                    <a:bodyPr/>
                    <a:lstStyle/>
                    <a:p>
                      <a:r>
                        <a:rPr lang="en-US" dirty="0" smtClean="0"/>
                        <a:t>A </a:t>
                      </a:r>
                      <a:r>
                        <a:rPr lang="en-US" u="sng" dirty="0" smtClean="0"/>
                        <a:t>secure website </a:t>
                      </a:r>
                      <a:r>
                        <a:rPr lang="en-US" dirty="0" smtClean="0"/>
                        <a:t>used to assign accommodations,</a:t>
                      </a:r>
                      <a:r>
                        <a:rPr lang="en-US" baseline="0" dirty="0" smtClean="0"/>
                        <a:t> </a:t>
                      </a:r>
                      <a:r>
                        <a:rPr lang="en-US" dirty="0" smtClean="0"/>
                        <a:t>manage student test sessions and create tickets and monitor online testing status</a:t>
                      </a:r>
                    </a:p>
                  </a:txBody>
                  <a:tcPr/>
                </a:tc>
              </a:tr>
              <a:tr h="370840">
                <a:tc>
                  <a:txBody>
                    <a:bodyPr/>
                    <a:lstStyle/>
                    <a:p>
                      <a:r>
                        <a:rPr lang="en-US" b="1" dirty="0" smtClean="0"/>
                        <a:t>INSIGHT</a:t>
                      </a:r>
                      <a:endParaRPr lang="en-US" b="1" dirty="0"/>
                    </a:p>
                  </a:txBody>
                  <a:tcPr/>
                </a:tc>
                <a:tc>
                  <a:txBody>
                    <a:bodyPr/>
                    <a:lstStyle/>
                    <a:p>
                      <a:r>
                        <a:rPr lang="en-US" u="sng" dirty="0" smtClean="0"/>
                        <a:t>Software</a:t>
                      </a:r>
                      <a:r>
                        <a:rPr lang="en-US" dirty="0" smtClean="0"/>
                        <a:t> that needs to be installed on the testing devices for secure online testing</a:t>
                      </a:r>
                    </a:p>
                  </a:txBody>
                  <a:tcPr/>
                </a:tc>
              </a:tr>
              <a:tr h="370840">
                <a:tc>
                  <a:txBody>
                    <a:bodyPr/>
                    <a:lstStyle/>
                    <a:p>
                      <a:r>
                        <a:rPr lang="en-US" b="1" dirty="0" smtClean="0"/>
                        <a:t>Testing</a:t>
                      </a:r>
                      <a:r>
                        <a:rPr lang="en-US" b="1" baseline="0" dirty="0" smtClean="0"/>
                        <a:t> Site Manager (TSM)</a:t>
                      </a:r>
                      <a:endParaRPr lang="en-US" b="1" dirty="0"/>
                    </a:p>
                  </a:txBody>
                  <a:tcPr/>
                </a:tc>
                <a:tc>
                  <a:txBody>
                    <a:bodyPr/>
                    <a:lstStyle/>
                    <a:p>
                      <a:r>
                        <a:rPr lang="en-US" u="sng" dirty="0" smtClean="0"/>
                        <a:t>Software</a:t>
                      </a:r>
                      <a:r>
                        <a:rPr lang="en-US" dirty="0" smtClean="0"/>
                        <a:t> that needs to be installed on a computer in the school or district for secure caching of test content and student responses</a:t>
                      </a:r>
                    </a:p>
                  </a:txBody>
                  <a:tcPr/>
                </a:tc>
              </a:tr>
            </a:tbl>
          </a:graphicData>
        </a:graphic>
      </p:graphicFrame>
      <p:sp>
        <p:nvSpPr>
          <p:cNvPr id="4" name="Slide Number Placeholder 3"/>
          <p:cNvSpPr>
            <a:spLocks noGrp="1"/>
          </p:cNvSpPr>
          <p:nvPr>
            <p:ph type="sldNum" sz="quarter" idx="12"/>
          </p:nvPr>
        </p:nvSpPr>
        <p:spPr/>
        <p:txBody>
          <a:bodyPr/>
          <a:lstStyle/>
          <a:p>
            <a:fld id="{49AED484-F614-4F83-9E0A-076B4E5CA0E7}" type="slidenum">
              <a:rPr lang="en-US" smtClean="0"/>
              <a:pPr/>
              <a:t>12</a:t>
            </a:fld>
            <a:endParaRPr lang="en-US"/>
          </a:p>
        </p:txBody>
      </p:sp>
      <p:sp>
        <p:nvSpPr>
          <p:cNvPr id="3" name="TextBox 2"/>
          <p:cNvSpPr txBox="1"/>
          <p:nvPr/>
        </p:nvSpPr>
        <p:spPr>
          <a:xfrm>
            <a:off x="1219200" y="5867400"/>
            <a:ext cx="7162800" cy="646331"/>
          </a:xfrm>
          <a:prstGeom prst="rect">
            <a:avLst/>
          </a:prstGeom>
          <a:noFill/>
        </p:spPr>
        <p:txBody>
          <a:bodyPr wrap="square" rtlCol="0">
            <a:spAutoFit/>
          </a:bodyPr>
          <a:lstStyle/>
          <a:p>
            <a:r>
              <a:rPr lang="en-US" dirty="0" smtClean="0"/>
              <a:t>Note:  There is public access to part of </a:t>
            </a:r>
            <a:r>
              <a:rPr lang="en-US" dirty="0" err="1" smtClean="0"/>
              <a:t>eDIRECT</a:t>
            </a:r>
            <a:r>
              <a:rPr lang="en-US" dirty="0" smtClean="0"/>
              <a:t>.  Many resources/documents  can be downloaded from</a:t>
            </a:r>
            <a:r>
              <a:rPr lang="en-US" dirty="0"/>
              <a:t>:  https://mi.drcedirect.com/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2923845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31" y="838200"/>
            <a:ext cx="7772400" cy="1143000"/>
          </a:xfrm>
        </p:spPr>
        <p:txBody>
          <a:bodyPr>
            <a:normAutofit/>
          </a:bodyPr>
          <a:lstStyle/>
          <a:p>
            <a:pPr algn="ctr"/>
            <a:r>
              <a:rPr lang="en-US" sz="3200" b="1" dirty="0" smtClean="0"/>
              <a:t>Online Testing Technology Components</a:t>
            </a:r>
            <a:endParaRPr lang="en-US" sz="32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74202252"/>
              </p:ext>
            </p:extLst>
          </p:nvPr>
        </p:nvGraphicFramePr>
        <p:xfrm>
          <a:off x="744743" y="2590800"/>
          <a:ext cx="7772400" cy="3048001"/>
        </p:xfrm>
        <a:graphic>
          <a:graphicData uri="http://schemas.openxmlformats.org/drawingml/2006/table">
            <a:tbl>
              <a:tblPr firstRow="1" bandRow="1">
                <a:tableStyleId>{5C22544A-7EE6-4342-B048-85BDC9FD1C3A}</a:tableStyleId>
              </a:tblPr>
              <a:tblGrid>
                <a:gridCol w="2174875"/>
                <a:gridCol w="2590800"/>
                <a:gridCol w="3006725"/>
              </a:tblGrid>
              <a:tr h="493357">
                <a:tc>
                  <a:txBody>
                    <a:bodyPr/>
                    <a:lstStyle/>
                    <a:p>
                      <a:r>
                        <a:rPr lang="en-US" dirty="0" smtClean="0"/>
                        <a:t>Component</a:t>
                      </a:r>
                      <a:endParaRPr lang="en-US" dirty="0"/>
                    </a:p>
                  </a:txBody>
                  <a:tcPr/>
                </a:tc>
                <a:tc>
                  <a:txBody>
                    <a:bodyPr/>
                    <a:lstStyle/>
                    <a:p>
                      <a:r>
                        <a:rPr lang="en-US" dirty="0" smtClean="0"/>
                        <a:t>Primary Responsibility</a:t>
                      </a:r>
                      <a:endParaRPr lang="en-US" dirty="0"/>
                    </a:p>
                  </a:txBody>
                  <a:tcPr/>
                </a:tc>
                <a:tc>
                  <a:txBody>
                    <a:bodyPr/>
                    <a:lstStyle/>
                    <a:p>
                      <a:r>
                        <a:rPr lang="en-US" dirty="0" smtClean="0"/>
                        <a:t>Other users</a:t>
                      </a:r>
                      <a:endParaRPr lang="en-US" dirty="0"/>
                    </a:p>
                  </a:txBody>
                  <a:tcPr/>
                </a:tc>
              </a:tr>
              <a:tr h="851548">
                <a:tc>
                  <a:txBody>
                    <a:bodyPr/>
                    <a:lstStyle/>
                    <a:p>
                      <a:r>
                        <a:rPr lang="en-US" b="1" dirty="0" err="1" smtClean="0"/>
                        <a:t>eDIRECT</a:t>
                      </a:r>
                      <a:endParaRPr lang="en-US" b="1" dirty="0"/>
                    </a:p>
                  </a:txBody>
                  <a:tcPr/>
                </a:tc>
                <a:tc>
                  <a:txBody>
                    <a:bodyPr/>
                    <a:lstStyle/>
                    <a:p>
                      <a:r>
                        <a:rPr lang="en-US" dirty="0" smtClean="0"/>
                        <a:t>District</a:t>
                      </a:r>
                      <a:r>
                        <a:rPr lang="en-US" baseline="0" dirty="0" smtClean="0"/>
                        <a:t> Coordinator</a:t>
                      </a:r>
                    </a:p>
                    <a:p>
                      <a:r>
                        <a:rPr lang="en-US" baseline="0" dirty="0" smtClean="0"/>
                        <a:t>Building Coordinator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Technology Coordinator</a:t>
                      </a:r>
                      <a:r>
                        <a:rPr lang="en-US" baseline="0" dirty="0" smtClean="0"/>
                        <a:t> (only </a:t>
                      </a:r>
                      <a:r>
                        <a:rPr lang="en-US" dirty="0" smtClean="0"/>
                        <a:t>software and documentation)</a:t>
                      </a:r>
                    </a:p>
                  </a:txBody>
                  <a:tcPr/>
                </a:tc>
              </a:tr>
              <a:tr h="851548">
                <a:tc>
                  <a:txBody>
                    <a:bodyPr/>
                    <a:lstStyle/>
                    <a:p>
                      <a:r>
                        <a:rPr lang="en-US" b="1" dirty="0" smtClean="0"/>
                        <a:t>INSIGHT</a:t>
                      </a:r>
                      <a:endParaRPr lang="en-US" b="1" dirty="0"/>
                    </a:p>
                  </a:txBody>
                  <a:tcPr/>
                </a:tc>
                <a:tc>
                  <a:txBody>
                    <a:bodyPr/>
                    <a:lstStyle/>
                    <a:p>
                      <a:r>
                        <a:rPr lang="en-US" dirty="0" smtClean="0"/>
                        <a:t>Technology Coordinator</a:t>
                      </a:r>
                      <a:endParaRPr lang="en-US" dirty="0"/>
                    </a:p>
                  </a:txBody>
                  <a:tcPr/>
                </a:tc>
                <a:tc>
                  <a:txBody>
                    <a:bodyPr/>
                    <a:lstStyle/>
                    <a:p>
                      <a:r>
                        <a:rPr lang="en-US" dirty="0" smtClean="0"/>
                        <a:t>Building</a:t>
                      </a:r>
                      <a:r>
                        <a:rPr lang="en-US" baseline="0" dirty="0" smtClean="0"/>
                        <a:t> Coordinator</a:t>
                      </a:r>
                    </a:p>
                    <a:p>
                      <a:r>
                        <a:rPr lang="en-US" baseline="0" dirty="0" smtClean="0"/>
                        <a:t>Test Administrator</a:t>
                      </a:r>
                      <a:endParaRPr lang="en-US" dirty="0"/>
                    </a:p>
                  </a:txBody>
                  <a:tcPr/>
                </a:tc>
              </a:tr>
              <a:tr h="851548">
                <a:tc>
                  <a:txBody>
                    <a:bodyPr/>
                    <a:lstStyle/>
                    <a:p>
                      <a:r>
                        <a:rPr lang="en-US" b="1" dirty="0" smtClean="0"/>
                        <a:t>Testing</a:t>
                      </a:r>
                      <a:r>
                        <a:rPr lang="en-US" b="1" baseline="0" dirty="0" smtClean="0"/>
                        <a:t> Site Manager (TSM)</a:t>
                      </a:r>
                      <a:endParaRPr lang="en-US" b="1" dirty="0"/>
                    </a:p>
                  </a:txBody>
                  <a:tcPr/>
                </a:tc>
                <a:tc>
                  <a:txBody>
                    <a:bodyPr/>
                    <a:lstStyle/>
                    <a:p>
                      <a:r>
                        <a:rPr lang="en-US" dirty="0" smtClean="0"/>
                        <a:t>Technology Coordinator</a:t>
                      </a:r>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49AED484-F614-4F83-9E0A-076B4E5CA0E7}" type="slidenum">
              <a:rPr lang="en-US" smtClean="0"/>
              <a:pPr/>
              <a:t>13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1644895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76" y="252833"/>
            <a:ext cx="7772400" cy="1143000"/>
          </a:xfrm>
        </p:spPr>
        <p:txBody>
          <a:bodyPr>
            <a:normAutofit/>
          </a:bodyPr>
          <a:lstStyle/>
          <a:p>
            <a:pPr algn="ctr"/>
            <a:r>
              <a:rPr lang="en-US" sz="3200" b="1" cap="none" dirty="0" smtClean="0"/>
              <a:t>Access to </a:t>
            </a:r>
            <a:r>
              <a:rPr lang="en-US" sz="3200" b="1" cap="none" dirty="0" err="1" smtClean="0"/>
              <a:t>eDIRECT</a:t>
            </a:r>
            <a:endParaRPr lang="en-US" sz="3200" b="1" cap="none" dirty="0"/>
          </a:p>
        </p:txBody>
      </p:sp>
      <p:sp>
        <p:nvSpPr>
          <p:cNvPr id="3" name="Content Placeholder 2"/>
          <p:cNvSpPr>
            <a:spLocks noGrp="1"/>
          </p:cNvSpPr>
          <p:nvPr>
            <p:ph idx="1"/>
          </p:nvPr>
        </p:nvSpPr>
        <p:spPr>
          <a:xfrm>
            <a:off x="375665" y="2157833"/>
            <a:ext cx="8526950" cy="4090568"/>
          </a:xfrm>
        </p:spPr>
        <p:txBody>
          <a:bodyPr>
            <a:normAutofit fontScale="92500"/>
          </a:bodyPr>
          <a:lstStyle/>
          <a:p>
            <a:r>
              <a:rPr lang="en-US" sz="2400" dirty="0"/>
              <a:t>All users requiring </a:t>
            </a:r>
            <a:r>
              <a:rPr lang="en-US" sz="2400" dirty="0" err="1"/>
              <a:t>eDIRECT</a:t>
            </a:r>
            <a:r>
              <a:rPr lang="en-US" sz="2400" dirty="0"/>
              <a:t> access (Technology Coordinators, District Coordinators, and Building Coordinators) </a:t>
            </a:r>
            <a:r>
              <a:rPr lang="en-US" sz="2400" b="1" dirty="0"/>
              <a:t>must be listed under the appropriate role in the Secure </a:t>
            </a:r>
            <a:r>
              <a:rPr lang="en-US" sz="2400" b="1" dirty="0" smtClean="0"/>
              <a:t>Site (www.michigan.gov/securesitetraining). </a:t>
            </a:r>
            <a:endParaRPr lang="en-US" sz="2400" b="1" dirty="0" smtClean="0"/>
          </a:p>
          <a:p>
            <a:r>
              <a:rPr lang="en-US" sz="2400" dirty="0" smtClean="0"/>
              <a:t>User </a:t>
            </a:r>
            <a:r>
              <a:rPr lang="en-US" sz="2400" dirty="0"/>
              <a:t>information </a:t>
            </a:r>
            <a:r>
              <a:rPr lang="en-US" sz="2400" dirty="0" smtClean="0"/>
              <a:t>was </a:t>
            </a:r>
            <a:r>
              <a:rPr lang="en-US" sz="2400" dirty="0"/>
              <a:t>pulled from the secure site and loaded into </a:t>
            </a:r>
            <a:r>
              <a:rPr lang="en-US" sz="2400" dirty="0" err="1"/>
              <a:t>eDIRECT</a:t>
            </a:r>
            <a:r>
              <a:rPr lang="en-US" sz="2400" dirty="0"/>
              <a:t> </a:t>
            </a:r>
            <a:r>
              <a:rPr lang="en-US" sz="2400" dirty="0" smtClean="0"/>
              <a:t> </a:t>
            </a:r>
            <a:r>
              <a:rPr lang="en-US" sz="2400" dirty="0"/>
              <a:t>2/20/15 and </a:t>
            </a:r>
            <a:r>
              <a:rPr lang="en-US" sz="2400" dirty="0" smtClean="0"/>
              <a:t>will occur daily.</a:t>
            </a:r>
          </a:p>
          <a:p>
            <a:r>
              <a:rPr lang="en-US" sz="2400" dirty="0" smtClean="0"/>
              <a:t> </a:t>
            </a:r>
            <a:r>
              <a:rPr lang="en-US" sz="2400" dirty="0"/>
              <a:t>Please note that this is the only method for adding users to the </a:t>
            </a:r>
            <a:r>
              <a:rPr lang="en-US" sz="2400" dirty="0" err="1"/>
              <a:t>eDIRECT</a:t>
            </a:r>
            <a:r>
              <a:rPr lang="en-US" sz="2400" dirty="0"/>
              <a:t> system. Users will not be added manually over the phone. </a:t>
            </a:r>
          </a:p>
          <a:p>
            <a:pPr marL="0" indent="0">
              <a:buNone/>
            </a:pPr>
            <a:r>
              <a:rPr lang="en-US" sz="2400" dirty="0"/>
              <a:t> </a:t>
            </a:r>
          </a:p>
          <a:p>
            <a:pPr marL="0" indent="0">
              <a:buNone/>
            </a:pPr>
            <a:r>
              <a:rPr lang="en-US" sz="1800" dirty="0"/>
              <a:t>   </a:t>
            </a:r>
          </a:p>
          <a:p>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14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782996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a:t>
            </a:r>
            <a:r>
              <a:rPr lang="en-US" sz="3600" cap="none" dirty="0" smtClean="0"/>
              <a:t>ccess to </a:t>
            </a:r>
            <a:r>
              <a:rPr lang="en-US" sz="3600" cap="none" dirty="0" err="1" smtClean="0"/>
              <a:t>eDIRECT</a:t>
            </a:r>
            <a:r>
              <a:rPr lang="en-US" sz="3600" cap="none" dirty="0" smtClean="0"/>
              <a:t>- continued</a:t>
            </a:r>
            <a:endParaRPr lang="en-US" sz="3600" dirty="0"/>
          </a:p>
        </p:txBody>
      </p:sp>
      <p:sp>
        <p:nvSpPr>
          <p:cNvPr id="3" name="Content Placeholder 2"/>
          <p:cNvSpPr>
            <a:spLocks noGrp="1"/>
          </p:cNvSpPr>
          <p:nvPr>
            <p:ph idx="1"/>
          </p:nvPr>
        </p:nvSpPr>
        <p:spPr>
          <a:xfrm>
            <a:off x="457200" y="2065868"/>
            <a:ext cx="7772400" cy="4258732"/>
          </a:xfrm>
        </p:spPr>
        <p:txBody>
          <a:bodyPr>
            <a:normAutofit/>
          </a:bodyPr>
          <a:lstStyle/>
          <a:p>
            <a:r>
              <a:rPr lang="en-US" sz="2000" dirty="0"/>
              <a:t>Technology Coordinators will need access to </a:t>
            </a:r>
            <a:r>
              <a:rPr lang="en-US" sz="2000" dirty="0" err="1"/>
              <a:t>eDIRECT</a:t>
            </a:r>
            <a:r>
              <a:rPr lang="en-US" sz="2000" dirty="0"/>
              <a:t> to download testing software. </a:t>
            </a:r>
          </a:p>
          <a:p>
            <a:r>
              <a:rPr lang="en-US" sz="2000" dirty="0"/>
              <a:t>Building Coordinators will need </a:t>
            </a:r>
            <a:r>
              <a:rPr lang="en-US" sz="2000" dirty="0" err="1"/>
              <a:t>eDIRECT</a:t>
            </a:r>
            <a:r>
              <a:rPr lang="en-US" sz="2000" dirty="0"/>
              <a:t> access to manage test sessions, monitor testing progress, assign accommodations, and print test tickets. </a:t>
            </a:r>
          </a:p>
          <a:p>
            <a:r>
              <a:rPr lang="en-US" sz="2000" dirty="0"/>
              <a:t>District Coordinators will need access in order to monitor testing progress as well as serve as backup support for Building Coordinators. </a:t>
            </a:r>
          </a:p>
          <a:p>
            <a:r>
              <a:rPr lang="en-US" sz="2000" dirty="0"/>
              <a:t>Test Administrators will not need </a:t>
            </a:r>
            <a:r>
              <a:rPr lang="en-US" sz="2000" dirty="0" err="1"/>
              <a:t>eDIRECT</a:t>
            </a:r>
            <a:r>
              <a:rPr lang="en-US" sz="2000" dirty="0"/>
              <a:t> access. </a:t>
            </a:r>
          </a:p>
          <a:p>
            <a:r>
              <a:rPr lang="en-US" sz="2000" dirty="0"/>
              <a:t>All users have access to the documents section of </a:t>
            </a:r>
            <a:r>
              <a:rPr lang="en-US" sz="2000" dirty="0" err="1"/>
              <a:t>eDIRECT</a:t>
            </a:r>
            <a:r>
              <a:rPr lang="en-US" sz="2000" dirty="0"/>
              <a:t> as it does not require a login. Documents can be accessed at </a:t>
            </a:r>
            <a:r>
              <a:rPr lang="en-US" sz="2000" u="sng" dirty="0">
                <a:hlinkClick r:id="rId2"/>
              </a:rPr>
              <a:t>http://mi.drcedirect.com</a:t>
            </a:r>
            <a:endParaRPr lang="en-US" sz="2000"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4"/>
          <a:stretch>
            <a:fillRect/>
          </a:stretch>
        </p:blipFill>
        <p:spPr>
          <a:xfrm>
            <a:off x="7775509" y="104775"/>
            <a:ext cx="1303951" cy="533400"/>
          </a:xfrm>
          <a:prstGeom prst="rect">
            <a:avLst/>
          </a:prstGeom>
        </p:spPr>
      </p:pic>
    </p:spTree>
    <p:extLst>
      <p:ext uri="{BB962C8B-B14F-4D97-AF65-F5344CB8AC3E}">
        <p14:creationId xmlns:p14="http://schemas.microsoft.com/office/powerpoint/2010/main" val="149228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714" y="838200"/>
            <a:ext cx="7772400" cy="1143000"/>
          </a:xfrm>
        </p:spPr>
        <p:txBody>
          <a:bodyPr>
            <a:normAutofit/>
          </a:bodyPr>
          <a:lstStyle/>
          <a:p>
            <a:pPr algn="ctr"/>
            <a:r>
              <a:rPr lang="en-US" sz="3200" b="1" dirty="0" smtClean="0"/>
              <a:t>Roles &amp; Responsibilities in Online Testing</a:t>
            </a:r>
            <a:endParaRPr lang="en-US" sz="3200" b="1" dirty="0"/>
          </a:p>
        </p:txBody>
      </p:sp>
      <p:sp>
        <p:nvSpPr>
          <p:cNvPr id="3" name="Content Placeholder 2"/>
          <p:cNvSpPr>
            <a:spLocks noGrp="1"/>
          </p:cNvSpPr>
          <p:nvPr>
            <p:ph idx="1"/>
          </p:nvPr>
        </p:nvSpPr>
        <p:spPr>
          <a:xfrm>
            <a:off x="914400" y="2160704"/>
            <a:ext cx="7772400" cy="4114800"/>
          </a:xfrm>
        </p:spPr>
        <p:txBody>
          <a:bodyPr>
            <a:normAutofit fontScale="92500" lnSpcReduction="20000"/>
          </a:bodyPr>
          <a:lstStyle/>
          <a:p>
            <a:pPr marL="0" indent="0">
              <a:buNone/>
            </a:pPr>
            <a:r>
              <a:rPr lang="en-US" sz="2800" dirty="0"/>
              <a:t>Technology Coordinator</a:t>
            </a:r>
          </a:p>
          <a:p>
            <a:pPr marL="857250" lvl="2" indent="-457200">
              <a:buFont typeface="Arial" panose="020B0604020202020204" pitchFamily="34" charset="0"/>
              <a:buChar char="•"/>
            </a:pPr>
            <a:r>
              <a:rPr lang="en-US" sz="2200" dirty="0"/>
              <a:t>Attend training sessions</a:t>
            </a:r>
          </a:p>
          <a:p>
            <a:pPr marL="857250" lvl="2" indent="-457200">
              <a:buFont typeface="Arial" panose="020B0604020202020204" pitchFamily="34" charset="0"/>
              <a:buChar char="•"/>
            </a:pPr>
            <a:r>
              <a:rPr lang="en-US" sz="2200" dirty="0"/>
              <a:t>Read system documentation</a:t>
            </a:r>
          </a:p>
          <a:p>
            <a:pPr marL="857250" lvl="2" indent="-457200">
              <a:buFont typeface="Arial" panose="020B0604020202020204" pitchFamily="34" charset="0"/>
              <a:buChar char="•"/>
            </a:pPr>
            <a:r>
              <a:rPr lang="en-US" sz="2200" dirty="0"/>
              <a:t>Install the testing software</a:t>
            </a:r>
          </a:p>
          <a:p>
            <a:pPr marL="857250" lvl="2" indent="-457200">
              <a:buFont typeface="Arial" panose="020B0604020202020204" pitchFamily="34" charset="0"/>
              <a:buChar char="•"/>
            </a:pPr>
            <a:r>
              <a:rPr lang="en-US" sz="2200" dirty="0"/>
              <a:t>Determine system capacity</a:t>
            </a:r>
          </a:p>
          <a:p>
            <a:pPr marL="857250" lvl="2" indent="-457200">
              <a:buFont typeface="Arial" panose="020B0604020202020204" pitchFamily="34" charset="0"/>
              <a:buChar char="•"/>
            </a:pPr>
            <a:r>
              <a:rPr lang="en-US" sz="2200" dirty="0"/>
              <a:t>Monitor the TSM</a:t>
            </a:r>
          </a:p>
          <a:p>
            <a:pPr marL="857250" lvl="2" indent="-457200">
              <a:buFont typeface="Arial" panose="020B0604020202020204" pitchFamily="34" charset="0"/>
              <a:buChar char="•"/>
            </a:pPr>
            <a:r>
              <a:rPr lang="en-US" sz="2200" dirty="0"/>
              <a:t>Review testing schedules</a:t>
            </a:r>
          </a:p>
          <a:p>
            <a:pPr marL="857250" lvl="2" indent="-457200">
              <a:buFont typeface="Arial" panose="020B0604020202020204" pitchFamily="34" charset="0"/>
              <a:buChar char="•"/>
            </a:pPr>
            <a:r>
              <a:rPr lang="en-US" sz="2200" dirty="0"/>
              <a:t>Provide device preparation </a:t>
            </a:r>
            <a:r>
              <a:rPr lang="en-US" sz="2200" dirty="0" smtClean="0"/>
              <a:t>guidance</a:t>
            </a:r>
          </a:p>
          <a:p>
            <a:pPr marL="857250" lvl="2" indent="-457200">
              <a:buFont typeface="Arial" panose="020B0604020202020204" pitchFamily="34" charset="0"/>
              <a:buChar char="•"/>
            </a:pPr>
            <a:r>
              <a:rPr lang="en-US" sz="2200" dirty="0" smtClean="0"/>
              <a:t>Maintain </a:t>
            </a:r>
            <a:r>
              <a:rPr lang="en-US" sz="2200" dirty="0"/>
              <a:t>assessment </a:t>
            </a:r>
            <a:r>
              <a:rPr lang="en-US" sz="2200" dirty="0" smtClean="0"/>
              <a:t>security</a:t>
            </a:r>
          </a:p>
          <a:p>
            <a:pPr marL="857250" lvl="2" indent="-457200">
              <a:buFont typeface="Arial" panose="020B0604020202020204" pitchFamily="34" charset="0"/>
              <a:buChar char="•"/>
            </a:pPr>
            <a:r>
              <a:rPr lang="en-US" sz="2200" dirty="0" smtClean="0"/>
              <a:t>Provide tech support during testing to schools and teachers</a:t>
            </a:r>
            <a:endParaRPr lang="en-US" sz="2200" dirty="0"/>
          </a:p>
          <a:p>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16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1700902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00" y="658696"/>
            <a:ext cx="7772400" cy="1143000"/>
          </a:xfrm>
        </p:spPr>
        <p:txBody>
          <a:bodyPr>
            <a:normAutofit/>
          </a:bodyPr>
          <a:lstStyle/>
          <a:p>
            <a:r>
              <a:rPr lang="en-US" sz="3200" b="1" dirty="0"/>
              <a:t>Roles &amp; Responsibilities in Online Testing</a:t>
            </a:r>
          </a:p>
        </p:txBody>
      </p:sp>
      <p:sp>
        <p:nvSpPr>
          <p:cNvPr id="7" name="Slide Number Placeholder 6"/>
          <p:cNvSpPr>
            <a:spLocks noGrp="1"/>
          </p:cNvSpPr>
          <p:nvPr>
            <p:ph type="sldNum" sz="quarter" idx="12"/>
          </p:nvPr>
        </p:nvSpPr>
        <p:spPr/>
        <p:txBody>
          <a:bodyPr/>
          <a:lstStyle/>
          <a:p>
            <a:fld id="{49AED484-F614-4F83-9E0A-076B4E5CA0E7}" type="slidenum">
              <a:rPr lang="en-US" smtClean="0"/>
              <a:pPr/>
              <a:t>17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
        <p:nvSpPr>
          <p:cNvPr id="6" name="Rectangle 5"/>
          <p:cNvSpPr/>
          <p:nvPr/>
        </p:nvSpPr>
        <p:spPr>
          <a:xfrm>
            <a:off x="914399" y="1783767"/>
            <a:ext cx="7315201" cy="4585871"/>
          </a:xfrm>
          <a:prstGeom prst="rect">
            <a:avLst/>
          </a:prstGeom>
        </p:spPr>
        <p:txBody>
          <a:bodyPr wrap="square">
            <a:spAutoFit/>
          </a:bodyPr>
          <a:lstStyle/>
          <a:p>
            <a:pPr marL="400050" lvl="2"/>
            <a:r>
              <a:rPr lang="en-US" sz="2800" dirty="0" smtClean="0"/>
              <a:t>District  Coordinator</a:t>
            </a:r>
          </a:p>
          <a:p>
            <a:pPr marL="400050" lvl="2"/>
            <a:endParaRPr lang="en-US" sz="2400" dirty="0" smtClean="0"/>
          </a:p>
          <a:p>
            <a:pPr marL="857250" lvl="2" indent="-457200">
              <a:buFont typeface="Arial" panose="020B0604020202020204" pitchFamily="34" charset="0"/>
              <a:buChar char="•"/>
            </a:pPr>
            <a:r>
              <a:rPr lang="en-US" sz="2400" dirty="0" smtClean="0"/>
              <a:t>Provide </a:t>
            </a:r>
            <a:r>
              <a:rPr lang="en-US" sz="2400" dirty="0"/>
              <a:t>training </a:t>
            </a:r>
            <a:r>
              <a:rPr lang="en-US" sz="2400" dirty="0" smtClean="0"/>
              <a:t>to Building Test Coordinators</a:t>
            </a:r>
            <a:endParaRPr lang="en-US" sz="2400" dirty="0"/>
          </a:p>
          <a:p>
            <a:pPr marL="857250" lvl="2" indent="-457200">
              <a:buFont typeface="Arial" panose="020B0604020202020204" pitchFamily="34" charset="0"/>
              <a:buChar char="•"/>
            </a:pPr>
            <a:r>
              <a:rPr lang="en-US" sz="2400" dirty="0"/>
              <a:t>Coordinate with Technology Coordinator </a:t>
            </a:r>
          </a:p>
          <a:p>
            <a:pPr marL="857250" lvl="2" indent="-457200">
              <a:buFont typeface="Arial" panose="020B0604020202020204" pitchFamily="34" charset="0"/>
              <a:buChar char="•"/>
            </a:pPr>
            <a:r>
              <a:rPr lang="en-US" sz="2400" dirty="0" smtClean="0"/>
              <a:t>Order materials if necessary</a:t>
            </a:r>
            <a:endParaRPr lang="en-US" sz="2400" dirty="0"/>
          </a:p>
          <a:p>
            <a:pPr marL="857250" lvl="2" indent="-457200">
              <a:buFont typeface="Arial" panose="020B0604020202020204" pitchFamily="34" charset="0"/>
              <a:buChar char="•"/>
            </a:pPr>
            <a:r>
              <a:rPr lang="en-US" sz="2400" dirty="0" smtClean="0"/>
              <a:t>Provide assistance to Building Test Coordinators</a:t>
            </a:r>
            <a:endParaRPr lang="en-US" sz="2400" dirty="0"/>
          </a:p>
          <a:p>
            <a:pPr marL="857250" lvl="2" indent="-457200">
              <a:buFont typeface="Arial" panose="020B0604020202020204" pitchFamily="34" charset="0"/>
              <a:buChar char="•"/>
            </a:pPr>
            <a:r>
              <a:rPr lang="en-US" sz="2400" dirty="0" smtClean="0"/>
              <a:t>Ensure test </a:t>
            </a:r>
            <a:r>
              <a:rPr lang="en-US" sz="2400" dirty="0"/>
              <a:t>t</a:t>
            </a:r>
            <a:r>
              <a:rPr lang="en-US" sz="2400" dirty="0" smtClean="0"/>
              <a:t>ickets and scratch paper are destroyed by the Building Coordinator</a:t>
            </a:r>
          </a:p>
          <a:p>
            <a:pPr marL="857250" lvl="2" indent="-457200">
              <a:buFont typeface="Arial" panose="020B0604020202020204" pitchFamily="34" charset="0"/>
              <a:buChar char="•"/>
            </a:pPr>
            <a:r>
              <a:rPr lang="en-US" sz="2400" dirty="0" smtClean="0"/>
              <a:t>Monitor return of materials</a:t>
            </a:r>
          </a:p>
          <a:p>
            <a:pPr marL="857250" lvl="2" indent="-457200">
              <a:buFont typeface="Arial" panose="020B0604020202020204" pitchFamily="34" charset="0"/>
              <a:buChar char="•"/>
            </a:pPr>
            <a:r>
              <a:rPr lang="en-US" sz="2400" dirty="0" smtClean="0"/>
              <a:t>Maintain </a:t>
            </a:r>
            <a:r>
              <a:rPr lang="en-US" sz="2400" dirty="0"/>
              <a:t>assessment </a:t>
            </a:r>
            <a:r>
              <a:rPr lang="en-US" sz="2400" dirty="0" smtClean="0"/>
              <a:t>security</a:t>
            </a:r>
          </a:p>
          <a:p>
            <a:pPr marL="857250" lvl="2" indent="-457200">
              <a:buFont typeface="Arial" panose="020B0604020202020204" pitchFamily="34" charset="0"/>
              <a:buChar char="•"/>
            </a:pPr>
            <a:r>
              <a:rPr lang="en-US" sz="2400" dirty="0" smtClean="0"/>
              <a:t>File Incident Reports if necessary</a:t>
            </a:r>
          </a:p>
          <a:p>
            <a:pPr marL="857250" lvl="2" indent="-457200">
              <a:buFont typeface="Arial" panose="020B0604020202020204" pitchFamily="34" charset="0"/>
              <a:buChar char="•"/>
            </a:pPr>
            <a:r>
              <a:rPr lang="en-US" sz="2400" dirty="0" smtClean="0"/>
              <a:t>Contact Call Center as necessary</a:t>
            </a:r>
            <a:endParaRPr lang="en-US" sz="2400" dirty="0"/>
          </a:p>
        </p:txBody>
      </p:sp>
    </p:spTree>
    <p:extLst>
      <p:ext uri="{BB962C8B-B14F-4D97-AF65-F5344CB8AC3E}">
        <p14:creationId xmlns:p14="http://schemas.microsoft.com/office/powerpoint/2010/main" val="1313683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28572"/>
            <a:ext cx="7772400" cy="1143000"/>
          </a:xfrm>
        </p:spPr>
        <p:txBody>
          <a:bodyPr>
            <a:normAutofit/>
          </a:bodyPr>
          <a:lstStyle/>
          <a:p>
            <a:pPr algn="ctr"/>
            <a:r>
              <a:rPr lang="en-US" sz="3200" b="1" dirty="0" smtClean="0"/>
              <a:t>Roles &amp; Responsibilities in Online Testing</a:t>
            </a:r>
            <a:endParaRPr lang="en-US" sz="3200" b="1" dirty="0"/>
          </a:p>
        </p:txBody>
      </p:sp>
      <p:sp>
        <p:nvSpPr>
          <p:cNvPr id="3" name="Content Placeholder 2"/>
          <p:cNvSpPr>
            <a:spLocks noGrp="1"/>
          </p:cNvSpPr>
          <p:nvPr>
            <p:ph idx="1"/>
          </p:nvPr>
        </p:nvSpPr>
        <p:spPr>
          <a:xfrm>
            <a:off x="762000" y="1674008"/>
            <a:ext cx="7772400" cy="4955391"/>
          </a:xfrm>
        </p:spPr>
        <p:txBody>
          <a:bodyPr>
            <a:normAutofit fontScale="32500" lnSpcReduction="20000"/>
          </a:bodyPr>
          <a:lstStyle/>
          <a:p>
            <a:pPr marL="0" indent="0">
              <a:buNone/>
            </a:pPr>
            <a:r>
              <a:rPr lang="en-US" sz="8600" dirty="0" smtClean="0"/>
              <a:t>Building Coordinator</a:t>
            </a:r>
          </a:p>
          <a:p>
            <a:pPr marL="0" indent="0">
              <a:buNone/>
            </a:pPr>
            <a:endParaRPr lang="en-US" sz="7000" dirty="0"/>
          </a:p>
          <a:p>
            <a:pPr marL="857250" lvl="2" indent="-457200">
              <a:buFont typeface="Arial" panose="020B0604020202020204" pitchFamily="34" charset="0"/>
              <a:buChar char="•"/>
            </a:pPr>
            <a:r>
              <a:rPr lang="en-US" sz="6200" dirty="0" smtClean="0"/>
              <a:t>Provide training to online Assessment Administrators</a:t>
            </a:r>
          </a:p>
          <a:p>
            <a:pPr marL="857250" lvl="2" indent="-457200">
              <a:buFont typeface="Arial" panose="020B0604020202020204" pitchFamily="34" charset="0"/>
              <a:buChar char="•"/>
            </a:pPr>
            <a:r>
              <a:rPr lang="en-US" sz="6200" dirty="0" smtClean="0"/>
              <a:t>Coordinate with Technology Coordinator  and District Coordinator</a:t>
            </a:r>
          </a:p>
          <a:p>
            <a:pPr marL="857250" lvl="2" indent="-457200">
              <a:buFont typeface="Arial" panose="020B0604020202020204" pitchFamily="34" charset="0"/>
              <a:buChar char="•"/>
            </a:pPr>
            <a:r>
              <a:rPr lang="en-US" sz="6200" dirty="0" smtClean="0"/>
              <a:t>Create testing </a:t>
            </a:r>
            <a:r>
              <a:rPr lang="en-US" sz="6200" dirty="0"/>
              <a:t>schedules</a:t>
            </a:r>
          </a:p>
          <a:p>
            <a:pPr marL="857250" lvl="2" indent="-457200">
              <a:buFont typeface="Arial" panose="020B0604020202020204" pitchFamily="34" charset="0"/>
              <a:buChar char="•"/>
            </a:pPr>
            <a:r>
              <a:rPr lang="en-US" sz="6200" dirty="0" smtClean="0"/>
              <a:t>Print, organize, and disseminate Test Tickets </a:t>
            </a:r>
          </a:p>
          <a:p>
            <a:pPr marL="857250" lvl="2" indent="-457200">
              <a:buFont typeface="Arial" panose="020B0604020202020204" pitchFamily="34" charset="0"/>
              <a:buChar char="•"/>
            </a:pPr>
            <a:r>
              <a:rPr lang="en-US" sz="6200" dirty="0" smtClean="0"/>
              <a:t>Distribute Test Materials (Directions, Graph Paper, Classroom Activities)</a:t>
            </a:r>
          </a:p>
          <a:p>
            <a:pPr marL="857250" lvl="2" indent="-457200">
              <a:buFont typeface="Arial" panose="020B0604020202020204" pitchFamily="34" charset="0"/>
              <a:buChar char="•"/>
            </a:pPr>
            <a:r>
              <a:rPr lang="en-US" sz="6200" dirty="0" smtClean="0"/>
              <a:t>Work with Technology Coordinator to provide </a:t>
            </a:r>
            <a:r>
              <a:rPr lang="en-US" sz="6200" dirty="0"/>
              <a:t>device preparation </a:t>
            </a:r>
            <a:r>
              <a:rPr lang="en-US" sz="6200" dirty="0" smtClean="0"/>
              <a:t>assistance</a:t>
            </a:r>
          </a:p>
          <a:p>
            <a:pPr marL="857250" lvl="2" indent="-457200">
              <a:buFont typeface="Arial" panose="020B0604020202020204" pitchFamily="34" charset="0"/>
              <a:buChar char="•"/>
            </a:pPr>
            <a:r>
              <a:rPr lang="en-US" sz="6200" dirty="0" smtClean="0"/>
              <a:t>Destroy used Test Tickets and all used scratch paper</a:t>
            </a:r>
          </a:p>
          <a:p>
            <a:pPr marL="857250" lvl="2" indent="-457200">
              <a:buFont typeface="Arial" panose="020B0604020202020204" pitchFamily="34" charset="0"/>
              <a:buChar char="•"/>
            </a:pPr>
            <a:r>
              <a:rPr lang="en-US" sz="6200" dirty="0" smtClean="0"/>
              <a:t>Maintain </a:t>
            </a:r>
            <a:r>
              <a:rPr lang="en-US" sz="6200" dirty="0"/>
              <a:t>assessment security</a:t>
            </a:r>
          </a:p>
          <a:p>
            <a:endParaRPr lang="en-US" sz="6000"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2914963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8612"/>
            <a:ext cx="7772400" cy="1066800"/>
          </a:xfrm>
        </p:spPr>
        <p:txBody>
          <a:bodyPr>
            <a:normAutofit/>
          </a:bodyPr>
          <a:lstStyle/>
          <a:p>
            <a:pPr algn="ctr"/>
            <a:r>
              <a:rPr lang="en-US" sz="3200" b="1" dirty="0" smtClean="0"/>
              <a:t>New Experiences…</a:t>
            </a:r>
            <a:endParaRPr lang="en-US" sz="3200" b="1" dirty="0"/>
          </a:p>
        </p:txBody>
      </p:sp>
      <p:sp>
        <p:nvSpPr>
          <p:cNvPr id="7" name="Content Placeholder 6"/>
          <p:cNvSpPr>
            <a:spLocks noGrp="1"/>
          </p:cNvSpPr>
          <p:nvPr>
            <p:ph idx="1"/>
          </p:nvPr>
        </p:nvSpPr>
        <p:spPr>
          <a:xfrm>
            <a:off x="533400" y="1808427"/>
            <a:ext cx="7772400" cy="3649133"/>
          </a:xfrm>
        </p:spPr>
        <p:txBody>
          <a:bodyPr>
            <a:normAutofit/>
          </a:bodyPr>
          <a:lstStyle/>
          <a:p>
            <a:r>
              <a:rPr lang="en-US" sz="2800" dirty="0" smtClean="0"/>
              <a:t>ELA Listening (Embedded or CD/Script (requires headphones for Online)</a:t>
            </a:r>
            <a:endParaRPr lang="en-US" sz="2800" dirty="0"/>
          </a:p>
          <a:p>
            <a:r>
              <a:rPr lang="en-US" sz="2800" dirty="0" smtClean="0"/>
              <a:t>Classroom Activities- (ELA and Math)</a:t>
            </a:r>
            <a:endParaRPr lang="en-US" sz="2800" dirty="0"/>
          </a:p>
          <a:p>
            <a:r>
              <a:rPr lang="en-US" sz="2800" dirty="0" smtClean="0"/>
              <a:t>Performance Tasks- (ELA and Math)</a:t>
            </a:r>
          </a:p>
          <a:p>
            <a:r>
              <a:rPr lang="en-US" sz="2800" dirty="0" smtClean="0"/>
              <a:t>Stacked Spanish version (Math only)</a:t>
            </a:r>
          </a:p>
          <a:p>
            <a:r>
              <a:rPr lang="en-US" sz="2800" dirty="0" smtClean="0"/>
              <a:t>Test Tickets (ELA and Math)</a:t>
            </a:r>
            <a:endParaRPr lang="en-US" sz="2800" dirty="0"/>
          </a:p>
        </p:txBody>
      </p:sp>
      <p:sp>
        <p:nvSpPr>
          <p:cNvPr id="3" name="Slide Number Placeholder 2"/>
          <p:cNvSpPr>
            <a:spLocks noGrp="1"/>
          </p:cNvSpPr>
          <p:nvPr>
            <p:ph type="sldNum" sz="quarter" idx="12"/>
          </p:nvPr>
        </p:nvSpPr>
        <p:spPr/>
        <p:txBody>
          <a:bodyPr/>
          <a:lstStyle/>
          <a:p>
            <a:fld id="{49AED484-F614-4F83-9E0A-076B4E5CA0E7}" type="slidenum">
              <a:rPr lang="en-US" smtClean="0"/>
              <a:pPr/>
              <a:t>19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2926289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27" y="125296"/>
            <a:ext cx="7772400" cy="1456267"/>
          </a:xfrm>
        </p:spPr>
        <p:txBody>
          <a:bodyPr/>
          <a:lstStyle/>
          <a:p>
            <a:pPr algn="ctr"/>
            <a:r>
              <a:rPr lang="en-US" b="1" dirty="0" smtClean="0"/>
              <a:t>Pre-Identification</a:t>
            </a:r>
            <a:endParaRPr lang="en-US" b="1" dirty="0"/>
          </a:p>
        </p:txBody>
      </p:sp>
      <p:sp>
        <p:nvSpPr>
          <p:cNvPr id="3" name="Content Placeholder 2"/>
          <p:cNvSpPr>
            <a:spLocks noGrp="1"/>
          </p:cNvSpPr>
          <p:nvPr>
            <p:ph idx="1"/>
          </p:nvPr>
        </p:nvSpPr>
        <p:spPr>
          <a:xfrm>
            <a:off x="533400" y="1722230"/>
            <a:ext cx="7886700" cy="4114801"/>
          </a:xfrm>
        </p:spPr>
        <p:txBody>
          <a:bodyPr>
            <a:normAutofit/>
          </a:bodyPr>
          <a:lstStyle/>
          <a:p>
            <a:r>
              <a:rPr lang="en-US" sz="2400" dirty="0" smtClean="0"/>
              <a:t>DAS pre-identified students using the Fall 2014 MSDS General Collection (student count day) to M-STEP grades 3-8 and high school</a:t>
            </a:r>
          </a:p>
          <a:p>
            <a:r>
              <a:rPr lang="en-US" sz="2400" dirty="0" smtClean="0"/>
              <a:t>DAS did not continue to pull from MSDS – one time pull only</a:t>
            </a:r>
          </a:p>
          <a:p>
            <a:r>
              <a:rPr lang="en-US" sz="2400" dirty="0" smtClean="0"/>
              <a:t>Schools needed to un-assign students from M-STEP and assign to MI-Access Functional Independence (FI), Supported Independence (SI) or Participation (P)</a:t>
            </a:r>
          </a:p>
          <a:p>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2674213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Tickets</a:t>
            </a:r>
            <a:endParaRPr lang="en-US" dirty="0"/>
          </a:p>
        </p:txBody>
      </p:sp>
      <p:graphicFrame>
        <p:nvGraphicFramePr>
          <p:cNvPr id="5" name="Content Placeholder 4"/>
          <p:cNvGraphicFramePr>
            <a:graphicFrameLocks noGrp="1"/>
          </p:cNvGraphicFramePr>
          <p:nvPr>
            <p:ph idx="1"/>
          </p:nvPr>
        </p:nvGraphicFramePr>
        <p:xfrm>
          <a:off x="1098867" y="2370931"/>
          <a:ext cx="6489065" cy="3190875"/>
        </p:xfrm>
        <a:graphic>
          <a:graphicData uri="http://schemas.openxmlformats.org/drawingml/2006/table">
            <a:tbl>
              <a:tblPr firstRow="1" firstCol="1" bandRow="1">
                <a:tableStyleId>{5C22544A-7EE6-4342-B048-85BDC9FD1C3A}</a:tableStyleId>
              </a:tblPr>
              <a:tblGrid>
                <a:gridCol w="1482725"/>
                <a:gridCol w="1028700"/>
                <a:gridCol w="1028700"/>
                <a:gridCol w="685800"/>
                <a:gridCol w="685800"/>
                <a:gridCol w="788670"/>
                <a:gridCol w="788670"/>
              </a:tblGrid>
              <a:tr h="542925">
                <a:tc gridSpan="7">
                  <a:txBody>
                    <a:bodyPr/>
                    <a:lstStyle/>
                    <a:p>
                      <a:pPr marL="0" marR="0" algn="ctr">
                        <a:lnSpc>
                          <a:spcPct val="107000"/>
                        </a:lnSpc>
                        <a:spcBef>
                          <a:spcPts val="0"/>
                        </a:spcBef>
                        <a:spcAft>
                          <a:spcPts val="0"/>
                        </a:spcAft>
                      </a:pPr>
                      <a:r>
                        <a:rPr lang="en-US" sz="1400">
                          <a:effectLst/>
                        </a:rPr>
                        <a:t>Online Test Tickets By Grade Level, Test Component, </a:t>
                      </a:r>
                      <a:br>
                        <a:rPr lang="en-US" sz="1400">
                          <a:effectLst/>
                        </a:rPr>
                      </a:br>
                      <a:r>
                        <a:rPr lang="en-US" sz="1400">
                          <a:effectLst/>
                        </a:rPr>
                        <a:t>and Content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0850">
                <a:tc rowSpan="2">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ELA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Math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200">
                          <a:effectLst/>
                        </a:rPr>
                        <a:t>Science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a:effectLst/>
                        </a:rPr>
                        <a:t>Social Studies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439420">
                <a:tc vMerge="1">
                  <a:txBody>
                    <a:bodyPr/>
                    <a:lstStyle/>
                    <a:p>
                      <a:endParaRPr lang="en-US"/>
                    </a:p>
                  </a:txBody>
                  <a:tcPr/>
                </a:tc>
                <a:tc>
                  <a:txBody>
                    <a:bodyPr/>
                    <a:lstStyle/>
                    <a:p>
                      <a:pPr marL="0" marR="0" algn="ctr">
                        <a:lnSpc>
                          <a:spcPct val="107000"/>
                        </a:lnSpc>
                        <a:spcBef>
                          <a:spcPts val="0"/>
                        </a:spcBef>
                        <a:spcAft>
                          <a:spcPts val="0"/>
                        </a:spcAft>
                      </a:pPr>
                      <a:r>
                        <a:rPr lang="en-US" sz="1200">
                          <a:effectLst/>
                        </a:rPr>
                        <a:t>All Grades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All Grades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Grades 4 &amp;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Grade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Grades</a:t>
                      </a:r>
                      <a:endParaRPr lang="en-US" sz="1100">
                        <a:effectLst/>
                      </a:endParaRPr>
                    </a:p>
                    <a:p>
                      <a:pPr marL="0" marR="0" algn="ctr">
                        <a:lnSpc>
                          <a:spcPct val="107000"/>
                        </a:lnSpc>
                        <a:spcBef>
                          <a:spcPts val="0"/>
                        </a:spcBef>
                        <a:spcAft>
                          <a:spcPts val="0"/>
                        </a:spcAft>
                      </a:pPr>
                      <a:r>
                        <a:rPr lang="en-US" sz="1200">
                          <a:effectLst/>
                        </a:rPr>
                        <a:t>5 &amp;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Grade</a:t>
                      </a:r>
                      <a:endParaRPr lang="en-US" sz="1100">
                        <a:effectLst/>
                      </a:endParaRPr>
                    </a:p>
                    <a:p>
                      <a:pPr marL="0" marR="0" algn="ctr">
                        <a:lnSpc>
                          <a:spcPct val="107000"/>
                        </a:lnSpc>
                        <a:spcBef>
                          <a:spcPts val="0"/>
                        </a:spcBef>
                        <a:spcAft>
                          <a:spcPts val="0"/>
                        </a:spcAft>
                      </a:pPr>
                      <a:r>
                        <a:rPr lang="en-US"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1810">
                <a:tc>
                  <a:txBody>
                    <a:bodyPr/>
                    <a:lstStyle/>
                    <a:p>
                      <a:pPr marL="0" marR="0">
                        <a:lnSpc>
                          <a:spcPct val="107000"/>
                        </a:lnSpc>
                        <a:spcBef>
                          <a:spcPts val="0"/>
                        </a:spcBef>
                        <a:spcAft>
                          <a:spcPts val="0"/>
                        </a:spcAft>
                      </a:pPr>
                      <a:r>
                        <a:rPr lang="en-US" sz="1200">
                          <a:effectLst/>
                        </a:rPr>
                        <a:t>Fixed Form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1810">
                <a:tc>
                  <a:txBody>
                    <a:bodyPr/>
                    <a:lstStyle/>
                    <a:p>
                      <a:pPr marL="0" marR="0">
                        <a:lnSpc>
                          <a:spcPct val="107000"/>
                        </a:lnSpc>
                        <a:spcBef>
                          <a:spcPts val="0"/>
                        </a:spcBef>
                        <a:spcAft>
                          <a:spcPts val="0"/>
                        </a:spcAft>
                      </a:pPr>
                      <a:r>
                        <a:rPr lang="en-US" sz="1200">
                          <a:effectLst/>
                        </a:rPr>
                        <a:t>Classroom Activity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gridSpan="2">
                  <a:txBody>
                    <a:bodyPr/>
                    <a:lstStyle/>
                    <a:p>
                      <a:pPr marL="0" marR="0" algn="ctr">
                        <a:lnSpc>
                          <a:spcPct val="107000"/>
                        </a:lnSpc>
                        <a:spcBef>
                          <a:spcPts val="0"/>
                        </a:spcBef>
                        <a:spcAft>
                          <a:spcPts val="0"/>
                        </a:spcAft>
                      </a:pPr>
                      <a:r>
                        <a:rPr lang="en-US" sz="12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n-US"/>
                    </a:p>
                  </a:txBody>
                  <a:tcPr/>
                </a:tc>
                <a:tc rowSpan="2" gridSpan="2">
                  <a:txBody>
                    <a:bodyPr/>
                    <a:lstStyle/>
                    <a:p>
                      <a:pPr marL="0" marR="0" algn="ctr">
                        <a:lnSpc>
                          <a:spcPct val="107000"/>
                        </a:lnSpc>
                        <a:spcBef>
                          <a:spcPts val="0"/>
                        </a:spcBef>
                        <a:spcAft>
                          <a:spcPts val="0"/>
                        </a:spcAft>
                      </a:pPr>
                      <a:r>
                        <a:rPr lang="en-US" sz="12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n-US"/>
                    </a:p>
                  </a:txBody>
                  <a:tcPr/>
                </a:tc>
              </a:tr>
              <a:tr h="511810">
                <a:tc>
                  <a:txBody>
                    <a:bodyPr/>
                    <a:lstStyle/>
                    <a:p>
                      <a:pPr marL="0" marR="0">
                        <a:lnSpc>
                          <a:spcPct val="107000"/>
                        </a:lnSpc>
                        <a:spcBef>
                          <a:spcPts val="0"/>
                        </a:spcBef>
                        <a:spcAft>
                          <a:spcPts val="0"/>
                        </a:spcAft>
                      </a:pPr>
                      <a:r>
                        <a:rPr lang="en-US" sz="1200">
                          <a:effectLst/>
                        </a:rPr>
                        <a:t>Performance Task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r>
              <a:tr h="222250">
                <a:tc gridSpan="7">
                  <a:txBody>
                    <a:bodyPr/>
                    <a:lstStyle/>
                    <a:p>
                      <a:pPr marL="0" marR="0">
                        <a:lnSpc>
                          <a:spcPct val="107000"/>
                        </a:lnSpc>
                        <a:spcBef>
                          <a:spcPts val="0"/>
                        </a:spcBef>
                        <a:spcAft>
                          <a:spcPts val="0"/>
                        </a:spcAft>
                      </a:pPr>
                      <a:r>
                        <a:rPr lang="en-US" sz="1000" dirty="0">
                          <a:effectLst/>
                        </a:rPr>
                        <a:t>* Science (grades 4 &amp; 7) and Social Studies (grades 5 &amp; 8) are administered in 2 parts.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49AED484-F614-4F83-9E0A-076B4E5CA0E7}" type="slidenum">
              <a:rPr lang="en-US" smtClean="0"/>
              <a:pPr/>
              <a:t>20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7" name="Picture 6"/>
          <p:cNvPicPr>
            <a:picLocks noChangeAspect="1"/>
          </p:cNvPicPr>
          <p:nvPr/>
        </p:nvPicPr>
        <p:blipFill>
          <a:blip r:embed="rId3"/>
          <a:stretch>
            <a:fillRect/>
          </a:stretch>
        </p:blipFill>
        <p:spPr>
          <a:xfrm>
            <a:off x="7696200" y="104775"/>
            <a:ext cx="1303951" cy="533400"/>
          </a:xfrm>
          <a:prstGeom prst="rect">
            <a:avLst/>
          </a:prstGeom>
        </p:spPr>
      </p:pic>
    </p:spTree>
    <p:extLst>
      <p:ext uri="{BB962C8B-B14F-4D97-AF65-F5344CB8AC3E}">
        <p14:creationId xmlns:p14="http://schemas.microsoft.com/office/powerpoint/2010/main" val="221696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55" y="125296"/>
            <a:ext cx="7772400" cy="1143000"/>
          </a:xfrm>
        </p:spPr>
        <p:txBody>
          <a:bodyPr/>
          <a:lstStyle/>
          <a:p>
            <a:pPr algn="ctr"/>
            <a:r>
              <a:rPr lang="en-US" sz="4000" dirty="0" smtClean="0"/>
              <a:t>M-STEP ELA Components</a:t>
            </a:r>
            <a:endParaRPr lang="en-US" sz="4000" dirty="0"/>
          </a:p>
        </p:txBody>
      </p:sp>
      <p:sp>
        <p:nvSpPr>
          <p:cNvPr id="3" name="Text Placeholder 2"/>
          <p:cNvSpPr>
            <a:spLocks noGrp="1"/>
          </p:cNvSpPr>
          <p:nvPr>
            <p:ph idx="1"/>
          </p:nvPr>
        </p:nvSpPr>
        <p:spPr>
          <a:xfrm>
            <a:off x="374581" y="1752600"/>
            <a:ext cx="8070674" cy="5857876"/>
          </a:xfrm>
        </p:spPr>
        <p:txBody>
          <a:bodyPr numCol="1">
            <a:normAutofit/>
          </a:bodyPr>
          <a:lstStyle/>
          <a:p>
            <a:pPr marL="342900" indent="-342900">
              <a:buFont typeface="+mj-lt"/>
              <a:buAutoNum type="arabicParenR"/>
            </a:pPr>
            <a:r>
              <a:rPr lang="en-US" sz="2400" b="1" i="0" dirty="0" smtClean="0"/>
              <a:t>Online Test session- Fixed form</a:t>
            </a:r>
          </a:p>
          <a:p>
            <a:pPr marL="925513" lvl="2" indent="-342900"/>
            <a:r>
              <a:rPr lang="en-US" sz="1800" dirty="0" smtClean="0"/>
              <a:t>Approximately 90 minutes – grades 3-8</a:t>
            </a:r>
          </a:p>
          <a:p>
            <a:pPr marL="925513" lvl="2" indent="-342900"/>
            <a:r>
              <a:rPr lang="en-US" sz="1800" dirty="0" smtClean="0"/>
              <a:t>Approximately 120 minutes – grade 11</a:t>
            </a:r>
          </a:p>
          <a:p>
            <a:pPr marL="0" indent="0">
              <a:spcBef>
                <a:spcPts val="1200"/>
              </a:spcBef>
              <a:buNone/>
            </a:pPr>
            <a:r>
              <a:rPr lang="en-US" sz="2400" i="0" dirty="0" smtClean="0"/>
              <a:t>     One  </a:t>
            </a:r>
            <a:r>
              <a:rPr lang="en-US" sz="2400" dirty="0" smtClean="0"/>
              <a:t>session (</a:t>
            </a:r>
            <a:r>
              <a:rPr lang="en-US" sz="2400" i="0" dirty="0" smtClean="0"/>
              <a:t>part) – one test ticket – secure material</a:t>
            </a:r>
          </a:p>
          <a:p>
            <a:pPr marL="0" indent="0">
              <a:spcBef>
                <a:spcPts val="1200"/>
              </a:spcBef>
              <a:buNone/>
            </a:pPr>
            <a:r>
              <a:rPr lang="en-US" sz="2400" i="0" dirty="0" smtClean="0"/>
              <a:t>     Must Administer in one day!</a:t>
            </a:r>
          </a:p>
          <a:p>
            <a:pPr marL="646113" lvl="1" indent="-342900"/>
            <a:r>
              <a:rPr lang="en-US" sz="2400" i="0" dirty="0" smtClean="0"/>
              <a:t>Less than 20 minutes - student can resume without login</a:t>
            </a:r>
          </a:p>
          <a:p>
            <a:pPr marL="646113" lvl="1" indent="-342900"/>
            <a:r>
              <a:rPr lang="en-US" sz="2400" i="0" dirty="0" smtClean="0"/>
              <a:t>Greater than 20 minutes – requires student to login before resuming</a:t>
            </a:r>
          </a:p>
          <a:p>
            <a:pPr marL="646113" lvl="1" indent="-342900"/>
            <a:r>
              <a:rPr lang="en-US" sz="2400" i="0" dirty="0" smtClean="0"/>
              <a:t>Login expires at the end of the day – test session is closed – no longer available  </a:t>
            </a:r>
          </a:p>
          <a:p>
            <a:pPr marL="646113" lvl="1" indent="-342900"/>
            <a:endParaRPr lang="en-US" sz="2000" dirty="0" smtClean="0"/>
          </a:p>
          <a:p>
            <a:endParaRPr lang="en-US" dirty="0"/>
          </a:p>
        </p:txBody>
      </p:sp>
      <p:sp>
        <p:nvSpPr>
          <p:cNvPr id="5" name="Slide Number Placeholder 4"/>
          <p:cNvSpPr>
            <a:spLocks noGrp="1"/>
          </p:cNvSpPr>
          <p:nvPr>
            <p:ph type="sldNum" sz="quarter" idx="12"/>
          </p:nvPr>
        </p:nvSpPr>
        <p:spPr/>
        <p:txBody>
          <a:bodyPr/>
          <a:lstStyle/>
          <a:p>
            <a:fld id="{49AED484-F614-4F83-9E0A-076B4E5CA0E7}" type="slidenum">
              <a:rPr lang="en-US" smtClean="0"/>
              <a:pPr/>
              <a:t>21</a:t>
            </a:fld>
            <a:endParaRPr lang="en-US"/>
          </a:p>
        </p:txBody>
      </p:sp>
      <p:pic>
        <p:nvPicPr>
          <p:cNvPr id="4" name="Picture 3"/>
          <p:cNvPicPr>
            <a:picLocks noChangeAspect="1"/>
          </p:cNvPicPr>
          <p:nvPr/>
        </p:nvPicPr>
        <p:blipFill>
          <a:blip r:embed="rId3"/>
          <a:stretch>
            <a:fillRect/>
          </a:stretch>
        </p:blipFill>
        <p:spPr>
          <a:xfrm>
            <a:off x="7620000" y="125296"/>
            <a:ext cx="1303951" cy="533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spTree>
    <p:extLst>
      <p:ext uri="{BB962C8B-B14F-4D97-AF65-F5344CB8AC3E}">
        <p14:creationId xmlns:p14="http://schemas.microsoft.com/office/powerpoint/2010/main" val="2517637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84" y="408105"/>
            <a:ext cx="7772400" cy="1143000"/>
          </a:xfrm>
        </p:spPr>
        <p:txBody>
          <a:bodyPr/>
          <a:lstStyle/>
          <a:p>
            <a:pPr algn="ctr"/>
            <a:r>
              <a:rPr lang="en-US" sz="4000" dirty="0" smtClean="0"/>
              <a:t>M-STEP ELA Components</a:t>
            </a:r>
            <a:endParaRPr lang="en-US" sz="4000" dirty="0"/>
          </a:p>
        </p:txBody>
      </p:sp>
      <p:sp>
        <p:nvSpPr>
          <p:cNvPr id="3" name="Text Placeholder 2"/>
          <p:cNvSpPr>
            <a:spLocks noGrp="1"/>
          </p:cNvSpPr>
          <p:nvPr>
            <p:ph idx="1"/>
          </p:nvPr>
        </p:nvSpPr>
        <p:spPr>
          <a:xfrm>
            <a:off x="457200" y="1779704"/>
            <a:ext cx="7772400" cy="4697296"/>
          </a:xfrm>
        </p:spPr>
        <p:txBody>
          <a:bodyPr numCol="1">
            <a:normAutofit fontScale="92500" lnSpcReduction="20000"/>
          </a:bodyPr>
          <a:lstStyle/>
          <a:p>
            <a:pPr marL="457200" indent="-457200">
              <a:buFont typeface="+mj-lt"/>
              <a:buAutoNum type="arabicParenR" startAt="2"/>
            </a:pPr>
            <a:r>
              <a:rPr lang="en-US" sz="2400" b="1" i="0" dirty="0" smtClean="0"/>
              <a:t>Classroom Activity - not online</a:t>
            </a:r>
          </a:p>
          <a:p>
            <a:pPr lvl="1"/>
            <a:r>
              <a:rPr lang="en-US" sz="2400" i="0" dirty="0" smtClean="0"/>
              <a:t>30 minute teacher led – script provided</a:t>
            </a:r>
          </a:p>
          <a:p>
            <a:pPr lvl="1"/>
            <a:r>
              <a:rPr lang="en-US" sz="2400" i="0" dirty="0" smtClean="0"/>
              <a:t>Must be administered </a:t>
            </a:r>
            <a:r>
              <a:rPr lang="en-US" sz="2400" b="1" i="0" dirty="0" smtClean="0"/>
              <a:t>before</a:t>
            </a:r>
            <a:r>
              <a:rPr lang="en-US" sz="2400" i="0" dirty="0" smtClean="0"/>
              <a:t> the Performance Task</a:t>
            </a:r>
          </a:p>
          <a:p>
            <a:pPr lvl="1"/>
            <a:r>
              <a:rPr lang="en-US" sz="2400" i="0" dirty="0" smtClean="0"/>
              <a:t>Within 3 days of Performance Task</a:t>
            </a:r>
          </a:p>
          <a:p>
            <a:pPr lvl="1"/>
            <a:r>
              <a:rPr lang="en-US" sz="2400" i="0" dirty="0" smtClean="0"/>
              <a:t>May be recorded – May NOT be </a:t>
            </a:r>
            <a:r>
              <a:rPr lang="en-US" sz="2400" b="1" i="0" dirty="0" smtClean="0"/>
              <a:t>pre</a:t>
            </a:r>
            <a:r>
              <a:rPr lang="en-US" sz="2400" i="0" dirty="0" smtClean="0"/>
              <a:t>-recorded</a:t>
            </a:r>
          </a:p>
          <a:p>
            <a:pPr lvl="1"/>
            <a:endParaRPr lang="en-US" sz="2400" i="0" dirty="0" smtClean="0"/>
          </a:p>
          <a:p>
            <a:pPr marL="457200" indent="-457200">
              <a:spcBef>
                <a:spcPts val="1200"/>
              </a:spcBef>
              <a:buFont typeface="+mj-lt"/>
              <a:buAutoNum type="arabicParenR" startAt="3"/>
            </a:pPr>
            <a:r>
              <a:rPr lang="en-US" sz="2400" b="1" i="0" dirty="0" smtClean="0"/>
              <a:t>Performance Task – administered online </a:t>
            </a:r>
            <a:r>
              <a:rPr lang="en-US" sz="2200" b="1" i="0" dirty="0" smtClean="0"/>
              <a:t>(Part 1 before Part 2)</a:t>
            </a:r>
          </a:p>
          <a:p>
            <a:pPr marL="646113" lvl="1" indent="-342900"/>
            <a:r>
              <a:rPr lang="en-US" sz="2400" i="0" dirty="0" smtClean="0"/>
              <a:t>2 parts, approximately 60 minutes each</a:t>
            </a:r>
          </a:p>
          <a:p>
            <a:pPr marL="646113" lvl="1" indent="-342900"/>
            <a:r>
              <a:rPr lang="en-US" sz="2400" i="0" dirty="0" smtClean="0"/>
              <a:t>2  test tickets, one for each part – secure material</a:t>
            </a:r>
          </a:p>
          <a:p>
            <a:pPr marL="646113" lvl="1" indent="-342900"/>
            <a:r>
              <a:rPr lang="en-US" sz="2400" i="0" dirty="0" smtClean="0"/>
              <a:t>May be administered on the same day, or on two separate days</a:t>
            </a:r>
          </a:p>
        </p:txBody>
      </p:sp>
      <p:sp>
        <p:nvSpPr>
          <p:cNvPr id="6" name="Slide Number Placeholder 5"/>
          <p:cNvSpPr>
            <a:spLocks noGrp="1"/>
          </p:cNvSpPr>
          <p:nvPr>
            <p:ph type="sldNum" sz="quarter" idx="12"/>
          </p:nvPr>
        </p:nvSpPr>
        <p:spPr/>
        <p:txBody>
          <a:bodyPr/>
          <a:lstStyle/>
          <a:p>
            <a:fld id="{49AED484-F614-4F83-9E0A-076B4E5CA0E7}" type="slidenum">
              <a:rPr lang="en-US" smtClean="0"/>
              <a:pPr/>
              <a:t>22</a:t>
            </a:fld>
            <a:endParaRPr lang="en-US"/>
          </a:p>
        </p:txBody>
      </p:sp>
      <p:pic>
        <p:nvPicPr>
          <p:cNvPr id="4" name="Picture 3"/>
          <p:cNvPicPr>
            <a:picLocks noChangeAspect="1"/>
          </p:cNvPicPr>
          <p:nvPr/>
        </p:nvPicPr>
        <p:blipFill>
          <a:blip r:embed="rId3"/>
          <a:stretch>
            <a:fillRect/>
          </a:stretch>
        </p:blipFill>
        <p:spPr>
          <a:xfrm>
            <a:off x="7620000" y="125296"/>
            <a:ext cx="1303951" cy="533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spTree>
    <p:extLst>
      <p:ext uri="{BB962C8B-B14F-4D97-AF65-F5344CB8AC3E}">
        <p14:creationId xmlns:p14="http://schemas.microsoft.com/office/powerpoint/2010/main" val="650103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80400" cy="1295400"/>
          </a:xfrm>
        </p:spPr>
        <p:txBody>
          <a:bodyPr>
            <a:normAutofit fontScale="90000"/>
          </a:bodyPr>
          <a:lstStyle/>
          <a:p>
            <a:pPr algn="ctr"/>
            <a:r>
              <a:rPr lang="en-US" sz="4000" b="1" dirty="0" smtClean="0"/>
              <a:t>Classroom Activity and Associated Performance Task</a:t>
            </a:r>
            <a:endParaRPr lang="en-US" sz="4000" b="1" dirty="0"/>
          </a:p>
        </p:txBody>
      </p:sp>
      <p:sp>
        <p:nvSpPr>
          <p:cNvPr id="3" name="Text Placeholder 2"/>
          <p:cNvSpPr>
            <a:spLocks noGrp="1"/>
          </p:cNvSpPr>
          <p:nvPr>
            <p:ph idx="1"/>
          </p:nvPr>
        </p:nvSpPr>
        <p:spPr>
          <a:xfrm>
            <a:off x="746125" y="1905000"/>
            <a:ext cx="8112125" cy="4572000"/>
          </a:xfrm>
        </p:spPr>
        <p:txBody>
          <a:bodyPr>
            <a:normAutofit fontScale="92500"/>
          </a:bodyPr>
          <a:lstStyle/>
          <a:p>
            <a:r>
              <a:rPr lang="en-US" sz="2200" b="1" dirty="0" smtClean="0"/>
              <a:t>Required</a:t>
            </a:r>
            <a:r>
              <a:rPr lang="en-US" sz="2200" dirty="0" smtClean="0"/>
              <a:t> for students in </a:t>
            </a:r>
            <a:r>
              <a:rPr lang="en-US" sz="2200" b="1" dirty="0" smtClean="0"/>
              <a:t>grades 3-8</a:t>
            </a:r>
          </a:p>
          <a:p>
            <a:r>
              <a:rPr lang="en-US" sz="2200" b="1" dirty="0" smtClean="0"/>
              <a:t>Not required </a:t>
            </a:r>
            <a:r>
              <a:rPr lang="en-US" sz="2200" dirty="0" smtClean="0"/>
              <a:t>for students in </a:t>
            </a:r>
            <a:r>
              <a:rPr lang="en-US" sz="2200" b="1" dirty="0" smtClean="0"/>
              <a:t>grade 11</a:t>
            </a:r>
          </a:p>
          <a:p>
            <a:pPr lvl="1"/>
            <a:r>
              <a:rPr lang="en-US" sz="2200" i="0" dirty="0" smtClean="0"/>
              <a:t>Due to concerns about amount of time required to test in grade 11</a:t>
            </a:r>
          </a:p>
          <a:p>
            <a:pPr lvl="1"/>
            <a:r>
              <a:rPr lang="en-US" sz="2200" i="0" dirty="0" smtClean="0"/>
              <a:t>No accountability penalty in terms of participation or scoring for high schools that choose not to administer the Classroom Activity and associated Performance Task in Spring 2015</a:t>
            </a:r>
          </a:p>
          <a:p>
            <a:pPr lvl="1"/>
            <a:r>
              <a:rPr lang="en-US" sz="2200" i="0" dirty="0" smtClean="0"/>
              <a:t>College entrance test and Work skills assessments are required by law</a:t>
            </a:r>
          </a:p>
          <a:p>
            <a:r>
              <a:rPr lang="en-US" sz="2200" b="1" dirty="0" smtClean="0"/>
              <a:t>Classroom Activity: (Must be administered before the Performance Task)</a:t>
            </a:r>
          </a:p>
          <a:p>
            <a:pPr lvl="1"/>
            <a:r>
              <a:rPr lang="en-US" sz="2200" i="0" dirty="0" smtClean="0"/>
              <a:t>provides a framework for the Performance Task</a:t>
            </a:r>
          </a:p>
          <a:p>
            <a:pPr lvl="1"/>
            <a:r>
              <a:rPr lang="en-US" sz="2200" i="0" dirty="0" smtClean="0"/>
              <a:t>Can’t have one without the other!</a:t>
            </a:r>
          </a:p>
        </p:txBody>
      </p:sp>
      <p:sp>
        <p:nvSpPr>
          <p:cNvPr id="6" name="Slide Number Placeholder 5"/>
          <p:cNvSpPr>
            <a:spLocks noGrp="1"/>
          </p:cNvSpPr>
          <p:nvPr>
            <p:ph type="sldNum" sz="quarter" idx="12"/>
          </p:nvPr>
        </p:nvSpPr>
        <p:spPr/>
        <p:txBody>
          <a:bodyPr/>
          <a:lstStyle/>
          <a:p>
            <a:fld id="{49AED484-F614-4F83-9E0A-076B4E5CA0E7}" type="slidenum">
              <a:rPr lang="en-US" smtClean="0"/>
              <a:pPr/>
              <a:t>23</a:t>
            </a:fld>
            <a:endParaRPr lang="en-US"/>
          </a:p>
        </p:txBody>
      </p:sp>
      <p:pic>
        <p:nvPicPr>
          <p:cNvPr id="4" name="Picture 3"/>
          <p:cNvPicPr>
            <a:picLocks noChangeAspect="1"/>
          </p:cNvPicPr>
          <p:nvPr/>
        </p:nvPicPr>
        <p:blipFill>
          <a:blip r:embed="rId3"/>
          <a:stretch>
            <a:fillRect/>
          </a:stretch>
        </p:blipFill>
        <p:spPr>
          <a:xfrm>
            <a:off x="7620000" y="125296"/>
            <a:ext cx="1303951" cy="533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spTree>
    <p:extLst>
      <p:ext uri="{BB962C8B-B14F-4D97-AF65-F5344CB8AC3E}">
        <p14:creationId xmlns:p14="http://schemas.microsoft.com/office/powerpoint/2010/main" val="3958616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63" y="559713"/>
            <a:ext cx="6571060" cy="530223"/>
          </a:xfrm>
        </p:spPr>
        <p:txBody>
          <a:bodyPr/>
          <a:lstStyle/>
          <a:p>
            <a:pPr algn="ctr"/>
            <a:r>
              <a:rPr lang="en-US" b="1" dirty="0" smtClean="0"/>
              <a:t>Tests and Parts – Classroom Activity</a:t>
            </a:r>
            <a:endParaRPr lang="en-US" b="1" dirty="0"/>
          </a:p>
        </p:txBody>
      </p:sp>
      <p:sp>
        <p:nvSpPr>
          <p:cNvPr id="3" name="Content Placeholder 2"/>
          <p:cNvSpPr>
            <a:spLocks noGrp="1"/>
          </p:cNvSpPr>
          <p:nvPr>
            <p:ph idx="1"/>
          </p:nvPr>
        </p:nvSpPr>
        <p:spPr>
          <a:xfrm>
            <a:off x="304800" y="1524000"/>
            <a:ext cx="8534400" cy="5562600"/>
          </a:xfrm>
          <a:ln>
            <a:solidFill>
              <a:schemeClr val="bg1"/>
            </a:solidFill>
          </a:ln>
        </p:spPr>
        <p:txBody>
          <a:bodyPr>
            <a:normAutofit/>
          </a:bodyPr>
          <a:lstStyle/>
          <a:p>
            <a:pPr marL="0" indent="0">
              <a:buNone/>
            </a:pPr>
            <a:r>
              <a:rPr lang="en-US" sz="2000" b="1" dirty="0"/>
              <a:t>Classroom Activity -ELA and Mathematics:  (Can be administered the same day)</a:t>
            </a:r>
          </a:p>
          <a:p>
            <a:r>
              <a:rPr lang="en-US" sz="2000" dirty="0" smtClean="0"/>
              <a:t>This </a:t>
            </a:r>
            <a:r>
              <a:rPr lang="en-US" sz="2000" dirty="0"/>
              <a:t>is a 30 minute </a:t>
            </a:r>
            <a:r>
              <a:rPr lang="en-US" sz="2000" u="sng" dirty="0"/>
              <a:t>scripted lesson</a:t>
            </a:r>
            <a:r>
              <a:rPr lang="en-US" sz="2000" dirty="0"/>
              <a:t>.  </a:t>
            </a:r>
            <a:endParaRPr lang="en-US" sz="2000" dirty="0" smtClean="0"/>
          </a:p>
          <a:p>
            <a:r>
              <a:rPr lang="en-US" sz="2000" dirty="0" smtClean="0"/>
              <a:t>It </a:t>
            </a:r>
            <a:r>
              <a:rPr lang="en-US" sz="2000" dirty="0"/>
              <a:t>is non-secure and should be returned to the Building Coordinator immediately after testing and shredded.  </a:t>
            </a:r>
          </a:p>
          <a:p>
            <a:r>
              <a:rPr lang="en-US" sz="2000" dirty="0"/>
              <a:t>Should be administered by a teacher. </a:t>
            </a:r>
            <a:endParaRPr lang="en-US" sz="2000" dirty="0" smtClean="0"/>
          </a:p>
          <a:p>
            <a:r>
              <a:rPr lang="en-US" sz="2000" dirty="0" smtClean="0"/>
              <a:t> </a:t>
            </a:r>
            <a:r>
              <a:rPr lang="en-US" sz="2000" dirty="0"/>
              <a:t>Can be recorded but not </a:t>
            </a:r>
            <a:r>
              <a:rPr lang="en-US" sz="2000" dirty="0" smtClean="0"/>
              <a:t>pre-recorded</a:t>
            </a:r>
            <a:r>
              <a:rPr lang="en-US" sz="2000" dirty="0"/>
              <a:t>.  May use tools/devices to present the material.  For example smart boards, white board, computers, projectors etc.  The CA is a background/context building activity.  No supplemental material is allowed</a:t>
            </a:r>
          </a:p>
          <a:p>
            <a:endParaRPr lang="en-US" dirty="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8824"/>
            <a:ext cx="977963" cy="524415"/>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927780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559"/>
            <a:ext cx="7772400" cy="1456267"/>
          </a:xfrm>
        </p:spPr>
        <p:txBody>
          <a:bodyPr/>
          <a:lstStyle/>
          <a:p>
            <a:pPr algn="ctr"/>
            <a:r>
              <a:rPr lang="en-US" b="1" dirty="0"/>
              <a:t>Tests and Parts – Classroom Activity</a:t>
            </a:r>
            <a:endParaRPr lang="en-US" dirty="0"/>
          </a:p>
        </p:txBody>
      </p:sp>
      <p:sp>
        <p:nvSpPr>
          <p:cNvPr id="3" name="Content Placeholder 2"/>
          <p:cNvSpPr>
            <a:spLocks noGrp="1"/>
          </p:cNvSpPr>
          <p:nvPr>
            <p:ph idx="1"/>
          </p:nvPr>
        </p:nvSpPr>
        <p:spPr/>
        <p:txBody>
          <a:bodyPr>
            <a:normAutofit/>
          </a:bodyPr>
          <a:lstStyle/>
          <a:p>
            <a:r>
              <a:rPr lang="en-US" sz="2400" dirty="0"/>
              <a:t>Students may take notes but the notes cannot be used during the PT.  They must be collected at the end of the CA, and returned with  test materials to the Building Coordinator for shredding at the end of the assessment.</a:t>
            </a:r>
          </a:p>
          <a:p>
            <a:r>
              <a:rPr lang="en-US" sz="2400" dirty="0"/>
              <a:t>Paper and Pencil examples of the Classroom Activity can be found at </a:t>
            </a:r>
            <a:r>
              <a:rPr lang="en-US" sz="2400" dirty="0">
                <a:hlinkClick r:id="rId2"/>
              </a:rPr>
              <a:t>www.Michigan.gov/mstep</a:t>
            </a:r>
            <a:r>
              <a:rPr lang="en-US" sz="2400" dirty="0">
                <a:solidFill>
                  <a:schemeClr val="tx2"/>
                </a:solidFill>
              </a:rPr>
              <a:t> . </a:t>
            </a:r>
            <a:r>
              <a:rPr lang="en-US" sz="2400" dirty="0"/>
              <a:t>Select  3-8 or 11.</a:t>
            </a:r>
          </a:p>
          <a:p>
            <a:endParaRPr lang="en-US" sz="2400"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25</a:t>
            </a:fld>
            <a:endParaRPr lang="en-US"/>
          </a:p>
        </p:txBody>
      </p:sp>
      <p:pic>
        <p:nvPicPr>
          <p:cNvPr id="5" name="Picture 4"/>
          <p:cNvPicPr>
            <a:picLocks noChangeAspect="1"/>
          </p:cNvPicPr>
          <p:nvPr/>
        </p:nvPicPr>
        <p:blipFill>
          <a:blip r:embed="rId3"/>
          <a:stretch>
            <a:fillRect/>
          </a:stretch>
        </p:blipFill>
        <p:spPr>
          <a:xfrm>
            <a:off x="7620000" y="125296"/>
            <a:ext cx="1303951" cy="533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8824"/>
            <a:ext cx="977963" cy="524415"/>
          </a:xfrm>
          <a:prstGeom prst="rect">
            <a:avLst/>
          </a:prstGeom>
        </p:spPr>
      </p:pic>
    </p:spTree>
    <p:extLst>
      <p:ext uri="{BB962C8B-B14F-4D97-AF65-F5344CB8AC3E}">
        <p14:creationId xmlns:p14="http://schemas.microsoft.com/office/powerpoint/2010/main" val="191612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870" y="879218"/>
            <a:ext cx="6571060" cy="530223"/>
          </a:xfrm>
        </p:spPr>
        <p:txBody>
          <a:bodyPr>
            <a:noAutofit/>
          </a:bodyPr>
          <a:lstStyle/>
          <a:p>
            <a:pPr algn="ctr"/>
            <a:r>
              <a:rPr lang="en-US" sz="3200" b="1" dirty="0"/>
              <a:t>Tests and Parts </a:t>
            </a:r>
            <a:r>
              <a:rPr lang="en-US" sz="3200" b="1" dirty="0" smtClean="0"/>
              <a:t>– More about CA</a:t>
            </a:r>
            <a:r>
              <a:rPr lang="en-US" sz="3200" b="1" cap="none" dirty="0" smtClean="0"/>
              <a:t>s</a:t>
            </a:r>
            <a:endParaRPr lang="en-US" sz="3200" b="1" dirty="0"/>
          </a:p>
        </p:txBody>
      </p:sp>
      <p:sp>
        <p:nvSpPr>
          <p:cNvPr id="3" name="Content Placeholder 2"/>
          <p:cNvSpPr>
            <a:spLocks noGrp="1"/>
          </p:cNvSpPr>
          <p:nvPr>
            <p:ph idx="1"/>
          </p:nvPr>
        </p:nvSpPr>
        <p:spPr/>
        <p:txBody>
          <a:bodyPr>
            <a:noAutofit/>
          </a:bodyPr>
          <a:lstStyle/>
          <a:p>
            <a:r>
              <a:rPr lang="en-US" sz="2000" dirty="0" smtClean="0"/>
              <a:t>The CA is a scripted lesson that introduces students to the context of a performance task.</a:t>
            </a:r>
          </a:p>
          <a:p>
            <a:r>
              <a:rPr lang="en-US" sz="2000" dirty="0" smtClean="0"/>
              <a:t>The CA may introduce a setting or situation, clarify unfamiliar concepts and introduce key terms or vocabulary.</a:t>
            </a:r>
          </a:p>
          <a:p>
            <a:r>
              <a:rPr lang="en-US" sz="2000" dirty="0" smtClean="0"/>
              <a:t>Teachers should read through and prepare the CA in advance and be familiar with the activity before presenting to the class.</a:t>
            </a:r>
          </a:p>
          <a:p>
            <a:r>
              <a:rPr lang="en-US" sz="2000" dirty="0" smtClean="0"/>
              <a:t>Teachers may pause at any time and ask students if they have questions.</a:t>
            </a:r>
          </a:p>
          <a:p>
            <a:r>
              <a:rPr lang="en-US" sz="2000" dirty="0" smtClean="0"/>
              <a:t>Recommended resources are listed (examples, chart paper, scratch paper, whiteboard, chalkboard etc.)</a:t>
            </a:r>
          </a:p>
          <a:p>
            <a:r>
              <a:rPr lang="en-US" sz="2000" dirty="0" smtClean="0"/>
              <a:t>Children may share ideas in groups (follow the script) and then share their discussion with the full group.</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77963" cy="524415"/>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875067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a:bodyPr>
          <a:lstStyle/>
          <a:p>
            <a:pPr algn="ctr"/>
            <a:r>
              <a:rPr lang="en-US" sz="3200" b="1" dirty="0" smtClean="0"/>
              <a:t>M-STEP Mathematics</a:t>
            </a:r>
            <a:endParaRPr lang="en-US" sz="3200" b="1" dirty="0"/>
          </a:p>
        </p:txBody>
      </p:sp>
      <p:sp>
        <p:nvSpPr>
          <p:cNvPr id="3" name="Text Placeholder 2"/>
          <p:cNvSpPr>
            <a:spLocks noGrp="1"/>
          </p:cNvSpPr>
          <p:nvPr>
            <p:ph idx="1"/>
          </p:nvPr>
        </p:nvSpPr>
        <p:spPr>
          <a:xfrm>
            <a:off x="722878" y="1620931"/>
            <a:ext cx="7772400" cy="4495800"/>
          </a:xfrm>
        </p:spPr>
        <p:txBody>
          <a:bodyPr/>
          <a:lstStyle/>
          <a:p>
            <a:r>
              <a:rPr lang="en-US" sz="2400" dirty="0" smtClean="0"/>
              <a:t>Assessed at every grade level 3-8, and 11</a:t>
            </a:r>
          </a:p>
          <a:p>
            <a:r>
              <a:rPr lang="en-US" sz="2400" dirty="0" smtClean="0"/>
              <a:t>Measures concepts and procedures, problem solving, modeling and data analysis, and communicating reasoning</a:t>
            </a:r>
          </a:p>
          <a:p>
            <a:r>
              <a:rPr lang="en-US" sz="2400" dirty="0" smtClean="0"/>
              <a:t>Smarter Balanced content, plus Michigan developed field test items </a:t>
            </a:r>
          </a:p>
          <a:p>
            <a:r>
              <a:rPr lang="en-US" sz="2400" dirty="0" smtClean="0"/>
              <a:t>Includes multiple choice (selected response), technology enhanced (TE) items, short answer and constructed response (CR) items</a:t>
            </a:r>
          </a:p>
          <a:p>
            <a:r>
              <a:rPr lang="en-US" sz="2400" dirty="0" smtClean="0"/>
              <a:t>A parallel “stacked Spanish” version is available.</a:t>
            </a:r>
          </a:p>
        </p:txBody>
      </p:sp>
      <p:sp>
        <p:nvSpPr>
          <p:cNvPr id="6" name="Slide Number Placeholder 5"/>
          <p:cNvSpPr>
            <a:spLocks noGrp="1"/>
          </p:cNvSpPr>
          <p:nvPr>
            <p:ph type="sldNum" sz="quarter" idx="12"/>
          </p:nvPr>
        </p:nvSpPr>
        <p:spPr/>
        <p:txBody>
          <a:bodyPr/>
          <a:lstStyle/>
          <a:p>
            <a:fld id="{49AED484-F614-4F83-9E0A-076B4E5CA0E7}" type="slidenum">
              <a:rPr lang="en-US" smtClean="0"/>
              <a:pPr/>
              <a:t>27</a:t>
            </a:fld>
            <a:endParaRPr lang="en-US"/>
          </a:p>
        </p:txBody>
      </p:sp>
      <p:pic>
        <p:nvPicPr>
          <p:cNvPr id="4" name="Picture 3"/>
          <p:cNvPicPr>
            <a:picLocks noChangeAspect="1"/>
          </p:cNvPicPr>
          <p:nvPr/>
        </p:nvPicPr>
        <p:blipFill>
          <a:blip r:embed="rId3"/>
          <a:stretch>
            <a:fillRect/>
          </a:stretch>
        </p:blipFill>
        <p:spPr>
          <a:xfrm>
            <a:off x="7620000" y="125296"/>
            <a:ext cx="1303951" cy="533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spTree>
    <p:extLst>
      <p:ext uri="{BB962C8B-B14F-4D97-AF65-F5344CB8AC3E}">
        <p14:creationId xmlns:p14="http://schemas.microsoft.com/office/powerpoint/2010/main" val="115818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696"/>
            <a:ext cx="6571060" cy="530223"/>
          </a:xfrm>
        </p:spPr>
        <p:txBody>
          <a:bodyPr>
            <a:noAutofit/>
          </a:bodyPr>
          <a:lstStyle/>
          <a:p>
            <a:pPr algn="ctr"/>
            <a:r>
              <a:rPr lang="en-US" sz="3600" dirty="0" smtClean="0"/>
              <a:t>Calculators</a:t>
            </a:r>
            <a:endParaRPr lang="en-US" sz="3600" dirty="0"/>
          </a:p>
        </p:txBody>
      </p:sp>
      <p:sp>
        <p:nvSpPr>
          <p:cNvPr id="3" name="Content Placeholder 2"/>
          <p:cNvSpPr>
            <a:spLocks noGrp="1"/>
          </p:cNvSpPr>
          <p:nvPr>
            <p:ph idx="1"/>
          </p:nvPr>
        </p:nvSpPr>
        <p:spPr>
          <a:xfrm>
            <a:off x="945113" y="1905000"/>
            <a:ext cx="6571059" cy="4476635"/>
          </a:xfrm>
        </p:spPr>
        <p:txBody>
          <a:bodyPr>
            <a:normAutofit fontScale="25000" lnSpcReduction="20000"/>
          </a:bodyPr>
          <a:lstStyle/>
          <a:p>
            <a:r>
              <a:rPr lang="en-US" sz="9600" dirty="0"/>
              <a:t>Online calculators are embedded and will be grouped and available only when permitted, </a:t>
            </a:r>
            <a:r>
              <a:rPr lang="en-US" sz="9600" u="sng" dirty="0"/>
              <a:t>students will not be able to return to non-calculator permitted items</a:t>
            </a:r>
            <a:r>
              <a:rPr lang="en-US" sz="9600" u="sng" dirty="0" smtClean="0"/>
              <a:t>.</a:t>
            </a:r>
          </a:p>
          <a:p>
            <a:pPr lvl="0"/>
            <a:r>
              <a:rPr lang="en-US" sz="9600" u="sng" dirty="0" smtClean="0"/>
              <a:t>Online Calculator </a:t>
            </a:r>
            <a:r>
              <a:rPr lang="en-US" sz="9600" u="sng" dirty="0" smtClean="0"/>
              <a:t>Resource (cut and paste the link into the Google Chrome browser):  </a:t>
            </a:r>
            <a:r>
              <a:rPr lang="en-US" sz="9600" u="sng" dirty="0">
                <a:hlinkClick r:id="rId2"/>
              </a:rPr>
              <a:t>https://wbte.drcedirect.com/MI/portals/mi/</a:t>
            </a:r>
            <a:r>
              <a:rPr lang="en-US" sz="9600" dirty="0"/>
              <a:t> </a:t>
            </a:r>
            <a:r>
              <a:rPr lang="en-US" sz="9600" dirty="0">
                <a:solidFill>
                  <a:srgbClr val="FF0000"/>
                </a:solidFill>
              </a:rPr>
              <a:t>using the Google Chrome browser</a:t>
            </a:r>
            <a:r>
              <a:rPr lang="en-US" sz="9600" dirty="0" smtClean="0">
                <a:solidFill>
                  <a:srgbClr val="FF0000"/>
                </a:solidFill>
              </a:rPr>
              <a:t>.</a:t>
            </a:r>
          </a:p>
          <a:p>
            <a:r>
              <a:rPr lang="en-US" sz="9600" dirty="0" smtClean="0"/>
              <a:t>Protractors </a:t>
            </a:r>
            <a:r>
              <a:rPr lang="en-US" sz="9600" dirty="0"/>
              <a:t>or rulers are not required or needed</a:t>
            </a:r>
          </a:p>
          <a:p>
            <a:r>
              <a:rPr lang="en-US" sz="9600" dirty="0"/>
              <a:t>Scratch Paper is allowed</a:t>
            </a:r>
          </a:p>
          <a:p>
            <a:r>
              <a:rPr lang="en-US" sz="9600" dirty="0"/>
              <a:t>Students taking paper/pencil may do graphing problems in their test booklets, graph paper is not provided but can be downloaded.</a:t>
            </a:r>
          </a:p>
          <a:p>
            <a:pPr marL="0" indent="0">
              <a:buNone/>
            </a:pPr>
            <a:endParaRPr lang="en-US" sz="8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32" y="228600"/>
            <a:ext cx="775981" cy="378619"/>
          </a:xfrm>
          <a:prstGeom prst="rect">
            <a:avLst/>
          </a:prstGeom>
        </p:spPr>
      </p:pic>
      <p:pic>
        <p:nvPicPr>
          <p:cNvPr id="7" name="Picture 6"/>
          <p:cNvPicPr>
            <a:picLocks noChangeAspect="1"/>
          </p:cNvPicPr>
          <p:nvPr/>
        </p:nvPicPr>
        <p:blipFill>
          <a:blip r:embed="rId4"/>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4213815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Calculators- continued</a:t>
            </a:r>
            <a:endParaRPr lang="en-US" sz="3200" dirty="0"/>
          </a:p>
        </p:txBody>
      </p:sp>
      <p:sp>
        <p:nvSpPr>
          <p:cNvPr id="3" name="Content Placeholder 2"/>
          <p:cNvSpPr>
            <a:spLocks noGrp="1"/>
          </p:cNvSpPr>
          <p:nvPr>
            <p:ph idx="1"/>
          </p:nvPr>
        </p:nvSpPr>
        <p:spPr>
          <a:xfrm>
            <a:off x="711740" y="1905000"/>
            <a:ext cx="7772400" cy="3649133"/>
          </a:xfrm>
        </p:spPr>
        <p:txBody>
          <a:bodyPr>
            <a:normAutofit/>
          </a:bodyPr>
          <a:lstStyle/>
          <a:p>
            <a:pPr marL="0" indent="0">
              <a:buNone/>
            </a:pPr>
            <a:r>
              <a:rPr lang="en-US" sz="2800" dirty="0" smtClean="0"/>
              <a:t>Types of embedded online calculators </a:t>
            </a:r>
          </a:p>
          <a:p>
            <a:r>
              <a:rPr lang="en-US" sz="2400" dirty="0" smtClean="0"/>
              <a:t>Grades 3,4, and 5 – Calculators are NOT available</a:t>
            </a:r>
          </a:p>
          <a:p>
            <a:r>
              <a:rPr lang="en-US" sz="2400" dirty="0" smtClean="0"/>
              <a:t>Grade 6-  Basic</a:t>
            </a:r>
          </a:p>
          <a:p>
            <a:r>
              <a:rPr lang="en-US" sz="2400" dirty="0" smtClean="0"/>
              <a:t>Grade 7 and 8- Scientific</a:t>
            </a:r>
          </a:p>
          <a:p>
            <a:r>
              <a:rPr lang="en-US" sz="2400" dirty="0" smtClean="0"/>
              <a:t>Grade 11 - Graphing</a:t>
            </a:r>
            <a:endParaRPr lang="en-US" sz="2400"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29</a:t>
            </a:fld>
            <a:endParaRPr lang="en-US"/>
          </a:p>
        </p:txBody>
      </p:sp>
      <p:pic>
        <p:nvPicPr>
          <p:cNvPr id="5" name="Picture 4"/>
          <p:cNvPicPr>
            <a:picLocks noChangeAspect="1"/>
          </p:cNvPicPr>
          <p:nvPr/>
        </p:nvPicPr>
        <p:blipFill>
          <a:blip r:embed="rId2"/>
          <a:stretch>
            <a:fillRect/>
          </a:stretch>
        </p:blipFill>
        <p:spPr>
          <a:xfrm>
            <a:off x="7620000" y="125296"/>
            <a:ext cx="1303951" cy="533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32" y="228600"/>
            <a:ext cx="775981" cy="378619"/>
          </a:xfrm>
          <a:prstGeom prst="rect">
            <a:avLst/>
          </a:prstGeom>
        </p:spPr>
      </p:pic>
    </p:spTree>
    <p:extLst>
      <p:ext uri="{BB962C8B-B14F-4D97-AF65-F5344CB8AC3E}">
        <p14:creationId xmlns:p14="http://schemas.microsoft.com/office/powerpoint/2010/main" val="405548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48" y="357187"/>
            <a:ext cx="8201891" cy="1017704"/>
          </a:xfrm>
        </p:spPr>
        <p:txBody>
          <a:bodyPr>
            <a:normAutofit fontScale="90000"/>
          </a:bodyPr>
          <a:lstStyle/>
          <a:p>
            <a:pPr algn="ctr"/>
            <a:r>
              <a:rPr lang="en-US" b="1" dirty="0" smtClean="0"/>
              <a:t>                         </a:t>
            </a:r>
            <a:r>
              <a:rPr lang="en-US" sz="3200" b="1" dirty="0" smtClean="0"/>
              <a:t>  Pre-Identification And Online Sessions</a:t>
            </a:r>
            <a:endParaRPr lang="en-US" sz="3200" b="1" dirty="0"/>
          </a:p>
        </p:txBody>
      </p:sp>
      <p:sp>
        <p:nvSpPr>
          <p:cNvPr id="3" name="Content Placeholder 2"/>
          <p:cNvSpPr>
            <a:spLocks noGrp="1"/>
          </p:cNvSpPr>
          <p:nvPr>
            <p:ph idx="1"/>
          </p:nvPr>
        </p:nvSpPr>
        <p:spPr>
          <a:xfrm>
            <a:off x="609600" y="1447800"/>
            <a:ext cx="7924800" cy="5715000"/>
          </a:xfrm>
        </p:spPr>
        <p:txBody>
          <a:bodyPr>
            <a:normAutofit/>
          </a:bodyPr>
          <a:lstStyle/>
          <a:p>
            <a:r>
              <a:rPr lang="en-US" sz="2800" dirty="0" smtClean="0"/>
              <a:t>Schools must continue </a:t>
            </a:r>
            <a:r>
              <a:rPr lang="en-US" sz="2800" dirty="0"/>
              <a:t>to pre-ID new students in the Secure Site through the end of </a:t>
            </a:r>
            <a:r>
              <a:rPr lang="en-US" sz="2800" dirty="0" smtClean="0"/>
              <a:t>testing.</a:t>
            </a:r>
            <a:endParaRPr lang="en-US" sz="2800" dirty="0"/>
          </a:p>
          <a:p>
            <a:r>
              <a:rPr lang="en-US" sz="2800" dirty="0" smtClean="0"/>
              <a:t> </a:t>
            </a:r>
            <a:r>
              <a:rPr lang="en-US" sz="2800" dirty="0"/>
              <a:t>Schools testing online need to put students into online sessions by proctor </a:t>
            </a:r>
            <a:r>
              <a:rPr lang="en-US" sz="2800" dirty="0" smtClean="0"/>
              <a:t>(First pull from BAA Secure site to </a:t>
            </a:r>
            <a:r>
              <a:rPr lang="en-US" sz="2800" dirty="0" err="1" smtClean="0"/>
              <a:t>eDIRECT</a:t>
            </a:r>
            <a:r>
              <a:rPr lang="en-US" sz="2800" dirty="0" smtClean="0"/>
              <a:t> on 3/27/15, begin using </a:t>
            </a:r>
            <a:r>
              <a:rPr lang="en-US" sz="2800" dirty="0" err="1" smtClean="0"/>
              <a:t>eDIRECT</a:t>
            </a:r>
            <a:r>
              <a:rPr lang="en-US" sz="2800" dirty="0" smtClean="0"/>
              <a:t> 4/3/15)</a:t>
            </a:r>
            <a:endParaRPr lang="en-US" sz="2800" dirty="0"/>
          </a:p>
          <a:p>
            <a:r>
              <a:rPr lang="en-US" sz="2800" dirty="0"/>
              <a:t>If the proctor is not available in the dropdown, will need to put under another proctors name</a:t>
            </a:r>
          </a:p>
          <a:p>
            <a:r>
              <a:rPr lang="en-US" sz="2800" dirty="0"/>
              <a:t>Select Online Sessions from the Pre-ID Functions menu</a:t>
            </a:r>
          </a:p>
          <a:p>
            <a:endParaRPr lang="en-US" sz="2400" dirty="0" smtClean="0"/>
          </a:p>
          <a:p>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165274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196" y="361669"/>
            <a:ext cx="7772400" cy="1143000"/>
          </a:xfrm>
        </p:spPr>
        <p:txBody>
          <a:bodyPr>
            <a:normAutofit/>
          </a:bodyPr>
          <a:lstStyle/>
          <a:p>
            <a:pPr algn="ctr"/>
            <a:r>
              <a:rPr lang="en-US" sz="3200" b="1" dirty="0" smtClean="0"/>
              <a:t>M-STEP Mathematics Components</a:t>
            </a:r>
            <a:endParaRPr lang="en-US" sz="3200" b="1" dirty="0"/>
          </a:p>
        </p:txBody>
      </p:sp>
      <p:sp>
        <p:nvSpPr>
          <p:cNvPr id="3" name="Text Placeholder 2"/>
          <p:cNvSpPr>
            <a:spLocks noGrp="1"/>
          </p:cNvSpPr>
          <p:nvPr>
            <p:ph idx="1"/>
          </p:nvPr>
        </p:nvSpPr>
        <p:spPr>
          <a:xfrm>
            <a:off x="820737" y="1752600"/>
            <a:ext cx="8264525" cy="4648200"/>
          </a:xfrm>
        </p:spPr>
        <p:txBody>
          <a:bodyPr>
            <a:normAutofit/>
          </a:bodyPr>
          <a:lstStyle/>
          <a:p>
            <a:pPr marL="342900" indent="-342900">
              <a:buFont typeface="+mj-lt"/>
              <a:buAutoNum type="arabicParenR"/>
            </a:pPr>
            <a:r>
              <a:rPr lang="en-US" sz="2800" dirty="0" smtClean="0"/>
              <a:t>Online Test session- Fixed Form</a:t>
            </a:r>
          </a:p>
          <a:p>
            <a:pPr marL="925513" lvl="2" indent="-342900"/>
            <a:r>
              <a:rPr lang="en-US" sz="2800" dirty="0" smtClean="0"/>
              <a:t>Approximately 90 minutes – grades 3-5</a:t>
            </a:r>
          </a:p>
          <a:p>
            <a:pPr marL="925513" lvl="2" indent="-342900"/>
            <a:r>
              <a:rPr lang="en-US" sz="2800" dirty="0" smtClean="0"/>
              <a:t>Approximately 120 minutes – grades 6-8, and 11</a:t>
            </a:r>
          </a:p>
          <a:p>
            <a:pPr marL="342900" indent="-342900"/>
            <a:r>
              <a:rPr lang="en-US" sz="2800" dirty="0" smtClean="0"/>
              <a:t>One session – one test ticket – Test Tickets are secure material.  The session is divided into 2 parts (non-calculator and calculator).  When the student  starts the  embedded calculator problems they cannot return to the non-calculator problems.</a:t>
            </a:r>
          </a:p>
          <a:p>
            <a:pPr marL="342900" indent="-342900"/>
            <a:r>
              <a:rPr lang="en-US" sz="2800" dirty="0" smtClean="0"/>
              <a:t>Administer in one day but may have breaks.</a:t>
            </a:r>
          </a:p>
          <a:p>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30</a:t>
            </a:fld>
            <a:endParaRPr lang="en-US" dirty="0"/>
          </a:p>
        </p:txBody>
      </p:sp>
      <p:pic>
        <p:nvPicPr>
          <p:cNvPr id="4" name="Picture 3"/>
          <p:cNvPicPr>
            <a:picLocks noChangeAspect="1"/>
          </p:cNvPicPr>
          <p:nvPr/>
        </p:nvPicPr>
        <p:blipFill>
          <a:blip r:embed="rId3"/>
          <a:stretch>
            <a:fillRect/>
          </a:stretch>
        </p:blipFill>
        <p:spPr>
          <a:xfrm>
            <a:off x="7620000" y="125296"/>
            <a:ext cx="1303951" cy="533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spTree>
    <p:extLst>
      <p:ext uri="{BB962C8B-B14F-4D97-AF65-F5344CB8AC3E}">
        <p14:creationId xmlns:p14="http://schemas.microsoft.com/office/powerpoint/2010/main" val="1499305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M-STEP Mathematics Components</a:t>
            </a:r>
            <a:endParaRPr lang="en-US" dirty="0"/>
          </a:p>
        </p:txBody>
      </p:sp>
      <p:sp>
        <p:nvSpPr>
          <p:cNvPr id="3" name="Content Placeholder 2"/>
          <p:cNvSpPr>
            <a:spLocks noGrp="1"/>
          </p:cNvSpPr>
          <p:nvPr>
            <p:ph idx="1"/>
          </p:nvPr>
        </p:nvSpPr>
        <p:spPr/>
        <p:txBody>
          <a:bodyPr/>
          <a:lstStyle/>
          <a:p>
            <a:pPr marL="342900" indent="-342900"/>
            <a:r>
              <a:rPr lang="en-US" sz="2800" dirty="0"/>
              <a:t>May schedule breaks – pause feature</a:t>
            </a:r>
          </a:p>
          <a:p>
            <a:pPr marL="646113" lvl="1" indent="-342900"/>
            <a:r>
              <a:rPr lang="en-US" sz="2100" dirty="0"/>
              <a:t>Less than 20 minutes - allows student to resume without login</a:t>
            </a:r>
          </a:p>
          <a:p>
            <a:pPr marL="646113" lvl="1" indent="-342900"/>
            <a:r>
              <a:rPr lang="en-US" sz="2100" dirty="0"/>
              <a:t>Greater than 20 minutes – requires student to login before resuming</a:t>
            </a:r>
          </a:p>
          <a:p>
            <a:pPr marL="646113" lvl="1" indent="-342900"/>
            <a:r>
              <a:rPr lang="en-US" sz="2100" dirty="0"/>
              <a:t>Login expires at the end of the day – test session is closed – no longer available for login</a:t>
            </a:r>
          </a:p>
          <a:p>
            <a:pPr marL="646113" lvl="1" indent="-342900"/>
            <a:r>
              <a:rPr lang="en-US" sz="2100" dirty="0"/>
              <a:t>Scratch paper is allowed and Graph Paper will be supplied with materials for students in grades 6 and above</a:t>
            </a:r>
          </a:p>
          <a:p>
            <a:endParaRPr lang="en-US"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31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7" name="Picture 6"/>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31104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55" y="406283"/>
            <a:ext cx="8305800" cy="1143000"/>
          </a:xfrm>
        </p:spPr>
        <p:txBody>
          <a:bodyPr>
            <a:normAutofit/>
          </a:bodyPr>
          <a:lstStyle/>
          <a:p>
            <a:pPr algn="ctr"/>
            <a:r>
              <a:rPr lang="en-US" sz="3200" b="1" dirty="0" smtClean="0"/>
              <a:t>M-STEP Mathematics Components</a:t>
            </a:r>
            <a:endParaRPr lang="en-US" sz="3200" b="1" dirty="0"/>
          </a:p>
        </p:txBody>
      </p:sp>
      <p:sp>
        <p:nvSpPr>
          <p:cNvPr id="3" name="Text Placeholder 2"/>
          <p:cNvSpPr>
            <a:spLocks noGrp="1"/>
          </p:cNvSpPr>
          <p:nvPr>
            <p:ph idx="1"/>
          </p:nvPr>
        </p:nvSpPr>
        <p:spPr>
          <a:xfrm>
            <a:off x="762000" y="1500187"/>
            <a:ext cx="8264525" cy="5053013"/>
          </a:xfrm>
        </p:spPr>
        <p:txBody>
          <a:bodyPr numCol="1">
            <a:normAutofit/>
          </a:bodyPr>
          <a:lstStyle/>
          <a:p>
            <a:pPr marL="457200" indent="-457200">
              <a:buFont typeface="+mj-lt"/>
              <a:buAutoNum type="arabicParenR" startAt="2"/>
            </a:pPr>
            <a:r>
              <a:rPr lang="en-US" sz="2800" dirty="0" smtClean="0"/>
              <a:t>Classroom </a:t>
            </a:r>
            <a:r>
              <a:rPr lang="en-US" sz="2800" dirty="0"/>
              <a:t>Activity - not online</a:t>
            </a:r>
          </a:p>
          <a:p>
            <a:pPr lvl="1"/>
            <a:r>
              <a:rPr lang="en-US" sz="2300" i="0" dirty="0" smtClean="0"/>
              <a:t>30 minute teacher led – script provided</a:t>
            </a:r>
          </a:p>
          <a:p>
            <a:pPr lvl="1"/>
            <a:r>
              <a:rPr lang="en-US" sz="2300" i="0" dirty="0" smtClean="0"/>
              <a:t>Must be administered </a:t>
            </a:r>
            <a:r>
              <a:rPr lang="en-US" sz="2300" b="1" i="0" dirty="0" smtClean="0"/>
              <a:t>before</a:t>
            </a:r>
            <a:r>
              <a:rPr lang="en-US" sz="2300" i="0" dirty="0" smtClean="0"/>
              <a:t> the Performance Task (PT)</a:t>
            </a:r>
          </a:p>
          <a:p>
            <a:pPr lvl="1"/>
            <a:r>
              <a:rPr lang="en-US" sz="2300" i="0" dirty="0" smtClean="0"/>
              <a:t>As close to the PT as possible – may be on the same day</a:t>
            </a:r>
          </a:p>
          <a:p>
            <a:pPr lvl="1">
              <a:buFont typeface="Calibri" pitchFamily="34" charset="0"/>
              <a:buChar char="•"/>
            </a:pPr>
            <a:r>
              <a:rPr lang="en-US" sz="2300" i="0" dirty="0" smtClean="0"/>
              <a:t>May be recorded – May NOT be </a:t>
            </a:r>
            <a:r>
              <a:rPr lang="en-US" sz="2300" b="1" i="0" dirty="0" smtClean="0"/>
              <a:t>pre</a:t>
            </a:r>
            <a:r>
              <a:rPr lang="en-US" sz="2300" i="0" dirty="0" smtClean="0"/>
              <a:t>-recorded </a:t>
            </a:r>
          </a:p>
          <a:p>
            <a:pPr marL="457200" lvl="1" indent="0">
              <a:buNone/>
            </a:pPr>
            <a:endParaRPr lang="en-US" sz="2300" i="0" dirty="0" smtClean="0"/>
          </a:p>
          <a:p>
            <a:endParaRPr lang="en-US" sz="2000"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32</a:t>
            </a:fld>
            <a:endParaRPr lang="en-US"/>
          </a:p>
        </p:txBody>
      </p:sp>
      <p:pic>
        <p:nvPicPr>
          <p:cNvPr id="4" name="Picture 3"/>
          <p:cNvPicPr>
            <a:picLocks noChangeAspect="1"/>
          </p:cNvPicPr>
          <p:nvPr/>
        </p:nvPicPr>
        <p:blipFill>
          <a:blip r:embed="rId3"/>
          <a:stretch>
            <a:fillRect/>
          </a:stretch>
        </p:blipFill>
        <p:spPr>
          <a:xfrm>
            <a:off x="7620000" y="125296"/>
            <a:ext cx="1303951" cy="533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spTree>
    <p:extLst>
      <p:ext uri="{BB962C8B-B14F-4D97-AF65-F5344CB8AC3E}">
        <p14:creationId xmlns:p14="http://schemas.microsoft.com/office/powerpoint/2010/main" val="3976350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M-STEP Mathematics Components</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arenR" startAt="3"/>
            </a:pPr>
            <a:r>
              <a:rPr lang="en-US" sz="2800" dirty="0"/>
              <a:t>Performance Task – administered online</a:t>
            </a:r>
          </a:p>
          <a:p>
            <a:pPr marL="646113" lvl="1" indent="-342900"/>
            <a:r>
              <a:rPr lang="en-US" sz="2300" dirty="0"/>
              <a:t>1 part – 1 test ticket – secure material</a:t>
            </a:r>
          </a:p>
          <a:p>
            <a:pPr marL="925513" lvl="2" indent="-342900"/>
            <a:r>
              <a:rPr lang="en-US" sz="2300" dirty="0"/>
              <a:t>Approximately 60 minutes – grades 3-8</a:t>
            </a:r>
          </a:p>
          <a:p>
            <a:pPr marL="925513" lvl="2" indent="-342900"/>
            <a:r>
              <a:rPr lang="en-US" sz="2300" dirty="0"/>
              <a:t>Approximately 90 minutes – grade </a:t>
            </a:r>
            <a:r>
              <a:rPr lang="en-US" sz="2300" dirty="0" smtClean="0"/>
              <a:t>11*</a:t>
            </a:r>
            <a:endParaRPr lang="en-US" sz="2300" dirty="0"/>
          </a:p>
          <a:p>
            <a:pPr marL="646113" lvl="1" indent="-342900"/>
            <a:r>
              <a:rPr lang="en-US" sz="2300" dirty="0"/>
              <a:t>Administer in one day</a:t>
            </a:r>
          </a:p>
          <a:p>
            <a:pPr marL="303213" lvl="1" indent="0">
              <a:buNone/>
            </a:pPr>
            <a:endParaRPr lang="en-US" sz="2300" dirty="0"/>
          </a:p>
          <a:p>
            <a:pPr marL="342900" indent="-342900">
              <a:buNone/>
            </a:pPr>
            <a:r>
              <a:rPr lang="en-US" sz="2300" dirty="0"/>
              <a:t>*Classroom Activity and Performance Task </a:t>
            </a:r>
            <a:r>
              <a:rPr lang="en-US" sz="2300" b="1" dirty="0"/>
              <a:t>not</a:t>
            </a:r>
            <a:r>
              <a:rPr lang="en-US" sz="2300" dirty="0"/>
              <a:t> required for students in Grade 11</a:t>
            </a:r>
          </a:p>
          <a:p>
            <a:endParaRPr lang="en-US"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33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072297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71" y="658696"/>
            <a:ext cx="7772400" cy="1143000"/>
          </a:xfrm>
        </p:spPr>
        <p:txBody>
          <a:bodyPr/>
          <a:lstStyle/>
          <a:p>
            <a:pPr algn="ctr"/>
            <a:r>
              <a:rPr lang="en-US" b="1" dirty="0" smtClean="0"/>
              <a:t>Online Testing Schedules</a:t>
            </a:r>
            <a:endParaRPr lang="en-US" b="1" dirty="0"/>
          </a:p>
        </p:txBody>
      </p:sp>
      <p:sp>
        <p:nvSpPr>
          <p:cNvPr id="3" name="Content Placeholder 2"/>
          <p:cNvSpPr>
            <a:spLocks noGrp="1"/>
          </p:cNvSpPr>
          <p:nvPr>
            <p:ph idx="1"/>
          </p:nvPr>
        </p:nvSpPr>
        <p:spPr>
          <a:xfrm>
            <a:off x="709431" y="1676400"/>
            <a:ext cx="7772400" cy="4807183"/>
          </a:xfrm>
        </p:spPr>
        <p:txBody>
          <a:bodyPr>
            <a:normAutofit/>
          </a:bodyPr>
          <a:lstStyle/>
          <a:p>
            <a:pPr marL="292100" indent="-292100"/>
            <a:r>
              <a:rPr lang="en-US" sz="2800" dirty="0"/>
              <a:t>Some students will need extra time</a:t>
            </a:r>
          </a:p>
          <a:p>
            <a:pPr marL="810133" lvl="3" indent="-342900"/>
            <a:r>
              <a:rPr lang="en-US" sz="2200" dirty="0"/>
              <a:t>Identify a location where students can complete their test without pressure or disturbances</a:t>
            </a:r>
          </a:p>
          <a:p>
            <a:pPr marL="810133" lvl="3" indent="-342900"/>
            <a:r>
              <a:rPr lang="en-US" sz="2200" dirty="0"/>
              <a:t>Test can be </a:t>
            </a:r>
            <a:r>
              <a:rPr lang="en-US" sz="2200" dirty="0" smtClean="0"/>
              <a:t>easily </a:t>
            </a:r>
            <a:r>
              <a:rPr lang="en-US" sz="2200" dirty="0"/>
              <a:t>paused/exited so that the student may resume testing on another </a:t>
            </a:r>
            <a:r>
              <a:rPr lang="en-US" sz="2200" dirty="0" smtClean="0"/>
              <a:t>device</a:t>
            </a:r>
          </a:p>
          <a:p>
            <a:pPr marL="810133" lvl="3" indent="-342900"/>
            <a:r>
              <a:rPr lang="en-US" sz="2200" dirty="0" smtClean="0"/>
              <a:t>Think about bells and things like announcements</a:t>
            </a:r>
          </a:p>
          <a:p>
            <a:pPr marL="467233" lvl="3" indent="0">
              <a:buNone/>
            </a:pPr>
            <a:endParaRPr lang="en-US" sz="2200" dirty="0"/>
          </a:p>
          <a:p>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34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2006437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Online Testing </a:t>
            </a:r>
            <a:r>
              <a:rPr lang="en-US" b="1" dirty="0" smtClean="0"/>
              <a:t>Schedules-continued</a:t>
            </a:r>
            <a:endParaRPr lang="en-US" dirty="0"/>
          </a:p>
        </p:txBody>
      </p:sp>
      <p:sp>
        <p:nvSpPr>
          <p:cNvPr id="3" name="Content Placeholder 2"/>
          <p:cNvSpPr>
            <a:spLocks noGrp="1"/>
          </p:cNvSpPr>
          <p:nvPr>
            <p:ph idx="1"/>
          </p:nvPr>
        </p:nvSpPr>
        <p:spPr/>
        <p:txBody>
          <a:bodyPr/>
          <a:lstStyle/>
          <a:p>
            <a:pPr marL="292100" indent="-292100"/>
            <a:r>
              <a:rPr lang="en-US" sz="2800" dirty="0"/>
              <a:t>Some testing devices will have issues</a:t>
            </a:r>
          </a:p>
          <a:p>
            <a:pPr marL="801688" lvl="2" indent="-338138"/>
            <a:r>
              <a:rPr lang="en-US" sz="2200" dirty="0"/>
              <a:t>Make extra devices available at the testing location (think 10%)</a:t>
            </a:r>
          </a:p>
          <a:p>
            <a:pPr marL="801688" lvl="2" indent="-338138"/>
            <a:r>
              <a:rPr lang="en-US" sz="2200" dirty="0"/>
              <a:t>If a device hangs, crashes, or loses power, the student can log in and resume testing on another device (same TSM)</a:t>
            </a:r>
          </a:p>
          <a:p>
            <a:pPr marL="806450" lvl="2" indent="-342900">
              <a:buFont typeface="Arial" panose="020B0604020202020204" pitchFamily="34" charset="0"/>
              <a:buChar char="•"/>
            </a:pPr>
            <a:r>
              <a:rPr lang="en-US" sz="2200" dirty="0"/>
              <a:t>Know your device reliability and plan accordingly</a:t>
            </a:r>
          </a:p>
          <a:p>
            <a:endParaRPr lang="en-US"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35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4046554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82919"/>
            <a:ext cx="7772400" cy="1143000"/>
          </a:xfrm>
        </p:spPr>
        <p:txBody>
          <a:bodyPr>
            <a:normAutofit/>
          </a:bodyPr>
          <a:lstStyle/>
          <a:p>
            <a:r>
              <a:rPr lang="en-US" sz="4000" dirty="0" smtClean="0"/>
              <a:t>Item Types</a:t>
            </a:r>
            <a:endParaRPr lang="en-US" sz="4000" dirty="0"/>
          </a:p>
        </p:txBody>
      </p:sp>
      <p:sp>
        <p:nvSpPr>
          <p:cNvPr id="3" name="Content Placeholder 2"/>
          <p:cNvSpPr>
            <a:spLocks noGrp="1"/>
          </p:cNvSpPr>
          <p:nvPr>
            <p:ph idx="1"/>
          </p:nvPr>
        </p:nvSpPr>
        <p:spPr>
          <a:xfrm>
            <a:off x="701039" y="1417268"/>
            <a:ext cx="7147562" cy="5299656"/>
          </a:xfrm>
        </p:spPr>
        <p:txBody>
          <a:bodyPr/>
          <a:lstStyle/>
          <a:p>
            <a:r>
              <a:rPr lang="en-US" sz="2800" dirty="0" smtClean="0"/>
              <a:t>Technology Enabled: Student may use technology as a resource (for example using recordings as source material).</a:t>
            </a:r>
          </a:p>
          <a:p>
            <a:r>
              <a:rPr lang="en-US" sz="2800" dirty="0" smtClean="0"/>
              <a:t>Technology Enhanced: Student may use technology as a tool (for example graphing or marking passages within a document).</a:t>
            </a:r>
          </a:p>
          <a:p>
            <a:endParaRPr lang="en-US" sz="2800" dirty="0"/>
          </a:p>
        </p:txBody>
      </p:sp>
      <p:sp>
        <p:nvSpPr>
          <p:cNvPr id="9" name="Slide Number Placeholder 8"/>
          <p:cNvSpPr>
            <a:spLocks noGrp="1"/>
          </p:cNvSpPr>
          <p:nvPr>
            <p:ph type="sldNum" sz="quarter" idx="12"/>
          </p:nvPr>
        </p:nvSpPr>
        <p:spPr/>
        <p:txBody>
          <a:bodyPr/>
          <a:lstStyle/>
          <a:p>
            <a:fld id="{49AED484-F614-4F83-9E0A-076B4E5CA0E7}" type="slidenum">
              <a:rPr lang="en-US" smtClean="0"/>
              <a:pPr/>
              <a:t>36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78" y="186744"/>
            <a:ext cx="1034641" cy="504825"/>
          </a:xfrm>
          <a:prstGeom prst="rect">
            <a:avLst/>
          </a:prstGeom>
        </p:spPr>
      </p:pic>
      <p:pic>
        <p:nvPicPr>
          <p:cNvPr id="7" name="Picture 6"/>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511907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rmAutofit/>
          </a:bodyPr>
          <a:lstStyle/>
          <a:p>
            <a:pPr algn="ctr"/>
            <a:r>
              <a:rPr lang="en-US" sz="3200" b="1" dirty="0" smtClean="0"/>
              <a:t>Online Tools Training (OTT)</a:t>
            </a:r>
            <a:endParaRPr lang="en-US" sz="3200" b="1" dirty="0"/>
          </a:p>
        </p:txBody>
      </p:sp>
      <p:sp>
        <p:nvSpPr>
          <p:cNvPr id="3" name="Content Placeholder 2"/>
          <p:cNvSpPr>
            <a:spLocks noGrp="1"/>
          </p:cNvSpPr>
          <p:nvPr>
            <p:ph idx="1"/>
          </p:nvPr>
        </p:nvSpPr>
        <p:spPr>
          <a:xfrm>
            <a:off x="914400" y="1828800"/>
            <a:ext cx="7772400" cy="4191000"/>
          </a:xfrm>
        </p:spPr>
        <p:txBody>
          <a:bodyPr>
            <a:normAutofit/>
          </a:bodyPr>
          <a:lstStyle/>
          <a:p>
            <a:r>
              <a:rPr lang="en-US" sz="2800" dirty="0" smtClean="0"/>
              <a:t>Sample Item Sets (OTT)</a:t>
            </a:r>
          </a:p>
          <a:p>
            <a:r>
              <a:rPr lang="en-US" sz="2800" dirty="0" smtClean="0"/>
              <a:t>Students can practice with OTT as often as desired</a:t>
            </a:r>
          </a:p>
          <a:p>
            <a:r>
              <a:rPr lang="en-US" sz="2800" dirty="0" smtClean="0"/>
              <a:t>Vital part of the online testing preparation process</a:t>
            </a:r>
          </a:p>
          <a:p>
            <a:r>
              <a:rPr lang="en-US" sz="2800" dirty="0" smtClean="0"/>
              <a:t>Provides students </a:t>
            </a:r>
            <a:r>
              <a:rPr lang="en-US" sz="2800" dirty="0"/>
              <a:t>with ample practice opportunities </a:t>
            </a:r>
            <a:r>
              <a:rPr lang="en-US" sz="2800" dirty="0" smtClean="0"/>
              <a:t>and will </a:t>
            </a:r>
            <a:r>
              <a:rPr lang="en-US" sz="2800" dirty="0"/>
              <a:t>ensure </a:t>
            </a:r>
            <a:r>
              <a:rPr lang="en-US" sz="2800" dirty="0" smtClean="0"/>
              <a:t>they are </a:t>
            </a:r>
            <a:r>
              <a:rPr lang="en-US" sz="2800" dirty="0"/>
              <a:t>familiar with the test content, item types, </a:t>
            </a:r>
            <a:r>
              <a:rPr lang="en-US" sz="2800" dirty="0" smtClean="0"/>
              <a:t>system </a:t>
            </a:r>
            <a:r>
              <a:rPr lang="en-US" sz="2800" dirty="0"/>
              <a:t>tools and navigation on test </a:t>
            </a:r>
            <a:r>
              <a:rPr lang="en-US" sz="2800" dirty="0" smtClean="0"/>
              <a:t>day</a:t>
            </a:r>
          </a:p>
          <a:p>
            <a:r>
              <a:rPr lang="en-US" sz="2800" dirty="0" smtClean="0"/>
              <a:t>Use INSIGHT</a:t>
            </a:r>
            <a:endParaRPr lang="en-US" sz="2800"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37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1700711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3756"/>
            <a:ext cx="7772400" cy="1456267"/>
          </a:xfrm>
        </p:spPr>
        <p:txBody>
          <a:bodyPr>
            <a:normAutofit/>
          </a:bodyPr>
          <a:lstStyle/>
          <a:p>
            <a:pPr algn="ctr"/>
            <a:r>
              <a:rPr lang="en-US" sz="3600" b="1" dirty="0"/>
              <a:t>Online Tools Training (OTT)</a:t>
            </a:r>
            <a:endParaRPr lang="en-US" sz="36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200" y="1905000"/>
            <a:ext cx="2115390" cy="2132028"/>
          </a:xfrm>
        </p:spPr>
      </p:pic>
      <p:sp>
        <p:nvSpPr>
          <p:cNvPr id="4" name="Slide Number Placeholder 3"/>
          <p:cNvSpPr>
            <a:spLocks noGrp="1"/>
          </p:cNvSpPr>
          <p:nvPr>
            <p:ph type="sldNum" sz="quarter" idx="12"/>
          </p:nvPr>
        </p:nvSpPr>
        <p:spPr/>
        <p:txBody>
          <a:bodyPr/>
          <a:lstStyle/>
          <a:p>
            <a:fld id="{49AED484-F614-4F83-9E0A-076B4E5CA0E7}" type="slidenum">
              <a:rPr lang="en-US" smtClean="0"/>
              <a:pPr/>
              <a:t>38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4"/>
          <a:stretch>
            <a:fillRect/>
          </a:stretch>
        </p:blipFill>
        <p:spPr>
          <a:xfrm>
            <a:off x="7696200" y="76200"/>
            <a:ext cx="1303951" cy="533400"/>
          </a:xfrm>
          <a:prstGeom prst="rect">
            <a:avLst/>
          </a:prstGeom>
        </p:spPr>
      </p:pic>
      <p:sp>
        <p:nvSpPr>
          <p:cNvPr id="8" name="TextBox 7"/>
          <p:cNvSpPr txBox="1"/>
          <p:nvPr/>
        </p:nvSpPr>
        <p:spPr>
          <a:xfrm>
            <a:off x="1524000" y="4495800"/>
            <a:ext cx="6400800" cy="1200329"/>
          </a:xfrm>
          <a:prstGeom prst="rect">
            <a:avLst/>
          </a:prstGeom>
          <a:noFill/>
        </p:spPr>
        <p:txBody>
          <a:bodyPr wrap="square" rtlCol="0">
            <a:spAutoFit/>
          </a:bodyPr>
          <a:lstStyle/>
          <a:p>
            <a:pPr algn="ctr"/>
            <a:r>
              <a:rPr lang="en-US" sz="3600" dirty="0" smtClean="0"/>
              <a:t>USE THE OTT TO PRACTICE REVIEW AND END!</a:t>
            </a:r>
            <a:endParaRPr lang="en-US" sz="3600" dirty="0"/>
          </a:p>
        </p:txBody>
      </p:sp>
    </p:spTree>
    <p:extLst>
      <p:ext uri="{BB962C8B-B14F-4D97-AF65-F5344CB8AC3E}">
        <p14:creationId xmlns:p14="http://schemas.microsoft.com/office/powerpoint/2010/main" val="3291984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75" y="609600"/>
            <a:ext cx="7772400" cy="1143000"/>
          </a:xfrm>
        </p:spPr>
        <p:txBody>
          <a:bodyPr/>
          <a:lstStyle/>
          <a:p>
            <a:pPr algn="ctr"/>
            <a:r>
              <a:rPr lang="en-US" b="1" dirty="0" smtClean="0"/>
              <a:t>Accommodations Before Tickets!</a:t>
            </a:r>
            <a:endParaRPr lang="en-US" b="1" dirty="0"/>
          </a:p>
        </p:txBody>
      </p:sp>
      <p:sp>
        <p:nvSpPr>
          <p:cNvPr id="3" name="Content Placeholder 2"/>
          <p:cNvSpPr>
            <a:spLocks noGrp="1"/>
          </p:cNvSpPr>
          <p:nvPr>
            <p:ph idx="1"/>
          </p:nvPr>
        </p:nvSpPr>
        <p:spPr>
          <a:xfrm>
            <a:off x="609600" y="1755776"/>
            <a:ext cx="7772400" cy="4114800"/>
          </a:xfrm>
        </p:spPr>
        <p:txBody>
          <a:bodyPr>
            <a:normAutofit/>
          </a:bodyPr>
          <a:lstStyle/>
          <a:p>
            <a:r>
              <a:rPr lang="en-US" sz="2800" dirty="0" smtClean="0"/>
              <a:t>Online accommodations must be turned on before the test ticket is generated.  These accommodations are referred to as “embedded”  They include:</a:t>
            </a:r>
          </a:p>
          <a:p>
            <a:r>
              <a:rPr lang="en-US" sz="2800" dirty="0" smtClean="0"/>
              <a:t> Audio Video Sign-Language,</a:t>
            </a:r>
          </a:p>
          <a:p>
            <a:r>
              <a:rPr lang="en-US" sz="2800" dirty="0" smtClean="0"/>
              <a:t> Color Chooser,</a:t>
            </a:r>
          </a:p>
          <a:p>
            <a:r>
              <a:rPr lang="en-US" sz="2800" dirty="0" smtClean="0"/>
              <a:t> Contrasting Text, </a:t>
            </a:r>
          </a:p>
          <a:p>
            <a:r>
              <a:rPr lang="en-US" sz="2800" dirty="0" smtClean="0"/>
              <a:t>Masking, </a:t>
            </a:r>
          </a:p>
        </p:txBody>
      </p:sp>
      <p:sp>
        <p:nvSpPr>
          <p:cNvPr id="4" name="Slide Number Placeholder 3"/>
          <p:cNvSpPr>
            <a:spLocks noGrp="1"/>
          </p:cNvSpPr>
          <p:nvPr>
            <p:ph type="sldNum" sz="quarter" idx="12"/>
          </p:nvPr>
        </p:nvSpPr>
        <p:spPr/>
        <p:txBody>
          <a:bodyPr/>
          <a:lstStyle/>
          <a:p>
            <a:fld id="{49AED484-F614-4F83-9E0A-076B4E5CA0E7}" type="slidenum">
              <a:rPr lang="en-US" smtClean="0"/>
              <a:pPr/>
              <a:t>39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84370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9453" y="1371600"/>
            <a:ext cx="8482429" cy="2763982"/>
          </a:xfrm>
          <a:prstGeom prst="rect">
            <a:avLst/>
          </a:prstGeom>
        </p:spPr>
      </p:pic>
      <p:pic>
        <p:nvPicPr>
          <p:cNvPr id="7" name="Picture 6"/>
          <p:cNvPicPr>
            <a:picLocks noChangeAspect="1"/>
          </p:cNvPicPr>
          <p:nvPr/>
        </p:nvPicPr>
        <p:blipFill>
          <a:blip r:embed="rId3"/>
          <a:stretch>
            <a:fillRect/>
          </a:stretch>
        </p:blipFill>
        <p:spPr>
          <a:xfrm>
            <a:off x="339453" y="4953000"/>
            <a:ext cx="8596730" cy="9716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5"/>
          <a:stretch>
            <a:fillRect/>
          </a:stretch>
        </p:blipFill>
        <p:spPr>
          <a:xfrm>
            <a:off x="7620000" y="125296"/>
            <a:ext cx="1303951" cy="533400"/>
          </a:xfrm>
          <a:prstGeom prst="rect">
            <a:avLst/>
          </a:prstGeom>
        </p:spPr>
      </p:pic>
      <p:sp>
        <p:nvSpPr>
          <p:cNvPr id="2" name="Slide Number Placeholder 1"/>
          <p:cNvSpPr>
            <a:spLocks noGrp="1"/>
          </p:cNvSpPr>
          <p:nvPr>
            <p:ph type="sldNum" sz="quarter" idx="12"/>
          </p:nvPr>
        </p:nvSpPr>
        <p:spPr/>
        <p:txBody>
          <a:bodyPr/>
          <a:lstStyle/>
          <a:p>
            <a:fld id="{49AED484-F614-4F83-9E0A-076B4E5CA0E7}" type="slidenum">
              <a:rPr lang="en-US" smtClean="0"/>
              <a:pPr/>
              <a:t>4</a:t>
            </a:fld>
            <a:endParaRPr lang="en-US"/>
          </a:p>
        </p:txBody>
      </p:sp>
    </p:spTree>
    <p:extLst>
      <p:ext uri="{BB962C8B-B14F-4D97-AF65-F5344CB8AC3E}">
        <p14:creationId xmlns:p14="http://schemas.microsoft.com/office/powerpoint/2010/main" val="1729314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Identify Supports and Accommodations in</a:t>
            </a:r>
            <a:br>
              <a:rPr lang="en-US" dirty="0" smtClean="0"/>
            </a:br>
            <a:r>
              <a:rPr lang="en-US" dirty="0" smtClean="0"/>
              <a:t> </a:t>
            </a:r>
            <a:r>
              <a:rPr lang="en-US" cap="none" dirty="0" smtClean="0"/>
              <a:t>e-DIRECT</a:t>
            </a:r>
            <a:endParaRPr lang="en-US" dirty="0"/>
          </a:p>
        </p:txBody>
      </p:sp>
      <p:sp>
        <p:nvSpPr>
          <p:cNvPr id="3" name="Content Placeholder 2"/>
          <p:cNvSpPr>
            <a:spLocks noGrp="1"/>
          </p:cNvSpPr>
          <p:nvPr>
            <p:ph idx="1"/>
          </p:nvPr>
        </p:nvSpPr>
        <p:spPr>
          <a:xfrm>
            <a:off x="432816" y="2362200"/>
            <a:ext cx="7772400" cy="3649133"/>
          </a:xfrm>
        </p:spPr>
        <p:txBody>
          <a:bodyPr>
            <a:normAutofit/>
          </a:bodyPr>
          <a:lstStyle/>
          <a:p>
            <a:r>
              <a:rPr lang="en-US" sz="2400" dirty="0"/>
              <a:t>The “stacked” Spanish) must also be selected before tickets are printed. If these accommodations are not selected before the test ticket is printed the support or accommodation will not work properly for the student.</a:t>
            </a:r>
          </a:p>
          <a:p>
            <a:r>
              <a:rPr lang="en-US" sz="2400" dirty="0" smtClean="0"/>
              <a:t>The </a:t>
            </a:r>
            <a:r>
              <a:rPr lang="en-US" sz="2400" dirty="0">
                <a:hlinkClick r:id="rId2"/>
              </a:rPr>
              <a:t>Supports and Accommodations Tracking Spreadsheet </a:t>
            </a:r>
            <a:r>
              <a:rPr lang="en-US" sz="2400" dirty="0" smtClean="0"/>
              <a:t> is an optional document that can be used to organize a list of students who require supports and accommodations.  The document can be found at:  www.michigan.gov/mstep</a:t>
            </a:r>
            <a:endParaRPr lang="en-US" sz="2400"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40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7" name="Picture 6"/>
          <p:cNvPicPr>
            <a:picLocks noChangeAspect="1"/>
          </p:cNvPicPr>
          <p:nvPr/>
        </p:nvPicPr>
        <p:blipFill>
          <a:blip r:embed="rId4"/>
          <a:stretch>
            <a:fillRect/>
          </a:stretch>
        </p:blipFill>
        <p:spPr>
          <a:xfrm>
            <a:off x="7696200" y="76200"/>
            <a:ext cx="1303951" cy="533400"/>
          </a:xfrm>
          <a:prstGeom prst="rect">
            <a:avLst/>
          </a:prstGeom>
        </p:spPr>
      </p:pic>
    </p:spTree>
    <p:extLst>
      <p:ext uri="{BB962C8B-B14F-4D97-AF65-F5344CB8AC3E}">
        <p14:creationId xmlns:p14="http://schemas.microsoft.com/office/powerpoint/2010/main" val="190461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BF9D10-0EE8-4FE1-A679-2758A24CF54E}" type="slidenum">
              <a:rPr lang="en-US" smtClean="0"/>
              <a:pPr/>
              <a:t>41</a:t>
            </a:fld>
            <a:endParaRPr lang="en-US"/>
          </a:p>
        </p:txBody>
      </p:sp>
      <p:sp>
        <p:nvSpPr>
          <p:cNvPr id="3" name="Content Placeholder 2"/>
          <p:cNvSpPr>
            <a:spLocks noGrp="1"/>
          </p:cNvSpPr>
          <p:nvPr>
            <p:ph idx="4294967295"/>
          </p:nvPr>
        </p:nvSpPr>
        <p:spPr>
          <a:xfrm>
            <a:off x="499574" y="1590918"/>
            <a:ext cx="7882425" cy="5202122"/>
          </a:xfrm>
        </p:spPr>
        <p:txBody>
          <a:bodyPr>
            <a:noAutofit/>
          </a:bodyPr>
          <a:lstStyle/>
          <a:p>
            <a:r>
              <a:rPr lang="en-US" sz="2800" dirty="0"/>
              <a:t>Michigan </a:t>
            </a:r>
            <a:r>
              <a:rPr lang="en-US" sz="2800" dirty="0" smtClean="0"/>
              <a:t>Supports and Accommodations </a:t>
            </a:r>
            <a:r>
              <a:rPr lang="en-US" sz="2800" b="1" dirty="0"/>
              <a:t>Manual</a:t>
            </a:r>
            <a:r>
              <a:rPr lang="en-US" sz="2800" dirty="0"/>
              <a:t> for M-STEP, MI-Access, and WIDA</a:t>
            </a:r>
          </a:p>
          <a:p>
            <a:r>
              <a:rPr lang="en-US" sz="2800" dirty="0" smtClean="0"/>
              <a:t>M-STEP</a:t>
            </a:r>
            <a:r>
              <a:rPr lang="en-US" sz="2800" dirty="0"/>
              <a:t>, MI-Access, and WIDA Student Supports and </a:t>
            </a:r>
            <a:r>
              <a:rPr lang="en-US" sz="2800" dirty="0" smtClean="0"/>
              <a:t>Accommodations </a:t>
            </a:r>
            <a:r>
              <a:rPr lang="en-US" sz="2800" b="1" dirty="0" smtClean="0"/>
              <a:t>Table</a:t>
            </a:r>
            <a:endParaRPr lang="en-US" sz="2800" b="1" dirty="0"/>
          </a:p>
          <a:p>
            <a:r>
              <a:rPr lang="en-US" sz="2800" dirty="0" smtClean="0"/>
              <a:t>M-STEP Math and English language arts (ELA) </a:t>
            </a:r>
            <a:r>
              <a:rPr lang="en-US" sz="2800" b="1" dirty="0" smtClean="0"/>
              <a:t>Read-Aloud Guidelines</a:t>
            </a:r>
          </a:p>
        </p:txBody>
      </p:sp>
      <p:sp>
        <p:nvSpPr>
          <p:cNvPr id="2" name="Title 1"/>
          <p:cNvSpPr>
            <a:spLocks noGrp="1"/>
          </p:cNvSpPr>
          <p:nvPr>
            <p:ph type="title" idx="4294967295"/>
          </p:nvPr>
        </p:nvSpPr>
        <p:spPr>
          <a:xfrm>
            <a:off x="457201" y="762000"/>
            <a:ext cx="7772400" cy="1143000"/>
          </a:xfrm>
        </p:spPr>
        <p:txBody>
          <a:bodyPr>
            <a:normAutofit/>
          </a:bodyPr>
          <a:lstStyle/>
          <a:p>
            <a:pPr algn="ctr"/>
            <a:r>
              <a:rPr lang="en-US" sz="2800" b="1" dirty="0"/>
              <a:t>Supports and </a:t>
            </a:r>
            <a:r>
              <a:rPr lang="en-US" sz="2800" b="1" dirty="0" smtClean="0"/>
              <a:t>Accommodations Information (</a:t>
            </a:r>
            <a:r>
              <a:rPr lang="en-US" sz="2800" b="1" cap="none" dirty="0" smtClean="0"/>
              <a:t>www.Michigan.gov/mstep)</a:t>
            </a:r>
            <a:endParaRPr lang="en-US" sz="2800" b="1" dirty="0"/>
          </a:p>
        </p:txBody>
      </p:sp>
      <p:pic>
        <p:nvPicPr>
          <p:cNvPr id="4" name="Picture 3"/>
          <p:cNvPicPr>
            <a:picLocks noChangeAspect="1"/>
          </p:cNvPicPr>
          <p:nvPr/>
        </p:nvPicPr>
        <p:blipFill>
          <a:blip r:embed="rId2"/>
          <a:stretch>
            <a:fillRect/>
          </a:stretch>
        </p:blipFill>
        <p:spPr>
          <a:xfrm>
            <a:off x="7620000" y="125296"/>
            <a:ext cx="1303951" cy="533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6431"/>
            <a:ext cx="1034641" cy="504825"/>
          </a:xfrm>
          <a:prstGeom prst="rect">
            <a:avLst/>
          </a:prstGeom>
        </p:spPr>
      </p:pic>
    </p:spTree>
    <p:extLst>
      <p:ext uri="{BB962C8B-B14F-4D97-AF65-F5344CB8AC3E}">
        <p14:creationId xmlns:p14="http://schemas.microsoft.com/office/powerpoint/2010/main" val="2376260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5421" y="598361"/>
            <a:ext cx="7772400" cy="1456267"/>
          </a:xfrm>
        </p:spPr>
        <p:txBody>
          <a:bodyPr/>
          <a:lstStyle/>
          <a:p>
            <a:pPr algn="ctr"/>
            <a:r>
              <a:rPr lang="en-US" b="1" dirty="0"/>
              <a:t>Supports and Accommodations Information (</a:t>
            </a:r>
            <a:r>
              <a:rPr lang="en-US" b="1" cap="none" dirty="0" smtClean="0"/>
              <a:t>www.michigan.gov/mstep</a:t>
            </a:r>
            <a:r>
              <a:rPr lang="en-US" b="1" cap="none" dirty="0"/>
              <a:t>)</a:t>
            </a:r>
            <a:endParaRPr lang="en-US" dirty="0"/>
          </a:p>
        </p:txBody>
      </p:sp>
      <p:sp>
        <p:nvSpPr>
          <p:cNvPr id="4" name="Content Placeholder 3"/>
          <p:cNvSpPr>
            <a:spLocks noGrp="1"/>
          </p:cNvSpPr>
          <p:nvPr>
            <p:ph idx="1"/>
          </p:nvPr>
        </p:nvSpPr>
        <p:spPr>
          <a:xfrm>
            <a:off x="585901" y="2527693"/>
            <a:ext cx="7772400" cy="3649133"/>
          </a:xfrm>
        </p:spPr>
        <p:txBody>
          <a:bodyPr/>
          <a:lstStyle/>
          <a:p>
            <a:r>
              <a:rPr lang="en-US" sz="2800" dirty="0"/>
              <a:t>M-STEP, MI-Access, and WIDA </a:t>
            </a:r>
            <a:r>
              <a:rPr lang="en-US" sz="2800" b="1" dirty="0"/>
              <a:t>Scribing Protocol</a:t>
            </a:r>
          </a:p>
          <a:p>
            <a:r>
              <a:rPr lang="en-US" sz="2800" dirty="0"/>
              <a:t>Recommended Qualifications and Guidelines for Use of </a:t>
            </a:r>
            <a:r>
              <a:rPr lang="en-US" sz="2800" b="1" dirty="0"/>
              <a:t>Translators and Language Interpreters</a:t>
            </a:r>
            <a:r>
              <a:rPr lang="en-US" sz="2800" dirty="0"/>
              <a:t> for the M-STEP and MI-Access Assessments</a:t>
            </a:r>
          </a:p>
          <a:p>
            <a:r>
              <a:rPr lang="en-US" sz="2800" dirty="0"/>
              <a:t>M-STEP and MI-Access Word-to-Word </a:t>
            </a:r>
            <a:r>
              <a:rPr lang="en-US" sz="2800" b="1" dirty="0"/>
              <a:t>Bilingual Dictionary Guidance</a:t>
            </a:r>
          </a:p>
          <a:p>
            <a:pPr marL="0" indent="0">
              <a:buNone/>
            </a:pPr>
            <a:endParaRPr lang="en-US" dirty="0"/>
          </a:p>
        </p:txBody>
      </p:sp>
      <p:sp>
        <p:nvSpPr>
          <p:cNvPr id="2" name="Slide Number Placeholder 1"/>
          <p:cNvSpPr>
            <a:spLocks noGrp="1"/>
          </p:cNvSpPr>
          <p:nvPr>
            <p:ph type="sldNum" sz="quarter" idx="12"/>
          </p:nvPr>
        </p:nvSpPr>
        <p:spPr/>
        <p:txBody>
          <a:bodyPr/>
          <a:lstStyle/>
          <a:p>
            <a:fld id="{E9BF9D10-0EE8-4FE1-A679-2758A24CF54E}" type="slidenum">
              <a:rPr lang="en-US" smtClean="0"/>
              <a:pPr/>
              <a:t>42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6431"/>
            <a:ext cx="1034641" cy="504825"/>
          </a:xfrm>
          <a:prstGeom prst="rect">
            <a:avLst/>
          </a:prstGeom>
        </p:spPr>
      </p:pic>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715442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4601"/>
            <a:ext cx="7772400" cy="1143000"/>
          </a:xfrm>
        </p:spPr>
        <p:txBody>
          <a:bodyPr/>
          <a:lstStyle/>
          <a:p>
            <a:pPr algn="ctr"/>
            <a:r>
              <a:rPr lang="en-US" b="1" dirty="0" smtClean="0"/>
              <a:t>Supports and Accommodations</a:t>
            </a:r>
            <a:endParaRPr lang="en-US" b="1" dirty="0"/>
          </a:p>
        </p:txBody>
      </p:sp>
      <p:sp>
        <p:nvSpPr>
          <p:cNvPr id="3" name="Content Placeholder 2"/>
          <p:cNvSpPr>
            <a:spLocks noGrp="1"/>
          </p:cNvSpPr>
          <p:nvPr>
            <p:ph idx="1"/>
          </p:nvPr>
        </p:nvSpPr>
        <p:spPr>
          <a:xfrm>
            <a:off x="685800" y="1600200"/>
            <a:ext cx="8032376" cy="4943011"/>
          </a:xfrm>
        </p:spPr>
        <p:txBody>
          <a:bodyPr>
            <a:normAutofit/>
          </a:bodyPr>
          <a:lstStyle/>
          <a:p>
            <a:pPr marL="0" indent="0">
              <a:buNone/>
            </a:pPr>
            <a:r>
              <a:rPr lang="en-US" sz="3200" dirty="0"/>
              <a:t>Mode Options for Individual Students  </a:t>
            </a:r>
          </a:p>
          <a:p>
            <a:pPr marL="0" indent="0">
              <a:buNone/>
            </a:pPr>
            <a:r>
              <a:rPr lang="en-US" sz="2400" dirty="0"/>
              <a:t>If your school is testing online: </a:t>
            </a:r>
          </a:p>
          <a:p>
            <a:r>
              <a:rPr lang="en-US" sz="2400" dirty="0"/>
              <a:t>Some supports for students require that they take a paper-pencil version of the assessment. These requests for a paper-pencil version of the assessment can be made through the Secure Site.</a:t>
            </a:r>
          </a:p>
          <a:p>
            <a:pPr marL="0" indent="0">
              <a:buNone/>
            </a:pPr>
            <a:r>
              <a:rPr lang="en-US" sz="2400" dirty="0"/>
              <a:t>If your school is taking the paper-pencil version: </a:t>
            </a:r>
          </a:p>
          <a:p>
            <a:r>
              <a:rPr lang="en-US" sz="2400" dirty="0"/>
              <a:t>Some supports may also require </a:t>
            </a:r>
            <a:r>
              <a:rPr lang="en-US" sz="2400" dirty="0" smtClean="0"/>
              <a:t>a </a:t>
            </a:r>
            <a:r>
              <a:rPr lang="en-US" sz="2400" dirty="0"/>
              <a:t>student take the </a:t>
            </a:r>
            <a:r>
              <a:rPr lang="en-US" sz="2400" dirty="0" smtClean="0"/>
              <a:t>online version </a:t>
            </a:r>
            <a:r>
              <a:rPr lang="en-US" sz="2400" dirty="0"/>
              <a:t>of the test. Identifying individual students to take the online version of the assessment can </a:t>
            </a:r>
            <a:r>
              <a:rPr lang="en-US" sz="2400" dirty="0" smtClean="0"/>
              <a:t>be </a:t>
            </a:r>
            <a:r>
              <a:rPr lang="en-US" sz="2400" dirty="0"/>
              <a:t>done through the Secure Site.</a:t>
            </a:r>
          </a:p>
          <a:p>
            <a:endParaRPr lang="en-US" sz="2400"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43</a:t>
            </a:fld>
            <a:endParaRPr lang="en-US"/>
          </a:p>
        </p:txBody>
      </p:sp>
      <p:pic>
        <p:nvPicPr>
          <p:cNvPr id="4" name="Picture 3"/>
          <p:cNvPicPr>
            <a:picLocks noChangeAspect="1"/>
          </p:cNvPicPr>
          <p:nvPr/>
        </p:nvPicPr>
        <p:blipFill>
          <a:blip r:embed="rId2"/>
          <a:stretch>
            <a:fillRect/>
          </a:stretch>
        </p:blipFill>
        <p:spPr>
          <a:xfrm>
            <a:off x="7620000" y="125296"/>
            <a:ext cx="1303951" cy="533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spTree>
    <p:extLst>
      <p:ext uri="{BB962C8B-B14F-4D97-AF65-F5344CB8AC3E}">
        <p14:creationId xmlns:p14="http://schemas.microsoft.com/office/powerpoint/2010/main" val="746648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381000"/>
            <a:ext cx="8280400" cy="1143000"/>
          </a:xfrm>
        </p:spPr>
        <p:txBody>
          <a:bodyPr/>
          <a:lstStyle/>
          <a:p>
            <a:pPr algn="ctr"/>
            <a:r>
              <a:rPr lang="en-US" b="1" dirty="0" smtClean="0"/>
              <a:t>TAMS/ Checklists/Directions</a:t>
            </a:r>
            <a:endParaRPr lang="en-US" b="1" dirty="0"/>
          </a:p>
        </p:txBody>
      </p:sp>
      <p:sp>
        <p:nvSpPr>
          <p:cNvPr id="3" name="Content Placeholder 2"/>
          <p:cNvSpPr>
            <a:spLocks noGrp="1"/>
          </p:cNvSpPr>
          <p:nvPr>
            <p:ph idx="1"/>
          </p:nvPr>
        </p:nvSpPr>
        <p:spPr>
          <a:xfrm>
            <a:off x="457200" y="1524000"/>
            <a:ext cx="8475895" cy="5638800"/>
          </a:xfrm>
        </p:spPr>
        <p:txBody>
          <a:bodyPr/>
          <a:lstStyle/>
          <a:p>
            <a:r>
              <a:rPr lang="en-US" sz="2800" dirty="0" smtClean="0"/>
              <a:t>The Test Administration Manual will be available on-line.  It is divided into chapters/modules and some video clips for users to select as needed</a:t>
            </a:r>
          </a:p>
          <a:p>
            <a:r>
              <a:rPr lang="en-US" sz="2800" dirty="0" smtClean="0"/>
              <a:t>Checklists  are role specific (Technology </a:t>
            </a:r>
            <a:r>
              <a:rPr lang="en-US" sz="2800" dirty="0"/>
              <a:t>C</a:t>
            </a:r>
            <a:r>
              <a:rPr lang="en-US" sz="2800" dirty="0" smtClean="0"/>
              <a:t>oordinator, District Coordinator, Building Coordinator, Test Administrator)</a:t>
            </a:r>
          </a:p>
          <a:p>
            <a:r>
              <a:rPr lang="en-US" sz="2800" dirty="0" smtClean="0"/>
              <a:t>Directions:  Test Administration Directions will be sent as a material so that TAs can assist students in logging on and beginning the test.  The Directions are universal and can be used for all tests.</a:t>
            </a:r>
          </a:p>
          <a:p>
            <a:endParaRPr lang="en-US" sz="2800" dirty="0" smtClean="0"/>
          </a:p>
          <a:p>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44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4" y="128587"/>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4218607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3647"/>
            <a:ext cx="7772400" cy="1143000"/>
          </a:xfrm>
        </p:spPr>
        <p:txBody>
          <a:bodyPr/>
          <a:lstStyle/>
          <a:p>
            <a:r>
              <a:rPr lang="en-US" b="1" dirty="0" smtClean="0"/>
              <a:t>Getting Started: </a:t>
            </a:r>
            <a:r>
              <a:rPr lang="en-US" b="1" dirty="0"/>
              <a:t> </a:t>
            </a:r>
            <a:r>
              <a:rPr lang="en-US" b="1" dirty="0" smtClean="0"/>
              <a:t>SAMPLE Test Tickets</a:t>
            </a:r>
            <a:endParaRPr lang="en-US" b="1" dirty="0"/>
          </a:p>
        </p:txBody>
      </p:sp>
      <p:pic>
        <p:nvPicPr>
          <p:cNvPr id="10" name="Content Placeholder 9" descr="cid:image001.png@01D04473.345248C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2566416" y="1600200"/>
            <a:ext cx="3609757" cy="2257009"/>
          </a:xfrm>
          <a:prstGeom prst="rect">
            <a:avLst/>
          </a:prstGeom>
          <a:noFill/>
          <a:ln>
            <a:noFill/>
          </a:ln>
        </p:spPr>
      </p:pic>
      <p:sp>
        <p:nvSpPr>
          <p:cNvPr id="3" name="Slide Number Placeholder 2"/>
          <p:cNvSpPr>
            <a:spLocks noGrp="1"/>
          </p:cNvSpPr>
          <p:nvPr>
            <p:ph type="sldNum" sz="quarter" idx="12"/>
          </p:nvPr>
        </p:nvSpPr>
        <p:spPr/>
        <p:txBody>
          <a:bodyPr/>
          <a:lstStyle/>
          <a:p>
            <a:fld id="{49AED484-F614-4F83-9E0A-076B4E5CA0E7}" type="slidenum">
              <a:rPr lang="en-US" smtClean="0"/>
              <a:pPr/>
              <a:t>45</a:t>
            </a:fld>
            <a:endParaRPr lang="en-US"/>
          </a:p>
        </p:txBody>
      </p:sp>
      <p:pic>
        <p:nvPicPr>
          <p:cNvPr id="5" name="Picture 4"/>
          <p:cNvPicPr>
            <a:picLocks noChangeAspect="1"/>
          </p:cNvPicPr>
          <p:nvPr/>
        </p:nvPicPr>
        <p:blipFill>
          <a:blip r:embed="rId4"/>
          <a:stretch>
            <a:fillRect/>
          </a:stretch>
        </p:blipFill>
        <p:spPr>
          <a:xfrm>
            <a:off x="7806222" y="90127"/>
            <a:ext cx="1303951" cy="533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78" y="186744"/>
            <a:ext cx="1034641" cy="504825"/>
          </a:xfrm>
          <a:prstGeom prst="rect">
            <a:avLst/>
          </a:prstGeom>
        </p:spPr>
      </p:pic>
      <p:pic>
        <p:nvPicPr>
          <p:cNvPr id="8" name="Picture 7"/>
          <p:cNvPicPr/>
          <p:nvPr/>
        </p:nvPicPr>
        <p:blipFill>
          <a:blip r:embed="rId6"/>
          <a:stretch>
            <a:fillRect/>
          </a:stretch>
        </p:blipFill>
        <p:spPr>
          <a:xfrm>
            <a:off x="2590800" y="4267200"/>
            <a:ext cx="3609757" cy="2294372"/>
          </a:xfrm>
          <a:prstGeom prst="rect">
            <a:avLst/>
          </a:prstGeom>
        </p:spPr>
      </p:pic>
    </p:spTree>
    <p:extLst>
      <p:ext uri="{BB962C8B-B14F-4D97-AF65-F5344CB8AC3E}">
        <p14:creationId xmlns:p14="http://schemas.microsoft.com/office/powerpoint/2010/main" val="154199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75" y="622184"/>
            <a:ext cx="7772400" cy="1295399"/>
          </a:xfrm>
        </p:spPr>
        <p:txBody>
          <a:bodyPr>
            <a:normAutofit/>
          </a:bodyPr>
          <a:lstStyle/>
          <a:p>
            <a:pPr algn="ctr"/>
            <a:r>
              <a:rPr lang="en-US" sz="3200" b="1" dirty="0" smtClean="0"/>
              <a:t>Technology Preparations</a:t>
            </a:r>
            <a:endParaRPr lang="en-US" sz="3200" b="1" dirty="0"/>
          </a:p>
        </p:txBody>
      </p:sp>
      <p:sp>
        <p:nvSpPr>
          <p:cNvPr id="3" name="Content Placeholder 2"/>
          <p:cNvSpPr>
            <a:spLocks noGrp="1"/>
          </p:cNvSpPr>
          <p:nvPr>
            <p:ph idx="1"/>
          </p:nvPr>
        </p:nvSpPr>
        <p:spPr>
          <a:xfrm>
            <a:off x="508719" y="1828800"/>
            <a:ext cx="7772400" cy="5641976"/>
          </a:xfrm>
        </p:spPr>
        <p:txBody>
          <a:bodyPr>
            <a:noAutofit/>
          </a:bodyPr>
          <a:lstStyle/>
          <a:p>
            <a:r>
              <a:rPr lang="en-US" sz="2800" dirty="0" smtClean="0"/>
              <a:t>Install the TSM and coordinate schedules with the Technology Coordinator to make sure the TSMs will support the testing schedule</a:t>
            </a:r>
          </a:p>
          <a:p>
            <a:pPr marL="0" indent="0">
              <a:buNone/>
            </a:pPr>
            <a:endParaRPr lang="en-US" sz="2800" dirty="0" smtClean="0"/>
          </a:p>
          <a:p>
            <a:pPr marL="285750" lvl="1"/>
            <a:r>
              <a:rPr lang="en-US" sz="2800" dirty="0"/>
              <a:t>Work with your Technology Coordinator to make sure INSIGHT is installed on all testing </a:t>
            </a:r>
            <a:r>
              <a:rPr lang="en-US" sz="2800" dirty="0" smtClean="0"/>
              <a:t>devices</a:t>
            </a:r>
          </a:p>
          <a:p>
            <a:pPr marL="285750" lvl="1"/>
            <a:endParaRPr lang="en-US" sz="2800" dirty="0"/>
          </a:p>
          <a:p>
            <a:endParaRPr lang="en-US" sz="3200" dirty="0" smtClean="0"/>
          </a:p>
        </p:txBody>
      </p:sp>
      <p:sp>
        <p:nvSpPr>
          <p:cNvPr id="6" name="Slide Number Placeholder 5"/>
          <p:cNvSpPr>
            <a:spLocks noGrp="1"/>
          </p:cNvSpPr>
          <p:nvPr>
            <p:ph type="sldNum" sz="quarter" idx="12"/>
          </p:nvPr>
        </p:nvSpPr>
        <p:spPr/>
        <p:txBody>
          <a:bodyPr/>
          <a:lstStyle/>
          <a:p>
            <a:fld id="{49AED484-F614-4F83-9E0A-076B4E5CA0E7}" type="slidenum">
              <a:rPr lang="en-US" smtClean="0"/>
              <a:pPr/>
              <a:t>46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554058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54139"/>
            <a:ext cx="7772400" cy="1456267"/>
          </a:xfrm>
        </p:spPr>
        <p:txBody>
          <a:bodyPr/>
          <a:lstStyle/>
          <a:p>
            <a:pPr algn="ctr"/>
            <a:r>
              <a:rPr lang="en-US" b="1" dirty="0"/>
              <a:t>Technology </a:t>
            </a:r>
            <a:r>
              <a:rPr lang="en-US" b="1" dirty="0" smtClean="0"/>
              <a:t>Preparations- </a:t>
            </a:r>
            <a:r>
              <a:rPr lang="en-US" b="1" cap="none" dirty="0" smtClean="0"/>
              <a:t>continued</a:t>
            </a:r>
            <a:endParaRPr lang="en-US" dirty="0"/>
          </a:p>
        </p:txBody>
      </p:sp>
      <p:sp>
        <p:nvSpPr>
          <p:cNvPr id="3" name="Content Placeholder 2"/>
          <p:cNvSpPr>
            <a:spLocks noGrp="1"/>
          </p:cNvSpPr>
          <p:nvPr>
            <p:ph idx="1"/>
          </p:nvPr>
        </p:nvSpPr>
        <p:spPr>
          <a:xfrm>
            <a:off x="914400" y="1981200"/>
            <a:ext cx="7772400" cy="4563532"/>
          </a:xfrm>
        </p:spPr>
        <p:txBody>
          <a:bodyPr>
            <a:normAutofit/>
          </a:bodyPr>
          <a:lstStyle/>
          <a:p>
            <a:r>
              <a:rPr lang="en-US" sz="2800" dirty="0"/>
              <a:t>Plan to make sure that...</a:t>
            </a:r>
          </a:p>
          <a:p>
            <a:pPr lvl="1"/>
            <a:r>
              <a:rPr lang="en-US" sz="2000" dirty="0"/>
              <a:t>displays are functioning correctly</a:t>
            </a:r>
          </a:p>
          <a:p>
            <a:pPr lvl="1"/>
            <a:r>
              <a:rPr lang="en-US" sz="2000" dirty="0"/>
              <a:t>mice/pointing devices are working</a:t>
            </a:r>
          </a:p>
          <a:p>
            <a:pPr lvl="1"/>
            <a:r>
              <a:rPr lang="en-US" sz="2000" dirty="0"/>
              <a:t>keyboards are working</a:t>
            </a:r>
          </a:p>
          <a:p>
            <a:pPr lvl="1"/>
            <a:r>
              <a:rPr lang="en-US" sz="2000" dirty="0"/>
              <a:t>wireless keyboards are properly paired</a:t>
            </a:r>
          </a:p>
          <a:p>
            <a:pPr lvl="1"/>
            <a:r>
              <a:rPr lang="en-US" sz="2000" dirty="0"/>
              <a:t>headphones are working</a:t>
            </a:r>
          </a:p>
          <a:p>
            <a:pPr lvl="1"/>
            <a:r>
              <a:rPr lang="en-US" sz="2000" dirty="0"/>
              <a:t>sound level is set properly</a:t>
            </a:r>
          </a:p>
          <a:p>
            <a:pPr lvl="1"/>
            <a:r>
              <a:rPr lang="en-US" sz="2000" dirty="0"/>
              <a:t>batteries are fully charged or plugged in</a:t>
            </a:r>
          </a:p>
          <a:p>
            <a:pPr lvl="1"/>
            <a:r>
              <a:rPr lang="en-US" sz="2000" dirty="0"/>
              <a:t>software updates don’t occur before or during testing</a:t>
            </a:r>
          </a:p>
          <a:p>
            <a:pPr lvl="1"/>
            <a:r>
              <a:rPr lang="en-US" sz="2000" dirty="0"/>
              <a:t>there are extra devices available at each testing location</a:t>
            </a:r>
          </a:p>
          <a:p>
            <a:endParaRPr lang="en-US"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47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502738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3" y="302586"/>
            <a:ext cx="7772400" cy="1143000"/>
          </a:xfrm>
        </p:spPr>
        <p:txBody>
          <a:bodyPr>
            <a:normAutofit/>
          </a:bodyPr>
          <a:lstStyle/>
          <a:p>
            <a:pPr algn="ctr"/>
            <a:r>
              <a:rPr lang="en-US" sz="3200" b="1" dirty="0"/>
              <a:t>Technology Preparations- </a:t>
            </a:r>
            <a:r>
              <a:rPr lang="en-US" sz="3200" b="1" cap="none" dirty="0"/>
              <a:t>continued</a:t>
            </a:r>
            <a:endParaRPr lang="en-US" sz="3200" b="1" dirty="0"/>
          </a:p>
        </p:txBody>
      </p:sp>
      <p:sp>
        <p:nvSpPr>
          <p:cNvPr id="3" name="Content Placeholder 2"/>
          <p:cNvSpPr>
            <a:spLocks noGrp="1"/>
          </p:cNvSpPr>
          <p:nvPr>
            <p:ph idx="1"/>
          </p:nvPr>
        </p:nvSpPr>
        <p:spPr>
          <a:xfrm>
            <a:off x="533400" y="1828800"/>
            <a:ext cx="7772400" cy="4850381"/>
          </a:xfrm>
        </p:spPr>
        <p:txBody>
          <a:bodyPr>
            <a:normAutofit/>
          </a:bodyPr>
          <a:lstStyle/>
          <a:p>
            <a:r>
              <a:rPr lang="en-US" dirty="0" smtClean="0"/>
              <a:t>iPad setup</a:t>
            </a:r>
          </a:p>
          <a:p>
            <a:pPr lvl="1"/>
            <a:r>
              <a:rPr lang="en-US" sz="1800" dirty="0" smtClean="0"/>
              <a:t>Mobile Device Management (MDM) is required to deploy INSIGHT on iPads</a:t>
            </a:r>
          </a:p>
          <a:p>
            <a:pPr lvl="1"/>
            <a:r>
              <a:rPr lang="en-US" sz="1800" dirty="0" smtClean="0"/>
              <a:t>The following must be disabled before testing:  Check Spelling, Predictive Text, Auto‑Correction</a:t>
            </a:r>
            <a:r>
              <a:rPr lang="en-US" sz="1800" dirty="0"/>
              <a:t>, and </a:t>
            </a:r>
            <a:r>
              <a:rPr lang="en-US" sz="1800" dirty="0" smtClean="0"/>
              <a:t>Auto‑Capitalization</a:t>
            </a:r>
          </a:p>
          <a:p>
            <a:pPr lvl="1"/>
            <a:r>
              <a:rPr lang="en-US" sz="1800" dirty="0" smtClean="0"/>
              <a:t>Guided Access must be turned on</a:t>
            </a:r>
          </a:p>
          <a:p>
            <a:pPr lvl="1"/>
            <a:r>
              <a:rPr lang="en-US" sz="1800" dirty="0" smtClean="0"/>
              <a:t>Keyboards are required for ELA and Math assessments</a:t>
            </a:r>
          </a:p>
          <a:p>
            <a:r>
              <a:rPr lang="en-US" dirty="0" smtClean="0"/>
              <a:t>Chromebooks</a:t>
            </a:r>
            <a:endParaRPr lang="en-US" dirty="0"/>
          </a:p>
          <a:p>
            <a:pPr lvl="1"/>
            <a:r>
              <a:rPr lang="en-US" sz="1800" dirty="0"/>
              <a:t>Must have Google Apps for Education set up and your devices enrolled in Chrome device management</a:t>
            </a:r>
          </a:p>
          <a:p>
            <a:pPr lvl="1"/>
            <a:r>
              <a:rPr lang="en-US" sz="1800" dirty="0"/>
              <a:t>Do not use touch-enabled </a:t>
            </a:r>
            <a:r>
              <a:rPr lang="en-US" sz="1800" dirty="0" smtClean="0"/>
              <a:t>Chromebooks or Windows Tablets</a:t>
            </a:r>
          </a:p>
          <a:p>
            <a:pPr marL="457200" lvl="1" indent="0">
              <a:buNone/>
            </a:pPr>
            <a:endParaRPr lang="en-US" sz="1800" dirty="0"/>
          </a:p>
          <a:p>
            <a:pPr lvl="1"/>
            <a:endParaRPr lang="en-US" sz="1800"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48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678551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4555"/>
            <a:ext cx="7772400" cy="1143000"/>
          </a:xfrm>
        </p:spPr>
        <p:txBody>
          <a:bodyPr>
            <a:normAutofit/>
          </a:bodyPr>
          <a:lstStyle/>
          <a:p>
            <a:pPr algn="ctr"/>
            <a:r>
              <a:rPr lang="en-US" sz="3200" b="1" dirty="0" smtClean="0"/>
              <a:t>Monitoring Test Status</a:t>
            </a:r>
            <a:endParaRPr lang="en-US" sz="3200" b="1" dirty="0"/>
          </a:p>
        </p:txBody>
      </p:sp>
      <p:sp>
        <p:nvSpPr>
          <p:cNvPr id="3" name="Content Placeholder 2"/>
          <p:cNvSpPr>
            <a:spLocks noGrp="1"/>
          </p:cNvSpPr>
          <p:nvPr>
            <p:ph idx="1"/>
          </p:nvPr>
        </p:nvSpPr>
        <p:spPr/>
        <p:txBody>
          <a:bodyPr/>
          <a:lstStyle/>
          <a:p>
            <a:r>
              <a:rPr lang="en-US" dirty="0" smtClean="0"/>
              <a:t>Individual student status for each part</a:t>
            </a:r>
          </a:p>
        </p:txBody>
      </p:sp>
      <p:sp>
        <p:nvSpPr>
          <p:cNvPr id="7" name="Slide Number Placeholder 6"/>
          <p:cNvSpPr>
            <a:spLocks noGrp="1"/>
          </p:cNvSpPr>
          <p:nvPr>
            <p:ph type="sldNum" sz="quarter" idx="12"/>
          </p:nvPr>
        </p:nvSpPr>
        <p:spPr/>
        <p:txBody>
          <a:bodyPr/>
          <a:lstStyle/>
          <a:p>
            <a:fld id="{49AED484-F614-4F83-9E0A-076B4E5CA0E7}" type="slidenum">
              <a:rPr lang="en-US" smtClean="0"/>
              <a:pPr/>
              <a:t>49</a:t>
            </a:fld>
            <a:endParaRPr lang="en-US"/>
          </a:p>
        </p:txBody>
      </p:sp>
      <p:pic>
        <p:nvPicPr>
          <p:cNvPr id="4" name="Picture 3"/>
          <p:cNvPicPr/>
          <p:nvPr/>
        </p:nvPicPr>
        <p:blipFill rotWithShape="1">
          <a:blip r:embed="rId2" cstate="print"/>
          <a:srcRect b="40619"/>
          <a:stretch/>
        </p:blipFill>
        <p:spPr bwMode="auto">
          <a:xfrm>
            <a:off x="709431" y="2191164"/>
            <a:ext cx="7583214" cy="3171825"/>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4"/>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931514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1447800"/>
            <a:ext cx="8395854" cy="4790210"/>
          </a:xfrm>
          <a:prstGeom prst="rect">
            <a:avLst/>
          </a:prstGeom>
        </p:spPr>
      </p:pic>
      <p:sp>
        <p:nvSpPr>
          <p:cNvPr id="2" name="Slide Number Placeholder 1"/>
          <p:cNvSpPr>
            <a:spLocks noGrp="1"/>
          </p:cNvSpPr>
          <p:nvPr>
            <p:ph type="sldNum" sz="quarter" idx="12"/>
          </p:nvPr>
        </p:nvSpPr>
        <p:spPr/>
        <p:txBody>
          <a:bodyPr/>
          <a:lstStyle/>
          <a:p>
            <a:fld id="{49AED484-F614-4F83-9E0A-076B4E5CA0E7}" type="slidenum">
              <a:rPr lang="en-US" smtClean="0"/>
              <a:pPr/>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4"/>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122830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883"/>
            <a:ext cx="7772400" cy="1143000"/>
          </a:xfrm>
        </p:spPr>
        <p:txBody>
          <a:bodyPr/>
          <a:lstStyle/>
          <a:p>
            <a:pPr algn="ctr"/>
            <a:r>
              <a:rPr lang="en-US" b="1" dirty="0" smtClean="0"/>
              <a:t>Incident Reports</a:t>
            </a:r>
            <a:endParaRPr lang="en-US" b="1" dirty="0"/>
          </a:p>
        </p:txBody>
      </p:sp>
      <p:sp>
        <p:nvSpPr>
          <p:cNvPr id="3" name="Content Placeholder 2"/>
          <p:cNvSpPr>
            <a:spLocks noGrp="1"/>
          </p:cNvSpPr>
          <p:nvPr>
            <p:ph idx="1"/>
          </p:nvPr>
        </p:nvSpPr>
        <p:spPr>
          <a:xfrm>
            <a:off x="715527" y="1944688"/>
            <a:ext cx="7772400" cy="4114800"/>
          </a:xfrm>
        </p:spPr>
        <p:txBody>
          <a:bodyPr>
            <a:normAutofit/>
          </a:bodyPr>
          <a:lstStyle/>
          <a:p>
            <a:r>
              <a:rPr lang="en-US" sz="2800" dirty="0"/>
              <a:t>Incident Reports can be obtained by logging on to the BAA Secure Site.  They are found under </a:t>
            </a:r>
            <a:r>
              <a:rPr lang="en-US" sz="2800" dirty="0">
                <a:solidFill>
                  <a:srgbClr val="FF0000"/>
                </a:solidFill>
              </a:rPr>
              <a:t>General Announcements.</a:t>
            </a:r>
          </a:p>
          <a:p>
            <a:endParaRPr lang="en-US" sz="2800" dirty="0"/>
          </a:p>
        </p:txBody>
      </p:sp>
      <p:sp>
        <p:nvSpPr>
          <p:cNvPr id="4" name="Slide Number Placeholder 3"/>
          <p:cNvSpPr>
            <a:spLocks noGrp="1"/>
          </p:cNvSpPr>
          <p:nvPr>
            <p:ph type="sldNum" sz="quarter" idx="12"/>
          </p:nvPr>
        </p:nvSpPr>
        <p:spPr/>
        <p:txBody>
          <a:bodyPr/>
          <a:lstStyle/>
          <a:p>
            <a:fld id="{49AED484-F614-4F83-9E0A-076B4E5CA0E7}" type="slidenum">
              <a:rPr lang="en-US" smtClean="0"/>
              <a:pPr/>
              <a:t>50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6" name="Picture 5"/>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23386160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31" y="609600"/>
            <a:ext cx="7772400" cy="1143000"/>
          </a:xfrm>
        </p:spPr>
        <p:txBody>
          <a:bodyPr/>
          <a:lstStyle/>
          <a:p>
            <a:r>
              <a:rPr lang="en-US" dirty="0" smtClean="0"/>
              <a:t>Checking for Unsent Responses on the TSM</a:t>
            </a:r>
            <a:endParaRPr lang="en-US" dirty="0"/>
          </a:p>
        </p:txBody>
      </p:sp>
      <p:pic>
        <p:nvPicPr>
          <p:cNvPr id="6" name="Content Placeholder 5"/>
          <p:cNvPicPr>
            <a:picLocks noGrp="1" noChangeAspect="1"/>
          </p:cNvPicPr>
          <p:nvPr>
            <p:ph idx="1"/>
          </p:nvPr>
        </p:nvPicPr>
        <p:blipFill>
          <a:blip r:embed="rId2"/>
          <a:stretch>
            <a:fillRect/>
          </a:stretch>
        </p:blipFill>
        <p:spPr>
          <a:xfrm>
            <a:off x="1648423" y="1708247"/>
            <a:ext cx="5894415" cy="4876800"/>
          </a:xfrm>
          <a:prstGeom prst="rect">
            <a:avLst/>
          </a:prstGeom>
        </p:spPr>
      </p:pic>
      <p:sp>
        <p:nvSpPr>
          <p:cNvPr id="3" name="Slide Number Placeholder 2"/>
          <p:cNvSpPr>
            <a:spLocks noGrp="1"/>
          </p:cNvSpPr>
          <p:nvPr>
            <p:ph type="sldNum" sz="quarter" idx="12"/>
          </p:nvPr>
        </p:nvSpPr>
        <p:spPr/>
        <p:txBody>
          <a:bodyPr/>
          <a:lstStyle/>
          <a:p>
            <a:fld id="{49AED484-F614-4F83-9E0A-076B4E5CA0E7}" type="slidenum">
              <a:rPr lang="en-US" smtClean="0"/>
              <a:pPr/>
              <a:t>51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4"/>
          <a:stretch>
            <a:fillRect/>
          </a:stretch>
        </p:blipFill>
        <p:spPr>
          <a:xfrm>
            <a:off x="7772400" y="111433"/>
            <a:ext cx="1303951" cy="533400"/>
          </a:xfrm>
          <a:prstGeom prst="rect">
            <a:avLst/>
          </a:prstGeom>
        </p:spPr>
      </p:pic>
    </p:spTree>
    <p:extLst>
      <p:ext uri="{BB962C8B-B14F-4D97-AF65-F5344CB8AC3E}">
        <p14:creationId xmlns:p14="http://schemas.microsoft.com/office/powerpoint/2010/main" val="836056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0294"/>
            <a:ext cx="7772400" cy="1143000"/>
          </a:xfrm>
        </p:spPr>
        <p:txBody>
          <a:bodyPr/>
          <a:lstStyle/>
          <a:p>
            <a:r>
              <a:rPr lang="en-US" dirty="0" smtClean="0"/>
              <a:t>Checking for Unsent Responses on the TSM</a:t>
            </a:r>
            <a:endParaRPr lang="en-US" dirty="0"/>
          </a:p>
        </p:txBody>
      </p:sp>
      <p:pic>
        <p:nvPicPr>
          <p:cNvPr id="4" name="Content Placeholder 3"/>
          <p:cNvPicPr>
            <a:picLocks noGrp="1" noChangeAspect="1"/>
          </p:cNvPicPr>
          <p:nvPr>
            <p:ph idx="1"/>
          </p:nvPr>
        </p:nvPicPr>
        <p:blipFill>
          <a:blip r:embed="rId2"/>
          <a:stretch>
            <a:fillRect/>
          </a:stretch>
        </p:blipFill>
        <p:spPr>
          <a:xfrm>
            <a:off x="990600" y="1828800"/>
            <a:ext cx="7162341" cy="4958927"/>
          </a:xfrm>
          <a:prstGeom prst="rect">
            <a:avLst/>
          </a:prstGeom>
        </p:spPr>
      </p:pic>
      <p:sp>
        <p:nvSpPr>
          <p:cNvPr id="3" name="Slide Number Placeholder 2"/>
          <p:cNvSpPr>
            <a:spLocks noGrp="1"/>
          </p:cNvSpPr>
          <p:nvPr>
            <p:ph type="sldNum" sz="quarter" idx="12"/>
          </p:nvPr>
        </p:nvSpPr>
        <p:spPr/>
        <p:txBody>
          <a:bodyPr/>
          <a:lstStyle/>
          <a:p>
            <a:fld id="{49AED484-F614-4F83-9E0A-076B4E5CA0E7}" type="slidenum">
              <a:rPr lang="en-US" smtClean="0"/>
              <a:pPr/>
              <a:t>52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8786"/>
            <a:ext cx="1034641" cy="504825"/>
          </a:xfrm>
          <a:prstGeom prst="rect">
            <a:avLst/>
          </a:prstGeom>
        </p:spPr>
      </p:pic>
      <p:pic>
        <p:nvPicPr>
          <p:cNvPr id="6" name="Picture 5"/>
          <p:cNvPicPr>
            <a:picLocks noChangeAspect="1"/>
          </p:cNvPicPr>
          <p:nvPr/>
        </p:nvPicPr>
        <p:blipFill>
          <a:blip r:embed="rId4"/>
          <a:stretch>
            <a:fillRect/>
          </a:stretch>
        </p:blipFill>
        <p:spPr>
          <a:xfrm>
            <a:off x="7802600" y="64498"/>
            <a:ext cx="1303951" cy="533400"/>
          </a:xfrm>
          <a:prstGeom prst="rect">
            <a:avLst/>
          </a:prstGeom>
        </p:spPr>
      </p:pic>
    </p:spTree>
    <p:extLst>
      <p:ext uri="{BB962C8B-B14F-4D97-AF65-F5344CB8AC3E}">
        <p14:creationId xmlns:p14="http://schemas.microsoft.com/office/powerpoint/2010/main" val="881214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685800"/>
            <a:ext cx="7772400" cy="1143000"/>
          </a:xfrm>
        </p:spPr>
        <p:txBody>
          <a:bodyPr/>
          <a:lstStyle/>
          <a:p>
            <a:pPr algn="ctr" eaLnBrk="1" hangingPunct="1"/>
            <a:r>
              <a:rPr lang="en-US" altLang="en-US" smtClean="0"/>
              <a:t>Questions:  </a:t>
            </a:r>
            <a:r>
              <a:rPr lang="en-US" altLang="en-US" dirty="0" smtClean="0"/>
              <a:t>baa@Michigan.gov</a:t>
            </a:r>
          </a:p>
        </p:txBody>
      </p:sp>
      <p:pic>
        <p:nvPicPr>
          <p:cNvPr id="4710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981200"/>
            <a:ext cx="7419975" cy="4389438"/>
          </a:xfrm>
        </p:spPr>
      </p:pic>
      <p:sp>
        <p:nvSpPr>
          <p:cNvPr id="2" name="Slide Number Placeholder 1"/>
          <p:cNvSpPr>
            <a:spLocks noGrp="1"/>
          </p:cNvSpPr>
          <p:nvPr>
            <p:ph type="sldNum" sz="quarter" idx="12"/>
          </p:nvPr>
        </p:nvSpPr>
        <p:spPr/>
        <p:txBody>
          <a:bodyPr/>
          <a:lstStyle/>
          <a:p>
            <a:fld id="{49AED484-F614-4F83-9E0A-076B4E5CA0E7}" type="slidenum">
              <a:rPr lang="en-US" smtClean="0"/>
              <a:pPr/>
              <a:t>53</a:t>
            </a:fld>
            <a:endParaRPr lang="en-US"/>
          </a:p>
        </p:txBody>
      </p:sp>
    </p:spTree>
    <p:extLst>
      <p:ext uri="{BB962C8B-B14F-4D97-AF65-F5344CB8AC3E}">
        <p14:creationId xmlns:p14="http://schemas.microsoft.com/office/powerpoint/2010/main" val="29192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9234" y="1123647"/>
            <a:ext cx="8198427" cy="3647210"/>
          </a:xfrm>
          <a:prstGeom prst="rect">
            <a:avLst/>
          </a:prstGeom>
        </p:spPr>
      </p:pic>
      <p:sp>
        <p:nvSpPr>
          <p:cNvPr id="2" name="Slide Number Placeholder 1"/>
          <p:cNvSpPr>
            <a:spLocks noGrp="1"/>
          </p:cNvSpPr>
          <p:nvPr>
            <p:ph type="sldNum" sz="quarter" idx="12"/>
          </p:nvPr>
        </p:nvSpPr>
        <p:spPr/>
        <p:txBody>
          <a:bodyPr/>
          <a:lstStyle/>
          <a:p>
            <a:fld id="{49AED484-F614-4F83-9E0A-076B4E5CA0E7}" type="slidenum">
              <a:rPr lang="en-US" smtClean="0"/>
              <a:pPr/>
              <a:t>6</a:t>
            </a:fld>
            <a:endParaRPr lang="en-US"/>
          </a:p>
        </p:txBody>
      </p:sp>
      <p:pic>
        <p:nvPicPr>
          <p:cNvPr id="5" name="Picture 4"/>
          <p:cNvPicPr>
            <a:picLocks noChangeAspect="1"/>
          </p:cNvPicPr>
          <p:nvPr/>
        </p:nvPicPr>
        <p:blipFill>
          <a:blip r:embed="rId3"/>
          <a:stretch>
            <a:fillRect/>
          </a:stretch>
        </p:blipFill>
        <p:spPr>
          <a:xfrm>
            <a:off x="533400" y="5334000"/>
            <a:ext cx="8198427" cy="8516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7" name="Picture 6"/>
          <p:cNvPicPr>
            <a:picLocks noChangeAspect="1"/>
          </p:cNvPicPr>
          <p:nvPr/>
        </p:nvPicPr>
        <p:blipFill>
          <a:blip r:embed="rId5"/>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007751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6861" y="1524000"/>
            <a:ext cx="7896641" cy="3528295"/>
          </a:xfrm>
          <a:prstGeom prst="rect">
            <a:avLst/>
          </a:prstGeom>
        </p:spPr>
      </p:pic>
      <p:sp>
        <p:nvSpPr>
          <p:cNvPr id="2" name="Slide Number Placeholder 1"/>
          <p:cNvSpPr>
            <a:spLocks noGrp="1"/>
          </p:cNvSpPr>
          <p:nvPr>
            <p:ph type="sldNum" sz="quarter" idx="12"/>
          </p:nvPr>
        </p:nvSpPr>
        <p:spPr/>
        <p:txBody>
          <a:bodyPr/>
          <a:lstStyle/>
          <a:p>
            <a:fld id="{49AED484-F614-4F83-9E0A-076B4E5CA0E7}" type="slidenum">
              <a:rPr lang="en-US" smtClean="0"/>
              <a:pPr/>
              <a:t>7</a:t>
            </a:fld>
            <a:endParaRPr lang="en-US"/>
          </a:p>
        </p:txBody>
      </p:sp>
      <p:pic>
        <p:nvPicPr>
          <p:cNvPr id="5" name="Picture 4"/>
          <p:cNvPicPr>
            <a:picLocks noChangeAspect="1"/>
          </p:cNvPicPr>
          <p:nvPr/>
        </p:nvPicPr>
        <p:blipFill>
          <a:blip r:embed="rId3"/>
          <a:stretch>
            <a:fillRect/>
          </a:stretch>
        </p:blipFill>
        <p:spPr>
          <a:xfrm>
            <a:off x="634296" y="5257800"/>
            <a:ext cx="7896640" cy="5944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7" name="Picture 6"/>
          <p:cNvPicPr>
            <a:picLocks noChangeAspect="1"/>
          </p:cNvPicPr>
          <p:nvPr/>
        </p:nvPicPr>
        <p:blipFill>
          <a:blip r:embed="rId5"/>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3081233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4024"/>
            <a:ext cx="7772400" cy="1143000"/>
          </a:xfrm>
        </p:spPr>
        <p:txBody>
          <a:bodyPr/>
          <a:lstStyle/>
          <a:p>
            <a:pPr algn="ctr"/>
            <a:r>
              <a:rPr lang="en-US" b="1" dirty="0" smtClean="0"/>
              <a:t>Online Sessions</a:t>
            </a:r>
            <a:endParaRPr lang="en-US" b="1" dirty="0"/>
          </a:p>
        </p:txBody>
      </p:sp>
      <p:sp>
        <p:nvSpPr>
          <p:cNvPr id="3" name="Content Placeholder 2"/>
          <p:cNvSpPr>
            <a:spLocks noGrp="1"/>
          </p:cNvSpPr>
          <p:nvPr>
            <p:ph idx="1"/>
          </p:nvPr>
        </p:nvSpPr>
        <p:spPr>
          <a:xfrm>
            <a:off x="838200" y="1758824"/>
            <a:ext cx="7772400" cy="4114800"/>
          </a:xfrm>
        </p:spPr>
        <p:txBody>
          <a:bodyPr>
            <a:normAutofit lnSpcReduction="10000"/>
          </a:bodyPr>
          <a:lstStyle/>
          <a:p>
            <a:r>
              <a:rPr lang="en-US" sz="2400" dirty="0" smtClean="0"/>
              <a:t>Students pre-identified and added to an online session will be loaded into </a:t>
            </a:r>
            <a:r>
              <a:rPr lang="en-US" sz="2400" dirty="0" err="1" smtClean="0"/>
              <a:t>eDIRECT</a:t>
            </a:r>
            <a:r>
              <a:rPr lang="en-US" sz="2400" dirty="0" smtClean="0"/>
              <a:t> after 5:00 pm on March 27</a:t>
            </a:r>
          </a:p>
          <a:p>
            <a:r>
              <a:rPr lang="en-US" sz="2400" dirty="0" smtClean="0"/>
              <a:t>After March 27, schools will continue to pre-ID students on the Secure Site but will need to be placed into sessions in </a:t>
            </a:r>
            <a:r>
              <a:rPr lang="en-US" sz="2400" dirty="0" err="1" smtClean="0"/>
              <a:t>eDIRECT</a:t>
            </a:r>
            <a:endParaRPr lang="en-US" sz="2400" dirty="0" smtClean="0"/>
          </a:p>
          <a:p>
            <a:r>
              <a:rPr lang="en-US" sz="2400" dirty="0" smtClean="0"/>
              <a:t>Access to </a:t>
            </a:r>
            <a:r>
              <a:rPr lang="en-US" sz="2400" dirty="0" err="1" smtClean="0"/>
              <a:t>eDIRECT</a:t>
            </a:r>
            <a:r>
              <a:rPr lang="en-US" sz="2400" dirty="0" smtClean="0"/>
              <a:t> will begin April 3, 2015.  </a:t>
            </a:r>
          </a:p>
          <a:p>
            <a:r>
              <a:rPr lang="en-US" sz="2400" dirty="0" smtClean="0"/>
              <a:t>New students must always first be loaded to the BAA Secure Site but after March 27,  students will be added to new or existing </a:t>
            </a:r>
            <a:r>
              <a:rPr lang="en-US" sz="2400" u="sng" dirty="0" smtClean="0"/>
              <a:t>sessions </a:t>
            </a:r>
            <a:r>
              <a:rPr lang="en-US" sz="2400" dirty="0" smtClean="0"/>
              <a:t>in e-DIRECT.  </a:t>
            </a:r>
          </a:p>
          <a:p>
            <a:r>
              <a:rPr lang="en-US" sz="2400" dirty="0"/>
              <a:t>T</a:t>
            </a:r>
            <a:r>
              <a:rPr lang="en-US" sz="2400" dirty="0" smtClean="0"/>
              <a:t>hey are pulled daily from BAA to e-DIRECT</a:t>
            </a:r>
            <a:endParaRPr lang="en-US"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96284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80" y="104775"/>
            <a:ext cx="7772400" cy="1143000"/>
          </a:xfrm>
        </p:spPr>
        <p:txBody>
          <a:bodyPr>
            <a:normAutofit/>
          </a:bodyPr>
          <a:lstStyle/>
          <a:p>
            <a:pPr algn="ctr"/>
            <a:r>
              <a:rPr lang="en-US" sz="3200" b="1" dirty="0" smtClean="0"/>
              <a:t>Material Orders</a:t>
            </a:r>
            <a:endParaRPr lang="en-US" sz="3200" b="1" dirty="0"/>
          </a:p>
        </p:txBody>
      </p:sp>
      <p:sp>
        <p:nvSpPr>
          <p:cNvPr id="3" name="Content Placeholder 2"/>
          <p:cNvSpPr>
            <a:spLocks noGrp="1"/>
          </p:cNvSpPr>
          <p:nvPr>
            <p:ph idx="1"/>
          </p:nvPr>
        </p:nvSpPr>
        <p:spPr>
          <a:xfrm>
            <a:off x="1066800" y="1730374"/>
            <a:ext cx="7792844" cy="4140201"/>
          </a:xfrm>
        </p:spPr>
        <p:txBody>
          <a:bodyPr>
            <a:noAutofit/>
          </a:bodyPr>
          <a:lstStyle/>
          <a:p>
            <a:r>
              <a:rPr lang="en-US" sz="2400" dirty="0" smtClean="0"/>
              <a:t>If all students testing online, the school does not need to place an order for materials</a:t>
            </a:r>
          </a:p>
          <a:p>
            <a:r>
              <a:rPr lang="en-US" sz="2400" dirty="0" smtClean="0"/>
              <a:t>If testing online, DAS will create an order for any needed materials such as graph paper, test directions, etc.</a:t>
            </a:r>
          </a:p>
          <a:p>
            <a:r>
              <a:rPr lang="en-US" sz="2400" dirty="0" smtClean="0"/>
              <a:t>Schools testing online can order paper/pencil materials for students that need paper/pencil tests</a:t>
            </a:r>
          </a:p>
          <a:p>
            <a:r>
              <a:rPr lang="en-US" sz="2400" dirty="0" smtClean="0"/>
              <a:t>Initial Material Order deadline was February 18</a:t>
            </a:r>
          </a:p>
          <a:p>
            <a:r>
              <a:rPr lang="en-US" sz="2400" dirty="0" smtClean="0"/>
              <a:t>Students need to have the online flag removed from the content areas for each student that will be testing with paper/pencil</a:t>
            </a:r>
          </a:p>
          <a:p>
            <a:r>
              <a:rPr lang="en-US" sz="2400" dirty="0" smtClean="0"/>
              <a:t>The AMO will open around 3/31/15</a:t>
            </a:r>
            <a:endParaRPr lang="en-US" sz="2400" dirty="0"/>
          </a:p>
        </p:txBody>
      </p:sp>
      <p:sp>
        <p:nvSpPr>
          <p:cNvPr id="6" name="Slide Number Placeholder 5"/>
          <p:cNvSpPr>
            <a:spLocks noGrp="1"/>
          </p:cNvSpPr>
          <p:nvPr>
            <p:ph type="sldNum" sz="quarter" idx="12"/>
          </p:nvPr>
        </p:nvSpPr>
        <p:spPr/>
        <p:txBody>
          <a:bodyPr/>
          <a:lstStyle/>
          <a:p>
            <a:fld id="{49AED484-F614-4F83-9E0A-076B4E5CA0E7}" type="slidenum">
              <a:rPr lang="en-US" smtClean="0"/>
              <a:pPr/>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104775"/>
            <a:ext cx="1034641" cy="504825"/>
          </a:xfrm>
          <a:prstGeom prst="rect">
            <a:avLst/>
          </a:prstGeom>
        </p:spPr>
      </p:pic>
      <p:pic>
        <p:nvPicPr>
          <p:cNvPr id="5" name="Picture 4"/>
          <p:cNvPicPr>
            <a:picLocks noChangeAspect="1"/>
          </p:cNvPicPr>
          <p:nvPr/>
        </p:nvPicPr>
        <p:blipFill>
          <a:blip r:embed="rId3"/>
          <a:stretch>
            <a:fillRect/>
          </a:stretch>
        </p:blipFill>
        <p:spPr>
          <a:xfrm>
            <a:off x="7620000" y="125296"/>
            <a:ext cx="1303951" cy="533400"/>
          </a:xfrm>
          <a:prstGeom prst="rect">
            <a:avLst/>
          </a:prstGeom>
        </p:spPr>
      </p:pic>
    </p:spTree>
    <p:extLst>
      <p:ext uri="{BB962C8B-B14F-4D97-AF65-F5344CB8AC3E}">
        <p14:creationId xmlns:p14="http://schemas.microsoft.com/office/powerpoint/2010/main" val="2868666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E1596A-A690-4827-8B17-F638600A8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16411</TotalTime>
  <Words>2764</Words>
  <Application>Microsoft Office PowerPoint</Application>
  <PresentationFormat>On-screen Show (4:3)</PresentationFormat>
  <Paragraphs>377</Paragraphs>
  <Slides>53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ＭＳ Ｐゴシック</vt:lpstr>
      <vt:lpstr>ＭＳ Ｐゴシック</vt:lpstr>
      <vt:lpstr>Arial</vt:lpstr>
      <vt:lpstr>Calibri</vt:lpstr>
      <vt:lpstr>Calibri Light</vt:lpstr>
      <vt:lpstr>Times New Roman</vt:lpstr>
      <vt:lpstr>Celestial</vt:lpstr>
      <vt:lpstr>PowerPoint Presentation</vt:lpstr>
      <vt:lpstr>Pre-Identification</vt:lpstr>
      <vt:lpstr>                           Pre-Identification And Online Sessions</vt:lpstr>
      <vt:lpstr>PowerPoint Presentation</vt:lpstr>
      <vt:lpstr>PowerPoint Presentation</vt:lpstr>
      <vt:lpstr>PowerPoint Presentation</vt:lpstr>
      <vt:lpstr>PowerPoint Presentation</vt:lpstr>
      <vt:lpstr>Online Sessions</vt:lpstr>
      <vt:lpstr>Material Orders</vt:lpstr>
      <vt:lpstr>Some Materials for ADDITIONAL ORDERS Must Be Downloaded and Printed</vt:lpstr>
      <vt:lpstr>Accountability Implications</vt:lpstr>
      <vt:lpstr>Online Testing Technology Components</vt:lpstr>
      <vt:lpstr>Online Testing Technology Components</vt:lpstr>
      <vt:lpstr>Access to eDIRECT</vt:lpstr>
      <vt:lpstr>Access to eDIRECT- continued</vt:lpstr>
      <vt:lpstr>Roles &amp; Responsibilities in Online Testing</vt:lpstr>
      <vt:lpstr>Roles &amp; Responsibilities in Online Testing</vt:lpstr>
      <vt:lpstr>Roles &amp; Responsibilities in Online Testing</vt:lpstr>
      <vt:lpstr>New Experiences…</vt:lpstr>
      <vt:lpstr>Test Tickets</vt:lpstr>
      <vt:lpstr>M-STEP ELA Components</vt:lpstr>
      <vt:lpstr>M-STEP ELA Components</vt:lpstr>
      <vt:lpstr>Classroom Activity and Associated Performance Task</vt:lpstr>
      <vt:lpstr>Tests and Parts – Classroom Activity</vt:lpstr>
      <vt:lpstr>Tests and Parts – Classroom Activity</vt:lpstr>
      <vt:lpstr>Tests and Parts – More about CAs</vt:lpstr>
      <vt:lpstr>M-STEP Mathematics</vt:lpstr>
      <vt:lpstr>Calculators</vt:lpstr>
      <vt:lpstr>Calculators- continued</vt:lpstr>
      <vt:lpstr>M-STEP Mathematics Components</vt:lpstr>
      <vt:lpstr>M-STEP Mathematics Components</vt:lpstr>
      <vt:lpstr>M-STEP Mathematics Components</vt:lpstr>
      <vt:lpstr>M-STEP Mathematics Components</vt:lpstr>
      <vt:lpstr>Online Testing Schedules</vt:lpstr>
      <vt:lpstr>Online Testing Schedules-continued</vt:lpstr>
      <vt:lpstr>Item Types</vt:lpstr>
      <vt:lpstr>Online Tools Training (OTT)</vt:lpstr>
      <vt:lpstr>Online Tools Training (OTT)</vt:lpstr>
      <vt:lpstr>Accommodations Before Tickets!</vt:lpstr>
      <vt:lpstr>Identify Supports and Accommodations in  e-DIRECT</vt:lpstr>
      <vt:lpstr>Supports and Accommodations Information (www.Michigan.gov/mstep)</vt:lpstr>
      <vt:lpstr>Supports and Accommodations Information (www.michigan.gov/mstep)</vt:lpstr>
      <vt:lpstr>Supports and Accommodations</vt:lpstr>
      <vt:lpstr>TAMS/ Checklists/Directions</vt:lpstr>
      <vt:lpstr>Getting Started:  SAMPLE Test Tickets</vt:lpstr>
      <vt:lpstr>Technology Preparations</vt:lpstr>
      <vt:lpstr>Technology Preparations- continued</vt:lpstr>
      <vt:lpstr>Technology Preparations- continued</vt:lpstr>
      <vt:lpstr>Monitoring Test Status</vt:lpstr>
      <vt:lpstr>Incident Reports</vt:lpstr>
      <vt:lpstr>Checking for Unsent Responses on the TSM</vt:lpstr>
      <vt:lpstr>Checking for Unsent Responses on the TSM</vt:lpstr>
      <vt:lpstr>Questions:  baa@Michigan.gov</vt:lpstr>
    </vt:vector>
  </TitlesOfParts>
  <Company>State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M-STEP A-Z</dc:title>
  <dc:creator>DeJong, Gayle (MDE)</dc:creator>
  <cp:keywords/>
  <cp:lastModifiedBy>DeJong, Gayle (MDE)</cp:lastModifiedBy>
  <cp:revision>108</cp:revision>
  <cp:lastPrinted>2015-03-17T22:07:13Z</cp:lastPrinted>
  <dcterms:created xsi:type="dcterms:W3CDTF">2015-02-07T17:08:45Z</dcterms:created>
  <dcterms:modified xsi:type="dcterms:W3CDTF">2015-03-19T12:02:53Z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ies>
</file>