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tags/tag34.xml" ContentType="application/vnd.openxmlformats-officedocument.presentationml.tags+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9" r:id="rId2"/>
  </p:sldMasterIdLst>
  <p:notesMasterIdLst>
    <p:notesMasterId r:id="rId36"/>
  </p:notesMasterIdLst>
  <p:sldIdLst>
    <p:sldId id="256" r:id="rId3"/>
    <p:sldId id="257" r:id="rId4"/>
    <p:sldId id="275" r:id="rId5"/>
    <p:sldId id="258" r:id="rId6"/>
    <p:sldId id="259" r:id="rId7"/>
    <p:sldId id="290" r:id="rId8"/>
    <p:sldId id="261" r:id="rId9"/>
    <p:sldId id="262" r:id="rId10"/>
    <p:sldId id="263" r:id="rId11"/>
    <p:sldId id="278" r:id="rId12"/>
    <p:sldId id="279" r:id="rId13"/>
    <p:sldId id="280" r:id="rId14"/>
    <p:sldId id="287" r:id="rId15"/>
    <p:sldId id="288" r:id="rId16"/>
    <p:sldId id="276" r:id="rId17"/>
    <p:sldId id="264" r:id="rId18"/>
    <p:sldId id="266" r:id="rId19"/>
    <p:sldId id="265" r:id="rId20"/>
    <p:sldId id="267" r:id="rId21"/>
    <p:sldId id="268" r:id="rId22"/>
    <p:sldId id="269" r:id="rId23"/>
    <p:sldId id="270" r:id="rId24"/>
    <p:sldId id="281" r:id="rId25"/>
    <p:sldId id="282" r:id="rId26"/>
    <p:sldId id="271" r:id="rId27"/>
    <p:sldId id="272" r:id="rId28"/>
    <p:sldId id="273" r:id="rId29"/>
    <p:sldId id="274" r:id="rId30"/>
    <p:sldId id="283" r:id="rId31"/>
    <p:sldId id="284" r:id="rId32"/>
    <p:sldId id="285" r:id="rId33"/>
    <p:sldId id="291" r:id="rId34"/>
    <p:sldId id="289" r:id="rId35"/>
  </p:sldIdLst>
  <p:sldSz cx="12192000" cy="6858000"/>
  <p:notesSz cx="7010400" cy="9296400"/>
  <p:custDataLst>
    <p:tags r:id="rId3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3592" autoAdjust="0"/>
  </p:normalViewPr>
  <p:slideViewPr>
    <p:cSldViewPr snapToGrid="0">
      <p:cViewPr varScale="1">
        <p:scale>
          <a:sx n="65" d="100"/>
          <a:sy n="65" d="100"/>
        </p:scale>
        <p:origin x="1358" y="58"/>
      </p:cViewPr>
      <p:guideLst/>
    </p:cSldViewPr>
  </p:slideViewPr>
  <p:notesTextViewPr>
    <p:cViewPr>
      <p:scale>
        <a:sx n="1" d="1"/>
        <a:sy n="1" d="1"/>
      </p:scale>
      <p:origin x="0" y="0"/>
    </p:cViewPr>
  </p:notesTextViewPr>
  <p:sorterViewPr>
    <p:cViewPr>
      <p:scale>
        <a:sx n="100" d="100"/>
        <a:sy n="100" d="100"/>
      </p:scale>
      <p:origin x="0" y="-16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F6A84A9-60E9-4F0D-8B9B-817088C89F37}" type="datetimeFigureOut">
              <a:rPr lang="en-US" smtClean="0"/>
              <a:t>5/19/2015</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BF04319-C0AA-4E73-ABE6-AE33B1D5ABB6}" type="slidenum">
              <a:rPr lang="en-US" smtClean="0"/>
              <a:t>‹#›</a:t>
            </a:fld>
            <a:endParaRPr lang="en-US" dirty="0"/>
          </a:p>
        </p:txBody>
      </p:sp>
    </p:spTree>
    <p:extLst>
      <p:ext uri="{BB962C8B-B14F-4D97-AF65-F5344CB8AC3E}">
        <p14:creationId xmlns:p14="http://schemas.microsoft.com/office/powerpoint/2010/main" val="4038771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the session on Product Labels – Defending the Use of Processed Foods</a:t>
            </a:r>
            <a:endParaRPr lang="en-US" dirty="0"/>
          </a:p>
        </p:txBody>
      </p:sp>
      <p:sp>
        <p:nvSpPr>
          <p:cNvPr id="4" name="Slide Number Placeholder 3"/>
          <p:cNvSpPr>
            <a:spLocks noGrp="1"/>
          </p:cNvSpPr>
          <p:nvPr>
            <p:ph type="sldNum" sz="quarter" idx="10"/>
          </p:nvPr>
        </p:nvSpPr>
        <p:spPr/>
        <p:txBody>
          <a:bodyPr/>
          <a:lstStyle/>
          <a:p>
            <a:fld id="{CBF04319-C0AA-4E73-ABE6-AE33B1D5ABB6}" type="slidenum">
              <a:rPr lang="en-US" smtClean="0"/>
              <a:t>1</a:t>
            </a:fld>
            <a:endParaRPr lang="en-US" dirty="0"/>
          </a:p>
        </p:txBody>
      </p:sp>
    </p:spTree>
    <p:extLst>
      <p:ext uri="{BB962C8B-B14F-4D97-AF65-F5344CB8AC3E}">
        <p14:creationId xmlns:p14="http://schemas.microsoft.com/office/powerpoint/2010/main" val="8113383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this slide are the most current USDA memos regarding CN Labels and PFS.</a:t>
            </a:r>
          </a:p>
          <a:p>
            <a:endParaRPr lang="en-US" dirty="0" smtClean="0"/>
          </a:p>
          <a:p>
            <a:r>
              <a:rPr lang="en-US" dirty="0" smtClean="0"/>
              <a:t>During </a:t>
            </a:r>
            <a:r>
              <a:rPr lang="en-US" dirty="0" smtClean="0"/>
              <a:t>an Administrative</a:t>
            </a:r>
            <a:r>
              <a:rPr lang="en-US" baseline="0" dirty="0" smtClean="0"/>
              <a:t> Review, if the SFA has a valid CN Label or watermarked CN Label, then the SFA </a:t>
            </a:r>
            <a:r>
              <a:rPr lang="en-US" b="1" i="1" u="sng" baseline="0" dirty="0" smtClean="0"/>
              <a:t>will not </a:t>
            </a:r>
            <a:r>
              <a:rPr lang="en-US" baseline="0" dirty="0" smtClean="0"/>
              <a:t>need to have a PFS for documenting crediting information.</a:t>
            </a:r>
          </a:p>
          <a:p>
            <a:endParaRPr lang="en-US" baseline="0" dirty="0" smtClean="0"/>
          </a:p>
          <a:p>
            <a:r>
              <a:rPr lang="en-US" baseline="0" dirty="0" smtClean="0"/>
              <a:t>The next slide provides a flowchart for verifying acceptable documentation during an AR.</a:t>
            </a:r>
            <a:endParaRPr lang="en-US" dirty="0" smtClean="0"/>
          </a:p>
          <a:p>
            <a:endParaRPr lang="en-US" dirty="0"/>
          </a:p>
        </p:txBody>
      </p:sp>
      <p:sp>
        <p:nvSpPr>
          <p:cNvPr id="4" name="Slide Number Placeholder 3"/>
          <p:cNvSpPr>
            <a:spLocks noGrp="1"/>
          </p:cNvSpPr>
          <p:nvPr>
            <p:ph type="sldNum" sz="quarter" idx="10"/>
          </p:nvPr>
        </p:nvSpPr>
        <p:spPr/>
        <p:txBody>
          <a:bodyPr/>
          <a:lstStyle/>
          <a:p>
            <a:fld id="{CBF04319-C0AA-4E73-ABE6-AE33B1D5ABB6}" type="slidenum">
              <a:rPr lang="en-US" smtClean="0"/>
              <a:t>10</a:t>
            </a:fld>
            <a:endParaRPr lang="en-US" dirty="0"/>
          </a:p>
        </p:txBody>
      </p:sp>
    </p:spTree>
    <p:extLst>
      <p:ext uri="{BB962C8B-B14F-4D97-AF65-F5344CB8AC3E}">
        <p14:creationId xmlns:p14="http://schemas.microsoft.com/office/powerpoint/2010/main" val="14899384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flowchart shows when a Product Formulation Statement is needed.  A PFS is only required when an unacceptable CN Label</a:t>
            </a:r>
            <a:r>
              <a:rPr lang="en-US" baseline="0" dirty="0" smtClean="0"/>
              <a:t> is not provided.</a:t>
            </a:r>
            <a:endParaRPr lang="en-US" dirty="0"/>
          </a:p>
        </p:txBody>
      </p:sp>
      <p:sp>
        <p:nvSpPr>
          <p:cNvPr id="4" name="Slide Number Placeholder 3"/>
          <p:cNvSpPr>
            <a:spLocks noGrp="1"/>
          </p:cNvSpPr>
          <p:nvPr>
            <p:ph type="sldNum" sz="quarter" idx="10"/>
          </p:nvPr>
        </p:nvSpPr>
        <p:spPr/>
        <p:txBody>
          <a:bodyPr/>
          <a:lstStyle/>
          <a:p>
            <a:fld id="{CBF04319-C0AA-4E73-ABE6-AE33B1D5ABB6}" type="slidenum">
              <a:rPr lang="en-US" smtClean="0"/>
              <a:t>11</a:t>
            </a:fld>
            <a:endParaRPr lang="en-US" dirty="0"/>
          </a:p>
        </p:txBody>
      </p:sp>
    </p:spTree>
    <p:extLst>
      <p:ext uri="{BB962C8B-B14F-4D97-AF65-F5344CB8AC3E}">
        <p14:creationId xmlns:p14="http://schemas.microsoft.com/office/powerpoint/2010/main" val="31528262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also</a:t>
            </a:r>
            <a:r>
              <a:rPr lang="en-US" baseline="0" dirty="0" smtClean="0"/>
              <a:t> a Tip Sheet for Accepting Processed Product Documentation, located on the website indicated on the slide.  It provides tips for acceptable documentation for CN Labels (regular and watermarked) and  Product Formulation Statements. </a:t>
            </a:r>
            <a:endParaRPr lang="en-US" dirty="0"/>
          </a:p>
        </p:txBody>
      </p:sp>
      <p:sp>
        <p:nvSpPr>
          <p:cNvPr id="4" name="Slide Number Placeholder 3"/>
          <p:cNvSpPr>
            <a:spLocks noGrp="1"/>
          </p:cNvSpPr>
          <p:nvPr>
            <p:ph type="sldNum" sz="quarter" idx="10"/>
          </p:nvPr>
        </p:nvSpPr>
        <p:spPr/>
        <p:txBody>
          <a:bodyPr/>
          <a:lstStyle/>
          <a:p>
            <a:fld id="{CBF04319-C0AA-4E73-ABE6-AE33B1D5ABB6}" type="slidenum">
              <a:rPr lang="en-US" smtClean="0"/>
              <a:t>12</a:t>
            </a:fld>
            <a:endParaRPr lang="en-US" dirty="0"/>
          </a:p>
        </p:txBody>
      </p:sp>
    </p:spTree>
    <p:extLst>
      <p:ext uri="{BB962C8B-B14F-4D97-AF65-F5344CB8AC3E}">
        <p14:creationId xmlns:p14="http://schemas.microsoft.com/office/powerpoint/2010/main" val="17506875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Food and Nutrition Services office is working with  AMS to establish a CN Label verification system.  This will be a big help to all in determining crediting information</a:t>
            </a:r>
            <a:r>
              <a:rPr lang="en-US" baseline="0" dirty="0" smtClean="0"/>
              <a:t> of processed foods when the product has a CN Label.</a:t>
            </a:r>
            <a:endParaRPr lang="en-US" dirty="0"/>
          </a:p>
        </p:txBody>
      </p:sp>
      <p:sp>
        <p:nvSpPr>
          <p:cNvPr id="4" name="Slide Number Placeholder 3"/>
          <p:cNvSpPr>
            <a:spLocks noGrp="1"/>
          </p:cNvSpPr>
          <p:nvPr>
            <p:ph type="sldNum" sz="quarter" idx="10"/>
          </p:nvPr>
        </p:nvSpPr>
        <p:spPr/>
        <p:txBody>
          <a:bodyPr/>
          <a:lstStyle/>
          <a:p>
            <a:fld id="{CBF04319-C0AA-4E73-ABE6-AE33B1D5ABB6}" type="slidenum">
              <a:rPr lang="en-US" smtClean="0"/>
              <a:t>13</a:t>
            </a:fld>
            <a:endParaRPr lang="en-US" dirty="0"/>
          </a:p>
        </p:txBody>
      </p:sp>
    </p:spTree>
    <p:extLst>
      <p:ext uri="{BB962C8B-B14F-4D97-AF65-F5344CB8AC3E}">
        <p14:creationId xmlns:p14="http://schemas.microsoft.com/office/powerpoint/2010/main" val="32313477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a:t>
            </a:r>
            <a:r>
              <a:rPr lang="en-US" baseline="0" dirty="0" smtClean="0"/>
              <a:t> an example of the information that will be contained in the CN Label Verification System.</a:t>
            </a:r>
            <a:endParaRPr lang="en-US" dirty="0"/>
          </a:p>
        </p:txBody>
      </p:sp>
      <p:sp>
        <p:nvSpPr>
          <p:cNvPr id="4" name="Slide Number Placeholder 3"/>
          <p:cNvSpPr>
            <a:spLocks noGrp="1"/>
          </p:cNvSpPr>
          <p:nvPr>
            <p:ph type="sldNum" sz="quarter" idx="10"/>
          </p:nvPr>
        </p:nvSpPr>
        <p:spPr/>
        <p:txBody>
          <a:bodyPr/>
          <a:lstStyle/>
          <a:p>
            <a:fld id="{CBF04319-C0AA-4E73-ABE6-AE33B1D5ABB6}" type="slidenum">
              <a:rPr lang="en-US" smtClean="0"/>
              <a:t>14</a:t>
            </a:fld>
            <a:endParaRPr lang="en-US" dirty="0"/>
          </a:p>
        </p:txBody>
      </p:sp>
    </p:spTree>
    <p:extLst>
      <p:ext uri="{BB962C8B-B14F-4D97-AF65-F5344CB8AC3E}">
        <p14:creationId xmlns:p14="http://schemas.microsoft.com/office/powerpoint/2010/main" val="35934675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a processed product is purchased without a CN label, a program operator should request a signed PFS on manufacturer's letterhead that demonstrates how the processed product contributes to the</a:t>
            </a:r>
            <a:r>
              <a:rPr lang="en-US" baseline="0" dirty="0" smtClean="0"/>
              <a:t> meal pattern requirements.</a:t>
            </a:r>
            <a:endParaRPr lang="en-US" dirty="0"/>
          </a:p>
        </p:txBody>
      </p:sp>
      <p:sp>
        <p:nvSpPr>
          <p:cNvPr id="4" name="Slide Number Placeholder 3"/>
          <p:cNvSpPr>
            <a:spLocks noGrp="1"/>
          </p:cNvSpPr>
          <p:nvPr>
            <p:ph type="sldNum" sz="quarter" idx="10"/>
          </p:nvPr>
        </p:nvSpPr>
        <p:spPr/>
        <p:txBody>
          <a:bodyPr/>
          <a:lstStyle/>
          <a:p>
            <a:fld id="{CBF04319-C0AA-4E73-ABE6-AE33B1D5ABB6}" type="slidenum">
              <a:rPr lang="en-US" smtClean="0"/>
              <a:t>15</a:t>
            </a:fld>
            <a:endParaRPr lang="en-US" dirty="0"/>
          </a:p>
        </p:txBody>
      </p:sp>
    </p:spTree>
    <p:extLst>
      <p:ext uri="{BB962C8B-B14F-4D97-AF65-F5344CB8AC3E}">
        <p14:creationId xmlns:p14="http://schemas.microsoft.com/office/powerpoint/2010/main" val="13115752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an SFA provides a valid CN Label or watermarked CN Label with Bill of Lading (invoice), then they do not have to provide a Product Formulation Statement.</a:t>
            </a:r>
            <a:endParaRPr lang="en-US" dirty="0"/>
          </a:p>
        </p:txBody>
      </p:sp>
      <p:sp>
        <p:nvSpPr>
          <p:cNvPr id="4" name="Slide Number Placeholder 3"/>
          <p:cNvSpPr>
            <a:spLocks noGrp="1"/>
          </p:cNvSpPr>
          <p:nvPr>
            <p:ph type="sldNum" sz="quarter" idx="10"/>
          </p:nvPr>
        </p:nvSpPr>
        <p:spPr/>
        <p:txBody>
          <a:bodyPr/>
          <a:lstStyle/>
          <a:p>
            <a:fld id="{CBF04319-C0AA-4E73-ABE6-AE33B1D5ABB6}" type="slidenum">
              <a:rPr lang="en-US" smtClean="0"/>
              <a:t>16</a:t>
            </a:fld>
            <a:endParaRPr lang="en-US" dirty="0"/>
          </a:p>
        </p:txBody>
      </p:sp>
    </p:spTree>
    <p:extLst>
      <p:ext uri="{BB962C8B-B14F-4D97-AF65-F5344CB8AC3E}">
        <p14:creationId xmlns:p14="http://schemas.microsoft.com/office/powerpoint/2010/main" val="11882556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Product Formulation Statements must contain the information listed here.  USDA has provided templates for m/ma, vegetables and fruits, and grains.</a:t>
            </a:r>
          </a:p>
          <a:p>
            <a:endParaRPr lang="en-US" dirty="0" smtClean="0"/>
          </a:p>
          <a:p>
            <a:r>
              <a:rPr lang="en-US" dirty="0" smtClean="0"/>
              <a:t>Manufacturers can use different</a:t>
            </a:r>
            <a:r>
              <a:rPr lang="en-US" baseline="0" dirty="0" smtClean="0"/>
              <a:t> formats for the PFS, as long as they contain the required information.</a:t>
            </a:r>
          </a:p>
          <a:p>
            <a:endParaRPr lang="en-US" baseline="0" dirty="0" smtClean="0"/>
          </a:p>
          <a:p>
            <a:r>
              <a:rPr lang="en-US" baseline="0" dirty="0" smtClean="0"/>
              <a:t>PFS may be modified for various types of products available, for example – cheese pizza could have crediting information about the red/orange vegetable subgroup in addition to the m/ma and grain components.</a:t>
            </a:r>
            <a:endParaRPr lang="en-US" dirty="0"/>
          </a:p>
        </p:txBody>
      </p:sp>
      <p:sp>
        <p:nvSpPr>
          <p:cNvPr id="4" name="Slide Number Placeholder 3"/>
          <p:cNvSpPr>
            <a:spLocks noGrp="1"/>
          </p:cNvSpPr>
          <p:nvPr>
            <p:ph type="sldNum" sz="quarter" idx="10"/>
          </p:nvPr>
        </p:nvSpPr>
        <p:spPr/>
        <p:txBody>
          <a:bodyPr/>
          <a:lstStyle/>
          <a:p>
            <a:fld id="{CBF04319-C0AA-4E73-ABE6-AE33B1D5ABB6}" type="slidenum">
              <a:rPr lang="en-US" smtClean="0"/>
              <a:t>17</a:t>
            </a:fld>
            <a:endParaRPr lang="en-US" dirty="0"/>
          </a:p>
        </p:txBody>
      </p:sp>
    </p:spTree>
    <p:extLst>
      <p:ext uri="{BB962C8B-B14F-4D97-AF65-F5344CB8AC3E}">
        <p14:creationId xmlns:p14="http://schemas.microsoft.com/office/powerpoint/2010/main" val="2004534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Product Formulation Statement templates for documenting meat/meat</a:t>
            </a:r>
            <a:r>
              <a:rPr lang="en-US" baseline="0" dirty="0" smtClean="0"/>
              <a:t> alternates (m/ma), grains, and fruit vegetable components are available on the CN Labeling website. This slide shows the PFS template for m/ma.</a:t>
            </a:r>
            <a:endParaRPr lang="en-US" dirty="0"/>
          </a:p>
        </p:txBody>
      </p:sp>
      <p:sp>
        <p:nvSpPr>
          <p:cNvPr id="4" name="Slide Number Placeholder 3"/>
          <p:cNvSpPr>
            <a:spLocks noGrp="1"/>
          </p:cNvSpPr>
          <p:nvPr>
            <p:ph type="sldNum" sz="quarter" idx="10"/>
          </p:nvPr>
        </p:nvSpPr>
        <p:spPr/>
        <p:txBody>
          <a:bodyPr/>
          <a:lstStyle/>
          <a:p>
            <a:fld id="{CBF04319-C0AA-4E73-ABE6-AE33B1D5ABB6}" type="slidenum">
              <a:rPr lang="en-US" smtClean="0"/>
              <a:t>18</a:t>
            </a:fld>
            <a:endParaRPr lang="en-US" dirty="0"/>
          </a:p>
        </p:txBody>
      </p:sp>
    </p:spTree>
    <p:extLst>
      <p:ext uri="{BB962C8B-B14F-4D97-AF65-F5344CB8AC3E}">
        <p14:creationId xmlns:p14="http://schemas.microsoft.com/office/powerpoint/2010/main" val="5681637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baseline="0" dirty="0" smtClean="0"/>
              <a:t>This slide shows the PFS template for documenting vegetables and fruits. </a:t>
            </a:r>
            <a:endParaRPr lang="en-US" dirty="0"/>
          </a:p>
        </p:txBody>
      </p:sp>
      <p:sp>
        <p:nvSpPr>
          <p:cNvPr id="4" name="Slide Number Placeholder 3"/>
          <p:cNvSpPr>
            <a:spLocks noGrp="1"/>
          </p:cNvSpPr>
          <p:nvPr>
            <p:ph type="sldNum" sz="quarter" idx="10"/>
          </p:nvPr>
        </p:nvSpPr>
        <p:spPr/>
        <p:txBody>
          <a:bodyPr/>
          <a:lstStyle/>
          <a:p>
            <a:fld id="{CBF04319-C0AA-4E73-ABE6-AE33B1D5ABB6}" type="slidenum">
              <a:rPr lang="en-US" smtClean="0"/>
              <a:t>19</a:t>
            </a:fld>
            <a:endParaRPr lang="en-US" dirty="0"/>
          </a:p>
        </p:txBody>
      </p:sp>
    </p:spTree>
    <p:extLst>
      <p:ext uri="{BB962C8B-B14F-4D97-AF65-F5344CB8AC3E}">
        <p14:creationId xmlns:p14="http://schemas.microsoft.com/office/powerpoint/2010/main" val="2180293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presentation,</a:t>
            </a:r>
            <a:r>
              <a:rPr lang="en-US" baseline="0" dirty="0" smtClean="0"/>
              <a:t> different types of product documentation will be discussed.  Guidance will be provided about how product literature can be used to make purchasing decisions.</a:t>
            </a:r>
          </a:p>
          <a:p>
            <a:endParaRPr lang="en-US" baseline="0" dirty="0" smtClean="0"/>
          </a:p>
          <a:p>
            <a:r>
              <a:rPr lang="en-US" baseline="0" dirty="0" smtClean="0"/>
              <a:t>We will also review what is acceptable product documentation during an Administrative Review.</a:t>
            </a:r>
            <a:endParaRPr lang="en-US" dirty="0"/>
          </a:p>
        </p:txBody>
      </p:sp>
      <p:sp>
        <p:nvSpPr>
          <p:cNvPr id="4" name="Slide Number Placeholder 3"/>
          <p:cNvSpPr>
            <a:spLocks noGrp="1"/>
          </p:cNvSpPr>
          <p:nvPr>
            <p:ph type="sldNum" sz="quarter" idx="10"/>
          </p:nvPr>
        </p:nvSpPr>
        <p:spPr/>
        <p:txBody>
          <a:bodyPr/>
          <a:lstStyle/>
          <a:p>
            <a:fld id="{CBF04319-C0AA-4E73-ABE6-AE33B1D5ABB6}" type="slidenum">
              <a:rPr lang="en-US" smtClean="0"/>
              <a:t>2</a:t>
            </a:fld>
            <a:endParaRPr lang="en-US" dirty="0"/>
          </a:p>
        </p:txBody>
      </p:sp>
    </p:spTree>
    <p:extLst>
      <p:ext uri="{BB962C8B-B14F-4D97-AF65-F5344CB8AC3E}">
        <p14:creationId xmlns:p14="http://schemas.microsoft.com/office/powerpoint/2010/main" val="25589581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31774"/>
            <a:r>
              <a:rPr lang="en-US" dirty="0" smtClean="0"/>
              <a:t>Grains can be credited by two different methods - </a:t>
            </a:r>
            <a:r>
              <a:rPr lang="en-US" b="0" i="0" dirty="0"/>
              <a:t>Crediting standards based on Revised Exhibit A weights per oz equivalent or </a:t>
            </a:r>
            <a:r>
              <a:rPr lang="en-US" b="0" i="0" dirty="0" smtClean="0">
                <a:solidFill>
                  <a:schemeClr val="tx1"/>
                </a:solidFill>
              </a:rPr>
              <a:t>crediting standards based on grams of creditable grains. </a:t>
            </a:r>
          </a:p>
          <a:p>
            <a:endParaRPr lang="en-US" b="0" i="0" dirty="0"/>
          </a:p>
          <a:p>
            <a:endParaRPr lang="en-US" b="0" i="0" dirty="0"/>
          </a:p>
          <a:p>
            <a:r>
              <a:rPr lang="en-US" b="0" i="0" dirty="0"/>
              <a:t>SFAs have the option to choose the crediting method that best fits the specific needs of the menu planner.</a:t>
            </a:r>
          </a:p>
          <a:p>
            <a:endParaRPr lang="en-US" dirty="0"/>
          </a:p>
        </p:txBody>
      </p:sp>
      <p:sp>
        <p:nvSpPr>
          <p:cNvPr id="4" name="Slide Number Placeholder 3"/>
          <p:cNvSpPr>
            <a:spLocks noGrp="1"/>
          </p:cNvSpPr>
          <p:nvPr>
            <p:ph type="sldNum" sz="quarter" idx="10"/>
          </p:nvPr>
        </p:nvSpPr>
        <p:spPr/>
        <p:txBody>
          <a:bodyPr/>
          <a:lstStyle/>
          <a:p>
            <a:fld id="{CBF04319-C0AA-4E73-ABE6-AE33B1D5ABB6}" type="slidenum">
              <a:rPr lang="en-US" smtClean="0"/>
              <a:t>20</a:t>
            </a:fld>
            <a:endParaRPr lang="en-US" dirty="0"/>
          </a:p>
        </p:txBody>
      </p:sp>
    </p:spTree>
    <p:extLst>
      <p:ext uri="{BB962C8B-B14F-4D97-AF65-F5344CB8AC3E}">
        <p14:creationId xmlns:p14="http://schemas.microsoft.com/office/powerpoint/2010/main" val="33903249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b="0" i="0" dirty="0" smtClean="0"/>
              <a:t>Here</a:t>
            </a:r>
            <a:r>
              <a:rPr lang="en-US" b="0" i="0" baseline="0" dirty="0" smtClean="0"/>
              <a:t> is a PFS template for grain that shows c</a:t>
            </a:r>
            <a:r>
              <a:rPr lang="en-US" b="0" i="0" dirty="0" smtClean="0"/>
              <a:t>rediting</a:t>
            </a:r>
            <a:r>
              <a:rPr lang="en-US" b="1" i="1" dirty="0" smtClean="0"/>
              <a:t> </a:t>
            </a:r>
            <a:r>
              <a:rPr lang="en-US" b="0" i="0" dirty="0" smtClean="0"/>
              <a:t>standards based on Revised Exhibit A weights per oz equivalent. </a:t>
            </a:r>
          </a:p>
          <a:p>
            <a:endParaRPr lang="en-US" dirty="0" smtClean="0"/>
          </a:p>
          <a:p>
            <a:r>
              <a:rPr lang="en-US" dirty="0" smtClean="0"/>
              <a:t>In this example, the total </a:t>
            </a:r>
            <a:r>
              <a:rPr lang="en-US" dirty="0"/>
              <a:t>contribution of product (per portion) </a:t>
            </a:r>
            <a:r>
              <a:rPr lang="en-US" dirty="0" smtClean="0"/>
              <a:t>is 1.25 </a:t>
            </a:r>
            <a:r>
              <a:rPr lang="en-US" dirty="0"/>
              <a:t>oz equivalent </a:t>
            </a:r>
            <a:r>
              <a:rPr lang="en-US" dirty="0" smtClean="0"/>
              <a:t>grains.</a:t>
            </a:r>
            <a:endParaRPr lang="en-US" dirty="0"/>
          </a:p>
        </p:txBody>
      </p:sp>
      <p:sp>
        <p:nvSpPr>
          <p:cNvPr id="4" name="Slide Number Placeholder 3"/>
          <p:cNvSpPr>
            <a:spLocks noGrp="1"/>
          </p:cNvSpPr>
          <p:nvPr>
            <p:ph type="sldNum" sz="quarter" idx="10"/>
          </p:nvPr>
        </p:nvSpPr>
        <p:spPr/>
        <p:txBody>
          <a:bodyPr/>
          <a:lstStyle/>
          <a:p>
            <a:fld id="{CBF04319-C0AA-4E73-ABE6-AE33B1D5ABB6}" type="slidenum">
              <a:rPr lang="en-US" smtClean="0"/>
              <a:t>21</a:t>
            </a:fld>
            <a:endParaRPr lang="en-US" dirty="0"/>
          </a:p>
        </p:txBody>
      </p:sp>
    </p:spTree>
    <p:extLst>
      <p:ext uri="{BB962C8B-B14F-4D97-AF65-F5344CB8AC3E}">
        <p14:creationId xmlns:p14="http://schemas.microsoft.com/office/powerpoint/2010/main" val="1819658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1774" rtl="0" eaLnBrk="1" fontAlgn="auto" latinLnBrk="0" hangingPunct="1">
              <a:lnSpc>
                <a:spcPct val="100000"/>
              </a:lnSpc>
              <a:spcBef>
                <a:spcPts val="0"/>
              </a:spcBef>
              <a:spcAft>
                <a:spcPts val="0"/>
              </a:spcAft>
              <a:buClrTx/>
              <a:buSzTx/>
              <a:buFontTx/>
              <a:buNone/>
              <a:tabLst/>
              <a:defRPr/>
            </a:pPr>
            <a:r>
              <a:rPr lang="en-US" b="0" i="0" dirty="0" smtClean="0"/>
              <a:t>Here</a:t>
            </a:r>
            <a:r>
              <a:rPr lang="en-US" b="0" i="0" baseline="0" dirty="0" smtClean="0"/>
              <a:t> is a PFS template for grain that shows c</a:t>
            </a:r>
            <a:r>
              <a:rPr lang="en-US" b="0" i="0" dirty="0" smtClean="0"/>
              <a:t>rediting</a:t>
            </a:r>
            <a:r>
              <a:rPr lang="en-US" b="1" i="1" dirty="0" smtClean="0"/>
              <a:t> </a:t>
            </a:r>
            <a:r>
              <a:rPr lang="en-US" b="0" i="0" dirty="0" smtClean="0"/>
              <a:t>standards based on grams of creditable grains. </a:t>
            </a:r>
          </a:p>
          <a:p>
            <a:endParaRPr lang="en-US" dirty="0" smtClean="0"/>
          </a:p>
          <a:p>
            <a:r>
              <a:rPr lang="en-US" dirty="0" smtClean="0"/>
              <a:t>In this example, the total contribution of product (per portion) is 2.0 oz eq grains.</a:t>
            </a:r>
          </a:p>
          <a:p>
            <a:endParaRPr lang="en-US" dirty="0"/>
          </a:p>
          <a:p>
            <a:r>
              <a:rPr lang="en-US" dirty="0"/>
              <a:t> </a:t>
            </a:r>
          </a:p>
        </p:txBody>
      </p:sp>
      <p:sp>
        <p:nvSpPr>
          <p:cNvPr id="4" name="Slide Number Placeholder 3"/>
          <p:cNvSpPr>
            <a:spLocks noGrp="1"/>
          </p:cNvSpPr>
          <p:nvPr>
            <p:ph type="sldNum" sz="quarter" idx="10"/>
          </p:nvPr>
        </p:nvSpPr>
        <p:spPr/>
        <p:txBody>
          <a:bodyPr/>
          <a:lstStyle/>
          <a:p>
            <a:fld id="{CBF04319-C0AA-4E73-ABE6-AE33B1D5ABB6}" type="slidenum">
              <a:rPr lang="en-US" smtClean="0"/>
              <a:t>22</a:t>
            </a:fld>
            <a:endParaRPr lang="en-US" dirty="0"/>
          </a:p>
        </p:txBody>
      </p:sp>
    </p:spTree>
    <p:extLst>
      <p:ext uri="{BB962C8B-B14F-4D97-AF65-F5344CB8AC3E}">
        <p14:creationId xmlns:p14="http://schemas.microsoft.com/office/powerpoint/2010/main" val="23112058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sample of a PFS for a vegetable.  Even though the USDA PFS template was not used, this PFS is acceptable because it is signed, on company letterhead, shows how the ingredients match the information in the Food Buying Guide, and shows the calculations to demonstrate how the product contributes to the meal pattern.</a:t>
            </a:r>
            <a:endParaRPr lang="en-US" dirty="0"/>
          </a:p>
        </p:txBody>
      </p:sp>
      <p:sp>
        <p:nvSpPr>
          <p:cNvPr id="4" name="Slide Number Placeholder 3"/>
          <p:cNvSpPr>
            <a:spLocks noGrp="1"/>
          </p:cNvSpPr>
          <p:nvPr>
            <p:ph type="sldNum" sz="quarter" idx="10"/>
          </p:nvPr>
        </p:nvSpPr>
        <p:spPr/>
        <p:txBody>
          <a:bodyPr/>
          <a:lstStyle/>
          <a:p>
            <a:fld id="{CBF04319-C0AA-4E73-ABE6-AE33B1D5ABB6}" type="slidenum">
              <a:rPr lang="en-US" smtClean="0"/>
              <a:t>23</a:t>
            </a:fld>
            <a:endParaRPr lang="en-US" dirty="0"/>
          </a:p>
        </p:txBody>
      </p:sp>
    </p:spTree>
    <p:extLst>
      <p:ext uri="{BB962C8B-B14F-4D97-AF65-F5344CB8AC3E}">
        <p14:creationId xmlns:p14="http://schemas.microsoft.com/office/powerpoint/2010/main" val="8577583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smtClean="0"/>
              <a:t>Here is a sample of a PFS for a breaded poultry item.  Even though the USDA PFS template was not used, this PFS is acceptable because it is signed and certified, on company letterhead, shows how the ingredients match the information in the Food Buying Guide, and shows the calculations to demonstrate how the product contributes to the meal pattern.</a:t>
            </a:r>
          </a:p>
          <a:p>
            <a:endParaRPr lang="en-US" dirty="0"/>
          </a:p>
        </p:txBody>
      </p:sp>
      <p:sp>
        <p:nvSpPr>
          <p:cNvPr id="4" name="Slide Number Placeholder 3"/>
          <p:cNvSpPr>
            <a:spLocks noGrp="1"/>
          </p:cNvSpPr>
          <p:nvPr>
            <p:ph type="sldNum" sz="quarter" idx="10"/>
          </p:nvPr>
        </p:nvSpPr>
        <p:spPr/>
        <p:txBody>
          <a:bodyPr/>
          <a:lstStyle/>
          <a:p>
            <a:fld id="{CBF04319-C0AA-4E73-ABE6-AE33B1D5ABB6}" type="slidenum">
              <a:rPr lang="en-US" smtClean="0"/>
              <a:t>24</a:t>
            </a:fld>
            <a:endParaRPr lang="en-US" dirty="0"/>
          </a:p>
        </p:txBody>
      </p:sp>
    </p:spTree>
    <p:extLst>
      <p:ext uri="{BB962C8B-B14F-4D97-AF65-F5344CB8AC3E}">
        <p14:creationId xmlns:p14="http://schemas.microsoft.com/office/powerpoint/2010/main" val="33549975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talk about what information is contained on a Nutrition Facts label.  Oftentimes, a menu planner needs specific nutrient information that is found on the Nutrition Facts Label.</a:t>
            </a:r>
            <a:endParaRPr lang="en-US" dirty="0"/>
          </a:p>
        </p:txBody>
      </p:sp>
      <p:sp>
        <p:nvSpPr>
          <p:cNvPr id="4" name="Slide Number Placeholder 3"/>
          <p:cNvSpPr>
            <a:spLocks noGrp="1"/>
          </p:cNvSpPr>
          <p:nvPr>
            <p:ph type="sldNum" sz="quarter" idx="10"/>
          </p:nvPr>
        </p:nvSpPr>
        <p:spPr/>
        <p:txBody>
          <a:bodyPr/>
          <a:lstStyle/>
          <a:p>
            <a:fld id="{CBF04319-C0AA-4E73-ABE6-AE33B1D5ABB6}" type="slidenum">
              <a:rPr lang="en-US" smtClean="0"/>
              <a:t>25</a:t>
            </a:fld>
            <a:endParaRPr lang="en-US" dirty="0"/>
          </a:p>
        </p:txBody>
      </p:sp>
    </p:spTree>
    <p:extLst>
      <p:ext uri="{BB962C8B-B14F-4D97-AF65-F5344CB8AC3E}">
        <p14:creationId xmlns:p14="http://schemas.microsoft.com/office/powerpoint/2010/main" val="12433204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Nutrition Facts Label is an easy tool for making quick, informed food choices that contribute to a healthy diet.  Let’s focus on what we look for when we are choosing foods to put on our school menus:</a:t>
            </a:r>
          </a:p>
          <a:p>
            <a:endParaRPr lang="en-US" dirty="0" smtClean="0"/>
          </a:p>
          <a:p>
            <a:r>
              <a:rPr lang="en-US" dirty="0" smtClean="0"/>
              <a:t>Calories</a:t>
            </a:r>
          </a:p>
          <a:p>
            <a:r>
              <a:rPr lang="en-US" dirty="0" smtClean="0"/>
              <a:t>Sodium</a:t>
            </a:r>
          </a:p>
          <a:p>
            <a:r>
              <a:rPr lang="en-US" dirty="0" smtClean="0"/>
              <a:t>Saturated fat</a:t>
            </a:r>
          </a:p>
          <a:p>
            <a:r>
              <a:rPr lang="en-US" dirty="0" smtClean="0"/>
              <a:t>Trans fat</a:t>
            </a:r>
          </a:p>
          <a:p>
            <a:endParaRPr lang="en-US" dirty="0" smtClean="0"/>
          </a:p>
          <a:p>
            <a:pPr defTabSz="931774"/>
            <a:r>
              <a:rPr lang="en-US" dirty="0" smtClean="0"/>
              <a:t>It is important to look at the serving size. How many servings are in the food package?  Do you plan to eat one or two servings?</a:t>
            </a:r>
          </a:p>
          <a:p>
            <a:endParaRPr lang="en-US" dirty="0" smtClean="0"/>
          </a:p>
          <a:p>
            <a:r>
              <a:rPr lang="en-US" dirty="0" smtClean="0"/>
              <a:t>Calories:  Calories provide a measure of how much energy you get from a serving of this food. </a:t>
            </a:r>
          </a:p>
          <a:p>
            <a:r>
              <a:rPr lang="en-US" dirty="0" smtClean="0"/>
              <a:t>The number of servings you consume determines the number of calories you actually eat.</a:t>
            </a:r>
          </a:p>
          <a:p>
            <a:endParaRPr lang="en-US" dirty="0" smtClean="0"/>
          </a:p>
          <a:p>
            <a:r>
              <a:rPr lang="en-US" dirty="0" smtClean="0"/>
              <a:t>Look at the top of the nutrient section in</a:t>
            </a:r>
            <a:r>
              <a:rPr lang="en-US" baseline="0" dirty="0" smtClean="0"/>
              <a:t> this sample label.  It shows some key nutrients that impact your health and are separated into two main groups: </a:t>
            </a:r>
          </a:p>
          <a:p>
            <a:pPr marL="228600" indent="-228600">
              <a:buAutoNum type="arabicParenR"/>
            </a:pPr>
            <a:r>
              <a:rPr lang="en-US" baseline="0" dirty="0" smtClean="0"/>
              <a:t>nutrients to limit (fats, cholesterol and sodium).  Eating too much of these nutrients may increase your risk of certain chronic diseases, like heart disease, some cancers, of high blood pressure.</a:t>
            </a:r>
          </a:p>
          <a:p>
            <a:pPr marL="0" indent="0">
              <a:buNone/>
            </a:pPr>
            <a:r>
              <a:rPr lang="en-US" baseline="0" dirty="0" smtClean="0"/>
              <a:t>	AND</a:t>
            </a:r>
          </a:p>
          <a:p>
            <a:r>
              <a:rPr lang="en-US" baseline="0" dirty="0" smtClean="0"/>
              <a:t>2) nutrients that most people don’t get enough of</a:t>
            </a:r>
            <a:r>
              <a:rPr lang="en-US" dirty="0" smtClean="0"/>
              <a:t> (dietary fiber, vitamin A &amp; C, calcium and iron)  Eating enough</a:t>
            </a:r>
            <a:r>
              <a:rPr lang="en-US" baseline="0" dirty="0" smtClean="0"/>
              <a:t> of these nutrients can improve your health and help reduce the risk of some diseases and conditions.</a:t>
            </a:r>
            <a:endParaRPr lang="en-US" dirty="0"/>
          </a:p>
        </p:txBody>
      </p:sp>
      <p:sp>
        <p:nvSpPr>
          <p:cNvPr id="4" name="Slide Number Placeholder 3"/>
          <p:cNvSpPr>
            <a:spLocks noGrp="1"/>
          </p:cNvSpPr>
          <p:nvPr>
            <p:ph type="sldNum" sz="quarter" idx="10"/>
          </p:nvPr>
        </p:nvSpPr>
        <p:spPr/>
        <p:txBody>
          <a:bodyPr/>
          <a:lstStyle/>
          <a:p>
            <a:fld id="{CBF04319-C0AA-4E73-ABE6-AE33B1D5ABB6}" type="slidenum">
              <a:rPr lang="en-US" smtClean="0"/>
              <a:t>26</a:t>
            </a:fld>
            <a:endParaRPr lang="en-US" dirty="0"/>
          </a:p>
        </p:txBody>
      </p:sp>
    </p:spTree>
    <p:extLst>
      <p:ext uri="{BB962C8B-B14F-4D97-AF65-F5344CB8AC3E}">
        <p14:creationId xmlns:p14="http://schemas.microsoft.com/office/powerpoint/2010/main" val="21597507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examples of two kinds of yogurt – plain and with fruit.  Each serving size is one container.</a:t>
            </a:r>
          </a:p>
          <a:p>
            <a:r>
              <a:rPr lang="en-US" dirty="0" smtClean="0"/>
              <a:t>Which has more calories?  (fruit yogurt)</a:t>
            </a:r>
          </a:p>
          <a:p>
            <a:r>
              <a:rPr lang="en-US" dirty="0" smtClean="0"/>
              <a:t>Which has more saturated fat? (fruit yogurt) </a:t>
            </a:r>
          </a:p>
          <a:p>
            <a:r>
              <a:rPr lang="en-US" dirty="0" smtClean="0"/>
              <a:t>Which has more </a:t>
            </a:r>
            <a:r>
              <a:rPr lang="en-US" baseline="0" dirty="0" smtClean="0"/>
              <a:t> sugars?</a:t>
            </a:r>
            <a:r>
              <a:rPr lang="en-US" dirty="0" smtClean="0"/>
              <a:t> (fruit yogurt) </a:t>
            </a:r>
          </a:p>
          <a:p>
            <a:endParaRPr lang="en-US" dirty="0" smtClean="0"/>
          </a:p>
          <a:p>
            <a:r>
              <a:rPr lang="en-US" dirty="0" smtClean="0"/>
              <a:t>Which yogurt are you more likely to menu</a:t>
            </a:r>
            <a:r>
              <a:rPr lang="en-US" baseline="0" dirty="0" smtClean="0"/>
              <a:t> – especially when making a breakfast parfait? (plain yogurt)</a:t>
            </a:r>
            <a:endParaRPr lang="en-US" dirty="0"/>
          </a:p>
        </p:txBody>
      </p:sp>
      <p:sp>
        <p:nvSpPr>
          <p:cNvPr id="4" name="Slide Number Placeholder 3"/>
          <p:cNvSpPr>
            <a:spLocks noGrp="1"/>
          </p:cNvSpPr>
          <p:nvPr>
            <p:ph type="sldNum" sz="quarter" idx="10"/>
          </p:nvPr>
        </p:nvSpPr>
        <p:spPr/>
        <p:txBody>
          <a:bodyPr/>
          <a:lstStyle/>
          <a:p>
            <a:fld id="{CBF04319-C0AA-4E73-ABE6-AE33B1D5ABB6}" type="slidenum">
              <a:rPr lang="en-US" smtClean="0"/>
              <a:t>27</a:t>
            </a:fld>
            <a:endParaRPr lang="en-US" dirty="0"/>
          </a:p>
        </p:txBody>
      </p:sp>
    </p:spTree>
    <p:extLst>
      <p:ext uri="{BB962C8B-B14F-4D97-AF65-F5344CB8AC3E}">
        <p14:creationId xmlns:p14="http://schemas.microsoft.com/office/powerpoint/2010/main" val="19612068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we will talk about product specification sheets, also</a:t>
            </a:r>
            <a:r>
              <a:rPr lang="en-US" baseline="0" dirty="0" smtClean="0"/>
              <a:t> known as product fact sheets.  These sheets don’t take the place of a CN Label or a Product Formulation Statement, but still provide a lot of valuable information to the menu planner.</a:t>
            </a:r>
            <a:endParaRPr lang="en-US" dirty="0"/>
          </a:p>
        </p:txBody>
      </p:sp>
      <p:sp>
        <p:nvSpPr>
          <p:cNvPr id="4" name="Slide Number Placeholder 3"/>
          <p:cNvSpPr>
            <a:spLocks noGrp="1"/>
          </p:cNvSpPr>
          <p:nvPr>
            <p:ph type="sldNum" sz="quarter" idx="10"/>
          </p:nvPr>
        </p:nvSpPr>
        <p:spPr/>
        <p:txBody>
          <a:bodyPr/>
          <a:lstStyle/>
          <a:p>
            <a:fld id="{CBF04319-C0AA-4E73-ABE6-AE33B1D5ABB6}" type="slidenum">
              <a:rPr lang="en-US" smtClean="0"/>
              <a:t>28</a:t>
            </a:fld>
            <a:endParaRPr lang="en-US" dirty="0"/>
          </a:p>
        </p:txBody>
      </p:sp>
    </p:spTree>
    <p:extLst>
      <p:ext uri="{BB962C8B-B14F-4D97-AF65-F5344CB8AC3E}">
        <p14:creationId xmlns:p14="http://schemas.microsoft.com/office/powerpoint/2010/main" val="19576155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product specification or fact sheet contains a lot a great information for the food service manager.  This example would NOT qualify for a PFS because the document needs to demonstrate how the 2.0 oz credit was determined.</a:t>
            </a:r>
            <a:endParaRPr lang="en-US" dirty="0"/>
          </a:p>
        </p:txBody>
      </p:sp>
      <p:sp>
        <p:nvSpPr>
          <p:cNvPr id="4" name="Slide Number Placeholder 3"/>
          <p:cNvSpPr>
            <a:spLocks noGrp="1"/>
          </p:cNvSpPr>
          <p:nvPr>
            <p:ph type="sldNum" sz="quarter" idx="10"/>
          </p:nvPr>
        </p:nvSpPr>
        <p:spPr/>
        <p:txBody>
          <a:bodyPr/>
          <a:lstStyle/>
          <a:p>
            <a:fld id="{CBF04319-C0AA-4E73-ABE6-AE33B1D5ABB6}" type="slidenum">
              <a:rPr lang="en-US" smtClean="0"/>
              <a:t>29</a:t>
            </a:fld>
            <a:endParaRPr lang="en-US" dirty="0"/>
          </a:p>
        </p:txBody>
      </p:sp>
    </p:spTree>
    <p:extLst>
      <p:ext uri="{BB962C8B-B14F-4D97-AF65-F5344CB8AC3E}">
        <p14:creationId xmlns:p14="http://schemas.microsoft.com/office/powerpoint/2010/main" val="1528719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begin talking about Child Nutrition or CN Labels and how we use them in menu planning in the child nutrition programs.  They help us to verify the crediting of menu items.</a:t>
            </a:r>
            <a:endParaRPr lang="en-US" dirty="0"/>
          </a:p>
        </p:txBody>
      </p:sp>
      <p:sp>
        <p:nvSpPr>
          <p:cNvPr id="4" name="Slide Number Placeholder 3"/>
          <p:cNvSpPr>
            <a:spLocks noGrp="1"/>
          </p:cNvSpPr>
          <p:nvPr>
            <p:ph type="sldNum" sz="quarter" idx="10"/>
          </p:nvPr>
        </p:nvSpPr>
        <p:spPr/>
        <p:txBody>
          <a:bodyPr/>
          <a:lstStyle/>
          <a:p>
            <a:fld id="{CBF04319-C0AA-4E73-ABE6-AE33B1D5ABB6}" type="slidenum">
              <a:rPr lang="en-US" smtClean="0"/>
              <a:t>3</a:t>
            </a:fld>
            <a:endParaRPr lang="en-US" dirty="0"/>
          </a:p>
        </p:txBody>
      </p:sp>
    </p:spTree>
    <p:extLst>
      <p:ext uri="{BB962C8B-B14F-4D97-AF65-F5344CB8AC3E}">
        <p14:creationId xmlns:p14="http://schemas.microsoft.com/office/powerpoint/2010/main" val="19247588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for this meatball sheet to be considered a PFS, this</a:t>
            </a:r>
            <a:r>
              <a:rPr lang="en-US" baseline="0" dirty="0" smtClean="0"/>
              <a:t> document needs to be signed on company letterhead , as well as demonstrate how the 2.0 oz eq credit for m/ma was determined.  </a:t>
            </a:r>
          </a:p>
          <a:p>
            <a:endParaRPr lang="en-US" baseline="0" dirty="0" smtClean="0"/>
          </a:p>
          <a:p>
            <a:r>
              <a:rPr lang="en-US" baseline="0" dirty="0" smtClean="0"/>
              <a:t>This is a valid CN Labeled product, so an actual CN Label or CN Label with a Watermark may be used in lieu of a PFS.</a:t>
            </a:r>
          </a:p>
          <a:p>
            <a:endParaRPr lang="en-US" baseline="0" dirty="0" smtClean="0"/>
          </a:p>
          <a:p>
            <a:r>
              <a:rPr lang="en-US" baseline="0" dirty="0" smtClean="0"/>
              <a:t>As a point of reference, when the CN ID number: 076055 is entered into the search feature of the CN Labeling site, this product is listed </a:t>
            </a:r>
            <a:r>
              <a:rPr lang="en-US" baseline="0" dirty="0" smtClean="0"/>
              <a:t>on the site.  </a:t>
            </a:r>
            <a:r>
              <a:rPr lang="en-US" baseline="0" dirty="0" smtClean="0"/>
              <a:t>The next slide shows this.</a:t>
            </a:r>
            <a:endParaRPr lang="en-US" dirty="0"/>
          </a:p>
        </p:txBody>
      </p:sp>
      <p:sp>
        <p:nvSpPr>
          <p:cNvPr id="4" name="Slide Number Placeholder 3"/>
          <p:cNvSpPr>
            <a:spLocks noGrp="1"/>
          </p:cNvSpPr>
          <p:nvPr>
            <p:ph type="sldNum" sz="quarter" idx="10"/>
          </p:nvPr>
        </p:nvSpPr>
        <p:spPr/>
        <p:txBody>
          <a:bodyPr/>
          <a:lstStyle/>
          <a:p>
            <a:fld id="{CBF04319-C0AA-4E73-ABE6-AE33B1D5ABB6}" type="slidenum">
              <a:rPr lang="en-US" smtClean="0"/>
              <a:t>30</a:t>
            </a:fld>
            <a:endParaRPr lang="en-US" dirty="0"/>
          </a:p>
        </p:txBody>
      </p:sp>
    </p:spTree>
    <p:extLst>
      <p:ext uri="{BB962C8B-B14F-4D97-AF65-F5344CB8AC3E}">
        <p14:creationId xmlns:p14="http://schemas.microsoft.com/office/powerpoint/2010/main" val="250659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the number 076055</a:t>
            </a:r>
            <a:r>
              <a:rPr lang="en-US" baseline="0" dirty="0" smtClean="0"/>
              <a:t> is searched for on the USDA Authorized CN Labels website, it shows these meatballs have a CN Label and the expiration date for the label is 11/10/2019.</a:t>
            </a:r>
            <a:endParaRPr lang="en-US" dirty="0"/>
          </a:p>
        </p:txBody>
      </p:sp>
      <p:sp>
        <p:nvSpPr>
          <p:cNvPr id="4" name="Slide Number Placeholder 3"/>
          <p:cNvSpPr>
            <a:spLocks noGrp="1"/>
          </p:cNvSpPr>
          <p:nvPr>
            <p:ph type="sldNum" sz="quarter" idx="10"/>
          </p:nvPr>
        </p:nvSpPr>
        <p:spPr/>
        <p:txBody>
          <a:bodyPr/>
          <a:lstStyle/>
          <a:p>
            <a:fld id="{CBF04319-C0AA-4E73-ABE6-AE33B1D5ABB6}" type="slidenum">
              <a:rPr lang="en-US" smtClean="0"/>
              <a:t>31</a:t>
            </a:fld>
            <a:endParaRPr lang="en-US" dirty="0"/>
          </a:p>
        </p:txBody>
      </p:sp>
    </p:spTree>
    <p:extLst>
      <p:ext uri="{BB962C8B-B14F-4D97-AF65-F5344CB8AC3E}">
        <p14:creationId xmlns:p14="http://schemas.microsoft.com/office/powerpoint/2010/main" val="17056014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summary, the only way to ensure a processed food product provides the stated contributions toward child nutrition meal pattern requirements is to provide proper documentation in the form of:</a:t>
            </a:r>
          </a:p>
          <a:p>
            <a:r>
              <a:rPr lang="en-US" dirty="0" smtClean="0"/>
              <a:t>an actual CN Label;</a:t>
            </a:r>
          </a:p>
          <a:p>
            <a:r>
              <a:rPr lang="en-US" dirty="0" smtClean="0"/>
              <a:t>a CN Label with a Watermark; or</a:t>
            </a:r>
          </a:p>
          <a:p>
            <a:r>
              <a:rPr lang="en-US" dirty="0" smtClean="0"/>
              <a:t>a Product Formulation</a:t>
            </a:r>
            <a:r>
              <a:rPr lang="en-US" baseline="0" dirty="0" smtClean="0"/>
              <a:t> Statement.</a:t>
            </a:r>
            <a:endParaRPr lang="en-US" dirty="0"/>
          </a:p>
        </p:txBody>
      </p:sp>
      <p:sp>
        <p:nvSpPr>
          <p:cNvPr id="4" name="Slide Number Placeholder 3"/>
          <p:cNvSpPr>
            <a:spLocks noGrp="1"/>
          </p:cNvSpPr>
          <p:nvPr>
            <p:ph type="sldNum" sz="quarter" idx="10"/>
          </p:nvPr>
        </p:nvSpPr>
        <p:spPr/>
        <p:txBody>
          <a:bodyPr/>
          <a:lstStyle/>
          <a:p>
            <a:fld id="{CBF04319-C0AA-4E73-ABE6-AE33B1D5ABB6}" type="slidenum">
              <a:rPr lang="en-US" smtClean="0"/>
              <a:t>32</a:t>
            </a:fld>
            <a:endParaRPr lang="en-US" dirty="0"/>
          </a:p>
        </p:txBody>
      </p:sp>
    </p:spTree>
    <p:extLst>
      <p:ext uri="{BB962C8B-B14F-4D97-AF65-F5344CB8AC3E}">
        <p14:creationId xmlns:p14="http://schemas.microsoft.com/office/powerpoint/2010/main" val="25469185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contact MDE if you have any questions.</a:t>
            </a:r>
          </a:p>
          <a:p>
            <a:endParaRPr lang="en-US" dirty="0" smtClean="0"/>
          </a:p>
          <a:p>
            <a:r>
              <a:rPr lang="en-US" dirty="0" smtClean="0"/>
              <a:t>Thank</a:t>
            </a:r>
            <a:r>
              <a:rPr lang="en-US" baseline="0" dirty="0" smtClean="0"/>
              <a:t> you for attending this presentation.</a:t>
            </a:r>
            <a:endParaRPr lang="en-US" dirty="0"/>
          </a:p>
        </p:txBody>
      </p:sp>
      <p:sp>
        <p:nvSpPr>
          <p:cNvPr id="4" name="Slide Number Placeholder 3"/>
          <p:cNvSpPr>
            <a:spLocks noGrp="1"/>
          </p:cNvSpPr>
          <p:nvPr>
            <p:ph type="sldNum" sz="quarter" idx="10"/>
          </p:nvPr>
        </p:nvSpPr>
        <p:spPr/>
        <p:txBody>
          <a:bodyPr/>
          <a:lstStyle/>
          <a:p>
            <a:fld id="{CBF04319-C0AA-4E73-ABE6-AE33B1D5ABB6}" type="slidenum">
              <a:rPr lang="en-US" smtClean="0"/>
              <a:t>33</a:t>
            </a:fld>
            <a:endParaRPr lang="en-US" dirty="0"/>
          </a:p>
        </p:txBody>
      </p:sp>
    </p:spTree>
    <p:extLst>
      <p:ext uri="{BB962C8B-B14F-4D97-AF65-F5344CB8AC3E}">
        <p14:creationId xmlns:p14="http://schemas.microsoft.com/office/powerpoint/2010/main" val="2971329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Schools and other program operators are not required to offer processed products with CN Labels.  However, it</a:t>
            </a:r>
            <a:r>
              <a:rPr lang="en-US" baseline="0" dirty="0" smtClean="0"/>
              <a:t> is important to recognize that CN Labeled products provide an assurance that foods provide the stated contributions toward CN meal pattern requirements.</a:t>
            </a:r>
          </a:p>
          <a:p>
            <a:endParaRPr lang="en-US" baseline="0" dirty="0" smtClean="0"/>
          </a:p>
          <a:p>
            <a:r>
              <a:rPr lang="en-US" baseline="0" dirty="0" smtClean="0"/>
              <a:t>CN Labels are the “gold standard” for verifying the crediting of menu items.  They p</a:t>
            </a:r>
            <a:r>
              <a:rPr lang="en-US" dirty="0" smtClean="0"/>
              <a:t>rovide SFAs a warranty against audit claims when the food product is used according to the manufacturer’s instructions;</a:t>
            </a:r>
          </a:p>
          <a:p>
            <a:r>
              <a:rPr lang="en-US" dirty="0" smtClean="0"/>
              <a:t>provide an assurance that foods provide the stated contribution toward child nutrition meal pattern requirements; </a:t>
            </a:r>
          </a:p>
          <a:p>
            <a:r>
              <a:rPr lang="en-US" dirty="0" smtClean="0"/>
              <a:t>and ensure foods are produced under an approved Quality Control (QC) plan.</a:t>
            </a:r>
          </a:p>
          <a:p>
            <a:endParaRPr lang="en-US" dirty="0" smtClean="0"/>
          </a:p>
          <a:p>
            <a:r>
              <a:rPr lang="en-US" dirty="0" smtClean="0"/>
              <a:t>The Child Nutrition</a:t>
            </a:r>
            <a:r>
              <a:rPr lang="en-US" baseline="0" dirty="0" smtClean="0"/>
              <a:t> Labeling program is managed by the Agricultural Marketing Service in collaboration with several partners.</a:t>
            </a:r>
            <a:endParaRPr lang="en-US" dirty="0" smtClean="0"/>
          </a:p>
          <a:p>
            <a:endParaRPr lang="en-US" dirty="0"/>
          </a:p>
        </p:txBody>
      </p:sp>
      <p:sp>
        <p:nvSpPr>
          <p:cNvPr id="4" name="Slide Number Placeholder 3"/>
          <p:cNvSpPr>
            <a:spLocks noGrp="1"/>
          </p:cNvSpPr>
          <p:nvPr>
            <p:ph type="sldNum" sz="quarter" idx="10"/>
          </p:nvPr>
        </p:nvSpPr>
        <p:spPr/>
        <p:txBody>
          <a:bodyPr/>
          <a:lstStyle/>
          <a:p>
            <a:fld id="{CBF04319-C0AA-4E73-ABE6-AE33B1D5ABB6}" type="slidenum">
              <a:rPr lang="en-US" smtClean="0"/>
              <a:t>4</a:t>
            </a:fld>
            <a:endParaRPr lang="en-US" dirty="0"/>
          </a:p>
        </p:txBody>
      </p:sp>
    </p:spTree>
    <p:extLst>
      <p:ext uri="{BB962C8B-B14F-4D97-AF65-F5344CB8AC3E}">
        <p14:creationId xmlns:p14="http://schemas.microsoft.com/office/powerpoint/2010/main" val="474234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an</a:t>
            </a:r>
            <a:r>
              <a:rPr lang="en-US" baseline="0" dirty="0" smtClean="0"/>
              <a:t> example of a CN Label.  A CN Label contains the following information:</a:t>
            </a:r>
          </a:p>
          <a:p>
            <a:r>
              <a:rPr lang="en-US" baseline="0" dirty="0" smtClean="0"/>
              <a:t>The CN logo, which is a distinct border</a:t>
            </a:r>
          </a:p>
          <a:p>
            <a:r>
              <a:rPr lang="en-US" baseline="0" dirty="0" smtClean="0"/>
              <a:t>Name of product</a:t>
            </a:r>
          </a:p>
          <a:p>
            <a:r>
              <a:rPr lang="en-US" baseline="0" dirty="0" smtClean="0"/>
              <a:t>Ingredients</a:t>
            </a:r>
          </a:p>
          <a:p>
            <a:r>
              <a:rPr lang="en-US" baseline="0" dirty="0" smtClean="0"/>
              <a:t>Boxed area that indicates meal contribution, CN number (in the upper right hand corner), and month and year of FNS approval date CN statement was authorized.</a:t>
            </a:r>
          </a:p>
          <a:p>
            <a:r>
              <a:rPr lang="en-US" baseline="0" dirty="0" smtClean="0"/>
              <a:t>USDA inspection stamp</a:t>
            </a:r>
          </a:p>
          <a:p>
            <a:r>
              <a:rPr lang="en-US" baseline="0" dirty="0" smtClean="0"/>
              <a:t>Signature/address line</a:t>
            </a:r>
          </a:p>
          <a:p>
            <a:r>
              <a:rPr lang="en-US" baseline="0" dirty="0" smtClean="0"/>
              <a:t>Net weight</a:t>
            </a:r>
          </a:p>
          <a:p>
            <a:endParaRPr lang="en-US" baseline="0" dirty="0" smtClean="0"/>
          </a:p>
          <a:p>
            <a:r>
              <a:rPr lang="en-US" baseline="0" dirty="0" smtClean="0"/>
              <a:t>The newer labels show crediting of m/ma, vegetable subgroups, grains, and fruit.</a:t>
            </a:r>
            <a:endParaRPr lang="en-US" dirty="0"/>
          </a:p>
        </p:txBody>
      </p:sp>
      <p:sp>
        <p:nvSpPr>
          <p:cNvPr id="4" name="Slide Number Placeholder 3"/>
          <p:cNvSpPr>
            <a:spLocks noGrp="1"/>
          </p:cNvSpPr>
          <p:nvPr>
            <p:ph type="sldNum" sz="quarter" idx="10"/>
          </p:nvPr>
        </p:nvSpPr>
        <p:spPr/>
        <p:txBody>
          <a:bodyPr/>
          <a:lstStyle/>
          <a:p>
            <a:fld id="{CBF04319-C0AA-4E73-ABE6-AE33B1D5ABB6}" type="slidenum">
              <a:rPr lang="en-US" smtClean="0"/>
              <a:t>5</a:t>
            </a:fld>
            <a:endParaRPr lang="en-US" dirty="0"/>
          </a:p>
        </p:txBody>
      </p:sp>
    </p:spTree>
    <p:extLst>
      <p:ext uri="{BB962C8B-B14F-4D97-AF65-F5344CB8AC3E}">
        <p14:creationId xmlns:p14="http://schemas.microsoft.com/office/powerpoint/2010/main" val="596517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smtClean="0"/>
              <a:t>This slide shows the different ways to document a CN Label from a product.</a:t>
            </a:r>
          </a:p>
          <a:p>
            <a:pPr defTabSz="931774"/>
            <a:endParaRPr lang="en-US" dirty="0" smtClean="0"/>
          </a:p>
          <a:p>
            <a:pPr defTabSz="931774"/>
            <a:r>
              <a:rPr lang="en-US" dirty="0" smtClean="0"/>
              <a:t>If you are not saving the label from the product carton, photographed or photocopied images must be legible.</a:t>
            </a:r>
          </a:p>
          <a:p>
            <a:endParaRPr lang="en-US" dirty="0"/>
          </a:p>
        </p:txBody>
      </p:sp>
      <p:sp>
        <p:nvSpPr>
          <p:cNvPr id="4" name="Slide Number Placeholder 3"/>
          <p:cNvSpPr>
            <a:spLocks noGrp="1"/>
          </p:cNvSpPr>
          <p:nvPr>
            <p:ph type="sldNum" sz="quarter" idx="10"/>
          </p:nvPr>
        </p:nvSpPr>
        <p:spPr/>
        <p:txBody>
          <a:bodyPr/>
          <a:lstStyle/>
          <a:p>
            <a:fld id="{CBF04319-C0AA-4E73-ABE6-AE33B1D5ABB6}" type="slidenum">
              <a:rPr lang="en-US" smtClean="0"/>
              <a:t>6</a:t>
            </a:fld>
            <a:endParaRPr lang="en-US" dirty="0"/>
          </a:p>
        </p:txBody>
      </p:sp>
    </p:spTree>
    <p:extLst>
      <p:ext uri="{BB962C8B-B14F-4D97-AF65-F5344CB8AC3E}">
        <p14:creationId xmlns:p14="http://schemas.microsoft.com/office/powerpoint/2010/main" val="2839031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 USDA memo SP 27-2015 – Administrative Review Process Regarding the Child</a:t>
            </a:r>
            <a:r>
              <a:rPr lang="en-US" baseline="0" dirty="0" smtClean="0"/>
              <a:t> Nutrition (CN) Label, Watermarked CN Label and Manufacturer’s Product Formulation Statement (issued March 11, 2015):</a:t>
            </a:r>
          </a:p>
          <a:p>
            <a:r>
              <a:rPr lang="en-US" baseline="0" dirty="0" smtClean="0"/>
              <a:t>CN Labels with a watermark can be accepted as product documentation under certain circumstances, as shown in this slide: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 </a:t>
            </a:r>
            <a:r>
              <a:rPr lang="en-US" dirty="0" smtClean="0"/>
              <a:t>Watermarks are used when the CN logo and contribution statement are on product information other than the actual product carton.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  Manufacturers may provide schools with a watermarked CN Label during the bidding process.</a:t>
            </a:r>
          </a:p>
          <a:p>
            <a:endParaRPr lang="en-US" dirty="0"/>
          </a:p>
        </p:txBody>
      </p:sp>
      <p:sp>
        <p:nvSpPr>
          <p:cNvPr id="4" name="Slide Number Placeholder 3"/>
          <p:cNvSpPr>
            <a:spLocks noGrp="1"/>
          </p:cNvSpPr>
          <p:nvPr>
            <p:ph type="sldNum" sz="quarter" idx="10"/>
          </p:nvPr>
        </p:nvSpPr>
        <p:spPr/>
        <p:txBody>
          <a:bodyPr/>
          <a:lstStyle/>
          <a:p>
            <a:fld id="{CBF04319-C0AA-4E73-ABE6-AE33B1D5ABB6}" type="slidenum">
              <a:rPr lang="en-US" smtClean="0"/>
              <a:t>7</a:t>
            </a:fld>
            <a:endParaRPr lang="en-US" dirty="0"/>
          </a:p>
        </p:txBody>
      </p:sp>
    </p:spTree>
    <p:extLst>
      <p:ext uri="{BB962C8B-B14F-4D97-AF65-F5344CB8AC3E}">
        <p14:creationId xmlns:p14="http://schemas.microsoft.com/office/powerpoint/2010/main" val="1118165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Bill of Lading (invoice) must be attached to the watermarked CN Label</a:t>
            </a:r>
            <a:r>
              <a:rPr lang="en-US" baseline="0" dirty="0" smtClean="0"/>
              <a:t> and kept on file.</a:t>
            </a:r>
          </a:p>
          <a:p>
            <a:endParaRPr lang="en-US" baseline="0" dirty="0" smtClean="0"/>
          </a:p>
          <a:p>
            <a:r>
              <a:rPr lang="en-US" baseline="0" dirty="0" smtClean="0"/>
              <a:t>USDA memo SP 11-2015 (v.2) : CN Labels Copied with a Watermark Acceptable Documentation (issued March 1, 2015) – clarifies that a CN Label copied with a marking referred to as a watermark is acceptable documentation for an Administrative Review.</a:t>
            </a:r>
            <a:endParaRPr lang="en-US" dirty="0"/>
          </a:p>
        </p:txBody>
      </p:sp>
      <p:sp>
        <p:nvSpPr>
          <p:cNvPr id="4" name="Slide Number Placeholder 3"/>
          <p:cNvSpPr>
            <a:spLocks noGrp="1"/>
          </p:cNvSpPr>
          <p:nvPr>
            <p:ph type="sldNum" sz="quarter" idx="10"/>
          </p:nvPr>
        </p:nvSpPr>
        <p:spPr/>
        <p:txBody>
          <a:bodyPr/>
          <a:lstStyle/>
          <a:p>
            <a:fld id="{CBF04319-C0AA-4E73-ABE6-AE33B1D5ABB6}" type="slidenum">
              <a:rPr lang="en-US" smtClean="0"/>
              <a:t>8</a:t>
            </a:fld>
            <a:endParaRPr lang="en-US" dirty="0"/>
          </a:p>
        </p:txBody>
      </p:sp>
    </p:spTree>
    <p:extLst>
      <p:ext uri="{BB962C8B-B14F-4D97-AF65-F5344CB8AC3E}">
        <p14:creationId xmlns:p14="http://schemas.microsoft.com/office/powerpoint/2010/main" val="1525830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an example of a CN Label with a watermark.</a:t>
            </a:r>
          </a:p>
          <a:p>
            <a:r>
              <a:rPr lang="en-US" dirty="0" smtClean="0"/>
              <a:t>Manufacturers</a:t>
            </a:r>
            <a:r>
              <a:rPr lang="en-US" baseline="0" dirty="0" smtClean="0"/>
              <a:t> may provide schools with a CN label watermark during the bidding process.  Schools should be aware that product information on the CN Label with a watermark can be changed.  Therefore, schools are encouraged to verify that the CN Label with a watermark came from a product that was purchased by the school and accurately reflects that product.</a:t>
            </a:r>
            <a:endParaRPr lang="en-US" dirty="0"/>
          </a:p>
        </p:txBody>
      </p:sp>
      <p:sp>
        <p:nvSpPr>
          <p:cNvPr id="4" name="Slide Number Placeholder 3"/>
          <p:cNvSpPr>
            <a:spLocks noGrp="1"/>
          </p:cNvSpPr>
          <p:nvPr>
            <p:ph type="sldNum" sz="quarter" idx="10"/>
          </p:nvPr>
        </p:nvSpPr>
        <p:spPr/>
        <p:txBody>
          <a:bodyPr/>
          <a:lstStyle/>
          <a:p>
            <a:fld id="{CBF04319-C0AA-4E73-ABE6-AE33B1D5ABB6}" type="slidenum">
              <a:rPr lang="en-US" smtClean="0"/>
              <a:t>9</a:t>
            </a:fld>
            <a:endParaRPr lang="en-US" dirty="0"/>
          </a:p>
        </p:txBody>
      </p:sp>
    </p:spTree>
    <p:extLst>
      <p:ext uri="{BB962C8B-B14F-4D97-AF65-F5344CB8AC3E}">
        <p14:creationId xmlns:p14="http://schemas.microsoft.com/office/powerpoint/2010/main" val="2358579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5/19/2015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A553D46-0242-4D69-A2F4-F2E59C15DC76}" type="datetimeFigureOut">
              <a:rPr lang="en-US" smtClean="0"/>
              <a:t>5/19/2015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ABCEAB-417C-43FE-83E8-D9BE3CC7350C}" type="slidenum">
              <a:rPr lang="en-US" smtClean="0"/>
              <a:t>‹#›</a:t>
            </a:fld>
            <a:endParaRPr lang="en-US" dirty="0"/>
          </a:p>
        </p:txBody>
      </p:sp>
    </p:spTree>
    <p:extLst>
      <p:ext uri="{BB962C8B-B14F-4D97-AF65-F5344CB8AC3E}">
        <p14:creationId xmlns:p14="http://schemas.microsoft.com/office/powerpoint/2010/main" val="40786983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553D46-0242-4D69-A2F4-F2E59C15DC76}" type="datetimeFigureOut">
              <a:rPr lang="en-US" smtClean="0"/>
              <a:t>5/19/2015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ABCEAB-417C-43FE-83E8-D9BE3CC7350C}" type="slidenum">
              <a:rPr lang="en-US" smtClean="0"/>
              <a:t>‹#›</a:t>
            </a:fld>
            <a:endParaRPr lang="en-US" dirty="0"/>
          </a:p>
        </p:txBody>
      </p:sp>
    </p:spTree>
    <p:extLst>
      <p:ext uri="{BB962C8B-B14F-4D97-AF65-F5344CB8AC3E}">
        <p14:creationId xmlns:p14="http://schemas.microsoft.com/office/powerpoint/2010/main" val="30087289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553D46-0242-4D69-A2F4-F2E59C15DC76}" type="datetimeFigureOut">
              <a:rPr lang="en-US" smtClean="0"/>
              <a:t>5/19/2015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ABCEAB-417C-43FE-83E8-D9BE3CC7350C}" type="slidenum">
              <a:rPr lang="en-US" smtClean="0"/>
              <a:t>‹#›</a:t>
            </a:fld>
            <a:endParaRPr lang="en-US" dirty="0"/>
          </a:p>
        </p:txBody>
      </p:sp>
    </p:spTree>
    <p:extLst>
      <p:ext uri="{BB962C8B-B14F-4D97-AF65-F5344CB8AC3E}">
        <p14:creationId xmlns:p14="http://schemas.microsoft.com/office/powerpoint/2010/main" val="2949707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5/19/2015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A553D46-0242-4D69-A2F4-F2E59C15DC76}" type="datetimeFigureOut">
              <a:rPr lang="en-US" smtClean="0"/>
              <a:t>5/19/2015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9ABCEAB-417C-43FE-83E8-D9BE3CC7350C}" type="slidenum">
              <a:rPr lang="en-US" smtClean="0"/>
              <a:t>‹#›</a:t>
            </a:fld>
            <a:endParaRPr lang="en-US" dirty="0"/>
          </a:p>
        </p:txBody>
      </p:sp>
    </p:spTree>
    <p:extLst>
      <p:ext uri="{BB962C8B-B14F-4D97-AF65-F5344CB8AC3E}">
        <p14:creationId xmlns:p14="http://schemas.microsoft.com/office/powerpoint/2010/main" val="23432715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A553D46-0242-4D69-A2F4-F2E59C15DC76}" type="datetimeFigureOut">
              <a:rPr lang="en-US" smtClean="0"/>
              <a:t>5/19/2015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9ABCEAB-417C-43FE-83E8-D9BE3CC7350C}" type="slidenum">
              <a:rPr lang="en-US" smtClean="0"/>
              <a:t>‹#›</a:t>
            </a:fld>
            <a:endParaRPr lang="en-US" dirty="0"/>
          </a:p>
        </p:txBody>
      </p:sp>
    </p:spTree>
    <p:extLst>
      <p:ext uri="{BB962C8B-B14F-4D97-AF65-F5344CB8AC3E}">
        <p14:creationId xmlns:p14="http://schemas.microsoft.com/office/powerpoint/2010/main" val="27007742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553D46-0242-4D69-A2F4-F2E59C15DC76}" type="datetimeFigureOut">
              <a:rPr lang="en-US" smtClean="0"/>
              <a:t>5/19/2015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9ABCEAB-417C-43FE-83E8-D9BE3CC7350C}" type="slidenum">
              <a:rPr lang="en-US" smtClean="0"/>
              <a:t>‹#›</a:t>
            </a:fld>
            <a:endParaRPr lang="en-US" dirty="0"/>
          </a:p>
        </p:txBody>
      </p:sp>
    </p:spTree>
    <p:extLst>
      <p:ext uri="{BB962C8B-B14F-4D97-AF65-F5344CB8AC3E}">
        <p14:creationId xmlns:p14="http://schemas.microsoft.com/office/powerpoint/2010/main" val="29380445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553D46-0242-4D69-A2F4-F2E59C15DC76}" type="datetimeFigureOut">
              <a:rPr lang="en-US" smtClean="0"/>
              <a:t>5/19/2015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9ABCEAB-417C-43FE-83E8-D9BE3CC7350C}" type="slidenum">
              <a:rPr lang="en-US" smtClean="0"/>
              <a:t>‹#›</a:t>
            </a:fld>
            <a:endParaRPr lang="en-US" dirty="0"/>
          </a:p>
        </p:txBody>
      </p:sp>
    </p:spTree>
    <p:extLst>
      <p:ext uri="{BB962C8B-B14F-4D97-AF65-F5344CB8AC3E}">
        <p14:creationId xmlns:p14="http://schemas.microsoft.com/office/powerpoint/2010/main" val="31376385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553D46-0242-4D69-A2F4-F2E59C15DC76}" type="datetimeFigureOut">
              <a:rPr lang="en-US" smtClean="0"/>
              <a:t>5/19/2015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9ABCEAB-417C-43FE-83E8-D9BE3CC7350C}" type="slidenum">
              <a:rPr lang="en-US" smtClean="0"/>
              <a:t>‹#›</a:t>
            </a:fld>
            <a:endParaRPr lang="en-US" dirty="0"/>
          </a:p>
        </p:txBody>
      </p:sp>
    </p:spTree>
    <p:extLst>
      <p:ext uri="{BB962C8B-B14F-4D97-AF65-F5344CB8AC3E}">
        <p14:creationId xmlns:p14="http://schemas.microsoft.com/office/powerpoint/2010/main" val="31907621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553D46-0242-4D69-A2F4-F2E59C15DC76}" type="datetimeFigureOut">
              <a:rPr lang="en-US" smtClean="0"/>
              <a:t>5/19/2015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9ABCEAB-417C-43FE-83E8-D9BE3CC7350C}" type="slidenum">
              <a:rPr lang="en-US" smtClean="0"/>
              <a:t>‹#›</a:t>
            </a:fld>
            <a:endParaRPr lang="en-US" dirty="0"/>
          </a:p>
        </p:txBody>
      </p:sp>
    </p:spTree>
    <p:extLst>
      <p:ext uri="{BB962C8B-B14F-4D97-AF65-F5344CB8AC3E}">
        <p14:creationId xmlns:p14="http://schemas.microsoft.com/office/powerpoint/2010/main" val="30576023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553D46-0242-4D69-A2F4-F2E59C15DC76}" type="datetimeFigureOut">
              <a:rPr lang="en-US" smtClean="0"/>
              <a:t>5/19/2015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ABCEAB-417C-43FE-83E8-D9BE3CC7350C}" type="slidenum">
              <a:rPr lang="en-US" smtClean="0"/>
              <a:t>‹#›</a:t>
            </a:fld>
            <a:endParaRPr lang="en-US" dirty="0"/>
          </a:p>
        </p:txBody>
      </p:sp>
    </p:spTree>
    <p:extLst>
      <p:ext uri="{BB962C8B-B14F-4D97-AF65-F5344CB8AC3E}">
        <p14:creationId xmlns:p14="http://schemas.microsoft.com/office/powerpoint/2010/main" val="41336600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553D46-0242-4D69-A2F4-F2E59C15DC76}" type="datetimeFigureOut">
              <a:rPr lang="en-US" smtClean="0"/>
              <a:t>5/19/2015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ABCEAB-417C-43FE-83E8-D9BE3CC7350C}" type="slidenum">
              <a:rPr lang="en-US" smtClean="0"/>
              <a:t>‹#›</a:t>
            </a:fld>
            <a:endParaRPr lang="en-US" dirty="0"/>
          </a:p>
        </p:txBody>
      </p:sp>
    </p:spTree>
    <p:extLst>
      <p:ext uri="{BB962C8B-B14F-4D97-AF65-F5344CB8AC3E}">
        <p14:creationId xmlns:p14="http://schemas.microsoft.com/office/powerpoint/2010/main" val="1226466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5/19/2015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5/19/2015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5/19/2015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5/19/2015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5/19/2015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5/19/2015</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5/19/2015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553D46-0242-4D69-A2F4-F2E59C15DC76}" type="datetimeFigureOut">
              <a:rPr lang="en-US" smtClean="0"/>
              <a:t>5/19/2015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ABCEAB-417C-43FE-83E8-D9BE3CC7350C}" type="slidenum">
              <a:rPr lang="en-US" smtClean="0"/>
              <a:t>‹#›</a:t>
            </a:fld>
            <a:endParaRPr lang="en-US" dirty="0"/>
          </a:p>
        </p:txBody>
      </p:sp>
    </p:spTree>
    <p:extLst>
      <p:ext uri="{BB962C8B-B14F-4D97-AF65-F5344CB8AC3E}">
        <p14:creationId xmlns:p14="http://schemas.microsoft.com/office/powerpoint/2010/main" val="376762457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hyperlink" Target="http://www.fns.usda.gov/sites/default/files/cn/TA07-2010v3os.pdf" TargetMode="External"/><Relationship Id="rId5" Type="http://schemas.openxmlformats.org/officeDocument/2006/relationships/hyperlink" Target="http://www.fns.usda.gov/sites/default/files/cn/SP11v2_CACFP10_SFSP13-2015os.pdf" TargetMode="External"/><Relationship Id="rId4" Type="http://schemas.openxmlformats.org/officeDocument/2006/relationships/hyperlink" Target="http://www.fns.usda.gov/sites/default/files/cn/SP27_CACFP09_SFSP12-2015os.pdf"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8.e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15.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19.xml"/><Relationship Id="rId4" Type="http://schemas.openxmlformats.org/officeDocument/2006/relationships/image" Target="../media/image11.em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tags" Target="../tags/tag24.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25.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5.xml"/><Relationship Id="rId1" Type="http://schemas.openxmlformats.org/officeDocument/2006/relationships/tags" Target="../tags/tag28.xml"/><Relationship Id="rId5" Type="http://schemas.openxmlformats.org/officeDocument/2006/relationships/image" Target="../media/image19.pn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tags" Target="../tags/tag30.xml"/><Relationship Id="rId4" Type="http://schemas.openxmlformats.org/officeDocument/2006/relationships/image" Target="../media/image20.e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tags" Target="../tags/tag31.xml"/><Relationship Id="rId4" Type="http://schemas.openxmlformats.org/officeDocument/2006/relationships/image" Target="../media/image21.emf"/></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2.xml"/><Relationship Id="rId5" Type="http://schemas.openxmlformats.org/officeDocument/2006/relationships/image" Target="../media/image23.png"/><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4.xml"/><Relationship Id="rId4" Type="http://schemas.openxmlformats.org/officeDocument/2006/relationships/image" Target="../media/image24.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10.xml"/><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
              <a:schemeClr val="accent1">
                <a:lumMod val="45000"/>
                <a:lumOff val="55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1323975"/>
            <a:ext cx="7766936" cy="2726861"/>
          </a:xfrm>
        </p:spPr>
        <p:txBody>
          <a:bodyPr/>
          <a:lstStyle/>
          <a:p>
            <a:pPr algn="ctr"/>
            <a:r>
              <a:rPr lang="en-US" dirty="0" smtClean="0">
                <a:solidFill>
                  <a:schemeClr val="tx1"/>
                </a:solidFill>
              </a:rPr>
              <a:t>Product Labels – Defending the Use of Processed Foods</a:t>
            </a:r>
            <a:endParaRPr lang="en-US" dirty="0">
              <a:solidFill>
                <a:schemeClr val="tx1"/>
              </a:solidFill>
            </a:endParaRPr>
          </a:p>
        </p:txBody>
      </p:sp>
      <p:sp>
        <p:nvSpPr>
          <p:cNvPr id="3" name="Subtitle 2"/>
          <p:cNvSpPr>
            <a:spLocks noGrp="1"/>
          </p:cNvSpPr>
          <p:nvPr>
            <p:ph type="subTitle" idx="1"/>
          </p:nvPr>
        </p:nvSpPr>
        <p:spPr>
          <a:xfrm>
            <a:off x="1507067" y="5276849"/>
            <a:ext cx="7766936" cy="1038225"/>
          </a:xfrm>
        </p:spPr>
        <p:txBody>
          <a:bodyPr>
            <a:normAutofit/>
          </a:bodyPr>
          <a:lstStyle/>
          <a:p>
            <a:pPr algn="ctr"/>
            <a:r>
              <a:rPr lang="en-US" sz="1400" dirty="0" smtClean="0">
                <a:solidFill>
                  <a:schemeClr val="tx1"/>
                </a:solidFill>
              </a:rPr>
              <a:t>Michigan Department of Education</a:t>
            </a:r>
          </a:p>
          <a:p>
            <a:pPr algn="ctr"/>
            <a:r>
              <a:rPr lang="en-US" sz="1400" dirty="0" smtClean="0">
                <a:solidFill>
                  <a:schemeClr val="tx1"/>
                </a:solidFill>
              </a:rPr>
              <a:t>School Nutrition Programs</a:t>
            </a:r>
          </a:p>
          <a:p>
            <a:pPr algn="ctr"/>
            <a:r>
              <a:rPr lang="en-US" sz="1400" dirty="0" smtClean="0">
                <a:solidFill>
                  <a:schemeClr val="tx1"/>
                </a:solidFill>
              </a:rPr>
              <a:t>Annual Conference – June 2015</a:t>
            </a:r>
            <a:endParaRPr lang="en-US" sz="1400" dirty="0">
              <a:solidFill>
                <a:schemeClr val="tx1"/>
              </a:solidFill>
            </a:endParaRPr>
          </a:p>
        </p:txBody>
      </p:sp>
    </p:spTree>
    <p:custDataLst>
      <p:tags r:id="rId1"/>
    </p:custDataLst>
    <p:extLst>
      <p:ext uri="{BB962C8B-B14F-4D97-AF65-F5344CB8AC3E}">
        <p14:creationId xmlns:p14="http://schemas.microsoft.com/office/powerpoint/2010/main" val="1962921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Verifying Acceptable Documentation of CN Labels During </a:t>
            </a:r>
            <a:r>
              <a:rPr lang="en-US" dirty="0" smtClean="0"/>
              <a:t>an </a:t>
            </a:r>
            <a:r>
              <a:rPr lang="en-US" dirty="0"/>
              <a:t>Administrative Review</a:t>
            </a:r>
          </a:p>
        </p:txBody>
      </p:sp>
      <p:sp>
        <p:nvSpPr>
          <p:cNvPr id="3" name="Content Placeholder 2"/>
          <p:cNvSpPr>
            <a:spLocks noGrp="1"/>
          </p:cNvSpPr>
          <p:nvPr>
            <p:ph idx="1"/>
          </p:nvPr>
        </p:nvSpPr>
        <p:spPr/>
        <p:txBody>
          <a:bodyPr/>
          <a:lstStyle/>
          <a:p>
            <a:r>
              <a:rPr lang="en-US" dirty="0" smtClean="0">
                <a:hlinkClick r:id="rId4"/>
              </a:rPr>
              <a:t>USDA memo SP 27-2015:  Administrative Review Process Regarding the Child Nutrition (CN) Label, Watermarked CN Label and Manufacturer’s Product Formulation Statement</a:t>
            </a:r>
            <a:endParaRPr lang="en-US" dirty="0" smtClean="0"/>
          </a:p>
          <a:p>
            <a:endParaRPr lang="en-US" dirty="0"/>
          </a:p>
          <a:p>
            <a:r>
              <a:rPr lang="en-US" dirty="0" smtClean="0">
                <a:hlinkClick r:id="rId5"/>
              </a:rPr>
              <a:t>USDA memo SP 11-2015 (v2):  CN Labels Copied with a Watermark – Acceptable Documentation</a:t>
            </a:r>
            <a:endParaRPr lang="en-US" dirty="0" smtClean="0"/>
          </a:p>
          <a:p>
            <a:endParaRPr lang="en-US" dirty="0"/>
          </a:p>
          <a:p>
            <a:r>
              <a:rPr lang="en-US" dirty="0" smtClean="0">
                <a:hlinkClick r:id="rId6"/>
              </a:rPr>
              <a:t>USDA memo TA-07:  Guidance for Accepting Processed Product Documentation for Meal Pattern Requirements</a:t>
            </a:r>
            <a:endParaRPr lang="en-US" dirty="0" smtClean="0"/>
          </a:p>
          <a:p>
            <a:pPr marL="457200" lvl="1" indent="0">
              <a:buNone/>
            </a:pPr>
            <a:r>
              <a:rPr lang="en-US" dirty="0" smtClean="0"/>
              <a:t> </a:t>
            </a:r>
            <a:endParaRPr lang="en-US" dirty="0"/>
          </a:p>
        </p:txBody>
      </p:sp>
    </p:spTree>
    <p:custDataLst>
      <p:tags r:id="rId1"/>
    </p:custDataLst>
    <p:extLst>
      <p:ext uri="{BB962C8B-B14F-4D97-AF65-F5344CB8AC3E}">
        <p14:creationId xmlns:p14="http://schemas.microsoft.com/office/powerpoint/2010/main" val="2960792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79882"/>
            <a:ext cx="10340436" cy="1184223"/>
          </a:xfrm>
        </p:spPr>
        <p:txBody>
          <a:bodyPr>
            <a:normAutofit fontScale="90000"/>
          </a:bodyPr>
          <a:lstStyle/>
          <a:p>
            <a:r>
              <a:rPr lang="en-US" dirty="0"/>
              <a:t>Verifying Acceptable Documentation of CN Labels </a:t>
            </a:r>
            <a:r>
              <a:rPr lang="en-US" dirty="0" smtClean="0"/>
              <a:t/>
            </a:r>
            <a:br>
              <a:rPr lang="en-US" dirty="0" smtClean="0"/>
            </a:br>
            <a:r>
              <a:rPr lang="en-US" dirty="0" smtClean="0"/>
              <a:t>During an </a:t>
            </a:r>
            <a:r>
              <a:rPr lang="en-US" dirty="0"/>
              <a:t>Administrative Review</a:t>
            </a:r>
          </a:p>
        </p:txBody>
      </p:sp>
      <p:pic>
        <p:nvPicPr>
          <p:cNvPr id="4" name="Content Placeholder 3"/>
          <p:cNvPicPr>
            <a:picLocks noGrp="1" noChangeAspect="1"/>
          </p:cNvPicPr>
          <p:nvPr>
            <p:ph idx="1"/>
          </p:nvPr>
        </p:nvPicPr>
        <p:blipFill>
          <a:blip r:embed="rId4"/>
          <a:stretch>
            <a:fillRect/>
          </a:stretch>
        </p:blipFill>
        <p:spPr>
          <a:xfrm>
            <a:off x="3333909" y="1166414"/>
            <a:ext cx="4427631" cy="5548016"/>
          </a:xfrm>
          <a:prstGeom prst="rect">
            <a:avLst/>
          </a:prstGeom>
        </p:spPr>
      </p:pic>
    </p:spTree>
    <p:custDataLst>
      <p:tags r:id="rId1"/>
    </p:custDataLst>
    <p:extLst>
      <p:ext uri="{BB962C8B-B14F-4D97-AF65-F5344CB8AC3E}">
        <p14:creationId xmlns:p14="http://schemas.microsoft.com/office/powerpoint/2010/main" val="1809872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39843"/>
            <a:ext cx="8596668" cy="1229193"/>
          </a:xfrm>
        </p:spPr>
        <p:txBody>
          <a:bodyPr/>
          <a:lstStyle/>
          <a:p>
            <a:r>
              <a:rPr lang="en-US" dirty="0" smtClean="0"/>
              <a:t>Tip Sheet for Accepting Processed Product Documentation</a:t>
            </a:r>
            <a:endParaRPr lang="en-US" dirty="0"/>
          </a:p>
        </p:txBody>
      </p:sp>
      <p:pic>
        <p:nvPicPr>
          <p:cNvPr id="4" name="Content Placeholder 3"/>
          <p:cNvPicPr>
            <a:picLocks noGrp="1" noChangeAspect="1"/>
          </p:cNvPicPr>
          <p:nvPr>
            <p:ph idx="1"/>
          </p:nvPr>
        </p:nvPicPr>
        <p:blipFill>
          <a:blip r:embed="rId4"/>
          <a:stretch>
            <a:fillRect/>
          </a:stretch>
        </p:blipFill>
        <p:spPr>
          <a:xfrm>
            <a:off x="1952046" y="1609477"/>
            <a:ext cx="6572829" cy="4334098"/>
          </a:xfrm>
          <a:prstGeom prst="rect">
            <a:avLst/>
          </a:prstGeom>
        </p:spPr>
      </p:pic>
      <p:sp>
        <p:nvSpPr>
          <p:cNvPr id="5" name="TextBox 4"/>
          <p:cNvSpPr txBox="1"/>
          <p:nvPr/>
        </p:nvSpPr>
        <p:spPr>
          <a:xfrm>
            <a:off x="854439" y="6205927"/>
            <a:ext cx="9983449" cy="400110"/>
          </a:xfrm>
          <a:prstGeom prst="rect">
            <a:avLst/>
          </a:prstGeom>
          <a:noFill/>
        </p:spPr>
        <p:txBody>
          <a:bodyPr wrap="square" rtlCol="0">
            <a:spAutoFit/>
          </a:bodyPr>
          <a:lstStyle/>
          <a:p>
            <a:r>
              <a:rPr lang="en-US" sz="2000" b="1" dirty="0"/>
              <a:t>http://www.fns.usda.gov/sites/default/files/cn/cnl_tipsheet-processedproduct.pdf</a:t>
            </a:r>
          </a:p>
        </p:txBody>
      </p:sp>
    </p:spTree>
    <p:custDataLst>
      <p:tags r:id="rId1"/>
    </p:custDataLst>
    <p:extLst>
      <p:ext uri="{BB962C8B-B14F-4D97-AF65-F5344CB8AC3E}">
        <p14:creationId xmlns:p14="http://schemas.microsoft.com/office/powerpoint/2010/main" val="3159468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CN Label Verification System</a:t>
            </a:r>
          </a:p>
        </p:txBody>
      </p:sp>
      <p:sp>
        <p:nvSpPr>
          <p:cNvPr id="3" name="Content Placeholder 2"/>
          <p:cNvSpPr>
            <a:spLocks noGrp="1"/>
          </p:cNvSpPr>
          <p:nvPr>
            <p:ph idx="1"/>
          </p:nvPr>
        </p:nvSpPr>
        <p:spPr>
          <a:xfrm>
            <a:off x="677334" y="2600325"/>
            <a:ext cx="8596668" cy="3441037"/>
          </a:xfrm>
        </p:spPr>
        <p:txBody>
          <a:bodyPr/>
          <a:lstStyle/>
          <a:p>
            <a:r>
              <a:rPr lang="en-US" dirty="0" smtClean="0"/>
              <a:t>Assist State reviewers to verify status of CN Label and contribution statement</a:t>
            </a:r>
          </a:p>
          <a:p>
            <a:endParaRPr lang="en-US" dirty="0"/>
          </a:p>
          <a:p>
            <a:r>
              <a:rPr lang="en-US" dirty="0" smtClean="0"/>
              <a:t>Estimated completion date is Fall 2015</a:t>
            </a:r>
            <a:endParaRPr lang="en-US" dirty="0"/>
          </a:p>
        </p:txBody>
      </p:sp>
    </p:spTree>
    <p:custDataLst>
      <p:tags r:id="rId1"/>
    </p:custDataLst>
    <p:extLst>
      <p:ext uri="{BB962C8B-B14F-4D97-AF65-F5344CB8AC3E}">
        <p14:creationId xmlns:p14="http://schemas.microsoft.com/office/powerpoint/2010/main" val="192729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CN Label Verification System</a:t>
            </a:r>
            <a:endParaRPr lang="en-US" dirty="0"/>
          </a:p>
        </p:txBody>
      </p:sp>
      <p:pic>
        <p:nvPicPr>
          <p:cNvPr id="3" name="Picture 2"/>
          <p:cNvPicPr>
            <a:picLocks noChangeAspect="1"/>
          </p:cNvPicPr>
          <p:nvPr/>
        </p:nvPicPr>
        <p:blipFill>
          <a:blip r:embed="rId4"/>
          <a:stretch>
            <a:fillRect/>
          </a:stretch>
        </p:blipFill>
        <p:spPr>
          <a:xfrm>
            <a:off x="1840293" y="1552217"/>
            <a:ext cx="6270749" cy="4943833"/>
          </a:xfrm>
          <a:prstGeom prst="rect">
            <a:avLst/>
          </a:prstGeom>
        </p:spPr>
      </p:pic>
    </p:spTree>
    <p:custDataLst>
      <p:tags r:id="rId1"/>
    </p:custDataLst>
    <p:extLst>
      <p:ext uri="{BB962C8B-B14F-4D97-AF65-F5344CB8AC3E}">
        <p14:creationId xmlns:p14="http://schemas.microsoft.com/office/powerpoint/2010/main" val="1667093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Formulation Statement (PFS)</a:t>
            </a:r>
            <a:endParaRPr lang="en-US" dirty="0"/>
          </a:p>
        </p:txBody>
      </p:sp>
      <p:sp>
        <p:nvSpPr>
          <p:cNvPr id="3" name="Text Placeholder 2"/>
          <p:cNvSpPr>
            <a:spLocks noGrp="1"/>
          </p:cNvSpPr>
          <p:nvPr>
            <p:ph type="body" idx="1"/>
          </p:nvPr>
        </p:nvSpPr>
        <p:spPr/>
        <p:txBody>
          <a:bodyPr/>
          <a:lstStyle/>
          <a:p>
            <a:endParaRPr lang="en-US" dirty="0"/>
          </a:p>
        </p:txBody>
      </p:sp>
    </p:spTree>
    <p:custDataLst>
      <p:tags r:id="rId1"/>
    </p:custDataLst>
    <p:extLst>
      <p:ext uri="{BB962C8B-B14F-4D97-AF65-F5344CB8AC3E}">
        <p14:creationId xmlns:p14="http://schemas.microsoft.com/office/powerpoint/2010/main" val="22026322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Formulation Statement (PFS)</a:t>
            </a:r>
            <a:endParaRPr lang="en-US" dirty="0"/>
          </a:p>
        </p:txBody>
      </p:sp>
      <p:sp>
        <p:nvSpPr>
          <p:cNvPr id="3" name="Content Placeholder 2"/>
          <p:cNvSpPr>
            <a:spLocks noGrp="1"/>
          </p:cNvSpPr>
          <p:nvPr>
            <p:ph idx="1"/>
          </p:nvPr>
        </p:nvSpPr>
        <p:spPr>
          <a:xfrm>
            <a:off x="677334" y="2333625"/>
            <a:ext cx="8596668" cy="3707737"/>
          </a:xfrm>
        </p:spPr>
        <p:txBody>
          <a:bodyPr/>
          <a:lstStyle/>
          <a:p>
            <a:r>
              <a:rPr lang="en-US" dirty="0" smtClean="0"/>
              <a:t>When a valid CN Label or watermarked CN Label with Bill of Lading is provided, PFS must not be requested during an Administrative Review</a:t>
            </a:r>
          </a:p>
          <a:p>
            <a:pPr lvl="1"/>
            <a:endParaRPr lang="en-US" dirty="0" smtClean="0"/>
          </a:p>
          <a:p>
            <a:pPr lvl="1"/>
            <a:endParaRPr lang="en-US" dirty="0" smtClean="0"/>
          </a:p>
          <a:p>
            <a:r>
              <a:rPr lang="en-US" dirty="0" smtClean="0"/>
              <a:t>Only request  a PFS when purchasing a processed product without a CN Label</a:t>
            </a:r>
            <a:endParaRPr lang="en-US" dirty="0"/>
          </a:p>
        </p:txBody>
      </p:sp>
    </p:spTree>
    <p:custDataLst>
      <p:tags r:id="rId1"/>
    </p:custDataLst>
    <p:extLst>
      <p:ext uri="{BB962C8B-B14F-4D97-AF65-F5344CB8AC3E}">
        <p14:creationId xmlns:p14="http://schemas.microsoft.com/office/powerpoint/2010/main" val="11557829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Formulation Statement (PFS)</a:t>
            </a:r>
            <a:endParaRPr lang="en-US" dirty="0"/>
          </a:p>
        </p:txBody>
      </p:sp>
      <p:sp>
        <p:nvSpPr>
          <p:cNvPr id="3" name="Content Placeholder 2"/>
          <p:cNvSpPr>
            <a:spLocks noGrp="1"/>
          </p:cNvSpPr>
          <p:nvPr>
            <p:ph idx="1"/>
          </p:nvPr>
        </p:nvSpPr>
        <p:spPr/>
        <p:txBody>
          <a:bodyPr/>
          <a:lstStyle/>
          <a:p>
            <a:r>
              <a:rPr lang="en-US" dirty="0" smtClean="0"/>
              <a:t>Must be on signed company letterhead that demonstrates how the processed product contributes to the meal pattern</a:t>
            </a:r>
          </a:p>
          <a:p>
            <a:endParaRPr lang="en-US" sz="1200" dirty="0" smtClean="0"/>
          </a:p>
          <a:p>
            <a:r>
              <a:rPr lang="en-US" dirty="0" smtClean="0"/>
              <a:t>Creditable ingredients listed in PFS must match a description in the Food Buying Guide for School Meal Programs</a:t>
            </a:r>
          </a:p>
          <a:p>
            <a:endParaRPr lang="en-US" sz="1200" dirty="0" smtClean="0"/>
          </a:p>
          <a:p>
            <a:r>
              <a:rPr lang="en-US" dirty="0" smtClean="0"/>
              <a:t>Product’s contribution to the meal pattern requirements is not greater than the serving size of the product</a:t>
            </a:r>
          </a:p>
          <a:p>
            <a:endParaRPr lang="en-US" sz="1200" dirty="0" smtClean="0"/>
          </a:p>
          <a:p>
            <a:r>
              <a:rPr lang="en-US" dirty="0" smtClean="0"/>
              <a:t>Should assure that the creditable components are in the finished product</a:t>
            </a:r>
          </a:p>
          <a:p>
            <a:pPr lvl="1"/>
            <a:endParaRPr lang="en-US" dirty="0"/>
          </a:p>
        </p:txBody>
      </p:sp>
    </p:spTree>
    <p:custDataLst>
      <p:tags r:id="rId1"/>
    </p:custDataLst>
    <p:extLst>
      <p:ext uri="{BB962C8B-B14F-4D97-AF65-F5344CB8AC3E}">
        <p14:creationId xmlns:p14="http://schemas.microsoft.com/office/powerpoint/2010/main" val="9811273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9366076" cy="1320800"/>
          </a:xfrm>
        </p:spPr>
        <p:txBody>
          <a:bodyPr/>
          <a:lstStyle/>
          <a:p>
            <a:r>
              <a:rPr lang="en-US" dirty="0" smtClean="0"/>
              <a:t>Product Formulation Statement – Meat/MA</a:t>
            </a:r>
            <a:endParaRPr lang="en-US" dirty="0"/>
          </a:p>
        </p:txBody>
      </p:sp>
      <p:pic>
        <p:nvPicPr>
          <p:cNvPr id="3" name="Picture 2"/>
          <p:cNvPicPr>
            <a:picLocks noChangeAspect="1"/>
          </p:cNvPicPr>
          <p:nvPr/>
        </p:nvPicPr>
        <p:blipFill>
          <a:blip r:embed="rId4"/>
          <a:stretch>
            <a:fillRect/>
          </a:stretch>
        </p:blipFill>
        <p:spPr>
          <a:xfrm>
            <a:off x="767934" y="1828800"/>
            <a:ext cx="8680828" cy="4654446"/>
          </a:xfrm>
          <a:prstGeom prst="rect">
            <a:avLst/>
          </a:prstGeom>
        </p:spPr>
      </p:pic>
    </p:spTree>
    <p:custDataLst>
      <p:tags r:id="rId1"/>
    </p:custDataLst>
    <p:extLst>
      <p:ext uri="{BB962C8B-B14F-4D97-AF65-F5344CB8AC3E}">
        <p14:creationId xmlns:p14="http://schemas.microsoft.com/office/powerpoint/2010/main" val="4534446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9575938" cy="1320800"/>
          </a:xfrm>
        </p:spPr>
        <p:txBody>
          <a:bodyPr/>
          <a:lstStyle/>
          <a:p>
            <a:r>
              <a:rPr lang="en-US" dirty="0"/>
              <a:t>Product Formulation Statement – </a:t>
            </a:r>
            <a:r>
              <a:rPr lang="en-US" dirty="0" smtClean="0"/>
              <a:t>Vegetables &amp; Fruits</a:t>
            </a:r>
            <a:endParaRPr lang="en-US" dirty="0"/>
          </a:p>
        </p:txBody>
      </p:sp>
      <p:pic>
        <p:nvPicPr>
          <p:cNvPr id="4" name="Content Placeholder 3"/>
          <p:cNvPicPr>
            <a:picLocks noGrp="1" noChangeAspect="1"/>
          </p:cNvPicPr>
          <p:nvPr>
            <p:ph idx="1"/>
          </p:nvPr>
        </p:nvPicPr>
        <p:blipFill>
          <a:blip r:embed="rId4"/>
          <a:stretch>
            <a:fillRect/>
          </a:stretch>
        </p:blipFill>
        <p:spPr>
          <a:xfrm>
            <a:off x="1424832" y="2092325"/>
            <a:ext cx="7722603" cy="4041778"/>
          </a:xfrm>
          <a:prstGeom prst="rect">
            <a:avLst/>
          </a:prstGeom>
        </p:spPr>
      </p:pic>
    </p:spTree>
    <p:custDataLst>
      <p:tags r:id="rId1"/>
    </p:custDataLst>
    <p:extLst>
      <p:ext uri="{BB962C8B-B14F-4D97-AF65-F5344CB8AC3E}">
        <p14:creationId xmlns:p14="http://schemas.microsoft.com/office/powerpoint/2010/main" val="1091226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Child Nutrition (CN) Label</a:t>
            </a:r>
          </a:p>
          <a:p>
            <a:endParaRPr lang="en-US" dirty="0"/>
          </a:p>
          <a:p>
            <a:r>
              <a:rPr lang="en-US" dirty="0" smtClean="0"/>
              <a:t>Child Nutrition(CN) Label  with  Watermark</a:t>
            </a:r>
          </a:p>
          <a:p>
            <a:endParaRPr lang="en-US" dirty="0"/>
          </a:p>
          <a:p>
            <a:r>
              <a:rPr lang="en-US" dirty="0" smtClean="0"/>
              <a:t>Product Formulation Statement (PFS)</a:t>
            </a:r>
          </a:p>
          <a:p>
            <a:endParaRPr lang="en-US" dirty="0"/>
          </a:p>
          <a:p>
            <a:r>
              <a:rPr lang="en-US" dirty="0" smtClean="0"/>
              <a:t>Nutrition Facts Label</a:t>
            </a:r>
          </a:p>
          <a:p>
            <a:endParaRPr lang="en-US" dirty="0"/>
          </a:p>
          <a:p>
            <a:r>
              <a:rPr lang="en-US" dirty="0" smtClean="0"/>
              <a:t>Manufacturer Specification or Fact Sheets</a:t>
            </a:r>
            <a:endParaRPr lang="en-US" dirty="0"/>
          </a:p>
        </p:txBody>
      </p:sp>
    </p:spTree>
    <p:custDataLst>
      <p:tags r:id="rId1"/>
    </p:custDataLst>
    <p:extLst>
      <p:ext uri="{BB962C8B-B14F-4D97-AF65-F5344CB8AC3E}">
        <p14:creationId xmlns:p14="http://schemas.microsoft.com/office/powerpoint/2010/main" val="2807659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Product Formulation </a:t>
            </a:r>
            <a:r>
              <a:rPr lang="en-US" dirty="0" smtClean="0"/>
              <a:t>Statement - Grains</a:t>
            </a:r>
            <a:endParaRPr lang="en-US" dirty="0"/>
          </a:p>
        </p:txBody>
      </p:sp>
      <p:sp>
        <p:nvSpPr>
          <p:cNvPr id="3" name="Content Placeholder 2"/>
          <p:cNvSpPr>
            <a:spLocks noGrp="1"/>
          </p:cNvSpPr>
          <p:nvPr>
            <p:ph idx="1"/>
          </p:nvPr>
        </p:nvSpPr>
        <p:spPr/>
        <p:txBody>
          <a:bodyPr/>
          <a:lstStyle/>
          <a:p>
            <a:r>
              <a:rPr lang="en-US" dirty="0" smtClean="0"/>
              <a:t>Grains can be credited by two different methods:</a:t>
            </a:r>
          </a:p>
          <a:p>
            <a:endParaRPr lang="en-US" dirty="0" smtClean="0"/>
          </a:p>
          <a:p>
            <a:pPr lvl="1"/>
            <a:r>
              <a:rPr lang="en-US" dirty="0">
                <a:solidFill>
                  <a:schemeClr val="tx1"/>
                </a:solidFill>
              </a:rPr>
              <a:t>Crediting </a:t>
            </a:r>
            <a:r>
              <a:rPr lang="en-US" dirty="0" smtClean="0">
                <a:solidFill>
                  <a:schemeClr val="tx1"/>
                </a:solidFill>
              </a:rPr>
              <a:t>standards based </a:t>
            </a:r>
            <a:r>
              <a:rPr lang="en-US" dirty="0">
                <a:solidFill>
                  <a:schemeClr val="tx1"/>
                </a:solidFill>
              </a:rPr>
              <a:t>on Revised Exhibit A weights per oz </a:t>
            </a:r>
            <a:r>
              <a:rPr lang="en-US" dirty="0" smtClean="0">
                <a:solidFill>
                  <a:schemeClr val="tx1"/>
                </a:solidFill>
              </a:rPr>
              <a:t>equivalent</a:t>
            </a:r>
          </a:p>
          <a:p>
            <a:pPr lvl="1"/>
            <a:endParaRPr lang="en-US" b="1" i="1" dirty="0" smtClean="0">
              <a:solidFill>
                <a:schemeClr val="tx1"/>
              </a:solidFill>
            </a:endParaRPr>
          </a:p>
          <a:p>
            <a:pPr lvl="1"/>
            <a:r>
              <a:rPr lang="en-US" dirty="0" smtClean="0">
                <a:solidFill>
                  <a:schemeClr val="tx1"/>
                </a:solidFill>
              </a:rPr>
              <a:t>Crediting standards based on grams of creditable grains </a:t>
            </a:r>
            <a:endParaRPr lang="en-US" dirty="0">
              <a:solidFill>
                <a:schemeClr val="tx1"/>
              </a:solidFill>
            </a:endParaRPr>
          </a:p>
          <a:p>
            <a:pPr lvl="1"/>
            <a:endParaRPr lang="en-US" dirty="0" smtClean="0"/>
          </a:p>
          <a:p>
            <a:pPr lvl="1"/>
            <a:endParaRPr lang="en-US" dirty="0"/>
          </a:p>
        </p:txBody>
      </p:sp>
    </p:spTree>
    <p:custDataLst>
      <p:tags r:id="rId1"/>
    </p:custDataLst>
    <p:extLst>
      <p:ext uri="{BB962C8B-B14F-4D97-AF65-F5344CB8AC3E}">
        <p14:creationId xmlns:p14="http://schemas.microsoft.com/office/powerpoint/2010/main" val="37654343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Product Formulation Statement - Grains</a:t>
            </a:r>
          </a:p>
        </p:txBody>
      </p:sp>
      <p:sp>
        <p:nvSpPr>
          <p:cNvPr id="3" name="Content Placeholder 2"/>
          <p:cNvSpPr>
            <a:spLocks noGrp="1"/>
          </p:cNvSpPr>
          <p:nvPr>
            <p:ph idx="1"/>
          </p:nvPr>
        </p:nvSpPr>
        <p:spPr>
          <a:xfrm>
            <a:off x="677333" y="1319134"/>
            <a:ext cx="10055623" cy="5246557"/>
          </a:xfrm>
        </p:spPr>
        <p:txBody>
          <a:bodyPr/>
          <a:lstStyle/>
          <a:p>
            <a:r>
              <a:rPr lang="en-US" b="1" i="1" dirty="0"/>
              <a:t>Crediting Standards Based on Revised Exhibit A </a:t>
            </a:r>
            <a:r>
              <a:rPr lang="en-US" b="1" i="1" dirty="0" smtClean="0"/>
              <a:t>weights </a:t>
            </a:r>
            <a:r>
              <a:rPr lang="en-US" b="1" i="1" dirty="0"/>
              <a:t>per oz equivalent </a:t>
            </a:r>
            <a:endParaRPr lang="en-US" dirty="0"/>
          </a:p>
        </p:txBody>
      </p:sp>
      <p:pic>
        <p:nvPicPr>
          <p:cNvPr id="4" name="Picture 3"/>
          <p:cNvPicPr>
            <a:picLocks noChangeAspect="1"/>
          </p:cNvPicPr>
          <p:nvPr/>
        </p:nvPicPr>
        <p:blipFill>
          <a:blip r:embed="rId4"/>
          <a:stretch>
            <a:fillRect/>
          </a:stretch>
        </p:blipFill>
        <p:spPr>
          <a:xfrm>
            <a:off x="2295275" y="1766094"/>
            <a:ext cx="5205205" cy="4963904"/>
          </a:xfrm>
          <a:prstGeom prst="rect">
            <a:avLst/>
          </a:prstGeom>
        </p:spPr>
      </p:pic>
    </p:spTree>
    <p:custDataLst>
      <p:tags r:id="rId1"/>
    </p:custDataLst>
    <p:extLst>
      <p:ext uri="{BB962C8B-B14F-4D97-AF65-F5344CB8AC3E}">
        <p14:creationId xmlns:p14="http://schemas.microsoft.com/office/powerpoint/2010/main" val="28293933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Product Formulation Statement - Grains</a:t>
            </a:r>
          </a:p>
        </p:txBody>
      </p:sp>
      <p:sp>
        <p:nvSpPr>
          <p:cNvPr id="3" name="Content Placeholder 2"/>
          <p:cNvSpPr>
            <a:spLocks noGrp="1"/>
          </p:cNvSpPr>
          <p:nvPr>
            <p:ph idx="1"/>
          </p:nvPr>
        </p:nvSpPr>
        <p:spPr>
          <a:xfrm>
            <a:off x="677334" y="1304145"/>
            <a:ext cx="8596668" cy="5336498"/>
          </a:xfrm>
        </p:spPr>
        <p:txBody>
          <a:bodyPr/>
          <a:lstStyle/>
          <a:p>
            <a:endParaRPr lang="en-US" dirty="0"/>
          </a:p>
          <a:p>
            <a:r>
              <a:rPr lang="en-US" dirty="0"/>
              <a:t> </a:t>
            </a:r>
            <a:r>
              <a:rPr lang="en-US" b="1" i="1" dirty="0"/>
              <a:t>Crediting Standards Based on Grams of Creditable Grains </a:t>
            </a:r>
            <a:endParaRPr lang="en-US" b="1" i="1" dirty="0" smtClean="0"/>
          </a:p>
          <a:p>
            <a:endParaRPr lang="en-US" dirty="0"/>
          </a:p>
        </p:txBody>
      </p:sp>
      <p:pic>
        <p:nvPicPr>
          <p:cNvPr id="4" name="Picture 3"/>
          <p:cNvPicPr>
            <a:picLocks noChangeAspect="1"/>
          </p:cNvPicPr>
          <p:nvPr/>
        </p:nvPicPr>
        <p:blipFill>
          <a:blip r:embed="rId4"/>
          <a:stretch>
            <a:fillRect/>
          </a:stretch>
        </p:blipFill>
        <p:spPr>
          <a:xfrm>
            <a:off x="2290266" y="2332731"/>
            <a:ext cx="4727004" cy="4384112"/>
          </a:xfrm>
          <a:prstGeom prst="rect">
            <a:avLst/>
          </a:prstGeom>
        </p:spPr>
      </p:pic>
    </p:spTree>
    <p:custDataLst>
      <p:tags r:id="rId1"/>
    </p:custDataLst>
    <p:extLst>
      <p:ext uri="{BB962C8B-B14F-4D97-AF65-F5344CB8AC3E}">
        <p14:creationId xmlns:p14="http://schemas.microsoft.com/office/powerpoint/2010/main" val="15948659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09862"/>
            <a:ext cx="8596668" cy="1720538"/>
          </a:xfrm>
        </p:spPr>
        <p:txBody>
          <a:bodyPr/>
          <a:lstStyle/>
          <a:p>
            <a:r>
              <a:rPr lang="en-US" dirty="0" smtClean="0"/>
              <a:t>Sample PFS - Vegetable</a:t>
            </a:r>
            <a:endParaRPr lang="en-US" dirty="0"/>
          </a:p>
        </p:txBody>
      </p:sp>
      <p:pic>
        <p:nvPicPr>
          <p:cNvPr id="3" name="Picture 2"/>
          <p:cNvPicPr>
            <a:picLocks noChangeAspect="1"/>
          </p:cNvPicPr>
          <p:nvPr/>
        </p:nvPicPr>
        <p:blipFill>
          <a:blip r:embed="rId4"/>
          <a:stretch>
            <a:fillRect/>
          </a:stretch>
        </p:blipFill>
        <p:spPr>
          <a:xfrm>
            <a:off x="1722620" y="1070131"/>
            <a:ext cx="7330189" cy="5708244"/>
          </a:xfrm>
          <a:prstGeom prst="rect">
            <a:avLst/>
          </a:prstGeom>
        </p:spPr>
      </p:pic>
      <p:sp>
        <p:nvSpPr>
          <p:cNvPr id="4" name="Oval 3"/>
          <p:cNvSpPr/>
          <p:nvPr/>
        </p:nvSpPr>
        <p:spPr>
          <a:xfrm>
            <a:off x="4524375" y="1162050"/>
            <a:ext cx="2152650" cy="6572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p:cNvSpPr/>
          <p:nvPr/>
        </p:nvSpPr>
        <p:spPr>
          <a:xfrm>
            <a:off x="2266950" y="6181725"/>
            <a:ext cx="3429000" cy="3619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4086225" y="2238376"/>
            <a:ext cx="4648200" cy="88582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3743325" y="4295775"/>
            <a:ext cx="5385684" cy="11049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7666404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57176"/>
            <a:ext cx="8596668" cy="714374"/>
          </a:xfrm>
        </p:spPr>
        <p:txBody>
          <a:bodyPr/>
          <a:lstStyle/>
          <a:p>
            <a:r>
              <a:rPr lang="en-US" dirty="0" smtClean="0"/>
              <a:t>Sample PFS – Breaded Meat Item</a:t>
            </a:r>
            <a:endParaRPr lang="en-US" dirty="0"/>
          </a:p>
        </p:txBody>
      </p:sp>
      <p:pic>
        <p:nvPicPr>
          <p:cNvPr id="3" name="Picture 2"/>
          <p:cNvPicPr>
            <a:picLocks noChangeAspect="1"/>
          </p:cNvPicPr>
          <p:nvPr/>
        </p:nvPicPr>
        <p:blipFill>
          <a:blip r:embed="rId4"/>
          <a:stretch>
            <a:fillRect/>
          </a:stretch>
        </p:blipFill>
        <p:spPr>
          <a:xfrm>
            <a:off x="2924175" y="971551"/>
            <a:ext cx="5250118" cy="5715234"/>
          </a:xfrm>
          <a:prstGeom prst="rect">
            <a:avLst/>
          </a:prstGeom>
        </p:spPr>
      </p:pic>
      <p:sp>
        <p:nvSpPr>
          <p:cNvPr id="4" name="Oval 3"/>
          <p:cNvSpPr/>
          <p:nvPr/>
        </p:nvSpPr>
        <p:spPr>
          <a:xfrm>
            <a:off x="3000375" y="5953125"/>
            <a:ext cx="1800225" cy="9048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p:cNvSpPr/>
          <p:nvPr/>
        </p:nvSpPr>
        <p:spPr>
          <a:xfrm>
            <a:off x="5210175" y="6096000"/>
            <a:ext cx="1419225" cy="6667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2762250" y="4152900"/>
            <a:ext cx="5019675" cy="186713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2705100" y="2171700"/>
            <a:ext cx="5581650" cy="202882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1657332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Nutrition Facts Label</a:t>
            </a:r>
            <a:endParaRPr lang="en-US" dirty="0"/>
          </a:p>
        </p:txBody>
      </p:sp>
      <p:sp>
        <p:nvSpPr>
          <p:cNvPr id="3" name="Text Placeholder 2"/>
          <p:cNvSpPr>
            <a:spLocks noGrp="1"/>
          </p:cNvSpPr>
          <p:nvPr>
            <p:ph type="body" idx="1"/>
          </p:nvPr>
        </p:nvSpPr>
        <p:spPr/>
        <p:txBody>
          <a:bodyPr/>
          <a:lstStyle/>
          <a:p>
            <a:endParaRPr lang="en-US" dirty="0"/>
          </a:p>
        </p:txBody>
      </p:sp>
    </p:spTree>
    <p:custDataLst>
      <p:tags r:id="rId1"/>
    </p:custDataLst>
    <p:extLst>
      <p:ext uri="{BB962C8B-B14F-4D97-AF65-F5344CB8AC3E}">
        <p14:creationId xmlns:p14="http://schemas.microsoft.com/office/powerpoint/2010/main" val="22762358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164892"/>
            <a:ext cx="10610259" cy="1765508"/>
          </a:xfrm>
        </p:spPr>
        <p:txBody>
          <a:bodyPr>
            <a:normAutofit/>
          </a:bodyPr>
          <a:lstStyle/>
          <a:p>
            <a:r>
              <a:rPr lang="en-US" dirty="0" smtClean="0"/>
              <a:t>Nutrition </a:t>
            </a:r>
            <a:r>
              <a:rPr lang="en-US" dirty="0"/>
              <a:t>Facts </a:t>
            </a:r>
            <a:r>
              <a:rPr lang="en-US" dirty="0" smtClean="0"/>
              <a:t>Label</a:t>
            </a:r>
            <a:br>
              <a:rPr lang="en-US" dirty="0" smtClean="0"/>
            </a:br>
            <a:endParaRPr lang="en-US" sz="2000" dirty="0"/>
          </a:p>
        </p:txBody>
      </p:sp>
      <p:pic>
        <p:nvPicPr>
          <p:cNvPr id="4" name="Content Placeholder 3"/>
          <p:cNvPicPr>
            <a:picLocks noGrp="1" noChangeAspect="1"/>
          </p:cNvPicPr>
          <p:nvPr>
            <p:ph idx="1"/>
          </p:nvPr>
        </p:nvPicPr>
        <p:blipFill>
          <a:blip r:embed="rId4"/>
          <a:stretch>
            <a:fillRect/>
          </a:stretch>
        </p:blipFill>
        <p:spPr>
          <a:xfrm>
            <a:off x="1764169" y="1047646"/>
            <a:ext cx="6193736" cy="4807519"/>
          </a:xfrm>
          <a:prstGeom prst="rect">
            <a:avLst/>
          </a:prstGeom>
        </p:spPr>
      </p:pic>
      <p:sp>
        <p:nvSpPr>
          <p:cNvPr id="5" name="Rectangle 4"/>
          <p:cNvSpPr/>
          <p:nvPr/>
        </p:nvSpPr>
        <p:spPr>
          <a:xfrm>
            <a:off x="552450" y="6091588"/>
            <a:ext cx="10735141" cy="369332"/>
          </a:xfrm>
          <a:prstGeom prst="rect">
            <a:avLst/>
          </a:prstGeom>
        </p:spPr>
        <p:txBody>
          <a:bodyPr wrap="square">
            <a:spAutoFit/>
          </a:bodyPr>
          <a:lstStyle/>
          <a:p>
            <a:r>
              <a:rPr lang="en-US" dirty="0"/>
              <a:t>http://www.fda.gov/Food/IngredientsPackagingLabeling/LabelingNutrition/ucm20026097.htm</a:t>
            </a:r>
          </a:p>
        </p:txBody>
      </p:sp>
    </p:spTree>
    <p:custDataLst>
      <p:tags r:id="rId1"/>
    </p:custDataLst>
    <p:extLst>
      <p:ext uri="{BB962C8B-B14F-4D97-AF65-F5344CB8AC3E}">
        <p14:creationId xmlns:p14="http://schemas.microsoft.com/office/powerpoint/2010/main" val="8637171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9515977" cy="1320800"/>
          </a:xfrm>
        </p:spPr>
        <p:txBody>
          <a:bodyPr/>
          <a:lstStyle/>
          <a:p>
            <a:r>
              <a:rPr lang="en-US" dirty="0" smtClean="0"/>
              <a:t>Comparison Example – Yogurt</a:t>
            </a:r>
            <a:endParaRPr lang="en-US" dirty="0"/>
          </a:p>
        </p:txBody>
      </p:sp>
      <p:sp>
        <p:nvSpPr>
          <p:cNvPr id="3" name="Text Placeholder 2"/>
          <p:cNvSpPr>
            <a:spLocks noGrp="1"/>
          </p:cNvSpPr>
          <p:nvPr>
            <p:ph type="body" idx="1"/>
          </p:nvPr>
        </p:nvSpPr>
        <p:spPr>
          <a:xfrm>
            <a:off x="1245726" y="1649054"/>
            <a:ext cx="4185623" cy="521325"/>
          </a:xfrm>
        </p:spPr>
        <p:txBody>
          <a:bodyPr/>
          <a:lstStyle/>
          <a:p>
            <a:r>
              <a:rPr lang="en-US" dirty="0" smtClean="0"/>
              <a:t>Plain yogurt</a:t>
            </a:r>
            <a:endParaRPr lang="en-US" dirty="0"/>
          </a:p>
        </p:txBody>
      </p:sp>
      <p:sp>
        <p:nvSpPr>
          <p:cNvPr id="5" name="Text Placeholder 4"/>
          <p:cNvSpPr>
            <a:spLocks noGrp="1"/>
          </p:cNvSpPr>
          <p:nvPr>
            <p:ph type="body" sz="quarter" idx="3"/>
          </p:nvPr>
        </p:nvSpPr>
        <p:spPr>
          <a:xfrm>
            <a:off x="5891450" y="1623018"/>
            <a:ext cx="4185618" cy="521325"/>
          </a:xfrm>
        </p:spPr>
        <p:txBody>
          <a:bodyPr/>
          <a:lstStyle/>
          <a:p>
            <a:r>
              <a:rPr lang="en-US" dirty="0" smtClean="0"/>
              <a:t> Fruit yogurt</a:t>
            </a:r>
            <a:endParaRPr lang="en-US" dirty="0"/>
          </a:p>
        </p:txBody>
      </p:sp>
      <p:pic>
        <p:nvPicPr>
          <p:cNvPr id="11" name="Content Placeholder 10"/>
          <p:cNvPicPr>
            <a:picLocks noGrp="1" noChangeAspect="1"/>
          </p:cNvPicPr>
          <p:nvPr>
            <p:ph sz="half" idx="2"/>
          </p:nvPr>
        </p:nvPicPr>
        <p:blipFill>
          <a:blip r:embed="rId4"/>
          <a:stretch>
            <a:fillRect/>
          </a:stretch>
        </p:blipFill>
        <p:spPr>
          <a:xfrm>
            <a:off x="1100024" y="2170379"/>
            <a:ext cx="3022271" cy="4578805"/>
          </a:xfrm>
          <a:prstGeom prst="rect">
            <a:avLst/>
          </a:prstGeom>
        </p:spPr>
      </p:pic>
      <p:pic>
        <p:nvPicPr>
          <p:cNvPr id="12" name="Content Placeholder 11"/>
          <p:cNvPicPr>
            <a:picLocks noGrp="1" noChangeAspect="1"/>
          </p:cNvPicPr>
          <p:nvPr>
            <p:ph sz="quarter" idx="4"/>
          </p:nvPr>
        </p:nvPicPr>
        <p:blipFill>
          <a:blip r:embed="rId5"/>
          <a:stretch>
            <a:fillRect/>
          </a:stretch>
        </p:blipFill>
        <p:spPr>
          <a:xfrm>
            <a:off x="5561352" y="2144343"/>
            <a:ext cx="3177914" cy="4578790"/>
          </a:xfrm>
          <a:prstGeom prst="rect">
            <a:avLst/>
          </a:prstGeom>
        </p:spPr>
      </p:pic>
    </p:spTree>
    <p:custDataLst>
      <p:tags r:id="rId1"/>
    </p:custDataLst>
    <p:extLst>
      <p:ext uri="{BB962C8B-B14F-4D97-AF65-F5344CB8AC3E}">
        <p14:creationId xmlns:p14="http://schemas.microsoft.com/office/powerpoint/2010/main" val="609485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Specification Sheets</a:t>
            </a:r>
            <a:endParaRPr lang="en-US" dirty="0"/>
          </a:p>
        </p:txBody>
      </p:sp>
      <p:sp>
        <p:nvSpPr>
          <p:cNvPr id="3" name="Text Placeholder 2"/>
          <p:cNvSpPr>
            <a:spLocks noGrp="1"/>
          </p:cNvSpPr>
          <p:nvPr>
            <p:ph type="body" idx="1"/>
          </p:nvPr>
        </p:nvSpPr>
        <p:spPr/>
        <p:txBody>
          <a:bodyPr/>
          <a:lstStyle/>
          <a:p>
            <a:endParaRPr lang="en-US" dirty="0"/>
          </a:p>
        </p:txBody>
      </p:sp>
    </p:spTree>
    <p:custDataLst>
      <p:tags r:id="rId1"/>
    </p:custDataLst>
    <p:extLst>
      <p:ext uri="{BB962C8B-B14F-4D97-AF65-F5344CB8AC3E}">
        <p14:creationId xmlns:p14="http://schemas.microsoft.com/office/powerpoint/2010/main" val="26740422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0"/>
            <a:ext cx="8596668" cy="666750"/>
          </a:xfrm>
        </p:spPr>
        <p:txBody>
          <a:bodyPr>
            <a:normAutofit/>
          </a:bodyPr>
          <a:lstStyle/>
          <a:p>
            <a:r>
              <a:rPr lang="en-US" dirty="0" smtClean="0"/>
              <a:t>Sample Product Specification Sheet ≠ PFS</a:t>
            </a:r>
            <a:endParaRPr lang="en-US" dirty="0"/>
          </a:p>
        </p:txBody>
      </p:sp>
      <p:pic>
        <p:nvPicPr>
          <p:cNvPr id="3" name="Picture 2"/>
          <p:cNvPicPr>
            <a:picLocks noChangeAspect="1"/>
          </p:cNvPicPr>
          <p:nvPr/>
        </p:nvPicPr>
        <p:blipFill>
          <a:blip r:embed="rId4"/>
          <a:stretch>
            <a:fillRect/>
          </a:stretch>
        </p:blipFill>
        <p:spPr>
          <a:xfrm>
            <a:off x="2745430" y="666750"/>
            <a:ext cx="4201783" cy="6052096"/>
          </a:xfrm>
          <a:prstGeom prst="rect">
            <a:avLst/>
          </a:prstGeom>
        </p:spPr>
      </p:pic>
      <p:sp>
        <p:nvSpPr>
          <p:cNvPr id="6" name="Rectangular Callout 5"/>
          <p:cNvSpPr/>
          <p:nvPr/>
        </p:nvSpPr>
        <p:spPr>
          <a:xfrm>
            <a:off x="1266825" y="1781175"/>
            <a:ext cx="1478605" cy="1114425"/>
          </a:xfrm>
          <a:prstGeom prst="wedgeRectCallout">
            <a:avLst>
              <a:gd name="adj1" fmla="val 62911"/>
              <a:gd name="adj2" fmla="val 154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Lots of good information.</a:t>
            </a:r>
            <a:endParaRPr lang="en-US" dirty="0">
              <a:solidFill>
                <a:schemeClr val="bg1"/>
              </a:solidFill>
            </a:endParaRPr>
          </a:p>
        </p:txBody>
      </p:sp>
      <p:sp>
        <p:nvSpPr>
          <p:cNvPr id="7" name="Rectangular Callout 6"/>
          <p:cNvSpPr/>
          <p:nvPr/>
        </p:nvSpPr>
        <p:spPr>
          <a:xfrm>
            <a:off x="7048500" y="5057775"/>
            <a:ext cx="1781175" cy="847725"/>
          </a:xfrm>
          <a:prstGeom prst="wedgeRectCallout">
            <a:avLst>
              <a:gd name="adj1" fmla="val -72170"/>
              <a:gd name="adj2" fmla="val 18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Signature, but no source of calculations.</a:t>
            </a:r>
            <a:endParaRPr lang="en-US" dirty="0">
              <a:solidFill>
                <a:schemeClr val="bg1"/>
              </a:solidFill>
            </a:endParaRPr>
          </a:p>
        </p:txBody>
      </p:sp>
    </p:spTree>
    <p:custDataLst>
      <p:tags r:id="rId1"/>
    </p:custDataLst>
    <p:extLst>
      <p:ext uri="{BB962C8B-B14F-4D97-AF65-F5344CB8AC3E}">
        <p14:creationId xmlns:p14="http://schemas.microsoft.com/office/powerpoint/2010/main" val="3307868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 Nutrition (CN) Labels</a:t>
            </a:r>
            <a:endParaRPr lang="en-US" dirty="0"/>
          </a:p>
        </p:txBody>
      </p:sp>
      <p:sp>
        <p:nvSpPr>
          <p:cNvPr id="3" name="Text Placeholder 2"/>
          <p:cNvSpPr>
            <a:spLocks noGrp="1"/>
          </p:cNvSpPr>
          <p:nvPr>
            <p:ph type="body" idx="1"/>
          </p:nvPr>
        </p:nvSpPr>
        <p:spPr/>
        <p:txBody>
          <a:bodyPr/>
          <a:lstStyle/>
          <a:p>
            <a:endParaRPr lang="en-US" dirty="0"/>
          </a:p>
        </p:txBody>
      </p:sp>
    </p:spTree>
    <p:custDataLst>
      <p:tags r:id="rId1"/>
    </p:custDataLst>
    <p:extLst>
      <p:ext uri="{BB962C8B-B14F-4D97-AF65-F5344CB8AC3E}">
        <p14:creationId xmlns:p14="http://schemas.microsoft.com/office/powerpoint/2010/main" val="7872014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42875"/>
            <a:ext cx="8596668" cy="695325"/>
          </a:xfrm>
        </p:spPr>
        <p:txBody>
          <a:bodyPr>
            <a:normAutofit/>
          </a:bodyPr>
          <a:lstStyle/>
          <a:p>
            <a:r>
              <a:rPr lang="en-US" dirty="0"/>
              <a:t>Sample </a:t>
            </a:r>
            <a:r>
              <a:rPr lang="en-US" dirty="0" smtClean="0"/>
              <a:t>Product Specification </a:t>
            </a:r>
            <a:r>
              <a:rPr lang="en-US" dirty="0"/>
              <a:t>Sheet ≠ PFS</a:t>
            </a:r>
          </a:p>
        </p:txBody>
      </p:sp>
      <p:pic>
        <p:nvPicPr>
          <p:cNvPr id="3" name="Picture 2"/>
          <p:cNvPicPr>
            <a:picLocks noChangeAspect="1"/>
          </p:cNvPicPr>
          <p:nvPr/>
        </p:nvPicPr>
        <p:blipFill>
          <a:blip r:embed="rId4"/>
          <a:stretch>
            <a:fillRect/>
          </a:stretch>
        </p:blipFill>
        <p:spPr>
          <a:xfrm>
            <a:off x="2643636" y="906997"/>
            <a:ext cx="4747763" cy="6134333"/>
          </a:xfrm>
          <a:prstGeom prst="rect">
            <a:avLst/>
          </a:prstGeom>
        </p:spPr>
      </p:pic>
      <p:sp>
        <p:nvSpPr>
          <p:cNvPr id="4" name="Rectangular Callout 3"/>
          <p:cNvSpPr/>
          <p:nvPr/>
        </p:nvSpPr>
        <p:spPr>
          <a:xfrm>
            <a:off x="7391400" y="3952874"/>
            <a:ext cx="2847976" cy="1171575"/>
          </a:xfrm>
          <a:prstGeom prst="wedgeRectCallout">
            <a:avLst>
              <a:gd name="adj1" fmla="val -63333"/>
              <a:gd name="adj2" fmla="val 1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Appears to have valid CN number, but not actual copy of CN Label or CN Label with Watermark.</a:t>
            </a:r>
            <a:endParaRPr lang="en-US" dirty="0">
              <a:solidFill>
                <a:schemeClr val="bg1"/>
              </a:solidFill>
            </a:endParaRPr>
          </a:p>
        </p:txBody>
      </p:sp>
      <p:sp>
        <p:nvSpPr>
          <p:cNvPr id="5" name="Rectangle 4"/>
          <p:cNvSpPr/>
          <p:nvPr/>
        </p:nvSpPr>
        <p:spPr>
          <a:xfrm>
            <a:off x="571500" y="1524000"/>
            <a:ext cx="1943100" cy="1181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No signature or calculations of how crediting was done.</a:t>
            </a:r>
            <a:endParaRPr lang="en-US" dirty="0">
              <a:solidFill>
                <a:schemeClr val="bg1"/>
              </a:solidFill>
            </a:endParaRPr>
          </a:p>
        </p:txBody>
      </p:sp>
    </p:spTree>
    <p:custDataLst>
      <p:tags r:id="rId1"/>
    </p:custDataLst>
    <p:extLst>
      <p:ext uri="{BB962C8B-B14F-4D97-AF65-F5344CB8AC3E}">
        <p14:creationId xmlns:p14="http://schemas.microsoft.com/office/powerpoint/2010/main" val="7012016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90575"/>
          </a:xfrm>
        </p:spPr>
        <p:txBody>
          <a:bodyPr/>
          <a:lstStyle/>
          <a:p>
            <a:r>
              <a:rPr lang="en-US" dirty="0" smtClean="0"/>
              <a:t>CN Labeled Meatballs</a:t>
            </a:r>
            <a:endParaRPr lang="en-US" dirty="0"/>
          </a:p>
        </p:txBody>
      </p:sp>
      <p:sp>
        <p:nvSpPr>
          <p:cNvPr id="3" name="Content Placeholder 2"/>
          <p:cNvSpPr>
            <a:spLocks noGrp="1"/>
          </p:cNvSpPr>
          <p:nvPr>
            <p:ph idx="1"/>
          </p:nvPr>
        </p:nvSpPr>
        <p:spPr>
          <a:xfrm>
            <a:off x="677334" y="4733922"/>
            <a:ext cx="8596668" cy="1307439"/>
          </a:xfrm>
        </p:spPr>
        <p:txBody>
          <a:bodyPr/>
          <a:lstStyle/>
          <a:p>
            <a:endParaRPr lang="en-US" dirty="0"/>
          </a:p>
        </p:txBody>
      </p:sp>
      <p:pic>
        <p:nvPicPr>
          <p:cNvPr id="4" name="Picture 3"/>
          <p:cNvPicPr>
            <a:picLocks noChangeAspect="1"/>
          </p:cNvPicPr>
          <p:nvPr/>
        </p:nvPicPr>
        <p:blipFill>
          <a:blip r:embed="rId4"/>
          <a:stretch>
            <a:fillRect/>
          </a:stretch>
        </p:blipFill>
        <p:spPr>
          <a:xfrm>
            <a:off x="954088" y="5160298"/>
            <a:ext cx="6999288" cy="327688"/>
          </a:xfrm>
          <a:prstGeom prst="rect">
            <a:avLst/>
          </a:prstGeom>
        </p:spPr>
      </p:pic>
      <p:pic>
        <p:nvPicPr>
          <p:cNvPr id="5" name="Picture 4"/>
          <p:cNvPicPr>
            <a:picLocks noChangeAspect="1"/>
          </p:cNvPicPr>
          <p:nvPr/>
        </p:nvPicPr>
        <p:blipFill>
          <a:blip r:embed="rId5"/>
          <a:stretch>
            <a:fillRect/>
          </a:stretch>
        </p:blipFill>
        <p:spPr>
          <a:xfrm>
            <a:off x="1036058" y="2403473"/>
            <a:ext cx="6507742" cy="1857375"/>
          </a:xfrm>
          <a:prstGeom prst="rect">
            <a:avLst/>
          </a:prstGeom>
        </p:spPr>
      </p:pic>
      <p:sp>
        <p:nvSpPr>
          <p:cNvPr id="6" name="Rectangle 5"/>
          <p:cNvSpPr/>
          <p:nvPr/>
        </p:nvSpPr>
        <p:spPr>
          <a:xfrm>
            <a:off x="447675" y="1578658"/>
            <a:ext cx="8267700" cy="369332"/>
          </a:xfrm>
          <a:prstGeom prst="rect">
            <a:avLst/>
          </a:prstGeom>
        </p:spPr>
        <p:txBody>
          <a:bodyPr wrap="square">
            <a:spAutoFit/>
          </a:bodyPr>
          <a:lstStyle/>
          <a:p>
            <a:r>
              <a:rPr lang="en-US" dirty="0"/>
              <a:t>http://www.fns.usda.gov/cnlabeling/authorized-manufacturers-and-labels</a:t>
            </a:r>
          </a:p>
        </p:txBody>
      </p:sp>
    </p:spTree>
    <p:custDataLst>
      <p:tags r:id="rId1"/>
    </p:custDataLst>
    <p:extLst>
      <p:ext uri="{BB962C8B-B14F-4D97-AF65-F5344CB8AC3E}">
        <p14:creationId xmlns:p14="http://schemas.microsoft.com/office/powerpoint/2010/main" val="30248200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The only way to ensure a processed food product provides </a:t>
            </a:r>
            <a:r>
              <a:rPr lang="en-US" dirty="0"/>
              <a:t>the stated contributions toward </a:t>
            </a:r>
            <a:r>
              <a:rPr lang="en-US" dirty="0" smtClean="0"/>
              <a:t>Child Nutrition </a:t>
            </a:r>
            <a:r>
              <a:rPr lang="en-US" dirty="0"/>
              <a:t>meal pattern </a:t>
            </a:r>
            <a:r>
              <a:rPr lang="en-US" dirty="0" smtClean="0"/>
              <a:t>requirements is to provide proper documentation:</a:t>
            </a:r>
          </a:p>
          <a:p>
            <a:endParaRPr lang="en-US" dirty="0" smtClean="0"/>
          </a:p>
          <a:p>
            <a:r>
              <a:rPr lang="en-US" dirty="0" smtClean="0"/>
              <a:t>Child Nutrition (CN) Label</a:t>
            </a:r>
          </a:p>
          <a:p>
            <a:endParaRPr lang="en-US" dirty="0" smtClean="0"/>
          </a:p>
          <a:p>
            <a:r>
              <a:rPr lang="en-US" dirty="0" smtClean="0"/>
              <a:t>Child Nutrition (CN) Label with Watermark</a:t>
            </a:r>
          </a:p>
          <a:p>
            <a:endParaRPr lang="en-US" dirty="0" smtClean="0"/>
          </a:p>
          <a:p>
            <a:r>
              <a:rPr lang="en-US" dirty="0" smtClean="0"/>
              <a:t>Product Formulation Statement (PFS)</a:t>
            </a:r>
            <a:endParaRPr lang="en-US" dirty="0"/>
          </a:p>
        </p:txBody>
      </p:sp>
    </p:spTree>
    <p:custDataLst>
      <p:tags r:id="rId1"/>
    </p:custDataLst>
    <p:extLst>
      <p:ext uri="{BB962C8B-B14F-4D97-AF65-F5344CB8AC3E}">
        <p14:creationId xmlns:p14="http://schemas.microsoft.com/office/powerpoint/2010/main" val="11585096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445000" y="241300"/>
            <a:ext cx="3881437" cy="3881437"/>
          </a:xfrm>
        </p:spPr>
      </p:pic>
      <p:sp>
        <p:nvSpPr>
          <p:cNvPr id="3" name="TextBox 2"/>
          <p:cNvSpPr txBox="1"/>
          <p:nvPr/>
        </p:nvSpPr>
        <p:spPr>
          <a:xfrm>
            <a:off x="1524000" y="4476750"/>
            <a:ext cx="7750002" cy="1631216"/>
          </a:xfrm>
          <a:prstGeom prst="rect">
            <a:avLst/>
          </a:prstGeom>
          <a:noFill/>
        </p:spPr>
        <p:txBody>
          <a:bodyPr wrap="square" rtlCol="0">
            <a:spAutoFit/>
          </a:bodyPr>
          <a:lstStyle/>
          <a:p>
            <a:pPr algn="ctr">
              <a:spcBef>
                <a:spcPts val="580"/>
              </a:spcBef>
              <a:defRPr/>
            </a:pPr>
            <a:r>
              <a:rPr lang="en-US" sz="2400" b="1" dirty="0"/>
              <a:t>Phone: </a:t>
            </a:r>
            <a:r>
              <a:rPr lang="en-US" sz="2400" b="1" dirty="0">
                <a:solidFill>
                  <a:schemeClr val="bg2">
                    <a:lumMod val="50000"/>
                  </a:schemeClr>
                </a:solidFill>
              </a:rPr>
              <a:t>517-373-3347</a:t>
            </a:r>
          </a:p>
          <a:p>
            <a:pPr algn="ctr">
              <a:spcBef>
                <a:spcPts val="580"/>
              </a:spcBef>
              <a:defRPr/>
            </a:pPr>
            <a:r>
              <a:rPr lang="en-US" sz="2400" b="1" dirty="0"/>
              <a:t>or </a:t>
            </a:r>
          </a:p>
          <a:p>
            <a:pPr algn="ctr">
              <a:spcBef>
                <a:spcPts val="580"/>
              </a:spcBef>
              <a:defRPr/>
            </a:pPr>
            <a:r>
              <a:rPr lang="en-US" sz="2400" b="1" dirty="0"/>
              <a:t>E-mail: </a:t>
            </a:r>
            <a:r>
              <a:rPr lang="en-US" sz="2400" b="1" dirty="0">
                <a:solidFill>
                  <a:schemeClr val="bg2">
                    <a:lumMod val="50000"/>
                  </a:schemeClr>
                </a:solidFill>
              </a:rPr>
              <a:t>MDE-SchoolNutrition @michigan.gov</a:t>
            </a:r>
          </a:p>
          <a:p>
            <a:endParaRPr lang="en-US" dirty="0"/>
          </a:p>
        </p:txBody>
      </p:sp>
    </p:spTree>
    <p:custDataLst>
      <p:tags r:id="rId1"/>
    </p:custDataLst>
    <p:extLst>
      <p:ext uri="{BB962C8B-B14F-4D97-AF65-F5344CB8AC3E}">
        <p14:creationId xmlns:p14="http://schemas.microsoft.com/office/powerpoint/2010/main" val="563273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 Nutrition (CN) Labels</a:t>
            </a:r>
            <a:endParaRPr lang="en-US" dirty="0"/>
          </a:p>
        </p:txBody>
      </p:sp>
      <p:sp>
        <p:nvSpPr>
          <p:cNvPr id="3" name="Content Placeholder 2"/>
          <p:cNvSpPr>
            <a:spLocks noGrp="1"/>
          </p:cNvSpPr>
          <p:nvPr>
            <p:ph idx="1"/>
          </p:nvPr>
        </p:nvSpPr>
        <p:spPr>
          <a:xfrm>
            <a:off x="677334" y="2160589"/>
            <a:ext cx="8596668" cy="4300172"/>
          </a:xfrm>
        </p:spPr>
        <p:txBody>
          <a:bodyPr/>
          <a:lstStyle/>
          <a:p>
            <a:r>
              <a:rPr lang="en-US" dirty="0" smtClean="0"/>
              <a:t>Gold standard for verifying the crediting of menu items:</a:t>
            </a:r>
          </a:p>
          <a:p>
            <a:pPr lvl="1"/>
            <a:r>
              <a:rPr lang="en-US" dirty="0" smtClean="0"/>
              <a:t>Provides SFAs a warranty against audit claims when product is used according to the manufacturer’s instructions</a:t>
            </a:r>
          </a:p>
          <a:p>
            <a:pPr lvl="1"/>
            <a:r>
              <a:rPr lang="en-US" dirty="0" smtClean="0"/>
              <a:t>Provides an assurance that foods provide the stated contribution toward </a:t>
            </a:r>
            <a:r>
              <a:rPr lang="en-US" dirty="0" smtClean="0"/>
              <a:t>Child Nutrition </a:t>
            </a:r>
            <a:r>
              <a:rPr lang="en-US" dirty="0" smtClean="0"/>
              <a:t>meal pattern requirements</a:t>
            </a:r>
          </a:p>
          <a:p>
            <a:pPr lvl="1"/>
            <a:r>
              <a:rPr lang="en-US" dirty="0" smtClean="0"/>
              <a:t>Ensure foods are produced under an approved Quality Control (QC) plan</a:t>
            </a:r>
          </a:p>
          <a:p>
            <a:pPr lvl="1"/>
            <a:endParaRPr lang="en-US" dirty="0"/>
          </a:p>
          <a:p>
            <a:r>
              <a:rPr lang="en-US" dirty="0" smtClean="0"/>
              <a:t>Program is managed by the Agricultural Marketing Service (AMS) in collaboration with:</a:t>
            </a:r>
          </a:p>
          <a:p>
            <a:pPr lvl="1"/>
            <a:r>
              <a:rPr lang="en-US" dirty="0" smtClean="0"/>
              <a:t>Food and Nutrition Service (FNS)</a:t>
            </a:r>
          </a:p>
          <a:p>
            <a:pPr lvl="1"/>
            <a:r>
              <a:rPr lang="en-US" dirty="0" smtClean="0"/>
              <a:t>National Marine Fisheries Service (NMFS)</a:t>
            </a:r>
          </a:p>
          <a:p>
            <a:pPr lvl="1"/>
            <a:r>
              <a:rPr lang="en-US" dirty="0" smtClean="0"/>
              <a:t>Food Safety Inspection Service (FSIS)</a:t>
            </a:r>
            <a:endParaRPr lang="en-US" dirty="0"/>
          </a:p>
        </p:txBody>
      </p:sp>
    </p:spTree>
    <p:custDataLst>
      <p:tags r:id="rId1"/>
    </p:custDataLst>
    <p:extLst>
      <p:ext uri="{BB962C8B-B14F-4D97-AF65-F5344CB8AC3E}">
        <p14:creationId xmlns:p14="http://schemas.microsoft.com/office/powerpoint/2010/main" val="280775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941685" y="589769"/>
            <a:ext cx="8007815" cy="5651291"/>
          </a:xfrm>
          <a:prstGeom prst="rect">
            <a:avLst/>
          </a:prstGeom>
        </p:spPr>
      </p:pic>
    </p:spTree>
    <p:custDataLst>
      <p:tags r:id="rId1"/>
    </p:custDataLst>
    <p:extLst>
      <p:ext uri="{BB962C8B-B14F-4D97-AF65-F5344CB8AC3E}">
        <p14:creationId xmlns:p14="http://schemas.microsoft.com/office/powerpoint/2010/main" val="2976825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to Document a CN Label</a:t>
            </a:r>
          </a:p>
        </p:txBody>
      </p:sp>
      <p:sp>
        <p:nvSpPr>
          <p:cNvPr id="3" name="Content Placeholder 2"/>
          <p:cNvSpPr>
            <a:spLocks noGrp="1"/>
          </p:cNvSpPr>
          <p:nvPr>
            <p:ph idx="1"/>
          </p:nvPr>
        </p:nvSpPr>
        <p:spPr/>
        <p:txBody>
          <a:bodyPr>
            <a:normAutofit lnSpcReduction="10000"/>
          </a:bodyPr>
          <a:lstStyle/>
          <a:p>
            <a:r>
              <a:rPr lang="en-US" dirty="0" smtClean="0"/>
              <a:t>Remove the CN Label from the product carton</a:t>
            </a:r>
          </a:p>
          <a:p>
            <a:endParaRPr lang="en-US" dirty="0" smtClean="0"/>
          </a:p>
          <a:p>
            <a:r>
              <a:rPr lang="en-US" dirty="0" smtClean="0"/>
              <a:t>Photograph of the CN Label</a:t>
            </a:r>
          </a:p>
          <a:p>
            <a:pPr lvl="1"/>
            <a:r>
              <a:rPr lang="en-US" dirty="0" smtClean="0"/>
              <a:t>Label must be attached to the product carton</a:t>
            </a:r>
          </a:p>
          <a:p>
            <a:endParaRPr lang="en-US" dirty="0"/>
          </a:p>
          <a:p>
            <a:r>
              <a:rPr lang="en-US" dirty="0" smtClean="0"/>
              <a:t>Photocopy of the CN Label</a:t>
            </a:r>
          </a:p>
          <a:p>
            <a:pPr lvl="1"/>
            <a:r>
              <a:rPr lang="en-US" dirty="0" smtClean="0"/>
              <a:t>Label is laser printed on product carton</a:t>
            </a:r>
          </a:p>
          <a:p>
            <a:pPr lvl="1"/>
            <a:r>
              <a:rPr lang="en-US" dirty="0" smtClean="0"/>
              <a:t>Label cannot be easily removed</a:t>
            </a:r>
          </a:p>
          <a:p>
            <a:endParaRPr lang="en-US" dirty="0"/>
          </a:p>
          <a:p>
            <a:r>
              <a:rPr lang="en-US" dirty="0" smtClean="0"/>
              <a:t>CN Labels that are photographed or photocopied must be visible and legible</a:t>
            </a:r>
            <a:endParaRPr lang="en-US" dirty="0"/>
          </a:p>
        </p:txBody>
      </p:sp>
      <p:pic>
        <p:nvPicPr>
          <p:cNvPr id="4" name="Picture 3"/>
          <p:cNvPicPr>
            <a:picLocks noChangeAspect="1"/>
          </p:cNvPicPr>
          <p:nvPr/>
        </p:nvPicPr>
        <p:blipFill>
          <a:blip r:embed="rId4"/>
          <a:stretch>
            <a:fillRect/>
          </a:stretch>
        </p:blipFill>
        <p:spPr>
          <a:xfrm>
            <a:off x="6103560" y="1930400"/>
            <a:ext cx="1916489" cy="990545"/>
          </a:xfrm>
          <a:prstGeom prst="rect">
            <a:avLst/>
          </a:prstGeom>
        </p:spPr>
      </p:pic>
      <p:pic>
        <p:nvPicPr>
          <p:cNvPr id="5" name="Picture 4"/>
          <p:cNvPicPr>
            <a:picLocks noChangeAspect="1"/>
          </p:cNvPicPr>
          <p:nvPr/>
        </p:nvPicPr>
        <p:blipFill>
          <a:blip r:embed="rId5"/>
          <a:stretch>
            <a:fillRect/>
          </a:stretch>
        </p:blipFill>
        <p:spPr>
          <a:xfrm>
            <a:off x="3969741" y="2655862"/>
            <a:ext cx="1417443" cy="609653"/>
          </a:xfrm>
          <a:prstGeom prst="rect">
            <a:avLst/>
          </a:prstGeom>
        </p:spPr>
      </p:pic>
      <p:pic>
        <p:nvPicPr>
          <p:cNvPr id="6" name="Picture 5"/>
          <p:cNvPicPr>
            <a:picLocks noChangeAspect="1"/>
          </p:cNvPicPr>
          <p:nvPr/>
        </p:nvPicPr>
        <p:blipFill>
          <a:blip r:embed="rId6"/>
          <a:stretch>
            <a:fillRect/>
          </a:stretch>
        </p:blipFill>
        <p:spPr>
          <a:xfrm>
            <a:off x="4975668" y="4100975"/>
            <a:ext cx="1005927" cy="899238"/>
          </a:xfrm>
          <a:prstGeom prst="rect">
            <a:avLst/>
          </a:prstGeom>
        </p:spPr>
      </p:pic>
    </p:spTree>
    <p:custDataLst>
      <p:tags r:id="rId1"/>
    </p:custDataLst>
    <p:extLst>
      <p:ext uri="{BB962C8B-B14F-4D97-AF65-F5344CB8AC3E}">
        <p14:creationId xmlns:p14="http://schemas.microsoft.com/office/powerpoint/2010/main" val="2499866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CN Label with a Watermark</a:t>
            </a:r>
            <a:endParaRPr lang="en-US" dirty="0"/>
          </a:p>
        </p:txBody>
      </p:sp>
      <p:sp>
        <p:nvSpPr>
          <p:cNvPr id="7" name="Content Placeholder 6"/>
          <p:cNvSpPr>
            <a:spLocks noGrp="1"/>
          </p:cNvSpPr>
          <p:nvPr>
            <p:ph idx="1"/>
          </p:nvPr>
        </p:nvSpPr>
        <p:spPr/>
        <p:txBody>
          <a:bodyPr/>
          <a:lstStyle/>
          <a:p>
            <a:r>
              <a:rPr lang="en-US" dirty="0" smtClean="0"/>
              <a:t>New FNS guidance </a:t>
            </a:r>
            <a:r>
              <a:rPr lang="en-US" dirty="0" smtClean="0"/>
              <a:t>allows the watermarked CN Label as acceptable </a:t>
            </a:r>
            <a:r>
              <a:rPr lang="en-US" dirty="0" smtClean="0"/>
              <a:t>documentation</a:t>
            </a:r>
          </a:p>
          <a:p>
            <a:endParaRPr lang="en-US" dirty="0" smtClean="0"/>
          </a:p>
          <a:p>
            <a:endParaRPr lang="en-US" dirty="0"/>
          </a:p>
          <a:p>
            <a:r>
              <a:rPr lang="en-US" dirty="0" smtClean="0"/>
              <a:t>Watermarks are used when the CN logo and contribution statement are on product information other than the actual product carton</a:t>
            </a:r>
          </a:p>
          <a:p>
            <a:endParaRPr lang="en-US" dirty="0"/>
          </a:p>
          <a:p>
            <a:endParaRPr lang="en-US" dirty="0" smtClean="0"/>
          </a:p>
          <a:p>
            <a:r>
              <a:rPr lang="en-US" dirty="0" smtClean="0"/>
              <a:t>Manufacturers may provide schools with a watermarked CN Label during the bidding process</a:t>
            </a:r>
            <a:endParaRPr lang="en-US" dirty="0"/>
          </a:p>
        </p:txBody>
      </p:sp>
      <p:pic>
        <p:nvPicPr>
          <p:cNvPr id="8" name="Picture 7"/>
          <p:cNvPicPr>
            <a:picLocks noChangeAspect="1"/>
          </p:cNvPicPr>
          <p:nvPr/>
        </p:nvPicPr>
        <p:blipFill>
          <a:blip r:embed="rId4"/>
          <a:stretch>
            <a:fillRect/>
          </a:stretch>
        </p:blipFill>
        <p:spPr>
          <a:xfrm>
            <a:off x="6860451" y="3619018"/>
            <a:ext cx="967824" cy="533446"/>
          </a:xfrm>
          <a:prstGeom prst="rect">
            <a:avLst/>
          </a:prstGeom>
        </p:spPr>
      </p:pic>
    </p:spTree>
    <p:custDataLst>
      <p:tags r:id="rId1"/>
    </p:custDataLst>
    <p:extLst>
      <p:ext uri="{BB962C8B-B14F-4D97-AF65-F5344CB8AC3E}">
        <p14:creationId xmlns:p14="http://schemas.microsoft.com/office/powerpoint/2010/main" val="1528393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CN Label with a Watermark</a:t>
            </a:r>
            <a:endParaRPr lang="en-US" dirty="0"/>
          </a:p>
        </p:txBody>
      </p:sp>
      <p:sp>
        <p:nvSpPr>
          <p:cNvPr id="3" name="Content Placeholder 2"/>
          <p:cNvSpPr>
            <a:spLocks noGrp="1"/>
          </p:cNvSpPr>
          <p:nvPr>
            <p:ph idx="1"/>
          </p:nvPr>
        </p:nvSpPr>
        <p:spPr/>
        <p:txBody>
          <a:bodyPr/>
          <a:lstStyle/>
          <a:p>
            <a:r>
              <a:rPr lang="en-US" dirty="0" smtClean="0"/>
              <a:t>Watermarked CN Label (hardcopy OR electronic copy)</a:t>
            </a:r>
          </a:p>
          <a:p>
            <a:pPr lvl="1"/>
            <a:r>
              <a:rPr lang="en-US" dirty="0" smtClean="0"/>
              <a:t>With product name and CN number</a:t>
            </a:r>
          </a:p>
          <a:p>
            <a:pPr lvl="1"/>
            <a:endParaRPr lang="en-US" dirty="0"/>
          </a:p>
          <a:p>
            <a:pPr lvl="1"/>
            <a:r>
              <a:rPr lang="en-US" dirty="0" smtClean="0"/>
              <a:t>Attached to the Bill of Lading (invoice)</a:t>
            </a:r>
          </a:p>
          <a:p>
            <a:pPr lvl="2"/>
            <a:r>
              <a:rPr lang="en-US" dirty="0" smtClean="0"/>
              <a:t>Product name documented on Bill of Lading</a:t>
            </a:r>
          </a:p>
          <a:p>
            <a:pPr lvl="2"/>
            <a:endParaRPr lang="en-US" dirty="0"/>
          </a:p>
          <a:p>
            <a:pPr lvl="2"/>
            <a:endParaRPr lang="en-US" dirty="0"/>
          </a:p>
        </p:txBody>
      </p:sp>
      <p:pic>
        <p:nvPicPr>
          <p:cNvPr id="4" name="Picture 3"/>
          <p:cNvPicPr>
            <a:picLocks noChangeAspect="1"/>
          </p:cNvPicPr>
          <p:nvPr/>
        </p:nvPicPr>
        <p:blipFill>
          <a:blip r:embed="rId4"/>
          <a:stretch>
            <a:fillRect/>
          </a:stretch>
        </p:blipFill>
        <p:spPr>
          <a:xfrm>
            <a:off x="3503419" y="4308231"/>
            <a:ext cx="3143490" cy="2212490"/>
          </a:xfrm>
          <a:prstGeom prst="rect">
            <a:avLst/>
          </a:prstGeom>
        </p:spPr>
      </p:pic>
    </p:spTree>
    <p:custDataLst>
      <p:tags r:id="rId1"/>
    </p:custDataLst>
    <p:extLst>
      <p:ext uri="{BB962C8B-B14F-4D97-AF65-F5344CB8AC3E}">
        <p14:creationId xmlns:p14="http://schemas.microsoft.com/office/powerpoint/2010/main" val="1888214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CN Label with a Watermark</a:t>
            </a:r>
            <a:endParaRPr lang="en-US" dirty="0"/>
          </a:p>
        </p:txBody>
      </p:sp>
      <p:pic>
        <p:nvPicPr>
          <p:cNvPr id="3" name="Picture 2"/>
          <p:cNvPicPr>
            <a:picLocks noChangeAspect="1"/>
          </p:cNvPicPr>
          <p:nvPr/>
        </p:nvPicPr>
        <p:blipFill>
          <a:blip r:embed="rId4"/>
          <a:stretch>
            <a:fillRect/>
          </a:stretch>
        </p:blipFill>
        <p:spPr>
          <a:xfrm>
            <a:off x="808810" y="1428750"/>
            <a:ext cx="8189588" cy="4924554"/>
          </a:xfrm>
          <a:prstGeom prst="rect">
            <a:avLst/>
          </a:prstGeom>
        </p:spPr>
      </p:pic>
    </p:spTree>
    <p:custDataLst>
      <p:tags r:id="rId1"/>
    </p:custDataLst>
    <p:extLst>
      <p:ext uri="{BB962C8B-B14F-4D97-AF65-F5344CB8AC3E}">
        <p14:creationId xmlns:p14="http://schemas.microsoft.com/office/powerpoint/2010/main" val="10432183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Face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2017</TotalTime>
  <Words>2546</Words>
  <Application>Microsoft Office PowerPoint</Application>
  <PresentationFormat>Widescreen</PresentationFormat>
  <Paragraphs>259</Paragraphs>
  <Slides>33</Slides>
  <Notes>33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33</vt:i4>
      </vt:variant>
    </vt:vector>
  </HeadingPairs>
  <TitlesOfParts>
    <vt:vector size="39" baseType="lpstr">
      <vt:lpstr>Arial</vt:lpstr>
      <vt:lpstr>Calibri</vt:lpstr>
      <vt:lpstr>Calibri Light</vt:lpstr>
      <vt:lpstr>Wingdings 3</vt:lpstr>
      <vt:lpstr>Facet</vt:lpstr>
      <vt:lpstr>Custom Design</vt:lpstr>
      <vt:lpstr>Product Labels – Defending the Use of Processed Foods</vt:lpstr>
      <vt:lpstr>Overview</vt:lpstr>
      <vt:lpstr>Child Nutrition (CN) Labels</vt:lpstr>
      <vt:lpstr>Child Nutrition (CN) Labels</vt:lpstr>
      <vt:lpstr>PowerPoint Presentation</vt:lpstr>
      <vt:lpstr>Process to Document a CN Label</vt:lpstr>
      <vt:lpstr>CN Label with a Watermark</vt:lpstr>
      <vt:lpstr>CN Label with a Watermark</vt:lpstr>
      <vt:lpstr>Sample CN Label with a Watermark</vt:lpstr>
      <vt:lpstr>Verifying Acceptable Documentation of CN Labels During an Administrative Review</vt:lpstr>
      <vt:lpstr>Verifying Acceptable Documentation of CN Labels  During an Administrative Review</vt:lpstr>
      <vt:lpstr>Tip Sheet for Accepting Processed Product Documentation</vt:lpstr>
      <vt:lpstr>CN Label Verification System</vt:lpstr>
      <vt:lpstr>CN Label Verification System</vt:lpstr>
      <vt:lpstr>Product Formulation Statement (PFS)</vt:lpstr>
      <vt:lpstr>Product Formulation Statement (PFS)</vt:lpstr>
      <vt:lpstr>Product Formulation Statement (PFS)</vt:lpstr>
      <vt:lpstr>Product Formulation Statement – Meat/MA</vt:lpstr>
      <vt:lpstr>Product Formulation Statement – Vegetables &amp; Fruits</vt:lpstr>
      <vt:lpstr>Product Formulation Statement - Grains</vt:lpstr>
      <vt:lpstr>Product Formulation Statement - Grains</vt:lpstr>
      <vt:lpstr>Product Formulation Statement - Grains</vt:lpstr>
      <vt:lpstr>Sample PFS - Vegetable</vt:lpstr>
      <vt:lpstr>Sample PFS – Breaded Meat Item</vt:lpstr>
      <vt:lpstr>Nutrition Facts Label</vt:lpstr>
      <vt:lpstr>Nutrition Facts Label </vt:lpstr>
      <vt:lpstr>Comparison Example – Yogurt</vt:lpstr>
      <vt:lpstr>Product Specification Sheets</vt:lpstr>
      <vt:lpstr>Sample Product Specification Sheet ≠ PFS</vt:lpstr>
      <vt:lpstr>Sample Product Specification Sheet ≠ PFS</vt:lpstr>
      <vt:lpstr>CN Labeled Meatballs</vt:lpstr>
      <vt:lpstr>Summary</vt:lpstr>
      <vt:lpstr>Questions?</vt:lpstr>
    </vt:vector>
  </TitlesOfParts>
  <Company>State of Michigan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Product Labels – Defending the Use of Processed Foods</dc:title>
  <dc:creator>Stull, Linda (MDE)</dc:creator>
  <cp:lastModifiedBy>Stull, Linda (MDE)</cp:lastModifiedBy>
  <cp:revision>55</cp:revision>
  <cp:lastPrinted>2015-05-19T11:33:00Z</cp:lastPrinted>
  <dcterms:created xsi:type="dcterms:W3CDTF">2015-05-12T11:53:02Z</dcterms:created>
  <dcterms:modified xsi:type="dcterms:W3CDTF">2015-05-19T11:51:49Z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C5437838-C886-4F3C-9C8E-2EB72B1413B4</vt:lpwstr>
  </property>
  <property fmtid="{D5CDD505-2E9C-101B-9397-08002B2CF9AE}" pid="3" name="ArticulatePath">
    <vt:lpwstr>Presentation1</vt:lpwstr>
  </property>
</Properties>
</file>