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51"/>
  </p:notesMasterIdLst>
  <p:handoutMasterIdLst>
    <p:handoutMasterId r:id="rId52"/>
  </p:handoutMasterIdLst>
  <p:sldIdLst>
    <p:sldId id="256" r:id="rId2"/>
    <p:sldId id="274" r:id="rId3"/>
    <p:sldId id="275" r:id="rId4"/>
    <p:sldId id="337" r:id="rId5"/>
    <p:sldId id="277" r:id="rId6"/>
    <p:sldId id="281" r:id="rId7"/>
    <p:sldId id="282" r:id="rId8"/>
    <p:sldId id="338" r:id="rId9"/>
    <p:sldId id="339" r:id="rId10"/>
    <p:sldId id="313" r:id="rId11"/>
    <p:sldId id="287" r:id="rId12"/>
    <p:sldId id="288" r:id="rId13"/>
    <p:sldId id="289" r:id="rId14"/>
    <p:sldId id="290" r:id="rId15"/>
    <p:sldId id="314" r:id="rId16"/>
    <p:sldId id="291" r:id="rId17"/>
    <p:sldId id="292" r:id="rId18"/>
    <p:sldId id="293" r:id="rId19"/>
    <p:sldId id="294" r:id="rId20"/>
    <p:sldId id="295" r:id="rId21"/>
    <p:sldId id="296" r:id="rId22"/>
    <p:sldId id="297" r:id="rId23"/>
    <p:sldId id="298" r:id="rId24"/>
    <p:sldId id="299" r:id="rId25"/>
    <p:sldId id="300" r:id="rId26"/>
    <p:sldId id="315" r:id="rId27"/>
    <p:sldId id="335" r:id="rId28"/>
    <p:sldId id="316" r:id="rId29"/>
    <p:sldId id="302" r:id="rId30"/>
    <p:sldId id="340" r:id="rId31"/>
    <p:sldId id="304" r:id="rId32"/>
    <p:sldId id="303" r:id="rId33"/>
    <p:sldId id="305" r:id="rId34"/>
    <p:sldId id="306" r:id="rId35"/>
    <p:sldId id="318" r:id="rId36"/>
    <p:sldId id="307" r:id="rId37"/>
    <p:sldId id="336" r:id="rId38"/>
    <p:sldId id="319" r:id="rId39"/>
    <p:sldId id="341" r:id="rId40"/>
    <p:sldId id="342" r:id="rId41"/>
    <p:sldId id="320" r:id="rId42"/>
    <p:sldId id="343" r:id="rId43"/>
    <p:sldId id="321" r:id="rId44"/>
    <p:sldId id="344" r:id="rId45"/>
    <p:sldId id="325" r:id="rId46"/>
    <p:sldId id="345" r:id="rId47"/>
    <p:sldId id="326" r:id="rId48"/>
    <p:sldId id="346" r:id="rId49"/>
    <p:sldId id="311" r:id="rId50"/>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Century Gothic" panose="020B0502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Century Gothic" panose="020B0502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Century Gothic" panose="020B0502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Century Gothic" panose="020B0502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Century Gothic" panose="020B0502020202020204" pitchFamily="34" charset="0"/>
        <a:ea typeface="+mn-ea"/>
        <a:cs typeface="+mn-cs"/>
      </a:defRPr>
    </a:lvl5pPr>
    <a:lvl6pPr marL="2286000" algn="l" defTabSz="914400" rtl="0" eaLnBrk="1" latinLnBrk="0" hangingPunct="1">
      <a:defRPr kern="1200">
        <a:solidFill>
          <a:schemeClr val="tx1"/>
        </a:solidFill>
        <a:latin typeface="Century Gothic" panose="020B0502020202020204" pitchFamily="34" charset="0"/>
        <a:ea typeface="+mn-ea"/>
        <a:cs typeface="+mn-cs"/>
      </a:defRPr>
    </a:lvl6pPr>
    <a:lvl7pPr marL="2743200" algn="l" defTabSz="914400" rtl="0" eaLnBrk="1" latinLnBrk="0" hangingPunct="1">
      <a:defRPr kern="1200">
        <a:solidFill>
          <a:schemeClr val="tx1"/>
        </a:solidFill>
        <a:latin typeface="Century Gothic" panose="020B0502020202020204" pitchFamily="34" charset="0"/>
        <a:ea typeface="+mn-ea"/>
        <a:cs typeface="+mn-cs"/>
      </a:defRPr>
    </a:lvl7pPr>
    <a:lvl8pPr marL="3200400" algn="l" defTabSz="914400" rtl="0" eaLnBrk="1" latinLnBrk="0" hangingPunct="1">
      <a:defRPr kern="1200">
        <a:solidFill>
          <a:schemeClr val="tx1"/>
        </a:solidFill>
        <a:latin typeface="Century Gothic" panose="020B0502020202020204" pitchFamily="34" charset="0"/>
        <a:ea typeface="+mn-ea"/>
        <a:cs typeface="+mn-cs"/>
      </a:defRPr>
    </a:lvl8pPr>
    <a:lvl9pPr marL="3657600" algn="l" defTabSz="914400" rtl="0" eaLnBrk="1" latinLnBrk="0" hangingPunct="1">
      <a:defRPr kern="1200">
        <a:solidFill>
          <a:schemeClr val="tx1"/>
        </a:solidFill>
        <a:latin typeface="Century Gothic" panose="020B0502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958" autoAdjust="0"/>
    <p:restoredTop sz="81861" autoAdjust="0"/>
  </p:normalViewPr>
  <p:slideViewPr>
    <p:cSldViewPr>
      <p:cViewPr varScale="1">
        <p:scale>
          <a:sx n="89" d="100"/>
          <a:sy n="89" d="100"/>
        </p:scale>
        <p:origin x="1236" y="90"/>
      </p:cViewPr>
      <p:guideLst>
        <p:guide orient="horz" pos="2160"/>
        <p:guide pos="2880"/>
      </p:guideLst>
    </p:cSldViewPr>
  </p:slideViewPr>
  <p:notesTextViewPr>
    <p:cViewPr>
      <p:scale>
        <a:sx n="1" d="1"/>
        <a:sy n="1" d="1"/>
      </p:scale>
      <p:origin x="0" y="0"/>
    </p:cViewPr>
  </p:notesTextViewPr>
  <p:sorterViewPr>
    <p:cViewPr>
      <p:scale>
        <a:sx n="100" d="100"/>
        <a:sy n="100" d="100"/>
      </p:scale>
      <p:origin x="0" y="-4818"/>
    </p:cViewPr>
  </p:sorterViewPr>
  <p:notesViewPr>
    <p:cSldViewPr>
      <p:cViewPr varScale="1">
        <p:scale>
          <a:sx n="66" d="100"/>
          <a:sy n="66" d="100"/>
        </p:scale>
        <p:origin x="-2040" y="-108"/>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170583" cy="480388"/>
          </a:xfrm>
          <a:prstGeom prst="rect">
            <a:avLst/>
          </a:prstGeom>
        </p:spPr>
        <p:txBody>
          <a:bodyPr vert="horz" lIns="96653" tIns="48327" rIns="96653" bIns="48327" rtlCol="0"/>
          <a:lstStyle>
            <a:lvl1pPr algn="l" eaLnBrk="1" hangingPunct="1">
              <a:defRPr sz="1200"/>
            </a:lvl1pPr>
          </a:lstStyle>
          <a:p>
            <a:pPr>
              <a:defRPr/>
            </a:pPr>
            <a:endParaRPr lang="en-US"/>
          </a:p>
        </p:txBody>
      </p:sp>
      <p:sp>
        <p:nvSpPr>
          <p:cNvPr id="3" name="Date Placeholder 2"/>
          <p:cNvSpPr>
            <a:spLocks noGrp="1"/>
          </p:cNvSpPr>
          <p:nvPr>
            <p:ph type="dt" sz="quarter" idx="1"/>
          </p:nvPr>
        </p:nvSpPr>
        <p:spPr>
          <a:xfrm>
            <a:off x="4142962" y="0"/>
            <a:ext cx="3170583" cy="480388"/>
          </a:xfrm>
          <a:prstGeom prst="rect">
            <a:avLst/>
          </a:prstGeom>
        </p:spPr>
        <p:txBody>
          <a:bodyPr vert="horz" lIns="96653" tIns="48327" rIns="96653" bIns="48327" rtlCol="0"/>
          <a:lstStyle>
            <a:lvl1pPr algn="r" eaLnBrk="1" hangingPunct="1">
              <a:defRPr sz="1200"/>
            </a:lvl1pPr>
          </a:lstStyle>
          <a:p>
            <a:pPr>
              <a:defRPr/>
            </a:pPr>
            <a:fld id="{B76DA063-0276-4E1D-8D53-BE104CAA5D0C}" type="datetimeFigureOut">
              <a:rPr lang="en-US"/>
              <a:pPr>
                <a:defRPr/>
              </a:pPr>
              <a:t>7/21/2013</a:t>
            </a:fld>
            <a:endParaRPr lang="en-US"/>
          </a:p>
        </p:txBody>
      </p:sp>
      <p:sp>
        <p:nvSpPr>
          <p:cNvPr id="4" name="Footer Placeholder 3"/>
          <p:cNvSpPr>
            <a:spLocks noGrp="1"/>
          </p:cNvSpPr>
          <p:nvPr>
            <p:ph type="ftr" sz="quarter" idx="2"/>
          </p:nvPr>
        </p:nvSpPr>
        <p:spPr>
          <a:xfrm>
            <a:off x="1" y="9119173"/>
            <a:ext cx="3170583" cy="480388"/>
          </a:xfrm>
          <a:prstGeom prst="rect">
            <a:avLst/>
          </a:prstGeom>
        </p:spPr>
        <p:txBody>
          <a:bodyPr vert="horz" lIns="96653" tIns="48327" rIns="96653" bIns="48327" rtlCol="0" anchor="b"/>
          <a:lstStyle>
            <a:lvl1pPr algn="l" eaLnBrk="1" hangingPunct="1">
              <a:defRPr sz="1200"/>
            </a:lvl1pPr>
          </a:lstStyle>
          <a:p>
            <a:pPr>
              <a:defRPr/>
            </a:pPr>
            <a:endParaRPr lang="en-US"/>
          </a:p>
        </p:txBody>
      </p:sp>
      <p:sp>
        <p:nvSpPr>
          <p:cNvPr id="5" name="Slide Number Placeholder 4"/>
          <p:cNvSpPr>
            <a:spLocks noGrp="1"/>
          </p:cNvSpPr>
          <p:nvPr>
            <p:ph type="sldNum" sz="quarter" idx="3"/>
          </p:nvPr>
        </p:nvSpPr>
        <p:spPr>
          <a:xfrm>
            <a:off x="4142962" y="9119173"/>
            <a:ext cx="3170583" cy="480388"/>
          </a:xfrm>
          <a:prstGeom prst="rect">
            <a:avLst/>
          </a:prstGeom>
        </p:spPr>
        <p:txBody>
          <a:bodyPr vert="horz" wrap="square" lIns="96653" tIns="48327" rIns="96653" bIns="48327" numCol="1" anchor="b" anchorCtr="0" compatLnSpc="1">
            <a:prstTxWarp prst="textNoShape">
              <a:avLst/>
            </a:prstTxWarp>
          </a:bodyPr>
          <a:lstStyle>
            <a:lvl1pPr algn="r" eaLnBrk="1" hangingPunct="1">
              <a:defRPr sz="1200"/>
            </a:lvl1pPr>
          </a:lstStyle>
          <a:p>
            <a:pPr>
              <a:defRPr/>
            </a:pPr>
            <a:fld id="{F498D532-4446-4F2D-88B6-E0505FA9C02C}" type="slidenum">
              <a:rPr lang="en-US"/>
              <a:pPr>
                <a:defRPr/>
              </a:pPr>
              <a:t>‹#›</a:t>
            </a:fld>
            <a:endParaRPr lang="en-US"/>
          </a:p>
        </p:txBody>
      </p:sp>
    </p:spTree>
    <p:extLst>
      <p:ext uri="{BB962C8B-B14F-4D97-AF65-F5344CB8AC3E}">
        <p14:creationId xmlns:p14="http://schemas.microsoft.com/office/powerpoint/2010/main" val="22552513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170583" cy="480388"/>
          </a:xfrm>
          <a:prstGeom prst="rect">
            <a:avLst/>
          </a:prstGeom>
        </p:spPr>
        <p:txBody>
          <a:bodyPr vert="horz" lIns="96653" tIns="48327" rIns="96653" bIns="48327" rtlCol="0"/>
          <a:lstStyle>
            <a:lvl1pPr algn="l" eaLnBrk="1" hangingPunct="1">
              <a:defRPr sz="1200"/>
            </a:lvl1pPr>
          </a:lstStyle>
          <a:p>
            <a:pPr>
              <a:defRPr/>
            </a:pPr>
            <a:endParaRPr lang="en-US"/>
          </a:p>
        </p:txBody>
      </p:sp>
      <p:sp>
        <p:nvSpPr>
          <p:cNvPr id="3" name="Date Placeholder 2"/>
          <p:cNvSpPr>
            <a:spLocks noGrp="1"/>
          </p:cNvSpPr>
          <p:nvPr>
            <p:ph type="dt" idx="1"/>
          </p:nvPr>
        </p:nvSpPr>
        <p:spPr>
          <a:xfrm>
            <a:off x="4142962" y="0"/>
            <a:ext cx="3170583" cy="480388"/>
          </a:xfrm>
          <a:prstGeom prst="rect">
            <a:avLst/>
          </a:prstGeom>
        </p:spPr>
        <p:txBody>
          <a:bodyPr vert="horz" lIns="96653" tIns="48327" rIns="96653" bIns="48327" rtlCol="0"/>
          <a:lstStyle>
            <a:lvl1pPr algn="r" eaLnBrk="1" hangingPunct="1">
              <a:defRPr sz="1200"/>
            </a:lvl1pPr>
          </a:lstStyle>
          <a:p>
            <a:pPr>
              <a:defRPr/>
            </a:pPr>
            <a:fld id="{440C3EA9-701B-42DC-9D85-14DF4C6CC01A}" type="datetimeFigureOut">
              <a:rPr lang="en-US"/>
              <a:pPr>
                <a:defRPr/>
              </a:pPr>
              <a:t>7/21/2013</a:t>
            </a:fld>
            <a:endParaRPr lang="en-US"/>
          </a:p>
        </p:txBody>
      </p:sp>
      <p:sp>
        <p:nvSpPr>
          <p:cNvPr id="4" name="Slide Image Placeholder 3"/>
          <p:cNvSpPr>
            <a:spLocks noGrp="1" noRot="1" noChangeAspect="1"/>
          </p:cNvSpPr>
          <p:nvPr>
            <p:ph type="sldImg" idx="2"/>
          </p:nvPr>
        </p:nvSpPr>
        <p:spPr>
          <a:xfrm>
            <a:off x="1257300" y="719138"/>
            <a:ext cx="4800600" cy="3600450"/>
          </a:xfrm>
          <a:prstGeom prst="rect">
            <a:avLst/>
          </a:prstGeom>
          <a:noFill/>
          <a:ln w="12700">
            <a:solidFill>
              <a:prstClr val="black"/>
            </a:solidFill>
          </a:ln>
        </p:spPr>
        <p:txBody>
          <a:bodyPr vert="horz" lIns="96653" tIns="48327" rIns="96653" bIns="48327" rtlCol="0" anchor="ctr"/>
          <a:lstStyle/>
          <a:p>
            <a:pPr lvl="0"/>
            <a:endParaRPr lang="en-US" noProof="0" smtClean="0"/>
          </a:p>
        </p:txBody>
      </p:sp>
      <p:sp>
        <p:nvSpPr>
          <p:cNvPr id="5" name="Notes Placeholder 4"/>
          <p:cNvSpPr>
            <a:spLocks noGrp="1"/>
          </p:cNvSpPr>
          <p:nvPr>
            <p:ph type="body" sz="quarter" idx="3"/>
          </p:nvPr>
        </p:nvSpPr>
        <p:spPr>
          <a:xfrm>
            <a:off x="732183" y="4561227"/>
            <a:ext cx="5850835" cy="4320213"/>
          </a:xfrm>
          <a:prstGeom prst="rect">
            <a:avLst/>
          </a:prstGeom>
        </p:spPr>
        <p:txBody>
          <a:bodyPr vert="horz" lIns="96653" tIns="48327" rIns="96653" bIns="48327"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1" y="9119173"/>
            <a:ext cx="3170583" cy="480388"/>
          </a:xfrm>
          <a:prstGeom prst="rect">
            <a:avLst/>
          </a:prstGeom>
        </p:spPr>
        <p:txBody>
          <a:bodyPr vert="horz" lIns="96653" tIns="48327" rIns="96653" bIns="48327" rtlCol="0" anchor="b"/>
          <a:lstStyle>
            <a:lvl1pPr algn="l" eaLnBrk="1" hangingPunct="1">
              <a:defRPr sz="1200"/>
            </a:lvl1pPr>
          </a:lstStyle>
          <a:p>
            <a:pPr>
              <a:defRPr/>
            </a:pPr>
            <a:endParaRPr lang="en-US"/>
          </a:p>
        </p:txBody>
      </p:sp>
      <p:sp>
        <p:nvSpPr>
          <p:cNvPr id="7" name="Slide Number Placeholder 6"/>
          <p:cNvSpPr>
            <a:spLocks noGrp="1"/>
          </p:cNvSpPr>
          <p:nvPr>
            <p:ph type="sldNum" sz="quarter" idx="5"/>
          </p:nvPr>
        </p:nvSpPr>
        <p:spPr>
          <a:xfrm>
            <a:off x="4142962" y="9119173"/>
            <a:ext cx="3170583" cy="480388"/>
          </a:xfrm>
          <a:prstGeom prst="rect">
            <a:avLst/>
          </a:prstGeom>
        </p:spPr>
        <p:txBody>
          <a:bodyPr vert="horz" wrap="square" lIns="96653" tIns="48327" rIns="96653" bIns="48327" numCol="1" anchor="b" anchorCtr="0" compatLnSpc="1">
            <a:prstTxWarp prst="textNoShape">
              <a:avLst/>
            </a:prstTxWarp>
          </a:bodyPr>
          <a:lstStyle>
            <a:lvl1pPr algn="r" eaLnBrk="1" hangingPunct="1">
              <a:defRPr sz="1200"/>
            </a:lvl1pPr>
          </a:lstStyle>
          <a:p>
            <a:pPr>
              <a:defRPr/>
            </a:pPr>
            <a:fld id="{95653402-E7A0-40E7-8009-1BC9C30D18FC}" type="slidenum">
              <a:rPr lang="en-US"/>
              <a:pPr>
                <a:defRPr/>
              </a:pPr>
              <a:t>‹#›</a:t>
            </a:fld>
            <a:endParaRPr lang="en-US"/>
          </a:p>
        </p:txBody>
      </p:sp>
    </p:spTree>
    <p:extLst>
      <p:ext uri="{BB962C8B-B14F-4D97-AF65-F5344CB8AC3E}">
        <p14:creationId xmlns:p14="http://schemas.microsoft.com/office/powerpoint/2010/main" val="373188575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mailto:baa@michigan.gov"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econline.wceruw.org/secwebhome.htm"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mailto:Cunningham-PowellL@michigan.gov" TargetMode="External"/><Relationship Id="rId2" Type="http://schemas.openxmlformats.org/officeDocument/2006/relationships/slide" Target="../slides/slide49.xml"/><Relationship Id="rId1" Type="http://schemas.openxmlformats.org/officeDocument/2006/relationships/notesMaster" Target="../notesMasters/notesMaster1.xml"/><Relationship Id="rId6" Type="http://schemas.openxmlformats.org/officeDocument/2006/relationships/hyperlink" Target="https://webmail.state.mi.us/OWA/redir.aspx?C=oSKfKBUn_0uAMYojZ03GyQJxsA2A0s9I-HAQviDJeBxbm1EawWwRFMQBNavzF_E7Z24EfqztMSM.&amp;URL=mailto:garryvan@msu.edu" TargetMode="External"/><Relationship Id="rId5" Type="http://schemas.openxmlformats.org/officeDocument/2006/relationships/hyperlink" Target="mailto:ruplek@michigan.gov" TargetMode="External"/><Relationship Id="rId4" Type="http://schemas.openxmlformats.org/officeDocument/2006/relationships/hyperlink" Target="mailto:clemmonsd@michigan.gov"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A Redistribution of Instructional Time for High School</a:t>
            </a:r>
          </a:p>
          <a:p>
            <a:endParaRPr lang="es-CO" dirty="0"/>
          </a:p>
        </p:txBody>
      </p:sp>
      <p:sp>
        <p:nvSpPr>
          <p:cNvPr id="4" name="Slide Number Placeholder 3"/>
          <p:cNvSpPr>
            <a:spLocks noGrp="1"/>
          </p:cNvSpPr>
          <p:nvPr>
            <p:ph type="sldNum" sz="quarter" idx="10"/>
          </p:nvPr>
        </p:nvSpPr>
        <p:spPr/>
        <p:txBody>
          <a:bodyPr/>
          <a:lstStyle/>
          <a:p>
            <a:pPr>
              <a:defRPr/>
            </a:pPr>
            <a:fld id="{95653402-E7A0-40E7-8009-1BC9C30D18FC}" type="slidenum">
              <a:rPr lang="en-US" smtClean="0"/>
              <a:pPr>
                <a:defRPr/>
              </a:pPr>
              <a:t>1</a:t>
            </a:fld>
            <a:endParaRPr lang="en-US" dirty="0"/>
          </a:p>
        </p:txBody>
      </p:sp>
    </p:spTree>
    <p:extLst>
      <p:ext uri="{BB962C8B-B14F-4D97-AF65-F5344CB8AC3E}">
        <p14:creationId xmlns:p14="http://schemas.microsoft.com/office/powerpoint/2010/main" val="26752511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O"/>
          </a:p>
        </p:txBody>
      </p:sp>
      <p:sp>
        <p:nvSpPr>
          <p:cNvPr id="4" name="Slide Number Placeholder 3"/>
          <p:cNvSpPr>
            <a:spLocks noGrp="1"/>
          </p:cNvSpPr>
          <p:nvPr>
            <p:ph type="sldNum" sz="quarter" idx="10"/>
          </p:nvPr>
        </p:nvSpPr>
        <p:spPr/>
        <p:txBody>
          <a:bodyPr/>
          <a:lstStyle/>
          <a:p>
            <a:pPr>
              <a:defRPr/>
            </a:pPr>
            <a:fld id="{95653402-E7A0-40E7-8009-1BC9C30D18FC}" type="slidenum">
              <a:rPr lang="en-US" smtClean="0"/>
              <a:pPr>
                <a:defRPr/>
              </a:pPr>
              <a:t>10</a:t>
            </a:fld>
            <a:endParaRPr lang="en-US"/>
          </a:p>
        </p:txBody>
      </p:sp>
    </p:spTree>
    <p:extLst>
      <p:ext uri="{BB962C8B-B14F-4D97-AF65-F5344CB8AC3E}">
        <p14:creationId xmlns:p14="http://schemas.microsoft.com/office/powerpoint/2010/main" val="21295605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48507">
              <a:defRPr/>
            </a:pPr>
            <a:r>
              <a:rPr lang="en-US" dirty="0" smtClean="0"/>
              <a:t>The first step is to locate </a:t>
            </a:r>
            <a:r>
              <a:rPr lang="en-US" u="sng" dirty="0" smtClean="0"/>
              <a:t>your</a:t>
            </a:r>
            <a:r>
              <a:rPr lang="en-US" dirty="0" smtClean="0"/>
              <a:t> school Summary Report.</a:t>
            </a:r>
            <a:r>
              <a:rPr lang="en-US" baseline="0" dirty="0" smtClean="0"/>
              <a:t> This presentation will use sample reports, but you should be looking at your school’s report as you follow along with the presentation.</a:t>
            </a:r>
            <a:r>
              <a:rPr lang="en-US" dirty="0" smtClean="0"/>
              <a:t> The Summary Reports come with the individual student MEAP and MME results and should be available at your school. If you cannot locate them, the School Summary Report is available on the Bureau of Assessment and Accountability (BAA) Secure Site at the link shown on the screen. </a:t>
            </a:r>
          </a:p>
          <a:p>
            <a:pPr defTabSz="948507">
              <a:defRPr/>
            </a:pPr>
            <a:endParaRPr lang="en-US" dirty="0" smtClean="0"/>
          </a:p>
          <a:p>
            <a:r>
              <a:rPr lang="en-US" dirty="0" smtClean="0"/>
              <a:t>To obtain a User ID and Password, contact your District Administrator designated by your Superintendent. You can also request the name of your District Administrator by sending an email to: </a:t>
            </a:r>
            <a:r>
              <a:rPr lang="en-US" u="sng" dirty="0" smtClean="0">
                <a:hlinkClick r:id="rId3"/>
              </a:rPr>
              <a:t>baa@michigan.gov</a:t>
            </a:r>
            <a:r>
              <a:rPr lang="en-US" dirty="0" smtClean="0"/>
              <a:t>. Be sure to include your ISD and District name.</a:t>
            </a:r>
            <a:endParaRPr lang="es-CO" dirty="0" smtClean="0"/>
          </a:p>
        </p:txBody>
      </p:sp>
      <p:sp>
        <p:nvSpPr>
          <p:cNvPr id="33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A445E3C1-5C9B-4666-848A-0462F11D8713}" type="slidenum">
              <a:rPr lang="en-US" smtClean="0"/>
              <a:pPr/>
              <a:t>11</a:t>
            </a:fld>
            <a:endParaRPr lang="en-US" smtClean="0"/>
          </a:p>
        </p:txBody>
      </p:sp>
    </p:spTree>
    <p:extLst>
      <p:ext uri="{BB962C8B-B14F-4D97-AF65-F5344CB8AC3E}">
        <p14:creationId xmlns:p14="http://schemas.microsoft.com/office/powerpoint/2010/main" val="11200596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Once you have obtained access to the BAA Secure Site, enter your user name and password, and click </a:t>
            </a:r>
            <a:r>
              <a:rPr lang="en-US" b="1" dirty="0" smtClean="0"/>
              <a:t>Log In</a:t>
            </a:r>
            <a:r>
              <a:rPr lang="en-US" dirty="0" smtClean="0"/>
              <a:t>. You will see a screen similar to the one shown. Depending on the level of access that you receive for the BAA Secure Site, you may see different menu options on the left than you see in the screenshot. [click]</a:t>
            </a:r>
          </a:p>
          <a:p>
            <a:endParaRPr lang="en-US" dirty="0" smtClean="0"/>
          </a:p>
          <a:p>
            <a:r>
              <a:rPr lang="en-US" dirty="0" smtClean="0"/>
              <a:t>Click on </a:t>
            </a:r>
            <a:r>
              <a:rPr lang="en-US" b="1" dirty="0" smtClean="0"/>
              <a:t>Student Test Scores</a:t>
            </a:r>
            <a:r>
              <a:rPr lang="en-US" dirty="0" smtClean="0"/>
              <a:t> in the Reports section of the left menu.</a:t>
            </a:r>
            <a:endParaRPr lang="es-CO" dirty="0" smtClean="0"/>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B9019D9A-7305-44A6-A193-A6A1FB3F7C36}" type="slidenum">
              <a:rPr lang="en-US" smtClean="0"/>
              <a:pPr/>
              <a:t>12</a:t>
            </a:fld>
            <a:endParaRPr lang="en-US" smtClean="0"/>
          </a:p>
        </p:txBody>
      </p:sp>
    </p:spTree>
    <p:extLst>
      <p:ext uri="{BB962C8B-B14F-4D97-AF65-F5344CB8AC3E}">
        <p14:creationId xmlns:p14="http://schemas.microsoft.com/office/powerpoint/2010/main" val="27375479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After clicking on </a:t>
            </a:r>
            <a:r>
              <a:rPr lang="en-US" b="1" dirty="0" smtClean="0"/>
              <a:t>Student Test Scores</a:t>
            </a:r>
            <a:r>
              <a:rPr lang="en-US" dirty="0" smtClean="0"/>
              <a:t>, you will see a screen like the one shown. [click]</a:t>
            </a:r>
          </a:p>
          <a:p>
            <a:endParaRPr lang="en-US" dirty="0" smtClean="0"/>
          </a:p>
          <a:p>
            <a:r>
              <a:rPr lang="en-US" dirty="0" smtClean="0"/>
              <a:t>Select the desired Test Cycle (Test Name and Year) and select </a:t>
            </a:r>
            <a:r>
              <a:rPr lang="en-US" b="1" dirty="0" smtClean="0"/>
              <a:t>Summary Report</a:t>
            </a:r>
            <a:r>
              <a:rPr lang="en-US" dirty="0" smtClean="0"/>
              <a:t> in the Report Type dropdown box. [click]</a:t>
            </a:r>
          </a:p>
          <a:p>
            <a:endParaRPr lang="en-US" dirty="0" smtClean="0"/>
          </a:p>
          <a:p>
            <a:r>
              <a:rPr lang="en-US" dirty="0" smtClean="0"/>
              <a:t>Select the appropriate Grade, ISD, District and School. Then click </a:t>
            </a:r>
            <a:r>
              <a:rPr lang="en-US" b="1" dirty="0" smtClean="0"/>
              <a:t>Submit</a:t>
            </a:r>
            <a:r>
              <a:rPr lang="en-US" dirty="0" smtClean="0"/>
              <a:t> in the upper right hand corner of the screen. The next screen shows an example of a Summary Report for the 2012 MME.</a:t>
            </a:r>
            <a:endParaRPr lang="es-CO" dirty="0" smtClean="0"/>
          </a:p>
        </p:txBody>
      </p:sp>
      <p:sp>
        <p:nvSpPr>
          <p:cNvPr id="378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BB4C51BF-963C-44EC-ABB4-A6231C140DB7}" type="slidenum">
              <a:rPr lang="en-US" smtClean="0"/>
              <a:pPr/>
              <a:t>13</a:t>
            </a:fld>
            <a:endParaRPr lang="en-US" smtClean="0"/>
          </a:p>
        </p:txBody>
      </p:sp>
    </p:spTree>
    <p:extLst>
      <p:ext uri="{BB962C8B-B14F-4D97-AF65-F5344CB8AC3E}">
        <p14:creationId xmlns:p14="http://schemas.microsoft.com/office/powerpoint/2010/main" val="42012935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The report will display in a PDF format. [click]</a:t>
            </a:r>
          </a:p>
          <a:p>
            <a:endParaRPr lang="en-US" b="1" dirty="0" smtClean="0"/>
          </a:p>
          <a:p>
            <a:r>
              <a:rPr lang="en-US" b="1" dirty="0" smtClean="0"/>
              <a:t>Save</a:t>
            </a:r>
            <a:r>
              <a:rPr lang="en-US" dirty="0" smtClean="0"/>
              <a:t> the report by clicking on the floppy disk icon on the left end of the PDF menu at the bottom. If this menu is not displaying, move your mouse over the bottom of the document. Once you have saved the School Summary Report for future reference, print out a copy of all of the pages. The </a:t>
            </a:r>
            <a:r>
              <a:rPr lang="en-US" b="1" dirty="0" smtClean="0"/>
              <a:t>Print</a:t>
            </a:r>
            <a:r>
              <a:rPr lang="en-US" dirty="0" smtClean="0"/>
              <a:t> icon is the second one from the left on the PDF menu at the bottom of the report.</a:t>
            </a:r>
          </a:p>
          <a:p>
            <a:endParaRPr lang="en-US" dirty="0" smtClean="0"/>
          </a:p>
          <a:p>
            <a:r>
              <a:rPr lang="en-US" dirty="0" smtClean="0"/>
              <a:t>Next, we will review how to analyze the data in the report.</a:t>
            </a:r>
            <a:endParaRPr lang="es-CO" dirty="0" smtClean="0"/>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F852497F-B5A8-4CA3-837B-32D98440B69D}" type="slidenum">
              <a:rPr lang="en-US" smtClean="0"/>
              <a:pPr/>
              <a:t>14</a:t>
            </a:fld>
            <a:endParaRPr lang="en-US" smtClean="0"/>
          </a:p>
        </p:txBody>
      </p:sp>
    </p:spTree>
    <p:extLst>
      <p:ext uri="{BB962C8B-B14F-4D97-AF65-F5344CB8AC3E}">
        <p14:creationId xmlns:p14="http://schemas.microsoft.com/office/powerpoint/2010/main" val="31109451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O" dirty="0"/>
          </a:p>
        </p:txBody>
      </p:sp>
      <p:sp>
        <p:nvSpPr>
          <p:cNvPr id="4" name="Slide Number Placeholder 3"/>
          <p:cNvSpPr>
            <a:spLocks noGrp="1"/>
          </p:cNvSpPr>
          <p:nvPr>
            <p:ph type="sldNum" sz="quarter" idx="10"/>
          </p:nvPr>
        </p:nvSpPr>
        <p:spPr/>
        <p:txBody>
          <a:bodyPr/>
          <a:lstStyle/>
          <a:p>
            <a:pPr>
              <a:defRPr/>
            </a:pPr>
            <a:fld id="{95653402-E7A0-40E7-8009-1BC9C30D18FC}" type="slidenum">
              <a:rPr lang="en-US" smtClean="0"/>
              <a:pPr>
                <a:defRPr/>
              </a:pPr>
              <a:t>15</a:t>
            </a:fld>
            <a:endParaRPr lang="en-US"/>
          </a:p>
        </p:txBody>
      </p:sp>
    </p:spTree>
    <p:extLst>
      <p:ext uri="{BB962C8B-B14F-4D97-AF65-F5344CB8AC3E}">
        <p14:creationId xmlns:p14="http://schemas.microsoft.com/office/powerpoint/2010/main" val="21402436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To analyze performance level data, have a paper copy of </a:t>
            </a:r>
            <a:r>
              <a:rPr lang="en-US" u="sng" dirty="0" smtClean="0"/>
              <a:t>your</a:t>
            </a:r>
            <a:r>
              <a:rPr lang="en-US" dirty="0" smtClean="0"/>
              <a:t> School Summary Report in front of you. For the high school MME data, the first page of your report will look like the one shown. </a:t>
            </a:r>
          </a:p>
        </p:txBody>
      </p:sp>
      <p:sp>
        <p:nvSpPr>
          <p:cNvPr id="43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A4A23087-B8A7-439A-9139-F5CD81BFC88A}" type="slidenum">
              <a:rPr lang="en-US" smtClean="0"/>
              <a:pPr/>
              <a:t>16</a:t>
            </a:fld>
            <a:endParaRPr lang="en-US" smtClean="0"/>
          </a:p>
        </p:txBody>
      </p:sp>
    </p:spTree>
    <p:extLst>
      <p:ext uri="{BB962C8B-B14F-4D97-AF65-F5344CB8AC3E}">
        <p14:creationId xmlns:p14="http://schemas.microsoft.com/office/powerpoint/2010/main" val="30649742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On your report, review the Performance Level Data in the last column, Levels 1 &amp; 2. This column represents the total percentage of students who achieved a Proficient or Advanced score in each subject area. </a:t>
            </a:r>
          </a:p>
          <a:p>
            <a:endParaRPr lang="en-US" dirty="0" smtClean="0"/>
          </a:p>
          <a:p>
            <a:r>
              <a:rPr lang="en-US" dirty="0" smtClean="0"/>
              <a:t>On your report, look at the percentages in the Levels 1 &amp; 2 column over the past few years to look for a trend in the percentages. Are the percentages going up, down or staying the same? Look at the most recent two years and draw a circle or box around the percentages for these years. Have the percentages increased, decreased or stayed the same? Let’s do this for each subject area in the report shown.</a:t>
            </a:r>
          </a:p>
        </p:txBody>
      </p:sp>
      <p:sp>
        <p:nvSpPr>
          <p:cNvPr id="45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4F44D5B5-F3B3-4751-B387-43702086EB34}" type="slidenum">
              <a:rPr lang="en-US" smtClean="0"/>
              <a:pPr/>
              <a:t>17</a:t>
            </a:fld>
            <a:endParaRPr lang="en-US" smtClean="0"/>
          </a:p>
        </p:txBody>
      </p:sp>
    </p:spTree>
    <p:extLst>
      <p:ext uri="{BB962C8B-B14F-4D97-AF65-F5344CB8AC3E}">
        <p14:creationId xmlns:p14="http://schemas.microsoft.com/office/powerpoint/2010/main" val="26997093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Remember – this</a:t>
            </a:r>
            <a:r>
              <a:rPr lang="en-US" baseline="0" dirty="0" smtClean="0"/>
              <a:t> is a sample document, you should be looking at the data in your school’s report. </a:t>
            </a:r>
          </a:p>
          <a:p>
            <a:endParaRPr lang="en-US" baseline="0" dirty="0" smtClean="0"/>
          </a:p>
          <a:p>
            <a:r>
              <a:rPr lang="en-US" baseline="0" dirty="0" smtClean="0"/>
              <a:t>So, i</a:t>
            </a:r>
            <a:r>
              <a:rPr lang="en-US" dirty="0" smtClean="0"/>
              <a:t>n reading, in 2008 the percentage of students at Performance levels 1 and 2 was 22%. [click]</a:t>
            </a:r>
          </a:p>
          <a:p>
            <a:endParaRPr lang="en-US" dirty="0" smtClean="0"/>
          </a:p>
          <a:p>
            <a:r>
              <a:rPr lang="en-US" dirty="0" smtClean="0"/>
              <a:t>In 2012, the percentage decreased to 19%, so overall over the past few years there has been a decrease.  [click]</a:t>
            </a:r>
          </a:p>
          <a:p>
            <a:endParaRPr lang="en-US" dirty="0" smtClean="0"/>
          </a:p>
          <a:p>
            <a:r>
              <a:rPr lang="en-US" dirty="0" smtClean="0"/>
              <a:t>Now let’s look at the past two years. In 2011, the percentage was 14% and it increased slightly to 19% in 2012. A 5% increase is OK, but we’re looking for even larger increases. We’ll go over the annual growth targets and how to achieve even bigger gains later in this presentation. In this particular example, notice that the number of students assessed (shown in the second column from the left) decreased by 18. Taking this into account, the 5% increase was due to only four more students moving into the Proficient or Advanced levels, and there are still 110 students that are not proficient in reading! [click]</a:t>
            </a:r>
          </a:p>
        </p:txBody>
      </p:sp>
      <p:sp>
        <p:nvSpPr>
          <p:cNvPr id="471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5AA0F3EA-8C0A-4BDB-BFA0-2A6CF5C431A8}" type="slidenum">
              <a:rPr lang="en-US" smtClean="0"/>
              <a:pPr/>
              <a:t>18</a:t>
            </a:fld>
            <a:endParaRPr lang="en-US" smtClean="0"/>
          </a:p>
        </p:txBody>
      </p:sp>
    </p:spTree>
    <p:extLst>
      <p:ext uri="{BB962C8B-B14F-4D97-AF65-F5344CB8AC3E}">
        <p14:creationId xmlns:p14="http://schemas.microsoft.com/office/powerpoint/2010/main" val="21178259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In writing, in 2008 the percentage of students at Performance levels 1 and 2 was 9%. [click]</a:t>
            </a:r>
          </a:p>
          <a:p>
            <a:endParaRPr lang="en-US" dirty="0" smtClean="0"/>
          </a:p>
          <a:p>
            <a:r>
              <a:rPr lang="en-US" dirty="0" smtClean="0"/>
              <a:t>In 2012, the percentage was 9%. You can see that the percentages went down and are on their way back up, but overall there has been no increase.  [click]</a:t>
            </a:r>
          </a:p>
          <a:p>
            <a:endParaRPr lang="en-US" dirty="0" smtClean="0"/>
          </a:p>
          <a:p>
            <a:r>
              <a:rPr lang="en-US" dirty="0" smtClean="0"/>
              <a:t>Now let’s look at the past two years. In 2011, the percentage was 8% and it increased by 1% in 2012. A 1% increase is not enough, and in this case, there were actually 22 fewer students tested in writing. If you calculate the actual number of students that achieved proficiency, the number of proficient students did not increase.  [click]</a:t>
            </a:r>
          </a:p>
        </p:txBody>
      </p:sp>
      <p:sp>
        <p:nvSpPr>
          <p:cNvPr id="491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5F5CF9AF-1163-4664-B3CA-5887C58C1C98}" type="slidenum">
              <a:rPr lang="en-US" smtClean="0"/>
              <a:pPr/>
              <a:t>19</a:t>
            </a:fld>
            <a:endParaRPr lang="en-US" smtClean="0"/>
          </a:p>
        </p:txBody>
      </p:sp>
    </p:spTree>
    <p:extLst>
      <p:ext uri="{BB962C8B-B14F-4D97-AF65-F5344CB8AC3E}">
        <p14:creationId xmlns:p14="http://schemas.microsoft.com/office/powerpoint/2010/main" val="19622910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defRPr/>
            </a:pPr>
            <a:r>
              <a:rPr lang="en-US" b="0" dirty="0" smtClean="0"/>
              <a:t>Why go this route? [click]</a:t>
            </a:r>
          </a:p>
          <a:p>
            <a:pPr>
              <a:defRPr/>
            </a:pPr>
            <a:r>
              <a:rPr lang="en-US" b="0" dirty="0" smtClean="0"/>
              <a:t> </a:t>
            </a:r>
          </a:p>
          <a:p>
            <a:pPr marL="177845" indent="-177845">
              <a:buFont typeface="Arial" panose="020B0604020202020204" pitchFamily="34" charset="0"/>
              <a:buChar char="•"/>
              <a:defRPr/>
            </a:pPr>
            <a:r>
              <a:rPr lang="en-US" b="0" dirty="0" smtClean="0"/>
              <a:t>Because this is a way to facilitate the quick wins needed to make significant and measurable increases in student achievement in a </a:t>
            </a:r>
            <a:r>
              <a:rPr lang="en-US" b="0" u="sng" dirty="0" smtClean="0"/>
              <a:t>single</a:t>
            </a:r>
            <a:r>
              <a:rPr lang="en-US" b="0" dirty="0" smtClean="0"/>
              <a:t> year [click]</a:t>
            </a:r>
          </a:p>
          <a:p>
            <a:pPr marL="177845" indent="-177845">
              <a:buFont typeface="Arial" panose="020B0604020202020204" pitchFamily="34" charset="0"/>
              <a:buChar char="•"/>
              <a:defRPr/>
            </a:pPr>
            <a:r>
              <a:rPr lang="en-US" b="0" dirty="0" smtClean="0"/>
              <a:t>Because it will help </a:t>
            </a:r>
            <a:r>
              <a:rPr lang="en-US" b="0" u="sng" dirty="0" smtClean="0"/>
              <a:t>streamline</a:t>
            </a:r>
            <a:r>
              <a:rPr lang="en-US" b="0" dirty="0" smtClean="0"/>
              <a:t> and </a:t>
            </a:r>
            <a:r>
              <a:rPr lang="en-US" b="0" u="sng" dirty="0" smtClean="0"/>
              <a:t>prioritize</a:t>
            </a:r>
            <a:r>
              <a:rPr lang="en-US" b="0" dirty="0" smtClean="0"/>
              <a:t> instruction to focus on the most important standards and move away from an education that is a mile wide and an inch deep [click]</a:t>
            </a:r>
          </a:p>
          <a:p>
            <a:pPr marL="177845" indent="-177845">
              <a:buFont typeface="Arial" panose="020B0604020202020204" pitchFamily="34" charset="0"/>
              <a:buChar char="•"/>
              <a:defRPr/>
            </a:pPr>
            <a:r>
              <a:rPr lang="en-US" b="0" dirty="0" smtClean="0"/>
              <a:t>Because this requires some planning and collaboration time but has </a:t>
            </a:r>
            <a:r>
              <a:rPr lang="en-US" b="0" u="sng" dirty="0" smtClean="0"/>
              <a:t>no</a:t>
            </a:r>
            <a:r>
              <a:rPr lang="en-US" b="0" dirty="0" smtClean="0"/>
              <a:t> other associated </a:t>
            </a:r>
            <a:r>
              <a:rPr lang="en-US" b="0" u="sng" dirty="0" smtClean="0"/>
              <a:t>costs</a:t>
            </a:r>
            <a:r>
              <a:rPr lang="en-US" b="0" dirty="0" smtClean="0"/>
              <a:t> [click]</a:t>
            </a:r>
          </a:p>
          <a:p>
            <a:pPr marL="177845" indent="-177845">
              <a:buFont typeface="Arial" panose="020B0604020202020204" pitchFamily="34" charset="0"/>
              <a:buChar char="•"/>
              <a:defRPr/>
            </a:pPr>
            <a:r>
              <a:rPr lang="en-US" b="0" dirty="0" smtClean="0"/>
              <a:t>Because this method will increase educator capacity and long-term sustainability, once educators learn how to </a:t>
            </a:r>
            <a:r>
              <a:rPr lang="en-US" b="0" u="sng" dirty="0" smtClean="0"/>
              <a:t>analyze and draw inferences from the assessment</a:t>
            </a:r>
            <a:r>
              <a:rPr lang="en-US" b="0" dirty="0" smtClean="0"/>
              <a:t> tool itself [click]</a:t>
            </a:r>
          </a:p>
          <a:p>
            <a:pPr marL="177845" indent="-177845">
              <a:buFont typeface="Arial" panose="020B0604020202020204" pitchFamily="34" charset="0"/>
              <a:buChar char="•"/>
              <a:defRPr/>
            </a:pPr>
            <a:endParaRPr lang="en-US" dirty="0" smtClean="0"/>
          </a:p>
          <a:p>
            <a:pPr>
              <a:defRPr/>
            </a:pPr>
            <a:endParaRPr lang="en-US" dirty="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7A3401DB-A31E-44FC-99EC-69EDC3FE3FC8}" type="slidenum">
              <a:rPr lang="en-US" smtClean="0"/>
              <a:pPr/>
              <a:t>2</a:t>
            </a:fld>
            <a:endParaRPr lang="en-US" dirty="0" smtClean="0"/>
          </a:p>
        </p:txBody>
      </p:sp>
    </p:spTree>
    <p:extLst>
      <p:ext uri="{BB962C8B-B14F-4D97-AF65-F5344CB8AC3E}">
        <p14:creationId xmlns:p14="http://schemas.microsoft.com/office/powerpoint/2010/main" val="41322457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In math, in 2008 the total percentage of students at Performance levels 1 and 2 was 5%. [click]</a:t>
            </a:r>
          </a:p>
          <a:p>
            <a:endParaRPr lang="en-US" dirty="0" smtClean="0"/>
          </a:p>
          <a:p>
            <a:r>
              <a:rPr lang="en-US" dirty="0" smtClean="0"/>
              <a:t>In 2012, the percentage decreased to 1%, so overall there has been a decrease over the past few years.  [click]</a:t>
            </a:r>
          </a:p>
          <a:p>
            <a:endParaRPr lang="en-US" dirty="0" smtClean="0"/>
          </a:p>
          <a:p>
            <a:r>
              <a:rPr lang="en-US" dirty="0" smtClean="0"/>
              <a:t>In 2011, the percentage was 0% and it increased slightly to 1%, which although it is an increase is not significant. Once again, if you figure out the actual number of students that are proficient, in 2012, that 1% represents only one or two students. You need to be thinking bigger than moving the needle for just one or two students per year!</a:t>
            </a:r>
          </a:p>
        </p:txBody>
      </p:sp>
      <p:sp>
        <p:nvSpPr>
          <p:cNvPr id="512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29001F92-FF63-45BF-BD11-3D0DCFF6C4B3}" type="slidenum">
              <a:rPr lang="en-US" smtClean="0"/>
              <a:pPr/>
              <a:t>20</a:t>
            </a:fld>
            <a:endParaRPr lang="en-US" smtClean="0"/>
          </a:p>
        </p:txBody>
      </p:sp>
    </p:spTree>
    <p:extLst>
      <p:ext uri="{BB962C8B-B14F-4D97-AF65-F5344CB8AC3E}">
        <p14:creationId xmlns:p14="http://schemas.microsoft.com/office/powerpoint/2010/main" val="2351241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In science, in 2008 the percentage of students at Performance levels 1 and 2 was 2%. [click]</a:t>
            </a:r>
          </a:p>
          <a:p>
            <a:endParaRPr lang="en-US" dirty="0" smtClean="0"/>
          </a:p>
          <a:p>
            <a:r>
              <a:rPr lang="en-US" dirty="0" smtClean="0"/>
              <a:t>In 2012, the percentage increased to 3%, but this is not a significant increase. [click]</a:t>
            </a:r>
          </a:p>
          <a:p>
            <a:endParaRPr lang="en-US" dirty="0" smtClean="0"/>
          </a:p>
          <a:p>
            <a:r>
              <a:rPr lang="en-US" dirty="0" smtClean="0"/>
              <a:t>Now let’s look at the past two years. In 2011, the percentage was 2% and it increased slightly to 3% in 2012, which equates to only one more student being proficient in science in 2012 than in 2011. [click]</a:t>
            </a:r>
          </a:p>
        </p:txBody>
      </p:sp>
      <p:sp>
        <p:nvSpPr>
          <p:cNvPr id="532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1AE4D280-979A-4943-A52C-49BB19BCB4DE}" type="slidenum">
              <a:rPr lang="en-US" smtClean="0"/>
              <a:pPr/>
              <a:t>21</a:t>
            </a:fld>
            <a:endParaRPr lang="en-US" smtClean="0"/>
          </a:p>
        </p:txBody>
      </p:sp>
    </p:spTree>
    <p:extLst>
      <p:ext uri="{BB962C8B-B14F-4D97-AF65-F5344CB8AC3E}">
        <p14:creationId xmlns:p14="http://schemas.microsoft.com/office/powerpoint/2010/main" val="3324013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Finally, in social studies in 2008 the percentage of students at Performance levels 1 and 2 was 4%. [click]</a:t>
            </a:r>
          </a:p>
          <a:p>
            <a:endParaRPr lang="en-US" dirty="0" smtClean="0"/>
          </a:p>
          <a:p>
            <a:r>
              <a:rPr lang="en-US" dirty="0" smtClean="0"/>
              <a:t>In 2012, the percentage is the same at 4%. [click]</a:t>
            </a:r>
          </a:p>
          <a:p>
            <a:endParaRPr lang="en-US" dirty="0" smtClean="0"/>
          </a:p>
          <a:p>
            <a:r>
              <a:rPr lang="en-US" dirty="0" smtClean="0"/>
              <a:t>Now let’s look at the past two years. The percentage has remained the same at 4%. Remember that you are looking at this report to see the trend for the scores over the past few years. Occasionally, you may see a significant decrease in scores for just one year and then the scores are back on track. This may indicate that something specific happened with that one class. When you see consistently low scores over several years, however, this almost always indicates that there are curriculum and instruction issues that need to be addressed. [click]</a:t>
            </a:r>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534EDD97-078E-4912-89D5-E81B4EBED321}" type="slidenum">
              <a:rPr lang="en-US" smtClean="0"/>
              <a:pPr/>
              <a:t>22</a:t>
            </a:fld>
            <a:endParaRPr lang="en-US" smtClean="0"/>
          </a:p>
        </p:txBody>
      </p:sp>
    </p:spTree>
    <p:extLst>
      <p:ext uri="{BB962C8B-B14F-4D97-AF65-F5344CB8AC3E}">
        <p14:creationId xmlns:p14="http://schemas.microsoft.com/office/powerpoint/2010/main" val="7425853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When looking at Performance Levels, it is helpful if you know your district and individual school </a:t>
            </a:r>
            <a:r>
              <a:rPr lang="en-US" baseline="0" dirty="0" smtClean="0"/>
              <a:t>proficiency targets f</a:t>
            </a:r>
            <a:r>
              <a:rPr lang="en-US" dirty="0" smtClean="0"/>
              <a:t>or each subject area for each year. This information may</a:t>
            </a:r>
            <a:r>
              <a:rPr lang="en-US" baseline="0" dirty="0" smtClean="0"/>
              <a:t> be</a:t>
            </a:r>
            <a:r>
              <a:rPr lang="en-US" sz="1200" b="0" i="0" u="none" strike="noStrike" kern="1200" baseline="0" dirty="0" smtClean="0">
                <a:solidFill>
                  <a:schemeClr val="tx1"/>
                </a:solidFill>
                <a:latin typeface="+mn-lt"/>
                <a:ea typeface="+mn-ea"/>
                <a:cs typeface="+mn-cs"/>
              </a:rPr>
              <a:t> accessed online at the link on the screen, but </a:t>
            </a:r>
            <a:r>
              <a:rPr lang="en-US" dirty="0" smtClean="0"/>
              <a:t>you can also easily calculate the growth required each year. Instructions on calculating your proficiency</a:t>
            </a:r>
            <a:r>
              <a:rPr lang="en-US" baseline="0" dirty="0" smtClean="0"/>
              <a:t> targets </a:t>
            </a:r>
            <a:r>
              <a:rPr lang="en-US" dirty="0" smtClean="0"/>
              <a:t>are provided on the next screen. Here is an example of the spreadsheet that is distributed. [click]</a:t>
            </a:r>
          </a:p>
          <a:p>
            <a:endParaRPr lang="en-US" dirty="0" smtClean="0"/>
          </a:p>
          <a:p>
            <a:r>
              <a:rPr lang="en-US" dirty="0" smtClean="0"/>
              <a:t>To meet the goals outlined in Michigan’s ESEA Flexibility Waivers, 85% of students must be Proficient or Advanced in all subject areas by 2022. </a:t>
            </a:r>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For more information about the proficiency targets, visit http://www.michigan.gov/documents/mde/ProficiencyTargetsFAQ_413494_7.doc. </a:t>
            </a:r>
          </a:p>
          <a:p>
            <a:endParaRPr lang="es-CO" dirty="0" smtClean="0"/>
          </a:p>
        </p:txBody>
      </p:sp>
      <p:sp>
        <p:nvSpPr>
          <p:cNvPr id="573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ABE73B64-E016-49E3-896B-36D610843056}" type="slidenum">
              <a:rPr lang="en-US" smtClean="0"/>
              <a:pPr/>
              <a:t>23</a:t>
            </a:fld>
            <a:endParaRPr lang="en-US" smtClean="0"/>
          </a:p>
        </p:txBody>
      </p:sp>
    </p:spTree>
    <p:extLst>
      <p:ext uri="{BB962C8B-B14F-4D97-AF65-F5344CB8AC3E}">
        <p14:creationId xmlns:p14="http://schemas.microsoft.com/office/powerpoint/2010/main" val="29851304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To calculate these targets, you must know </a:t>
            </a:r>
            <a:r>
              <a:rPr lang="en-US" u="sng" dirty="0" smtClean="0"/>
              <a:t>your</a:t>
            </a:r>
            <a:r>
              <a:rPr lang="en-US" dirty="0" smtClean="0"/>
              <a:t> current performance levels. Let’s use the 2012 MME Mathematics data as an example. [click]</a:t>
            </a:r>
            <a:endParaRPr lang="es-CO" dirty="0" smtClean="0"/>
          </a:p>
          <a:p>
            <a:endParaRPr lang="en-US" dirty="0" smtClean="0"/>
          </a:p>
          <a:p>
            <a:pPr marL="0" lvl="1"/>
            <a:r>
              <a:rPr lang="en-US" dirty="0" smtClean="0"/>
              <a:t>In 2012, this sample school had 1% of their students that scored either proficient or advanced in Math on the MME. [click]</a:t>
            </a:r>
          </a:p>
          <a:p>
            <a:pPr marL="0" lvl="1"/>
            <a:endParaRPr lang="en-US" dirty="0" smtClean="0"/>
          </a:p>
          <a:p>
            <a:pPr marL="0" lvl="1"/>
            <a:r>
              <a:rPr lang="en-US" dirty="0" smtClean="0"/>
              <a:t>First, find the difference between your current percentage and the goal of 85% by subtracting. In this case, a gain of 84% needs to be achieved by 2022. [click]</a:t>
            </a:r>
          </a:p>
          <a:p>
            <a:pPr marL="0" lvl="1"/>
            <a:endParaRPr lang="en-US" dirty="0" smtClean="0"/>
          </a:p>
          <a:p>
            <a:pPr marL="0" lvl="1"/>
            <a:r>
              <a:rPr lang="en-US" dirty="0" smtClean="0"/>
              <a:t>Now, calculate the number of years between 2012 and 2022 by subtracting. So, there are 10 years to get to the 85% goal. [click]</a:t>
            </a:r>
          </a:p>
          <a:p>
            <a:pPr marL="0" lvl="1"/>
            <a:endParaRPr lang="en-US" dirty="0" smtClean="0"/>
          </a:p>
          <a:p>
            <a:pPr marL="0" lvl="1"/>
            <a:r>
              <a:rPr lang="es-CO" dirty="0" smtClean="0"/>
              <a:t>T</a:t>
            </a:r>
            <a:r>
              <a:rPr lang="en-US" dirty="0" smtClean="0"/>
              <a:t>o calculate the target for each year until 2022, divide the growth required to reach 85% by the number of years until 2022. To move consistently toward the target of 85%, this school’s MME Math proficiency level should increase by 8.4% each year. [click]</a:t>
            </a:r>
          </a:p>
        </p:txBody>
      </p:sp>
      <p:sp>
        <p:nvSpPr>
          <p:cNvPr id="593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4E623487-3470-4E12-8F15-C4BA6725F590}" type="slidenum">
              <a:rPr lang="en-US" smtClean="0"/>
              <a:pPr/>
              <a:t>24</a:t>
            </a:fld>
            <a:endParaRPr lang="en-US" smtClean="0"/>
          </a:p>
        </p:txBody>
      </p:sp>
    </p:spTree>
    <p:extLst>
      <p:ext uri="{BB962C8B-B14F-4D97-AF65-F5344CB8AC3E}">
        <p14:creationId xmlns:p14="http://schemas.microsoft.com/office/powerpoint/2010/main" val="42002706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lvl="1"/>
            <a:r>
              <a:rPr lang="en-US" dirty="0" smtClean="0"/>
              <a:t>Based on the 2012 data and calculations on the previous screen, this school must increase the percentage of students that are proficient by 8.4% each year. Keep in mind that these annual goals will be adjusted each year based on the most recent proficiency level. Can you see why 1%, 2% and even 5% increases are not enough? What do your numbers look like?</a:t>
            </a:r>
          </a:p>
        </p:txBody>
      </p:sp>
      <p:sp>
        <p:nvSpPr>
          <p:cNvPr id="614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D4E44DBC-F4C2-47A9-9D59-40FB03C95AD7}" type="slidenum">
              <a:rPr lang="en-US" smtClean="0"/>
              <a:pPr/>
              <a:t>25</a:t>
            </a:fld>
            <a:endParaRPr lang="en-US" smtClean="0"/>
          </a:p>
        </p:txBody>
      </p:sp>
    </p:spTree>
    <p:extLst>
      <p:ext uri="{BB962C8B-B14F-4D97-AF65-F5344CB8AC3E}">
        <p14:creationId xmlns:p14="http://schemas.microsoft.com/office/powerpoint/2010/main" val="4097587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O"/>
          </a:p>
        </p:txBody>
      </p:sp>
      <p:sp>
        <p:nvSpPr>
          <p:cNvPr id="4" name="Slide Number Placeholder 3"/>
          <p:cNvSpPr>
            <a:spLocks noGrp="1"/>
          </p:cNvSpPr>
          <p:nvPr>
            <p:ph type="sldNum" sz="quarter" idx="10"/>
          </p:nvPr>
        </p:nvSpPr>
        <p:spPr/>
        <p:txBody>
          <a:bodyPr/>
          <a:lstStyle/>
          <a:p>
            <a:pPr>
              <a:defRPr/>
            </a:pPr>
            <a:fld id="{95653402-E7A0-40E7-8009-1BC9C30D18FC}" type="slidenum">
              <a:rPr lang="en-US" smtClean="0"/>
              <a:pPr>
                <a:defRPr/>
              </a:pPr>
              <a:t>26</a:t>
            </a:fld>
            <a:endParaRPr lang="en-US"/>
          </a:p>
        </p:txBody>
      </p:sp>
    </p:spTree>
    <p:extLst>
      <p:ext uri="{BB962C8B-B14F-4D97-AF65-F5344CB8AC3E}">
        <p14:creationId xmlns:p14="http://schemas.microsoft.com/office/powerpoint/2010/main" val="24269801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The next step is to review your score distribution data in the School Summary Report. First, you will look at your data for All Students. On the School Summary Report for the MME, this data is found on page 2. This page provides the list of standards that are tested on the MME, the total possible points and the mean points for each standard tested.  [click]</a:t>
            </a:r>
          </a:p>
          <a:p>
            <a:endParaRPr lang="en-US" smtClean="0"/>
          </a:p>
          <a:p>
            <a:r>
              <a:rPr lang="en-US" smtClean="0"/>
              <a:t>Let’s </a:t>
            </a:r>
            <a:r>
              <a:rPr lang="en-US" dirty="0" smtClean="0"/>
              <a:t>look at the different subject areas, starting with reading. Locate the items in each subject area that have the </a:t>
            </a:r>
            <a:r>
              <a:rPr lang="en-US" b="1" dirty="0" smtClean="0"/>
              <a:t>highest number of points possible</a:t>
            </a:r>
            <a:r>
              <a:rPr lang="en-US" dirty="0" smtClean="0"/>
              <a:t> and draw a box around them. These are the big ticket items on which you will focus. In reading, the big ticket items are R2.1 and R2.2. [click]</a:t>
            </a:r>
          </a:p>
          <a:p>
            <a:endParaRPr lang="en-US" dirty="0" smtClean="0"/>
          </a:p>
          <a:p>
            <a:r>
              <a:rPr lang="en-US" dirty="0" smtClean="0"/>
              <a:t>Then, do the same for the other subjects. [click 4x]</a:t>
            </a:r>
            <a:endParaRPr lang="es-CO" dirty="0" smtClean="0"/>
          </a:p>
        </p:txBody>
      </p:sp>
      <p:sp>
        <p:nvSpPr>
          <p:cNvPr id="665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87788CB3-3437-40FF-9A23-F4DA03562C63}" type="slidenum">
              <a:rPr lang="en-US" smtClean="0"/>
              <a:pPr/>
              <a:t>27</a:t>
            </a:fld>
            <a:endParaRPr lang="en-US" smtClean="0"/>
          </a:p>
        </p:txBody>
      </p:sp>
    </p:spTree>
    <p:extLst>
      <p:ext uri="{BB962C8B-B14F-4D97-AF65-F5344CB8AC3E}">
        <p14:creationId xmlns:p14="http://schemas.microsoft.com/office/powerpoint/2010/main" val="7713980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O" dirty="0"/>
          </a:p>
        </p:txBody>
      </p:sp>
      <p:sp>
        <p:nvSpPr>
          <p:cNvPr id="4" name="Slide Number Placeholder 3"/>
          <p:cNvSpPr>
            <a:spLocks noGrp="1"/>
          </p:cNvSpPr>
          <p:nvPr>
            <p:ph type="sldNum" sz="quarter" idx="10"/>
          </p:nvPr>
        </p:nvSpPr>
        <p:spPr/>
        <p:txBody>
          <a:bodyPr/>
          <a:lstStyle/>
          <a:p>
            <a:pPr>
              <a:defRPr/>
            </a:pPr>
            <a:fld id="{95653402-E7A0-40E7-8009-1BC9C30D18FC}" type="slidenum">
              <a:rPr lang="en-US" smtClean="0"/>
              <a:pPr>
                <a:defRPr/>
              </a:pPr>
              <a:t>28</a:t>
            </a:fld>
            <a:endParaRPr lang="en-US"/>
          </a:p>
        </p:txBody>
      </p:sp>
    </p:spTree>
    <p:extLst>
      <p:ext uri="{BB962C8B-B14F-4D97-AF65-F5344CB8AC3E}">
        <p14:creationId xmlns:p14="http://schemas.microsoft.com/office/powerpoint/2010/main" val="15801545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Now that you have identified the big ticket items, let’s calculate the percentage of the subject area score that these big ticket items account for. [click]</a:t>
            </a:r>
          </a:p>
          <a:p>
            <a:endParaRPr lang="en-US" dirty="0" smtClean="0"/>
          </a:p>
          <a:p>
            <a:r>
              <a:rPr lang="en-US" dirty="0" smtClean="0"/>
              <a:t>Let’s start with reading. [click]</a:t>
            </a:r>
          </a:p>
          <a:p>
            <a:endParaRPr lang="en-US" dirty="0" smtClean="0"/>
          </a:p>
          <a:p>
            <a:r>
              <a:rPr lang="en-US" dirty="0" smtClean="0"/>
              <a:t>First, add the points possible for the big ticket items identified in the previous step. For reading, the total points possible for the big ticket items add up to 40. [click]</a:t>
            </a:r>
            <a:endParaRPr lang="es-CO" sz="1100" dirty="0"/>
          </a:p>
          <a:p>
            <a:r>
              <a:rPr lang="en-US" dirty="0" smtClean="0"/>
              <a:t> </a:t>
            </a:r>
            <a:endParaRPr lang="es-CO" sz="1100" dirty="0"/>
          </a:p>
          <a:p>
            <a:r>
              <a:rPr lang="en-US" dirty="0" smtClean="0"/>
              <a:t>Next, add the total points possible for all of the reading standards. The possible points for all four reading standards add up to 51. [click]</a:t>
            </a:r>
            <a:endParaRPr lang="es-CO" sz="1100" dirty="0"/>
          </a:p>
          <a:p>
            <a:endParaRPr lang="en-US" dirty="0" smtClean="0"/>
          </a:p>
          <a:p>
            <a:r>
              <a:rPr lang="en-US" dirty="0" smtClean="0"/>
              <a:t>Use a calculator to divide the total for the big ticket items by the total points for all of the reading standards to calculate the percentage of the total score that the big ticket items are worth. [click]</a:t>
            </a:r>
          </a:p>
          <a:p>
            <a:endParaRPr lang="en-US" dirty="0" smtClean="0"/>
          </a:p>
          <a:p>
            <a:r>
              <a:rPr lang="en-US" dirty="0" smtClean="0"/>
              <a:t>You can multiply your answer by 100 to get it into a percent format. [click]</a:t>
            </a:r>
            <a:endParaRPr lang="es-CO" sz="1100" dirty="0"/>
          </a:p>
          <a:p>
            <a:r>
              <a:rPr lang="en-US" dirty="0" smtClean="0"/>
              <a:t> </a:t>
            </a:r>
            <a:endParaRPr lang="es-CO" sz="1100" dirty="0"/>
          </a:p>
          <a:p>
            <a:r>
              <a:rPr lang="en-US" dirty="0" smtClean="0"/>
              <a:t>Therefore, assessment items related to the highlighted big ticket items make up 78% of the score for the reading portion! [click]</a:t>
            </a:r>
          </a:p>
          <a:p>
            <a:endParaRPr lang="en-US" dirty="0" smtClean="0"/>
          </a:p>
          <a:p>
            <a:r>
              <a:rPr lang="en-US" dirty="0" smtClean="0"/>
              <a:t>Let’s look at the percentages for the other subject areas. The big ticket items for writing make up 64% of the score. [click]</a:t>
            </a:r>
          </a:p>
          <a:p>
            <a:endParaRPr lang="en-US" dirty="0" smtClean="0"/>
          </a:p>
          <a:p>
            <a:r>
              <a:rPr lang="en-US" dirty="0" smtClean="0"/>
              <a:t>45% for math [click]</a:t>
            </a:r>
          </a:p>
          <a:p>
            <a:r>
              <a:rPr lang="en-US" dirty="0" smtClean="0"/>
              <a:t>45% for science [click]</a:t>
            </a:r>
          </a:p>
          <a:p>
            <a:r>
              <a:rPr lang="en-US" dirty="0" smtClean="0"/>
              <a:t>And 53% for social studies. [click]</a:t>
            </a:r>
          </a:p>
          <a:p>
            <a:endParaRPr lang="en-US" dirty="0" smtClean="0"/>
          </a:p>
          <a:p>
            <a:r>
              <a:rPr lang="en-US" dirty="0" smtClean="0"/>
              <a:t>Notice that in most of the cases the percentages account for 45% or more of the total score! Thinking ahead…where do you think you should spend more instructional time?</a:t>
            </a:r>
            <a:endParaRPr lang="es-CO" dirty="0" smtClean="0"/>
          </a:p>
          <a:p>
            <a:endParaRPr lang="es-CO" sz="1100" dirty="0"/>
          </a:p>
          <a:p>
            <a:r>
              <a:rPr lang="en-US" sz="1100" dirty="0"/>
              <a:t>Repeat</a:t>
            </a:r>
            <a:r>
              <a:rPr lang="es-CO" sz="1100" dirty="0"/>
              <a:t> </a:t>
            </a:r>
            <a:r>
              <a:rPr lang="en-US" sz="1100" dirty="0"/>
              <a:t>these</a:t>
            </a:r>
            <a:r>
              <a:rPr lang="es-CO" sz="1100" dirty="0"/>
              <a:t> </a:t>
            </a:r>
            <a:r>
              <a:rPr lang="es-CO" sz="1100" dirty="0" err="1"/>
              <a:t>steps</a:t>
            </a:r>
            <a:r>
              <a:rPr lang="es-CO" sz="1100" dirty="0"/>
              <a:t> </a:t>
            </a:r>
            <a:r>
              <a:rPr lang="es-CO" sz="1100" dirty="0" err="1"/>
              <a:t>for</a:t>
            </a:r>
            <a:r>
              <a:rPr lang="es-CO" sz="1100" dirty="0"/>
              <a:t> Students </a:t>
            </a:r>
            <a:r>
              <a:rPr lang="en-US" sz="1100" noProof="0" dirty="0" smtClean="0"/>
              <a:t>with</a:t>
            </a:r>
            <a:r>
              <a:rPr lang="es-CO" sz="1100" dirty="0" smtClean="0"/>
              <a:t> </a:t>
            </a:r>
            <a:r>
              <a:rPr lang="en-US" sz="1100" noProof="0" dirty="0" smtClean="0"/>
              <a:t>Disabilities</a:t>
            </a:r>
            <a:r>
              <a:rPr lang="es-CO" sz="1100" dirty="0" smtClean="0"/>
              <a:t> </a:t>
            </a:r>
            <a:r>
              <a:rPr lang="es-CO" sz="1100" dirty="0"/>
              <a:t>and </a:t>
            </a:r>
            <a:r>
              <a:rPr lang="es-CO" sz="1100" dirty="0" err="1"/>
              <a:t>All</a:t>
            </a:r>
            <a:r>
              <a:rPr lang="es-CO" sz="1100" dirty="0"/>
              <a:t> </a:t>
            </a:r>
            <a:r>
              <a:rPr lang="es-CO" sz="1100" dirty="0" err="1"/>
              <a:t>Except</a:t>
            </a:r>
            <a:r>
              <a:rPr lang="es-CO" sz="1100" dirty="0"/>
              <a:t> Students </a:t>
            </a:r>
            <a:r>
              <a:rPr lang="es-CO" sz="1100" dirty="0" err="1"/>
              <a:t>with</a:t>
            </a:r>
            <a:r>
              <a:rPr lang="es-CO" sz="1100" dirty="0"/>
              <a:t> </a:t>
            </a:r>
            <a:r>
              <a:rPr lang="es-CO" sz="1100" dirty="0" err="1"/>
              <a:t>Disabilities</a:t>
            </a:r>
            <a:r>
              <a:rPr lang="es-CO" sz="1100" dirty="0"/>
              <a:t>, </a:t>
            </a:r>
            <a:r>
              <a:rPr lang="es-CO" sz="1100" dirty="0" err="1"/>
              <a:t>if</a:t>
            </a:r>
            <a:r>
              <a:rPr lang="es-CO" sz="1100" dirty="0"/>
              <a:t> </a:t>
            </a:r>
            <a:r>
              <a:rPr lang="en-US" sz="1100" noProof="0" dirty="0" smtClean="0"/>
              <a:t>appropriate</a:t>
            </a:r>
            <a:r>
              <a:rPr lang="es-CO" sz="1100" dirty="0" smtClean="0"/>
              <a:t> </a:t>
            </a:r>
            <a:r>
              <a:rPr lang="es-CO" sz="1100" dirty="0" err="1"/>
              <a:t>to</a:t>
            </a:r>
            <a:r>
              <a:rPr lang="es-CO" sz="1100" dirty="0"/>
              <a:t> </a:t>
            </a:r>
            <a:r>
              <a:rPr lang="es-CO" sz="1100" dirty="0" err="1"/>
              <a:t>your</a:t>
            </a:r>
            <a:r>
              <a:rPr lang="es-CO" sz="1100" dirty="0"/>
              <a:t> </a:t>
            </a:r>
            <a:r>
              <a:rPr lang="es-CO" sz="1100" dirty="0" err="1"/>
              <a:t>situation</a:t>
            </a:r>
            <a:r>
              <a:rPr lang="es-CO" sz="1100" dirty="0"/>
              <a:t>. </a:t>
            </a:r>
            <a:r>
              <a:rPr lang="es-CO" sz="1100" dirty="0" err="1"/>
              <a:t>This</a:t>
            </a:r>
            <a:r>
              <a:rPr lang="es-CO" sz="1100" dirty="0"/>
              <a:t> data </a:t>
            </a:r>
            <a:r>
              <a:rPr lang="es-CO" sz="1100" dirty="0" err="1"/>
              <a:t>is</a:t>
            </a:r>
            <a:r>
              <a:rPr lang="es-CO" sz="1100" dirty="0"/>
              <a:t> </a:t>
            </a:r>
            <a:r>
              <a:rPr lang="es-CO" sz="1100" dirty="0" err="1"/>
              <a:t>found</a:t>
            </a:r>
            <a:r>
              <a:rPr lang="es-CO" sz="1100" dirty="0"/>
              <a:t> </a:t>
            </a:r>
            <a:r>
              <a:rPr lang="es-CO" sz="1100" dirty="0" err="1"/>
              <a:t>on</a:t>
            </a:r>
            <a:r>
              <a:rPr lang="es-CO" sz="1100" dirty="0"/>
              <a:t> </a:t>
            </a:r>
            <a:r>
              <a:rPr lang="es-CO" sz="1100" dirty="0" err="1"/>
              <a:t>pages</a:t>
            </a:r>
            <a:r>
              <a:rPr lang="es-CO" sz="1100" dirty="0"/>
              <a:t> 3 – 6 of </a:t>
            </a:r>
            <a:r>
              <a:rPr lang="es-CO" sz="1100" dirty="0" err="1"/>
              <a:t>the</a:t>
            </a:r>
            <a:r>
              <a:rPr lang="es-CO" sz="1100" dirty="0"/>
              <a:t> </a:t>
            </a:r>
            <a:r>
              <a:rPr lang="es-CO" sz="1100" dirty="0" err="1"/>
              <a:t>Summary</a:t>
            </a:r>
            <a:r>
              <a:rPr lang="es-CO" sz="1100" dirty="0"/>
              <a:t> </a:t>
            </a:r>
            <a:r>
              <a:rPr lang="es-CO" sz="1100" dirty="0" err="1"/>
              <a:t>Report</a:t>
            </a:r>
            <a:r>
              <a:rPr lang="es-CO" sz="1100" dirty="0"/>
              <a:t>. </a:t>
            </a:r>
            <a:r>
              <a:rPr lang="es-CO" sz="1100" dirty="0" err="1"/>
              <a:t>Remember</a:t>
            </a:r>
            <a:r>
              <a:rPr lang="es-CO" sz="1100" dirty="0"/>
              <a:t> </a:t>
            </a:r>
            <a:r>
              <a:rPr lang="es-CO" sz="1100" dirty="0" err="1"/>
              <a:t>that</a:t>
            </a:r>
            <a:r>
              <a:rPr lang="es-CO" sz="1100" dirty="0"/>
              <a:t> data </a:t>
            </a:r>
            <a:r>
              <a:rPr lang="es-CO" sz="1100" dirty="0" err="1"/>
              <a:t>for</a:t>
            </a:r>
            <a:r>
              <a:rPr lang="es-CO" sz="1100" dirty="0"/>
              <a:t> </a:t>
            </a:r>
            <a:r>
              <a:rPr lang="es-CO" sz="1100" dirty="0" err="1"/>
              <a:t>subgroups</a:t>
            </a:r>
            <a:r>
              <a:rPr lang="es-CO" sz="1100" dirty="0"/>
              <a:t> </a:t>
            </a:r>
            <a:r>
              <a:rPr lang="es-CO" sz="1100" dirty="0" err="1"/>
              <a:t>will</a:t>
            </a:r>
            <a:r>
              <a:rPr lang="es-CO" sz="1100" dirty="0"/>
              <a:t> </a:t>
            </a:r>
            <a:r>
              <a:rPr lang="es-CO" sz="1100" dirty="0" err="1"/>
              <a:t>only</a:t>
            </a:r>
            <a:r>
              <a:rPr lang="es-CO" sz="1100" dirty="0"/>
              <a:t> show </a:t>
            </a:r>
            <a:r>
              <a:rPr lang="es-CO" sz="1100" dirty="0" err="1"/>
              <a:t>when</a:t>
            </a:r>
            <a:r>
              <a:rPr lang="es-CO" sz="1100" dirty="0"/>
              <a:t> </a:t>
            </a:r>
            <a:r>
              <a:rPr lang="es-CO" sz="1100" dirty="0" err="1"/>
              <a:t>there</a:t>
            </a:r>
            <a:r>
              <a:rPr lang="es-CO" sz="1100" dirty="0"/>
              <a:t> are 10 </a:t>
            </a:r>
            <a:r>
              <a:rPr lang="es-CO" sz="1100" dirty="0" err="1"/>
              <a:t>or</a:t>
            </a:r>
            <a:r>
              <a:rPr lang="es-CO" sz="1100" dirty="0"/>
              <a:t> more </a:t>
            </a:r>
            <a:r>
              <a:rPr lang="es-CO" sz="1100" dirty="0" err="1"/>
              <a:t>students</a:t>
            </a:r>
            <a:r>
              <a:rPr lang="es-CO" sz="1100" dirty="0"/>
              <a:t> </a:t>
            </a:r>
            <a:r>
              <a:rPr lang="es-CO" sz="1100" dirty="0" err="1"/>
              <a:t>tested</a:t>
            </a:r>
            <a:r>
              <a:rPr lang="es-CO" sz="1100" dirty="0"/>
              <a:t>. [</a:t>
            </a:r>
            <a:r>
              <a:rPr lang="es-CO" sz="1100" dirty="0" err="1"/>
              <a:t>click</a:t>
            </a:r>
            <a:r>
              <a:rPr lang="es-CO" sz="1100" dirty="0"/>
              <a:t>]</a:t>
            </a:r>
          </a:p>
          <a:p>
            <a:endParaRPr lang="es-CO" sz="1100" dirty="0"/>
          </a:p>
          <a:p>
            <a:r>
              <a:rPr lang="es-CO" sz="1100" dirty="0" err="1"/>
              <a:t>Click</a:t>
            </a:r>
            <a:r>
              <a:rPr lang="es-CO" sz="1100" dirty="0"/>
              <a:t> </a:t>
            </a:r>
            <a:r>
              <a:rPr lang="es-CO" sz="1100" dirty="0" err="1"/>
              <a:t>on</a:t>
            </a:r>
            <a:r>
              <a:rPr lang="es-CO" sz="1100" dirty="0"/>
              <a:t> </a:t>
            </a:r>
            <a:r>
              <a:rPr lang="es-CO" sz="1100" dirty="0" err="1"/>
              <a:t>the</a:t>
            </a:r>
            <a:r>
              <a:rPr lang="es-CO" sz="1100" dirty="0"/>
              <a:t> link at </a:t>
            </a:r>
            <a:r>
              <a:rPr lang="es-CO" sz="1100" dirty="0" err="1"/>
              <a:t>the</a:t>
            </a:r>
            <a:r>
              <a:rPr lang="es-CO" sz="1100" dirty="0"/>
              <a:t> </a:t>
            </a:r>
            <a:r>
              <a:rPr lang="es-CO" sz="1100" dirty="0" err="1"/>
              <a:t>bottom</a:t>
            </a:r>
            <a:r>
              <a:rPr lang="es-CO" sz="1100" dirty="0"/>
              <a:t> of </a:t>
            </a:r>
            <a:r>
              <a:rPr lang="es-CO" sz="1100" dirty="0" err="1"/>
              <a:t>the</a:t>
            </a:r>
            <a:r>
              <a:rPr lang="es-CO" sz="1100" dirty="0"/>
              <a:t> </a:t>
            </a:r>
            <a:r>
              <a:rPr lang="es-CO" sz="1100" dirty="0" err="1"/>
              <a:t>screen</a:t>
            </a:r>
            <a:r>
              <a:rPr lang="es-CO" sz="1100" dirty="0"/>
              <a:t> </a:t>
            </a:r>
            <a:r>
              <a:rPr lang="es-CO" sz="1100" dirty="0" err="1"/>
              <a:t>to</a:t>
            </a:r>
            <a:r>
              <a:rPr lang="es-CO" sz="1100" dirty="0"/>
              <a:t> </a:t>
            </a:r>
            <a:r>
              <a:rPr lang="es-CO" sz="1100" dirty="0" err="1"/>
              <a:t>access</a:t>
            </a:r>
            <a:r>
              <a:rPr lang="es-CO" sz="1100" dirty="0"/>
              <a:t> </a:t>
            </a:r>
            <a:r>
              <a:rPr lang="es-CO" sz="1100" dirty="0" err="1"/>
              <a:t>all</a:t>
            </a:r>
            <a:r>
              <a:rPr lang="es-CO" sz="1100" dirty="0"/>
              <a:t> of </a:t>
            </a:r>
            <a:r>
              <a:rPr lang="es-CO" sz="1100" dirty="0" err="1"/>
              <a:t>the</a:t>
            </a:r>
            <a:r>
              <a:rPr lang="es-CO" sz="1100" dirty="0"/>
              <a:t> </a:t>
            </a:r>
            <a:r>
              <a:rPr lang="es-CO" sz="1100" dirty="0" err="1"/>
              <a:t>high</a:t>
            </a:r>
            <a:r>
              <a:rPr lang="es-CO" sz="1100" dirty="0"/>
              <a:t> </a:t>
            </a:r>
            <a:r>
              <a:rPr lang="es-CO" sz="1100" dirty="0" err="1"/>
              <a:t>school</a:t>
            </a:r>
            <a:r>
              <a:rPr lang="es-CO" sz="1100" dirty="0"/>
              <a:t> </a:t>
            </a:r>
            <a:r>
              <a:rPr lang="en-US" sz="1100" dirty="0" smtClean="0"/>
              <a:t>big ticket items </a:t>
            </a:r>
            <a:r>
              <a:rPr lang="es-CO" sz="1100" dirty="0" smtClean="0"/>
              <a:t> </a:t>
            </a:r>
            <a:r>
              <a:rPr lang="es-CO" sz="1100" dirty="0" err="1"/>
              <a:t>since</a:t>
            </a:r>
            <a:r>
              <a:rPr lang="es-CO" sz="1100" dirty="0"/>
              <a:t> 2009. </a:t>
            </a:r>
            <a:r>
              <a:rPr lang="es-CO" sz="1100" dirty="0" err="1"/>
              <a:t>You’ll</a:t>
            </a:r>
            <a:r>
              <a:rPr lang="es-CO" sz="1100" dirty="0"/>
              <a:t> </a:t>
            </a:r>
            <a:r>
              <a:rPr lang="es-CO" sz="1100" dirty="0" err="1"/>
              <a:t>see</a:t>
            </a:r>
            <a:r>
              <a:rPr lang="es-CO" sz="1100" dirty="0"/>
              <a:t> </a:t>
            </a:r>
            <a:r>
              <a:rPr lang="es-CO" sz="1100" dirty="0" err="1"/>
              <a:t>that</a:t>
            </a:r>
            <a:r>
              <a:rPr lang="es-CO" sz="1100" dirty="0"/>
              <a:t> </a:t>
            </a:r>
            <a:r>
              <a:rPr lang="es-CO" sz="1100" dirty="0" err="1"/>
              <a:t>although</a:t>
            </a:r>
            <a:r>
              <a:rPr lang="es-CO" sz="1100" dirty="0"/>
              <a:t> </a:t>
            </a:r>
            <a:r>
              <a:rPr lang="es-CO" sz="1100" dirty="0" err="1"/>
              <a:t>the</a:t>
            </a:r>
            <a:r>
              <a:rPr lang="es-CO" sz="1100" dirty="0"/>
              <a:t> percentages </a:t>
            </a:r>
            <a:r>
              <a:rPr lang="es-CO" sz="1100" dirty="0" err="1"/>
              <a:t>may</a:t>
            </a:r>
            <a:r>
              <a:rPr lang="es-CO" sz="1100" dirty="0"/>
              <a:t> </a:t>
            </a:r>
            <a:r>
              <a:rPr lang="es-CO" sz="1100" dirty="0" err="1"/>
              <a:t>have</a:t>
            </a:r>
            <a:r>
              <a:rPr lang="es-CO" sz="1100" dirty="0"/>
              <a:t> </a:t>
            </a:r>
            <a:r>
              <a:rPr lang="es-CO" sz="1100" dirty="0" err="1"/>
              <a:t>changed</a:t>
            </a:r>
            <a:r>
              <a:rPr lang="es-CO" sz="1100" dirty="0"/>
              <a:t> </a:t>
            </a:r>
            <a:r>
              <a:rPr lang="es-CO" sz="1100" dirty="0" err="1"/>
              <a:t>slightly</a:t>
            </a:r>
            <a:r>
              <a:rPr lang="es-CO" sz="1100" dirty="0"/>
              <a:t>, </a:t>
            </a:r>
            <a:r>
              <a:rPr lang="es-CO" sz="1100" dirty="0" err="1"/>
              <a:t>the</a:t>
            </a:r>
            <a:r>
              <a:rPr lang="es-CO" sz="1100" dirty="0"/>
              <a:t> </a:t>
            </a:r>
            <a:r>
              <a:rPr lang="en-US" sz="1100" dirty="0" smtClean="0"/>
              <a:t>big ticket items </a:t>
            </a:r>
            <a:r>
              <a:rPr lang="es-CO" sz="1100" dirty="0" err="1" smtClean="0"/>
              <a:t>have</a:t>
            </a:r>
            <a:r>
              <a:rPr lang="es-CO" sz="1100" dirty="0" smtClean="0"/>
              <a:t> </a:t>
            </a:r>
            <a:r>
              <a:rPr lang="es-CO" sz="1100" dirty="0" err="1"/>
              <a:t>been</a:t>
            </a:r>
            <a:r>
              <a:rPr lang="es-CO" sz="1100" dirty="0"/>
              <a:t> </a:t>
            </a:r>
            <a:r>
              <a:rPr lang="es-CO" sz="1100" dirty="0" err="1"/>
              <a:t>relatively</a:t>
            </a:r>
            <a:r>
              <a:rPr lang="es-CO" sz="1100" dirty="0"/>
              <a:t> </a:t>
            </a:r>
            <a:r>
              <a:rPr lang="es-CO" sz="1100" dirty="0" err="1"/>
              <a:t>consistent</a:t>
            </a:r>
            <a:r>
              <a:rPr lang="es-CO" sz="1100" dirty="0" smtClean="0"/>
              <a:t>. </a:t>
            </a:r>
            <a:endParaRPr lang="es-CO" sz="1100" dirty="0"/>
          </a:p>
        </p:txBody>
      </p:sp>
      <p:sp>
        <p:nvSpPr>
          <p:cNvPr id="696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F3639A81-A8A9-4EBB-9655-1404DB4B32E0}" type="slidenum">
              <a:rPr lang="en-US" smtClean="0"/>
              <a:pPr/>
              <a:t>29</a:t>
            </a:fld>
            <a:endParaRPr lang="en-US" smtClean="0"/>
          </a:p>
        </p:txBody>
      </p:sp>
    </p:spTree>
    <p:extLst>
      <p:ext uri="{BB962C8B-B14F-4D97-AF65-F5344CB8AC3E}">
        <p14:creationId xmlns:p14="http://schemas.microsoft.com/office/powerpoint/2010/main" val="27781790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defRPr/>
            </a:pPr>
            <a:r>
              <a:rPr lang="en-US" b="0" dirty="0" smtClean="0"/>
              <a:t>You’ll know you’ve arrived when… [click]</a:t>
            </a:r>
          </a:p>
          <a:p>
            <a:pPr>
              <a:defRPr/>
            </a:pPr>
            <a:r>
              <a:rPr lang="en-US" dirty="0" smtClean="0"/>
              <a:t> </a:t>
            </a:r>
          </a:p>
          <a:p>
            <a:pPr marL="177845" indent="-177845">
              <a:buFont typeface="Arial" panose="020B0604020202020204" pitchFamily="34" charset="0"/>
              <a:buChar char="•"/>
              <a:defRPr/>
            </a:pPr>
            <a:r>
              <a:rPr lang="en-US" dirty="0" smtClean="0"/>
              <a:t>Overall proficiency scores on the MME and MEAP show significant and continuous improvement. </a:t>
            </a:r>
            <a:r>
              <a:rPr lang="en-US" b="0" dirty="0" smtClean="0"/>
              <a:t>[click]</a:t>
            </a:r>
          </a:p>
          <a:p>
            <a:pPr marL="177845" indent="-177845">
              <a:buFont typeface="Arial" panose="020B0604020202020204" pitchFamily="34" charset="0"/>
              <a:buChar char="•"/>
              <a:defRPr/>
            </a:pPr>
            <a:r>
              <a:rPr lang="en-US" dirty="0" smtClean="0"/>
              <a:t>Eighty-five percent of your students are scoring at Level 1 or 2 proficiency on the MEAP and MME tests or there is a </a:t>
            </a:r>
            <a:r>
              <a:rPr lang="en-US" b="0" u="sng" dirty="0" smtClean="0"/>
              <a:t>significant</a:t>
            </a:r>
            <a:r>
              <a:rPr lang="en-US" b="0" u="none" dirty="0" smtClean="0"/>
              <a:t> </a:t>
            </a:r>
            <a:r>
              <a:rPr lang="en-US" dirty="0" smtClean="0"/>
              <a:t>increase in student achievement. </a:t>
            </a:r>
            <a:r>
              <a:rPr lang="en-US" b="0" dirty="0" smtClean="0"/>
              <a:t>[click]</a:t>
            </a:r>
          </a:p>
          <a:p>
            <a:pPr>
              <a:defRPr/>
            </a:pPr>
            <a:endParaRPr lang="en-US" dirty="0"/>
          </a:p>
        </p:txBody>
      </p:sp>
      <p:sp>
        <p:nvSpPr>
          <p:cNvPr id="184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07417C20-A20E-4FAC-8176-1B4B3AE3F381}" type="slidenum">
              <a:rPr lang="en-US" smtClean="0"/>
              <a:pPr/>
              <a:t>3</a:t>
            </a:fld>
            <a:endParaRPr lang="en-US" dirty="0" smtClean="0"/>
          </a:p>
        </p:txBody>
      </p:sp>
    </p:spTree>
    <p:extLst>
      <p:ext uri="{BB962C8B-B14F-4D97-AF65-F5344CB8AC3E}">
        <p14:creationId xmlns:p14="http://schemas.microsoft.com/office/powerpoint/2010/main" val="20804023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O" dirty="0"/>
          </a:p>
        </p:txBody>
      </p:sp>
      <p:sp>
        <p:nvSpPr>
          <p:cNvPr id="4" name="Slide Number Placeholder 3"/>
          <p:cNvSpPr>
            <a:spLocks noGrp="1"/>
          </p:cNvSpPr>
          <p:nvPr>
            <p:ph type="sldNum" sz="quarter" idx="10"/>
          </p:nvPr>
        </p:nvSpPr>
        <p:spPr/>
        <p:txBody>
          <a:bodyPr/>
          <a:lstStyle/>
          <a:p>
            <a:pPr>
              <a:defRPr/>
            </a:pPr>
            <a:fld id="{95653402-E7A0-40E7-8009-1BC9C30D18FC}" type="slidenum">
              <a:rPr lang="en-US" smtClean="0"/>
              <a:pPr>
                <a:defRPr/>
              </a:pPr>
              <a:t>30</a:t>
            </a:fld>
            <a:endParaRPr lang="en-US"/>
          </a:p>
        </p:txBody>
      </p:sp>
    </p:spTree>
    <p:extLst>
      <p:ext uri="{BB962C8B-B14F-4D97-AF65-F5344CB8AC3E}">
        <p14:creationId xmlns:p14="http://schemas.microsoft.com/office/powerpoint/2010/main" val="8463750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It is also helpful to review how your students scored. The mean points scored for each standard are shown in the 3</a:t>
            </a:r>
            <a:r>
              <a:rPr lang="en-US" baseline="30000" dirty="0" smtClean="0"/>
              <a:t>rd</a:t>
            </a:r>
            <a:r>
              <a:rPr lang="en-US" dirty="0" smtClean="0"/>
              <a:t> column on the School Summary Report. Let’s convert these to a percentage. The procedure is similar to the calculating the percentage of the total score for the </a:t>
            </a:r>
            <a:r>
              <a:rPr lang="en-US" dirty="0" smtClean="0"/>
              <a:t>big ticket items. </a:t>
            </a:r>
            <a:r>
              <a:rPr lang="en-US" dirty="0" smtClean="0"/>
              <a:t>For each </a:t>
            </a:r>
            <a:r>
              <a:rPr lang="en-US" dirty="0" smtClean="0"/>
              <a:t>big ticket item, </a:t>
            </a:r>
            <a:r>
              <a:rPr lang="en-US" dirty="0" smtClean="0"/>
              <a:t>divide the mean points scored by the points possible. Follow along using your data for the calculations. [click]</a:t>
            </a:r>
            <a:endParaRPr lang="es-CO" sz="1100" dirty="0"/>
          </a:p>
          <a:p>
            <a:endParaRPr lang="en-US" dirty="0" smtClean="0"/>
          </a:p>
          <a:p>
            <a:r>
              <a:rPr lang="en-US" dirty="0" smtClean="0"/>
              <a:t>Let’s start with the reading </a:t>
            </a:r>
            <a:r>
              <a:rPr lang="en-US" dirty="0" smtClean="0"/>
              <a:t>standard </a:t>
            </a:r>
            <a:r>
              <a:rPr lang="en-US" dirty="0" smtClean="0"/>
              <a:t>R2.1 Strategy Development. [click]</a:t>
            </a:r>
          </a:p>
          <a:p>
            <a:endParaRPr lang="en-US" dirty="0" smtClean="0"/>
          </a:p>
          <a:p>
            <a:r>
              <a:rPr lang="en-US" dirty="0" smtClean="0"/>
              <a:t>First, use a calculator to divide the mean points scored, 11.5, by the points possible for this standard, 24, which equals .48. [click]</a:t>
            </a:r>
          </a:p>
          <a:p>
            <a:endParaRPr lang="en-US" dirty="0" smtClean="0"/>
          </a:p>
          <a:p>
            <a:r>
              <a:rPr lang="en-US" dirty="0" smtClean="0"/>
              <a:t>Then, multiply your answer by 100 to get it into a percent format, so in this example, the mean score for Strategy Development is only 48%! [click]</a:t>
            </a:r>
            <a:endParaRPr lang="es-CO" sz="1100" dirty="0"/>
          </a:p>
          <a:p>
            <a:r>
              <a:rPr lang="en-US" dirty="0" smtClean="0"/>
              <a:t> </a:t>
            </a:r>
            <a:endParaRPr lang="es-CO" sz="1100" dirty="0"/>
          </a:p>
          <a:p>
            <a:r>
              <a:rPr lang="en-US" dirty="0" smtClean="0"/>
              <a:t>Going through the same procedure with R2.2 Meaning Beyond Literal, the mean score is only 36%.</a:t>
            </a:r>
          </a:p>
          <a:p>
            <a:endParaRPr lang="en-US" dirty="0" smtClean="0"/>
          </a:p>
          <a:p>
            <a:r>
              <a:rPr lang="en-US" dirty="0" smtClean="0"/>
              <a:t>On these two </a:t>
            </a:r>
            <a:r>
              <a:rPr lang="en-US" dirty="0" smtClean="0"/>
              <a:t>big ticket items </a:t>
            </a:r>
            <a:r>
              <a:rPr lang="en-US" dirty="0" smtClean="0"/>
              <a:t>which were earlier calculated to be 78% of the points possible, students are scoring less than 50%. Does it make sense to spend an equal amount of time on all standards? Should you spend the same amount of time on L3.1 Close Literature Reading, which is only worth 8% (4/51 * 100) of the total points as you do on R2.1 Strategy Development? Are you starting to see how this data can help you create a redistributed instructional time calendar?</a:t>
            </a:r>
          </a:p>
          <a:p>
            <a:endParaRPr lang="en-US" dirty="0" smtClean="0"/>
          </a:p>
          <a:p>
            <a:r>
              <a:rPr lang="en-US" dirty="0" smtClean="0"/>
              <a:t>While doing this activity, have you noticed that not all of the standards are assessed? We are not saying that the other standards are not important, but the </a:t>
            </a:r>
            <a:r>
              <a:rPr lang="en-US" dirty="0" smtClean="0"/>
              <a:t>big ticket items are </a:t>
            </a:r>
            <a:r>
              <a:rPr lang="en-US" dirty="0" smtClean="0"/>
              <a:t>the critical skills that students need to succeed in later grades and after high school, so they need the appropriate amount of emphasis. Emphasizing these </a:t>
            </a:r>
            <a:r>
              <a:rPr lang="en-US" dirty="0" smtClean="0"/>
              <a:t>big ticket items in </a:t>
            </a:r>
            <a:r>
              <a:rPr lang="en-US" dirty="0" smtClean="0"/>
              <a:t>instruction will improve student achievement and positively affect a school’s ranking along with having a positive effect on teacher evaluations, which are also partly based on the state assessment scores.</a:t>
            </a:r>
            <a:endParaRPr lang="es-CO" dirty="0" smtClean="0"/>
          </a:p>
          <a:p>
            <a:endParaRPr lang="en-US" dirty="0" smtClean="0"/>
          </a:p>
          <a:p>
            <a:r>
              <a:rPr lang="en-US" dirty="0" smtClean="0"/>
              <a:t>The other mean scores for the </a:t>
            </a:r>
            <a:r>
              <a:rPr lang="en-US" dirty="0" smtClean="0"/>
              <a:t>big ticket items are </a:t>
            </a:r>
            <a:r>
              <a:rPr lang="en-US" dirty="0" smtClean="0"/>
              <a:t>also shown in terms of a percentage.</a:t>
            </a:r>
          </a:p>
          <a:p>
            <a:endParaRPr lang="en-US" dirty="0" smtClean="0"/>
          </a:p>
          <a:p>
            <a:r>
              <a:rPr lang="en-US" dirty="0" smtClean="0"/>
              <a:t>If you were to go through and calculate your mean scores as percentages for all of the standards, you would see that in this example, this school had considerably higher mean scores on some of the other standards. To get the “biggest bang for your buck,” however, the focus should be on achieving the highest mean scores on the </a:t>
            </a:r>
            <a:r>
              <a:rPr lang="en-US" dirty="0" smtClean="0"/>
              <a:t>big ticket items!</a:t>
            </a:r>
            <a:endParaRPr lang="es-CO" dirty="0" smtClean="0"/>
          </a:p>
          <a:p>
            <a:endParaRPr lang="en-US" dirty="0" smtClean="0"/>
          </a:p>
          <a:p>
            <a:r>
              <a:rPr lang="en-US" dirty="0" smtClean="0"/>
              <a:t>You should repeat the same process on the data for Students with Disabilities and All Except Students with Disabilities, if appropriate. </a:t>
            </a:r>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2EAE8005-3C44-447F-A64B-63E077E4462D}" type="slidenum">
              <a:rPr lang="en-US" smtClean="0"/>
              <a:pPr/>
              <a:t>31</a:t>
            </a:fld>
            <a:endParaRPr lang="en-US" smtClean="0"/>
          </a:p>
        </p:txBody>
      </p:sp>
    </p:spTree>
    <p:extLst>
      <p:ext uri="{BB962C8B-B14F-4D97-AF65-F5344CB8AC3E}">
        <p14:creationId xmlns:p14="http://schemas.microsoft.com/office/powerpoint/2010/main" val="2921152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Now let’s look at the mean score data from another perspective. You’ve reviewed the data for All Students. Now, let’s look at your Mean Scale Scores for each subject area by subgroup on the </a:t>
            </a:r>
            <a:r>
              <a:rPr lang="en-US" b="1" dirty="0" smtClean="0"/>
              <a:t>School Demographic Report </a:t>
            </a:r>
            <a:r>
              <a:rPr lang="en-US" dirty="0" smtClean="0"/>
              <a:t>to see if you can get more “bang for your buck” by focusing on a specific subgroup.</a:t>
            </a:r>
          </a:p>
          <a:p>
            <a:endParaRPr lang="en-US" dirty="0" smtClean="0"/>
          </a:p>
          <a:p>
            <a:r>
              <a:rPr lang="en-US" dirty="0" smtClean="0"/>
              <a:t>The Demographic Report is sent with the MME test results, but if you cannot obtain a copy, go to the Bureau of Assessment and Accountability (BAA) Secure Site using the link shown on the screen. Once you have logged in, click on </a:t>
            </a:r>
            <a:r>
              <a:rPr lang="en-US" b="1" dirty="0" smtClean="0"/>
              <a:t>Student Test Scores</a:t>
            </a:r>
            <a:r>
              <a:rPr lang="en-US" dirty="0" smtClean="0"/>
              <a:t> in the Reports section of the left menu. This is the same place that you accessed the School Summary Report.</a:t>
            </a:r>
          </a:p>
          <a:p>
            <a:endParaRPr lang="en-US" dirty="0" smtClean="0"/>
          </a:p>
          <a:p>
            <a:r>
              <a:rPr lang="en-US" dirty="0" smtClean="0"/>
              <a:t>After clicking on </a:t>
            </a:r>
            <a:r>
              <a:rPr lang="en-US" b="1" dirty="0" smtClean="0"/>
              <a:t>Student Test Scores</a:t>
            </a:r>
            <a:r>
              <a:rPr lang="en-US" dirty="0" smtClean="0"/>
              <a:t>, you will see a screen like the one shown. Select the desired Test Cycle (Test Name and Year) and select </a:t>
            </a:r>
            <a:r>
              <a:rPr lang="en-US" b="1" dirty="0" smtClean="0"/>
              <a:t>Demographic Report</a:t>
            </a:r>
            <a:r>
              <a:rPr lang="en-US" dirty="0" smtClean="0"/>
              <a:t> in the Report Type dropdown box. Select the appropriate Grade, ISD, District and School. Then click </a:t>
            </a:r>
            <a:r>
              <a:rPr lang="en-US" b="1" dirty="0" smtClean="0"/>
              <a:t>Submit</a:t>
            </a:r>
            <a:r>
              <a:rPr lang="en-US" dirty="0" smtClean="0"/>
              <a:t> in the upper right hand corner of the screen. </a:t>
            </a:r>
            <a:endParaRPr lang="es-CO" dirty="0" smtClean="0"/>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F27399F9-8F34-4828-AA4D-AE6A4C246D4E}" type="slidenum">
              <a:rPr lang="en-US" smtClean="0"/>
              <a:pPr/>
              <a:t>32</a:t>
            </a:fld>
            <a:endParaRPr lang="en-US" smtClean="0"/>
          </a:p>
        </p:txBody>
      </p:sp>
    </p:spTree>
    <p:extLst>
      <p:ext uri="{BB962C8B-B14F-4D97-AF65-F5344CB8AC3E}">
        <p14:creationId xmlns:p14="http://schemas.microsoft.com/office/powerpoint/2010/main" val="29966640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The Demographic Report looks like this and provides the Mean Scale Scores for All Students and for the subgroups. Remember that no data is provided if the subgroup consists of fewer than 10 students. There is a section for each subject area tested and the Scale Score Ranges for each subject area are at the bottom of the page. The red </a:t>
            </a:r>
            <a:r>
              <a:rPr lang="en-US" dirty="0" err="1" smtClean="0"/>
              <a:t>Xs</a:t>
            </a:r>
            <a:r>
              <a:rPr lang="en-US" dirty="0" smtClean="0"/>
              <a:t> in this example indicate subgroups that do not have a Mean Scale Score of at least the minimum proficiency level. Unfortunately in this example, no subgroup for which data is available has a Mean Scale Score in the proficiency range in any subject area.</a:t>
            </a:r>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C3FA715C-6F27-4D9D-9BE0-5442BE7C90B2}" type="slidenum">
              <a:rPr lang="en-US" smtClean="0"/>
              <a:pPr/>
              <a:t>33</a:t>
            </a:fld>
            <a:endParaRPr lang="en-US" smtClean="0"/>
          </a:p>
        </p:txBody>
      </p:sp>
    </p:spTree>
    <p:extLst>
      <p:ext uri="{BB962C8B-B14F-4D97-AF65-F5344CB8AC3E}">
        <p14:creationId xmlns:p14="http://schemas.microsoft.com/office/powerpoint/2010/main" val="28388483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The Mean Scale Scores for science and social studies are on the next page and look like this. In this example, no subgroup for which data is available has a Mean Scale Score in the proficient range for science or social studies.  Once you have identified the </a:t>
            </a:r>
            <a:r>
              <a:rPr lang="en-US" dirty="0" smtClean="0"/>
              <a:t>big ticket items on </a:t>
            </a:r>
            <a:r>
              <a:rPr lang="en-US" dirty="0" smtClean="0"/>
              <a:t>which you will focus, use this data to help you identify any subgroups that may need special attention. Each Demographic Report also contains Mean Scale Scores by subgroup for Students with Disabilities and All Students Except with Disabilities. Make sure to look at these if appropriate.</a:t>
            </a:r>
            <a:endParaRPr lang="es-CO" dirty="0" smtClean="0"/>
          </a:p>
        </p:txBody>
      </p:sp>
      <p:sp>
        <p:nvSpPr>
          <p:cNvPr id="788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F075252C-5FE6-4861-B9C4-93DD13CF1812}" type="slidenum">
              <a:rPr lang="en-US" smtClean="0"/>
              <a:pPr/>
              <a:t>34</a:t>
            </a:fld>
            <a:endParaRPr lang="en-US" smtClean="0"/>
          </a:p>
        </p:txBody>
      </p:sp>
    </p:spTree>
    <p:extLst>
      <p:ext uri="{BB962C8B-B14F-4D97-AF65-F5344CB8AC3E}">
        <p14:creationId xmlns:p14="http://schemas.microsoft.com/office/powerpoint/2010/main" val="2494944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O" dirty="0"/>
          </a:p>
        </p:txBody>
      </p:sp>
      <p:sp>
        <p:nvSpPr>
          <p:cNvPr id="4" name="Slide Number Placeholder 3"/>
          <p:cNvSpPr>
            <a:spLocks noGrp="1"/>
          </p:cNvSpPr>
          <p:nvPr>
            <p:ph type="sldNum" sz="quarter" idx="10"/>
          </p:nvPr>
        </p:nvSpPr>
        <p:spPr/>
        <p:txBody>
          <a:bodyPr/>
          <a:lstStyle/>
          <a:p>
            <a:pPr>
              <a:defRPr/>
            </a:pPr>
            <a:fld id="{95653402-E7A0-40E7-8009-1BC9C30D18FC}" type="slidenum">
              <a:rPr lang="en-US" smtClean="0"/>
              <a:pPr>
                <a:defRPr/>
              </a:pPr>
              <a:t>35</a:t>
            </a:fld>
            <a:endParaRPr lang="en-US"/>
          </a:p>
        </p:txBody>
      </p:sp>
    </p:spTree>
    <p:extLst>
      <p:ext uri="{BB962C8B-B14F-4D97-AF65-F5344CB8AC3E}">
        <p14:creationId xmlns:p14="http://schemas.microsoft.com/office/powerpoint/2010/main" val="391760016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defRPr/>
            </a:pPr>
            <a:r>
              <a:rPr lang="en-US" dirty="0" smtClean="0"/>
              <a:t>Another data set that will help inform your work is from the Surveys of Enacted Curriculum reports. [click]</a:t>
            </a:r>
          </a:p>
          <a:p>
            <a:pPr>
              <a:defRPr/>
            </a:pPr>
            <a:endParaRPr lang="en-US" dirty="0" smtClean="0"/>
          </a:p>
          <a:p>
            <a:pPr>
              <a:defRPr/>
            </a:pPr>
            <a:r>
              <a:rPr lang="en-US" dirty="0" smtClean="0"/>
              <a:t>The SEC are a set of data collection tools being used with teachers of various subject areas to collect and report consistent data on current instructional practices and content being taught in classrooms. [click]</a:t>
            </a:r>
          </a:p>
          <a:p>
            <a:pPr>
              <a:defRPr/>
            </a:pPr>
            <a:endParaRPr lang="en-US" dirty="0" smtClean="0"/>
          </a:p>
          <a:p>
            <a:pPr>
              <a:defRPr/>
            </a:pPr>
            <a:r>
              <a:rPr lang="en-US" dirty="0" smtClean="0"/>
              <a:t>The results, which are reported online, provide an objective method for educators to analyze the degree of alignment between current instruction and state standards (including the Common Core State Standards) and assessments. The results also allow teachers to compare their practice and instructional content to responses by other teachers within their school and district and around the country. [click]</a:t>
            </a:r>
            <a:endParaRPr lang="es-CO" dirty="0" smtClean="0"/>
          </a:p>
          <a:p>
            <a:pPr>
              <a:defRPr/>
            </a:pPr>
            <a:endParaRPr lang="en-US" dirty="0" smtClean="0"/>
          </a:p>
          <a:p>
            <a:pPr>
              <a:defRPr/>
            </a:pPr>
            <a:r>
              <a:rPr lang="en-US" dirty="0" smtClean="0"/>
              <a:t>It is highly recommended that all schools complete the Surveys of Enacted Curriculum (SEC), and it is currently required that all Priority schools complete the SEC. [click]</a:t>
            </a:r>
          </a:p>
          <a:p>
            <a:pPr>
              <a:defRPr/>
            </a:pPr>
            <a:endParaRPr lang="en-US" dirty="0" smtClean="0"/>
          </a:p>
          <a:p>
            <a:pPr>
              <a:defRPr/>
            </a:pPr>
            <a:r>
              <a:rPr lang="en-US" dirty="0" smtClean="0"/>
              <a:t>Title 1 Focus Schools may use their set aside monies to purchase the SEC.</a:t>
            </a:r>
          </a:p>
        </p:txBody>
      </p:sp>
      <p:sp>
        <p:nvSpPr>
          <p:cNvPr id="819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F9074A50-E7BC-48F8-85AC-1717340D8E6D}" type="slidenum">
              <a:rPr lang="en-US" smtClean="0"/>
              <a:pPr/>
              <a:t>36</a:t>
            </a:fld>
            <a:endParaRPr lang="en-US" smtClean="0"/>
          </a:p>
        </p:txBody>
      </p:sp>
    </p:spTree>
    <p:extLst>
      <p:ext uri="{BB962C8B-B14F-4D97-AF65-F5344CB8AC3E}">
        <p14:creationId xmlns:p14="http://schemas.microsoft.com/office/powerpoint/2010/main" val="322723815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defRPr/>
            </a:pPr>
            <a:r>
              <a:rPr lang="en-US" dirty="0" smtClean="0"/>
              <a:t>If you have completed the SEC, then you will have your login information and be able to access the various reports at the SEC website</a:t>
            </a:r>
            <a:r>
              <a:rPr lang="en-US" baseline="0" dirty="0" smtClean="0"/>
              <a:t> that can be found at</a:t>
            </a:r>
            <a:r>
              <a:rPr lang="en-US" dirty="0" smtClean="0"/>
              <a:t> </a:t>
            </a:r>
            <a:r>
              <a:rPr lang="en-US" u="sng" dirty="0" smtClean="0">
                <a:hlinkClick r:id="rId3"/>
              </a:rPr>
              <a:t>http://seconline.wceruw.org/secwebhome.htm</a:t>
            </a:r>
            <a:r>
              <a:rPr lang="en-US" dirty="0" smtClean="0"/>
              <a:t>. If you have not completed the SEC yet, see the Contact Information at the end of this presentation. </a:t>
            </a:r>
          </a:p>
          <a:p>
            <a:pPr>
              <a:defRPr/>
            </a:pPr>
            <a:endParaRPr lang="en-US" dirty="0" smtClean="0"/>
          </a:p>
          <a:p>
            <a:pPr>
              <a:defRPr/>
            </a:pPr>
            <a:r>
              <a:rPr lang="en-US" dirty="0" smtClean="0"/>
              <a:t>Resources for Reviewing and Analyzing the SEC Reports are available on the SEC website. Some examples of the available resources are: [click]</a:t>
            </a:r>
          </a:p>
          <a:p>
            <a:pPr>
              <a:defRPr/>
            </a:pPr>
            <a:endParaRPr lang="en-US" dirty="0" smtClean="0"/>
          </a:p>
          <a:p>
            <a:pPr marL="177845" indent="-177845">
              <a:buFont typeface="Arial" panose="020B0604020202020204" pitchFamily="34" charset="0"/>
              <a:buChar char="•"/>
              <a:defRPr/>
            </a:pPr>
            <a:r>
              <a:rPr lang="en-US" dirty="0" smtClean="0"/>
              <a:t>The SEC Self-Guided Tour of Data Charts [click]</a:t>
            </a:r>
          </a:p>
          <a:p>
            <a:pPr marL="177845" indent="-177845">
              <a:buFont typeface="Arial" panose="020B0604020202020204" pitchFamily="34" charset="0"/>
              <a:buChar char="•"/>
              <a:defRPr/>
            </a:pPr>
            <a:r>
              <a:rPr lang="en-US" dirty="0" smtClean="0"/>
              <a:t>Using the Teacher Report Generator and the [click]</a:t>
            </a:r>
          </a:p>
          <a:p>
            <a:pPr marL="177845" indent="-177845">
              <a:buFont typeface="Arial" panose="020B0604020202020204" pitchFamily="34" charset="0"/>
              <a:buChar char="•"/>
              <a:defRPr/>
            </a:pPr>
            <a:r>
              <a:rPr lang="en-US" dirty="0" smtClean="0"/>
              <a:t>SEC Introduction video</a:t>
            </a:r>
          </a:p>
        </p:txBody>
      </p:sp>
      <p:sp>
        <p:nvSpPr>
          <p:cNvPr id="819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F9074A50-E7BC-48F8-85AC-1717340D8E6D}" type="slidenum">
              <a:rPr lang="en-US" smtClean="0"/>
              <a:pPr/>
              <a:t>37</a:t>
            </a:fld>
            <a:endParaRPr lang="en-US" smtClean="0"/>
          </a:p>
        </p:txBody>
      </p:sp>
    </p:spTree>
    <p:extLst>
      <p:ext uri="{BB962C8B-B14F-4D97-AF65-F5344CB8AC3E}">
        <p14:creationId xmlns:p14="http://schemas.microsoft.com/office/powerpoint/2010/main" val="133695804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O" dirty="0"/>
          </a:p>
        </p:txBody>
      </p:sp>
      <p:sp>
        <p:nvSpPr>
          <p:cNvPr id="4" name="Slide Number Placeholder 3"/>
          <p:cNvSpPr>
            <a:spLocks noGrp="1"/>
          </p:cNvSpPr>
          <p:nvPr>
            <p:ph type="sldNum" sz="quarter" idx="10"/>
          </p:nvPr>
        </p:nvSpPr>
        <p:spPr/>
        <p:txBody>
          <a:bodyPr/>
          <a:lstStyle/>
          <a:p>
            <a:pPr>
              <a:defRPr/>
            </a:pPr>
            <a:fld id="{95653402-E7A0-40E7-8009-1BC9C30D18FC}" type="slidenum">
              <a:rPr lang="en-US" smtClean="0"/>
              <a:pPr>
                <a:defRPr/>
              </a:pPr>
              <a:t>38</a:t>
            </a:fld>
            <a:endParaRPr lang="en-US"/>
          </a:p>
        </p:txBody>
      </p:sp>
    </p:spTree>
    <p:extLst>
      <p:ext uri="{BB962C8B-B14F-4D97-AF65-F5344CB8AC3E}">
        <p14:creationId xmlns:p14="http://schemas.microsoft.com/office/powerpoint/2010/main" val="36254198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n-US" dirty="0" smtClean="0"/>
              <a:t>Now that you’ve determined the areas on which to focus, you need to create a new instructional time calendar. Keep in mind these three guidelines when revising your instructional time calendar. [click]</a:t>
            </a:r>
            <a:endParaRPr lang="es-CO" dirty="0" smtClean="0"/>
          </a:p>
          <a:p>
            <a:pPr>
              <a:defRPr/>
            </a:pPr>
            <a:endParaRPr lang="en-US" dirty="0" smtClean="0"/>
          </a:p>
          <a:p>
            <a:pPr marL="177845" indent="-177845">
              <a:buFont typeface="Arial" panose="020B0604020202020204" pitchFamily="34" charset="0"/>
              <a:buChar char="•"/>
              <a:defRPr/>
            </a:pPr>
            <a:r>
              <a:rPr lang="en-US" dirty="0" smtClean="0"/>
              <a:t>The textbook is NOT the curriculum! [click]</a:t>
            </a:r>
            <a:endParaRPr lang="es-CO" dirty="0" smtClean="0"/>
          </a:p>
          <a:p>
            <a:pPr marL="177845" indent="-177845">
              <a:buFont typeface="Arial" panose="020B0604020202020204" pitchFamily="34" charset="0"/>
              <a:buChar char="•"/>
              <a:defRPr/>
            </a:pPr>
            <a:r>
              <a:rPr lang="en-US" dirty="0" smtClean="0"/>
              <a:t>Not all units are created equal, i.e., each unit does not have to be 2 weeks long or any other equal amount of time. [click]</a:t>
            </a:r>
            <a:endParaRPr lang="es-CO" dirty="0" smtClean="0"/>
          </a:p>
          <a:p>
            <a:pPr marL="177845" indent="-177845">
              <a:buFont typeface="Arial" panose="020B0604020202020204" pitchFamily="34" charset="0"/>
              <a:buChar char="•"/>
              <a:defRPr/>
            </a:pPr>
            <a:r>
              <a:rPr lang="en-US" dirty="0" smtClean="0"/>
              <a:t>And</a:t>
            </a:r>
            <a:r>
              <a:rPr lang="en-US" baseline="0" dirty="0" smtClean="0"/>
              <a:t> according to Fielding et al as well as anecdotal evidence, s</a:t>
            </a:r>
            <a:r>
              <a:rPr lang="en-US" dirty="0" smtClean="0"/>
              <a:t>tandards that are 40% or more of the state assessment should receive at least 60% of the classroom instructional time. [click]</a:t>
            </a:r>
            <a:endParaRPr lang="es-CO" dirty="0" smtClean="0"/>
          </a:p>
          <a:p>
            <a:pPr>
              <a:defRPr/>
            </a:pPr>
            <a:endParaRPr lang="en-US" dirty="0" smtClean="0"/>
          </a:p>
          <a:p>
            <a:pPr>
              <a:defRPr/>
            </a:pPr>
            <a:r>
              <a:rPr lang="en-US" dirty="0" smtClean="0"/>
              <a:t>The revised calendar needs to include an increased amount of time for teaching the big ticket items AND allow additional time to loop back to review them. The closer you are to the first time a big ticket item has been taught, the more often you should loop back to review it. For example, early on you may want to review a big ticket item every 10 days. After the students have been taught and have reviewed the item and related standards several times, you may need to only loop back every 15 or 20 days. If the students seem to be losing ground, increase the frequency of the review!</a:t>
            </a:r>
            <a:endParaRPr lang="es-CO" dirty="0" smtClean="0"/>
          </a:p>
        </p:txBody>
      </p:sp>
      <p:sp>
        <p:nvSpPr>
          <p:cNvPr id="849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38A6F999-574F-4E04-BBB2-42B5BA0EED51}" type="slidenum">
              <a:rPr lang="en-US" smtClean="0"/>
              <a:pPr/>
              <a:t>39</a:t>
            </a:fld>
            <a:endParaRPr lang="en-US" smtClean="0"/>
          </a:p>
        </p:txBody>
      </p:sp>
    </p:spTree>
    <p:extLst>
      <p:ext uri="{BB962C8B-B14F-4D97-AF65-F5344CB8AC3E}">
        <p14:creationId xmlns:p14="http://schemas.microsoft.com/office/powerpoint/2010/main" val="36354407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defRPr/>
            </a:pPr>
            <a:r>
              <a:rPr lang="en-US" b="0" dirty="0" smtClean="0"/>
              <a:t>[click]</a:t>
            </a:r>
          </a:p>
          <a:p>
            <a:pPr marL="177845" marR="0" indent="-177845"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0" dirty="0" smtClean="0"/>
              <a:t>An effective redistribution of instructional time is based on selected data-driven </a:t>
            </a:r>
            <a:r>
              <a:rPr lang="en-US" sz="1200" b="0" u="none" dirty="0" smtClean="0">
                <a:ea typeface="Calibri" panose="020F0502020204030204" pitchFamily="34" charset="0"/>
                <a:cs typeface="Times New Roman" panose="02020603050405020304" pitchFamily="18" charset="0"/>
              </a:rPr>
              <a:t>“</a:t>
            </a:r>
            <a:r>
              <a:rPr lang="en-US" sz="1200" b="0" u="sng" dirty="0" smtClean="0">
                <a:ea typeface="Calibri" panose="020F0502020204030204" pitchFamily="34" charset="0"/>
                <a:cs typeface="Times New Roman" panose="02020603050405020304" pitchFamily="18" charset="0"/>
              </a:rPr>
              <a:t>big ticket items</a:t>
            </a:r>
            <a:r>
              <a:rPr lang="en-US" sz="1200" b="0" u="none" dirty="0" smtClean="0">
                <a:ea typeface="Calibri" panose="020F0502020204030204" pitchFamily="34" charset="0"/>
                <a:cs typeface="Times New Roman" panose="02020603050405020304" pitchFamily="18" charset="0"/>
              </a:rPr>
              <a:t>.” </a:t>
            </a:r>
            <a:r>
              <a:rPr lang="en-US" sz="1200" b="0" u="sng" dirty="0" smtClean="0">
                <a:ea typeface="Calibri" panose="020F0502020204030204" pitchFamily="34" charset="0"/>
                <a:cs typeface="Times New Roman" panose="02020603050405020304" pitchFamily="18" charset="0"/>
              </a:rPr>
              <a:t> </a:t>
            </a:r>
            <a:r>
              <a:rPr lang="en-US" b="0" dirty="0" smtClean="0"/>
              <a:t>[click]</a:t>
            </a:r>
          </a:p>
          <a:p>
            <a:pPr marL="177845" indent="-177845">
              <a:buFont typeface="Arial" panose="020B0604020202020204" pitchFamily="34" charset="0"/>
              <a:buChar char="•"/>
              <a:defRPr/>
            </a:pPr>
            <a:r>
              <a:rPr lang="en-US" b="0" u="sng" dirty="0" smtClean="0"/>
              <a:t>Big ticket items</a:t>
            </a:r>
            <a:r>
              <a:rPr lang="en-US" b="0" dirty="0" smtClean="0"/>
              <a:t> are a prioritized subset of the complete list of standards for a grade or subject area and are the foundation of a guaranteed and viable curriculum. [click]</a:t>
            </a:r>
          </a:p>
          <a:p>
            <a:pPr marL="177845" indent="-177845">
              <a:buFont typeface="Arial" panose="020B0604020202020204" pitchFamily="34" charset="0"/>
              <a:buChar char="•"/>
              <a:defRPr/>
            </a:pPr>
            <a:r>
              <a:rPr lang="en-US" b="0" u="sng" dirty="0" smtClean="0"/>
              <a:t>Additional</a:t>
            </a:r>
            <a:r>
              <a:rPr lang="en-US" b="0" dirty="0" smtClean="0"/>
              <a:t> instructional time should be spent on these standards. By redistributing instructional time and narrowly defining instructional targets to put the appropriate amount of focus on these</a:t>
            </a:r>
            <a:r>
              <a:rPr lang="en-US" b="0" baseline="0" dirty="0" smtClean="0"/>
              <a:t> items</a:t>
            </a:r>
            <a:r>
              <a:rPr lang="en-US" b="0" dirty="0" smtClean="0"/>
              <a:t>, significant increases in academic achievement can be gained </a:t>
            </a:r>
            <a:r>
              <a:rPr lang="en-US" b="0" u="sng" dirty="0" smtClean="0"/>
              <a:t>in a single year</a:t>
            </a:r>
            <a:r>
              <a:rPr lang="en-US" b="0" dirty="0" smtClean="0"/>
              <a:t>. [click]</a:t>
            </a:r>
          </a:p>
          <a:p>
            <a:pPr marL="177845" indent="-177845">
              <a:buFont typeface="Arial" panose="020B0604020202020204" pitchFamily="34" charset="0"/>
              <a:buChar char="•"/>
              <a:defRPr/>
            </a:pPr>
            <a:r>
              <a:rPr lang="en-US" b="0" dirty="0" smtClean="0"/>
              <a:t>Although there may be minor changes in the MEAP and MME from year to year, the big ticket items that you will identify by looking at the most recent data have been the same for at least the past five years. [click]</a:t>
            </a:r>
          </a:p>
          <a:p>
            <a:pPr>
              <a:defRPr/>
            </a:pPr>
            <a:endParaRPr lang="en-US" dirty="0"/>
          </a:p>
        </p:txBody>
      </p:sp>
      <p:sp>
        <p:nvSpPr>
          <p:cNvPr id="204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745402EA-1FF7-4079-8E6F-145FB8D2DF1C}" type="slidenum">
              <a:rPr lang="en-US" smtClean="0"/>
              <a:pPr/>
              <a:t>4</a:t>
            </a:fld>
            <a:endParaRPr lang="en-US" dirty="0" smtClean="0"/>
          </a:p>
        </p:txBody>
      </p:sp>
    </p:spTree>
    <p:extLst>
      <p:ext uri="{BB962C8B-B14F-4D97-AF65-F5344CB8AC3E}">
        <p14:creationId xmlns:p14="http://schemas.microsoft.com/office/powerpoint/2010/main" val="138414589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defRPr/>
            </a:pPr>
            <a:r>
              <a:rPr lang="en-US" dirty="0" smtClean="0"/>
              <a:t>Here are the suggested steps to creating a redistributed instructional time calendar:</a:t>
            </a:r>
            <a:endParaRPr lang="es-CO" dirty="0" smtClean="0"/>
          </a:p>
          <a:p>
            <a:pPr>
              <a:defRPr/>
            </a:pPr>
            <a:r>
              <a:rPr lang="en-US" dirty="0" smtClean="0"/>
              <a:t> </a:t>
            </a:r>
            <a:endParaRPr lang="es-CO" dirty="0" smtClean="0"/>
          </a:p>
          <a:p>
            <a:pPr marL="237127" indent="-237127">
              <a:buFont typeface="+mj-lt"/>
              <a:buAutoNum type="arabicPeriod"/>
              <a:defRPr/>
            </a:pPr>
            <a:r>
              <a:rPr lang="en-US" dirty="0" smtClean="0"/>
              <a:t>Based on the data analysis completed in the prior steps, select one subject area or grade level for which you need to revise the calendar. [click]</a:t>
            </a:r>
            <a:endParaRPr lang="es-CO" dirty="0" smtClean="0"/>
          </a:p>
          <a:p>
            <a:pPr marL="237127" indent="-237127">
              <a:buFont typeface="+mj-lt"/>
              <a:buAutoNum type="arabicPeriod"/>
              <a:defRPr/>
            </a:pPr>
            <a:r>
              <a:rPr lang="en-US" dirty="0" smtClean="0"/>
              <a:t>Review the appropriate Michigan content expectations or Common Core State Standards to ensure that you are covering all of the standards for that subject area and grade level. (See Resource section of process document for links to standards.) [click]</a:t>
            </a:r>
            <a:endParaRPr lang="es-CO" dirty="0" smtClean="0"/>
          </a:p>
          <a:p>
            <a:pPr marL="237127" indent="-237127">
              <a:buFont typeface="+mj-lt"/>
              <a:buAutoNum type="arabicPeriod"/>
              <a:defRPr/>
            </a:pPr>
            <a:r>
              <a:rPr lang="en-US" dirty="0" smtClean="0"/>
              <a:t>Next, highlight the big ticket items identified in the earlier steps for the subject area and grade level on which you are working. [click]</a:t>
            </a:r>
            <a:endParaRPr lang="es-CO" dirty="0" smtClean="0"/>
          </a:p>
          <a:p>
            <a:pPr marL="237127" indent="-237127">
              <a:buFont typeface="+mj-lt"/>
              <a:buAutoNum type="arabicPeriod"/>
              <a:defRPr/>
            </a:pPr>
            <a:r>
              <a:rPr lang="en-US" dirty="0" smtClean="0"/>
              <a:t>Then, keeping in mind that your big ticket items should get 60% of the instructional time, let the bartering for time begin! [click]</a:t>
            </a:r>
            <a:endParaRPr lang="es-CO" dirty="0" smtClean="0"/>
          </a:p>
          <a:p>
            <a:pPr marL="237127" indent="-237127">
              <a:buFont typeface="+mj-lt"/>
              <a:buAutoNum type="arabicPeriod"/>
              <a:defRPr/>
            </a:pPr>
            <a:r>
              <a:rPr lang="en-US" dirty="0" smtClean="0"/>
              <a:t>When you are sequencing the teaching of the standards and the reviews in your calendar, keep in mind the state testing schedule. Since currently</a:t>
            </a:r>
            <a:r>
              <a:rPr lang="en-US" baseline="0" dirty="0" smtClean="0"/>
              <a:t> the MEAP is administered in early October, make sure to include review time</a:t>
            </a:r>
            <a:r>
              <a:rPr lang="en-US" dirty="0" smtClean="0"/>
              <a:t> in September</a:t>
            </a:r>
            <a:r>
              <a:rPr lang="en-US" baseline="0" dirty="0" smtClean="0"/>
              <a:t> </a:t>
            </a:r>
            <a:r>
              <a:rPr lang="en-US" dirty="0" smtClean="0"/>
              <a:t>for the big ticket</a:t>
            </a:r>
            <a:r>
              <a:rPr lang="en-US" baseline="0" dirty="0" smtClean="0"/>
              <a:t> items </a:t>
            </a:r>
            <a:r>
              <a:rPr lang="en-US" dirty="0" smtClean="0"/>
              <a:t>in each subject area that will be tested on the on the MEAP at your grade level. [click]</a:t>
            </a:r>
            <a:endParaRPr lang="es-CO" dirty="0" smtClean="0"/>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F62867A5-7CB1-4213-9DF6-8A8D18228DB9}" type="slidenum">
              <a:rPr lang="en-US" smtClean="0"/>
              <a:pPr/>
              <a:t>40</a:t>
            </a:fld>
            <a:endParaRPr lang="en-US" smtClean="0"/>
          </a:p>
        </p:txBody>
      </p:sp>
    </p:spTree>
    <p:extLst>
      <p:ext uri="{BB962C8B-B14F-4D97-AF65-F5344CB8AC3E}">
        <p14:creationId xmlns:p14="http://schemas.microsoft.com/office/powerpoint/2010/main" val="51797418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O" dirty="0"/>
          </a:p>
        </p:txBody>
      </p:sp>
      <p:sp>
        <p:nvSpPr>
          <p:cNvPr id="4" name="Slide Number Placeholder 3"/>
          <p:cNvSpPr>
            <a:spLocks noGrp="1"/>
          </p:cNvSpPr>
          <p:nvPr>
            <p:ph type="sldNum" sz="quarter" idx="10"/>
          </p:nvPr>
        </p:nvSpPr>
        <p:spPr/>
        <p:txBody>
          <a:bodyPr/>
          <a:lstStyle/>
          <a:p>
            <a:pPr>
              <a:defRPr/>
            </a:pPr>
            <a:fld id="{95653402-E7A0-40E7-8009-1BC9C30D18FC}" type="slidenum">
              <a:rPr lang="en-US" smtClean="0"/>
              <a:pPr>
                <a:defRPr/>
              </a:pPr>
              <a:t>41</a:t>
            </a:fld>
            <a:endParaRPr lang="en-US"/>
          </a:p>
        </p:txBody>
      </p:sp>
    </p:spTree>
    <p:extLst>
      <p:ext uri="{BB962C8B-B14F-4D97-AF65-F5344CB8AC3E}">
        <p14:creationId xmlns:p14="http://schemas.microsoft.com/office/powerpoint/2010/main" val="414888151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n-US" dirty="0" smtClean="0"/>
              <a:t>Next, work collaboratively within each content area to adjust curriculum map and pacing guides to: [click]</a:t>
            </a:r>
          </a:p>
          <a:p>
            <a:pPr>
              <a:defRPr/>
            </a:pPr>
            <a:endParaRPr lang="en-US" dirty="0" smtClean="0"/>
          </a:p>
          <a:p>
            <a:pPr marL="177845" indent="-177845">
              <a:buFont typeface="Arial" panose="020B0604020202020204" pitchFamily="34" charset="0"/>
              <a:buChar char="•"/>
              <a:defRPr/>
            </a:pPr>
            <a:r>
              <a:rPr lang="en-US" dirty="0" smtClean="0"/>
              <a:t>Spend additional time on the big ticket items [click]</a:t>
            </a:r>
          </a:p>
          <a:p>
            <a:pPr marL="177845" indent="-177845">
              <a:buFont typeface="Arial" panose="020B0604020202020204" pitchFamily="34" charset="0"/>
              <a:buChar char="•"/>
              <a:defRPr/>
            </a:pPr>
            <a:r>
              <a:rPr lang="en-US" dirty="0" smtClean="0"/>
              <a:t>Include a plan to loop back to review big ticket items [click]</a:t>
            </a:r>
          </a:p>
          <a:p>
            <a:pPr marL="177845" indent="-177845">
              <a:buFont typeface="Arial" panose="020B0604020202020204" pitchFamily="34" charset="0"/>
              <a:buChar char="•"/>
              <a:defRPr/>
            </a:pPr>
            <a:r>
              <a:rPr lang="en-US" dirty="0" smtClean="0"/>
              <a:t>If a standard or area of content is worth less than 5 points on standardized tests, it does not require a 2-week unit! [click]</a:t>
            </a:r>
            <a:endParaRPr lang="es-CO" dirty="0" smtClean="0"/>
          </a:p>
        </p:txBody>
      </p:sp>
      <p:sp>
        <p:nvSpPr>
          <p:cNvPr id="901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1B041E12-3965-4076-A699-FCFDC7CF2386}" type="slidenum">
              <a:rPr lang="en-US" smtClean="0"/>
              <a:pPr/>
              <a:t>42</a:t>
            </a:fld>
            <a:endParaRPr lang="en-US" smtClean="0"/>
          </a:p>
        </p:txBody>
      </p:sp>
    </p:spTree>
    <p:extLst>
      <p:ext uri="{BB962C8B-B14F-4D97-AF65-F5344CB8AC3E}">
        <p14:creationId xmlns:p14="http://schemas.microsoft.com/office/powerpoint/2010/main" val="287215144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O" dirty="0"/>
          </a:p>
        </p:txBody>
      </p:sp>
      <p:sp>
        <p:nvSpPr>
          <p:cNvPr id="4" name="Slide Number Placeholder 3"/>
          <p:cNvSpPr>
            <a:spLocks noGrp="1"/>
          </p:cNvSpPr>
          <p:nvPr>
            <p:ph type="sldNum" sz="quarter" idx="10"/>
          </p:nvPr>
        </p:nvSpPr>
        <p:spPr/>
        <p:txBody>
          <a:bodyPr/>
          <a:lstStyle/>
          <a:p>
            <a:pPr>
              <a:defRPr/>
            </a:pPr>
            <a:fld id="{95653402-E7A0-40E7-8009-1BC9C30D18FC}" type="slidenum">
              <a:rPr lang="en-US" smtClean="0"/>
              <a:pPr>
                <a:defRPr/>
              </a:pPr>
              <a:t>43</a:t>
            </a:fld>
            <a:endParaRPr lang="en-US"/>
          </a:p>
        </p:txBody>
      </p:sp>
    </p:spTree>
    <p:extLst>
      <p:ext uri="{BB962C8B-B14F-4D97-AF65-F5344CB8AC3E}">
        <p14:creationId xmlns:p14="http://schemas.microsoft.com/office/powerpoint/2010/main" val="369534293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n-US" dirty="0" smtClean="0"/>
              <a:t>Finally, work collaboratively to: [click[</a:t>
            </a:r>
          </a:p>
          <a:p>
            <a:pPr>
              <a:defRPr/>
            </a:pPr>
            <a:endParaRPr lang="en-US" dirty="0" smtClean="0"/>
          </a:p>
          <a:p>
            <a:pPr marL="177845" indent="-177845">
              <a:buFont typeface="Arial" panose="020B0604020202020204" pitchFamily="34" charset="0"/>
              <a:buChar char="•"/>
              <a:defRPr/>
            </a:pPr>
            <a:r>
              <a:rPr lang="en-US" dirty="0" smtClean="0"/>
              <a:t>Adjust your unit and lesson plans to align with the revised curriculum map and pacing guides [click]</a:t>
            </a:r>
          </a:p>
          <a:p>
            <a:pPr marL="177845" indent="-177845">
              <a:buFont typeface="Arial" panose="020B0604020202020204" pitchFamily="34" charset="0"/>
              <a:buChar char="•"/>
              <a:defRPr/>
            </a:pPr>
            <a:r>
              <a:rPr lang="en-US" dirty="0" smtClean="0"/>
              <a:t>Incorporate </a:t>
            </a:r>
            <a:r>
              <a:rPr lang="en-US" u="sng" dirty="0" smtClean="0"/>
              <a:t>additional</a:t>
            </a:r>
            <a:r>
              <a:rPr lang="en-US" dirty="0" smtClean="0"/>
              <a:t> time for the big ticket</a:t>
            </a:r>
            <a:r>
              <a:rPr lang="en-US" baseline="0" dirty="0" smtClean="0"/>
              <a:t> items </a:t>
            </a:r>
            <a:r>
              <a:rPr lang="en-US" dirty="0" smtClean="0"/>
              <a:t>and [click]</a:t>
            </a:r>
          </a:p>
          <a:p>
            <a:pPr marL="177845" indent="-177845">
              <a:buFont typeface="Arial" panose="020B0604020202020204" pitchFamily="34" charset="0"/>
              <a:buChar char="•"/>
              <a:defRPr/>
            </a:pPr>
            <a:r>
              <a:rPr lang="en-US" dirty="0" smtClean="0"/>
              <a:t>Include time to loop back and reteach/review them several times throughout the year</a:t>
            </a:r>
            <a:endParaRPr lang="es-CO" dirty="0" smtClean="0"/>
          </a:p>
        </p:txBody>
      </p:sp>
      <p:sp>
        <p:nvSpPr>
          <p:cNvPr id="931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A0B86EC6-4526-4611-B5B7-B251082067EB}" type="slidenum">
              <a:rPr lang="en-US" smtClean="0"/>
              <a:pPr/>
              <a:t>44</a:t>
            </a:fld>
            <a:endParaRPr lang="en-US" smtClean="0"/>
          </a:p>
        </p:txBody>
      </p:sp>
    </p:spTree>
    <p:extLst>
      <p:ext uri="{BB962C8B-B14F-4D97-AF65-F5344CB8AC3E}">
        <p14:creationId xmlns:p14="http://schemas.microsoft.com/office/powerpoint/2010/main" val="418897476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s-CO" dirty="0" smtClean="0"/>
          </a:p>
        </p:txBody>
      </p:sp>
      <p:sp>
        <p:nvSpPr>
          <p:cNvPr id="952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F1D4DCD9-09E5-4CBE-AAC7-C315D64DC367}" type="slidenum">
              <a:rPr lang="en-US" smtClean="0"/>
              <a:pPr/>
              <a:t>45</a:t>
            </a:fld>
            <a:endParaRPr lang="en-US" smtClean="0"/>
          </a:p>
        </p:txBody>
      </p:sp>
    </p:spTree>
    <p:extLst>
      <p:ext uri="{BB962C8B-B14F-4D97-AF65-F5344CB8AC3E}">
        <p14:creationId xmlns:p14="http://schemas.microsoft.com/office/powerpoint/2010/main" val="171019191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defRPr/>
            </a:pPr>
            <a:r>
              <a:rPr lang="en-US" dirty="0" smtClean="0"/>
              <a:t>Once you have completed the first 90 day phase, you will implement the revised curriculum and pacing guides that you developed. During this phase, you will: [click]</a:t>
            </a:r>
          </a:p>
          <a:p>
            <a:pPr>
              <a:defRPr/>
            </a:pPr>
            <a:endParaRPr lang="en-US" dirty="0" smtClean="0"/>
          </a:p>
          <a:p>
            <a:pPr marL="177845" indent="-177845">
              <a:buFont typeface="Arial" panose="020B0604020202020204" pitchFamily="34" charset="0"/>
              <a:buChar char="•"/>
              <a:defRPr/>
            </a:pPr>
            <a:r>
              <a:rPr lang="en-US" dirty="0" smtClean="0"/>
              <a:t>Using differentiated instruction, carefully and thoroughly cover the big ticket items, seeking mastery level of those standards by all students. [click]</a:t>
            </a:r>
            <a:endParaRPr lang="es-CO" dirty="0" smtClean="0"/>
          </a:p>
          <a:p>
            <a:pPr marL="177845" indent="-177845">
              <a:buFont typeface="Arial" panose="020B0604020202020204" pitchFamily="34" charset="0"/>
              <a:buChar char="•"/>
              <a:defRPr/>
            </a:pPr>
            <a:r>
              <a:rPr lang="en-US" dirty="0" smtClean="0"/>
              <a:t>Continue your regular curriculum according to the revised pacing guides, remembering to loop back to the big ticket items and review with the students every 10 – 20 days. [click]</a:t>
            </a:r>
          </a:p>
          <a:p>
            <a:pPr marL="177845" indent="-177845">
              <a:buFont typeface="Arial" panose="020B0604020202020204" pitchFamily="34" charset="0"/>
              <a:buChar char="•"/>
              <a:defRPr/>
            </a:pPr>
            <a:r>
              <a:rPr lang="en-US" dirty="0" smtClean="0"/>
              <a:t>Plan for appropriate and consistent recognition of teachers whose students demonstrate a significant increase in student achievement on state assessments. Teachers and administrators should be involved in this planning. [click]</a:t>
            </a:r>
          </a:p>
          <a:p>
            <a:pPr marL="177845" indent="-177845">
              <a:buFont typeface="Arial" panose="020B0604020202020204" pitchFamily="34" charset="0"/>
              <a:buChar char="•"/>
              <a:defRPr/>
            </a:pPr>
            <a:r>
              <a:rPr lang="en-US" dirty="0" smtClean="0"/>
              <a:t>Make adjustments in instruction as needed on an ongoing basis by continuing to collaborate with other subject area or grade level teachers and the curriculum director. [click]</a:t>
            </a:r>
            <a:endParaRPr lang="es-CO" dirty="0" smtClean="0"/>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5AD03C04-88F6-4AFD-B91C-994364410CD2}" type="slidenum">
              <a:rPr lang="en-US" smtClean="0"/>
              <a:pPr/>
              <a:t>46</a:t>
            </a:fld>
            <a:endParaRPr lang="en-US" smtClean="0"/>
          </a:p>
        </p:txBody>
      </p:sp>
    </p:spTree>
    <p:extLst>
      <p:ext uri="{BB962C8B-B14F-4D97-AF65-F5344CB8AC3E}">
        <p14:creationId xmlns:p14="http://schemas.microsoft.com/office/powerpoint/2010/main" val="4911611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O"/>
          </a:p>
        </p:txBody>
      </p:sp>
      <p:sp>
        <p:nvSpPr>
          <p:cNvPr id="4" name="Slide Number Placeholder 3"/>
          <p:cNvSpPr>
            <a:spLocks noGrp="1"/>
          </p:cNvSpPr>
          <p:nvPr>
            <p:ph type="sldNum" sz="quarter" idx="10"/>
          </p:nvPr>
        </p:nvSpPr>
        <p:spPr/>
        <p:txBody>
          <a:bodyPr/>
          <a:lstStyle/>
          <a:p>
            <a:pPr>
              <a:defRPr/>
            </a:pPr>
            <a:fld id="{95653402-E7A0-40E7-8009-1BC9C30D18FC}" type="slidenum">
              <a:rPr lang="en-US" smtClean="0"/>
              <a:pPr>
                <a:defRPr/>
              </a:pPr>
              <a:t>47</a:t>
            </a:fld>
            <a:endParaRPr lang="en-US"/>
          </a:p>
        </p:txBody>
      </p:sp>
    </p:spTree>
    <p:extLst>
      <p:ext uri="{BB962C8B-B14F-4D97-AF65-F5344CB8AC3E}">
        <p14:creationId xmlns:p14="http://schemas.microsoft.com/office/powerpoint/2010/main" val="38288003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defRPr/>
            </a:pPr>
            <a:r>
              <a:rPr lang="en-US" dirty="0" smtClean="0"/>
              <a:t>There are four main tasks that should occur during days 180 – 270: [click]</a:t>
            </a:r>
          </a:p>
          <a:p>
            <a:pPr>
              <a:defRPr/>
            </a:pPr>
            <a:endParaRPr lang="en-US" dirty="0" smtClean="0"/>
          </a:p>
          <a:p>
            <a:pPr marL="177845" indent="-177845">
              <a:buFont typeface="Arial" panose="020B0604020202020204" pitchFamily="34" charset="0"/>
              <a:buChar char="•"/>
              <a:defRPr/>
            </a:pPr>
            <a:r>
              <a:rPr lang="en-US" dirty="0" smtClean="0"/>
              <a:t>Ensure that all required standards for each subject area have been sufficiently covered. [click]</a:t>
            </a:r>
          </a:p>
          <a:p>
            <a:pPr marL="177845" indent="-177845">
              <a:buFont typeface="Arial" panose="020B0604020202020204" pitchFamily="34" charset="0"/>
              <a:buChar char="•"/>
              <a:defRPr/>
            </a:pPr>
            <a:r>
              <a:rPr lang="en-US" dirty="0" smtClean="0"/>
              <a:t>Continue to loop back to the big ticket</a:t>
            </a:r>
            <a:r>
              <a:rPr lang="en-US" baseline="0" dirty="0" smtClean="0"/>
              <a:t> items </a:t>
            </a:r>
            <a:r>
              <a:rPr lang="en-US" dirty="0" smtClean="0"/>
              <a:t>every 10 -20 days. [click]</a:t>
            </a:r>
          </a:p>
          <a:p>
            <a:pPr marL="177845" indent="-177845">
              <a:buFont typeface="Arial" panose="020B0604020202020204" pitchFamily="34" charset="0"/>
              <a:buChar char="•"/>
              <a:defRPr/>
            </a:pPr>
            <a:r>
              <a:rPr lang="en-US" dirty="0" smtClean="0"/>
              <a:t>Prepare students for the end of the year assessment, focusing on the big ticket items. Note: this assumes that the planning stage occurred near the beginning of the school year. If this process began later in the year, this step may occur during Days 90-180. [click]</a:t>
            </a:r>
          </a:p>
          <a:p>
            <a:pPr marL="177845" indent="-177845">
              <a:buFont typeface="Arial" panose="020B0604020202020204" pitchFamily="34" charset="0"/>
              <a:buChar char="•"/>
              <a:defRPr/>
            </a:pPr>
            <a:r>
              <a:rPr lang="en-US" dirty="0" smtClean="0"/>
              <a:t>Once test results become available, celebrate your wins and then start planning for next year! Even though this strategy will achieve quick wins, keep in mind that it is not a “one-and-done” strategy! [click]</a:t>
            </a:r>
            <a:endParaRPr lang="es-CO" dirty="0" smtClean="0"/>
          </a:p>
        </p:txBody>
      </p:sp>
      <p:sp>
        <p:nvSpPr>
          <p:cNvPr id="1003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ABB9BEFF-AC85-4877-B273-2A20AD5DF112}" type="slidenum">
              <a:rPr lang="en-US" smtClean="0"/>
              <a:pPr/>
              <a:t>48</a:t>
            </a:fld>
            <a:endParaRPr lang="en-US" smtClean="0"/>
          </a:p>
        </p:txBody>
      </p:sp>
    </p:spTree>
    <p:extLst>
      <p:ext uri="{BB962C8B-B14F-4D97-AF65-F5344CB8AC3E}">
        <p14:creationId xmlns:p14="http://schemas.microsoft.com/office/powerpoint/2010/main" val="98321493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For more information on the Redistribution of Instructional Time Strategy, contact </a:t>
            </a:r>
            <a:r>
              <a:rPr lang="en-US" dirty="0" err="1" smtClean="0"/>
              <a:t>Louretta</a:t>
            </a:r>
            <a:r>
              <a:rPr lang="en-US" dirty="0" smtClean="0"/>
              <a:t> Cunningham-Powell at </a:t>
            </a:r>
            <a:r>
              <a:rPr lang="en-US" u="sng" dirty="0" smtClean="0">
                <a:hlinkClick r:id="rId3"/>
              </a:rPr>
              <a:t>Cunningham-PowellL@michigan.gov</a:t>
            </a:r>
            <a:r>
              <a:rPr lang="en-US" dirty="0" smtClean="0"/>
              <a:t>. </a:t>
            </a:r>
            <a:endParaRPr lang="es-CO" dirty="0" smtClean="0"/>
          </a:p>
          <a:p>
            <a:r>
              <a:rPr lang="en-US" dirty="0" smtClean="0"/>
              <a:t> </a:t>
            </a:r>
            <a:endParaRPr lang="es-CO" dirty="0" smtClean="0"/>
          </a:p>
          <a:p>
            <a:pPr marL="0" lvl="1" defTabSz="948507"/>
            <a:r>
              <a:rPr lang="en-US" dirty="0" smtClean="0"/>
              <a:t>For more information on the Surveys of Enacted Curriculum, contact Deb Clemmons at </a:t>
            </a:r>
            <a:r>
              <a:rPr lang="es-CO" dirty="0" smtClean="0">
                <a:hlinkClick r:id="rId4"/>
              </a:rPr>
              <a:t>clemmonsd@michigan.gov</a:t>
            </a:r>
            <a:r>
              <a:rPr lang="es-CO" dirty="0" smtClean="0"/>
              <a:t> </a:t>
            </a:r>
            <a:r>
              <a:rPr lang="en-US" dirty="0" smtClean="0"/>
              <a:t>or Karen </a:t>
            </a:r>
            <a:r>
              <a:rPr lang="en-US" dirty="0" err="1" smtClean="0"/>
              <a:t>Ruple</a:t>
            </a:r>
            <a:r>
              <a:rPr lang="en-US" dirty="0" smtClean="0"/>
              <a:t> at </a:t>
            </a:r>
            <a:r>
              <a:rPr lang="en-US" u="sng" dirty="0" smtClean="0">
                <a:hlinkClick r:id="rId5"/>
              </a:rPr>
              <a:t>ruplek@michigan.gov</a:t>
            </a:r>
            <a:r>
              <a:rPr lang="en-US" dirty="0" smtClean="0"/>
              <a:t>.</a:t>
            </a:r>
            <a:endParaRPr lang="es-CO" dirty="0" smtClean="0"/>
          </a:p>
          <a:p>
            <a:r>
              <a:rPr lang="en-US" dirty="0" smtClean="0"/>
              <a:t> </a:t>
            </a:r>
            <a:endParaRPr lang="es-CO" dirty="0" smtClean="0"/>
          </a:p>
          <a:p>
            <a:r>
              <a:rPr lang="en-US" dirty="0" smtClean="0"/>
              <a:t>For more information on the MSU Data Dialogues, contact Vanessa Garry at </a:t>
            </a:r>
            <a:r>
              <a:rPr lang="en-US" u="sng" dirty="0" smtClean="0">
                <a:hlinkClick r:id="rId6"/>
              </a:rPr>
              <a:t>garryvan@msu.edu</a:t>
            </a:r>
            <a:r>
              <a:rPr lang="en-US" dirty="0" smtClean="0"/>
              <a:t> or </a:t>
            </a:r>
            <a:r>
              <a:rPr lang="es-CO" dirty="0" smtClean="0"/>
              <a:t>517-434-3723.</a:t>
            </a:r>
          </a:p>
        </p:txBody>
      </p:sp>
      <p:sp>
        <p:nvSpPr>
          <p:cNvPr id="1024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9C60087A-A835-4F99-8437-860BD2AECD76}" type="slidenum">
              <a:rPr lang="en-US" smtClean="0"/>
              <a:pPr/>
              <a:t>49</a:t>
            </a:fld>
            <a:endParaRPr lang="en-US" smtClean="0"/>
          </a:p>
        </p:txBody>
      </p:sp>
    </p:spTree>
    <p:extLst>
      <p:ext uri="{BB962C8B-B14F-4D97-AF65-F5344CB8AC3E}">
        <p14:creationId xmlns:p14="http://schemas.microsoft.com/office/powerpoint/2010/main" val="24273863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The approach suggested in this document is based upon </a:t>
            </a:r>
            <a:r>
              <a:rPr lang="en-US" u="sng" dirty="0" smtClean="0"/>
              <a:t>The First 90 Days: Critical Success Strategies for New Leaders at All Levels </a:t>
            </a:r>
            <a:r>
              <a:rPr lang="en-US" dirty="0" smtClean="0"/>
              <a:t>by Michael Watkins.</a:t>
            </a:r>
          </a:p>
          <a:p>
            <a:endParaRPr lang="en-US" dirty="0" smtClean="0"/>
          </a:p>
        </p:txBody>
      </p:sp>
      <p:sp>
        <p:nvSpPr>
          <p:cNvPr id="225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E416E64E-866F-450E-9219-704D3F4AD94B}" type="slidenum">
              <a:rPr lang="en-US" smtClean="0"/>
              <a:pPr/>
              <a:t>5</a:t>
            </a:fld>
            <a:endParaRPr lang="en-US" dirty="0" smtClean="0"/>
          </a:p>
        </p:txBody>
      </p:sp>
    </p:spTree>
    <p:extLst>
      <p:ext uri="{BB962C8B-B14F-4D97-AF65-F5344CB8AC3E}">
        <p14:creationId xmlns:p14="http://schemas.microsoft.com/office/powerpoint/2010/main" val="35740353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u="sng" dirty="0" smtClean="0"/>
              <a:t>DATA WISE:  A Step –by-Step Guide to Using Assessment Results to Improve Teaching and Learning</a:t>
            </a:r>
            <a:r>
              <a:rPr lang="en-US" dirty="0" smtClean="0"/>
              <a:t> by Kathryn Parker </a:t>
            </a:r>
            <a:r>
              <a:rPr lang="en-US" dirty="0" err="1" smtClean="0"/>
              <a:t>Boudett</a:t>
            </a:r>
            <a:r>
              <a:rPr lang="en-US" dirty="0" smtClean="0"/>
              <a:t>, Elizabeth City AND</a:t>
            </a:r>
          </a:p>
          <a:p>
            <a:endParaRPr lang="en-US" dirty="0" smtClean="0"/>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59A95340-986F-4E47-A632-DA333C162176}" type="slidenum">
              <a:rPr lang="en-US" smtClean="0"/>
              <a:pPr/>
              <a:t>6</a:t>
            </a:fld>
            <a:endParaRPr lang="en-US" smtClean="0"/>
          </a:p>
        </p:txBody>
      </p:sp>
    </p:spTree>
    <p:extLst>
      <p:ext uri="{BB962C8B-B14F-4D97-AF65-F5344CB8AC3E}">
        <p14:creationId xmlns:p14="http://schemas.microsoft.com/office/powerpoint/2010/main" val="7023120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u="sng" dirty="0" smtClean="0"/>
              <a:t>Annual Growth for All Students; Catch-up Growth for Those Who Are Behind</a:t>
            </a:r>
            <a:r>
              <a:rPr lang="en-US" dirty="0" smtClean="0"/>
              <a:t> by Lynn Fielding, Nancy Kerr, and Paul Rosier.</a:t>
            </a:r>
          </a:p>
        </p:txBody>
      </p:sp>
      <p:sp>
        <p:nvSpPr>
          <p:cNvPr id="266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910DF6BE-27CD-4785-80C5-A1751CA4F599}" type="slidenum">
              <a:rPr lang="en-US" smtClean="0"/>
              <a:pPr/>
              <a:t>7</a:t>
            </a:fld>
            <a:endParaRPr lang="en-US" smtClean="0"/>
          </a:p>
        </p:txBody>
      </p:sp>
    </p:spTree>
    <p:extLst>
      <p:ext uri="{BB962C8B-B14F-4D97-AF65-F5344CB8AC3E}">
        <p14:creationId xmlns:p14="http://schemas.microsoft.com/office/powerpoint/2010/main" val="38311370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Let’s take a quick look at the overall process of redistributing instructional time. The time to complete this process will vary depending on the experience of the teachers involved with the standards, curriculum mapping and accessing and analyzing the necessary data. The steps are laid out in 90 day segments, but it may take less than 90 days for any one segment. In particular, you may want to complete the tasks to be completed during first 90 days in a significantly shorter amount of time so that implementation in the classroom can begin sooner. </a:t>
            </a:r>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D903272C-84EA-41AF-AFB2-7EC18BBE4734}" type="slidenum">
              <a:rPr lang="en-US" smtClean="0"/>
              <a:pPr/>
              <a:t>8</a:t>
            </a:fld>
            <a:endParaRPr lang="en-US" smtClean="0"/>
          </a:p>
        </p:txBody>
      </p:sp>
    </p:spTree>
    <p:extLst>
      <p:ext uri="{BB962C8B-B14F-4D97-AF65-F5344CB8AC3E}">
        <p14:creationId xmlns:p14="http://schemas.microsoft.com/office/powerpoint/2010/main" val="3578906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defRPr/>
            </a:pPr>
            <a:r>
              <a:rPr lang="en-US" b="0" dirty="0" smtClean="0"/>
              <a:t>[click]</a:t>
            </a:r>
          </a:p>
          <a:p>
            <a:pPr>
              <a:defRPr/>
            </a:pPr>
            <a:r>
              <a:rPr lang="en-US" b="0" dirty="0" smtClean="0"/>
              <a:t>The three main tasks to accomplish in the first 90 days are: [click]</a:t>
            </a:r>
          </a:p>
          <a:p>
            <a:pPr marL="177845" indent="-177845">
              <a:buFont typeface="Arial" panose="020B0604020202020204" pitchFamily="34" charset="0"/>
              <a:buChar char="•"/>
              <a:defRPr/>
            </a:pPr>
            <a:r>
              <a:rPr lang="en-US" b="0" dirty="0" smtClean="0"/>
              <a:t>Analyze the data by subject/content standard [click]</a:t>
            </a:r>
          </a:p>
          <a:p>
            <a:pPr marL="177845" indent="-177845">
              <a:buFont typeface="Arial" panose="020B0604020202020204" pitchFamily="34" charset="0"/>
              <a:buChar char="•"/>
              <a:defRPr/>
            </a:pPr>
            <a:r>
              <a:rPr lang="en-US" b="0" dirty="0" smtClean="0"/>
              <a:t>Select two big ticket items within each content area and [click]</a:t>
            </a:r>
          </a:p>
          <a:p>
            <a:pPr marL="177845" indent="-177845">
              <a:buFont typeface="Arial" panose="020B0604020202020204" pitchFamily="34" charset="0"/>
              <a:buChar char="•"/>
              <a:defRPr/>
            </a:pPr>
            <a:r>
              <a:rPr lang="en-US" b="0" dirty="0" smtClean="0"/>
              <a:t>Create a redistributed timeline [click]</a:t>
            </a:r>
          </a:p>
          <a:p>
            <a:pPr marL="177845" indent="-177845">
              <a:buFont typeface="Arial" panose="020B0604020202020204" pitchFamily="34" charset="0"/>
              <a:buChar char="•"/>
              <a:defRPr/>
            </a:pPr>
            <a:endParaRPr lang="en-US" b="0" dirty="0" smtClean="0"/>
          </a:p>
          <a:p>
            <a:pPr>
              <a:buFont typeface="Arial" panose="020B0604020202020204" pitchFamily="34" charset="0"/>
              <a:buNone/>
              <a:defRPr/>
            </a:pPr>
            <a:r>
              <a:rPr lang="en-US" b="0" dirty="0" smtClean="0"/>
              <a:t>Now let’s look at this phase in more detail.</a:t>
            </a:r>
          </a:p>
        </p:txBody>
      </p:sp>
      <p:sp>
        <p:nvSpPr>
          <p:cNvPr id="30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FC38A796-D69F-451A-BC20-C79D3AC7EBD1}" type="slidenum">
              <a:rPr lang="en-US" smtClean="0"/>
              <a:pPr/>
              <a:t>9</a:t>
            </a:fld>
            <a:endParaRPr lang="en-US" smtClean="0"/>
          </a:p>
        </p:txBody>
      </p:sp>
    </p:spTree>
    <p:extLst>
      <p:ext uri="{BB962C8B-B14F-4D97-AF65-F5344CB8AC3E}">
        <p14:creationId xmlns:p14="http://schemas.microsoft.com/office/powerpoint/2010/main" val="12459467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60"/>
          <p:cNvGrpSpPr>
            <a:grpSpLocks/>
          </p:cNvGrpSpPr>
          <p:nvPr/>
        </p:nvGrpSpPr>
        <p:grpSpPr bwMode="auto">
          <a:xfrm>
            <a:off x="-382588" y="0"/>
            <a:ext cx="9932988" cy="6858000"/>
            <a:chOff x="-382404" y="0"/>
            <a:chExt cx="9932332" cy="6858000"/>
          </a:xfrm>
        </p:grpSpPr>
        <p:grpSp>
          <p:nvGrpSpPr>
            <p:cNvPr id="5" name="Group 44"/>
            <p:cNvGrpSpPr>
              <a:grpSpLocks/>
            </p:cNvGrpSpPr>
            <p:nvPr/>
          </p:nvGrpSpPr>
          <p:grpSpPr bwMode="auto">
            <a:xfrm>
              <a:off x="0" y="0"/>
              <a:ext cx="9144000" cy="6858000"/>
              <a:chOff x="0" y="0"/>
              <a:chExt cx="9144000" cy="6858000"/>
            </a:xfrm>
          </p:grpSpPr>
          <p:grpSp>
            <p:nvGrpSpPr>
              <p:cNvPr id="28" name="Group 4"/>
              <p:cNvGrpSpPr>
                <a:grpSpLocks/>
              </p:cNvGrpSpPr>
              <p:nvPr/>
            </p:nvGrpSpPr>
            <p:grpSpPr bwMode="auto">
              <a:xfrm>
                <a:off x="0" y="0"/>
                <a:ext cx="2514600" cy="6858000"/>
                <a:chOff x="0" y="0"/>
                <a:chExt cx="2514600" cy="6858000"/>
              </a:xfrm>
            </p:grpSpPr>
            <p:sp>
              <p:nvSpPr>
                <p:cNvPr id="40" name="Rectangle 39"/>
                <p:cNvSpPr/>
                <p:nvPr/>
              </p:nvSpPr>
              <p:spPr>
                <a:xfrm>
                  <a:off x="914499"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1" name="Rectangle 2"/>
                <p:cNvSpPr/>
                <p:nvPr/>
              </p:nvSpPr>
              <p:spPr>
                <a:xfrm>
                  <a:off x="159"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2" name="Rectangle 3"/>
                <p:cNvSpPr/>
                <p:nvPr/>
              </p:nvSpPr>
              <p:spPr>
                <a:xfrm>
                  <a:off x="228744"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grpSp>
            <p:nvGrpSpPr>
              <p:cNvPr id="29" name="Group 5"/>
              <p:cNvGrpSpPr>
                <a:grpSpLocks/>
              </p:cNvGrpSpPr>
              <p:nvPr/>
            </p:nvGrpSpPr>
            <p:grpSpPr bwMode="auto">
              <a:xfrm>
                <a:off x="422910" y="0"/>
                <a:ext cx="2514600" cy="6858000"/>
                <a:chOff x="0" y="0"/>
                <a:chExt cx="2514600" cy="6858000"/>
              </a:xfrm>
            </p:grpSpPr>
            <p:sp>
              <p:nvSpPr>
                <p:cNvPr id="37" name="Rectangle 36"/>
                <p:cNvSpPr/>
                <p:nvPr/>
              </p:nvSpPr>
              <p:spPr>
                <a:xfrm>
                  <a:off x="913836"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8" name="Rectangle 37"/>
                <p:cNvSpPr/>
                <p:nvPr/>
              </p:nvSpPr>
              <p:spPr>
                <a:xfrm>
                  <a:off x="-504"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9" name="Rectangle 38"/>
                <p:cNvSpPr/>
                <p:nvPr/>
              </p:nvSpPr>
              <p:spPr>
                <a:xfrm>
                  <a:off x="228081"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grpSp>
            <p:nvGrpSpPr>
              <p:cNvPr id="30" name="Group 9"/>
              <p:cNvGrpSpPr>
                <a:grpSpLocks/>
              </p:cNvGrpSpPr>
              <p:nvPr/>
            </p:nvGrpSpPr>
            <p:grpSpPr bwMode="auto">
              <a:xfrm rot="10800000">
                <a:off x="6629400" y="0"/>
                <a:ext cx="2514600" cy="6858000"/>
                <a:chOff x="0" y="0"/>
                <a:chExt cx="2514600" cy="6858000"/>
              </a:xfrm>
            </p:grpSpPr>
            <p:sp>
              <p:nvSpPr>
                <p:cNvPr id="34" name="Rectangle 33"/>
                <p:cNvSpPr/>
                <p:nvPr/>
              </p:nvSpPr>
              <p:spPr>
                <a:xfrm>
                  <a:off x="914785"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5" name="Rectangle 34"/>
                <p:cNvSpPr/>
                <p:nvPr/>
              </p:nvSpPr>
              <p:spPr>
                <a:xfrm>
                  <a:off x="445"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6" name="Rectangle 35"/>
                <p:cNvSpPr/>
                <p:nvPr/>
              </p:nvSpPr>
              <p:spPr>
                <a:xfrm>
                  <a:off x="229030"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sp>
            <p:nvSpPr>
              <p:cNvPr id="31" name="Rectangle 30"/>
              <p:cNvSpPr/>
              <p:nvPr/>
            </p:nvSpPr>
            <p:spPr>
              <a:xfrm>
                <a:off x="3809907" y="0"/>
                <a:ext cx="281921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2" name="Rectangle 31"/>
              <p:cNvSpPr/>
              <p:nvPr/>
            </p:nvSpPr>
            <p:spPr>
              <a:xfrm>
                <a:off x="2895568"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3" name="Rectangle 32"/>
              <p:cNvSpPr/>
              <p:nvPr/>
            </p:nvSpPr>
            <p:spPr>
              <a:xfrm>
                <a:off x="3124153"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sp>
          <p:nvSpPr>
            <p:cNvPr id="6" name="Freeform 5"/>
            <p:cNvSpPr/>
            <p:nvPr/>
          </p:nvSpPr>
          <p:spPr>
            <a:xfrm>
              <a:off x="-12540" y="5035550"/>
              <a:ext cx="9144984" cy="1174750"/>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7" name="Freeform 6"/>
            <p:cNvSpPr/>
            <p:nvPr/>
          </p:nvSpPr>
          <p:spPr>
            <a:xfrm>
              <a:off x="-12540" y="3467100"/>
              <a:ext cx="9144984" cy="890588"/>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8" name="Freeform 7"/>
            <p:cNvSpPr/>
            <p:nvPr/>
          </p:nvSpPr>
          <p:spPr>
            <a:xfrm>
              <a:off x="-23653" y="5640388"/>
              <a:ext cx="3004940" cy="1211262"/>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9" name="Freeform 8"/>
            <p:cNvSpPr/>
            <p:nvPr/>
          </p:nvSpPr>
          <p:spPr>
            <a:xfrm>
              <a:off x="-12540" y="5284788"/>
              <a:ext cx="9144984" cy="1477962"/>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10" name="Freeform 9"/>
            <p:cNvSpPr/>
            <p:nvPr/>
          </p:nvSpPr>
          <p:spPr>
            <a:xfrm>
              <a:off x="2136793" y="5132388"/>
              <a:ext cx="6982952" cy="171926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11" name="Hexagon 10"/>
            <p:cNvSpPr/>
            <p:nvPr/>
          </p:nvSpPr>
          <p:spPr>
            <a:xfrm rot="1800000">
              <a:off x="2995574" y="2859088"/>
              <a:ext cx="1601681"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2" name="Hexagon 11"/>
            <p:cNvSpPr/>
            <p:nvPr/>
          </p:nvSpPr>
          <p:spPr>
            <a:xfrm rot="1800000">
              <a:off x="3719426"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3" name="Hexagon 12"/>
            <p:cNvSpPr/>
            <p:nvPr/>
          </p:nvSpPr>
          <p:spPr>
            <a:xfrm rot="1800000">
              <a:off x="3728950" y="15922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4" name="Hexagon 13"/>
            <p:cNvSpPr/>
            <p:nvPr/>
          </p:nvSpPr>
          <p:spPr>
            <a:xfrm rot="1800000">
              <a:off x="2976525" y="325438"/>
              <a:ext cx="1601681" cy="1389062"/>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5" name="Hexagon 14"/>
            <p:cNvSpPr/>
            <p:nvPr/>
          </p:nvSpPr>
          <p:spPr>
            <a:xfrm rot="1800000">
              <a:off x="4462327" y="5383213"/>
              <a:ext cx="1601681" cy="1389062"/>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6" name="Freeform 15"/>
            <p:cNvSpPr/>
            <p:nvPr/>
          </p:nvSpPr>
          <p:spPr>
            <a:xfrm rot="1800000">
              <a:off x="-382404" y="4202113"/>
              <a:ext cx="126198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7" name="Hexagon 16"/>
            <p:cNvSpPr/>
            <p:nvPr/>
          </p:nvSpPr>
          <p:spPr>
            <a:xfrm rot="1800000">
              <a:off x="23970" y="540226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8" name="Hexagon 17"/>
            <p:cNvSpPr/>
            <p:nvPr/>
          </p:nvSpPr>
          <p:spPr>
            <a:xfrm rot="1800000">
              <a:off x="52543" y="28495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9" name="Hexagon 18"/>
            <p:cNvSpPr/>
            <p:nvPr/>
          </p:nvSpPr>
          <p:spPr>
            <a:xfrm rot="1800000">
              <a:off x="776395"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0" name="Hexagon 19"/>
            <p:cNvSpPr/>
            <p:nvPr/>
          </p:nvSpPr>
          <p:spPr>
            <a:xfrm rot="1800000">
              <a:off x="1509772" y="54117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1" name="Hexagon 20"/>
            <p:cNvSpPr/>
            <p:nvPr/>
          </p:nvSpPr>
          <p:spPr>
            <a:xfrm rot="1800000">
              <a:off x="1528821" y="2859088"/>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2" name="Hexagon 21"/>
            <p:cNvSpPr/>
            <p:nvPr/>
          </p:nvSpPr>
          <p:spPr>
            <a:xfrm rot="1800000">
              <a:off x="795444" y="15636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3" name="Hexagon 22"/>
            <p:cNvSpPr/>
            <p:nvPr/>
          </p:nvSpPr>
          <p:spPr>
            <a:xfrm rot="1800000">
              <a:off x="6806909" y="4144963"/>
              <a:ext cx="1600094"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4" name="Hexagon 23"/>
            <p:cNvSpPr/>
            <p:nvPr/>
          </p:nvSpPr>
          <p:spPr>
            <a:xfrm rot="1800000">
              <a:off x="7549810" y="5421313"/>
              <a:ext cx="1600094"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5" name="Hexagon 24"/>
            <p:cNvSpPr/>
            <p:nvPr/>
          </p:nvSpPr>
          <p:spPr>
            <a:xfrm rot="1800000">
              <a:off x="7549810" y="2868613"/>
              <a:ext cx="1600094"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6" name="Freeform 25"/>
            <p:cNvSpPr/>
            <p:nvPr/>
          </p:nvSpPr>
          <p:spPr>
            <a:xfrm rot="1800000">
              <a:off x="8306998" y="4056063"/>
              <a:ext cx="124293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7" name="Freeform 26"/>
            <p:cNvSpPr/>
            <p:nvPr/>
          </p:nvSpPr>
          <p:spPr>
            <a:xfrm rot="1800000">
              <a:off x="8306998" y="1511300"/>
              <a:ext cx="1241343" cy="1389063"/>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sp>
        <p:nvSpPr>
          <p:cNvPr id="43" name="Rectangle 42"/>
          <p:cNvSpPr/>
          <p:nvPr/>
        </p:nvSpPr>
        <p:spPr>
          <a:xfrm>
            <a:off x="4560888" y="-22225"/>
            <a:ext cx="3679825" cy="6272213"/>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4" name="Rectangle 43"/>
          <p:cNvSpPr/>
          <p:nvPr/>
        </p:nvSpPr>
        <p:spPr>
          <a:xfrm>
            <a:off x="4649788" y="-22225"/>
            <a:ext cx="3505200" cy="23129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5" name="Rectangle 44"/>
          <p:cNvSpPr/>
          <p:nvPr/>
        </p:nvSpPr>
        <p:spPr>
          <a:xfrm>
            <a:off x="4651375" y="6088063"/>
            <a:ext cx="3505200" cy="82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6" name="Rectangle 45"/>
          <p:cNvSpPr/>
          <p:nvPr/>
        </p:nvSpPr>
        <p:spPr>
          <a:xfrm>
            <a:off x="4651375" y="6088063"/>
            <a:ext cx="3505200" cy="82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7" name="Date Placeholder 3"/>
          <p:cNvSpPr>
            <a:spLocks noGrp="1"/>
          </p:cNvSpPr>
          <p:nvPr>
            <p:ph type="dt" sz="half" idx="10"/>
          </p:nvPr>
        </p:nvSpPr>
        <p:spPr>
          <a:xfrm>
            <a:off x="4738688" y="1516063"/>
            <a:ext cx="2133600" cy="752475"/>
          </a:xfrm>
          <a:prstGeom prst="rect">
            <a:avLst/>
          </a:prstGeom>
        </p:spPr>
        <p:txBody>
          <a:bodyPr anchor="b"/>
          <a:lstStyle>
            <a:lvl1pPr algn="l" eaLnBrk="1" hangingPunct="1">
              <a:defRPr sz="2400"/>
            </a:lvl1pPr>
          </a:lstStyle>
          <a:p>
            <a:pPr>
              <a:defRPr/>
            </a:pPr>
            <a:endParaRPr lang="en-US"/>
          </a:p>
        </p:txBody>
      </p:sp>
    </p:spTree>
    <p:extLst>
      <p:ext uri="{BB962C8B-B14F-4D97-AF65-F5344CB8AC3E}">
        <p14:creationId xmlns:p14="http://schemas.microsoft.com/office/powerpoint/2010/main" val="87965759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a:xfrm>
            <a:off x="4641850" y="5851525"/>
            <a:ext cx="3502025" cy="365125"/>
          </a:xfrm>
          <a:prstGeom prst="rect">
            <a:avLst/>
          </a:prstGeom>
        </p:spPr>
        <p:txBody>
          <a:bodyPr/>
          <a:lstStyle>
            <a:lvl1pPr eaLnBrk="1" hangingPunct="1">
              <a:defRPr/>
            </a:lvl1pPr>
          </a:lstStyle>
          <a:p>
            <a:pPr>
              <a:defRPr/>
            </a:pPr>
            <a:endParaRPr lang="en-US"/>
          </a:p>
        </p:txBody>
      </p:sp>
    </p:spTree>
    <p:extLst>
      <p:ext uri="{BB962C8B-B14F-4D97-AF65-F5344CB8AC3E}">
        <p14:creationId xmlns:p14="http://schemas.microsoft.com/office/powerpoint/2010/main" val="338132445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a:xfrm>
            <a:off x="4641850" y="5851525"/>
            <a:ext cx="3502025" cy="365125"/>
          </a:xfrm>
          <a:prstGeom prst="rect">
            <a:avLst/>
          </a:prstGeom>
        </p:spPr>
        <p:txBody>
          <a:bodyPr/>
          <a:lstStyle>
            <a:lvl1pPr eaLnBrk="1" hangingPunct="1">
              <a:defRPr/>
            </a:lvl1pPr>
          </a:lstStyle>
          <a:p>
            <a:pPr>
              <a:defRPr/>
            </a:pPr>
            <a:endParaRPr lang="en-US"/>
          </a:p>
        </p:txBody>
      </p:sp>
    </p:spTree>
    <p:extLst>
      <p:ext uri="{BB962C8B-B14F-4D97-AF65-F5344CB8AC3E}">
        <p14:creationId xmlns:p14="http://schemas.microsoft.com/office/powerpoint/2010/main" val="56294217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42988" y="762000"/>
            <a:ext cx="7024687" cy="649287"/>
          </a:xfrm>
        </p:spPr>
        <p:txBody>
          <a:bodyPr/>
          <a:lstStyle>
            <a:lvl1pPr>
              <a:defRPr b="1">
                <a:latin typeface="Calibri" panose="020F050202020403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1042988" y="1752600"/>
            <a:ext cx="7024687" cy="4079875"/>
          </a:xfrm>
        </p:spPr>
        <p:txBody>
          <a:bodyPr/>
          <a:lstStyle>
            <a:lvl1pPr>
              <a:defRPr sz="3200">
                <a:latin typeface="Calibri" panose="020F0502020204030204" pitchFamily="34" charset="0"/>
              </a:defRPr>
            </a:lvl1pPr>
            <a:lvl2pPr>
              <a:defRPr sz="2800">
                <a:latin typeface="Calibri" panose="020F0502020204030204" pitchFamily="34" charset="0"/>
              </a:defRPr>
            </a:lvl2pPr>
            <a:lvl3pPr>
              <a:defRPr sz="2400">
                <a:latin typeface="Calibri" panose="020F0502020204030204" pitchFamily="34" charset="0"/>
              </a:defRPr>
            </a:lvl3pPr>
            <a:lvl4pPr>
              <a:defRPr sz="2200">
                <a:latin typeface="Calibri" panose="020F0502020204030204" pitchFamily="34" charset="0"/>
              </a:defRPr>
            </a:lvl4pPr>
            <a:lvl5pPr>
              <a:defRPr sz="2000">
                <a:latin typeface="Calibri" panose="020F050202020403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5370048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lstStyle>
            <a:lvl1pPr algn="l">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58645" y="4267200"/>
            <a:ext cx="6637467" cy="1520413"/>
          </a:xfrm>
        </p:spPr>
        <p:txBody>
          <a:bodyPr/>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284656975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3"/>
          </p:nvPr>
        </p:nvSpPr>
        <p:spPr>
          <a:xfrm>
            <a:off x="1042416" y="2313432"/>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5"/>
          </p:nvPr>
        </p:nvSpPr>
        <p:spPr>
          <a:xfrm>
            <a:off x="4641850" y="5851525"/>
            <a:ext cx="3502025" cy="365125"/>
          </a:xfrm>
          <a:prstGeom prst="rect">
            <a:avLst/>
          </a:prstGeom>
        </p:spPr>
        <p:txBody>
          <a:bodyPr/>
          <a:lstStyle>
            <a:lvl1pPr eaLnBrk="1" hangingPunct="1">
              <a:defRPr/>
            </a:lvl1pPr>
          </a:lstStyle>
          <a:p>
            <a:pPr>
              <a:defRPr/>
            </a:pPr>
            <a:endParaRPr lang="en-US" dirty="0"/>
          </a:p>
        </p:txBody>
      </p:sp>
    </p:spTree>
    <p:extLst>
      <p:ext uri="{BB962C8B-B14F-4D97-AF65-F5344CB8AC3E}">
        <p14:creationId xmlns:p14="http://schemas.microsoft.com/office/powerpoint/2010/main" val="332703433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Footer Placeholder 4"/>
          <p:cNvSpPr>
            <a:spLocks noGrp="1"/>
          </p:cNvSpPr>
          <p:nvPr>
            <p:ph type="ftr" sz="quarter" idx="10"/>
          </p:nvPr>
        </p:nvSpPr>
        <p:spPr>
          <a:xfrm>
            <a:off x="4641850" y="5851525"/>
            <a:ext cx="3502025" cy="365125"/>
          </a:xfrm>
          <a:prstGeom prst="rect">
            <a:avLst/>
          </a:prstGeom>
        </p:spPr>
        <p:txBody>
          <a:bodyPr/>
          <a:lstStyle>
            <a:lvl1pPr eaLnBrk="1" hangingPunct="1">
              <a:defRPr/>
            </a:lvl1pPr>
          </a:lstStyle>
          <a:p>
            <a:pPr>
              <a:defRPr/>
            </a:pPr>
            <a:endParaRPr lang="en-US" dirty="0"/>
          </a:p>
        </p:txBody>
      </p:sp>
    </p:spTree>
    <p:extLst>
      <p:ext uri="{BB962C8B-B14F-4D97-AF65-F5344CB8AC3E}">
        <p14:creationId xmlns:p14="http://schemas.microsoft.com/office/powerpoint/2010/main" val="805374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3772586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125572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5" name="Group 60"/>
          <p:cNvGrpSpPr>
            <a:grpSpLocks/>
          </p:cNvGrpSpPr>
          <p:nvPr/>
        </p:nvGrpSpPr>
        <p:grpSpPr bwMode="auto">
          <a:xfrm>
            <a:off x="-382588" y="0"/>
            <a:ext cx="9932988" cy="6858000"/>
            <a:chOff x="-382404" y="0"/>
            <a:chExt cx="9932332" cy="6858000"/>
          </a:xfrm>
        </p:grpSpPr>
        <p:grpSp>
          <p:nvGrpSpPr>
            <p:cNvPr id="6" name="Group 61"/>
            <p:cNvGrpSpPr>
              <a:grpSpLocks/>
            </p:cNvGrpSpPr>
            <p:nvPr/>
          </p:nvGrpSpPr>
          <p:grpSpPr bwMode="auto">
            <a:xfrm>
              <a:off x="0" y="0"/>
              <a:ext cx="9144000" cy="6858000"/>
              <a:chOff x="0" y="0"/>
              <a:chExt cx="9144000" cy="6858000"/>
            </a:xfrm>
          </p:grpSpPr>
          <p:grpSp>
            <p:nvGrpSpPr>
              <p:cNvPr id="29" name="Group 4"/>
              <p:cNvGrpSpPr>
                <a:grpSpLocks/>
              </p:cNvGrpSpPr>
              <p:nvPr/>
            </p:nvGrpSpPr>
            <p:grpSpPr bwMode="auto">
              <a:xfrm>
                <a:off x="0" y="0"/>
                <a:ext cx="2514600" cy="6858000"/>
                <a:chOff x="0" y="0"/>
                <a:chExt cx="2514600" cy="6858000"/>
              </a:xfrm>
            </p:grpSpPr>
            <p:sp>
              <p:nvSpPr>
                <p:cNvPr id="41" name="Rectangle 40"/>
                <p:cNvSpPr/>
                <p:nvPr/>
              </p:nvSpPr>
              <p:spPr>
                <a:xfrm>
                  <a:off x="914499"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2" name="Rectangle 2"/>
                <p:cNvSpPr/>
                <p:nvPr/>
              </p:nvSpPr>
              <p:spPr>
                <a:xfrm>
                  <a:off x="159"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3" name="Rectangle 3"/>
                <p:cNvSpPr/>
                <p:nvPr/>
              </p:nvSpPr>
              <p:spPr>
                <a:xfrm>
                  <a:off x="228744"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grpSp>
            <p:nvGrpSpPr>
              <p:cNvPr id="30" name="Group 5"/>
              <p:cNvGrpSpPr>
                <a:grpSpLocks/>
              </p:cNvGrpSpPr>
              <p:nvPr/>
            </p:nvGrpSpPr>
            <p:grpSpPr bwMode="auto">
              <a:xfrm>
                <a:off x="422910" y="0"/>
                <a:ext cx="2514600" cy="6858000"/>
                <a:chOff x="0" y="0"/>
                <a:chExt cx="2514600" cy="6858000"/>
              </a:xfrm>
            </p:grpSpPr>
            <p:sp>
              <p:nvSpPr>
                <p:cNvPr id="38" name="Rectangle 37"/>
                <p:cNvSpPr/>
                <p:nvPr/>
              </p:nvSpPr>
              <p:spPr>
                <a:xfrm>
                  <a:off x="913836"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9" name="Rectangle 38"/>
                <p:cNvSpPr/>
                <p:nvPr/>
              </p:nvSpPr>
              <p:spPr>
                <a:xfrm>
                  <a:off x="-504"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0" name="Rectangle 39"/>
                <p:cNvSpPr/>
                <p:nvPr/>
              </p:nvSpPr>
              <p:spPr>
                <a:xfrm>
                  <a:off x="228081"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grpSp>
            <p:nvGrpSpPr>
              <p:cNvPr id="31" name="Group 9"/>
              <p:cNvGrpSpPr>
                <a:grpSpLocks/>
              </p:cNvGrpSpPr>
              <p:nvPr/>
            </p:nvGrpSpPr>
            <p:grpSpPr bwMode="auto">
              <a:xfrm rot="10800000">
                <a:off x="6629400" y="0"/>
                <a:ext cx="2514600" cy="6858000"/>
                <a:chOff x="0" y="0"/>
                <a:chExt cx="2514600" cy="6858000"/>
              </a:xfrm>
            </p:grpSpPr>
            <p:sp>
              <p:nvSpPr>
                <p:cNvPr id="35" name="Rectangle 34"/>
                <p:cNvSpPr/>
                <p:nvPr/>
              </p:nvSpPr>
              <p:spPr>
                <a:xfrm>
                  <a:off x="914785"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6" name="Rectangle 35"/>
                <p:cNvSpPr/>
                <p:nvPr/>
              </p:nvSpPr>
              <p:spPr>
                <a:xfrm>
                  <a:off x="445"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7" name="Rectangle 36"/>
                <p:cNvSpPr/>
                <p:nvPr/>
              </p:nvSpPr>
              <p:spPr>
                <a:xfrm>
                  <a:off x="229030"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sp>
            <p:nvSpPr>
              <p:cNvPr id="32" name="Rectangle 31"/>
              <p:cNvSpPr/>
              <p:nvPr/>
            </p:nvSpPr>
            <p:spPr>
              <a:xfrm>
                <a:off x="3809907" y="0"/>
                <a:ext cx="281921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3" name="Rectangle 32"/>
              <p:cNvSpPr/>
              <p:nvPr/>
            </p:nvSpPr>
            <p:spPr>
              <a:xfrm>
                <a:off x="2895568"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4" name="Rectangle 33"/>
              <p:cNvSpPr/>
              <p:nvPr/>
            </p:nvSpPr>
            <p:spPr>
              <a:xfrm>
                <a:off x="3124153"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sp>
          <p:nvSpPr>
            <p:cNvPr id="7" name="Freeform 6"/>
            <p:cNvSpPr/>
            <p:nvPr/>
          </p:nvSpPr>
          <p:spPr>
            <a:xfrm>
              <a:off x="-12540" y="5035550"/>
              <a:ext cx="9144984" cy="1174750"/>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8" name="Freeform 7"/>
            <p:cNvSpPr/>
            <p:nvPr/>
          </p:nvSpPr>
          <p:spPr>
            <a:xfrm>
              <a:off x="-12540" y="3467100"/>
              <a:ext cx="9144984" cy="890588"/>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9" name="Freeform 8"/>
            <p:cNvSpPr/>
            <p:nvPr/>
          </p:nvSpPr>
          <p:spPr>
            <a:xfrm>
              <a:off x="-23653" y="5640388"/>
              <a:ext cx="3004940" cy="1211262"/>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10" name="Freeform 9"/>
            <p:cNvSpPr/>
            <p:nvPr/>
          </p:nvSpPr>
          <p:spPr>
            <a:xfrm>
              <a:off x="-12540" y="5284788"/>
              <a:ext cx="9144984" cy="1477962"/>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11" name="Freeform 10"/>
            <p:cNvSpPr/>
            <p:nvPr/>
          </p:nvSpPr>
          <p:spPr>
            <a:xfrm>
              <a:off x="2136793" y="5132388"/>
              <a:ext cx="6982952" cy="171926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12" name="Hexagon 11"/>
            <p:cNvSpPr/>
            <p:nvPr/>
          </p:nvSpPr>
          <p:spPr>
            <a:xfrm rot="1800000">
              <a:off x="2995574" y="2859088"/>
              <a:ext cx="1601681"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3" name="Hexagon 12"/>
            <p:cNvSpPr/>
            <p:nvPr/>
          </p:nvSpPr>
          <p:spPr>
            <a:xfrm rot="1800000">
              <a:off x="3719426"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4" name="Hexagon 13"/>
            <p:cNvSpPr/>
            <p:nvPr/>
          </p:nvSpPr>
          <p:spPr>
            <a:xfrm rot="1800000">
              <a:off x="3728950" y="15922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5" name="Hexagon 14"/>
            <p:cNvSpPr/>
            <p:nvPr/>
          </p:nvSpPr>
          <p:spPr>
            <a:xfrm rot="1800000">
              <a:off x="2976525" y="325438"/>
              <a:ext cx="1601681" cy="1389062"/>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6" name="Hexagon 15"/>
            <p:cNvSpPr/>
            <p:nvPr/>
          </p:nvSpPr>
          <p:spPr>
            <a:xfrm rot="1800000">
              <a:off x="4462327" y="5383213"/>
              <a:ext cx="1601681" cy="1389062"/>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7" name="Freeform 16"/>
            <p:cNvSpPr/>
            <p:nvPr/>
          </p:nvSpPr>
          <p:spPr>
            <a:xfrm rot="1800000">
              <a:off x="-382404" y="4202113"/>
              <a:ext cx="126198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8" name="Hexagon 17"/>
            <p:cNvSpPr/>
            <p:nvPr/>
          </p:nvSpPr>
          <p:spPr>
            <a:xfrm rot="1800000">
              <a:off x="23970" y="540226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9" name="Hexagon 18"/>
            <p:cNvSpPr/>
            <p:nvPr/>
          </p:nvSpPr>
          <p:spPr>
            <a:xfrm rot="1800000">
              <a:off x="52543" y="28495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0" name="Hexagon 19"/>
            <p:cNvSpPr/>
            <p:nvPr/>
          </p:nvSpPr>
          <p:spPr>
            <a:xfrm rot="1800000">
              <a:off x="776395"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1" name="Hexagon 20"/>
            <p:cNvSpPr/>
            <p:nvPr/>
          </p:nvSpPr>
          <p:spPr>
            <a:xfrm rot="1800000">
              <a:off x="1509772" y="54117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2" name="Hexagon 21"/>
            <p:cNvSpPr/>
            <p:nvPr/>
          </p:nvSpPr>
          <p:spPr>
            <a:xfrm rot="1800000">
              <a:off x="1528821" y="2859088"/>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3" name="Hexagon 22"/>
            <p:cNvSpPr/>
            <p:nvPr/>
          </p:nvSpPr>
          <p:spPr>
            <a:xfrm rot="1800000">
              <a:off x="795444" y="15636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4" name="Hexagon 23"/>
            <p:cNvSpPr/>
            <p:nvPr/>
          </p:nvSpPr>
          <p:spPr>
            <a:xfrm rot="1800000">
              <a:off x="6806909" y="4144963"/>
              <a:ext cx="1600094"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5" name="Hexagon 24"/>
            <p:cNvSpPr/>
            <p:nvPr/>
          </p:nvSpPr>
          <p:spPr>
            <a:xfrm rot="1800000">
              <a:off x="7549810" y="5421313"/>
              <a:ext cx="1600094"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6" name="Hexagon 25"/>
            <p:cNvSpPr/>
            <p:nvPr/>
          </p:nvSpPr>
          <p:spPr>
            <a:xfrm rot="1800000">
              <a:off x="7549810" y="2868613"/>
              <a:ext cx="1600094"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7" name="Freeform 26"/>
            <p:cNvSpPr/>
            <p:nvPr/>
          </p:nvSpPr>
          <p:spPr>
            <a:xfrm rot="1800000">
              <a:off x="8306998" y="4056063"/>
              <a:ext cx="124293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8" name="Freeform 27"/>
            <p:cNvSpPr/>
            <p:nvPr/>
          </p:nvSpPr>
          <p:spPr>
            <a:xfrm rot="1800000">
              <a:off x="8306998" y="1511300"/>
              <a:ext cx="1241343" cy="1389063"/>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sp>
        <p:nvSpPr>
          <p:cNvPr id="44" name="Rectangle 43"/>
          <p:cNvSpPr/>
          <p:nvPr/>
        </p:nvSpPr>
        <p:spPr>
          <a:xfrm>
            <a:off x="4560888" y="-22225"/>
            <a:ext cx="3679825" cy="6272213"/>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5" name="Rectangle 44"/>
          <p:cNvSpPr/>
          <p:nvPr/>
        </p:nvSpPr>
        <p:spPr>
          <a:xfrm>
            <a:off x="904875" y="601663"/>
            <a:ext cx="3562350" cy="564832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6" name="Rectangle 45"/>
          <p:cNvSpPr/>
          <p:nvPr/>
        </p:nvSpPr>
        <p:spPr>
          <a:xfrm>
            <a:off x="4651375" y="6088063"/>
            <a:ext cx="3505200" cy="82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739833" y="2657434"/>
            <a:ext cx="3304572" cy="1463153"/>
          </a:xfrm>
        </p:spPr>
        <p:txBody>
          <a:bodyPr>
            <a:normAutofit/>
          </a:bodyPr>
          <a:lstStyle>
            <a:lvl1pPr algn="l">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7" name="Footer Placeholder 5"/>
          <p:cNvSpPr>
            <a:spLocks noGrp="1"/>
          </p:cNvSpPr>
          <p:nvPr>
            <p:ph type="ftr" sz="quarter" idx="10"/>
          </p:nvPr>
        </p:nvSpPr>
        <p:spPr>
          <a:xfrm>
            <a:off x="4641850" y="5724525"/>
            <a:ext cx="3492500" cy="365125"/>
          </a:xfrm>
          <a:prstGeom prst="rect">
            <a:avLst/>
          </a:prstGeom>
        </p:spPr>
        <p:txBody>
          <a:bodyPr>
            <a:normAutofit/>
          </a:bodyPr>
          <a:lstStyle>
            <a:lvl1pPr eaLnBrk="1" hangingPunct="1">
              <a:defRPr/>
            </a:lvl1pPr>
          </a:lstStyle>
          <a:p>
            <a:pPr>
              <a:defRPr/>
            </a:pPr>
            <a:endParaRPr lang="en-US"/>
          </a:p>
        </p:txBody>
      </p:sp>
    </p:spTree>
    <p:extLst>
      <p:ext uri="{BB962C8B-B14F-4D97-AF65-F5344CB8AC3E}">
        <p14:creationId xmlns:p14="http://schemas.microsoft.com/office/powerpoint/2010/main" val="140745021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5" name="Group 60"/>
          <p:cNvGrpSpPr>
            <a:grpSpLocks/>
          </p:cNvGrpSpPr>
          <p:nvPr/>
        </p:nvGrpSpPr>
        <p:grpSpPr bwMode="auto">
          <a:xfrm>
            <a:off x="-382588" y="0"/>
            <a:ext cx="9932988" cy="6858000"/>
            <a:chOff x="-382404" y="0"/>
            <a:chExt cx="9932332" cy="6858000"/>
          </a:xfrm>
        </p:grpSpPr>
        <p:grpSp>
          <p:nvGrpSpPr>
            <p:cNvPr id="6" name="Group 61"/>
            <p:cNvGrpSpPr>
              <a:grpSpLocks/>
            </p:cNvGrpSpPr>
            <p:nvPr/>
          </p:nvGrpSpPr>
          <p:grpSpPr bwMode="auto">
            <a:xfrm>
              <a:off x="0" y="0"/>
              <a:ext cx="9144000" cy="6858000"/>
              <a:chOff x="0" y="0"/>
              <a:chExt cx="9144000" cy="6858000"/>
            </a:xfrm>
          </p:grpSpPr>
          <p:grpSp>
            <p:nvGrpSpPr>
              <p:cNvPr id="29" name="Group 4"/>
              <p:cNvGrpSpPr>
                <a:grpSpLocks/>
              </p:cNvGrpSpPr>
              <p:nvPr/>
            </p:nvGrpSpPr>
            <p:grpSpPr bwMode="auto">
              <a:xfrm>
                <a:off x="0" y="0"/>
                <a:ext cx="2514600" cy="6858000"/>
                <a:chOff x="0" y="0"/>
                <a:chExt cx="2514600" cy="6858000"/>
              </a:xfrm>
            </p:grpSpPr>
            <p:sp>
              <p:nvSpPr>
                <p:cNvPr id="41" name="Rectangle 40"/>
                <p:cNvSpPr/>
                <p:nvPr/>
              </p:nvSpPr>
              <p:spPr>
                <a:xfrm>
                  <a:off x="914499"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2" name="Rectangle 2"/>
                <p:cNvSpPr/>
                <p:nvPr/>
              </p:nvSpPr>
              <p:spPr>
                <a:xfrm>
                  <a:off x="159"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3" name="Rectangle 3"/>
                <p:cNvSpPr/>
                <p:nvPr/>
              </p:nvSpPr>
              <p:spPr>
                <a:xfrm>
                  <a:off x="228744"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grpSp>
            <p:nvGrpSpPr>
              <p:cNvPr id="30" name="Group 5"/>
              <p:cNvGrpSpPr>
                <a:grpSpLocks/>
              </p:cNvGrpSpPr>
              <p:nvPr/>
            </p:nvGrpSpPr>
            <p:grpSpPr bwMode="auto">
              <a:xfrm>
                <a:off x="422910" y="0"/>
                <a:ext cx="2514600" cy="6858000"/>
                <a:chOff x="0" y="0"/>
                <a:chExt cx="2514600" cy="6858000"/>
              </a:xfrm>
            </p:grpSpPr>
            <p:sp>
              <p:nvSpPr>
                <p:cNvPr id="38" name="Rectangle 37"/>
                <p:cNvSpPr/>
                <p:nvPr/>
              </p:nvSpPr>
              <p:spPr>
                <a:xfrm>
                  <a:off x="913836"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9" name="Rectangle 38"/>
                <p:cNvSpPr/>
                <p:nvPr/>
              </p:nvSpPr>
              <p:spPr>
                <a:xfrm>
                  <a:off x="-504"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0" name="Rectangle 39"/>
                <p:cNvSpPr/>
                <p:nvPr/>
              </p:nvSpPr>
              <p:spPr>
                <a:xfrm>
                  <a:off x="228081"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grpSp>
            <p:nvGrpSpPr>
              <p:cNvPr id="31" name="Group 9"/>
              <p:cNvGrpSpPr>
                <a:grpSpLocks/>
              </p:cNvGrpSpPr>
              <p:nvPr/>
            </p:nvGrpSpPr>
            <p:grpSpPr bwMode="auto">
              <a:xfrm rot="10800000">
                <a:off x="6629400" y="0"/>
                <a:ext cx="2514600" cy="6858000"/>
                <a:chOff x="0" y="0"/>
                <a:chExt cx="2514600" cy="6858000"/>
              </a:xfrm>
            </p:grpSpPr>
            <p:sp>
              <p:nvSpPr>
                <p:cNvPr id="35" name="Rectangle 34"/>
                <p:cNvSpPr/>
                <p:nvPr/>
              </p:nvSpPr>
              <p:spPr>
                <a:xfrm>
                  <a:off x="914785"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6" name="Rectangle 35"/>
                <p:cNvSpPr/>
                <p:nvPr/>
              </p:nvSpPr>
              <p:spPr>
                <a:xfrm>
                  <a:off x="445"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7" name="Rectangle 36"/>
                <p:cNvSpPr/>
                <p:nvPr/>
              </p:nvSpPr>
              <p:spPr>
                <a:xfrm>
                  <a:off x="229030"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sp>
            <p:nvSpPr>
              <p:cNvPr id="32" name="Rectangle 31"/>
              <p:cNvSpPr/>
              <p:nvPr/>
            </p:nvSpPr>
            <p:spPr>
              <a:xfrm>
                <a:off x="3809907" y="0"/>
                <a:ext cx="281921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3" name="Rectangle 32"/>
              <p:cNvSpPr/>
              <p:nvPr/>
            </p:nvSpPr>
            <p:spPr>
              <a:xfrm>
                <a:off x="2895568"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4" name="Rectangle 33"/>
              <p:cNvSpPr/>
              <p:nvPr/>
            </p:nvSpPr>
            <p:spPr>
              <a:xfrm>
                <a:off x="3124153"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sp>
          <p:nvSpPr>
            <p:cNvPr id="7" name="Freeform 6"/>
            <p:cNvSpPr/>
            <p:nvPr/>
          </p:nvSpPr>
          <p:spPr>
            <a:xfrm>
              <a:off x="-12540" y="5035550"/>
              <a:ext cx="9144984" cy="1174750"/>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8" name="Freeform 7"/>
            <p:cNvSpPr/>
            <p:nvPr/>
          </p:nvSpPr>
          <p:spPr>
            <a:xfrm>
              <a:off x="-12540" y="3467100"/>
              <a:ext cx="9144984" cy="890588"/>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9" name="Freeform 8"/>
            <p:cNvSpPr/>
            <p:nvPr/>
          </p:nvSpPr>
          <p:spPr>
            <a:xfrm>
              <a:off x="-23653" y="5640388"/>
              <a:ext cx="3004940" cy="1211262"/>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10" name="Freeform 9"/>
            <p:cNvSpPr/>
            <p:nvPr/>
          </p:nvSpPr>
          <p:spPr>
            <a:xfrm>
              <a:off x="-12540" y="5284788"/>
              <a:ext cx="9144984" cy="1477962"/>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11" name="Freeform 10"/>
            <p:cNvSpPr/>
            <p:nvPr/>
          </p:nvSpPr>
          <p:spPr>
            <a:xfrm>
              <a:off x="2136793" y="5132388"/>
              <a:ext cx="6982952" cy="171926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12" name="Hexagon 11"/>
            <p:cNvSpPr/>
            <p:nvPr/>
          </p:nvSpPr>
          <p:spPr>
            <a:xfrm rot="1800000">
              <a:off x="2995574" y="2859088"/>
              <a:ext cx="1601681"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3" name="Hexagon 12"/>
            <p:cNvSpPr/>
            <p:nvPr/>
          </p:nvSpPr>
          <p:spPr>
            <a:xfrm rot="1800000">
              <a:off x="3719426"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4" name="Hexagon 13"/>
            <p:cNvSpPr/>
            <p:nvPr/>
          </p:nvSpPr>
          <p:spPr>
            <a:xfrm rot="1800000">
              <a:off x="3728950" y="15922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5" name="Hexagon 14"/>
            <p:cNvSpPr/>
            <p:nvPr/>
          </p:nvSpPr>
          <p:spPr>
            <a:xfrm rot="1800000">
              <a:off x="2976525" y="325438"/>
              <a:ext cx="1601681" cy="1389062"/>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6" name="Hexagon 15"/>
            <p:cNvSpPr/>
            <p:nvPr/>
          </p:nvSpPr>
          <p:spPr>
            <a:xfrm rot="1800000">
              <a:off x="4462327" y="5383213"/>
              <a:ext cx="1601681" cy="1389062"/>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7" name="Freeform 16"/>
            <p:cNvSpPr/>
            <p:nvPr/>
          </p:nvSpPr>
          <p:spPr>
            <a:xfrm rot="1800000">
              <a:off x="-382404" y="4202113"/>
              <a:ext cx="126198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8" name="Hexagon 17"/>
            <p:cNvSpPr/>
            <p:nvPr/>
          </p:nvSpPr>
          <p:spPr>
            <a:xfrm rot="1800000">
              <a:off x="23970" y="540226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9" name="Hexagon 18"/>
            <p:cNvSpPr/>
            <p:nvPr/>
          </p:nvSpPr>
          <p:spPr>
            <a:xfrm rot="1800000">
              <a:off x="52543" y="28495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0" name="Hexagon 19"/>
            <p:cNvSpPr/>
            <p:nvPr/>
          </p:nvSpPr>
          <p:spPr>
            <a:xfrm rot="1800000">
              <a:off x="776395"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1" name="Hexagon 20"/>
            <p:cNvSpPr/>
            <p:nvPr/>
          </p:nvSpPr>
          <p:spPr>
            <a:xfrm rot="1800000">
              <a:off x="1509772" y="54117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2" name="Hexagon 21"/>
            <p:cNvSpPr/>
            <p:nvPr/>
          </p:nvSpPr>
          <p:spPr>
            <a:xfrm rot="1800000">
              <a:off x="1528821" y="2859088"/>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3" name="Hexagon 22"/>
            <p:cNvSpPr/>
            <p:nvPr/>
          </p:nvSpPr>
          <p:spPr>
            <a:xfrm rot="1800000">
              <a:off x="795444" y="15636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4" name="Hexagon 23"/>
            <p:cNvSpPr/>
            <p:nvPr/>
          </p:nvSpPr>
          <p:spPr>
            <a:xfrm rot="1800000">
              <a:off x="6806909" y="4144963"/>
              <a:ext cx="1600094"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5" name="Hexagon 24"/>
            <p:cNvSpPr/>
            <p:nvPr/>
          </p:nvSpPr>
          <p:spPr>
            <a:xfrm rot="1800000">
              <a:off x="7549810" y="5421313"/>
              <a:ext cx="1600094"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6" name="Hexagon 25"/>
            <p:cNvSpPr/>
            <p:nvPr/>
          </p:nvSpPr>
          <p:spPr>
            <a:xfrm rot="1800000">
              <a:off x="7549810" y="2868613"/>
              <a:ext cx="1600094"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7" name="Freeform 26"/>
            <p:cNvSpPr/>
            <p:nvPr/>
          </p:nvSpPr>
          <p:spPr>
            <a:xfrm rot="1800000">
              <a:off x="8306998" y="4056063"/>
              <a:ext cx="124293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8" name="Freeform 27"/>
            <p:cNvSpPr/>
            <p:nvPr/>
          </p:nvSpPr>
          <p:spPr>
            <a:xfrm rot="1800000">
              <a:off x="8306998" y="1511300"/>
              <a:ext cx="1241343" cy="1389063"/>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sp>
        <p:nvSpPr>
          <p:cNvPr id="44" name="Rectangle 43"/>
          <p:cNvSpPr/>
          <p:nvPr/>
        </p:nvSpPr>
        <p:spPr>
          <a:xfrm>
            <a:off x="4560888" y="-22225"/>
            <a:ext cx="3679825" cy="6272213"/>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5" name="Rectangle 44"/>
          <p:cNvSpPr/>
          <p:nvPr/>
        </p:nvSpPr>
        <p:spPr>
          <a:xfrm>
            <a:off x="904875" y="601663"/>
            <a:ext cx="3562350" cy="564832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6" name="Rectangle 45"/>
          <p:cNvSpPr/>
          <p:nvPr/>
        </p:nvSpPr>
        <p:spPr>
          <a:xfrm>
            <a:off x="4651375" y="6088063"/>
            <a:ext cx="3505200" cy="82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itle 1"/>
          <p:cNvSpPr>
            <a:spLocks noGrp="1"/>
          </p:cNvSpPr>
          <p:nvPr>
            <p:ph type="title"/>
          </p:nvPr>
        </p:nvSpPr>
        <p:spPr>
          <a:xfrm>
            <a:off x="4734424" y="2660904"/>
            <a:ext cx="3300984" cy="1463040"/>
          </a:xfrm>
        </p:spPr>
        <p:txBody>
          <a:bodyPr>
            <a:normAutofit/>
          </a:bodyPr>
          <a:lstStyle>
            <a:lvl1pPr algn="l">
              <a:defRPr sz="2800" b="0"/>
            </a:lvl1pPr>
          </a:lstStyle>
          <a:p>
            <a:r>
              <a:rPr lang="en-US" smtClean="0"/>
              <a:t>Click to edit Master title style</a:t>
            </a:r>
            <a:endParaRPr lang="en-US"/>
          </a:p>
        </p:txBody>
      </p:sp>
      <p:sp>
        <p:nvSpPr>
          <p:cNvPr id="3" name="Picture Placeholder 2"/>
          <p:cNvSpPr>
            <a:spLocks noGrp="1"/>
          </p:cNvSpPr>
          <p:nvPr>
            <p:ph type="pic" idx="1"/>
          </p:nvPr>
        </p:nvSpPr>
        <p:spPr>
          <a:xfrm>
            <a:off x="1005208" y="693795"/>
            <a:ext cx="3359623" cy="5468112"/>
          </a:xfrm>
        </p:spPr>
        <p:txBody>
          <a:bodyPr rtlCol="0">
            <a:normAutofit/>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7" name="Footer Placeholder 5"/>
          <p:cNvSpPr>
            <a:spLocks noGrp="1"/>
          </p:cNvSpPr>
          <p:nvPr>
            <p:ph type="ftr" sz="quarter" idx="10"/>
          </p:nvPr>
        </p:nvSpPr>
        <p:spPr>
          <a:xfrm>
            <a:off x="4641850" y="5724525"/>
            <a:ext cx="3492500" cy="365125"/>
          </a:xfrm>
          <a:prstGeom prst="rect">
            <a:avLst/>
          </a:prstGeom>
        </p:spPr>
        <p:txBody>
          <a:bodyPr>
            <a:normAutofit/>
          </a:bodyPr>
          <a:lstStyle>
            <a:lvl1pPr eaLnBrk="1" hangingPunct="1">
              <a:defRPr/>
            </a:lvl1pPr>
          </a:lstStyle>
          <a:p>
            <a:pPr>
              <a:defRPr/>
            </a:pPr>
            <a:endParaRPr lang="en-US"/>
          </a:p>
        </p:txBody>
      </p:sp>
    </p:spTree>
    <p:extLst>
      <p:ext uri="{BB962C8B-B14F-4D97-AF65-F5344CB8AC3E}">
        <p14:creationId xmlns:p14="http://schemas.microsoft.com/office/powerpoint/2010/main" val="82887826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gi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66" name="Rectangle 65"/>
          <p:cNvSpPr/>
          <p:nvPr/>
        </p:nvSpPr>
        <p:spPr>
          <a:xfrm>
            <a:off x="457200" y="333375"/>
            <a:ext cx="8229600" cy="6186488"/>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27" name="Title Placeholder 1"/>
          <p:cNvSpPr>
            <a:spLocks noGrp="1"/>
          </p:cNvSpPr>
          <p:nvPr>
            <p:ph type="title"/>
          </p:nvPr>
        </p:nvSpPr>
        <p:spPr bwMode="auto">
          <a:xfrm>
            <a:off x="1042988" y="719138"/>
            <a:ext cx="70246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1042988" y="1600200"/>
            <a:ext cx="7024687" cy="423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5" name="Picture 4"/>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7679531" y="5888435"/>
            <a:ext cx="1026319" cy="526256"/>
          </a:xfrm>
          <a:prstGeom prst="rect">
            <a:avLst/>
          </a:prstGeom>
        </p:spPr>
      </p:pic>
      <p:sp>
        <p:nvSpPr>
          <p:cNvPr id="2" name="TextBox 1"/>
          <p:cNvSpPr txBox="1"/>
          <p:nvPr userDrawn="1"/>
        </p:nvSpPr>
        <p:spPr>
          <a:xfrm>
            <a:off x="3200400" y="6240066"/>
            <a:ext cx="2743200" cy="307777"/>
          </a:xfrm>
          <a:prstGeom prst="rect">
            <a:avLst/>
          </a:prstGeom>
          <a:noFill/>
        </p:spPr>
        <p:txBody>
          <a:bodyPr wrap="square" rtlCol="0">
            <a:spAutoFit/>
          </a:bodyPr>
          <a:lstStyle/>
          <a:p>
            <a:pPr algn="ctr"/>
            <a:fld id="{2DF1D23D-4DAC-4B59-9FAC-EFECB384D860}" type="slidenum">
              <a:rPr lang="en-US" sz="1400" smtClean="0">
                <a:latin typeface="Calibri" panose="020F0502020204030204" pitchFamily="34" charset="0"/>
              </a:rPr>
              <a:pPr algn="ctr"/>
              <a:t>‹#›</a:t>
            </a:fld>
            <a:endParaRPr lang="en-US"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907" r:id="rId1"/>
    <p:sldLayoutId id="2147483906" r:id="rId2"/>
    <p:sldLayoutId id="2147483908" r:id="rId3"/>
    <p:sldLayoutId id="2147483909" r:id="rId4"/>
    <p:sldLayoutId id="2147483910" r:id="rId5"/>
    <p:sldLayoutId id="2147483911" r:id="rId6"/>
    <p:sldLayoutId id="2147483912" r:id="rId7"/>
    <p:sldLayoutId id="2147483913" r:id="rId8"/>
    <p:sldLayoutId id="2147483914" r:id="rId9"/>
    <p:sldLayoutId id="2147483915" r:id="rId10"/>
    <p:sldLayoutId id="2147483916" r:id="rId11"/>
  </p:sldLayoutIdLst>
  <p:timing>
    <p:tnLst>
      <p:par>
        <p:cTn id="1" dur="indefinite" restart="never" nodeType="tmRoot"/>
      </p:par>
    </p:tnLst>
  </p:timing>
  <p:hf hdr="0" dt="0"/>
  <p:txStyles>
    <p:titleStyle>
      <a:lvl1pPr algn="ctr" rtl="0" eaLnBrk="0" fontAlgn="base" hangingPunct="0">
        <a:spcBef>
          <a:spcPct val="0"/>
        </a:spcBef>
        <a:spcAft>
          <a:spcPct val="0"/>
        </a:spcAft>
        <a:defRPr sz="4000" kern="1200">
          <a:solidFill>
            <a:schemeClr val="accent1"/>
          </a:solidFill>
          <a:latin typeface="Calibri" panose="020F0502020204030204" pitchFamily="34" charset="0"/>
          <a:ea typeface="+mj-ea"/>
          <a:cs typeface="+mj-cs"/>
        </a:defRPr>
      </a:lvl1pPr>
      <a:lvl2pPr algn="ctr" rtl="0" eaLnBrk="0" fontAlgn="base" hangingPunct="0">
        <a:spcBef>
          <a:spcPct val="0"/>
        </a:spcBef>
        <a:spcAft>
          <a:spcPct val="0"/>
        </a:spcAft>
        <a:defRPr sz="4000">
          <a:solidFill>
            <a:schemeClr val="accent1"/>
          </a:solidFill>
          <a:latin typeface="Calibri" panose="020F0502020204030204" pitchFamily="34" charset="0"/>
        </a:defRPr>
      </a:lvl2pPr>
      <a:lvl3pPr algn="ctr" rtl="0" eaLnBrk="0" fontAlgn="base" hangingPunct="0">
        <a:spcBef>
          <a:spcPct val="0"/>
        </a:spcBef>
        <a:spcAft>
          <a:spcPct val="0"/>
        </a:spcAft>
        <a:defRPr sz="4000">
          <a:solidFill>
            <a:schemeClr val="accent1"/>
          </a:solidFill>
          <a:latin typeface="Calibri" panose="020F0502020204030204" pitchFamily="34" charset="0"/>
        </a:defRPr>
      </a:lvl3pPr>
      <a:lvl4pPr algn="ctr" rtl="0" eaLnBrk="0" fontAlgn="base" hangingPunct="0">
        <a:spcBef>
          <a:spcPct val="0"/>
        </a:spcBef>
        <a:spcAft>
          <a:spcPct val="0"/>
        </a:spcAft>
        <a:defRPr sz="4000">
          <a:solidFill>
            <a:schemeClr val="accent1"/>
          </a:solidFill>
          <a:latin typeface="Calibri" panose="020F0502020204030204" pitchFamily="34" charset="0"/>
        </a:defRPr>
      </a:lvl4pPr>
      <a:lvl5pPr algn="ctr" rtl="0" eaLnBrk="0" fontAlgn="base" hangingPunct="0">
        <a:spcBef>
          <a:spcPct val="0"/>
        </a:spcBef>
        <a:spcAft>
          <a:spcPct val="0"/>
        </a:spcAft>
        <a:defRPr sz="4000">
          <a:solidFill>
            <a:schemeClr val="accent1"/>
          </a:solidFill>
          <a:latin typeface="Calibri" panose="020F050202020403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3050" algn="l" rtl="0" eaLnBrk="0" fontAlgn="base" hangingPunct="0">
        <a:spcBef>
          <a:spcPct val="20000"/>
        </a:spcBef>
        <a:spcAft>
          <a:spcPct val="0"/>
        </a:spcAft>
        <a:buClr>
          <a:schemeClr val="accent1"/>
        </a:buClr>
        <a:buSzPct val="76000"/>
        <a:buFont typeface="Arial" panose="020B0604020202020204" pitchFamily="34" charset="0"/>
        <a:buChar char="•"/>
        <a:defRPr sz="3200" kern="1200">
          <a:solidFill>
            <a:schemeClr val="tx2"/>
          </a:solidFill>
          <a:latin typeface="Calibri" panose="020F0502020204030204" pitchFamily="34" charset="0"/>
          <a:ea typeface="+mn-ea"/>
          <a:cs typeface="+mn-cs"/>
        </a:defRPr>
      </a:lvl1pPr>
      <a:lvl2pPr marL="639763" indent="-273050" algn="l" rtl="0" eaLnBrk="0" fontAlgn="base" hangingPunct="0">
        <a:spcBef>
          <a:spcPct val="20000"/>
        </a:spcBef>
        <a:spcAft>
          <a:spcPct val="0"/>
        </a:spcAft>
        <a:buClr>
          <a:schemeClr val="accent1"/>
        </a:buClr>
        <a:buSzPct val="76000"/>
        <a:buFont typeface="Courier New" panose="02070309020205020404" pitchFamily="49" charset="0"/>
        <a:buChar char="o"/>
        <a:defRPr sz="2800" kern="1200">
          <a:solidFill>
            <a:schemeClr val="tx2"/>
          </a:solidFill>
          <a:latin typeface="Calibri" panose="020F0502020204030204" pitchFamily="34" charset="0"/>
          <a:ea typeface="+mn-ea"/>
          <a:cs typeface="+mn-cs"/>
        </a:defRPr>
      </a:lvl2pPr>
      <a:lvl3pPr marL="914400" indent="-228600" algn="l" rtl="0" eaLnBrk="0" fontAlgn="base" hangingPunct="0">
        <a:spcBef>
          <a:spcPct val="20000"/>
        </a:spcBef>
        <a:spcAft>
          <a:spcPct val="0"/>
        </a:spcAft>
        <a:buClr>
          <a:schemeClr val="accent1"/>
        </a:buClr>
        <a:buSzPct val="76000"/>
        <a:buFont typeface="Wingdings" panose="05000000000000000000" pitchFamily="2" charset="2"/>
        <a:buChar char="§"/>
        <a:defRPr sz="2400" kern="1200">
          <a:solidFill>
            <a:schemeClr val="tx2"/>
          </a:solidFill>
          <a:latin typeface="Calibri" panose="020F0502020204030204" pitchFamily="34" charset="0"/>
          <a:ea typeface="+mn-ea"/>
          <a:cs typeface="+mn-cs"/>
        </a:defRPr>
      </a:lvl3pPr>
      <a:lvl4pPr marL="1123950" indent="-228600" algn="l" rtl="0" eaLnBrk="0" fontAlgn="base" hangingPunct="0">
        <a:spcBef>
          <a:spcPct val="20000"/>
        </a:spcBef>
        <a:spcAft>
          <a:spcPct val="0"/>
        </a:spcAft>
        <a:buClr>
          <a:schemeClr val="accent1"/>
        </a:buClr>
        <a:buSzPct val="76000"/>
        <a:buFont typeface="Wingdings" panose="05000000000000000000" pitchFamily="2" charset="2"/>
        <a:buChar char="v"/>
        <a:defRPr sz="2200" kern="1200">
          <a:solidFill>
            <a:schemeClr val="tx2"/>
          </a:solidFill>
          <a:latin typeface="Calibri" panose="020F0502020204030204" pitchFamily="34" charset="0"/>
          <a:ea typeface="+mn-ea"/>
          <a:cs typeface="+mn-cs"/>
        </a:defRPr>
      </a:lvl4pPr>
      <a:lvl5pPr marL="1325563" indent="-228600" algn="l" rtl="0" eaLnBrk="0" fontAlgn="base" hangingPunct="0">
        <a:spcBef>
          <a:spcPct val="20000"/>
        </a:spcBef>
        <a:spcAft>
          <a:spcPct val="0"/>
        </a:spcAft>
        <a:buClr>
          <a:schemeClr val="accent1"/>
        </a:buClr>
        <a:buSzPct val="76000"/>
        <a:buFont typeface="Wingdings" panose="05000000000000000000" pitchFamily="2" charset="2"/>
        <a:buChar char="Ø"/>
        <a:defRPr sz="2000" kern="1200">
          <a:solidFill>
            <a:schemeClr val="tx2"/>
          </a:solidFill>
          <a:latin typeface="Calibri" panose="020F0502020204030204" pitchFamily="34" charset="0"/>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hyperlink" Target="https://baa.state.mi.us/meap/login.asp"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hyperlink" Target="http://www.michigan.gov/documents/mde/Michigan_Proficiency_Targets_413516_7.xls" TargetMode="External"/><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9" Type="http://schemas.openxmlformats.org/officeDocument/2006/relationships/image" Target="../media/image32.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hyperlink" Target="HighSchoolBigTicketItemSummaryv2.docx"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35.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hyperlink" Target="https://baa.state.mi.us/meap/login.asp"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hyperlink" Target="http://seconline.wceruw.org/Reference/SECSelfGuide09.pdf" TargetMode="External"/><Relationship Id="rId7" Type="http://schemas.openxmlformats.org/officeDocument/2006/relationships/hyperlink" Target="http://seconline.wceruw.org/Reference/sec_tutorial.html"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hyperlink" Target="http://seconline.wceruw.org/reports_intro_web.htm" TargetMode="External"/><Relationship Id="rId4" Type="http://schemas.openxmlformats.org/officeDocument/2006/relationships/image" Target="../media/image41.png"/><Relationship Id="rId9" Type="http://schemas.openxmlformats.org/officeDocument/2006/relationships/image" Target="../media/image40.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mailto:Cunningham-PowellL@michigan.gov" TargetMode="External"/><Relationship Id="rId7" Type="http://schemas.openxmlformats.org/officeDocument/2006/relationships/image" Target="../media/image49.WMF"/><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hyperlink" Target="https://webmail.state.mi.us/OWA/redir.aspx?C=oSKfKBUn_0uAMYojZ03GyQJxsA2A0s9I-HAQviDJeBxbm1EawWwRFMQBNavzF_E7Z24EfqztMSM.&amp;URL=mailto:garryvan@msu.edu" TargetMode="External"/><Relationship Id="rId5" Type="http://schemas.openxmlformats.org/officeDocument/2006/relationships/hyperlink" Target="mailto:ruplek@michigan.gov" TargetMode="External"/><Relationship Id="rId4" Type="http://schemas.openxmlformats.org/officeDocument/2006/relationships/hyperlink" Target="mailto:clemmonsd@michigan.gov"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6" name="Picture 6" descr="C:\Documents and Settings\cunningham-powelll\Local Settings\Temporary Internet Files\Content.IE5\NYMYD17A\MP900341439[1].jpg"/>
          <p:cNvPicPr>
            <a:picLocks noChangeAspect="1" noChangeArrowheads="1"/>
          </p:cNvPicPr>
          <p:nvPr/>
        </p:nvPicPr>
        <p:blipFill>
          <a:blip r:embed="rId3"/>
          <a:srcRect/>
          <a:stretch>
            <a:fillRect/>
          </a:stretch>
        </p:blipFill>
        <p:spPr bwMode="auto">
          <a:xfrm>
            <a:off x="228600" y="228600"/>
            <a:ext cx="4191000" cy="6553200"/>
          </a:xfrm>
          <a:prstGeom prst="rect">
            <a:avLst/>
          </a:prstGeom>
          <a:noFill/>
          <a:ln w="28575">
            <a:solidFill>
              <a:schemeClr val="accent5">
                <a:lumMod val="50000"/>
              </a:schemeClr>
            </a:solidFill>
          </a:ln>
          <a:extLst/>
        </p:spPr>
      </p:pic>
      <p:pic>
        <p:nvPicPr>
          <p:cNvPr id="14339" name="Picture 7" descr="C:\Documents and Settings\cunningham-powelll\Local Settings\Temporary Internet Files\Content.IE5\K7K1ODOC\MP900442364[1].jpg"/>
          <p:cNvPicPr>
            <a:picLocks noChangeAspect="1" noChangeArrowheads="1"/>
          </p:cNvPicPr>
          <p:nvPr/>
        </p:nvPicPr>
        <p:blipFill>
          <a:blip r:embed="rId4">
            <a:extLst>
              <a:ext uri="{28A0092B-C50C-407E-A947-70E740481C1C}">
                <a14:useLocalDpi xmlns:a14="http://schemas.microsoft.com/office/drawing/2010/main" val="0"/>
              </a:ext>
            </a:extLst>
          </a:blip>
          <a:srcRect t="14868" r="8859" b="7764"/>
          <a:stretch>
            <a:fillRect/>
          </a:stretch>
        </p:blipFill>
        <p:spPr bwMode="auto">
          <a:xfrm>
            <a:off x="4648200" y="2819400"/>
            <a:ext cx="3505200"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rot="20991617">
            <a:off x="2682559" y="977862"/>
            <a:ext cx="6132512" cy="2452159"/>
          </a:xfrm>
          <a:solidFill>
            <a:schemeClr val="accent6">
              <a:lumMod val="20000"/>
              <a:lumOff val="80000"/>
            </a:schemeClr>
          </a:solidFill>
          <a:ln w="76200">
            <a:solidFill>
              <a:schemeClr val="accent5">
                <a:lumMod val="50000"/>
              </a:schemeClr>
            </a:solidFill>
          </a:ln>
        </p:spPr>
        <p:txBody>
          <a:bodyPr rtlCol="0">
            <a:normAutofit fontScale="90000"/>
          </a:bodyPr>
          <a:lstStyle/>
          <a:p>
            <a:pPr eaLnBrk="1" fontAlgn="auto" hangingPunct="1">
              <a:spcAft>
                <a:spcPts val="0"/>
              </a:spcAft>
              <a:defRPr/>
            </a:pPr>
            <a:r>
              <a:rPr lang="en-US" b="1" dirty="0" smtClean="0">
                <a:solidFill>
                  <a:schemeClr val="accent2">
                    <a:lumMod val="50000"/>
                  </a:schemeClr>
                </a:solidFill>
                <a:effectLst>
                  <a:outerShdw blurRad="38100" dist="38100" dir="2700000" algn="tl">
                    <a:srgbClr val="000000">
                      <a:alpha val="43137"/>
                    </a:srgbClr>
                  </a:outerShdw>
                </a:effectLst>
                <a:latin typeface="Arial Rounded MT Bold" pitchFamily="34" charset="0"/>
              </a:rPr>
              <a:t>A </a:t>
            </a:r>
            <a:br>
              <a:rPr lang="en-US" b="1" dirty="0" smtClean="0">
                <a:solidFill>
                  <a:schemeClr val="accent2">
                    <a:lumMod val="50000"/>
                  </a:schemeClr>
                </a:solidFill>
                <a:effectLst>
                  <a:outerShdw blurRad="38100" dist="38100" dir="2700000" algn="tl">
                    <a:srgbClr val="000000">
                      <a:alpha val="43137"/>
                    </a:srgbClr>
                  </a:outerShdw>
                </a:effectLst>
                <a:latin typeface="Arial Rounded MT Bold" pitchFamily="34" charset="0"/>
              </a:rPr>
            </a:br>
            <a:r>
              <a:rPr lang="en-US" b="1" dirty="0" smtClean="0">
                <a:solidFill>
                  <a:schemeClr val="accent2">
                    <a:lumMod val="50000"/>
                  </a:schemeClr>
                </a:solidFill>
                <a:effectLst>
                  <a:outerShdw blurRad="38100" dist="38100" dir="2700000" algn="tl">
                    <a:srgbClr val="000000">
                      <a:alpha val="43137"/>
                    </a:srgbClr>
                  </a:outerShdw>
                </a:effectLst>
                <a:latin typeface="Arial Rounded MT Bold" pitchFamily="34" charset="0"/>
              </a:rPr>
              <a:t>REDISTRIBUTION  </a:t>
            </a:r>
            <a:br>
              <a:rPr lang="en-US" b="1" dirty="0" smtClean="0">
                <a:solidFill>
                  <a:schemeClr val="accent2">
                    <a:lumMod val="50000"/>
                  </a:schemeClr>
                </a:solidFill>
                <a:effectLst>
                  <a:outerShdw blurRad="38100" dist="38100" dir="2700000" algn="tl">
                    <a:srgbClr val="000000">
                      <a:alpha val="43137"/>
                    </a:srgbClr>
                  </a:outerShdw>
                </a:effectLst>
                <a:latin typeface="Arial Rounded MT Bold" pitchFamily="34" charset="0"/>
              </a:rPr>
            </a:br>
            <a:r>
              <a:rPr lang="en-US" b="1" dirty="0" smtClean="0">
                <a:solidFill>
                  <a:schemeClr val="accent2">
                    <a:lumMod val="50000"/>
                  </a:schemeClr>
                </a:solidFill>
                <a:effectLst>
                  <a:outerShdw blurRad="38100" dist="38100" dir="2700000" algn="tl">
                    <a:srgbClr val="000000">
                      <a:alpha val="43137"/>
                    </a:srgbClr>
                  </a:outerShdw>
                </a:effectLst>
                <a:latin typeface="Arial Rounded MT Bold" pitchFamily="34" charset="0"/>
              </a:rPr>
              <a:t>OF </a:t>
            </a:r>
            <a:br>
              <a:rPr lang="en-US" b="1" dirty="0" smtClean="0">
                <a:solidFill>
                  <a:schemeClr val="accent2">
                    <a:lumMod val="50000"/>
                  </a:schemeClr>
                </a:solidFill>
                <a:effectLst>
                  <a:outerShdw blurRad="38100" dist="38100" dir="2700000" algn="tl">
                    <a:srgbClr val="000000">
                      <a:alpha val="43137"/>
                    </a:srgbClr>
                  </a:outerShdw>
                </a:effectLst>
                <a:latin typeface="Arial Rounded MT Bold" pitchFamily="34" charset="0"/>
              </a:rPr>
            </a:br>
            <a:r>
              <a:rPr lang="en-US" b="1" dirty="0" smtClean="0">
                <a:solidFill>
                  <a:schemeClr val="accent2">
                    <a:lumMod val="50000"/>
                  </a:schemeClr>
                </a:solidFill>
                <a:effectLst>
                  <a:outerShdw blurRad="38100" dist="38100" dir="2700000" algn="tl">
                    <a:srgbClr val="000000">
                      <a:alpha val="43137"/>
                    </a:srgbClr>
                  </a:outerShdw>
                </a:effectLst>
                <a:latin typeface="Arial Rounded MT Bold" pitchFamily="34" charset="0"/>
              </a:rPr>
              <a:t>INSTRUCTIONAL  TIME</a:t>
            </a:r>
            <a:br>
              <a:rPr lang="en-US" b="1" dirty="0" smtClean="0">
                <a:solidFill>
                  <a:schemeClr val="accent2">
                    <a:lumMod val="50000"/>
                  </a:schemeClr>
                </a:solidFill>
                <a:effectLst>
                  <a:outerShdw blurRad="38100" dist="38100" dir="2700000" algn="tl">
                    <a:srgbClr val="000000">
                      <a:alpha val="43137"/>
                    </a:srgbClr>
                  </a:outerShdw>
                </a:effectLst>
                <a:latin typeface="Arial Rounded MT Bold" pitchFamily="34" charset="0"/>
              </a:rPr>
            </a:br>
            <a:r>
              <a:rPr lang="en-US" b="1" dirty="0" smtClean="0">
                <a:solidFill>
                  <a:schemeClr val="accent2">
                    <a:lumMod val="50000"/>
                  </a:schemeClr>
                </a:solidFill>
                <a:effectLst>
                  <a:outerShdw blurRad="38100" dist="38100" dir="2700000" algn="tl">
                    <a:srgbClr val="000000">
                      <a:alpha val="43137"/>
                    </a:srgbClr>
                  </a:outerShdw>
                </a:effectLst>
                <a:latin typeface="Arial Rounded MT Bold" pitchFamily="34" charset="0"/>
              </a:rPr>
              <a:t>(High School) </a:t>
            </a:r>
            <a:endParaRPr lang="en-US" b="1" dirty="0">
              <a:solidFill>
                <a:schemeClr val="accent2">
                  <a:lumMod val="50000"/>
                </a:schemeClr>
              </a:solidFill>
              <a:effectLst>
                <a:outerShdw blurRad="38100" dist="38100" dir="2700000" algn="tl">
                  <a:srgbClr val="000000">
                    <a:alpha val="43137"/>
                  </a:srgbClr>
                </a:outerShdw>
              </a:effectLst>
              <a:latin typeface="Arial Rounded MT Bold" pitchFamily="34" charset="0"/>
            </a:endParaRPr>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3"/>
          <p:cNvSpPr>
            <a:spLocks noGrp="1"/>
          </p:cNvSpPr>
          <p:nvPr>
            <p:ph type="title"/>
          </p:nvPr>
        </p:nvSpPr>
        <p:spPr>
          <a:xfrm>
            <a:off x="1258888" y="2900363"/>
            <a:ext cx="6637337" cy="1362075"/>
          </a:xfrm>
        </p:spPr>
        <p:txBody>
          <a:bodyPr/>
          <a:lstStyle/>
          <a:p>
            <a:r>
              <a:rPr lang="en-US" smtClean="0"/>
              <a:t>First 90 Days: Step 1</a:t>
            </a:r>
            <a:endParaRPr lang="es-CO" smtClean="0"/>
          </a:p>
        </p:txBody>
      </p:sp>
      <p:sp>
        <p:nvSpPr>
          <p:cNvPr id="5" name="Text Placeholder 4"/>
          <p:cNvSpPr>
            <a:spLocks noGrp="1"/>
          </p:cNvSpPr>
          <p:nvPr>
            <p:ph type="body" idx="1"/>
          </p:nvPr>
        </p:nvSpPr>
        <p:spPr>
          <a:xfrm>
            <a:off x="1258888" y="4267200"/>
            <a:ext cx="6637337" cy="1520825"/>
          </a:xfrm>
        </p:spPr>
        <p:txBody>
          <a:bodyPr/>
          <a:lstStyle/>
          <a:p>
            <a:pPr>
              <a:defRPr/>
            </a:pPr>
            <a:r>
              <a:rPr lang="en-US" dirty="0" smtClean="0"/>
              <a:t>Locate and print out School Summary Report</a:t>
            </a:r>
            <a:endParaRPr lang="es-CO"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568325" y="2209800"/>
            <a:ext cx="8007350" cy="3681413"/>
          </a:xfrm>
        </p:spPr>
      </p:pic>
      <p:sp>
        <p:nvSpPr>
          <p:cNvPr id="32771" name="Rectangle 4"/>
          <p:cNvSpPr>
            <a:spLocks noChangeArrowheads="1"/>
          </p:cNvSpPr>
          <p:nvPr/>
        </p:nvSpPr>
        <p:spPr bwMode="auto">
          <a:xfrm>
            <a:off x="1143000" y="5629275"/>
            <a:ext cx="70548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eaLnBrk="1" hangingPunct="1"/>
            <a:r>
              <a:rPr lang="en-US" sz="2800" b="1" u="sng">
                <a:hlinkClick r:id="rId4"/>
              </a:rPr>
              <a:t>https://baa.state.mi.us/meap/login.asp</a:t>
            </a:r>
            <a:endParaRPr lang="en-US" sz="2800" b="1"/>
          </a:p>
        </p:txBody>
      </p:sp>
      <p:grpSp>
        <p:nvGrpSpPr>
          <p:cNvPr id="32772" name="Group 9"/>
          <p:cNvGrpSpPr>
            <a:grpSpLocks/>
          </p:cNvGrpSpPr>
          <p:nvPr/>
        </p:nvGrpSpPr>
        <p:grpSpPr bwMode="auto">
          <a:xfrm>
            <a:off x="838200" y="525463"/>
            <a:ext cx="7239000" cy="1150937"/>
            <a:chOff x="838200" y="525899"/>
            <a:chExt cx="7239000" cy="1150501"/>
          </a:xfrm>
        </p:grpSpPr>
        <p:pic>
          <p:nvPicPr>
            <p:cNvPr id="32773" name="Picture 4" descr="C:\Users\Karen\AppData\Local\Temp\SNAGHTML22fe72b7.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38400" y="525899"/>
              <a:ext cx="4236370" cy="94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p:cNvCxnSpPr/>
            <p:nvPr/>
          </p:nvCxnSpPr>
          <p:spPr>
            <a:xfrm>
              <a:off x="838200" y="1676400"/>
              <a:ext cx="7239000" cy="0"/>
            </a:xfrm>
            <a:prstGeom prst="line">
              <a:avLst/>
            </a:prstGeom>
            <a:ln w="28575"/>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6460" y="1639889"/>
            <a:ext cx="7971080" cy="4235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eft Arrow 6"/>
          <p:cNvSpPr/>
          <p:nvPr/>
        </p:nvSpPr>
        <p:spPr>
          <a:xfrm>
            <a:off x="1752600" y="5057478"/>
            <a:ext cx="1219200" cy="8128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grpSp>
        <p:nvGrpSpPr>
          <p:cNvPr id="34820" name="Group 10"/>
          <p:cNvGrpSpPr>
            <a:grpSpLocks/>
          </p:cNvGrpSpPr>
          <p:nvPr/>
        </p:nvGrpSpPr>
        <p:grpSpPr bwMode="auto">
          <a:xfrm>
            <a:off x="838200" y="525463"/>
            <a:ext cx="7239000" cy="964209"/>
            <a:chOff x="838200" y="525899"/>
            <a:chExt cx="7239000" cy="963844"/>
          </a:xfrm>
        </p:grpSpPr>
        <p:pic>
          <p:nvPicPr>
            <p:cNvPr id="34821" name="Picture 4" descr="C:\Users\Karen\AppData\Local\Temp\SNAGHTML22fe72b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8400" y="525899"/>
              <a:ext cx="4236370" cy="94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 name="Straight Connector 12"/>
            <p:cNvCxnSpPr/>
            <p:nvPr/>
          </p:nvCxnSpPr>
          <p:spPr>
            <a:xfrm>
              <a:off x="838200" y="1489743"/>
              <a:ext cx="7239000" cy="0"/>
            </a:xfrm>
            <a:prstGeom prst="line">
              <a:avLst/>
            </a:prstGeom>
            <a:ln w="28575"/>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9298" y="1729779"/>
            <a:ext cx="7985405" cy="4030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eft Arrow 6"/>
          <p:cNvSpPr/>
          <p:nvPr/>
        </p:nvSpPr>
        <p:spPr>
          <a:xfrm>
            <a:off x="3363913" y="2110779"/>
            <a:ext cx="1066800" cy="3810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8" name="Left Arrow 7"/>
          <p:cNvSpPr/>
          <p:nvPr/>
        </p:nvSpPr>
        <p:spPr>
          <a:xfrm>
            <a:off x="3059113" y="3622079"/>
            <a:ext cx="1295400" cy="4572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9" name="Up Arrow 8"/>
          <p:cNvSpPr/>
          <p:nvPr/>
        </p:nvSpPr>
        <p:spPr>
          <a:xfrm>
            <a:off x="8056957" y="2110779"/>
            <a:ext cx="457200" cy="13716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pic>
        <p:nvPicPr>
          <p:cNvPr id="36871" name="Picture 4" descr="C:\Users\Karen\AppData\Local\Temp\SNAGHTML22fe72b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8400" y="525463"/>
            <a:ext cx="4236370" cy="945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6" name="Straight Connector 15"/>
          <p:cNvCxnSpPr/>
          <p:nvPr/>
        </p:nvCxnSpPr>
        <p:spPr bwMode="auto">
          <a:xfrm>
            <a:off x="783891" y="1600200"/>
            <a:ext cx="7239000" cy="0"/>
          </a:xfrm>
          <a:prstGeom prst="line">
            <a:avLst/>
          </a:prstGeom>
          <a:ln w="28575"/>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1+#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914400" y="381000"/>
            <a:ext cx="7248762" cy="5730095"/>
            <a:chOff x="914400" y="381000"/>
            <a:chExt cx="7248762" cy="5730095"/>
          </a:xfrm>
        </p:grpSpPr>
        <p:pic>
          <p:nvPicPr>
            <p:cNvPr id="38914"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14400" y="381000"/>
              <a:ext cx="7248762" cy="5730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Oval 6"/>
            <p:cNvSpPr/>
            <p:nvPr/>
          </p:nvSpPr>
          <p:spPr>
            <a:xfrm>
              <a:off x="3352800" y="5653895"/>
              <a:ext cx="762000" cy="457200"/>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grpSp>
      <p:sp>
        <p:nvSpPr>
          <p:cNvPr id="6" name="Right Arrow 5"/>
          <p:cNvSpPr/>
          <p:nvPr/>
        </p:nvSpPr>
        <p:spPr>
          <a:xfrm>
            <a:off x="2057400" y="5653895"/>
            <a:ext cx="12192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3"/>
          <p:cNvSpPr>
            <a:spLocks noGrp="1"/>
          </p:cNvSpPr>
          <p:nvPr>
            <p:ph type="title"/>
          </p:nvPr>
        </p:nvSpPr>
        <p:spPr>
          <a:xfrm>
            <a:off x="1258888" y="2900363"/>
            <a:ext cx="6637337" cy="1362075"/>
          </a:xfrm>
        </p:spPr>
        <p:txBody>
          <a:bodyPr/>
          <a:lstStyle/>
          <a:p>
            <a:r>
              <a:rPr lang="en-US" smtClean="0"/>
              <a:t>First 90 Days: Step 2</a:t>
            </a:r>
            <a:endParaRPr lang="es-CO" smtClean="0"/>
          </a:p>
        </p:txBody>
      </p:sp>
      <p:sp>
        <p:nvSpPr>
          <p:cNvPr id="5" name="Text Placeholder 4"/>
          <p:cNvSpPr>
            <a:spLocks noGrp="1"/>
          </p:cNvSpPr>
          <p:nvPr>
            <p:ph type="body" idx="1"/>
          </p:nvPr>
        </p:nvSpPr>
        <p:spPr>
          <a:xfrm>
            <a:off x="1258888" y="4267200"/>
            <a:ext cx="6637337" cy="1520825"/>
          </a:xfrm>
        </p:spPr>
        <p:txBody>
          <a:bodyPr/>
          <a:lstStyle/>
          <a:p>
            <a:pPr>
              <a:defRPr/>
            </a:pPr>
            <a:r>
              <a:rPr lang="en-US" dirty="0" smtClean="0"/>
              <a:t>Analyze performance level data</a:t>
            </a:r>
            <a:endParaRPr lang="es-CO"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3"/>
          <p:cNvPicPr>
            <a:picLocks noChangeAspect="1"/>
          </p:cNvPicPr>
          <p:nvPr/>
        </p:nvPicPr>
        <p:blipFill>
          <a:blip r:embed="rId3">
            <a:extLst>
              <a:ext uri="{28A0092B-C50C-407E-A947-70E740481C1C}">
                <a14:useLocalDpi xmlns:a14="http://schemas.microsoft.com/office/drawing/2010/main" val="0"/>
              </a:ext>
            </a:extLst>
          </a:blip>
          <a:srcRect t="2417" b="7327"/>
          <a:stretch>
            <a:fillRect/>
          </a:stretch>
        </p:blipFill>
        <p:spPr bwMode="auto">
          <a:xfrm>
            <a:off x="1326286" y="1371600"/>
            <a:ext cx="6491429" cy="4631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987" name="Group 5"/>
          <p:cNvGrpSpPr>
            <a:grpSpLocks/>
          </p:cNvGrpSpPr>
          <p:nvPr/>
        </p:nvGrpSpPr>
        <p:grpSpPr bwMode="auto">
          <a:xfrm>
            <a:off x="990600" y="288925"/>
            <a:ext cx="7239000" cy="941388"/>
            <a:chOff x="990600" y="288382"/>
            <a:chExt cx="7239000" cy="942195"/>
          </a:xfrm>
        </p:grpSpPr>
        <p:pic>
          <p:nvPicPr>
            <p:cNvPr id="41988" name="Picture 2" descr="C:\Users\Karen\AppData\Local\Temp\SNAGHTML23075d6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0964" y="288382"/>
              <a:ext cx="3962073" cy="9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p:cNvCxnSpPr/>
            <p:nvPr/>
          </p:nvCxnSpPr>
          <p:spPr>
            <a:xfrm>
              <a:off x="990600" y="1230577"/>
              <a:ext cx="7239000" cy="0"/>
            </a:xfrm>
            <a:prstGeom prst="line">
              <a:avLst/>
            </a:prstGeom>
            <a:ln w="28575"/>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3"/>
          <p:cNvPicPr>
            <a:picLocks noChangeAspect="1"/>
          </p:cNvPicPr>
          <p:nvPr/>
        </p:nvPicPr>
        <p:blipFill>
          <a:blip r:embed="rId3">
            <a:extLst>
              <a:ext uri="{28A0092B-C50C-407E-A947-70E740481C1C}">
                <a14:useLocalDpi xmlns:a14="http://schemas.microsoft.com/office/drawing/2010/main" val="0"/>
              </a:ext>
            </a:extLst>
          </a:blip>
          <a:srcRect t="2417" b="7327"/>
          <a:stretch>
            <a:fillRect/>
          </a:stretch>
        </p:blipFill>
        <p:spPr bwMode="auto">
          <a:xfrm>
            <a:off x="623048" y="341314"/>
            <a:ext cx="7897905" cy="5634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Down Arrow 4"/>
          <p:cNvSpPr/>
          <p:nvPr/>
        </p:nvSpPr>
        <p:spPr>
          <a:xfrm>
            <a:off x="3962400" y="914400"/>
            <a:ext cx="609600" cy="9144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6" name="Down Arrow 5"/>
          <p:cNvSpPr/>
          <p:nvPr/>
        </p:nvSpPr>
        <p:spPr>
          <a:xfrm>
            <a:off x="7777642" y="914400"/>
            <a:ext cx="609600" cy="9144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16" repeatCount="indefinite" fill="hold" grpId="0" nodeType="withEffect">
                                  <p:stCondLst>
                                    <p:cond delay="0"/>
                                  </p:stCondLst>
                                  <p:endCondLst>
                                    <p:cond evt="onNext" delay="0">
                                      <p:tgtEl>
                                        <p:sldTgt/>
                                      </p:tgtEl>
                                    </p:cond>
                                  </p:end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par>
                                <p:cTn id="8" presetID="6" presetClass="entr" presetSubtype="16" repeatCount="indefinite" fill="hold" grpId="0" nodeType="withEffect">
                                  <p:stCondLst>
                                    <p:cond delay="0"/>
                                  </p:stCondLst>
                                  <p:endCondLst>
                                    <p:cond evt="onNext" delay="0">
                                      <p:tgtEl>
                                        <p:sldTgt/>
                                      </p:tgtEl>
                                    </p:cond>
                                  </p:end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C:\Users\Karen\AppData\Local\Temp\SNAGHTML22798d4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8229" y="355600"/>
            <a:ext cx="8069949" cy="5559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Explosion 1 8"/>
          <p:cNvSpPr/>
          <p:nvPr/>
        </p:nvSpPr>
        <p:spPr>
          <a:xfrm>
            <a:off x="4759773" y="2819400"/>
            <a:ext cx="412750" cy="457200"/>
          </a:xfrm>
          <a:prstGeom prst="irregularSeal1">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eaLnBrk="1" hangingPunct="1">
              <a:defRPr/>
            </a:pPr>
            <a:endParaRPr lang="en-US"/>
          </a:p>
        </p:txBody>
      </p:sp>
      <p:sp>
        <p:nvSpPr>
          <p:cNvPr id="8" name="Right Arrow 7"/>
          <p:cNvSpPr/>
          <p:nvPr/>
        </p:nvSpPr>
        <p:spPr>
          <a:xfrm>
            <a:off x="3962400" y="2057400"/>
            <a:ext cx="11430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1" name="Rectangle 10"/>
          <p:cNvSpPr/>
          <p:nvPr/>
        </p:nvSpPr>
        <p:spPr>
          <a:xfrm>
            <a:off x="5133975" y="2156619"/>
            <a:ext cx="647700" cy="396081"/>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2684" y="355600"/>
            <a:ext cx="7998632" cy="5506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Explosion 1 8"/>
          <p:cNvSpPr/>
          <p:nvPr/>
        </p:nvSpPr>
        <p:spPr>
          <a:xfrm>
            <a:off x="4774756" y="4127344"/>
            <a:ext cx="425133" cy="470916"/>
          </a:xfrm>
          <a:prstGeom prst="irregularSeal1">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eaLnBrk="1" hangingPunct="1">
              <a:defRPr/>
            </a:pPr>
            <a:endParaRPr lang="en-US"/>
          </a:p>
        </p:txBody>
      </p:sp>
      <p:sp>
        <p:nvSpPr>
          <p:cNvPr id="8" name="Right Arrow 7"/>
          <p:cNvSpPr/>
          <p:nvPr/>
        </p:nvSpPr>
        <p:spPr>
          <a:xfrm>
            <a:off x="3983355" y="3452527"/>
            <a:ext cx="1177290" cy="39243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1" name="Rectangle 10"/>
          <p:cNvSpPr/>
          <p:nvPr/>
        </p:nvSpPr>
        <p:spPr>
          <a:xfrm>
            <a:off x="5199888" y="3452527"/>
            <a:ext cx="632793" cy="39243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1096963" y="609600"/>
            <a:ext cx="7024687" cy="609600"/>
          </a:xfrm>
        </p:spPr>
        <p:txBody>
          <a:bodyPr/>
          <a:lstStyle/>
          <a:p>
            <a:pPr>
              <a:spcBef>
                <a:spcPts val="1000"/>
              </a:spcBef>
            </a:pPr>
            <a:r>
              <a:rPr lang="en-US" dirty="0" smtClean="0">
                <a:cs typeface="Times New Roman" panose="02020603050405020304" pitchFamily="18" charset="0"/>
              </a:rPr>
              <a:t> Why go this route?</a:t>
            </a:r>
          </a:p>
        </p:txBody>
      </p:sp>
      <p:sp>
        <p:nvSpPr>
          <p:cNvPr id="3" name="Content Placeholder 2"/>
          <p:cNvSpPr>
            <a:spLocks noGrp="1"/>
          </p:cNvSpPr>
          <p:nvPr>
            <p:ph idx="1"/>
          </p:nvPr>
        </p:nvSpPr>
        <p:spPr>
          <a:xfrm>
            <a:off x="685006" y="1447800"/>
            <a:ext cx="7848600" cy="4495800"/>
          </a:xfrm>
        </p:spPr>
        <p:txBody>
          <a:bodyPr/>
          <a:lstStyle/>
          <a:p>
            <a:pPr indent="-342900">
              <a:spcBef>
                <a:spcPts val="0"/>
              </a:spcBef>
              <a:spcAft>
                <a:spcPts val="1200"/>
              </a:spcAft>
              <a:buFont typeface="Symbol"/>
              <a:buChar char=""/>
              <a:defRPr/>
            </a:pPr>
            <a:r>
              <a:rPr lang="en-US" sz="2200" dirty="0" smtClean="0">
                <a:latin typeface="Calibri"/>
                <a:ea typeface="Calibri"/>
                <a:cs typeface="Times New Roman"/>
              </a:rPr>
              <a:t>Because this is a way to facilitate the quick wins</a:t>
            </a:r>
            <a:r>
              <a:rPr lang="en-US" sz="2200" b="1" dirty="0" smtClean="0">
                <a:latin typeface="Calibri"/>
                <a:ea typeface="Calibri"/>
                <a:cs typeface="Times New Roman"/>
              </a:rPr>
              <a:t> </a:t>
            </a:r>
            <a:r>
              <a:rPr lang="en-US" sz="2200" dirty="0" smtClean="0">
                <a:latin typeface="Calibri"/>
                <a:ea typeface="Calibri"/>
                <a:cs typeface="Times New Roman"/>
              </a:rPr>
              <a:t>needed to make significant and measurable increases in student achievement in a </a:t>
            </a:r>
            <a:r>
              <a:rPr lang="en-US" sz="2200" b="1" u="sng" dirty="0" smtClean="0">
                <a:latin typeface="Calibri"/>
                <a:ea typeface="Calibri"/>
                <a:cs typeface="Times New Roman"/>
              </a:rPr>
              <a:t>single</a:t>
            </a:r>
            <a:r>
              <a:rPr lang="en-US" sz="2200" dirty="0" smtClean="0">
                <a:latin typeface="Calibri"/>
                <a:ea typeface="Calibri"/>
                <a:cs typeface="Times New Roman"/>
              </a:rPr>
              <a:t> year	</a:t>
            </a:r>
          </a:p>
          <a:p>
            <a:pPr indent="-342900">
              <a:spcBef>
                <a:spcPts val="0"/>
              </a:spcBef>
              <a:spcAft>
                <a:spcPts val="1200"/>
              </a:spcAft>
              <a:buFont typeface="Symbol"/>
              <a:buChar char=""/>
              <a:defRPr/>
            </a:pPr>
            <a:r>
              <a:rPr lang="en-US" sz="2200" dirty="0" smtClean="0">
                <a:latin typeface="Calibri"/>
                <a:ea typeface="Calibri"/>
                <a:cs typeface="Times New Roman"/>
              </a:rPr>
              <a:t>Because it will help </a:t>
            </a:r>
            <a:r>
              <a:rPr lang="en-US" sz="2200" b="1" u="sng" dirty="0" smtClean="0">
                <a:latin typeface="Calibri"/>
                <a:ea typeface="Calibri"/>
                <a:cs typeface="Times New Roman"/>
              </a:rPr>
              <a:t>streamline</a:t>
            </a:r>
            <a:r>
              <a:rPr lang="en-US" sz="2200" dirty="0" smtClean="0">
                <a:latin typeface="Calibri"/>
                <a:ea typeface="Calibri"/>
                <a:cs typeface="Times New Roman"/>
              </a:rPr>
              <a:t> and </a:t>
            </a:r>
            <a:r>
              <a:rPr lang="en-US" sz="2200" b="1" u="sng" dirty="0" smtClean="0">
                <a:latin typeface="Calibri"/>
                <a:ea typeface="Calibri"/>
                <a:cs typeface="Times New Roman"/>
              </a:rPr>
              <a:t>prioritize</a:t>
            </a:r>
            <a:r>
              <a:rPr lang="en-US" sz="2200" dirty="0" smtClean="0">
                <a:latin typeface="Calibri"/>
                <a:ea typeface="Calibri"/>
                <a:cs typeface="Times New Roman"/>
              </a:rPr>
              <a:t> instruction to focus on the most important standards and move away from an education that is a mile wide and an inch deep</a:t>
            </a:r>
          </a:p>
          <a:p>
            <a:pPr indent="-342900">
              <a:spcBef>
                <a:spcPts val="0"/>
              </a:spcBef>
              <a:spcAft>
                <a:spcPts val="1200"/>
              </a:spcAft>
              <a:buFont typeface="Symbol"/>
              <a:buChar char=""/>
              <a:defRPr/>
            </a:pPr>
            <a:r>
              <a:rPr lang="en-US" sz="2200" dirty="0" smtClean="0">
                <a:latin typeface="Calibri"/>
                <a:ea typeface="Calibri"/>
                <a:cs typeface="Times New Roman"/>
              </a:rPr>
              <a:t>Because this requires some planning and collaboration time but has </a:t>
            </a:r>
            <a:r>
              <a:rPr lang="en-US" sz="2200" b="1" u="sng" dirty="0" smtClean="0">
                <a:latin typeface="Calibri"/>
                <a:ea typeface="Calibri"/>
                <a:cs typeface="Times New Roman"/>
              </a:rPr>
              <a:t>no </a:t>
            </a:r>
            <a:r>
              <a:rPr lang="en-US" sz="2200" dirty="0" smtClean="0">
                <a:latin typeface="Calibri"/>
                <a:ea typeface="Calibri"/>
                <a:cs typeface="Times New Roman"/>
              </a:rPr>
              <a:t>other associated </a:t>
            </a:r>
            <a:r>
              <a:rPr lang="en-US" sz="2200" b="1" u="sng" dirty="0" smtClean="0">
                <a:latin typeface="Calibri"/>
                <a:ea typeface="Calibri"/>
                <a:cs typeface="Times New Roman"/>
              </a:rPr>
              <a:t>costs</a:t>
            </a:r>
          </a:p>
          <a:p>
            <a:pPr indent="-342900">
              <a:spcBef>
                <a:spcPts val="0"/>
              </a:spcBef>
              <a:spcAft>
                <a:spcPts val="1200"/>
              </a:spcAft>
              <a:buFont typeface="Symbol"/>
              <a:buChar char=""/>
              <a:defRPr/>
            </a:pPr>
            <a:r>
              <a:rPr lang="en-US" sz="2200" dirty="0" smtClean="0">
                <a:latin typeface="Calibri"/>
                <a:ea typeface="Calibri"/>
                <a:cs typeface="Times New Roman"/>
              </a:rPr>
              <a:t>Because this method will increase educator capacity and sustainability, once they learn how to </a:t>
            </a:r>
            <a:r>
              <a:rPr lang="en-US" sz="2200" b="1" u="sng" dirty="0" smtClean="0">
                <a:latin typeface="Calibri"/>
                <a:ea typeface="Calibri"/>
                <a:cs typeface="Times New Roman"/>
              </a:rPr>
              <a:t>analyze and draw inferences from the  assessment</a:t>
            </a:r>
            <a:r>
              <a:rPr lang="en-US" sz="2200" b="1" dirty="0" smtClean="0">
                <a:latin typeface="Calibri"/>
                <a:ea typeface="Calibri"/>
                <a:cs typeface="Times New Roman"/>
              </a:rPr>
              <a:t> </a:t>
            </a:r>
            <a:r>
              <a:rPr lang="en-US" sz="2200" dirty="0" smtClean="0">
                <a:latin typeface="Calibri"/>
                <a:ea typeface="Calibri"/>
                <a:cs typeface="Times New Roman"/>
              </a:rPr>
              <a:t>tool itself.</a:t>
            </a:r>
            <a:endParaRPr lang="en-US" sz="2200" dirty="0">
              <a:latin typeface="Calibri"/>
              <a:ea typeface="Calibri"/>
              <a:cs typeface="Times New Roman"/>
            </a:endParaRPr>
          </a:p>
        </p:txBody>
      </p:sp>
      <p:pic>
        <p:nvPicPr>
          <p:cNvPr id="5" name="Picture 4"/>
          <p:cNvPicPr>
            <a:picLocks noChangeAspect="1"/>
          </p:cNvPicPr>
          <p:nvPr/>
        </p:nvPicPr>
        <p:blipFill>
          <a:blip r:embed="rId3"/>
          <a:stretch>
            <a:fillRect/>
          </a:stretch>
        </p:blipFill>
        <p:spPr>
          <a:xfrm>
            <a:off x="6858000" y="204108"/>
            <a:ext cx="987638" cy="124369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C:\Users\Karen\AppData\Local\Temp\SNAGHTML22b0f49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028" y="301625"/>
            <a:ext cx="8153945" cy="561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Explosion 1 8"/>
          <p:cNvSpPr/>
          <p:nvPr/>
        </p:nvSpPr>
        <p:spPr>
          <a:xfrm>
            <a:off x="4755956" y="5457463"/>
            <a:ext cx="412750" cy="457200"/>
          </a:xfrm>
          <a:prstGeom prst="irregularSeal1">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eaLnBrk="1" hangingPunct="1">
              <a:defRPr/>
            </a:pPr>
            <a:endParaRPr lang="en-US"/>
          </a:p>
        </p:txBody>
      </p:sp>
      <p:sp>
        <p:nvSpPr>
          <p:cNvPr id="8" name="Right Arrow 7"/>
          <p:cNvSpPr/>
          <p:nvPr/>
        </p:nvSpPr>
        <p:spPr>
          <a:xfrm>
            <a:off x="4000500" y="4799650"/>
            <a:ext cx="11430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1" name="Rectangle 10"/>
          <p:cNvSpPr/>
          <p:nvPr/>
        </p:nvSpPr>
        <p:spPr>
          <a:xfrm>
            <a:off x="5168706" y="4809175"/>
            <a:ext cx="688975" cy="3810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C:\Users\Karen\AppData\Local\Temp\SNAGHTML22cbcf4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189" y="381001"/>
            <a:ext cx="7997623" cy="5506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Explosion 1 8"/>
          <p:cNvSpPr/>
          <p:nvPr/>
        </p:nvSpPr>
        <p:spPr>
          <a:xfrm>
            <a:off x="7444426" y="2837644"/>
            <a:ext cx="366993" cy="409441"/>
          </a:xfrm>
          <a:prstGeom prst="irregularSeal1">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eaLnBrk="1" hangingPunct="1">
              <a:defRPr/>
            </a:pPr>
            <a:endParaRPr lang="en-US"/>
          </a:p>
        </p:txBody>
      </p:sp>
      <p:sp>
        <p:nvSpPr>
          <p:cNvPr id="8" name="Right Arrow 7"/>
          <p:cNvSpPr/>
          <p:nvPr/>
        </p:nvSpPr>
        <p:spPr>
          <a:xfrm>
            <a:off x="6776781" y="2072787"/>
            <a:ext cx="1016288" cy="341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1" name="Rectangle 10"/>
          <p:cNvSpPr/>
          <p:nvPr/>
        </p:nvSpPr>
        <p:spPr>
          <a:xfrm>
            <a:off x="7811419" y="2087003"/>
            <a:ext cx="629534" cy="477681"/>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C:\Users\Karen\AppData\Local\Temp\SNAGHTML22cfc3f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156" y="355601"/>
            <a:ext cx="7999689" cy="5506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Explosion 1 8"/>
          <p:cNvSpPr/>
          <p:nvPr/>
        </p:nvSpPr>
        <p:spPr>
          <a:xfrm>
            <a:off x="7571980" y="4114800"/>
            <a:ext cx="367477" cy="409546"/>
          </a:xfrm>
          <a:prstGeom prst="irregularSeal1">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eaLnBrk="1" hangingPunct="1">
              <a:defRPr/>
            </a:pPr>
            <a:endParaRPr lang="en-US"/>
          </a:p>
        </p:txBody>
      </p:sp>
      <p:sp>
        <p:nvSpPr>
          <p:cNvPr id="8" name="Right Arrow 7"/>
          <p:cNvSpPr/>
          <p:nvPr/>
        </p:nvSpPr>
        <p:spPr>
          <a:xfrm>
            <a:off x="6738090" y="3319632"/>
            <a:ext cx="1017628" cy="3895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1" name="Rectangle 10"/>
          <p:cNvSpPr/>
          <p:nvPr/>
        </p:nvSpPr>
        <p:spPr>
          <a:xfrm>
            <a:off x="7848600" y="3401061"/>
            <a:ext cx="630364" cy="408939"/>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714" y="1676400"/>
            <a:ext cx="8208572" cy="230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a:spLocks noChangeArrowheads="1"/>
          </p:cNvSpPr>
          <p:nvPr/>
        </p:nvSpPr>
        <p:spPr bwMode="auto">
          <a:xfrm>
            <a:off x="2028825" y="4264025"/>
            <a:ext cx="5181600" cy="708025"/>
          </a:xfrm>
          <a:prstGeom prst="rect">
            <a:avLst/>
          </a:prstGeom>
          <a:noFill/>
          <a:ln w="38100">
            <a:solidFill>
              <a:srgbClr val="92D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algn="ctr" eaLnBrk="1" hangingPunct="1"/>
            <a:r>
              <a:rPr lang="en-US" sz="4000" dirty="0">
                <a:latin typeface="Calibri" panose="020F0502020204030204" pitchFamily="34" charset="0"/>
              </a:rPr>
              <a:t>Goal: 85% by 2022</a:t>
            </a:r>
          </a:p>
        </p:txBody>
      </p:sp>
      <p:grpSp>
        <p:nvGrpSpPr>
          <p:cNvPr id="56324" name="Group 6"/>
          <p:cNvGrpSpPr>
            <a:grpSpLocks/>
          </p:cNvGrpSpPr>
          <p:nvPr/>
        </p:nvGrpSpPr>
        <p:grpSpPr bwMode="auto">
          <a:xfrm>
            <a:off x="1000125" y="466725"/>
            <a:ext cx="7239000" cy="942975"/>
            <a:chOff x="990600" y="288382"/>
            <a:chExt cx="7239000" cy="942195"/>
          </a:xfrm>
        </p:grpSpPr>
        <p:pic>
          <p:nvPicPr>
            <p:cNvPr id="56325" name="Picture 2" descr="C:\Users\Karen\AppData\Local\Temp\SNAGHTML23075d6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0964" y="288382"/>
              <a:ext cx="3962073" cy="9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Connector 8"/>
            <p:cNvCxnSpPr/>
            <p:nvPr/>
          </p:nvCxnSpPr>
          <p:spPr>
            <a:xfrm>
              <a:off x="990600" y="1230577"/>
              <a:ext cx="7239000"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7" name="TextBox 6"/>
          <p:cNvSpPr txBox="1">
            <a:spLocks noChangeArrowheads="1"/>
          </p:cNvSpPr>
          <p:nvPr/>
        </p:nvSpPr>
        <p:spPr bwMode="auto">
          <a:xfrm>
            <a:off x="609600" y="5562600"/>
            <a:ext cx="7924800" cy="338554"/>
          </a:xfrm>
          <a:prstGeom prst="rect">
            <a:avLst/>
          </a:prstGeom>
          <a:noFill/>
          <a:ln w="38100">
            <a:solidFill>
              <a:srgbClr val="92D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algn="ctr" eaLnBrk="1" hangingPunct="1"/>
            <a:r>
              <a:rPr lang="en-US" sz="1600" dirty="0">
                <a:latin typeface="Calibri" panose="020F0502020204030204" pitchFamily="34" charset="0"/>
                <a:hlinkClick r:id="rId5"/>
              </a:rPr>
              <a:t>http://</a:t>
            </a:r>
            <a:r>
              <a:rPr lang="en-US" sz="1600" dirty="0" smtClean="0">
                <a:latin typeface="Calibri" panose="020F0502020204030204" pitchFamily="34" charset="0"/>
                <a:hlinkClick r:id="rId5"/>
              </a:rPr>
              <a:t>www.michigan.gov/documents/mde/Michigan_Proficiency_Targets_413516_7.xls</a:t>
            </a:r>
            <a:r>
              <a:rPr lang="en-US" sz="1600" dirty="0" smtClean="0">
                <a:latin typeface="Calibri" panose="020F0502020204030204" pitchFamily="34" charset="0"/>
              </a:rPr>
              <a:t> </a:t>
            </a:r>
            <a:endParaRPr lang="en-US" sz="1600" dirty="0">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22096" y="1512303"/>
            <a:ext cx="6899809" cy="2620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7086600" y="2743200"/>
            <a:ext cx="838200" cy="308179"/>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8" name="TextBox 7"/>
          <p:cNvSpPr txBox="1">
            <a:spLocks noChangeArrowheads="1"/>
          </p:cNvSpPr>
          <p:nvPr/>
        </p:nvSpPr>
        <p:spPr bwMode="auto">
          <a:xfrm>
            <a:off x="2819400" y="5257800"/>
            <a:ext cx="3505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algn="ctr" eaLnBrk="1" hangingPunct="1"/>
            <a:r>
              <a:rPr lang="en-US" sz="3200">
                <a:latin typeface="Calibri" panose="020F0502020204030204" pitchFamily="34" charset="0"/>
              </a:rPr>
              <a:t>84% / 10 = 8.4%</a:t>
            </a:r>
          </a:p>
        </p:txBody>
      </p:sp>
      <p:sp>
        <p:nvSpPr>
          <p:cNvPr id="9" name="TextBox 8"/>
          <p:cNvSpPr txBox="1">
            <a:spLocks noChangeArrowheads="1"/>
          </p:cNvSpPr>
          <p:nvPr/>
        </p:nvSpPr>
        <p:spPr bwMode="auto">
          <a:xfrm>
            <a:off x="2286000" y="4697413"/>
            <a:ext cx="4343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algn="ctr" eaLnBrk="1" hangingPunct="1"/>
            <a:r>
              <a:rPr lang="en-US" sz="3200">
                <a:latin typeface="Calibri" panose="020F0502020204030204" pitchFamily="34" charset="0"/>
              </a:rPr>
              <a:t>2022 – 2012 = 10 years</a:t>
            </a:r>
          </a:p>
        </p:txBody>
      </p:sp>
      <p:grpSp>
        <p:nvGrpSpPr>
          <p:cNvPr id="58374" name="Group 10"/>
          <p:cNvGrpSpPr>
            <a:grpSpLocks/>
          </p:cNvGrpSpPr>
          <p:nvPr/>
        </p:nvGrpSpPr>
        <p:grpSpPr bwMode="auto">
          <a:xfrm>
            <a:off x="1000125" y="466725"/>
            <a:ext cx="7239000" cy="942975"/>
            <a:chOff x="990600" y="288382"/>
            <a:chExt cx="7239000" cy="942195"/>
          </a:xfrm>
        </p:grpSpPr>
        <p:pic>
          <p:nvPicPr>
            <p:cNvPr id="58378" name="Picture 2" descr="C:\Users\Karen\AppData\Local\Temp\SNAGHTML23075d6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0964" y="288382"/>
              <a:ext cx="3962073" cy="9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 name="Straight Connector 12"/>
            <p:cNvCxnSpPr/>
            <p:nvPr/>
          </p:nvCxnSpPr>
          <p:spPr>
            <a:xfrm>
              <a:off x="990600" y="1230577"/>
              <a:ext cx="7239000" cy="0"/>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15" name="Group 14"/>
          <p:cNvGrpSpPr>
            <a:grpSpLocks/>
          </p:cNvGrpSpPr>
          <p:nvPr/>
        </p:nvGrpSpPr>
        <p:grpSpPr bwMode="auto">
          <a:xfrm>
            <a:off x="1905000" y="4168775"/>
            <a:ext cx="5105400" cy="1851025"/>
            <a:chOff x="1905000" y="4168053"/>
            <a:chExt cx="5105400" cy="2151310"/>
          </a:xfrm>
        </p:grpSpPr>
        <p:sp>
          <p:nvSpPr>
            <p:cNvPr id="58376" name="TextBox 6"/>
            <p:cNvSpPr txBox="1">
              <a:spLocks noChangeArrowheads="1"/>
            </p:cNvSpPr>
            <p:nvPr/>
          </p:nvSpPr>
          <p:spPr bwMode="auto">
            <a:xfrm>
              <a:off x="2590799" y="4196237"/>
              <a:ext cx="39624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algn="ctr" eaLnBrk="1" hangingPunct="1"/>
              <a:r>
                <a:rPr lang="en-US" sz="3200">
                  <a:latin typeface="Calibri" panose="020F0502020204030204" pitchFamily="34" charset="0"/>
                </a:rPr>
                <a:t>85% - 1% = 84%</a:t>
              </a:r>
            </a:p>
          </p:txBody>
        </p:sp>
        <p:sp>
          <p:nvSpPr>
            <p:cNvPr id="14" name="Rectangle 13"/>
            <p:cNvSpPr/>
            <p:nvPr/>
          </p:nvSpPr>
          <p:spPr>
            <a:xfrm>
              <a:off x="1905000" y="4168053"/>
              <a:ext cx="5105400" cy="2151310"/>
            </a:xfrm>
            <a:prstGeom prst="rect">
              <a:avLst/>
            </a:pr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457200" y="2438400"/>
          <a:ext cx="8229595" cy="2209799"/>
        </p:xfrm>
        <a:graphic>
          <a:graphicData uri="http://schemas.openxmlformats.org/drawingml/2006/table">
            <a:tbl>
              <a:tblPr firstRow="1" firstCol="1" bandRow="1">
                <a:tableStyleId>{69012ECD-51FC-41F1-AA8D-1B2483CD663E}</a:tableStyleId>
              </a:tblPr>
              <a:tblGrid>
                <a:gridCol w="748145"/>
                <a:gridCol w="748145"/>
                <a:gridCol w="748145"/>
                <a:gridCol w="748145"/>
                <a:gridCol w="748145"/>
                <a:gridCol w="748145"/>
                <a:gridCol w="748145"/>
                <a:gridCol w="748145"/>
                <a:gridCol w="748145"/>
                <a:gridCol w="748145"/>
                <a:gridCol w="748145"/>
              </a:tblGrid>
              <a:tr h="1034375">
                <a:tc>
                  <a:txBody>
                    <a:bodyPr/>
                    <a:lstStyle/>
                    <a:p>
                      <a:pPr indent="-228600" algn="ctr"/>
                      <a:endParaRPr lang="es-CO" sz="2000" dirty="0">
                        <a:effectLst/>
                        <a:latin typeface="Calibri" panose="020F0502020204030204" pitchFamily="34" charset="0"/>
                      </a:endParaRPr>
                    </a:p>
                  </a:txBody>
                  <a:tcPr marL="68580" marR="68580" marT="0"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28600" algn="ctr"/>
                      <a:endParaRPr lang="es-CO" sz="2000" dirty="0">
                        <a:effectLst/>
                        <a:latin typeface="Calibri" panose="020F0502020204030204" pitchFamily="34" charset="0"/>
                      </a:endParaRPr>
                    </a:p>
                  </a:txBody>
                  <a:tcPr marL="68580" marR="68580" marT="0"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28600" algn="ctr"/>
                      <a:endParaRPr lang="es-CO" sz="2000" dirty="0">
                        <a:effectLst/>
                        <a:latin typeface="Calibri" panose="020F0502020204030204" pitchFamily="34" charset="0"/>
                      </a:endParaRPr>
                    </a:p>
                  </a:txBody>
                  <a:tcPr marL="68580" marR="68580" marT="0"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28600" algn="ctr"/>
                      <a:endParaRPr lang="es-CO" sz="2000">
                        <a:effectLst/>
                        <a:latin typeface="Calibri" panose="020F0502020204030204" pitchFamily="34" charset="0"/>
                      </a:endParaRPr>
                    </a:p>
                  </a:txBody>
                  <a:tcPr marL="68580" marR="68580" marT="0"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marL="0" marR="0" indent="-228600" algn="ctr">
                        <a:spcBef>
                          <a:spcPts val="0"/>
                        </a:spcBef>
                        <a:spcAft>
                          <a:spcPts val="0"/>
                        </a:spcAft>
                      </a:pPr>
                      <a:r>
                        <a:rPr lang="en-US" sz="2000" dirty="0">
                          <a:effectLst/>
                        </a:rPr>
                        <a:t>Student Achievement Targets in Math</a:t>
                      </a:r>
                      <a:endParaRPr lang="es-CO"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indent="-228600" algn="ctr"/>
                      <a:endParaRPr lang="es-CO" sz="2000">
                        <a:effectLst/>
                        <a:latin typeface="Calibri" panose="020F0502020204030204" pitchFamily="34" charset="0"/>
                      </a:endParaRPr>
                    </a:p>
                  </a:txBody>
                  <a:tcPr marL="68580" marR="68580" marT="0"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28600" algn="ctr"/>
                      <a:endParaRPr lang="es-CO" sz="2000" dirty="0">
                        <a:effectLst/>
                        <a:latin typeface="Calibri" panose="020F0502020204030204" pitchFamily="34" charset="0"/>
                      </a:endParaRPr>
                    </a:p>
                  </a:txBody>
                  <a:tcPr marL="68580" marR="68580" marT="0"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28600" algn="ctr"/>
                      <a:endParaRPr lang="es-CO" sz="2000">
                        <a:effectLst/>
                        <a:latin typeface="Calibri" panose="020F0502020204030204" pitchFamily="34" charset="0"/>
                      </a:endParaRPr>
                    </a:p>
                  </a:txBody>
                  <a:tcPr marL="68580" marR="68580" marT="0"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7712">
                <a:tc>
                  <a:txBody>
                    <a:bodyPr/>
                    <a:lstStyle/>
                    <a:p>
                      <a:pPr marL="0" marR="0" indent="-228600" algn="ctr">
                        <a:spcBef>
                          <a:spcPts val="0"/>
                        </a:spcBef>
                        <a:spcAft>
                          <a:spcPts val="0"/>
                        </a:spcAft>
                      </a:pPr>
                      <a:r>
                        <a:rPr lang="en-US" sz="1800" b="0" dirty="0">
                          <a:effectLst/>
                          <a:latin typeface="Calibri" panose="020F0502020204030204" pitchFamily="34" charset="0"/>
                        </a:rPr>
                        <a:t>2012</a:t>
                      </a:r>
                      <a:endParaRPr lang="es-CO"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28600" algn="ctr">
                        <a:spcBef>
                          <a:spcPts val="0"/>
                        </a:spcBef>
                        <a:spcAft>
                          <a:spcPts val="0"/>
                        </a:spcAft>
                      </a:pPr>
                      <a:r>
                        <a:rPr lang="en-US" sz="1800" dirty="0">
                          <a:effectLst/>
                          <a:latin typeface="Calibri" panose="020F0502020204030204" pitchFamily="34" charset="0"/>
                        </a:rPr>
                        <a:t>2013</a:t>
                      </a:r>
                      <a:endParaRPr lang="es-CO"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28600" algn="ctr">
                        <a:spcBef>
                          <a:spcPts val="0"/>
                        </a:spcBef>
                        <a:spcAft>
                          <a:spcPts val="0"/>
                        </a:spcAft>
                      </a:pPr>
                      <a:r>
                        <a:rPr lang="en-US" sz="1800">
                          <a:effectLst/>
                          <a:latin typeface="Calibri" panose="020F0502020204030204" pitchFamily="34" charset="0"/>
                        </a:rPr>
                        <a:t>2014</a:t>
                      </a:r>
                      <a:endParaRPr lang="es-CO"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28600" algn="ctr">
                        <a:spcBef>
                          <a:spcPts val="0"/>
                        </a:spcBef>
                        <a:spcAft>
                          <a:spcPts val="0"/>
                        </a:spcAft>
                      </a:pPr>
                      <a:r>
                        <a:rPr lang="en-US" sz="1800">
                          <a:effectLst/>
                          <a:latin typeface="Calibri" panose="020F0502020204030204" pitchFamily="34" charset="0"/>
                        </a:rPr>
                        <a:t>2015</a:t>
                      </a:r>
                      <a:endParaRPr lang="es-CO"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28600" algn="ctr">
                        <a:spcBef>
                          <a:spcPts val="0"/>
                        </a:spcBef>
                        <a:spcAft>
                          <a:spcPts val="0"/>
                        </a:spcAft>
                      </a:pPr>
                      <a:r>
                        <a:rPr lang="en-US" sz="1800" dirty="0">
                          <a:effectLst/>
                          <a:latin typeface="Calibri" panose="020F0502020204030204" pitchFamily="34" charset="0"/>
                        </a:rPr>
                        <a:t>2016</a:t>
                      </a:r>
                      <a:endParaRPr lang="es-CO"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28600" algn="ctr">
                        <a:spcBef>
                          <a:spcPts val="0"/>
                        </a:spcBef>
                        <a:spcAft>
                          <a:spcPts val="0"/>
                        </a:spcAft>
                      </a:pPr>
                      <a:r>
                        <a:rPr lang="en-US" sz="1800">
                          <a:effectLst/>
                          <a:latin typeface="Calibri" panose="020F0502020204030204" pitchFamily="34" charset="0"/>
                        </a:rPr>
                        <a:t>2017</a:t>
                      </a:r>
                      <a:endParaRPr lang="es-CO"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28600" algn="ctr">
                        <a:spcBef>
                          <a:spcPts val="0"/>
                        </a:spcBef>
                        <a:spcAft>
                          <a:spcPts val="0"/>
                        </a:spcAft>
                      </a:pPr>
                      <a:r>
                        <a:rPr lang="en-US" sz="1800">
                          <a:effectLst/>
                          <a:latin typeface="Calibri" panose="020F0502020204030204" pitchFamily="34" charset="0"/>
                        </a:rPr>
                        <a:t>2018</a:t>
                      </a:r>
                      <a:endParaRPr lang="es-CO"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28600" algn="ctr">
                        <a:spcBef>
                          <a:spcPts val="0"/>
                        </a:spcBef>
                        <a:spcAft>
                          <a:spcPts val="0"/>
                        </a:spcAft>
                      </a:pPr>
                      <a:r>
                        <a:rPr lang="en-US" sz="1800">
                          <a:effectLst/>
                          <a:latin typeface="Calibri" panose="020F0502020204030204" pitchFamily="34" charset="0"/>
                        </a:rPr>
                        <a:t>2019</a:t>
                      </a:r>
                      <a:endParaRPr lang="es-CO"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28600" algn="ctr">
                        <a:spcBef>
                          <a:spcPts val="0"/>
                        </a:spcBef>
                        <a:spcAft>
                          <a:spcPts val="0"/>
                        </a:spcAft>
                      </a:pPr>
                      <a:r>
                        <a:rPr lang="en-US" sz="1800">
                          <a:effectLst/>
                          <a:latin typeface="Calibri" panose="020F0502020204030204" pitchFamily="34" charset="0"/>
                        </a:rPr>
                        <a:t>2020</a:t>
                      </a:r>
                      <a:endParaRPr lang="es-CO"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28600" algn="ctr">
                        <a:spcBef>
                          <a:spcPts val="0"/>
                        </a:spcBef>
                        <a:spcAft>
                          <a:spcPts val="0"/>
                        </a:spcAft>
                      </a:pPr>
                      <a:r>
                        <a:rPr lang="en-US" sz="1800">
                          <a:effectLst/>
                          <a:latin typeface="Calibri" panose="020F0502020204030204" pitchFamily="34" charset="0"/>
                        </a:rPr>
                        <a:t>2021</a:t>
                      </a:r>
                      <a:endParaRPr lang="es-CO"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28600" algn="ctr">
                        <a:spcBef>
                          <a:spcPts val="0"/>
                        </a:spcBef>
                        <a:spcAft>
                          <a:spcPts val="0"/>
                        </a:spcAft>
                      </a:pPr>
                      <a:r>
                        <a:rPr lang="en-US" sz="1800">
                          <a:effectLst/>
                          <a:latin typeface="Calibri" panose="020F0502020204030204" pitchFamily="34" charset="0"/>
                        </a:rPr>
                        <a:t>2022</a:t>
                      </a:r>
                      <a:endParaRPr lang="es-CO"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7712">
                <a:tc>
                  <a:txBody>
                    <a:bodyPr/>
                    <a:lstStyle/>
                    <a:p>
                      <a:pPr marL="0" marR="0" indent="-228600" algn="ctr">
                        <a:spcBef>
                          <a:spcPts val="0"/>
                        </a:spcBef>
                        <a:spcAft>
                          <a:spcPts val="0"/>
                        </a:spcAft>
                      </a:pPr>
                      <a:r>
                        <a:rPr lang="en-US" sz="1800" b="0" dirty="0">
                          <a:effectLst/>
                          <a:latin typeface="Calibri" panose="020F0502020204030204" pitchFamily="34" charset="0"/>
                        </a:rPr>
                        <a:t>1.0%</a:t>
                      </a:r>
                      <a:endParaRPr lang="es-CO"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28600" algn="ctr">
                        <a:spcBef>
                          <a:spcPts val="0"/>
                        </a:spcBef>
                        <a:spcAft>
                          <a:spcPts val="0"/>
                        </a:spcAft>
                      </a:pPr>
                      <a:r>
                        <a:rPr lang="en-US" sz="1800" dirty="0">
                          <a:effectLst/>
                          <a:latin typeface="Calibri" panose="020F0502020204030204" pitchFamily="34" charset="0"/>
                        </a:rPr>
                        <a:t>9.4%</a:t>
                      </a:r>
                      <a:endParaRPr lang="es-CO"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28600" algn="ctr">
                        <a:spcBef>
                          <a:spcPts val="0"/>
                        </a:spcBef>
                        <a:spcAft>
                          <a:spcPts val="0"/>
                        </a:spcAft>
                      </a:pPr>
                      <a:r>
                        <a:rPr lang="en-US" sz="1800" dirty="0">
                          <a:effectLst/>
                          <a:latin typeface="Calibri" panose="020F0502020204030204" pitchFamily="34" charset="0"/>
                        </a:rPr>
                        <a:t>17.8%</a:t>
                      </a:r>
                      <a:endParaRPr lang="es-CO"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28600" algn="ctr">
                        <a:spcBef>
                          <a:spcPts val="0"/>
                        </a:spcBef>
                        <a:spcAft>
                          <a:spcPts val="0"/>
                        </a:spcAft>
                      </a:pPr>
                      <a:r>
                        <a:rPr lang="en-US" sz="1800" dirty="0">
                          <a:effectLst/>
                          <a:latin typeface="Calibri" panose="020F0502020204030204" pitchFamily="34" charset="0"/>
                        </a:rPr>
                        <a:t>26.2%</a:t>
                      </a:r>
                      <a:endParaRPr lang="es-CO"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28600" algn="ctr">
                        <a:spcBef>
                          <a:spcPts val="0"/>
                        </a:spcBef>
                        <a:spcAft>
                          <a:spcPts val="0"/>
                        </a:spcAft>
                      </a:pPr>
                      <a:r>
                        <a:rPr lang="en-US" sz="1800" dirty="0">
                          <a:effectLst/>
                          <a:latin typeface="Calibri" panose="020F0502020204030204" pitchFamily="34" charset="0"/>
                        </a:rPr>
                        <a:t>34.6%</a:t>
                      </a:r>
                      <a:endParaRPr lang="es-CO"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28600" algn="ctr">
                        <a:spcBef>
                          <a:spcPts val="0"/>
                        </a:spcBef>
                        <a:spcAft>
                          <a:spcPts val="0"/>
                        </a:spcAft>
                      </a:pPr>
                      <a:r>
                        <a:rPr lang="en-US" sz="1800" dirty="0">
                          <a:effectLst/>
                          <a:latin typeface="Calibri" panose="020F0502020204030204" pitchFamily="34" charset="0"/>
                        </a:rPr>
                        <a:t>43.0%</a:t>
                      </a:r>
                      <a:endParaRPr lang="es-CO"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28600" algn="ctr">
                        <a:spcBef>
                          <a:spcPts val="0"/>
                        </a:spcBef>
                        <a:spcAft>
                          <a:spcPts val="0"/>
                        </a:spcAft>
                      </a:pPr>
                      <a:r>
                        <a:rPr lang="en-US" sz="1800" dirty="0">
                          <a:effectLst/>
                          <a:latin typeface="Calibri" panose="020F0502020204030204" pitchFamily="34" charset="0"/>
                        </a:rPr>
                        <a:t>51.4%</a:t>
                      </a:r>
                      <a:endParaRPr lang="es-CO"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28600" algn="ctr">
                        <a:spcBef>
                          <a:spcPts val="0"/>
                        </a:spcBef>
                        <a:spcAft>
                          <a:spcPts val="0"/>
                        </a:spcAft>
                      </a:pPr>
                      <a:r>
                        <a:rPr lang="en-US" sz="1800" dirty="0">
                          <a:effectLst/>
                          <a:latin typeface="Calibri" panose="020F0502020204030204" pitchFamily="34" charset="0"/>
                        </a:rPr>
                        <a:t>59.8%</a:t>
                      </a:r>
                      <a:endParaRPr lang="es-CO"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28600" algn="ctr">
                        <a:spcBef>
                          <a:spcPts val="0"/>
                        </a:spcBef>
                        <a:spcAft>
                          <a:spcPts val="0"/>
                        </a:spcAft>
                      </a:pPr>
                      <a:r>
                        <a:rPr lang="en-US" sz="1800" dirty="0">
                          <a:effectLst/>
                          <a:latin typeface="Calibri" panose="020F0502020204030204" pitchFamily="34" charset="0"/>
                        </a:rPr>
                        <a:t>68.2%</a:t>
                      </a:r>
                      <a:endParaRPr lang="es-CO"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28600" algn="ctr">
                        <a:spcBef>
                          <a:spcPts val="0"/>
                        </a:spcBef>
                        <a:spcAft>
                          <a:spcPts val="0"/>
                        </a:spcAft>
                      </a:pPr>
                      <a:r>
                        <a:rPr lang="en-US" sz="1800" dirty="0">
                          <a:effectLst/>
                          <a:latin typeface="Calibri" panose="020F0502020204030204" pitchFamily="34" charset="0"/>
                        </a:rPr>
                        <a:t>76.6%</a:t>
                      </a:r>
                      <a:endParaRPr lang="es-CO"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28600" algn="ctr">
                        <a:spcBef>
                          <a:spcPts val="0"/>
                        </a:spcBef>
                        <a:spcAft>
                          <a:spcPts val="0"/>
                        </a:spcAft>
                      </a:pPr>
                      <a:r>
                        <a:rPr lang="en-US" sz="1800" dirty="0">
                          <a:effectLst/>
                          <a:latin typeface="Calibri" panose="020F0502020204030204" pitchFamily="34" charset="0"/>
                        </a:rPr>
                        <a:t>85.0%</a:t>
                      </a:r>
                      <a:endParaRPr lang="es-CO"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pSp>
        <p:nvGrpSpPr>
          <p:cNvPr id="60465" name="Group 5"/>
          <p:cNvGrpSpPr>
            <a:grpSpLocks/>
          </p:cNvGrpSpPr>
          <p:nvPr/>
        </p:nvGrpSpPr>
        <p:grpSpPr bwMode="auto">
          <a:xfrm>
            <a:off x="1000125" y="466725"/>
            <a:ext cx="7239000" cy="942975"/>
            <a:chOff x="990600" y="288382"/>
            <a:chExt cx="7239000" cy="942195"/>
          </a:xfrm>
        </p:grpSpPr>
        <p:pic>
          <p:nvPicPr>
            <p:cNvPr id="60467" name="Picture 2" descr="C:\Users\Karen\AppData\Local\Temp\SNAGHTML23075d6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0964" y="288382"/>
              <a:ext cx="3962073" cy="9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p:cNvCxnSpPr/>
            <p:nvPr/>
          </p:nvCxnSpPr>
          <p:spPr>
            <a:xfrm>
              <a:off x="990600" y="1230577"/>
              <a:ext cx="7239000"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9" name="Right Arrow 8"/>
          <p:cNvSpPr/>
          <p:nvPr/>
        </p:nvSpPr>
        <p:spPr>
          <a:xfrm>
            <a:off x="914400" y="4800600"/>
            <a:ext cx="7324725" cy="685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3"/>
          <p:cNvSpPr>
            <a:spLocks noGrp="1"/>
          </p:cNvSpPr>
          <p:nvPr>
            <p:ph type="title"/>
          </p:nvPr>
        </p:nvSpPr>
        <p:spPr>
          <a:xfrm>
            <a:off x="1258888" y="2900363"/>
            <a:ext cx="6637337" cy="1362075"/>
          </a:xfrm>
        </p:spPr>
        <p:txBody>
          <a:bodyPr/>
          <a:lstStyle/>
          <a:p>
            <a:r>
              <a:rPr lang="en-US" smtClean="0"/>
              <a:t>First 90 Days: Step 3</a:t>
            </a:r>
            <a:endParaRPr lang="es-CO" smtClean="0"/>
          </a:p>
        </p:txBody>
      </p:sp>
      <p:sp>
        <p:nvSpPr>
          <p:cNvPr id="5" name="Text Placeholder 4"/>
          <p:cNvSpPr>
            <a:spLocks noGrp="1"/>
          </p:cNvSpPr>
          <p:nvPr>
            <p:ph type="body" idx="1"/>
          </p:nvPr>
        </p:nvSpPr>
        <p:spPr>
          <a:xfrm>
            <a:off x="1258888" y="4267200"/>
            <a:ext cx="6637337" cy="1520825"/>
          </a:xfrm>
        </p:spPr>
        <p:txBody>
          <a:bodyPr/>
          <a:lstStyle/>
          <a:p>
            <a:pPr>
              <a:defRPr/>
            </a:pPr>
            <a:r>
              <a:rPr lang="en-US" dirty="0" smtClean="0"/>
              <a:t>Review the score distribution data</a:t>
            </a:r>
            <a:endParaRPr lang="es-CO"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1000125" y="1333500"/>
            <a:ext cx="72390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65540" name="Content Placeholder 7"/>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489714" y="1385303"/>
            <a:ext cx="8164572" cy="4598857"/>
          </a:xfrm>
        </p:spPr>
      </p:pic>
      <p:grpSp>
        <p:nvGrpSpPr>
          <p:cNvPr id="3" name="Group 2"/>
          <p:cNvGrpSpPr/>
          <p:nvPr/>
        </p:nvGrpSpPr>
        <p:grpSpPr>
          <a:xfrm>
            <a:off x="472412" y="1376974"/>
            <a:ext cx="8274636" cy="4589909"/>
            <a:chOff x="434682" y="1368900"/>
            <a:chExt cx="8274636" cy="4589909"/>
          </a:xfrm>
        </p:grpSpPr>
        <p:pic>
          <p:nvPicPr>
            <p:cNvPr id="65555" name="Picture 1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34682" y="1368900"/>
              <a:ext cx="8274636" cy="4589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p:cNvSpPr/>
            <p:nvPr/>
          </p:nvSpPr>
          <p:spPr bwMode="auto">
            <a:xfrm>
              <a:off x="6417741" y="1943483"/>
              <a:ext cx="877824" cy="585215"/>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a:p>
          </p:txBody>
        </p:sp>
      </p:grpSp>
      <p:grpSp>
        <p:nvGrpSpPr>
          <p:cNvPr id="4" name="Group 3"/>
          <p:cNvGrpSpPr/>
          <p:nvPr/>
        </p:nvGrpSpPr>
        <p:grpSpPr>
          <a:xfrm>
            <a:off x="508764" y="1376974"/>
            <a:ext cx="8219234" cy="4559016"/>
            <a:chOff x="434682" y="1391159"/>
            <a:chExt cx="8219234" cy="4559016"/>
          </a:xfrm>
        </p:grpSpPr>
        <p:pic>
          <p:nvPicPr>
            <p:cNvPr id="65553" name="Picture 1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34682" y="1391159"/>
              <a:ext cx="8219234" cy="4559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Rectangle 18"/>
            <p:cNvSpPr/>
            <p:nvPr/>
          </p:nvSpPr>
          <p:spPr bwMode="auto">
            <a:xfrm>
              <a:off x="6324600" y="2817571"/>
              <a:ext cx="922446" cy="638617"/>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a:p>
          </p:txBody>
        </p:sp>
      </p:grpSp>
      <p:grpSp>
        <p:nvGrpSpPr>
          <p:cNvPr id="6" name="Group 5"/>
          <p:cNvGrpSpPr/>
          <p:nvPr/>
        </p:nvGrpSpPr>
        <p:grpSpPr>
          <a:xfrm>
            <a:off x="472412" y="1385303"/>
            <a:ext cx="8303969" cy="4598857"/>
            <a:chOff x="420016" y="1409422"/>
            <a:chExt cx="8303969" cy="4606016"/>
          </a:xfrm>
        </p:grpSpPr>
        <p:pic>
          <p:nvPicPr>
            <p:cNvPr id="65550" name="Picture 20"/>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20016" y="1409422"/>
              <a:ext cx="8303969" cy="4606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Rectangle 21"/>
            <p:cNvSpPr/>
            <p:nvPr/>
          </p:nvSpPr>
          <p:spPr bwMode="auto">
            <a:xfrm>
              <a:off x="6462619" y="5105401"/>
              <a:ext cx="931956" cy="301694"/>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a:p>
          </p:txBody>
        </p:sp>
        <p:sp>
          <p:nvSpPr>
            <p:cNvPr id="30" name="Rectangle 29"/>
            <p:cNvSpPr/>
            <p:nvPr/>
          </p:nvSpPr>
          <p:spPr bwMode="auto">
            <a:xfrm>
              <a:off x="6400800" y="4372645"/>
              <a:ext cx="925982" cy="231495"/>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a:p>
          </p:txBody>
        </p:sp>
      </p:grpSp>
      <p:grpSp>
        <p:nvGrpSpPr>
          <p:cNvPr id="7" name="Group 6"/>
          <p:cNvGrpSpPr/>
          <p:nvPr/>
        </p:nvGrpSpPr>
        <p:grpSpPr>
          <a:xfrm>
            <a:off x="469904" y="1905000"/>
            <a:ext cx="8303971" cy="3854775"/>
            <a:chOff x="420015" y="1937723"/>
            <a:chExt cx="8303971" cy="3854775"/>
          </a:xfrm>
        </p:grpSpPr>
        <p:pic>
          <p:nvPicPr>
            <p:cNvPr id="65548" name="Picture 26"/>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20015" y="1937723"/>
              <a:ext cx="8303971" cy="385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ectangle 22"/>
            <p:cNvSpPr/>
            <p:nvPr/>
          </p:nvSpPr>
          <p:spPr bwMode="auto">
            <a:xfrm>
              <a:off x="6412127" y="2052503"/>
              <a:ext cx="931956" cy="261366"/>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a:p>
          </p:txBody>
        </p:sp>
      </p:grpSp>
      <p:grpSp>
        <p:nvGrpSpPr>
          <p:cNvPr id="8" name="Group 7"/>
          <p:cNvGrpSpPr/>
          <p:nvPr/>
        </p:nvGrpSpPr>
        <p:grpSpPr>
          <a:xfrm>
            <a:off x="479935" y="1905000"/>
            <a:ext cx="8303969" cy="3853282"/>
            <a:chOff x="420016" y="1937723"/>
            <a:chExt cx="8303969" cy="3853282"/>
          </a:xfrm>
        </p:grpSpPr>
        <p:pic>
          <p:nvPicPr>
            <p:cNvPr id="65546" name="Picture 63487"/>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420016" y="1937723"/>
              <a:ext cx="8303969" cy="3853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89" name="Rectangle 63488"/>
            <p:cNvSpPr/>
            <p:nvPr/>
          </p:nvSpPr>
          <p:spPr bwMode="auto">
            <a:xfrm>
              <a:off x="6423873" y="4931484"/>
              <a:ext cx="896112" cy="573512"/>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a:p>
          </p:txBody>
        </p:sp>
      </p:grpSp>
      <p:pic>
        <p:nvPicPr>
          <p:cNvPr id="21" name="Picture 20"/>
          <p:cNvPicPr>
            <a:picLocks noChangeAspect="1"/>
          </p:cNvPicPr>
          <p:nvPr/>
        </p:nvPicPr>
        <p:blipFill>
          <a:blip r:embed="rId9"/>
          <a:stretch>
            <a:fillRect/>
          </a:stretch>
        </p:blipFill>
        <p:spPr>
          <a:xfrm>
            <a:off x="1805864" y="418324"/>
            <a:ext cx="5532272" cy="86312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3"/>
          <p:cNvSpPr>
            <a:spLocks noGrp="1"/>
          </p:cNvSpPr>
          <p:nvPr>
            <p:ph type="title"/>
          </p:nvPr>
        </p:nvSpPr>
        <p:spPr>
          <a:xfrm>
            <a:off x="1258888" y="2900363"/>
            <a:ext cx="6637337" cy="1362075"/>
          </a:xfrm>
        </p:spPr>
        <p:txBody>
          <a:bodyPr/>
          <a:lstStyle/>
          <a:p>
            <a:r>
              <a:rPr lang="en-US" smtClean="0"/>
              <a:t>First 90 Days: Steps 4/5</a:t>
            </a:r>
            <a:endParaRPr lang="es-CO" smtClean="0"/>
          </a:p>
        </p:txBody>
      </p:sp>
      <p:sp>
        <p:nvSpPr>
          <p:cNvPr id="5" name="Text Placeholder 4"/>
          <p:cNvSpPr>
            <a:spLocks noGrp="1"/>
          </p:cNvSpPr>
          <p:nvPr>
            <p:ph type="body" idx="1"/>
          </p:nvPr>
        </p:nvSpPr>
        <p:spPr>
          <a:xfrm>
            <a:off x="1258888" y="4267200"/>
            <a:ext cx="6637337" cy="1520825"/>
          </a:xfrm>
        </p:spPr>
        <p:txBody>
          <a:bodyPr/>
          <a:lstStyle/>
          <a:p>
            <a:pPr>
              <a:defRPr/>
            </a:pPr>
            <a:r>
              <a:rPr lang="en-US" dirty="0" smtClean="0"/>
              <a:t>Calculate the percentage of total score for big ticket items</a:t>
            </a:r>
            <a:endParaRPr lang="es-CO"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966788" y="1247775"/>
            <a:ext cx="72390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68611"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6900" y="1338263"/>
            <a:ext cx="7950200" cy="557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4375150" y="1744663"/>
            <a:ext cx="393700" cy="249237"/>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9" name="Rectangle 8"/>
          <p:cNvSpPr/>
          <p:nvPr/>
        </p:nvSpPr>
        <p:spPr>
          <a:xfrm>
            <a:off x="4375150" y="2214563"/>
            <a:ext cx="393700" cy="3048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0" name="Rectangle 9"/>
          <p:cNvSpPr/>
          <p:nvPr/>
        </p:nvSpPr>
        <p:spPr>
          <a:xfrm>
            <a:off x="4352925" y="3521075"/>
            <a:ext cx="392113" cy="1270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1" name="Rectangle 10"/>
          <p:cNvSpPr/>
          <p:nvPr/>
        </p:nvSpPr>
        <p:spPr>
          <a:xfrm>
            <a:off x="4378325" y="3224213"/>
            <a:ext cx="393700" cy="112712"/>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3" name="Rectangle 12"/>
          <p:cNvSpPr/>
          <p:nvPr/>
        </p:nvSpPr>
        <p:spPr>
          <a:xfrm>
            <a:off x="4389438" y="6002338"/>
            <a:ext cx="393700" cy="2667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2" name="TextBox 1"/>
          <p:cNvSpPr txBox="1"/>
          <p:nvPr/>
        </p:nvSpPr>
        <p:spPr>
          <a:xfrm>
            <a:off x="5562600" y="1728788"/>
            <a:ext cx="3124200" cy="2678112"/>
          </a:xfrm>
          <a:prstGeom prst="rect">
            <a:avLst/>
          </a:prstGeom>
          <a:solidFill>
            <a:schemeClr val="bg2">
              <a:lumMod val="40000"/>
              <a:lumOff val="60000"/>
            </a:schemeClr>
          </a:solidFill>
          <a:ln w="38100">
            <a:solidFill>
              <a:srgbClr val="92D050"/>
            </a:solidFill>
          </a:ln>
        </p:spPr>
        <p:txBody>
          <a:bodyPr>
            <a:spAutoFit/>
          </a:bodyPr>
          <a:lstStyle/>
          <a:p>
            <a:pPr eaLnBrk="1" hangingPunct="1">
              <a:defRPr/>
            </a:pPr>
            <a:r>
              <a:rPr lang="en-US" sz="2400" dirty="0">
                <a:latin typeface="Calibri" panose="020F0502020204030204" pitchFamily="34" charset="0"/>
              </a:rPr>
              <a:t>1) 24 + 16 = 40</a:t>
            </a:r>
          </a:p>
          <a:p>
            <a:pPr eaLnBrk="1" hangingPunct="1">
              <a:defRPr/>
            </a:pPr>
            <a:endParaRPr lang="en-US" sz="2400" dirty="0">
              <a:latin typeface="Calibri" panose="020F0502020204030204" pitchFamily="34" charset="0"/>
            </a:endParaRPr>
          </a:p>
          <a:p>
            <a:pPr eaLnBrk="1" hangingPunct="1">
              <a:defRPr/>
            </a:pPr>
            <a:r>
              <a:rPr lang="en-US" sz="2400" dirty="0">
                <a:latin typeface="Calibri" panose="020F0502020204030204" pitchFamily="34" charset="0"/>
              </a:rPr>
              <a:t>2) 24 + 16 + 7 + 4 = 51</a:t>
            </a:r>
          </a:p>
          <a:p>
            <a:pPr eaLnBrk="1" hangingPunct="1">
              <a:defRPr/>
            </a:pPr>
            <a:endParaRPr lang="en-US" sz="2400" dirty="0">
              <a:latin typeface="Calibri" panose="020F0502020204030204" pitchFamily="34" charset="0"/>
            </a:endParaRPr>
          </a:p>
          <a:p>
            <a:pPr eaLnBrk="1" hangingPunct="1">
              <a:defRPr/>
            </a:pPr>
            <a:r>
              <a:rPr lang="en-US" sz="2400" dirty="0">
                <a:latin typeface="Calibri" panose="020F0502020204030204" pitchFamily="34" charset="0"/>
              </a:rPr>
              <a:t>3) 40/51 = .78</a:t>
            </a:r>
          </a:p>
          <a:p>
            <a:pPr eaLnBrk="1" hangingPunct="1">
              <a:defRPr/>
            </a:pPr>
            <a:endParaRPr lang="en-US" sz="2400" dirty="0">
              <a:latin typeface="Calibri" panose="020F0502020204030204" pitchFamily="34" charset="0"/>
            </a:endParaRPr>
          </a:p>
          <a:p>
            <a:pPr eaLnBrk="1" hangingPunct="1">
              <a:defRPr/>
            </a:pPr>
            <a:r>
              <a:rPr lang="en-US" sz="2400" dirty="0">
                <a:latin typeface="Calibri" panose="020F0502020204030204" pitchFamily="34" charset="0"/>
              </a:rPr>
              <a:t>4) .78 * 100 = 78%</a:t>
            </a:r>
          </a:p>
        </p:txBody>
      </p:sp>
      <p:sp>
        <p:nvSpPr>
          <p:cNvPr id="14" name="Rectangle 13"/>
          <p:cNvSpPr/>
          <p:nvPr/>
        </p:nvSpPr>
        <p:spPr>
          <a:xfrm>
            <a:off x="2595563" y="1668463"/>
            <a:ext cx="838200"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dirty="0"/>
              <a:t>78%</a:t>
            </a:r>
          </a:p>
        </p:txBody>
      </p:sp>
      <p:sp>
        <p:nvSpPr>
          <p:cNvPr id="15" name="Rectangle 14"/>
          <p:cNvSpPr/>
          <p:nvPr/>
        </p:nvSpPr>
        <p:spPr>
          <a:xfrm>
            <a:off x="2592388" y="2293938"/>
            <a:ext cx="838200"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dirty="0"/>
              <a:t>64%</a:t>
            </a:r>
          </a:p>
        </p:txBody>
      </p:sp>
      <p:sp>
        <p:nvSpPr>
          <p:cNvPr id="16" name="Rectangle 15"/>
          <p:cNvSpPr/>
          <p:nvPr/>
        </p:nvSpPr>
        <p:spPr>
          <a:xfrm>
            <a:off x="2598738" y="3176588"/>
            <a:ext cx="838200"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dirty="0"/>
              <a:t>45%</a:t>
            </a:r>
          </a:p>
        </p:txBody>
      </p:sp>
      <p:sp>
        <p:nvSpPr>
          <p:cNvPr id="17" name="Rectangle 16"/>
          <p:cNvSpPr/>
          <p:nvPr/>
        </p:nvSpPr>
        <p:spPr>
          <a:xfrm>
            <a:off x="2598738" y="4762500"/>
            <a:ext cx="838200"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dirty="0"/>
              <a:t>45%</a:t>
            </a:r>
          </a:p>
        </p:txBody>
      </p:sp>
      <p:sp>
        <p:nvSpPr>
          <p:cNvPr id="18" name="Rectangle 17"/>
          <p:cNvSpPr/>
          <p:nvPr/>
        </p:nvSpPr>
        <p:spPr>
          <a:xfrm>
            <a:off x="2598738" y="5991225"/>
            <a:ext cx="838200"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dirty="0"/>
              <a:t>53%</a:t>
            </a:r>
          </a:p>
        </p:txBody>
      </p:sp>
      <p:sp>
        <p:nvSpPr>
          <p:cNvPr id="3" name="Left Arrow 2"/>
          <p:cNvSpPr/>
          <p:nvPr/>
        </p:nvSpPr>
        <p:spPr>
          <a:xfrm>
            <a:off x="4797425" y="1689100"/>
            <a:ext cx="779463" cy="36036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7" name="TextBox 6"/>
          <p:cNvSpPr txBox="1"/>
          <p:nvPr/>
        </p:nvSpPr>
        <p:spPr>
          <a:xfrm>
            <a:off x="3232150" y="6415088"/>
            <a:ext cx="5791200" cy="400050"/>
          </a:xfrm>
          <a:prstGeom prst="rect">
            <a:avLst/>
          </a:prstGeom>
          <a:solidFill>
            <a:schemeClr val="bg2">
              <a:lumMod val="60000"/>
              <a:lumOff val="40000"/>
            </a:schemeClr>
          </a:solidFill>
          <a:ln w="38100">
            <a:solidFill>
              <a:srgbClr val="92D050"/>
            </a:solidFill>
          </a:ln>
        </p:spPr>
        <p:txBody>
          <a:bodyPr>
            <a:spAutoFit/>
          </a:bodyPr>
          <a:lstStyle/>
          <a:p>
            <a:pPr algn="ctr" eaLnBrk="1" hangingPunct="1">
              <a:defRPr/>
            </a:pPr>
            <a:r>
              <a:rPr lang="en-US" sz="2000" b="1" dirty="0">
                <a:latin typeface="Calibri" panose="020F0502020204030204" pitchFamily="34" charset="0"/>
                <a:hlinkClick r:id="rId4" action="ppaction://hlinkfile"/>
              </a:rPr>
              <a:t>High School </a:t>
            </a:r>
            <a:r>
              <a:rPr lang="en-US" sz="2000" b="1" dirty="0" smtClean="0">
                <a:latin typeface="Calibri" panose="020F0502020204030204" pitchFamily="34" charset="0"/>
                <a:hlinkClick r:id="rId4" action="ppaction://hlinkfile"/>
              </a:rPr>
              <a:t>Big Ticket Item Summary </a:t>
            </a:r>
            <a:r>
              <a:rPr lang="en-US" sz="2000" b="1" dirty="0">
                <a:latin typeface="Calibri" panose="020F0502020204030204" pitchFamily="34" charset="0"/>
                <a:hlinkClick r:id="rId4" action="ppaction://hlinkfile"/>
              </a:rPr>
              <a:t>Document</a:t>
            </a:r>
            <a:endParaRPr lang="en-US" sz="2000" b="1" dirty="0">
              <a:latin typeface="Calibri" panose="020F0502020204030204" pitchFamily="34" charset="0"/>
            </a:endParaRPr>
          </a:p>
        </p:txBody>
      </p:sp>
      <p:sp>
        <p:nvSpPr>
          <p:cNvPr id="21" name="Rectangle 20"/>
          <p:cNvSpPr/>
          <p:nvPr/>
        </p:nvSpPr>
        <p:spPr>
          <a:xfrm>
            <a:off x="4362450" y="4256088"/>
            <a:ext cx="392113" cy="142875"/>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pic>
        <p:nvPicPr>
          <p:cNvPr id="19" name="Picture 18"/>
          <p:cNvPicPr>
            <a:picLocks noChangeAspect="1"/>
          </p:cNvPicPr>
          <p:nvPr/>
        </p:nvPicPr>
        <p:blipFill>
          <a:blip r:embed="rId5"/>
          <a:stretch>
            <a:fillRect/>
          </a:stretch>
        </p:blipFill>
        <p:spPr>
          <a:xfrm>
            <a:off x="1928506" y="353967"/>
            <a:ext cx="5286989" cy="93425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0" presetClass="entr" presetSubtype="0" fill="hold" nodeType="with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fade">
                                      <p:cBhvr>
                                        <p:cTn id="13" dur="500"/>
                                        <p:tgtEl>
                                          <p:spTgt spid="2">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0" presetClass="entr" presetSubtype="0" fill="hold" nodeType="clickEffect">
                                  <p:stCondLst>
                                    <p:cond delay="0"/>
                                  </p:stCondLst>
                                  <p:childTnLst>
                                    <p:set>
                                      <p:cBhvr>
                                        <p:cTn id="17" dur="1" fill="hold">
                                          <p:stCondLst>
                                            <p:cond delay="0"/>
                                          </p:stCondLst>
                                        </p:cTn>
                                        <p:tgtEl>
                                          <p:spTgt spid="2">
                                            <p:txEl>
                                              <p:pRg st="2" end="2"/>
                                            </p:txEl>
                                          </p:spTgt>
                                        </p:tgtEl>
                                        <p:attrNameLst>
                                          <p:attrName>style.visibility</p:attrName>
                                        </p:attrNameLst>
                                      </p:cBhvr>
                                      <p:to>
                                        <p:strVal val="visible"/>
                                      </p:to>
                                    </p:set>
                                    <p:animEffect transition="in" filter="fade">
                                      <p:cBhvr>
                                        <p:cTn id="18" dur="500"/>
                                        <p:tgtEl>
                                          <p:spTgt spid="2">
                                            <p:txEl>
                                              <p:pRg st="2" end="2"/>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0"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fade">
                                      <p:cBhvr>
                                        <p:cTn id="23" dur="500"/>
                                        <p:tgtEl>
                                          <p:spTgt spid="2">
                                            <p:txEl>
                                              <p:pRg st="4" end="4"/>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0" presetClass="entr" presetSubtype="0" fill="hold" nodeType="click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ppt_x"/>
                                          </p:val>
                                        </p:tav>
                                        <p:tav tm="100000">
                                          <p:val>
                                            <p:strVal val="#ppt_x"/>
                                          </p:val>
                                        </p:tav>
                                      </p:tavLst>
                                    </p:anim>
                                    <p:anim calcmode="lin" valueType="num">
                                      <p:cBhvr additive="base">
                                        <p:cTn id="3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fill="hold"/>
                                        <p:tgtEl>
                                          <p:spTgt spid="16"/>
                                        </p:tgtEl>
                                        <p:attrNameLst>
                                          <p:attrName>ppt_x</p:attrName>
                                        </p:attrNameLst>
                                      </p:cBhvr>
                                      <p:tavLst>
                                        <p:tav tm="0">
                                          <p:val>
                                            <p:strVal val="#ppt_x"/>
                                          </p:val>
                                        </p:tav>
                                        <p:tav tm="100000">
                                          <p:val>
                                            <p:strVal val="#ppt_x"/>
                                          </p:val>
                                        </p:tav>
                                      </p:tavLst>
                                    </p:anim>
                                    <p:anim calcmode="lin" valueType="num">
                                      <p:cBhvr additive="base">
                                        <p:cTn id="4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fill="hold"/>
                                        <p:tgtEl>
                                          <p:spTgt spid="17"/>
                                        </p:tgtEl>
                                        <p:attrNameLst>
                                          <p:attrName>ppt_x</p:attrName>
                                        </p:attrNameLst>
                                      </p:cBhvr>
                                      <p:tavLst>
                                        <p:tav tm="0">
                                          <p:val>
                                            <p:strVal val="#ppt_x"/>
                                          </p:val>
                                        </p:tav>
                                        <p:tav tm="100000">
                                          <p:val>
                                            <p:strVal val="#ppt_x"/>
                                          </p:val>
                                        </p:tav>
                                      </p:tavLst>
                                    </p:anim>
                                    <p:anim calcmode="lin" valueType="num">
                                      <p:cBhvr additive="base">
                                        <p:cTn id="5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53" fill="hold" nodeType="clickPar">
                      <p:stCondLst>
                        <p:cond delay="indefinite"/>
                      </p:stCondLst>
                      <p:childTnLst>
                        <p:par>
                          <p:cTn id="54" fill="hold" nodeType="withGroup">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fill="hold"/>
                                        <p:tgtEl>
                                          <p:spTgt spid="18"/>
                                        </p:tgtEl>
                                        <p:attrNameLst>
                                          <p:attrName>ppt_x</p:attrName>
                                        </p:attrNameLst>
                                      </p:cBhvr>
                                      <p:tavLst>
                                        <p:tav tm="0">
                                          <p:val>
                                            <p:strVal val="#ppt_x"/>
                                          </p:val>
                                        </p:tav>
                                        <p:tav tm="100000">
                                          <p:val>
                                            <p:strVal val="#ppt_x"/>
                                          </p:val>
                                        </p:tav>
                                      </p:tavLst>
                                    </p:anim>
                                    <p:anim calcmode="lin" valueType="num">
                                      <p:cBhvr additive="base">
                                        <p:cTn id="5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9" fill="hold" nodeType="clickPar">
                      <p:stCondLst>
                        <p:cond delay="indefinite"/>
                      </p:stCondLst>
                      <p:childTnLst>
                        <p:par>
                          <p:cTn id="60" fill="hold" nodeType="withGroup">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7"/>
                                        </p:tgtEl>
                                        <p:attrNameLst>
                                          <p:attrName>style.visibility</p:attrName>
                                        </p:attrNameLst>
                                      </p:cBhvr>
                                      <p:to>
                                        <p:strVal val="visible"/>
                                      </p:to>
                                    </p:set>
                                    <p:anim calcmode="lin" valueType="num">
                                      <p:cBhvr additive="base">
                                        <p:cTn id="63" dur="500" fill="hold"/>
                                        <p:tgtEl>
                                          <p:spTgt spid="7"/>
                                        </p:tgtEl>
                                        <p:attrNameLst>
                                          <p:attrName>ppt_x</p:attrName>
                                        </p:attrNameLst>
                                      </p:cBhvr>
                                      <p:tavLst>
                                        <p:tav tm="0">
                                          <p:val>
                                            <p:strVal val="#ppt_x"/>
                                          </p:val>
                                        </p:tav>
                                        <p:tav tm="100000">
                                          <p:val>
                                            <p:strVal val="#ppt_x"/>
                                          </p:val>
                                        </p:tav>
                                      </p:tavLst>
                                    </p:anim>
                                    <p:anim calcmode="lin" valueType="num">
                                      <p:cBhvr additive="base">
                                        <p:cTn id="6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animBg="1"/>
      <p:bldP spid="15" grpId="0" animBg="1"/>
      <p:bldP spid="16" grpId="0" animBg="1"/>
      <p:bldP spid="17" grpId="0" animBg="1"/>
      <p:bldP spid="18" grpId="0" animBg="1"/>
      <p:bldP spid="3" grpId="0" animBg="1"/>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609600" y="685800"/>
            <a:ext cx="7924800" cy="1181100"/>
          </a:xfrm>
        </p:spPr>
        <p:txBody>
          <a:bodyPr/>
          <a:lstStyle/>
          <a:p>
            <a:r>
              <a:rPr lang="en-US" dirty="0" smtClean="0">
                <a:cs typeface="Times New Roman" panose="02020603050405020304" pitchFamily="18" charset="0"/>
              </a:rPr>
              <a:t>You’ll know you’ve</a:t>
            </a:r>
            <a:br>
              <a:rPr lang="en-US" dirty="0" smtClean="0">
                <a:cs typeface="Times New Roman" panose="02020603050405020304" pitchFamily="18" charset="0"/>
              </a:rPr>
            </a:br>
            <a:r>
              <a:rPr lang="en-US" dirty="0" smtClean="0">
                <a:cs typeface="Times New Roman" panose="02020603050405020304" pitchFamily="18" charset="0"/>
              </a:rPr>
              <a:t>arrived when…</a:t>
            </a:r>
            <a:endParaRPr lang="en-US" dirty="0" smtClean="0"/>
          </a:p>
        </p:txBody>
      </p:sp>
      <p:sp>
        <p:nvSpPr>
          <p:cNvPr id="3" name="Content Placeholder 2"/>
          <p:cNvSpPr>
            <a:spLocks noGrp="1"/>
          </p:cNvSpPr>
          <p:nvPr>
            <p:ph idx="1"/>
          </p:nvPr>
        </p:nvSpPr>
        <p:spPr>
          <a:xfrm>
            <a:off x="609600" y="1981200"/>
            <a:ext cx="7848600" cy="3048000"/>
          </a:xfrm>
        </p:spPr>
        <p:txBody>
          <a:bodyPr/>
          <a:lstStyle/>
          <a:p>
            <a:pPr marL="0" indent="0">
              <a:spcBef>
                <a:spcPts val="1000"/>
              </a:spcBef>
              <a:spcAft>
                <a:spcPts val="0"/>
              </a:spcAft>
              <a:buFont typeface="Wingdings 2" panose="05020102010507070707" pitchFamily="18" charset="2"/>
              <a:buNone/>
              <a:defRPr/>
            </a:pPr>
            <a:endParaRPr lang="en-US" sz="2000" dirty="0" smtClean="0">
              <a:latin typeface="Calibri"/>
              <a:ea typeface="Calibri"/>
              <a:cs typeface="Times New Roman"/>
            </a:endParaRPr>
          </a:p>
          <a:p>
            <a:pPr indent="-342900">
              <a:spcBef>
                <a:spcPts val="0"/>
              </a:spcBef>
              <a:spcAft>
                <a:spcPts val="1200"/>
              </a:spcAft>
              <a:buFont typeface="Symbol"/>
              <a:buChar char=""/>
              <a:defRPr/>
            </a:pPr>
            <a:r>
              <a:rPr lang="en-US" sz="2800" dirty="0" smtClean="0">
                <a:latin typeface="Calibri"/>
                <a:ea typeface="Calibri"/>
                <a:cs typeface="Times New Roman"/>
              </a:rPr>
              <a:t>Overall proficiency scores on the MME and MEAP show significant and continuous improvement</a:t>
            </a:r>
          </a:p>
          <a:p>
            <a:pPr indent="-342900">
              <a:spcBef>
                <a:spcPts val="0"/>
              </a:spcBef>
              <a:spcAft>
                <a:spcPts val="1200"/>
              </a:spcAft>
              <a:buFont typeface="Symbol"/>
              <a:buChar char=""/>
              <a:defRPr/>
            </a:pPr>
            <a:r>
              <a:rPr lang="en-US" sz="2800" dirty="0" smtClean="0">
                <a:latin typeface="Calibri"/>
                <a:ea typeface="Calibri"/>
                <a:cs typeface="Times New Roman"/>
              </a:rPr>
              <a:t>Eighty-five percent of your students are scoring at Level 1 or 2 proficiency on the Michigan MEAP and MME test,  or there is a </a:t>
            </a:r>
            <a:r>
              <a:rPr lang="en-US" sz="2800" b="1" u="sng" dirty="0" smtClean="0">
                <a:latin typeface="Calibri"/>
                <a:ea typeface="Calibri"/>
                <a:cs typeface="Times New Roman"/>
              </a:rPr>
              <a:t>significant</a:t>
            </a:r>
            <a:r>
              <a:rPr lang="en-US" sz="2800" dirty="0" smtClean="0">
                <a:latin typeface="Calibri"/>
                <a:ea typeface="Calibri"/>
                <a:cs typeface="Times New Roman"/>
              </a:rPr>
              <a:t> increase in student achievement</a:t>
            </a:r>
            <a:endParaRPr lang="en-US" sz="2800" dirty="0">
              <a:latin typeface="Calibri"/>
              <a:ea typeface="Calibri"/>
              <a:cs typeface="Times New Roman"/>
            </a:endParaRPr>
          </a:p>
        </p:txBody>
      </p:sp>
      <p:pic>
        <p:nvPicPr>
          <p:cNvPr id="2" name="Picture 1"/>
          <p:cNvPicPr>
            <a:picLocks noChangeAspect="1"/>
          </p:cNvPicPr>
          <p:nvPr/>
        </p:nvPicPr>
        <p:blipFill>
          <a:blip r:embed="rId3"/>
          <a:stretch>
            <a:fillRect/>
          </a:stretch>
        </p:blipFill>
        <p:spPr>
          <a:xfrm>
            <a:off x="6934200" y="181299"/>
            <a:ext cx="1072989" cy="131380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3"/>
          <p:cNvSpPr>
            <a:spLocks noGrp="1"/>
          </p:cNvSpPr>
          <p:nvPr>
            <p:ph type="title"/>
          </p:nvPr>
        </p:nvSpPr>
        <p:spPr>
          <a:xfrm>
            <a:off x="1258888" y="2900363"/>
            <a:ext cx="6637337" cy="1362075"/>
          </a:xfrm>
        </p:spPr>
        <p:txBody>
          <a:bodyPr/>
          <a:lstStyle/>
          <a:p>
            <a:r>
              <a:rPr lang="en-US" smtClean="0"/>
              <a:t>First 90 Days: Step 6</a:t>
            </a:r>
            <a:endParaRPr lang="es-CO" smtClean="0"/>
          </a:p>
        </p:txBody>
      </p:sp>
      <p:sp>
        <p:nvSpPr>
          <p:cNvPr id="5" name="Text Placeholder 4"/>
          <p:cNvSpPr>
            <a:spLocks noGrp="1"/>
          </p:cNvSpPr>
          <p:nvPr>
            <p:ph type="body" idx="1"/>
          </p:nvPr>
        </p:nvSpPr>
        <p:spPr>
          <a:xfrm>
            <a:off x="1258888" y="4267200"/>
            <a:ext cx="6637337" cy="1520825"/>
          </a:xfrm>
        </p:spPr>
        <p:txBody>
          <a:bodyPr/>
          <a:lstStyle/>
          <a:p>
            <a:pPr>
              <a:defRPr/>
            </a:pPr>
            <a:r>
              <a:rPr lang="en-US" dirty="0" smtClean="0"/>
              <a:t>Review the mean points scored for big ticket items</a:t>
            </a:r>
            <a:endParaRPr lang="es-CO" dirty="0"/>
          </a:p>
        </p:txBody>
      </p:sp>
    </p:spTree>
    <p:extLst>
      <p:ext uri="{BB962C8B-B14F-4D97-AF65-F5344CB8AC3E}">
        <p14:creationId xmlns:p14="http://schemas.microsoft.com/office/powerpoint/2010/main" val="358537978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966788" y="1247775"/>
            <a:ext cx="72390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71683"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6900" y="1338263"/>
            <a:ext cx="7950200" cy="557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4038600" y="1744663"/>
            <a:ext cx="730250" cy="249237"/>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9" name="Rectangle 8"/>
          <p:cNvSpPr/>
          <p:nvPr/>
        </p:nvSpPr>
        <p:spPr>
          <a:xfrm>
            <a:off x="4038600" y="2214563"/>
            <a:ext cx="730250" cy="3048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0" name="Rectangle 9"/>
          <p:cNvSpPr/>
          <p:nvPr/>
        </p:nvSpPr>
        <p:spPr>
          <a:xfrm>
            <a:off x="4038600" y="3540125"/>
            <a:ext cx="706438" cy="98425"/>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1" name="Rectangle 10"/>
          <p:cNvSpPr/>
          <p:nvPr/>
        </p:nvSpPr>
        <p:spPr>
          <a:xfrm>
            <a:off x="4038600" y="3214688"/>
            <a:ext cx="706438" cy="119062"/>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3" name="Rectangle 12"/>
          <p:cNvSpPr/>
          <p:nvPr/>
        </p:nvSpPr>
        <p:spPr>
          <a:xfrm>
            <a:off x="4038600" y="6002338"/>
            <a:ext cx="744538" cy="2667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2" name="TextBox 1"/>
          <p:cNvSpPr txBox="1"/>
          <p:nvPr/>
        </p:nvSpPr>
        <p:spPr>
          <a:xfrm>
            <a:off x="5562600" y="1728788"/>
            <a:ext cx="3124200" cy="3416300"/>
          </a:xfrm>
          <a:prstGeom prst="rect">
            <a:avLst/>
          </a:prstGeom>
          <a:solidFill>
            <a:schemeClr val="bg2">
              <a:lumMod val="40000"/>
              <a:lumOff val="60000"/>
            </a:schemeClr>
          </a:solidFill>
          <a:ln w="38100">
            <a:solidFill>
              <a:srgbClr val="92D050"/>
            </a:solidFill>
          </a:ln>
        </p:spPr>
        <p:txBody>
          <a:bodyPr>
            <a:spAutoFit/>
          </a:bodyPr>
          <a:lstStyle/>
          <a:p>
            <a:pPr eaLnBrk="1" hangingPunct="1">
              <a:defRPr/>
            </a:pPr>
            <a:r>
              <a:rPr lang="en-US" sz="2400" dirty="0">
                <a:latin typeface="Calibri" panose="020F0502020204030204" pitchFamily="34" charset="0"/>
              </a:rPr>
              <a:t>Strategy Development</a:t>
            </a:r>
          </a:p>
          <a:p>
            <a:pPr eaLnBrk="1" hangingPunct="1">
              <a:defRPr/>
            </a:pPr>
            <a:r>
              <a:rPr lang="en-US" sz="2400" dirty="0">
                <a:latin typeface="Calibri" panose="020F0502020204030204" pitchFamily="34" charset="0"/>
              </a:rPr>
              <a:t>1) 11.5/24 = .48</a:t>
            </a:r>
          </a:p>
          <a:p>
            <a:pPr eaLnBrk="1" hangingPunct="1">
              <a:defRPr/>
            </a:pPr>
            <a:endParaRPr lang="en-US" sz="2400" dirty="0">
              <a:latin typeface="Calibri" panose="020F0502020204030204" pitchFamily="34" charset="0"/>
            </a:endParaRPr>
          </a:p>
          <a:p>
            <a:pPr eaLnBrk="1" hangingPunct="1">
              <a:defRPr/>
            </a:pPr>
            <a:r>
              <a:rPr lang="en-US" sz="2400" dirty="0">
                <a:latin typeface="Calibri" panose="020F0502020204030204" pitchFamily="34" charset="0"/>
              </a:rPr>
              <a:t>2) .48 * 100 = 48%</a:t>
            </a:r>
          </a:p>
          <a:p>
            <a:pPr eaLnBrk="1" hangingPunct="1">
              <a:defRPr/>
            </a:pPr>
            <a:endParaRPr lang="en-US" sz="2400" dirty="0">
              <a:latin typeface="Calibri" panose="020F0502020204030204" pitchFamily="34" charset="0"/>
            </a:endParaRPr>
          </a:p>
          <a:p>
            <a:pPr eaLnBrk="1" hangingPunct="1">
              <a:defRPr/>
            </a:pPr>
            <a:r>
              <a:rPr lang="en-US" sz="2400" dirty="0">
                <a:latin typeface="Calibri" panose="020F0502020204030204" pitchFamily="34" charset="0"/>
              </a:rPr>
              <a:t>Meaning Beyond Literal</a:t>
            </a:r>
          </a:p>
          <a:p>
            <a:pPr eaLnBrk="1" hangingPunct="1">
              <a:defRPr/>
            </a:pPr>
            <a:r>
              <a:rPr lang="en-US" sz="2400" dirty="0">
                <a:latin typeface="Calibri" panose="020F0502020204030204" pitchFamily="34" charset="0"/>
              </a:rPr>
              <a:t>1) 5.7/16 = .36</a:t>
            </a:r>
          </a:p>
          <a:p>
            <a:pPr eaLnBrk="1" hangingPunct="1">
              <a:defRPr/>
            </a:pPr>
            <a:endParaRPr lang="en-US" sz="2400" dirty="0">
              <a:latin typeface="Calibri" panose="020F0502020204030204" pitchFamily="34" charset="0"/>
            </a:endParaRPr>
          </a:p>
          <a:p>
            <a:pPr eaLnBrk="1" hangingPunct="1">
              <a:defRPr/>
            </a:pPr>
            <a:r>
              <a:rPr lang="en-US" sz="2400" dirty="0">
                <a:latin typeface="Calibri" panose="020F0502020204030204" pitchFamily="34" charset="0"/>
              </a:rPr>
              <a:t>2) .36 * 100 = 36%</a:t>
            </a:r>
          </a:p>
        </p:txBody>
      </p:sp>
      <p:sp>
        <p:nvSpPr>
          <p:cNvPr id="14" name="Rectangle 13"/>
          <p:cNvSpPr/>
          <p:nvPr/>
        </p:nvSpPr>
        <p:spPr>
          <a:xfrm>
            <a:off x="3117850" y="1593850"/>
            <a:ext cx="838200" cy="241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dirty="0"/>
              <a:t>48%</a:t>
            </a:r>
          </a:p>
        </p:txBody>
      </p:sp>
      <p:sp>
        <p:nvSpPr>
          <p:cNvPr id="3" name="Left Arrow 2"/>
          <p:cNvSpPr/>
          <p:nvPr/>
        </p:nvSpPr>
        <p:spPr>
          <a:xfrm>
            <a:off x="4797425" y="1628775"/>
            <a:ext cx="779463" cy="36036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21" name="Rectangle 20"/>
          <p:cNvSpPr/>
          <p:nvPr/>
        </p:nvSpPr>
        <p:spPr>
          <a:xfrm>
            <a:off x="4038600" y="4256088"/>
            <a:ext cx="715963" cy="1016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20" name="Rectangle 19"/>
          <p:cNvSpPr/>
          <p:nvPr/>
        </p:nvSpPr>
        <p:spPr>
          <a:xfrm>
            <a:off x="3130550" y="1914525"/>
            <a:ext cx="838200" cy="241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dirty="0"/>
              <a:t>36%</a:t>
            </a:r>
          </a:p>
        </p:txBody>
      </p:sp>
      <p:grpSp>
        <p:nvGrpSpPr>
          <p:cNvPr id="4" name="Group 3"/>
          <p:cNvGrpSpPr>
            <a:grpSpLocks/>
          </p:cNvGrpSpPr>
          <p:nvPr/>
        </p:nvGrpSpPr>
        <p:grpSpPr bwMode="auto">
          <a:xfrm>
            <a:off x="2586038" y="2293938"/>
            <a:ext cx="850900" cy="4191000"/>
            <a:chOff x="2585461" y="2293938"/>
            <a:chExt cx="851477" cy="4191216"/>
          </a:xfrm>
        </p:grpSpPr>
        <p:sp>
          <p:nvSpPr>
            <p:cNvPr id="15" name="Rectangle 14"/>
            <p:cNvSpPr/>
            <p:nvPr/>
          </p:nvSpPr>
          <p:spPr>
            <a:xfrm>
              <a:off x="2591815" y="2293938"/>
              <a:ext cx="838768" cy="2254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dirty="0"/>
                <a:t>42%</a:t>
              </a:r>
            </a:p>
          </p:txBody>
        </p:sp>
        <p:sp>
          <p:nvSpPr>
            <p:cNvPr id="16" name="Rectangle 15"/>
            <p:cNvSpPr/>
            <p:nvPr/>
          </p:nvSpPr>
          <p:spPr>
            <a:xfrm>
              <a:off x="2598170" y="3081379"/>
              <a:ext cx="838768" cy="2524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dirty="0"/>
                <a:t>30%</a:t>
              </a:r>
            </a:p>
          </p:txBody>
        </p:sp>
        <p:sp>
          <p:nvSpPr>
            <p:cNvPr id="17" name="Rectangle 16"/>
            <p:cNvSpPr/>
            <p:nvPr/>
          </p:nvSpPr>
          <p:spPr>
            <a:xfrm>
              <a:off x="2598170" y="4184747"/>
              <a:ext cx="838768" cy="5334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dirty="0"/>
                <a:t>31%</a:t>
              </a:r>
            </a:p>
          </p:txBody>
        </p:sp>
        <p:sp>
          <p:nvSpPr>
            <p:cNvPr id="18" name="Rectangle 17"/>
            <p:cNvSpPr/>
            <p:nvPr/>
          </p:nvSpPr>
          <p:spPr>
            <a:xfrm>
              <a:off x="2598170" y="5862822"/>
              <a:ext cx="838768" cy="27782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dirty="0"/>
                <a:t>37%</a:t>
              </a:r>
            </a:p>
          </p:txBody>
        </p:sp>
        <p:sp>
          <p:nvSpPr>
            <p:cNvPr id="22" name="Rectangle 21"/>
            <p:cNvSpPr/>
            <p:nvPr/>
          </p:nvSpPr>
          <p:spPr>
            <a:xfrm>
              <a:off x="2591815" y="2590815"/>
              <a:ext cx="838768" cy="2413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dirty="0"/>
                <a:t>41%</a:t>
              </a:r>
            </a:p>
          </p:txBody>
        </p:sp>
        <p:sp>
          <p:nvSpPr>
            <p:cNvPr id="23" name="Rectangle 22"/>
            <p:cNvSpPr/>
            <p:nvPr/>
          </p:nvSpPr>
          <p:spPr>
            <a:xfrm>
              <a:off x="2585461" y="3443347"/>
              <a:ext cx="838768" cy="2524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dirty="0"/>
                <a:t>26%</a:t>
              </a:r>
            </a:p>
          </p:txBody>
        </p:sp>
        <p:sp>
          <p:nvSpPr>
            <p:cNvPr id="24" name="Rectangle 23"/>
            <p:cNvSpPr/>
            <p:nvPr/>
          </p:nvSpPr>
          <p:spPr>
            <a:xfrm>
              <a:off x="2585461" y="6207327"/>
              <a:ext cx="838768" cy="2778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dirty="0"/>
                <a:t>38%</a:t>
              </a:r>
            </a:p>
          </p:txBody>
        </p:sp>
      </p:grpSp>
      <p:pic>
        <p:nvPicPr>
          <p:cNvPr id="25" name="Picture 24"/>
          <p:cNvPicPr>
            <a:picLocks noChangeAspect="1"/>
          </p:cNvPicPr>
          <p:nvPr/>
        </p:nvPicPr>
        <p:blipFill>
          <a:blip r:embed="rId4"/>
          <a:stretch>
            <a:fillRect/>
          </a:stretch>
        </p:blipFill>
        <p:spPr>
          <a:xfrm>
            <a:off x="1875353" y="364770"/>
            <a:ext cx="5393295" cy="79972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0" presetClass="entr" presetSubtype="0" fill="hold" nodeType="with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fade">
                                      <p:cBhvr>
                                        <p:cTn id="13" dur="500"/>
                                        <p:tgtEl>
                                          <p:spTgt spid="2">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fade">
                                      <p:cBhvr>
                                        <p:cTn id="16" dur="500"/>
                                        <p:tgtEl>
                                          <p:spTgt spid="2">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nodeType="click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animEffect transition="in" filter="fade">
                                      <p:cBhvr>
                                        <p:cTn id="21" dur="500"/>
                                        <p:tgtEl>
                                          <p:spTgt spid="2">
                                            <p:txEl>
                                              <p:pRg st="3" end="3"/>
                                            </p:txEl>
                                          </p:spTgt>
                                        </p:tgtEl>
                                      </p:cBhvr>
                                    </p:animEffect>
                                  </p:childTnLst>
                                </p:cTn>
                              </p:par>
                              <p:par>
                                <p:cTn id="22" presetID="2" presetClass="entr" presetSubtype="4"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ppt_x"/>
                                          </p:val>
                                        </p:tav>
                                        <p:tav tm="100000">
                                          <p:val>
                                            <p:strVal val="#ppt_x"/>
                                          </p:val>
                                        </p:tav>
                                      </p:tavLst>
                                    </p:anim>
                                    <p:anim calcmode="lin" valueType="num">
                                      <p:cBhvr additive="base">
                                        <p:cTn id="25"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10" presetClass="entr" presetSubtype="0" fill="hold" nodeType="clickEffect">
                                  <p:stCondLst>
                                    <p:cond delay="0"/>
                                  </p:stCondLst>
                                  <p:childTnLst>
                                    <p:set>
                                      <p:cBhvr>
                                        <p:cTn id="29" dur="1" fill="hold">
                                          <p:stCondLst>
                                            <p:cond delay="0"/>
                                          </p:stCondLst>
                                        </p:cTn>
                                        <p:tgtEl>
                                          <p:spTgt spid="2">
                                            <p:txEl>
                                              <p:pRg st="5" end="5"/>
                                            </p:txEl>
                                          </p:spTgt>
                                        </p:tgtEl>
                                        <p:attrNameLst>
                                          <p:attrName>style.visibility</p:attrName>
                                        </p:attrNameLst>
                                      </p:cBhvr>
                                      <p:to>
                                        <p:strVal val="visible"/>
                                      </p:to>
                                    </p:set>
                                    <p:animEffect transition="in" filter="fade">
                                      <p:cBhvr>
                                        <p:cTn id="30" dur="500"/>
                                        <p:tgtEl>
                                          <p:spTgt spid="2">
                                            <p:txEl>
                                              <p:pRg st="5" end="5"/>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0" presetClass="entr" presetSubtype="0" fill="hold" nodeType="clickEffect">
                                  <p:stCondLst>
                                    <p:cond delay="0"/>
                                  </p:stCondLst>
                                  <p:childTnLst>
                                    <p:set>
                                      <p:cBhvr>
                                        <p:cTn id="34" dur="1" fill="hold">
                                          <p:stCondLst>
                                            <p:cond delay="0"/>
                                          </p:stCondLst>
                                        </p:cTn>
                                        <p:tgtEl>
                                          <p:spTgt spid="2">
                                            <p:txEl>
                                              <p:pRg st="6" end="6"/>
                                            </p:txEl>
                                          </p:spTgt>
                                        </p:tgtEl>
                                        <p:attrNameLst>
                                          <p:attrName>style.visibility</p:attrName>
                                        </p:attrNameLst>
                                      </p:cBhvr>
                                      <p:to>
                                        <p:strVal val="visible"/>
                                      </p:to>
                                    </p:set>
                                    <p:animEffect transition="in" filter="fade">
                                      <p:cBhvr>
                                        <p:cTn id="35" dur="500"/>
                                        <p:tgtEl>
                                          <p:spTgt spid="2">
                                            <p:txEl>
                                              <p:pRg st="6" end="6"/>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0" presetClass="entr" presetSubtype="0" fill="hold" nodeType="clickEffect">
                                  <p:stCondLst>
                                    <p:cond delay="0"/>
                                  </p:stCondLst>
                                  <p:childTnLst>
                                    <p:set>
                                      <p:cBhvr>
                                        <p:cTn id="39" dur="1" fill="hold">
                                          <p:stCondLst>
                                            <p:cond delay="0"/>
                                          </p:stCondLst>
                                        </p:cTn>
                                        <p:tgtEl>
                                          <p:spTgt spid="2">
                                            <p:txEl>
                                              <p:pRg st="8" end="8"/>
                                            </p:txEl>
                                          </p:spTgt>
                                        </p:tgtEl>
                                        <p:attrNameLst>
                                          <p:attrName>style.visibility</p:attrName>
                                        </p:attrNameLst>
                                      </p:cBhvr>
                                      <p:to>
                                        <p:strVal val="visible"/>
                                      </p:to>
                                    </p:set>
                                    <p:animEffect transition="in" filter="fade">
                                      <p:cBhvr>
                                        <p:cTn id="40" dur="500"/>
                                        <p:tgtEl>
                                          <p:spTgt spid="2">
                                            <p:txEl>
                                              <p:pRg st="8" end="8"/>
                                            </p:txEl>
                                          </p:spTgt>
                                        </p:tgtEl>
                                      </p:cBhvr>
                                    </p:animEffect>
                                  </p:childTnLst>
                                </p:cTn>
                              </p:par>
                              <p:par>
                                <p:cTn id="41" presetID="2" presetClass="entr" presetSubtype="4"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ppt_x"/>
                                          </p:val>
                                        </p:tav>
                                        <p:tav tm="100000">
                                          <p:val>
                                            <p:strVal val="#ppt_x"/>
                                          </p:val>
                                        </p:tav>
                                      </p:tavLst>
                                    </p:anim>
                                    <p:anim calcmode="lin" valueType="num">
                                      <p:cBhvr additive="base">
                                        <p:cTn id="4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10" presetClass="entr" presetSubtype="0" fill="hold" nodeType="click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fade">
                                      <p:cBhvr>
                                        <p:cTn id="4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animBg="1"/>
      <p:bldP spid="3" grpId="0" animBg="1"/>
      <p:bldP spid="2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966788" y="1247775"/>
            <a:ext cx="7239000" cy="0"/>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14" name="Group 13"/>
          <p:cNvGrpSpPr>
            <a:grpSpLocks/>
          </p:cNvGrpSpPr>
          <p:nvPr/>
        </p:nvGrpSpPr>
        <p:grpSpPr bwMode="auto">
          <a:xfrm>
            <a:off x="365125" y="1390650"/>
            <a:ext cx="8413750" cy="4978836"/>
            <a:chOff x="365125" y="1390016"/>
            <a:chExt cx="8413750" cy="4979787"/>
          </a:xfrm>
        </p:grpSpPr>
        <p:grpSp>
          <p:nvGrpSpPr>
            <p:cNvPr id="73736" name="Group 6"/>
            <p:cNvGrpSpPr>
              <a:grpSpLocks/>
            </p:cNvGrpSpPr>
            <p:nvPr/>
          </p:nvGrpSpPr>
          <p:grpSpPr bwMode="auto">
            <a:xfrm>
              <a:off x="365125" y="1390016"/>
              <a:ext cx="8413750" cy="4979787"/>
              <a:chOff x="365125" y="1390016"/>
              <a:chExt cx="8413750" cy="4979787"/>
            </a:xfrm>
          </p:grpSpPr>
          <p:pic>
            <p:nvPicPr>
              <p:cNvPr id="73738"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5125" y="1390016"/>
                <a:ext cx="8413750" cy="447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9" name="Rectangle 4"/>
              <p:cNvSpPr>
                <a:spLocks noChangeArrowheads="1"/>
              </p:cNvSpPr>
              <p:nvPr/>
            </p:nvSpPr>
            <p:spPr bwMode="auto">
              <a:xfrm>
                <a:off x="1066800" y="5908050"/>
                <a:ext cx="6070893" cy="461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eaLnBrk="1" hangingPunct="1"/>
                <a:r>
                  <a:rPr lang="en-US" sz="2400" b="1" u="sng" dirty="0">
                    <a:hlinkClick r:id="rId4"/>
                  </a:rPr>
                  <a:t>https://baa.state.mi.us/meap/login.asp</a:t>
                </a:r>
                <a:endParaRPr lang="en-US" sz="2400" b="1" dirty="0"/>
              </a:p>
            </p:txBody>
          </p:sp>
        </p:grpSp>
        <p:sp>
          <p:nvSpPr>
            <p:cNvPr id="12" name="Left Arrow 11"/>
            <p:cNvSpPr/>
            <p:nvPr/>
          </p:nvSpPr>
          <p:spPr>
            <a:xfrm>
              <a:off x="1676400" y="5018147"/>
              <a:ext cx="1219200" cy="81295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grpSp>
      <p:grpSp>
        <p:nvGrpSpPr>
          <p:cNvPr id="17" name="Group 16"/>
          <p:cNvGrpSpPr>
            <a:grpSpLocks/>
          </p:cNvGrpSpPr>
          <p:nvPr/>
        </p:nvGrpSpPr>
        <p:grpSpPr bwMode="auto">
          <a:xfrm>
            <a:off x="411163" y="1438275"/>
            <a:ext cx="8321675" cy="4373563"/>
            <a:chOff x="411824" y="1438457"/>
            <a:chExt cx="8320352" cy="4373518"/>
          </a:xfrm>
        </p:grpSpPr>
        <p:pic>
          <p:nvPicPr>
            <p:cNvPr id="73734" name="Picture 1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11824" y="1438457"/>
              <a:ext cx="8320352" cy="4373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35" name="Picture 15"/>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8006701" y="1951688"/>
              <a:ext cx="914401" cy="516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3" name="Picture 12"/>
          <p:cNvPicPr>
            <a:picLocks noChangeAspect="1"/>
          </p:cNvPicPr>
          <p:nvPr/>
        </p:nvPicPr>
        <p:blipFill>
          <a:blip r:embed="rId7"/>
          <a:stretch>
            <a:fillRect/>
          </a:stretch>
        </p:blipFill>
        <p:spPr>
          <a:xfrm>
            <a:off x="1875353" y="364770"/>
            <a:ext cx="5393295" cy="79972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xit" presetSubtype="0" fill="hold" nodeType="clickEffect">
                                  <p:stCondLst>
                                    <p:cond delay="0"/>
                                  </p:stCondLst>
                                  <p:childTnLst>
                                    <p:set>
                                      <p:cBhvr>
                                        <p:cTn id="6" dur="1" fill="hold">
                                          <p:stCondLst>
                                            <p:cond delay="0"/>
                                          </p:stCondLst>
                                        </p:cTn>
                                        <p:tgtEl>
                                          <p:spTgt spid="14"/>
                                        </p:tgtEl>
                                        <p:attrNameLst>
                                          <p:attrName>style.visibility</p:attrName>
                                        </p:attrNameLst>
                                      </p:cBhvr>
                                      <p:to>
                                        <p:strVal val="hidden"/>
                                      </p:to>
                                    </p:set>
                                  </p:childTnLst>
                                </p:cTn>
                              </p:par>
                              <p:par>
                                <p:cTn id="7" presetID="10"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animEffect transition="in" filter="fade">
                                      <p:cBhvr>
                                        <p:cTn id="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966788" y="1247775"/>
            <a:ext cx="7239000" cy="0"/>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1043429" y="1249524"/>
            <a:ext cx="7057143" cy="4740664"/>
            <a:chOff x="1043429" y="1249524"/>
            <a:chExt cx="7057143" cy="4740664"/>
          </a:xfrm>
        </p:grpSpPr>
        <p:pic>
          <p:nvPicPr>
            <p:cNvPr id="75778"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43429" y="1477331"/>
              <a:ext cx="7057143" cy="4512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2838450" y="1249524"/>
              <a:ext cx="1743075" cy="266700"/>
            </a:xfrm>
            <a:prstGeom prst="rect">
              <a:avLst/>
            </a:prstGeom>
            <a:ln w="28575">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eaLnBrk="1" hangingPunct="1">
                <a:defRPr/>
              </a:pPr>
              <a:r>
                <a:rPr lang="en-US" sz="1200" b="1" dirty="0">
                  <a:solidFill>
                    <a:srgbClr val="00B050"/>
                  </a:solidFill>
                  <a:latin typeface="Calibri" panose="020F0502020204030204" pitchFamily="34" charset="0"/>
                </a:rPr>
                <a:t>Proficiency Min. ≥ 1108</a:t>
              </a:r>
            </a:p>
          </p:txBody>
        </p:sp>
        <p:sp>
          <p:nvSpPr>
            <p:cNvPr id="10" name="Rectangle 9"/>
            <p:cNvSpPr/>
            <p:nvPr/>
          </p:nvSpPr>
          <p:spPr>
            <a:xfrm>
              <a:off x="4581525" y="1253496"/>
              <a:ext cx="1743075" cy="266700"/>
            </a:xfrm>
            <a:prstGeom prst="rect">
              <a:avLst/>
            </a:prstGeom>
            <a:ln w="28575">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eaLnBrk="1" hangingPunct="1">
                <a:defRPr/>
              </a:pPr>
              <a:r>
                <a:rPr lang="en-US" sz="1200" b="1" dirty="0">
                  <a:solidFill>
                    <a:srgbClr val="00B050"/>
                  </a:solidFill>
                  <a:latin typeface="Calibri" panose="020F0502020204030204" pitchFamily="34" charset="0"/>
                </a:rPr>
                <a:t>Proficiency Min. ≥ 1100</a:t>
              </a:r>
            </a:p>
          </p:txBody>
        </p:sp>
        <p:sp>
          <p:nvSpPr>
            <p:cNvPr id="11" name="Rectangle 10"/>
            <p:cNvSpPr/>
            <p:nvPr/>
          </p:nvSpPr>
          <p:spPr>
            <a:xfrm>
              <a:off x="6324600" y="1249524"/>
              <a:ext cx="1743075" cy="266700"/>
            </a:xfrm>
            <a:prstGeom prst="rect">
              <a:avLst/>
            </a:prstGeom>
            <a:ln w="28575">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eaLnBrk="1" hangingPunct="1">
                <a:defRPr/>
              </a:pPr>
              <a:r>
                <a:rPr lang="en-US" sz="1200" b="1" dirty="0">
                  <a:solidFill>
                    <a:srgbClr val="00B050"/>
                  </a:solidFill>
                  <a:latin typeface="Calibri" panose="020F0502020204030204" pitchFamily="34" charset="0"/>
                </a:rPr>
                <a:t>Proficiency Min. ≥ 1116</a:t>
              </a:r>
            </a:p>
          </p:txBody>
        </p:sp>
        <p:sp>
          <p:nvSpPr>
            <p:cNvPr id="12" name="Rectangle 11"/>
            <p:cNvSpPr/>
            <p:nvPr/>
          </p:nvSpPr>
          <p:spPr>
            <a:xfrm>
              <a:off x="1067242" y="5197557"/>
              <a:ext cx="4637087" cy="357038"/>
            </a:xfrm>
            <a:prstGeom prst="rect">
              <a:avLst/>
            </a:prstGeom>
            <a:noFill/>
            <a:ln w="38100">
              <a:solidFill>
                <a:srgbClr val="92D050"/>
              </a:solidFill>
            </a:ln>
          </p:spPr>
          <p:style>
            <a:lnRef idx="2">
              <a:schemeClr val="accent3"/>
            </a:lnRef>
            <a:fillRef idx="1">
              <a:schemeClr val="lt1"/>
            </a:fillRef>
            <a:effectRef idx="0">
              <a:schemeClr val="accent3"/>
            </a:effectRef>
            <a:fontRef idx="minor">
              <a:schemeClr val="dk1"/>
            </a:fontRef>
          </p:style>
          <p:txBody>
            <a:bodyPr anchor="ctr"/>
            <a:lstStyle/>
            <a:p>
              <a:pPr algn="ctr">
                <a:defRPr/>
              </a:pPr>
              <a:endParaRPr lang="es-CO"/>
            </a:p>
          </p:txBody>
        </p:sp>
        <p:sp>
          <p:nvSpPr>
            <p:cNvPr id="2" name="Rectangle 1"/>
            <p:cNvSpPr/>
            <p:nvPr/>
          </p:nvSpPr>
          <p:spPr>
            <a:xfrm>
              <a:off x="3177822" y="2150190"/>
              <a:ext cx="251178" cy="29424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3" name="Rectangle 22"/>
            <p:cNvSpPr/>
            <p:nvPr/>
          </p:nvSpPr>
          <p:spPr>
            <a:xfrm>
              <a:off x="3202165" y="2819399"/>
              <a:ext cx="226836" cy="13398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4" name="Rectangle 23"/>
            <p:cNvSpPr/>
            <p:nvPr/>
          </p:nvSpPr>
          <p:spPr>
            <a:xfrm>
              <a:off x="3200400" y="3615786"/>
              <a:ext cx="228600" cy="23867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5" name="Rectangle 24"/>
            <p:cNvSpPr/>
            <p:nvPr/>
          </p:nvSpPr>
          <p:spPr>
            <a:xfrm>
              <a:off x="3174294" y="3992279"/>
              <a:ext cx="254706" cy="13994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6" name="Multiply 25"/>
            <p:cNvSpPr>
              <a:spLocks noChangeAspect="1"/>
            </p:cNvSpPr>
            <p:nvPr/>
          </p:nvSpPr>
          <p:spPr>
            <a:xfrm>
              <a:off x="2691764" y="3542512"/>
              <a:ext cx="180023" cy="240030"/>
            </a:xfrm>
            <a:prstGeom prst="mathMultiply">
              <a:avLst/>
            </a:prstGeom>
            <a:solidFill>
              <a:srgbClr val="FF0000"/>
            </a:solidFill>
            <a:ln>
              <a:solidFill>
                <a:srgbClr val="FF0000"/>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s-CO"/>
            </a:p>
          </p:txBody>
        </p:sp>
        <p:sp>
          <p:nvSpPr>
            <p:cNvPr id="27" name="Rectangle 26"/>
            <p:cNvSpPr/>
            <p:nvPr/>
          </p:nvSpPr>
          <p:spPr>
            <a:xfrm>
              <a:off x="4939416" y="2173381"/>
              <a:ext cx="242184" cy="27105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8" name="Rectangle 27"/>
            <p:cNvSpPr/>
            <p:nvPr/>
          </p:nvSpPr>
          <p:spPr>
            <a:xfrm>
              <a:off x="6672966" y="2151903"/>
              <a:ext cx="238656" cy="29253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9" name="Rectangle 28"/>
            <p:cNvSpPr/>
            <p:nvPr/>
          </p:nvSpPr>
          <p:spPr>
            <a:xfrm>
              <a:off x="4939417" y="2815213"/>
              <a:ext cx="242184" cy="13817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0" name="Rectangle 29"/>
            <p:cNvSpPr/>
            <p:nvPr/>
          </p:nvSpPr>
          <p:spPr>
            <a:xfrm>
              <a:off x="6656827" y="2815213"/>
              <a:ext cx="254795" cy="13816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1" name="Rectangle 30"/>
            <p:cNvSpPr/>
            <p:nvPr/>
          </p:nvSpPr>
          <p:spPr>
            <a:xfrm>
              <a:off x="4929583" y="3602433"/>
              <a:ext cx="252017" cy="27727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2" name="Rectangle 31"/>
            <p:cNvSpPr/>
            <p:nvPr/>
          </p:nvSpPr>
          <p:spPr>
            <a:xfrm>
              <a:off x="6656827" y="3602433"/>
              <a:ext cx="254795" cy="27727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3" name="Rectangle 32"/>
            <p:cNvSpPr/>
            <p:nvPr/>
          </p:nvSpPr>
          <p:spPr>
            <a:xfrm>
              <a:off x="4939416" y="4006623"/>
              <a:ext cx="242184" cy="12559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4" name="Rectangle 33"/>
            <p:cNvSpPr/>
            <p:nvPr/>
          </p:nvSpPr>
          <p:spPr>
            <a:xfrm>
              <a:off x="6672966" y="3997098"/>
              <a:ext cx="238656" cy="13512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sp>
        <p:nvSpPr>
          <p:cNvPr id="35" name="Multiply 34"/>
          <p:cNvSpPr>
            <a:spLocks noChangeAspect="1"/>
          </p:cNvSpPr>
          <p:nvPr/>
        </p:nvSpPr>
        <p:spPr>
          <a:xfrm>
            <a:off x="2695996" y="3702127"/>
            <a:ext cx="180023" cy="240030"/>
          </a:xfrm>
          <a:prstGeom prst="mathMultiply">
            <a:avLst/>
          </a:prstGeom>
          <a:solidFill>
            <a:srgbClr val="FF0000"/>
          </a:solidFill>
          <a:ln>
            <a:solidFill>
              <a:srgbClr val="FF0000"/>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s-CO"/>
          </a:p>
        </p:txBody>
      </p:sp>
      <p:sp>
        <p:nvSpPr>
          <p:cNvPr id="36" name="Multiply 35"/>
          <p:cNvSpPr>
            <a:spLocks noChangeAspect="1"/>
          </p:cNvSpPr>
          <p:nvPr/>
        </p:nvSpPr>
        <p:spPr>
          <a:xfrm>
            <a:off x="2700228" y="3942157"/>
            <a:ext cx="180023" cy="240030"/>
          </a:xfrm>
          <a:prstGeom prst="mathMultiply">
            <a:avLst/>
          </a:prstGeom>
          <a:solidFill>
            <a:srgbClr val="FF0000"/>
          </a:solidFill>
          <a:ln>
            <a:solidFill>
              <a:srgbClr val="FF0000"/>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s-CO"/>
          </a:p>
        </p:txBody>
      </p:sp>
      <p:sp>
        <p:nvSpPr>
          <p:cNvPr id="37" name="Multiply 36"/>
          <p:cNvSpPr>
            <a:spLocks noChangeAspect="1"/>
          </p:cNvSpPr>
          <p:nvPr/>
        </p:nvSpPr>
        <p:spPr>
          <a:xfrm>
            <a:off x="2672184" y="2750949"/>
            <a:ext cx="180023" cy="240030"/>
          </a:xfrm>
          <a:prstGeom prst="mathMultiply">
            <a:avLst/>
          </a:prstGeom>
          <a:solidFill>
            <a:srgbClr val="FF0000"/>
          </a:solidFill>
          <a:ln>
            <a:solidFill>
              <a:srgbClr val="FF0000"/>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s-CO"/>
          </a:p>
        </p:txBody>
      </p:sp>
      <p:sp>
        <p:nvSpPr>
          <p:cNvPr id="38" name="Multiply 37"/>
          <p:cNvSpPr>
            <a:spLocks noChangeAspect="1"/>
          </p:cNvSpPr>
          <p:nvPr/>
        </p:nvSpPr>
        <p:spPr>
          <a:xfrm>
            <a:off x="2672184" y="2111104"/>
            <a:ext cx="180023" cy="240030"/>
          </a:xfrm>
          <a:prstGeom prst="mathMultiply">
            <a:avLst/>
          </a:prstGeom>
          <a:solidFill>
            <a:srgbClr val="FF0000"/>
          </a:solidFill>
          <a:ln>
            <a:solidFill>
              <a:srgbClr val="FF0000"/>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s-CO"/>
          </a:p>
        </p:txBody>
      </p:sp>
      <p:sp>
        <p:nvSpPr>
          <p:cNvPr id="39" name="Multiply 38"/>
          <p:cNvSpPr>
            <a:spLocks noChangeAspect="1"/>
          </p:cNvSpPr>
          <p:nvPr/>
        </p:nvSpPr>
        <p:spPr>
          <a:xfrm>
            <a:off x="2673455" y="2266855"/>
            <a:ext cx="180023" cy="240030"/>
          </a:xfrm>
          <a:prstGeom prst="mathMultiply">
            <a:avLst/>
          </a:prstGeom>
          <a:solidFill>
            <a:srgbClr val="FF0000"/>
          </a:solidFill>
          <a:ln>
            <a:solidFill>
              <a:srgbClr val="FF0000"/>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s-CO"/>
          </a:p>
        </p:txBody>
      </p:sp>
      <p:pic>
        <p:nvPicPr>
          <p:cNvPr id="40" name="Picture 39"/>
          <p:cNvPicPr>
            <a:picLocks noChangeAspect="1"/>
          </p:cNvPicPr>
          <p:nvPr/>
        </p:nvPicPr>
        <p:blipFill>
          <a:blip r:embed="rId4"/>
          <a:stretch>
            <a:fillRect/>
          </a:stretch>
        </p:blipFill>
        <p:spPr>
          <a:xfrm>
            <a:off x="1875353" y="364770"/>
            <a:ext cx="5393295" cy="799729"/>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966788" y="1247775"/>
            <a:ext cx="7239000" cy="0"/>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3" name="Group 2"/>
          <p:cNvGrpSpPr>
            <a:grpSpLocks noChangeAspect="1"/>
          </p:cNvGrpSpPr>
          <p:nvPr/>
        </p:nvGrpSpPr>
        <p:grpSpPr>
          <a:xfrm>
            <a:off x="1516187" y="1316038"/>
            <a:ext cx="6111626" cy="4927107"/>
            <a:chOff x="1421678" y="1296988"/>
            <a:chExt cx="6300644" cy="5079492"/>
          </a:xfrm>
        </p:grpSpPr>
        <p:pic>
          <p:nvPicPr>
            <p:cNvPr id="77826" name="Picture 1"/>
            <p:cNvPicPr>
              <a:picLocks noChangeAspect="1"/>
            </p:cNvPicPr>
            <p:nvPr/>
          </p:nvPicPr>
          <p:blipFill>
            <a:blip r:embed="rId3">
              <a:extLst>
                <a:ext uri="{28A0092B-C50C-407E-A947-70E740481C1C}">
                  <a14:useLocalDpi xmlns:a14="http://schemas.microsoft.com/office/drawing/2010/main" val="0"/>
                </a:ext>
              </a:extLst>
            </a:blip>
            <a:srcRect b="9222"/>
            <a:stretch>
              <a:fillRect/>
            </a:stretch>
          </p:blipFill>
          <p:spPr bwMode="auto">
            <a:xfrm>
              <a:off x="1421678" y="1446292"/>
              <a:ext cx="6300644" cy="49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3526085" y="1296988"/>
              <a:ext cx="1970037" cy="264033"/>
            </a:xfrm>
            <a:prstGeom prst="rect">
              <a:avLst/>
            </a:prstGeom>
            <a:ln w="28575">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eaLnBrk="1" hangingPunct="1">
                <a:defRPr/>
              </a:pPr>
              <a:r>
                <a:rPr lang="en-US" sz="1200" b="1" dirty="0">
                  <a:solidFill>
                    <a:srgbClr val="00B050"/>
                  </a:solidFill>
                  <a:latin typeface="Calibri" panose="020F0502020204030204" pitchFamily="34" charset="0"/>
                </a:rPr>
                <a:t>Proficiency Min. ≥ 1126</a:t>
              </a:r>
            </a:p>
          </p:txBody>
        </p:sp>
        <p:sp>
          <p:nvSpPr>
            <p:cNvPr id="10" name="Rectangle 9"/>
            <p:cNvSpPr/>
            <p:nvPr/>
          </p:nvSpPr>
          <p:spPr>
            <a:xfrm>
              <a:off x="5515761" y="1296988"/>
              <a:ext cx="1962837" cy="264033"/>
            </a:xfrm>
            <a:prstGeom prst="rect">
              <a:avLst/>
            </a:prstGeom>
            <a:ln w="28575">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eaLnBrk="1" hangingPunct="1">
                <a:defRPr/>
              </a:pPr>
              <a:r>
                <a:rPr lang="en-US" sz="1200" b="1" dirty="0">
                  <a:solidFill>
                    <a:srgbClr val="00B050"/>
                  </a:solidFill>
                  <a:latin typeface="Calibri" panose="020F0502020204030204" pitchFamily="34" charset="0"/>
                </a:rPr>
                <a:t>Proficiency Min. ≥ 1129</a:t>
              </a:r>
            </a:p>
          </p:txBody>
        </p:sp>
        <p:sp>
          <p:nvSpPr>
            <p:cNvPr id="23" name="Rectangle 22"/>
            <p:cNvSpPr/>
            <p:nvPr/>
          </p:nvSpPr>
          <p:spPr>
            <a:xfrm>
              <a:off x="1421678" y="5734079"/>
              <a:ext cx="3545586" cy="435395"/>
            </a:xfrm>
            <a:prstGeom prst="rect">
              <a:avLst/>
            </a:prstGeom>
            <a:noFill/>
            <a:ln w="38100">
              <a:solidFill>
                <a:srgbClr val="92D050"/>
              </a:solidFill>
            </a:ln>
          </p:spPr>
          <p:style>
            <a:lnRef idx="2">
              <a:schemeClr val="accent3"/>
            </a:lnRef>
            <a:fillRef idx="1">
              <a:schemeClr val="lt1"/>
            </a:fillRef>
            <a:effectRef idx="0">
              <a:schemeClr val="accent3"/>
            </a:effectRef>
            <a:fontRef idx="minor">
              <a:schemeClr val="dk1"/>
            </a:fontRef>
          </p:style>
          <p:txBody>
            <a:bodyPr anchor="ctr"/>
            <a:lstStyle/>
            <a:p>
              <a:pPr algn="ctr">
                <a:defRPr/>
              </a:pPr>
              <a:endParaRPr lang="es-CO"/>
            </a:p>
          </p:txBody>
        </p:sp>
        <p:sp>
          <p:nvSpPr>
            <p:cNvPr id="24" name="Multiply 23"/>
            <p:cNvSpPr/>
            <p:nvPr/>
          </p:nvSpPr>
          <p:spPr>
            <a:xfrm>
              <a:off x="3262050" y="2239865"/>
              <a:ext cx="226314" cy="241402"/>
            </a:xfrm>
            <a:prstGeom prst="mathMultiply">
              <a:avLst/>
            </a:prstGeom>
            <a:solidFill>
              <a:srgbClr val="FF0000"/>
            </a:solidFill>
            <a:ln>
              <a:solidFill>
                <a:srgbClr val="FF0000"/>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s-CO"/>
            </a:p>
          </p:txBody>
        </p:sp>
        <p:sp>
          <p:nvSpPr>
            <p:cNvPr id="25" name="Multiply 24"/>
            <p:cNvSpPr/>
            <p:nvPr/>
          </p:nvSpPr>
          <p:spPr>
            <a:xfrm>
              <a:off x="3262051" y="2437278"/>
              <a:ext cx="226314" cy="241402"/>
            </a:xfrm>
            <a:prstGeom prst="mathMultiply">
              <a:avLst/>
            </a:prstGeom>
            <a:solidFill>
              <a:srgbClr val="FF0000"/>
            </a:solidFill>
            <a:ln>
              <a:solidFill>
                <a:srgbClr val="FF0000"/>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s-CO"/>
            </a:p>
          </p:txBody>
        </p:sp>
        <p:sp>
          <p:nvSpPr>
            <p:cNvPr id="26" name="Multiply 25"/>
            <p:cNvSpPr/>
            <p:nvPr/>
          </p:nvSpPr>
          <p:spPr>
            <a:xfrm>
              <a:off x="3290340" y="3030291"/>
              <a:ext cx="226314" cy="241402"/>
            </a:xfrm>
            <a:prstGeom prst="mathMultiply">
              <a:avLst/>
            </a:prstGeom>
            <a:solidFill>
              <a:srgbClr val="FF0000"/>
            </a:solidFill>
            <a:ln>
              <a:solidFill>
                <a:srgbClr val="FF0000"/>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s-CO"/>
            </a:p>
          </p:txBody>
        </p:sp>
        <p:sp>
          <p:nvSpPr>
            <p:cNvPr id="27" name="Multiply 26"/>
            <p:cNvSpPr/>
            <p:nvPr/>
          </p:nvSpPr>
          <p:spPr>
            <a:xfrm>
              <a:off x="3299770" y="3911678"/>
              <a:ext cx="226314" cy="241402"/>
            </a:xfrm>
            <a:prstGeom prst="mathMultiply">
              <a:avLst/>
            </a:prstGeom>
            <a:solidFill>
              <a:srgbClr val="FF0000"/>
            </a:solidFill>
            <a:ln>
              <a:solidFill>
                <a:srgbClr val="FF0000"/>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s-CO"/>
            </a:p>
          </p:txBody>
        </p:sp>
        <p:sp>
          <p:nvSpPr>
            <p:cNvPr id="28" name="Multiply 27"/>
            <p:cNvSpPr/>
            <p:nvPr/>
          </p:nvSpPr>
          <p:spPr>
            <a:xfrm>
              <a:off x="3299770" y="4093691"/>
              <a:ext cx="226314" cy="241402"/>
            </a:xfrm>
            <a:prstGeom prst="mathMultiply">
              <a:avLst/>
            </a:prstGeom>
            <a:solidFill>
              <a:srgbClr val="FF0000"/>
            </a:solidFill>
            <a:ln>
              <a:solidFill>
                <a:srgbClr val="FF0000"/>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s-CO"/>
            </a:p>
          </p:txBody>
        </p:sp>
        <p:sp>
          <p:nvSpPr>
            <p:cNvPr id="29" name="Multiply 28"/>
            <p:cNvSpPr/>
            <p:nvPr/>
          </p:nvSpPr>
          <p:spPr>
            <a:xfrm>
              <a:off x="3299770" y="4356475"/>
              <a:ext cx="226314" cy="241402"/>
            </a:xfrm>
            <a:prstGeom prst="mathMultiply">
              <a:avLst/>
            </a:prstGeom>
            <a:solidFill>
              <a:srgbClr val="FF0000"/>
            </a:solidFill>
            <a:ln>
              <a:solidFill>
                <a:srgbClr val="FF0000"/>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s-CO"/>
            </a:p>
          </p:txBody>
        </p:sp>
        <p:sp>
          <p:nvSpPr>
            <p:cNvPr id="30" name="Rectangle 29"/>
            <p:cNvSpPr/>
            <p:nvPr/>
          </p:nvSpPr>
          <p:spPr>
            <a:xfrm>
              <a:off x="3909035" y="2284204"/>
              <a:ext cx="258270" cy="35161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1" name="Rectangle 30"/>
            <p:cNvSpPr/>
            <p:nvPr/>
          </p:nvSpPr>
          <p:spPr>
            <a:xfrm>
              <a:off x="5902380" y="2284202"/>
              <a:ext cx="264032" cy="35355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2" name="Rectangle 31"/>
            <p:cNvSpPr/>
            <p:nvPr/>
          </p:nvSpPr>
          <p:spPr>
            <a:xfrm>
              <a:off x="3909035" y="3935864"/>
              <a:ext cx="258271" cy="35506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3" name="Rectangle 32"/>
            <p:cNvSpPr/>
            <p:nvPr/>
          </p:nvSpPr>
          <p:spPr>
            <a:xfrm>
              <a:off x="5902378" y="3935865"/>
              <a:ext cx="264034" cy="35506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4" name="Rectangle 33"/>
            <p:cNvSpPr/>
            <p:nvPr/>
          </p:nvSpPr>
          <p:spPr>
            <a:xfrm>
              <a:off x="3909036" y="3020301"/>
              <a:ext cx="268224" cy="21994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5" name="Rectangle 34"/>
            <p:cNvSpPr/>
            <p:nvPr/>
          </p:nvSpPr>
          <p:spPr>
            <a:xfrm>
              <a:off x="5902380" y="3040954"/>
              <a:ext cx="268224" cy="19929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6" name="Rectangle 35"/>
            <p:cNvSpPr/>
            <p:nvPr/>
          </p:nvSpPr>
          <p:spPr>
            <a:xfrm>
              <a:off x="3909036" y="4356475"/>
              <a:ext cx="268224" cy="18382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7" name="Rectangle 36"/>
            <p:cNvSpPr/>
            <p:nvPr/>
          </p:nvSpPr>
          <p:spPr>
            <a:xfrm>
              <a:off x="5902379" y="4379067"/>
              <a:ext cx="268224" cy="15929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pic>
        <p:nvPicPr>
          <p:cNvPr id="38" name="Picture 37"/>
          <p:cNvPicPr>
            <a:picLocks noChangeAspect="1"/>
          </p:cNvPicPr>
          <p:nvPr/>
        </p:nvPicPr>
        <p:blipFill>
          <a:blip r:embed="rId4"/>
          <a:stretch>
            <a:fillRect/>
          </a:stretch>
        </p:blipFill>
        <p:spPr>
          <a:xfrm>
            <a:off x="1875353" y="364770"/>
            <a:ext cx="5393295" cy="799729"/>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3"/>
          <p:cNvSpPr>
            <a:spLocks noGrp="1"/>
          </p:cNvSpPr>
          <p:nvPr>
            <p:ph type="title"/>
          </p:nvPr>
        </p:nvSpPr>
        <p:spPr>
          <a:xfrm>
            <a:off x="1258888" y="2900363"/>
            <a:ext cx="6637337" cy="1362075"/>
          </a:xfrm>
        </p:spPr>
        <p:txBody>
          <a:bodyPr/>
          <a:lstStyle/>
          <a:p>
            <a:r>
              <a:rPr lang="en-US" smtClean="0"/>
              <a:t>First 90 Days: Step 7</a:t>
            </a:r>
            <a:endParaRPr lang="es-CO" smtClean="0"/>
          </a:p>
        </p:txBody>
      </p:sp>
      <p:sp>
        <p:nvSpPr>
          <p:cNvPr id="5" name="Text Placeholder 4"/>
          <p:cNvSpPr>
            <a:spLocks noGrp="1"/>
          </p:cNvSpPr>
          <p:nvPr>
            <p:ph type="body" idx="1"/>
          </p:nvPr>
        </p:nvSpPr>
        <p:spPr>
          <a:xfrm>
            <a:off x="1258888" y="4267200"/>
            <a:ext cx="6637337" cy="1520825"/>
          </a:xfrm>
        </p:spPr>
        <p:txBody>
          <a:bodyPr/>
          <a:lstStyle/>
          <a:p>
            <a:pPr>
              <a:defRPr/>
            </a:pPr>
            <a:r>
              <a:rPr lang="en-US" dirty="0" smtClean="0"/>
              <a:t>Review Surveys of Enacted Curriculum reports</a:t>
            </a:r>
            <a:endParaRPr lang="es-CO"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p:cNvSpPr>
            <a:spLocks noGrp="1"/>
          </p:cNvSpPr>
          <p:nvPr>
            <p:ph idx="1"/>
          </p:nvPr>
        </p:nvSpPr>
        <p:spPr>
          <a:xfrm>
            <a:off x="1042988" y="1531938"/>
            <a:ext cx="7024687" cy="4419600"/>
          </a:xfrm>
        </p:spPr>
        <p:txBody>
          <a:bodyPr/>
          <a:lstStyle/>
          <a:p>
            <a:r>
              <a:rPr lang="en-US" smtClean="0">
                <a:solidFill>
                  <a:schemeClr val="tx1"/>
                </a:solidFill>
              </a:rPr>
              <a:t>Surveys of Enacted Curriculum (SEC)</a:t>
            </a:r>
          </a:p>
          <a:p>
            <a:pPr lvl="1"/>
            <a:r>
              <a:rPr lang="en-US" smtClean="0">
                <a:solidFill>
                  <a:schemeClr val="tx1"/>
                </a:solidFill>
              </a:rPr>
              <a:t>Set of data collection tools</a:t>
            </a:r>
          </a:p>
          <a:p>
            <a:pPr lvl="2"/>
            <a:r>
              <a:rPr lang="en-US" smtClean="0">
                <a:solidFill>
                  <a:schemeClr val="tx1"/>
                </a:solidFill>
              </a:rPr>
              <a:t>Current instructional practices</a:t>
            </a:r>
          </a:p>
          <a:p>
            <a:pPr lvl="2"/>
            <a:r>
              <a:rPr lang="en-US" smtClean="0">
                <a:solidFill>
                  <a:schemeClr val="tx1"/>
                </a:solidFill>
              </a:rPr>
              <a:t>Content being taught</a:t>
            </a:r>
          </a:p>
          <a:p>
            <a:r>
              <a:rPr lang="en-US" smtClean="0">
                <a:solidFill>
                  <a:schemeClr val="tx1"/>
                </a:solidFill>
              </a:rPr>
              <a:t>Online results allow analysis of degree of between current instruction and state standards including CCSS</a:t>
            </a:r>
          </a:p>
          <a:p>
            <a:r>
              <a:rPr lang="en-US" smtClean="0">
                <a:solidFill>
                  <a:schemeClr val="tx1"/>
                </a:solidFill>
              </a:rPr>
              <a:t>Required in Priority schools</a:t>
            </a:r>
          </a:p>
          <a:p>
            <a:r>
              <a:rPr lang="en-US" smtClean="0">
                <a:solidFill>
                  <a:schemeClr val="tx1"/>
                </a:solidFill>
              </a:rPr>
              <a:t>Title 1 Focus Schools may use set aside </a:t>
            </a:r>
          </a:p>
        </p:txBody>
      </p:sp>
      <p:cxnSp>
        <p:nvCxnSpPr>
          <p:cNvPr id="5" name="Straight Connector 4"/>
          <p:cNvCxnSpPr/>
          <p:nvPr/>
        </p:nvCxnSpPr>
        <p:spPr>
          <a:xfrm>
            <a:off x="990600" y="1371600"/>
            <a:ext cx="72390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6" name="Picture 5"/>
          <p:cNvPicPr>
            <a:picLocks noChangeAspect="1"/>
          </p:cNvPicPr>
          <p:nvPr/>
        </p:nvPicPr>
        <p:blipFill>
          <a:blip r:embed="rId3"/>
          <a:stretch>
            <a:fillRect/>
          </a:stretch>
        </p:blipFill>
        <p:spPr>
          <a:xfrm>
            <a:off x="2207923" y="449336"/>
            <a:ext cx="4728154" cy="89823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animEffect transition="in" filter="fade">
                                      <p:cBhvr>
                                        <p:cTn id="7" dur="500"/>
                                        <p:tgtEl>
                                          <p:spTgt spid="12">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2">
                                            <p:txEl>
                                              <p:pRg st="2" end="2"/>
                                            </p:txEl>
                                          </p:spTgt>
                                        </p:tgtEl>
                                        <p:attrNameLst>
                                          <p:attrName>style.visibility</p:attrName>
                                        </p:attrNameLst>
                                      </p:cBhvr>
                                      <p:to>
                                        <p:strVal val="visible"/>
                                      </p:to>
                                    </p:set>
                                    <p:animEffect transition="in" filter="fade">
                                      <p:cBhvr>
                                        <p:cTn id="10" dur="500"/>
                                        <p:tgtEl>
                                          <p:spTgt spid="12">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2">
                                            <p:txEl>
                                              <p:pRg st="3" end="3"/>
                                            </p:txEl>
                                          </p:spTgt>
                                        </p:tgtEl>
                                        <p:attrNameLst>
                                          <p:attrName>style.visibility</p:attrName>
                                        </p:attrNameLst>
                                      </p:cBhvr>
                                      <p:to>
                                        <p:strVal val="visible"/>
                                      </p:to>
                                    </p:set>
                                    <p:animEffect transition="in" filter="fade">
                                      <p:cBhvr>
                                        <p:cTn id="13" dur="500"/>
                                        <p:tgtEl>
                                          <p:spTgt spid="12">
                                            <p:txEl>
                                              <p:pRg st="3" end="3"/>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0" presetClass="entr" presetSubtype="0" fill="hold" nodeType="clickEffect">
                                  <p:stCondLst>
                                    <p:cond delay="0"/>
                                  </p:stCondLst>
                                  <p:childTnLst>
                                    <p:set>
                                      <p:cBhvr>
                                        <p:cTn id="17" dur="1" fill="hold">
                                          <p:stCondLst>
                                            <p:cond delay="0"/>
                                          </p:stCondLst>
                                        </p:cTn>
                                        <p:tgtEl>
                                          <p:spTgt spid="12">
                                            <p:txEl>
                                              <p:pRg st="4" end="4"/>
                                            </p:txEl>
                                          </p:spTgt>
                                        </p:tgtEl>
                                        <p:attrNameLst>
                                          <p:attrName>style.visibility</p:attrName>
                                        </p:attrNameLst>
                                      </p:cBhvr>
                                      <p:to>
                                        <p:strVal val="visible"/>
                                      </p:to>
                                    </p:set>
                                    <p:animEffect transition="in" filter="fade">
                                      <p:cBhvr>
                                        <p:cTn id="18" dur="500"/>
                                        <p:tgtEl>
                                          <p:spTgt spid="12">
                                            <p:txEl>
                                              <p:pRg st="4" end="4"/>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0" presetClass="entr" presetSubtype="0" fill="hold" nodeType="clickEffect">
                                  <p:stCondLst>
                                    <p:cond delay="0"/>
                                  </p:stCondLst>
                                  <p:childTnLst>
                                    <p:set>
                                      <p:cBhvr>
                                        <p:cTn id="22" dur="1" fill="hold">
                                          <p:stCondLst>
                                            <p:cond delay="0"/>
                                          </p:stCondLst>
                                        </p:cTn>
                                        <p:tgtEl>
                                          <p:spTgt spid="12">
                                            <p:txEl>
                                              <p:pRg st="5" end="5"/>
                                            </p:txEl>
                                          </p:spTgt>
                                        </p:tgtEl>
                                        <p:attrNameLst>
                                          <p:attrName>style.visibility</p:attrName>
                                        </p:attrNameLst>
                                      </p:cBhvr>
                                      <p:to>
                                        <p:strVal val="visible"/>
                                      </p:to>
                                    </p:set>
                                    <p:animEffect transition="in" filter="fade">
                                      <p:cBhvr>
                                        <p:cTn id="23" dur="500"/>
                                        <p:tgtEl>
                                          <p:spTgt spid="12">
                                            <p:txEl>
                                              <p:pRg st="5" end="5"/>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0" presetClass="entr" presetSubtype="0" fill="hold" nodeType="clickEffect">
                                  <p:stCondLst>
                                    <p:cond delay="0"/>
                                  </p:stCondLst>
                                  <p:childTnLst>
                                    <p:set>
                                      <p:cBhvr>
                                        <p:cTn id="27" dur="1" fill="hold">
                                          <p:stCondLst>
                                            <p:cond delay="0"/>
                                          </p:stCondLst>
                                        </p:cTn>
                                        <p:tgtEl>
                                          <p:spTgt spid="12">
                                            <p:txEl>
                                              <p:pRg st="6" end="6"/>
                                            </p:txEl>
                                          </p:spTgt>
                                        </p:tgtEl>
                                        <p:attrNameLst>
                                          <p:attrName>style.visibility</p:attrName>
                                        </p:attrNameLst>
                                      </p:cBhvr>
                                      <p:to>
                                        <p:strVal val="visible"/>
                                      </p:to>
                                    </p:set>
                                    <p:animEffect transition="in" filter="fade">
                                      <p:cBhvr>
                                        <p:cTn id="28" dur="500"/>
                                        <p:tgtEl>
                                          <p:spTgt spid="12">
                                            <p:txEl>
                                              <p:pRg st="6" end="6"/>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xit" presetSubtype="0" fill="hold" nodeType="clickEffect">
                                  <p:stCondLst>
                                    <p:cond delay="0"/>
                                  </p:stCondLst>
                                  <p:childTnLst>
                                    <p:set>
                                      <p:cBhvr>
                                        <p:cTn id="32" dur="1" fill="hold">
                                          <p:stCondLst>
                                            <p:cond delay="0"/>
                                          </p:stCondLst>
                                        </p:cTn>
                                        <p:tgtEl>
                                          <p:spTgt spid="12">
                                            <p:txEl>
                                              <p:pRg st="0" end="0"/>
                                            </p:txEl>
                                          </p:spTgt>
                                        </p:tgtEl>
                                        <p:attrNameLst>
                                          <p:attrName>style.visibility</p:attrName>
                                        </p:attrNameLst>
                                      </p:cBhvr>
                                      <p:to>
                                        <p:strVal val="hidden"/>
                                      </p:to>
                                    </p:set>
                                  </p:childTnLst>
                                </p:cTn>
                              </p:par>
                              <p:par>
                                <p:cTn id="33" presetID="1" presetClass="exit" presetSubtype="0" fill="hold" nodeType="withEffect">
                                  <p:stCondLst>
                                    <p:cond delay="0"/>
                                  </p:stCondLst>
                                  <p:childTnLst>
                                    <p:set>
                                      <p:cBhvr>
                                        <p:cTn id="34" dur="1" fill="hold">
                                          <p:stCondLst>
                                            <p:cond delay="0"/>
                                          </p:stCondLst>
                                        </p:cTn>
                                        <p:tgtEl>
                                          <p:spTgt spid="12">
                                            <p:txEl>
                                              <p:pRg st="1" end="1"/>
                                            </p:txEl>
                                          </p:spTgt>
                                        </p:tgtEl>
                                        <p:attrNameLst>
                                          <p:attrName>style.visibility</p:attrName>
                                        </p:attrNameLst>
                                      </p:cBhvr>
                                      <p:to>
                                        <p:strVal val="hidden"/>
                                      </p:to>
                                    </p:set>
                                  </p:childTnLst>
                                </p:cTn>
                              </p:par>
                              <p:par>
                                <p:cTn id="35" presetID="1" presetClass="exit" presetSubtype="0" fill="hold" nodeType="withEffect">
                                  <p:stCondLst>
                                    <p:cond delay="0"/>
                                  </p:stCondLst>
                                  <p:childTnLst>
                                    <p:set>
                                      <p:cBhvr>
                                        <p:cTn id="36" dur="1" fill="hold">
                                          <p:stCondLst>
                                            <p:cond delay="0"/>
                                          </p:stCondLst>
                                        </p:cTn>
                                        <p:tgtEl>
                                          <p:spTgt spid="12">
                                            <p:txEl>
                                              <p:pRg st="2" end="2"/>
                                            </p:txEl>
                                          </p:spTgt>
                                        </p:tgtEl>
                                        <p:attrNameLst>
                                          <p:attrName>style.visibility</p:attrName>
                                        </p:attrNameLst>
                                      </p:cBhvr>
                                      <p:to>
                                        <p:strVal val="hidden"/>
                                      </p:to>
                                    </p:set>
                                  </p:childTnLst>
                                </p:cTn>
                              </p:par>
                              <p:par>
                                <p:cTn id="37" presetID="1" presetClass="exit" presetSubtype="0" fill="hold" nodeType="withEffect">
                                  <p:stCondLst>
                                    <p:cond delay="0"/>
                                  </p:stCondLst>
                                  <p:childTnLst>
                                    <p:set>
                                      <p:cBhvr>
                                        <p:cTn id="38" dur="1" fill="hold">
                                          <p:stCondLst>
                                            <p:cond delay="0"/>
                                          </p:stCondLst>
                                        </p:cTn>
                                        <p:tgtEl>
                                          <p:spTgt spid="12">
                                            <p:txEl>
                                              <p:pRg st="3" end="3"/>
                                            </p:txEl>
                                          </p:spTgt>
                                        </p:tgtEl>
                                        <p:attrNameLst>
                                          <p:attrName>style.visibility</p:attrName>
                                        </p:attrNameLst>
                                      </p:cBhvr>
                                      <p:to>
                                        <p:strVal val="hidden"/>
                                      </p:to>
                                    </p:set>
                                  </p:childTnLst>
                                </p:cTn>
                              </p:par>
                              <p:par>
                                <p:cTn id="39" presetID="1" presetClass="exit" presetSubtype="0" fill="hold" nodeType="withEffect">
                                  <p:stCondLst>
                                    <p:cond delay="0"/>
                                  </p:stCondLst>
                                  <p:childTnLst>
                                    <p:set>
                                      <p:cBhvr>
                                        <p:cTn id="40" dur="1" fill="hold">
                                          <p:stCondLst>
                                            <p:cond delay="0"/>
                                          </p:stCondLst>
                                        </p:cTn>
                                        <p:tgtEl>
                                          <p:spTgt spid="12">
                                            <p:txEl>
                                              <p:pRg st="4" end="4"/>
                                            </p:txEl>
                                          </p:spTgt>
                                        </p:tgtEl>
                                        <p:attrNameLst>
                                          <p:attrName>style.visibility</p:attrName>
                                        </p:attrNameLst>
                                      </p:cBhvr>
                                      <p:to>
                                        <p:strVal val="hidden"/>
                                      </p:to>
                                    </p:set>
                                  </p:childTnLst>
                                </p:cTn>
                              </p:par>
                              <p:par>
                                <p:cTn id="41" presetID="1" presetClass="exit" presetSubtype="0" fill="hold" nodeType="withEffect">
                                  <p:stCondLst>
                                    <p:cond delay="0"/>
                                  </p:stCondLst>
                                  <p:childTnLst>
                                    <p:set>
                                      <p:cBhvr>
                                        <p:cTn id="42" dur="1" fill="hold">
                                          <p:stCondLst>
                                            <p:cond delay="0"/>
                                          </p:stCondLst>
                                        </p:cTn>
                                        <p:tgtEl>
                                          <p:spTgt spid="12">
                                            <p:txEl>
                                              <p:pRg st="5" end="5"/>
                                            </p:txEl>
                                          </p:spTgt>
                                        </p:tgtEl>
                                        <p:attrNameLst>
                                          <p:attrName>style.visibility</p:attrName>
                                        </p:attrNameLst>
                                      </p:cBhvr>
                                      <p:to>
                                        <p:strVal val="hidden"/>
                                      </p:to>
                                    </p:set>
                                  </p:childTnLst>
                                </p:cTn>
                              </p:par>
                              <p:par>
                                <p:cTn id="43" presetID="1" presetClass="exit" presetSubtype="0" fill="hold" nodeType="withEffect">
                                  <p:stCondLst>
                                    <p:cond delay="0"/>
                                  </p:stCondLst>
                                  <p:childTnLst>
                                    <p:set>
                                      <p:cBhvr>
                                        <p:cTn id="44" dur="1" fill="hold">
                                          <p:stCondLst>
                                            <p:cond delay="0"/>
                                          </p:stCondLst>
                                        </p:cTn>
                                        <p:tgtEl>
                                          <p:spTgt spid="12">
                                            <p:txEl>
                                              <p:pRg st="6" end="6"/>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990600" y="1371600"/>
            <a:ext cx="7239000" cy="0"/>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13" name="Group 12"/>
          <p:cNvGrpSpPr>
            <a:grpSpLocks/>
          </p:cNvGrpSpPr>
          <p:nvPr/>
        </p:nvGrpSpPr>
        <p:grpSpPr bwMode="auto">
          <a:xfrm>
            <a:off x="642938" y="1549400"/>
            <a:ext cx="2743200" cy="2927350"/>
            <a:chOff x="642790" y="1549253"/>
            <a:chExt cx="2743200" cy="2927152"/>
          </a:xfrm>
        </p:grpSpPr>
        <p:pic>
          <p:nvPicPr>
            <p:cNvPr id="80908" name="Picture 5">
              <a:hlinkClick r:id="rId3"/>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38179" y="1549253"/>
              <a:ext cx="1900000" cy="2273333"/>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pic>
        <p:sp>
          <p:nvSpPr>
            <p:cNvPr id="80909" name="TextBox 10">
              <a:hlinkClick r:id="rId3"/>
            </p:cNvPr>
            <p:cNvSpPr txBox="1">
              <a:spLocks noChangeArrowheads="1"/>
            </p:cNvSpPr>
            <p:nvPr/>
          </p:nvSpPr>
          <p:spPr bwMode="auto">
            <a:xfrm>
              <a:off x="642790" y="3891630"/>
              <a:ext cx="27432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r>
                <a:rPr lang="en-US" sz="1600" dirty="0">
                  <a:latin typeface="Calibri" panose="020F0502020204030204" pitchFamily="34" charset="0"/>
                  <a:hlinkClick r:id="rId3"/>
                </a:rPr>
                <a:t>http://</a:t>
              </a:r>
              <a:r>
                <a:rPr lang="en-US" sz="1600" dirty="0" smtClean="0">
                  <a:latin typeface="Calibri" panose="020F0502020204030204" pitchFamily="34" charset="0"/>
                  <a:hlinkClick r:id="rId3"/>
                </a:rPr>
                <a:t>seconline.wceruw.org/Reference/SECSelfGuide09.pdf</a:t>
              </a:r>
              <a:r>
                <a:rPr lang="en-US" sz="1600" dirty="0" smtClean="0">
                  <a:latin typeface="Calibri" panose="020F0502020204030204" pitchFamily="34" charset="0"/>
                </a:rPr>
                <a:t> </a:t>
              </a:r>
              <a:endParaRPr lang="es-CO" sz="1600" dirty="0">
                <a:latin typeface="Calibri" panose="020F0502020204030204" pitchFamily="34" charset="0"/>
              </a:endParaRPr>
            </a:p>
          </p:txBody>
        </p:sp>
      </p:grpSp>
      <p:grpSp>
        <p:nvGrpSpPr>
          <p:cNvPr id="15" name="Group 14"/>
          <p:cNvGrpSpPr>
            <a:grpSpLocks/>
          </p:cNvGrpSpPr>
          <p:nvPr/>
        </p:nvGrpSpPr>
        <p:grpSpPr bwMode="auto">
          <a:xfrm>
            <a:off x="3733800" y="1463676"/>
            <a:ext cx="4648200" cy="2613025"/>
            <a:chOff x="3733800" y="1531990"/>
            <a:chExt cx="4648200" cy="2612666"/>
          </a:xfrm>
        </p:grpSpPr>
        <p:pic>
          <p:nvPicPr>
            <p:cNvPr id="80906" name="Picture 6">
              <a:hlinkClick r:id="rId5"/>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407610" y="1531990"/>
              <a:ext cx="3143333" cy="2243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7" name="TextBox 13"/>
            <p:cNvSpPr txBox="1">
              <a:spLocks noChangeArrowheads="1"/>
            </p:cNvSpPr>
            <p:nvPr/>
          </p:nvSpPr>
          <p:spPr bwMode="auto">
            <a:xfrm>
              <a:off x="3733800" y="3806102"/>
              <a:ext cx="46482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r>
                <a:rPr lang="es-CO" sz="1600" dirty="0">
                  <a:latin typeface="Calibri" panose="020F0502020204030204" pitchFamily="34" charset="0"/>
                  <a:hlinkClick r:id="rId5"/>
                </a:rPr>
                <a:t>http://seconline.wceruw.org/reports_intro_web.htm</a:t>
              </a:r>
              <a:r>
                <a:rPr lang="es-CO" sz="1600" dirty="0">
                  <a:latin typeface="Calibri" panose="020F0502020204030204" pitchFamily="34" charset="0"/>
                </a:rPr>
                <a:t> </a:t>
              </a:r>
            </a:p>
          </p:txBody>
        </p:sp>
      </p:grpSp>
      <p:grpSp>
        <p:nvGrpSpPr>
          <p:cNvPr id="17" name="Group 16"/>
          <p:cNvGrpSpPr>
            <a:grpSpLocks/>
          </p:cNvGrpSpPr>
          <p:nvPr/>
        </p:nvGrpSpPr>
        <p:grpSpPr bwMode="auto">
          <a:xfrm>
            <a:off x="2667000" y="4106434"/>
            <a:ext cx="5029200" cy="2236787"/>
            <a:chOff x="2667000" y="4226957"/>
            <a:chExt cx="5029200" cy="2237672"/>
          </a:xfrm>
        </p:grpSpPr>
        <p:pic>
          <p:nvPicPr>
            <p:cNvPr id="80904" name="Picture 7">
              <a:hlinkClick r:id="rId7"/>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733800" y="4226957"/>
              <a:ext cx="2281905" cy="1931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5" name="TextBox 15"/>
            <p:cNvSpPr txBox="1">
              <a:spLocks noChangeArrowheads="1"/>
            </p:cNvSpPr>
            <p:nvPr/>
          </p:nvSpPr>
          <p:spPr bwMode="auto">
            <a:xfrm>
              <a:off x="2667000" y="6126075"/>
              <a:ext cx="50292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r>
                <a:rPr lang="es-CO" sz="1600" dirty="0">
                  <a:latin typeface="Calibri" panose="020F0502020204030204" pitchFamily="34" charset="0"/>
                  <a:hlinkClick r:id="rId7"/>
                </a:rPr>
                <a:t>http://seconline.wceruw.org/Reference/sec_tutorial.html</a:t>
              </a:r>
              <a:r>
                <a:rPr lang="es-CO" sz="1600" dirty="0">
                  <a:latin typeface="Calibri" panose="020F0502020204030204" pitchFamily="34" charset="0"/>
                </a:rPr>
                <a:t> </a:t>
              </a:r>
            </a:p>
          </p:txBody>
        </p:sp>
      </p:grpSp>
      <p:pic>
        <p:nvPicPr>
          <p:cNvPr id="14" name="Picture 13"/>
          <p:cNvPicPr>
            <a:picLocks noChangeAspect="1"/>
          </p:cNvPicPr>
          <p:nvPr/>
        </p:nvPicPr>
        <p:blipFill>
          <a:blip r:embed="rId9"/>
          <a:stretch>
            <a:fillRect/>
          </a:stretch>
        </p:blipFill>
        <p:spPr>
          <a:xfrm>
            <a:off x="2207923" y="449336"/>
            <a:ext cx="4728154" cy="898232"/>
          </a:xfrm>
          <a:prstGeom prst="rect">
            <a:avLst/>
          </a:prstGeom>
        </p:spPr>
      </p:pic>
    </p:spTree>
    <p:extLst>
      <p:ext uri="{BB962C8B-B14F-4D97-AF65-F5344CB8AC3E}">
        <p14:creationId xmlns:p14="http://schemas.microsoft.com/office/powerpoint/2010/main" val="11714997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3"/>
          <p:cNvSpPr>
            <a:spLocks noGrp="1"/>
          </p:cNvSpPr>
          <p:nvPr>
            <p:ph type="title"/>
          </p:nvPr>
        </p:nvSpPr>
        <p:spPr>
          <a:xfrm>
            <a:off x="1258888" y="2900363"/>
            <a:ext cx="6637337" cy="1362075"/>
          </a:xfrm>
        </p:spPr>
        <p:txBody>
          <a:bodyPr/>
          <a:lstStyle/>
          <a:p>
            <a:r>
              <a:rPr lang="en-US" smtClean="0"/>
              <a:t>First 90 Days: Step 8</a:t>
            </a:r>
            <a:endParaRPr lang="es-CO" smtClean="0"/>
          </a:p>
        </p:txBody>
      </p:sp>
      <p:sp>
        <p:nvSpPr>
          <p:cNvPr id="5" name="Text Placeholder 4"/>
          <p:cNvSpPr>
            <a:spLocks noGrp="1"/>
          </p:cNvSpPr>
          <p:nvPr>
            <p:ph type="body" idx="1"/>
          </p:nvPr>
        </p:nvSpPr>
        <p:spPr>
          <a:xfrm>
            <a:off x="1258888" y="4267200"/>
            <a:ext cx="6637337" cy="1520825"/>
          </a:xfrm>
        </p:spPr>
        <p:txBody>
          <a:bodyPr/>
          <a:lstStyle/>
          <a:p>
            <a:pPr>
              <a:defRPr/>
            </a:pPr>
            <a:r>
              <a:rPr lang="en-US" dirty="0" smtClean="0"/>
              <a:t>Create a redistributed instructional time calendar</a:t>
            </a:r>
            <a:endParaRPr lang="es-CO"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Content Placeholder 4"/>
          <p:cNvSpPr>
            <a:spLocks noGrp="1"/>
          </p:cNvSpPr>
          <p:nvPr>
            <p:ph idx="1"/>
          </p:nvPr>
        </p:nvSpPr>
        <p:spPr/>
        <p:txBody>
          <a:bodyPr/>
          <a:lstStyle/>
          <a:p>
            <a:r>
              <a:rPr lang="en-US" sz="2800" dirty="0" smtClean="0">
                <a:solidFill>
                  <a:schemeClr val="tx1"/>
                </a:solidFill>
              </a:rPr>
              <a:t>The textbook is NOT the curriculum!</a:t>
            </a:r>
            <a:endParaRPr lang="es-CO" sz="2800" dirty="0" smtClean="0">
              <a:solidFill>
                <a:schemeClr val="tx1"/>
              </a:solidFill>
            </a:endParaRPr>
          </a:p>
          <a:p>
            <a:r>
              <a:rPr lang="en-US" sz="2800" dirty="0" smtClean="0">
                <a:solidFill>
                  <a:schemeClr val="tx1"/>
                </a:solidFill>
              </a:rPr>
              <a:t>Not all units are created equal, i.e., each unit does not have to be 2 weeks long or any other equal amount of time.</a:t>
            </a:r>
            <a:endParaRPr lang="es-CO" sz="2800" dirty="0" smtClean="0">
              <a:solidFill>
                <a:schemeClr val="tx1"/>
              </a:solidFill>
            </a:endParaRPr>
          </a:p>
          <a:p>
            <a:r>
              <a:rPr lang="en-US" sz="2800" dirty="0" smtClean="0">
                <a:solidFill>
                  <a:schemeClr val="tx1"/>
                </a:solidFill>
              </a:rPr>
              <a:t>Standards that are 40% or more of the state assessment should receive at least 60% of the classroom instructional time. (</a:t>
            </a:r>
            <a:r>
              <a:rPr lang="en-US" sz="2800" dirty="0" smtClean="0"/>
              <a:t>Fielding</a:t>
            </a:r>
            <a:r>
              <a:rPr lang="en-US" sz="2800" dirty="0"/>
              <a:t>, </a:t>
            </a:r>
            <a:r>
              <a:rPr lang="en-US" sz="2800" dirty="0" smtClean="0"/>
              <a:t>Kerr</a:t>
            </a:r>
            <a:r>
              <a:rPr lang="en-US" sz="2800" dirty="0"/>
              <a:t>, and </a:t>
            </a:r>
            <a:r>
              <a:rPr lang="en-US" sz="2800" dirty="0" smtClean="0"/>
              <a:t>Rosier, 2007)</a:t>
            </a:r>
            <a:endParaRPr lang="es-CO" sz="2800" dirty="0" smtClean="0"/>
          </a:p>
          <a:p>
            <a:endParaRPr lang="es-CO" dirty="0" smtClean="0"/>
          </a:p>
        </p:txBody>
      </p:sp>
      <p:grpSp>
        <p:nvGrpSpPr>
          <p:cNvPr id="83971" name="Group 7"/>
          <p:cNvGrpSpPr>
            <a:grpSpLocks/>
          </p:cNvGrpSpPr>
          <p:nvPr/>
        </p:nvGrpSpPr>
        <p:grpSpPr bwMode="auto">
          <a:xfrm>
            <a:off x="990600" y="381000"/>
            <a:ext cx="7239000" cy="990600"/>
            <a:chOff x="990600" y="381000"/>
            <a:chExt cx="7239000" cy="990600"/>
          </a:xfrm>
        </p:grpSpPr>
        <p:cxnSp>
          <p:nvCxnSpPr>
            <p:cNvPr id="6" name="Straight Connector 5"/>
            <p:cNvCxnSpPr/>
            <p:nvPr/>
          </p:nvCxnSpPr>
          <p:spPr>
            <a:xfrm>
              <a:off x="990600" y="1371600"/>
              <a:ext cx="72390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83973"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65803" y="381000"/>
              <a:ext cx="4812394" cy="917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76442824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81922">
                                            <p:txEl>
                                              <p:pRg st="0" end="0"/>
                                            </p:txEl>
                                          </p:spTgt>
                                        </p:tgtEl>
                                        <p:attrNameLst>
                                          <p:attrName>style.visibility</p:attrName>
                                        </p:attrNameLst>
                                      </p:cBhvr>
                                      <p:to>
                                        <p:strVal val="visible"/>
                                      </p:to>
                                    </p:set>
                                    <p:animEffect transition="in" filter="fade">
                                      <p:cBhvr>
                                        <p:cTn id="7" dur="500"/>
                                        <p:tgtEl>
                                          <p:spTgt spid="8192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81922">
                                            <p:txEl>
                                              <p:pRg st="1" end="1"/>
                                            </p:txEl>
                                          </p:spTgt>
                                        </p:tgtEl>
                                        <p:attrNameLst>
                                          <p:attrName>style.visibility</p:attrName>
                                        </p:attrNameLst>
                                      </p:cBhvr>
                                      <p:to>
                                        <p:strVal val="visible"/>
                                      </p:to>
                                    </p:set>
                                    <p:animEffect transition="in" filter="fade">
                                      <p:cBhvr>
                                        <p:cTn id="12" dur="500"/>
                                        <p:tgtEl>
                                          <p:spTgt spid="81922">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81922">
                                            <p:txEl>
                                              <p:pRg st="2" end="2"/>
                                            </p:txEl>
                                          </p:spTgt>
                                        </p:tgtEl>
                                        <p:attrNameLst>
                                          <p:attrName>style.visibility</p:attrName>
                                        </p:attrNameLst>
                                      </p:cBhvr>
                                      <p:to>
                                        <p:strVal val="visible"/>
                                      </p:to>
                                    </p:set>
                                    <p:animEffect transition="in" filter="fade">
                                      <p:cBhvr>
                                        <p:cTn id="17" dur="500"/>
                                        <p:tgtEl>
                                          <p:spTgt spid="8192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838200" y="685800"/>
            <a:ext cx="7024688" cy="762000"/>
          </a:xfrm>
        </p:spPr>
        <p:txBody>
          <a:bodyPr/>
          <a:lstStyle/>
          <a:p>
            <a:r>
              <a:rPr lang="en-US" dirty="0" smtClean="0">
                <a:cs typeface="Times New Roman" panose="02020603050405020304" pitchFamily="18" charset="0"/>
              </a:rPr>
              <a:t>Construction Zone</a:t>
            </a:r>
            <a:endParaRPr lang="en-US" dirty="0" smtClean="0"/>
          </a:p>
        </p:txBody>
      </p:sp>
      <p:sp>
        <p:nvSpPr>
          <p:cNvPr id="3" name="Content Placeholder 2"/>
          <p:cNvSpPr>
            <a:spLocks noGrp="1"/>
          </p:cNvSpPr>
          <p:nvPr>
            <p:ph idx="1"/>
          </p:nvPr>
        </p:nvSpPr>
        <p:spPr>
          <a:xfrm>
            <a:off x="762000" y="1447800"/>
            <a:ext cx="7696200" cy="4572000"/>
          </a:xfrm>
        </p:spPr>
        <p:txBody>
          <a:bodyPr/>
          <a:lstStyle/>
          <a:p>
            <a:pPr indent="-342900">
              <a:spcBef>
                <a:spcPct val="0"/>
              </a:spcBef>
              <a:spcAft>
                <a:spcPts val="600"/>
              </a:spcAft>
              <a:buFont typeface="Symbol" panose="05050102010706020507" pitchFamily="18" charset="2"/>
              <a:buChar char=""/>
            </a:pPr>
            <a:r>
              <a:rPr lang="en-US" sz="2000" dirty="0" smtClean="0">
                <a:ea typeface="Calibri" panose="020F0502020204030204" pitchFamily="34" charset="0"/>
                <a:cs typeface="Times New Roman" panose="02020603050405020304" pitchFamily="18" charset="0"/>
              </a:rPr>
              <a:t>An effective redistribution of instructional time is based on selected data-driven </a:t>
            </a:r>
            <a:r>
              <a:rPr lang="en-US" sz="2000" b="1" u="sng" dirty="0" smtClean="0">
                <a:ea typeface="Calibri" panose="020F0502020204030204" pitchFamily="34" charset="0"/>
                <a:cs typeface="Times New Roman" panose="02020603050405020304" pitchFamily="18" charset="0"/>
              </a:rPr>
              <a:t>“big ticket items.”</a:t>
            </a:r>
          </a:p>
          <a:p>
            <a:pPr indent="-342900">
              <a:spcBef>
                <a:spcPct val="0"/>
              </a:spcBef>
              <a:spcAft>
                <a:spcPts val="600"/>
              </a:spcAft>
              <a:buFont typeface="Symbol" panose="05050102010706020507" pitchFamily="18" charset="2"/>
              <a:buChar char=""/>
            </a:pPr>
            <a:r>
              <a:rPr lang="en-US" sz="2000" b="1" u="sng" dirty="0" smtClean="0">
                <a:ea typeface="Calibri" panose="020F0502020204030204" pitchFamily="34" charset="0"/>
                <a:cs typeface="Times New Roman" panose="02020603050405020304" pitchFamily="18" charset="0"/>
              </a:rPr>
              <a:t>Big ticket items </a:t>
            </a:r>
            <a:r>
              <a:rPr lang="en-US" sz="2000" dirty="0" smtClean="0">
                <a:ea typeface="Calibri" panose="020F0502020204030204" pitchFamily="34" charset="0"/>
                <a:cs typeface="Times New Roman" panose="02020603050405020304" pitchFamily="18" charset="0"/>
              </a:rPr>
              <a:t>are a subset of the complete list of standards for a grade or subject area and are foundational to a viable curriculum. </a:t>
            </a:r>
          </a:p>
          <a:p>
            <a:pPr indent="-342900">
              <a:spcBef>
                <a:spcPct val="0"/>
              </a:spcBef>
              <a:spcAft>
                <a:spcPts val="600"/>
              </a:spcAft>
              <a:buFont typeface="Symbol" panose="05050102010706020507" pitchFamily="18" charset="2"/>
              <a:buChar char=""/>
            </a:pPr>
            <a:r>
              <a:rPr lang="en-US" sz="2000" b="1" u="sng" dirty="0" smtClean="0">
                <a:solidFill>
                  <a:srgbClr val="3E3D2D"/>
                </a:solidFill>
                <a:ea typeface="Calibri" panose="020F0502020204030204" pitchFamily="34" charset="0"/>
                <a:cs typeface="Times New Roman" panose="02020603050405020304" pitchFamily="18" charset="0"/>
              </a:rPr>
              <a:t>Additional </a:t>
            </a:r>
            <a:r>
              <a:rPr lang="en-US" sz="2000" dirty="0" smtClean="0">
                <a:solidFill>
                  <a:srgbClr val="3E3D2D"/>
                </a:solidFill>
                <a:ea typeface="Calibri" panose="020F0502020204030204" pitchFamily="34" charset="0"/>
                <a:cs typeface="Times New Roman" panose="02020603050405020304" pitchFamily="18" charset="0"/>
              </a:rPr>
              <a:t>instructional time should be spent on these standards. By redistributing instructional time and narrowly defining instructional targets to put the appropriate amount of focus on these items, significant increases in academic achievement can be gained </a:t>
            </a:r>
            <a:r>
              <a:rPr lang="en-US" sz="2000" b="1" u="sng" dirty="0" smtClean="0">
                <a:solidFill>
                  <a:srgbClr val="3E3D2D"/>
                </a:solidFill>
                <a:ea typeface="Calibri" panose="020F0502020204030204" pitchFamily="34" charset="0"/>
                <a:cs typeface="Times New Roman" panose="02020603050405020304" pitchFamily="18" charset="0"/>
              </a:rPr>
              <a:t>in a single year</a:t>
            </a:r>
            <a:r>
              <a:rPr lang="en-US" sz="2000" dirty="0" smtClean="0">
                <a:solidFill>
                  <a:srgbClr val="3E3D2D"/>
                </a:solidFill>
                <a:ea typeface="Calibri" panose="020F0502020204030204" pitchFamily="34" charset="0"/>
                <a:cs typeface="Times New Roman" panose="02020603050405020304" pitchFamily="18" charset="0"/>
              </a:rPr>
              <a:t>.</a:t>
            </a:r>
          </a:p>
          <a:p>
            <a:pPr indent="-342900">
              <a:spcBef>
                <a:spcPct val="0"/>
              </a:spcBef>
              <a:buFont typeface="Symbol" panose="05050102010706020507" pitchFamily="18" charset="2"/>
              <a:buChar char=""/>
            </a:pPr>
            <a:r>
              <a:rPr lang="en-US" sz="2000" dirty="0" smtClean="0">
                <a:solidFill>
                  <a:srgbClr val="3E3D2D"/>
                </a:solidFill>
                <a:ea typeface="Calibri" panose="020F0502020204030204" pitchFamily="34" charset="0"/>
                <a:cs typeface="Times New Roman" panose="02020603050405020304" pitchFamily="18" charset="0"/>
              </a:rPr>
              <a:t>Although there may be minor changes in the MEAP and MME from year to year, the </a:t>
            </a:r>
            <a:r>
              <a:rPr lang="en-US" sz="2000" b="1" u="sng" dirty="0" smtClean="0">
                <a:solidFill>
                  <a:srgbClr val="3E3D2D"/>
                </a:solidFill>
                <a:ea typeface="Calibri" panose="020F0502020204030204" pitchFamily="34" charset="0"/>
                <a:cs typeface="Times New Roman" panose="02020603050405020304" pitchFamily="18" charset="0"/>
              </a:rPr>
              <a:t>big ticket items </a:t>
            </a:r>
            <a:r>
              <a:rPr lang="en-US" sz="2000" dirty="0" smtClean="0">
                <a:solidFill>
                  <a:srgbClr val="3E3D2D"/>
                </a:solidFill>
                <a:ea typeface="Calibri" panose="020F0502020204030204" pitchFamily="34" charset="0"/>
                <a:cs typeface="Times New Roman" panose="02020603050405020304" pitchFamily="18" charset="0"/>
              </a:rPr>
              <a:t>that you will identify by looking at the most recent data </a:t>
            </a:r>
            <a:r>
              <a:rPr lang="en-US" sz="2000" b="1" u="sng" dirty="0" smtClean="0">
                <a:solidFill>
                  <a:srgbClr val="3E3D2D"/>
                </a:solidFill>
                <a:ea typeface="Calibri" panose="020F0502020204030204" pitchFamily="34" charset="0"/>
                <a:cs typeface="Times New Roman" panose="02020603050405020304" pitchFamily="18" charset="0"/>
              </a:rPr>
              <a:t>have been the same </a:t>
            </a:r>
            <a:r>
              <a:rPr lang="en-US" sz="2000" dirty="0" smtClean="0">
                <a:solidFill>
                  <a:srgbClr val="3E3D2D"/>
                </a:solidFill>
                <a:ea typeface="Calibri" panose="020F0502020204030204" pitchFamily="34" charset="0"/>
                <a:cs typeface="Times New Roman" panose="02020603050405020304" pitchFamily="18" charset="0"/>
              </a:rPr>
              <a:t>for at least the past five years. </a:t>
            </a:r>
          </a:p>
          <a:p>
            <a:pPr indent="-342900">
              <a:spcBef>
                <a:spcPct val="0"/>
              </a:spcBef>
            </a:pPr>
            <a:endParaRPr lang="en-US" sz="1800" dirty="0" smtClean="0">
              <a:solidFill>
                <a:srgbClr val="3E3D2D"/>
              </a:solidFill>
              <a:ea typeface="Calibri" panose="020F0502020204030204" pitchFamily="34" charset="0"/>
              <a:cs typeface="Times New Roman" panose="02020603050405020304" pitchFamily="18" charset="0"/>
            </a:endParaRPr>
          </a:p>
          <a:p>
            <a:pPr indent="-342900">
              <a:spcBef>
                <a:spcPct val="0"/>
              </a:spcBef>
            </a:pPr>
            <a:endParaRPr lang="en-US" sz="1800" dirty="0" smtClean="0">
              <a:ea typeface="Calibri" panose="020F0502020204030204" pitchFamily="34" charset="0"/>
              <a:cs typeface="Times New Roman" panose="02020603050405020304" pitchFamily="18" charset="0"/>
            </a:endParaRPr>
          </a:p>
        </p:txBody>
      </p:sp>
      <p:pic>
        <p:nvPicPr>
          <p:cNvPr id="2" name="Picture 1"/>
          <p:cNvPicPr>
            <a:picLocks noChangeAspect="1"/>
          </p:cNvPicPr>
          <p:nvPr/>
        </p:nvPicPr>
        <p:blipFill>
          <a:blip r:embed="rId3"/>
          <a:stretch>
            <a:fillRect/>
          </a:stretch>
        </p:blipFill>
        <p:spPr>
          <a:xfrm>
            <a:off x="6908775" y="304800"/>
            <a:ext cx="1030313" cy="103031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86050117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Content Placeholder 2"/>
          <p:cNvSpPr>
            <a:spLocks noGrp="1"/>
          </p:cNvSpPr>
          <p:nvPr>
            <p:ph idx="1"/>
          </p:nvPr>
        </p:nvSpPr>
        <p:spPr>
          <a:xfrm>
            <a:off x="1042988" y="1752600"/>
            <a:ext cx="7024687" cy="4648200"/>
          </a:xfrm>
        </p:spPr>
        <p:txBody>
          <a:bodyPr/>
          <a:lstStyle/>
          <a:p>
            <a:pPr marL="228600" indent="-228600">
              <a:spcBef>
                <a:spcPct val="30000"/>
              </a:spcBef>
              <a:buClrTx/>
              <a:buSzTx/>
              <a:buFont typeface="Century Gothic" panose="020B0502020202020204" pitchFamily="34" charset="0"/>
              <a:buAutoNum type="arabicPeriod"/>
            </a:pPr>
            <a:r>
              <a:rPr lang="en-US" dirty="0" smtClean="0"/>
              <a:t>Select one subject area at a time</a:t>
            </a:r>
          </a:p>
          <a:p>
            <a:pPr marL="228600" indent="-228600">
              <a:spcBef>
                <a:spcPct val="30000"/>
              </a:spcBef>
              <a:buClrTx/>
              <a:buSzTx/>
              <a:buFont typeface="Century Gothic" panose="020B0502020202020204" pitchFamily="34" charset="0"/>
              <a:buAutoNum type="arabicPeriod"/>
            </a:pPr>
            <a:r>
              <a:rPr lang="en-US" dirty="0" smtClean="0"/>
              <a:t>Review the content expectations or Common Core State Standards</a:t>
            </a:r>
          </a:p>
          <a:p>
            <a:pPr marL="228600" indent="-228600">
              <a:spcBef>
                <a:spcPct val="30000"/>
              </a:spcBef>
              <a:buClrTx/>
              <a:buSzTx/>
              <a:buFont typeface="Century Gothic" panose="020B0502020202020204" pitchFamily="34" charset="0"/>
              <a:buAutoNum type="arabicPeriod"/>
            </a:pPr>
            <a:r>
              <a:rPr lang="en-US" dirty="0" smtClean="0"/>
              <a:t>Highlight the big ticket items</a:t>
            </a:r>
            <a:endParaRPr lang="es-CO" dirty="0" smtClean="0"/>
          </a:p>
          <a:p>
            <a:pPr marL="228600" indent="-228600">
              <a:spcBef>
                <a:spcPct val="30000"/>
              </a:spcBef>
              <a:buClrTx/>
              <a:buSzTx/>
              <a:buFont typeface="Century Gothic" panose="020B0502020202020204" pitchFamily="34" charset="0"/>
              <a:buAutoNum type="arabicPeriod"/>
            </a:pPr>
            <a:r>
              <a:rPr lang="en-US" dirty="0" smtClean="0"/>
              <a:t>Let the bartering for time begin</a:t>
            </a:r>
          </a:p>
          <a:p>
            <a:pPr marL="228600" indent="-228600">
              <a:spcBef>
                <a:spcPct val="30000"/>
              </a:spcBef>
              <a:buClrTx/>
              <a:buSzTx/>
              <a:buFont typeface="Century Gothic" panose="020B0502020202020204" pitchFamily="34" charset="0"/>
              <a:buAutoNum type="arabicPeriod"/>
            </a:pPr>
            <a:r>
              <a:rPr lang="en-US" dirty="0" smtClean="0"/>
              <a:t>Keep in mind the state testing schedule </a:t>
            </a:r>
            <a:endParaRPr lang="es-CO" dirty="0" smtClean="0"/>
          </a:p>
        </p:txBody>
      </p:sp>
      <p:grpSp>
        <p:nvGrpSpPr>
          <p:cNvPr id="86019" name="Group 3"/>
          <p:cNvGrpSpPr>
            <a:grpSpLocks/>
          </p:cNvGrpSpPr>
          <p:nvPr/>
        </p:nvGrpSpPr>
        <p:grpSpPr bwMode="auto">
          <a:xfrm>
            <a:off x="990600" y="381000"/>
            <a:ext cx="7239000" cy="990600"/>
            <a:chOff x="990600" y="381000"/>
            <a:chExt cx="7239000" cy="990600"/>
          </a:xfrm>
        </p:grpSpPr>
        <p:cxnSp>
          <p:nvCxnSpPr>
            <p:cNvPr id="5" name="Straight Connector 4"/>
            <p:cNvCxnSpPr/>
            <p:nvPr/>
          </p:nvCxnSpPr>
          <p:spPr>
            <a:xfrm>
              <a:off x="990600" y="1371600"/>
              <a:ext cx="72390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86021"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65803" y="381000"/>
              <a:ext cx="4812394" cy="917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422633728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83970">
                                            <p:txEl>
                                              <p:pRg st="0" end="0"/>
                                            </p:txEl>
                                          </p:spTgt>
                                        </p:tgtEl>
                                        <p:attrNameLst>
                                          <p:attrName>style.visibility</p:attrName>
                                        </p:attrNameLst>
                                      </p:cBhvr>
                                      <p:to>
                                        <p:strVal val="visible"/>
                                      </p:to>
                                    </p:set>
                                    <p:animEffect transition="in" filter="fade">
                                      <p:cBhvr>
                                        <p:cTn id="7" dur="500"/>
                                        <p:tgtEl>
                                          <p:spTgt spid="8397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83970">
                                            <p:txEl>
                                              <p:pRg st="1" end="1"/>
                                            </p:txEl>
                                          </p:spTgt>
                                        </p:tgtEl>
                                        <p:attrNameLst>
                                          <p:attrName>style.visibility</p:attrName>
                                        </p:attrNameLst>
                                      </p:cBhvr>
                                      <p:to>
                                        <p:strVal val="visible"/>
                                      </p:to>
                                    </p:set>
                                    <p:animEffect transition="in" filter="fade">
                                      <p:cBhvr>
                                        <p:cTn id="12" dur="500"/>
                                        <p:tgtEl>
                                          <p:spTgt spid="83970">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83970">
                                            <p:txEl>
                                              <p:pRg st="2" end="2"/>
                                            </p:txEl>
                                          </p:spTgt>
                                        </p:tgtEl>
                                        <p:attrNameLst>
                                          <p:attrName>style.visibility</p:attrName>
                                        </p:attrNameLst>
                                      </p:cBhvr>
                                      <p:to>
                                        <p:strVal val="visible"/>
                                      </p:to>
                                    </p:set>
                                    <p:animEffect transition="in" filter="fade">
                                      <p:cBhvr>
                                        <p:cTn id="17" dur="500"/>
                                        <p:tgtEl>
                                          <p:spTgt spid="83970">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83970">
                                            <p:txEl>
                                              <p:pRg st="3" end="3"/>
                                            </p:txEl>
                                          </p:spTgt>
                                        </p:tgtEl>
                                        <p:attrNameLst>
                                          <p:attrName>style.visibility</p:attrName>
                                        </p:attrNameLst>
                                      </p:cBhvr>
                                      <p:to>
                                        <p:strVal val="visible"/>
                                      </p:to>
                                    </p:set>
                                    <p:animEffect transition="in" filter="fade">
                                      <p:cBhvr>
                                        <p:cTn id="22" dur="500"/>
                                        <p:tgtEl>
                                          <p:spTgt spid="83970">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83970">
                                            <p:txEl>
                                              <p:pRg st="4" end="4"/>
                                            </p:txEl>
                                          </p:spTgt>
                                        </p:tgtEl>
                                        <p:attrNameLst>
                                          <p:attrName>style.visibility</p:attrName>
                                        </p:attrNameLst>
                                      </p:cBhvr>
                                      <p:to>
                                        <p:strVal val="visible"/>
                                      </p:to>
                                    </p:set>
                                    <p:animEffect transition="in" filter="fade">
                                      <p:cBhvr>
                                        <p:cTn id="27" dur="500"/>
                                        <p:tgtEl>
                                          <p:spTgt spid="8397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3"/>
          <p:cNvSpPr>
            <a:spLocks noGrp="1"/>
          </p:cNvSpPr>
          <p:nvPr>
            <p:ph type="title"/>
          </p:nvPr>
        </p:nvSpPr>
        <p:spPr>
          <a:xfrm>
            <a:off x="1258888" y="2900363"/>
            <a:ext cx="6637337" cy="1362075"/>
          </a:xfrm>
        </p:spPr>
        <p:txBody>
          <a:bodyPr/>
          <a:lstStyle/>
          <a:p>
            <a:r>
              <a:rPr lang="en-US" smtClean="0"/>
              <a:t>First 90 Days: Step 9</a:t>
            </a:r>
            <a:endParaRPr lang="es-CO" smtClean="0"/>
          </a:p>
        </p:txBody>
      </p:sp>
      <p:sp>
        <p:nvSpPr>
          <p:cNvPr id="5" name="Text Placeholder 4"/>
          <p:cNvSpPr>
            <a:spLocks noGrp="1"/>
          </p:cNvSpPr>
          <p:nvPr>
            <p:ph type="body" idx="1"/>
          </p:nvPr>
        </p:nvSpPr>
        <p:spPr>
          <a:xfrm>
            <a:off x="1258888" y="4267200"/>
            <a:ext cx="6637337" cy="1520825"/>
          </a:xfrm>
        </p:spPr>
        <p:txBody>
          <a:bodyPr/>
          <a:lstStyle/>
          <a:p>
            <a:pPr>
              <a:defRPr/>
            </a:pPr>
            <a:r>
              <a:rPr lang="en-US" dirty="0" smtClean="0"/>
              <a:t>Adjust curriculum mapping and pacing guides</a:t>
            </a:r>
            <a:endParaRPr lang="es-CO"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Content Placeholder 4"/>
          <p:cNvSpPr>
            <a:spLocks noGrp="1"/>
          </p:cNvSpPr>
          <p:nvPr>
            <p:ph idx="1"/>
          </p:nvPr>
        </p:nvSpPr>
        <p:spPr/>
        <p:txBody>
          <a:bodyPr/>
          <a:lstStyle/>
          <a:p>
            <a:pPr marL="171450" indent="-171450"/>
            <a:r>
              <a:rPr lang="en-US" dirty="0" smtClean="0"/>
              <a:t>Spend additional time on the big ticket items</a:t>
            </a:r>
          </a:p>
          <a:p>
            <a:pPr marL="171450" indent="-171450"/>
            <a:r>
              <a:rPr lang="en-US" dirty="0" smtClean="0"/>
              <a:t>Include a plan to loop back to review the big ticket items</a:t>
            </a:r>
          </a:p>
          <a:p>
            <a:pPr marL="171450" indent="-171450"/>
            <a:r>
              <a:rPr lang="en-US" dirty="0" smtClean="0"/>
              <a:t>If a standard or area of content is worth less than 5 points on standardized tests, it does not require a 2-week unit!</a:t>
            </a:r>
            <a:endParaRPr lang="es-CO" dirty="0" smtClean="0"/>
          </a:p>
        </p:txBody>
      </p:sp>
      <p:pic>
        <p:nvPicPr>
          <p:cNvPr id="89091" name="Picture 2" descr="C:\Users\Karen\AppData\Local\Temp\SNAGHTML17965bc.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89163" y="304800"/>
            <a:ext cx="4765675"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p:cNvCxnSpPr/>
          <p:nvPr/>
        </p:nvCxnSpPr>
        <p:spPr>
          <a:xfrm>
            <a:off x="990600" y="1371600"/>
            <a:ext cx="72390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7006404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88066">
                                            <p:txEl>
                                              <p:pRg st="0" end="0"/>
                                            </p:txEl>
                                          </p:spTgt>
                                        </p:tgtEl>
                                        <p:attrNameLst>
                                          <p:attrName>style.visibility</p:attrName>
                                        </p:attrNameLst>
                                      </p:cBhvr>
                                      <p:to>
                                        <p:strVal val="visible"/>
                                      </p:to>
                                    </p:set>
                                    <p:animEffect transition="in" filter="fade">
                                      <p:cBhvr>
                                        <p:cTn id="7" dur="500"/>
                                        <p:tgtEl>
                                          <p:spTgt spid="8806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88066">
                                            <p:txEl>
                                              <p:pRg st="1" end="1"/>
                                            </p:txEl>
                                          </p:spTgt>
                                        </p:tgtEl>
                                        <p:attrNameLst>
                                          <p:attrName>style.visibility</p:attrName>
                                        </p:attrNameLst>
                                      </p:cBhvr>
                                      <p:to>
                                        <p:strVal val="visible"/>
                                      </p:to>
                                    </p:set>
                                    <p:animEffect transition="in" filter="fade">
                                      <p:cBhvr>
                                        <p:cTn id="12" dur="500"/>
                                        <p:tgtEl>
                                          <p:spTgt spid="88066">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88066">
                                            <p:txEl>
                                              <p:pRg st="2" end="2"/>
                                            </p:txEl>
                                          </p:spTgt>
                                        </p:tgtEl>
                                        <p:attrNameLst>
                                          <p:attrName>style.visibility</p:attrName>
                                        </p:attrNameLst>
                                      </p:cBhvr>
                                      <p:to>
                                        <p:strVal val="visible"/>
                                      </p:to>
                                    </p:set>
                                    <p:animEffect transition="in" filter="fade">
                                      <p:cBhvr>
                                        <p:cTn id="17" dur="500"/>
                                        <p:tgtEl>
                                          <p:spTgt spid="8806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3"/>
          <p:cNvSpPr>
            <a:spLocks noGrp="1"/>
          </p:cNvSpPr>
          <p:nvPr>
            <p:ph type="title"/>
          </p:nvPr>
        </p:nvSpPr>
        <p:spPr>
          <a:xfrm>
            <a:off x="1258888" y="2900363"/>
            <a:ext cx="6637337" cy="1362075"/>
          </a:xfrm>
        </p:spPr>
        <p:txBody>
          <a:bodyPr/>
          <a:lstStyle/>
          <a:p>
            <a:r>
              <a:rPr lang="en-US" smtClean="0"/>
              <a:t>First 90 Days: Step 10</a:t>
            </a:r>
            <a:endParaRPr lang="es-CO" smtClean="0"/>
          </a:p>
        </p:txBody>
      </p:sp>
      <p:sp>
        <p:nvSpPr>
          <p:cNvPr id="5" name="Text Placeholder 4"/>
          <p:cNvSpPr>
            <a:spLocks noGrp="1"/>
          </p:cNvSpPr>
          <p:nvPr>
            <p:ph type="body" idx="1"/>
          </p:nvPr>
        </p:nvSpPr>
        <p:spPr>
          <a:xfrm>
            <a:off x="1258888" y="4267200"/>
            <a:ext cx="6637337" cy="1520825"/>
          </a:xfrm>
        </p:spPr>
        <p:txBody>
          <a:bodyPr/>
          <a:lstStyle/>
          <a:p>
            <a:pPr>
              <a:defRPr/>
            </a:pPr>
            <a:r>
              <a:rPr lang="en-US" dirty="0" smtClean="0"/>
              <a:t>Adjust unit and lesson plans</a:t>
            </a:r>
            <a:endParaRPr lang="es-CO"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Content Placeholder 4"/>
          <p:cNvSpPr>
            <a:spLocks noGrp="1"/>
          </p:cNvSpPr>
          <p:nvPr>
            <p:ph idx="1"/>
          </p:nvPr>
        </p:nvSpPr>
        <p:spPr/>
        <p:txBody>
          <a:bodyPr/>
          <a:lstStyle/>
          <a:p>
            <a:r>
              <a:rPr lang="en-US" dirty="0" smtClean="0"/>
              <a:t>Adjust unit and lesson plans</a:t>
            </a:r>
          </a:p>
          <a:p>
            <a:r>
              <a:rPr lang="en-US" dirty="0" smtClean="0"/>
              <a:t>Incorporate additional time for big ticket items</a:t>
            </a:r>
          </a:p>
          <a:p>
            <a:r>
              <a:rPr lang="en-US" dirty="0" smtClean="0"/>
              <a:t>Include time to loop back and review</a:t>
            </a:r>
            <a:endParaRPr lang="es-CO" dirty="0" smtClean="0"/>
          </a:p>
        </p:txBody>
      </p:sp>
      <p:cxnSp>
        <p:nvCxnSpPr>
          <p:cNvPr id="7" name="Straight Connector 6"/>
          <p:cNvCxnSpPr/>
          <p:nvPr/>
        </p:nvCxnSpPr>
        <p:spPr>
          <a:xfrm>
            <a:off x="990600" y="1371600"/>
            <a:ext cx="72390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92164" name="Picture 2" descr="C:\Users\Karen\AppData\Local\Temp\SNAGHTML17ada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8188" y="381000"/>
            <a:ext cx="5127625" cy="90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660330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91138">
                                            <p:txEl>
                                              <p:pRg st="0" end="0"/>
                                            </p:txEl>
                                          </p:spTgt>
                                        </p:tgtEl>
                                        <p:attrNameLst>
                                          <p:attrName>style.visibility</p:attrName>
                                        </p:attrNameLst>
                                      </p:cBhvr>
                                      <p:to>
                                        <p:strVal val="visible"/>
                                      </p:to>
                                    </p:set>
                                    <p:animEffect transition="in" filter="fade">
                                      <p:cBhvr>
                                        <p:cTn id="7" dur="500"/>
                                        <p:tgtEl>
                                          <p:spTgt spid="9113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91138">
                                            <p:txEl>
                                              <p:pRg st="1" end="1"/>
                                            </p:txEl>
                                          </p:spTgt>
                                        </p:tgtEl>
                                        <p:attrNameLst>
                                          <p:attrName>style.visibility</p:attrName>
                                        </p:attrNameLst>
                                      </p:cBhvr>
                                      <p:to>
                                        <p:strVal val="visible"/>
                                      </p:to>
                                    </p:set>
                                    <p:animEffect transition="in" filter="fade">
                                      <p:cBhvr>
                                        <p:cTn id="12" dur="500"/>
                                        <p:tgtEl>
                                          <p:spTgt spid="91138">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91138">
                                            <p:txEl>
                                              <p:pRg st="2" end="2"/>
                                            </p:txEl>
                                          </p:spTgt>
                                        </p:tgtEl>
                                        <p:attrNameLst>
                                          <p:attrName>style.visibility</p:attrName>
                                        </p:attrNameLst>
                                      </p:cBhvr>
                                      <p:to>
                                        <p:strVal val="visible"/>
                                      </p:to>
                                    </p:set>
                                    <p:animEffect transition="in" filter="fade">
                                      <p:cBhvr>
                                        <p:cTn id="17" dur="500"/>
                                        <p:tgtEl>
                                          <p:spTgt spid="9113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3"/>
          <p:cNvSpPr>
            <a:spLocks noGrp="1"/>
          </p:cNvSpPr>
          <p:nvPr>
            <p:ph type="title"/>
          </p:nvPr>
        </p:nvSpPr>
        <p:spPr>
          <a:xfrm>
            <a:off x="1258888" y="2900363"/>
            <a:ext cx="6637337" cy="1362075"/>
          </a:xfrm>
        </p:spPr>
        <p:txBody>
          <a:bodyPr/>
          <a:lstStyle/>
          <a:p>
            <a:r>
              <a:rPr lang="en-US" smtClean="0"/>
              <a:t>Days 90-180</a:t>
            </a:r>
            <a:endParaRPr lang="es-CO" smtClean="0"/>
          </a:p>
        </p:txBody>
      </p:sp>
      <p:sp>
        <p:nvSpPr>
          <p:cNvPr id="5" name="Text Placeholder 4"/>
          <p:cNvSpPr>
            <a:spLocks noGrp="1"/>
          </p:cNvSpPr>
          <p:nvPr>
            <p:ph type="body" idx="1"/>
          </p:nvPr>
        </p:nvSpPr>
        <p:spPr>
          <a:xfrm>
            <a:off x="1258888" y="4267200"/>
            <a:ext cx="6637337" cy="1520825"/>
          </a:xfrm>
        </p:spPr>
        <p:txBody>
          <a:bodyPr/>
          <a:lstStyle/>
          <a:p>
            <a:pPr>
              <a:defRPr/>
            </a:pPr>
            <a:endParaRPr lang="es-CO"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1"/>
          <p:cNvSpPr>
            <a:spLocks noGrp="1"/>
          </p:cNvSpPr>
          <p:nvPr>
            <p:ph type="title"/>
          </p:nvPr>
        </p:nvSpPr>
        <p:spPr>
          <a:xfrm>
            <a:off x="1042988" y="762000"/>
            <a:ext cx="7024687" cy="649288"/>
          </a:xfrm>
        </p:spPr>
        <p:txBody>
          <a:bodyPr/>
          <a:lstStyle/>
          <a:p>
            <a:r>
              <a:rPr lang="en-US" smtClean="0"/>
              <a:t>Days 90 -180</a:t>
            </a:r>
          </a:p>
        </p:txBody>
      </p:sp>
      <p:sp>
        <p:nvSpPr>
          <p:cNvPr id="3" name="Content Placeholder 2"/>
          <p:cNvSpPr>
            <a:spLocks noGrp="1"/>
          </p:cNvSpPr>
          <p:nvPr>
            <p:ph idx="1"/>
          </p:nvPr>
        </p:nvSpPr>
        <p:spPr>
          <a:xfrm>
            <a:off x="1042988" y="2743200"/>
            <a:ext cx="7024687" cy="3505200"/>
          </a:xfrm>
        </p:spPr>
        <p:txBody>
          <a:bodyPr/>
          <a:lstStyle/>
          <a:p>
            <a:r>
              <a:rPr lang="en-US" sz="2800" dirty="0" smtClean="0"/>
              <a:t>Using differentiated instruction, cover the big ticket items, seeking mastery level by all students</a:t>
            </a:r>
          </a:p>
          <a:p>
            <a:r>
              <a:rPr lang="en-US" sz="2800" dirty="0" smtClean="0"/>
              <a:t>Continue curriculum according to revised pacing guides</a:t>
            </a:r>
          </a:p>
          <a:p>
            <a:r>
              <a:rPr lang="en-US" sz="2800" dirty="0" smtClean="0"/>
              <a:t>Plan for recognition of teachers</a:t>
            </a:r>
          </a:p>
          <a:p>
            <a:r>
              <a:rPr lang="en-US" sz="2800" dirty="0" smtClean="0"/>
              <a:t>Adjust instruction as needed</a:t>
            </a:r>
          </a:p>
        </p:txBody>
      </p:sp>
      <p:pic>
        <p:nvPicPr>
          <p:cNvPr id="2" name="Picture 1"/>
          <p:cNvPicPr>
            <a:picLocks noChangeAspect="1"/>
          </p:cNvPicPr>
          <p:nvPr/>
        </p:nvPicPr>
        <p:blipFill>
          <a:blip r:embed="rId3"/>
          <a:stretch>
            <a:fillRect/>
          </a:stretch>
        </p:blipFill>
        <p:spPr>
          <a:xfrm>
            <a:off x="622470" y="1905000"/>
            <a:ext cx="7899061" cy="691836"/>
          </a:xfrm>
          <a:prstGeom prst="rect">
            <a:avLst/>
          </a:prstGeom>
        </p:spPr>
      </p:pic>
    </p:spTree>
    <p:extLst>
      <p:ext uri="{BB962C8B-B14F-4D97-AF65-F5344CB8AC3E}">
        <p14:creationId xmlns:p14="http://schemas.microsoft.com/office/powerpoint/2010/main" val="39404566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3"/>
          <p:cNvSpPr>
            <a:spLocks noGrp="1"/>
          </p:cNvSpPr>
          <p:nvPr>
            <p:ph type="title"/>
          </p:nvPr>
        </p:nvSpPr>
        <p:spPr>
          <a:xfrm>
            <a:off x="1258888" y="2900363"/>
            <a:ext cx="6637337" cy="1362075"/>
          </a:xfrm>
        </p:spPr>
        <p:txBody>
          <a:bodyPr/>
          <a:lstStyle/>
          <a:p>
            <a:r>
              <a:rPr lang="en-US" smtClean="0"/>
              <a:t>Days 180-270</a:t>
            </a:r>
            <a:endParaRPr lang="es-CO" smtClean="0"/>
          </a:p>
        </p:txBody>
      </p:sp>
      <p:sp>
        <p:nvSpPr>
          <p:cNvPr id="5" name="Text Placeholder 4"/>
          <p:cNvSpPr>
            <a:spLocks noGrp="1"/>
          </p:cNvSpPr>
          <p:nvPr>
            <p:ph type="body" idx="1"/>
          </p:nvPr>
        </p:nvSpPr>
        <p:spPr>
          <a:xfrm>
            <a:off x="1258888" y="4267200"/>
            <a:ext cx="6637337" cy="1520825"/>
          </a:xfrm>
        </p:spPr>
        <p:txBody>
          <a:bodyPr/>
          <a:lstStyle/>
          <a:p>
            <a:pPr>
              <a:defRPr/>
            </a:pPr>
            <a:endParaRPr lang="es-CO"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a:xfrm>
            <a:off x="1042988" y="762000"/>
            <a:ext cx="7024687" cy="649288"/>
          </a:xfrm>
        </p:spPr>
        <p:txBody>
          <a:bodyPr/>
          <a:lstStyle/>
          <a:p>
            <a:r>
              <a:rPr lang="en-US" smtClean="0"/>
              <a:t>Days 180 - 270</a:t>
            </a:r>
          </a:p>
        </p:txBody>
      </p:sp>
      <p:sp>
        <p:nvSpPr>
          <p:cNvPr id="3" name="Content Placeholder 2"/>
          <p:cNvSpPr>
            <a:spLocks noGrp="1"/>
          </p:cNvSpPr>
          <p:nvPr>
            <p:ph idx="1"/>
          </p:nvPr>
        </p:nvSpPr>
        <p:spPr>
          <a:xfrm>
            <a:off x="1042988" y="2819400"/>
            <a:ext cx="7024687" cy="3429000"/>
          </a:xfrm>
        </p:spPr>
        <p:txBody>
          <a:bodyPr/>
          <a:lstStyle/>
          <a:p>
            <a:r>
              <a:rPr lang="en-US" dirty="0" smtClean="0"/>
              <a:t>Ensure all big ticket items are covered</a:t>
            </a:r>
          </a:p>
          <a:p>
            <a:r>
              <a:rPr lang="en-US" dirty="0" smtClean="0"/>
              <a:t>Loop back to big ticket items every 10-20 days</a:t>
            </a:r>
          </a:p>
          <a:p>
            <a:r>
              <a:rPr lang="en-US" dirty="0" smtClean="0"/>
              <a:t>Prepare students for end-of-year assessment</a:t>
            </a:r>
          </a:p>
          <a:p>
            <a:r>
              <a:rPr lang="en-US" dirty="0" smtClean="0"/>
              <a:t>Start planning for next year</a:t>
            </a:r>
          </a:p>
        </p:txBody>
      </p:sp>
      <p:pic>
        <p:nvPicPr>
          <p:cNvPr id="2" name="Picture 1"/>
          <p:cNvPicPr>
            <a:picLocks noChangeAspect="1"/>
          </p:cNvPicPr>
          <p:nvPr/>
        </p:nvPicPr>
        <p:blipFill>
          <a:blip r:embed="rId3"/>
          <a:stretch>
            <a:fillRect/>
          </a:stretch>
        </p:blipFill>
        <p:spPr>
          <a:xfrm>
            <a:off x="594360" y="1771025"/>
            <a:ext cx="7955280" cy="688638"/>
          </a:xfrm>
          <a:prstGeom prst="rect">
            <a:avLst/>
          </a:prstGeom>
        </p:spPr>
      </p:pic>
    </p:spTree>
    <p:extLst>
      <p:ext uri="{BB962C8B-B14F-4D97-AF65-F5344CB8AC3E}">
        <p14:creationId xmlns:p14="http://schemas.microsoft.com/office/powerpoint/2010/main" val="5803742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Content Placeholder 3"/>
          <p:cNvSpPr>
            <a:spLocks noGrp="1"/>
          </p:cNvSpPr>
          <p:nvPr>
            <p:ph idx="1"/>
          </p:nvPr>
        </p:nvSpPr>
        <p:spPr>
          <a:xfrm>
            <a:off x="838200" y="1752600"/>
            <a:ext cx="7543800" cy="4079875"/>
          </a:xfrm>
        </p:spPr>
        <p:txBody>
          <a:bodyPr/>
          <a:lstStyle/>
          <a:p>
            <a:r>
              <a:rPr lang="en-US" sz="2800" dirty="0" smtClean="0"/>
              <a:t>Redistribution of instructional time strategy</a:t>
            </a:r>
          </a:p>
          <a:p>
            <a:pPr lvl="1"/>
            <a:r>
              <a:rPr lang="en-US" dirty="0" err="1" smtClean="0"/>
              <a:t>Louretta</a:t>
            </a:r>
            <a:r>
              <a:rPr lang="en-US" dirty="0" smtClean="0"/>
              <a:t> Cunningham-Powell </a:t>
            </a:r>
            <a:r>
              <a:rPr lang="en-US" dirty="0" smtClean="0">
                <a:solidFill>
                  <a:schemeClr val="tx1"/>
                </a:solidFill>
              </a:rPr>
              <a:t>at </a:t>
            </a:r>
            <a:r>
              <a:rPr lang="en-US" u="sng" dirty="0" smtClean="0">
                <a:solidFill>
                  <a:schemeClr val="tx1"/>
                </a:solidFill>
                <a:hlinkClick r:id="rId3"/>
              </a:rPr>
              <a:t>Cunningham-PowellL@michigan.gov</a:t>
            </a:r>
            <a:endParaRPr lang="en-US" dirty="0" smtClean="0"/>
          </a:p>
          <a:p>
            <a:r>
              <a:rPr lang="en-US" sz="2800" dirty="0" smtClean="0"/>
              <a:t>Surveys of Enacted Curriculum</a:t>
            </a:r>
          </a:p>
          <a:p>
            <a:pPr lvl="1"/>
            <a:r>
              <a:rPr lang="en-US" dirty="0" smtClean="0"/>
              <a:t>Deb Clemmons at </a:t>
            </a:r>
            <a:r>
              <a:rPr lang="es-CO" dirty="0" smtClean="0">
                <a:hlinkClick r:id="rId4"/>
              </a:rPr>
              <a:t>clemmonsd@michigan.gov</a:t>
            </a:r>
            <a:endParaRPr lang="es-CO" dirty="0" smtClean="0"/>
          </a:p>
          <a:p>
            <a:pPr lvl="1"/>
            <a:r>
              <a:rPr lang="en-US" dirty="0" smtClean="0"/>
              <a:t>Karen </a:t>
            </a:r>
            <a:r>
              <a:rPr lang="en-US" dirty="0" err="1" smtClean="0"/>
              <a:t>Ruple</a:t>
            </a:r>
            <a:r>
              <a:rPr lang="en-US" dirty="0" smtClean="0"/>
              <a:t> </a:t>
            </a:r>
            <a:r>
              <a:rPr lang="en-US" dirty="0" smtClean="0">
                <a:solidFill>
                  <a:schemeClr val="tx1"/>
                </a:solidFill>
              </a:rPr>
              <a:t>at </a:t>
            </a:r>
            <a:r>
              <a:rPr lang="en-US" u="sng" dirty="0" smtClean="0">
                <a:solidFill>
                  <a:schemeClr val="tx1"/>
                </a:solidFill>
                <a:hlinkClick r:id="rId5"/>
              </a:rPr>
              <a:t>ruplek@michigan.gov</a:t>
            </a:r>
            <a:endParaRPr lang="en-US" dirty="0" smtClean="0"/>
          </a:p>
          <a:p>
            <a:r>
              <a:rPr lang="en-US" sz="2800" dirty="0" smtClean="0"/>
              <a:t>MSU Data Dialogues</a:t>
            </a:r>
          </a:p>
          <a:p>
            <a:pPr lvl="1"/>
            <a:r>
              <a:rPr lang="en-US" dirty="0" smtClean="0"/>
              <a:t>Vanessa Garry </a:t>
            </a:r>
            <a:r>
              <a:rPr lang="en-US" dirty="0" smtClean="0">
                <a:solidFill>
                  <a:schemeClr val="tx1"/>
                </a:solidFill>
              </a:rPr>
              <a:t>at </a:t>
            </a:r>
            <a:r>
              <a:rPr lang="en-US" u="sng" dirty="0" smtClean="0">
                <a:solidFill>
                  <a:schemeClr val="tx1"/>
                </a:solidFill>
                <a:hlinkClick r:id="rId6"/>
              </a:rPr>
              <a:t>garryvan@msu.edu</a:t>
            </a:r>
            <a:r>
              <a:rPr lang="en-US" dirty="0" smtClean="0">
                <a:solidFill>
                  <a:schemeClr val="tx1"/>
                </a:solidFill>
              </a:rPr>
              <a:t> </a:t>
            </a:r>
            <a:endParaRPr lang="es-CO" dirty="0" smtClean="0"/>
          </a:p>
        </p:txBody>
      </p:sp>
      <p:sp>
        <p:nvSpPr>
          <p:cNvPr id="101379" name="Title 1"/>
          <p:cNvSpPr>
            <a:spLocks noGrp="1"/>
          </p:cNvSpPr>
          <p:nvPr>
            <p:ph type="title"/>
          </p:nvPr>
        </p:nvSpPr>
        <p:spPr>
          <a:xfrm>
            <a:off x="1042988" y="762000"/>
            <a:ext cx="7024687" cy="649288"/>
          </a:xfrm>
        </p:spPr>
        <p:txBody>
          <a:bodyPr/>
          <a:lstStyle/>
          <a:p>
            <a:r>
              <a:rPr lang="en-US" smtClean="0"/>
              <a:t>Contact Information</a:t>
            </a:r>
            <a:endParaRPr lang="es-CO" smtClean="0"/>
          </a:p>
        </p:txBody>
      </p:sp>
      <p:pic>
        <p:nvPicPr>
          <p:cNvPr id="7" name="Content Placeholder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auto">
          <a:xfrm>
            <a:off x="7061835" y="259080"/>
            <a:ext cx="1005840" cy="100584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p:cNvSpPr txBox="1">
            <a:spLocks/>
          </p:cNvSpPr>
          <p:nvPr/>
        </p:nvSpPr>
        <p:spPr bwMode="auto">
          <a:xfrm>
            <a:off x="1292225" y="1828800"/>
            <a:ext cx="6777038"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76000"/>
              <a:buFont typeface="Arial" panose="020B0604020202020204" pitchFamily="34" charset="0"/>
              <a:buChar char="•"/>
              <a:defRPr sz="3200">
                <a:solidFill>
                  <a:schemeClr val="tx2"/>
                </a:solidFill>
                <a:latin typeface="Calibri" panose="020F0502020204030204" pitchFamily="34" charset="0"/>
              </a:defRPr>
            </a:lvl1pPr>
            <a:lvl2pPr marL="639763" indent="-273050">
              <a:spcBef>
                <a:spcPct val="20000"/>
              </a:spcBef>
              <a:buClr>
                <a:schemeClr val="accent1"/>
              </a:buClr>
              <a:buSzPct val="76000"/>
              <a:buFont typeface="Courier New" panose="02070309020205020404" pitchFamily="49" charset="0"/>
              <a:buChar char="o"/>
              <a:defRPr sz="2800">
                <a:solidFill>
                  <a:schemeClr val="tx2"/>
                </a:solidFill>
                <a:latin typeface="Calibri" panose="020F0502020204030204" pitchFamily="34" charset="0"/>
              </a:defRPr>
            </a:lvl2pPr>
            <a:lvl3pPr indent="-228600">
              <a:spcBef>
                <a:spcPct val="20000"/>
              </a:spcBef>
              <a:buClr>
                <a:schemeClr val="accent1"/>
              </a:buClr>
              <a:buSzPct val="76000"/>
              <a:buFont typeface="Wingdings" panose="05000000000000000000" pitchFamily="2" charset="2"/>
              <a:buChar char="§"/>
              <a:defRPr sz="2400">
                <a:solidFill>
                  <a:schemeClr val="tx2"/>
                </a:solidFill>
                <a:latin typeface="Calibri" panose="020F0502020204030204" pitchFamily="34" charset="0"/>
              </a:defRPr>
            </a:lvl3pPr>
            <a:lvl4pPr marL="1123950" indent="-228600">
              <a:spcBef>
                <a:spcPct val="20000"/>
              </a:spcBef>
              <a:buClr>
                <a:schemeClr val="accent1"/>
              </a:buClr>
              <a:buSzPct val="76000"/>
              <a:buFont typeface="Wingdings" panose="05000000000000000000" pitchFamily="2" charset="2"/>
              <a:buChar char="v"/>
              <a:defRPr sz="2200">
                <a:solidFill>
                  <a:schemeClr val="tx2"/>
                </a:solidFill>
                <a:latin typeface="Calibri" panose="020F0502020204030204" pitchFamily="34" charset="0"/>
              </a:defRPr>
            </a:lvl4pPr>
            <a:lvl5pPr marL="1325563" indent="-228600">
              <a:spcBef>
                <a:spcPct val="20000"/>
              </a:spcBef>
              <a:buClr>
                <a:schemeClr val="accent1"/>
              </a:buClr>
              <a:buSzPct val="76000"/>
              <a:buFont typeface="Wingdings" panose="05000000000000000000" pitchFamily="2" charset="2"/>
              <a:buChar char="Ø"/>
              <a:defRPr sz="2000">
                <a:solidFill>
                  <a:schemeClr val="tx2"/>
                </a:solidFill>
                <a:latin typeface="Calibri" panose="020F0502020204030204" pitchFamily="34" charset="0"/>
              </a:defRPr>
            </a:lvl5pPr>
            <a:lvl6pPr marL="1782763" indent="-228600" eaLnBrk="0" fontAlgn="base" hangingPunct="0">
              <a:spcBef>
                <a:spcPct val="20000"/>
              </a:spcBef>
              <a:spcAft>
                <a:spcPct val="0"/>
              </a:spcAft>
              <a:buClr>
                <a:schemeClr val="accent1"/>
              </a:buClr>
              <a:buSzPct val="76000"/>
              <a:buFont typeface="Wingdings" panose="05000000000000000000" pitchFamily="2" charset="2"/>
              <a:buChar char="Ø"/>
              <a:defRPr sz="2000">
                <a:solidFill>
                  <a:schemeClr val="tx2"/>
                </a:solidFill>
                <a:latin typeface="Calibri" panose="020F0502020204030204" pitchFamily="34" charset="0"/>
              </a:defRPr>
            </a:lvl6pPr>
            <a:lvl7pPr marL="2239963" indent="-228600" eaLnBrk="0" fontAlgn="base" hangingPunct="0">
              <a:spcBef>
                <a:spcPct val="20000"/>
              </a:spcBef>
              <a:spcAft>
                <a:spcPct val="0"/>
              </a:spcAft>
              <a:buClr>
                <a:schemeClr val="accent1"/>
              </a:buClr>
              <a:buSzPct val="76000"/>
              <a:buFont typeface="Wingdings" panose="05000000000000000000" pitchFamily="2" charset="2"/>
              <a:buChar char="Ø"/>
              <a:defRPr sz="2000">
                <a:solidFill>
                  <a:schemeClr val="tx2"/>
                </a:solidFill>
                <a:latin typeface="Calibri" panose="020F0502020204030204" pitchFamily="34" charset="0"/>
              </a:defRPr>
            </a:lvl7pPr>
            <a:lvl8pPr marL="2697163" indent="-228600" eaLnBrk="0" fontAlgn="base" hangingPunct="0">
              <a:spcBef>
                <a:spcPct val="20000"/>
              </a:spcBef>
              <a:spcAft>
                <a:spcPct val="0"/>
              </a:spcAft>
              <a:buClr>
                <a:schemeClr val="accent1"/>
              </a:buClr>
              <a:buSzPct val="76000"/>
              <a:buFont typeface="Wingdings" panose="05000000000000000000" pitchFamily="2" charset="2"/>
              <a:buChar char="Ø"/>
              <a:defRPr sz="2000">
                <a:solidFill>
                  <a:schemeClr val="tx2"/>
                </a:solidFill>
                <a:latin typeface="Calibri" panose="020F0502020204030204" pitchFamily="34" charset="0"/>
              </a:defRPr>
            </a:lvl8pPr>
            <a:lvl9pPr marL="3154363" indent="-228600" eaLnBrk="0" fontAlgn="base" hangingPunct="0">
              <a:spcBef>
                <a:spcPct val="20000"/>
              </a:spcBef>
              <a:spcAft>
                <a:spcPct val="0"/>
              </a:spcAft>
              <a:buClr>
                <a:schemeClr val="accent1"/>
              </a:buClr>
              <a:buSzPct val="76000"/>
              <a:buFont typeface="Wingdings" panose="05000000000000000000" pitchFamily="2" charset="2"/>
              <a:buChar char="Ø"/>
              <a:defRPr sz="2000">
                <a:solidFill>
                  <a:schemeClr val="tx2"/>
                </a:solidFill>
                <a:latin typeface="Calibri" panose="020F0502020204030204" pitchFamily="34" charset="0"/>
              </a:defRPr>
            </a:lvl9pPr>
          </a:lstStyle>
          <a:p>
            <a:pPr algn="ctr">
              <a:spcBef>
                <a:spcPct val="0"/>
              </a:spcBef>
              <a:buFont typeface="Wingdings 2" panose="05020102010507070707" pitchFamily="18" charset="2"/>
              <a:buNone/>
            </a:pPr>
            <a:r>
              <a:rPr lang="en-US" sz="2400" u="sng" dirty="0">
                <a:ea typeface="Calibri" panose="020F0502020204030204" pitchFamily="34" charset="0"/>
                <a:cs typeface="Times New Roman" panose="02020603050405020304" pitchFamily="18" charset="0"/>
              </a:rPr>
              <a:t>The First 90 Days: Critical Success Strategies for New Leaders at All Levels</a:t>
            </a:r>
            <a:endParaRPr lang="en-US" sz="2400" dirty="0">
              <a:ea typeface="Calibri" panose="020F0502020204030204" pitchFamily="34" charset="0"/>
              <a:cs typeface="Times New Roman" panose="02020603050405020304" pitchFamily="18" charset="0"/>
            </a:endParaRPr>
          </a:p>
          <a:p>
            <a:pPr algn="ctr">
              <a:spcBef>
                <a:spcPct val="0"/>
              </a:spcBef>
              <a:buFont typeface="Wingdings 2" panose="05020102010507070707" pitchFamily="18" charset="2"/>
              <a:buNone/>
            </a:pPr>
            <a:r>
              <a:rPr lang="en-US" sz="2400" dirty="0">
                <a:ea typeface="Calibri" panose="020F0502020204030204" pitchFamily="34" charset="0"/>
                <a:cs typeface="Times New Roman" panose="02020603050405020304" pitchFamily="18" charset="0"/>
              </a:rPr>
              <a:t>Michael Watkins</a:t>
            </a:r>
          </a:p>
          <a:p>
            <a:pPr>
              <a:spcBef>
                <a:spcPct val="0"/>
              </a:spcBef>
              <a:buFont typeface="Wingdings 2" panose="05020102010507070707" pitchFamily="18" charset="2"/>
              <a:buNone/>
            </a:pPr>
            <a:endParaRPr lang="en-US" sz="2400" dirty="0">
              <a:ea typeface="Calibri" panose="020F0502020204030204" pitchFamily="34" charset="0"/>
              <a:cs typeface="Times New Roman" panose="02020603050405020304" pitchFamily="18" charset="0"/>
            </a:endParaRPr>
          </a:p>
          <a:p>
            <a:pPr algn="ctr">
              <a:spcBef>
                <a:spcPct val="0"/>
              </a:spcBef>
              <a:buFont typeface="Wingdings 2" panose="05020102010507070707" pitchFamily="18" charset="2"/>
              <a:buNone/>
            </a:pPr>
            <a:endParaRPr lang="en-US" sz="2400" dirty="0">
              <a:ea typeface="Calibri" panose="020F0502020204030204" pitchFamily="34" charset="0"/>
              <a:cs typeface="Times New Roman" panose="02020603050405020304" pitchFamily="18" charset="0"/>
            </a:endParaRPr>
          </a:p>
        </p:txBody>
      </p:sp>
      <p:sp>
        <p:nvSpPr>
          <p:cNvPr id="21507" name="Title 1"/>
          <p:cNvSpPr>
            <a:spLocks noGrp="1"/>
          </p:cNvSpPr>
          <p:nvPr>
            <p:ph type="title"/>
          </p:nvPr>
        </p:nvSpPr>
        <p:spPr>
          <a:xfrm>
            <a:off x="1044575" y="654050"/>
            <a:ext cx="7024688" cy="722313"/>
          </a:xfrm>
        </p:spPr>
        <p:txBody>
          <a:bodyPr/>
          <a:lstStyle/>
          <a:p>
            <a:r>
              <a:rPr lang="en-US" dirty="0" smtClean="0">
                <a:cs typeface="Times New Roman" panose="02020603050405020304" pitchFamily="18" charset="0"/>
              </a:rPr>
              <a:t>This approach is based on…</a:t>
            </a:r>
            <a:endParaRPr lang="en-US" dirty="0" smtClean="0"/>
          </a:p>
        </p:txBody>
      </p:sp>
      <p:pic>
        <p:nvPicPr>
          <p:cNvPr id="9220" name="Picture 9219"/>
          <p:cNvPicPr>
            <a:picLocks noChangeAspect="1"/>
          </p:cNvPicPr>
          <p:nvPr/>
        </p:nvPicPr>
        <p:blipFill rotWithShape="1">
          <a:blip r:embed="rId3">
            <a:extLst>
              <a:ext uri="{28A0092B-C50C-407E-A947-70E740481C1C}">
                <a14:useLocalDpi xmlns:a14="http://schemas.microsoft.com/office/drawing/2010/main" val="0"/>
              </a:ext>
            </a:extLst>
          </a:blip>
          <a:srcRect l="12821" r="11179"/>
          <a:stretch/>
        </p:blipFill>
        <p:spPr>
          <a:xfrm>
            <a:off x="4038600" y="3733800"/>
            <a:ext cx="1447800" cy="19050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990600" y="685800"/>
            <a:ext cx="7024688" cy="722313"/>
          </a:xfrm>
        </p:spPr>
        <p:txBody>
          <a:bodyPr/>
          <a:lstStyle/>
          <a:p>
            <a:r>
              <a:rPr lang="en-US" dirty="0" smtClean="0">
                <a:cs typeface="Times New Roman" panose="02020603050405020304" pitchFamily="18" charset="0"/>
              </a:rPr>
              <a:t>This approach is based on…</a:t>
            </a:r>
            <a:endParaRPr lang="en-US" dirty="0" smtClean="0"/>
          </a:p>
        </p:txBody>
      </p:sp>
      <p:sp>
        <p:nvSpPr>
          <p:cNvPr id="23555" name="Content Placeholder 2"/>
          <p:cNvSpPr txBox="1">
            <a:spLocks/>
          </p:cNvSpPr>
          <p:nvPr/>
        </p:nvSpPr>
        <p:spPr bwMode="auto">
          <a:xfrm>
            <a:off x="1295400" y="1676400"/>
            <a:ext cx="6881813" cy="412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76000"/>
              <a:buFont typeface="Arial" panose="020B0604020202020204" pitchFamily="34" charset="0"/>
              <a:buChar char="•"/>
              <a:defRPr sz="3200">
                <a:solidFill>
                  <a:schemeClr val="tx2"/>
                </a:solidFill>
                <a:latin typeface="Calibri" panose="020F0502020204030204" pitchFamily="34" charset="0"/>
              </a:defRPr>
            </a:lvl1pPr>
            <a:lvl2pPr marL="639763" indent="-273050">
              <a:spcBef>
                <a:spcPct val="20000"/>
              </a:spcBef>
              <a:buClr>
                <a:schemeClr val="accent1"/>
              </a:buClr>
              <a:buSzPct val="76000"/>
              <a:buFont typeface="Courier New" panose="02070309020205020404" pitchFamily="49" charset="0"/>
              <a:buChar char="o"/>
              <a:defRPr sz="2800">
                <a:solidFill>
                  <a:schemeClr val="tx2"/>
                </a:solidFill>
                <a:latin typeface="Calibri" panose="020F0502020204030204" pitchFamily="34" charset="0"/>
              </a:defRPr>
            </a:lvl2pPr>
            <a:lvl3pPr indent="-228600">
              <a:spcBef>
                <a:spcPct val="20000"/>
              </a:spcBef>
              <a:buClr>
                <a:schemeClr val="accent1"/>
              </a:buClr>
              <a:buSzPct val="76000"/>
              <a:buFont typeface="Wingdings" panose="05000000000000000000" pitchFamily="2" charset="2"/>
              <a:buChar char="§"/>
              <a:defRPr sz="2400">
                <a:solidFill>
                  <a:schemeClr val="tx2"/>
                </a:solidFill>
                <a:latin typeface="Calibri" panose="020F0502020204030204" pitchFamily="34" charset="0"/>
              </a:defRPr>
            </a:lvl3pPr>
            <a:lvl4pPr marL="1123950" indent="-228600">
              <a:spcBef>
                <a:spcPct val="20000"/>
              </a:spcBef>
              <a:buClr>
                <a:schemeClr val="accent1"/>
              </a:buClr>
              <a:buSzPct val="76000"/>
              <a:buFont typeface="Wingdings" panose="05000000000000000000" pitchFamily="2" charset="2"/>
              <a:buChar char="v"/>
              <a:defRPr sz="2200">
                <a:solidFill>
                  <a:schemeClr val="tx2"/>
                </a:solidFill>
                <a:latin typeface="Calibri" panose="020F0502020204030204" pitchFamily="34" charset="0"/>
              </a:defRPr>
            </a:lvl4pPr>
            <a:lvl5pPr marL="1325563" indent="-228600">
              <a:spcBef>
                <a:spcPct val="20000"/>
              </a:spcBef>
              <a:buClr>
                <a:schemeClr val="accent1"/>
              </a:buClr>
              <a:buSzPct val="76000"/>
              <a:buFont typeface="Wingdings" panose="05000000000000000000" pitchFamily="2" charset="2"/>
              <a:buChar char="Ø"/>
              <a:defRPr sz="2000">
                <a:solidFill>
                  <a:schemeClr val="tx2"/>
                </a:solidFill>
                <a:latin typeface="Calibri" panose="020F0502020204030204" pitchFamily="34" charset="0"/>
              </a:defRPr>
            </a:lvl5pPr>
            <a:lvl6pPr marL="1782763" indent="-228600" eaLnBrk="0" fontAlgn="base" hangingPunct="0">
              <a:spcBef>
                <a:spcPct val="20000"/>
              </a:spcBef>
              <a:spcAft>
                <a:spcPct val="0"/>
              </a:spcAft>
              <a:buClr>
                <a:schemeClr val="accent1"/>
              </a:buClr>
              <a:buSzPct val="76000"/>
              <a:buFont typeface="Wingdings" panose="05000000000000000000" pitchFamily="2" charset="2"/>
              <a:buChar char="Ø"/>
              <a:defRPr sz="2000">
                <a:solidFill>
                  <a:schemeClr val="tx2"/>
                </a:solidFill>
                <a:latin typeface="Calibri" panose="020F0502020204030204" pitchFamily="34" charset="0"/>
              </a:defRPr>
            </a:lvl6pPr>
            <a:lvl7pPr marL="2239963" indent="-228600" eaLnBrk="0" fontAlgn="base" hangingPunct="0">
              <a:spcBef>
                <a:spcPct val="20000"/>
              </a:spcBef>
              <a:spcAft>
                <a:spcPct val="0"/>
              </a:spcAft>
              <a:buClr>
                <a:schemeClr val="accent1"/>
              </a:buClr>
              <a:buSzPct val="76000"/>
              <a:buFont typeface="Wingdings" panose="05000000000000000000" pitchFamily="2" charset="2"/>
              <a:buChar char="Ø"/>
              <a:defRPr sz="2000">
                <a:solidFill>
                  <a:schemeClr val="tx2"/>
                </a:solidFill>
                <a:latin typeface="Calibri" panose="020F0502020204030204" pitchFamily="34" charset="0"/>
              </a:defRPr>
            </a:lvl7pPr>
            <a:lvl8pPr marL="2697163" indent="-228600" eaLnBrk="0" fontAlgn="base" hangingPunct="0">
              <a:spcBef>
                <a:spcPct val="20000"/>
              </a:spcBef>
              <a:spcAft>
                <a:spcPct val="0"/>
              </a:spcAft>
              <a:buClr>
                <a:schemeClr val="accent1"/>
              </a:buClr>
              <a:buSzPct val="76000"/>
              <a:buFont typeface="Wingdings" panose="05000000000000000000" pitchFamily="2" charset="2"/>
              <a:buChar char="Ø"/>
              <a:defRPr sz="2000">
                <a:solidFill>
                  <a:schemeClr val="tx2"/>
                </a:solidFill>
                <a:latin typeface="Calibri" panose="020F0502020204030204" pitchFamily="34" charset="0"/>
              </a:defRPr>
            </a:lvl8pPr>
            <a:lvl9pPr marL="3154363" indent="-228600" eaLnBrk="0" fontAlgn="base" hangingPunct="0">
              <a:spcBef>
                <a:spcPct val="20000"/>
              </a:spcBef>
              <a:spcAft>
                <a:spcPct val="0"/>
              </a:spcAft>
              <a:buClr>
                <a:schemeClr val="accent1"/>
              </a:buClr>
              <a:buSzPct val="76000"/>
              <a:buFont typeface="Wingdings" panose="05000000000000000000" pitchFamily="2" charset="2"/>
              <a:buChar char="Ø"/>
              <a:defRPr sz="2000">
                <a:solidFill>
                  <a:schemeClr val="tx2"/>
                </a:solidFill>
                <a:latin typeface="Calibri" panose="020F0502020204030204" pitchFamily="34" charset="0"/>
              </a:defRPr>
            </a:lvl9pPr>
          </a:lstStyle>
          <a:p>
            <a:pPr algn="ctr">
              <a:spcBef>
                <a:spcPct val="0"/>
              </a:spcBef>
              <a:buFont typeface="Wingdings 2" panose="05020102010507070707" pitchFamily="18" charset="2"/>
              <a:buNone/>
            </a:pPr>
            <a:r>
              <a:rPr lang="en-US" sz="2400" u="sng" dirty="0">
                <a:ea typeface="Calibri" panose="020F0502020204030204" pitchFamily="34" charset="0"/>
                <a:cs typeface="Times New Roman" panose="02020603050405020304" pitchFamily="18" charset="0"/>
              </a:rPr>
              <a:t>DATA WISE:  A Step –by-Step Guide to Using Assessment Results to Improve Teaching and Learning</a:t>
            </a:r>
            <a:endParaRPr lang="en-US" sz="2400" dirty="0">
              <a:ea typeface="Calibri" panose="020F0502020204030204" pitchFamily="34" charset="0"/>
              <a:cs typeface="Times New Roman" panose="02020603050405020304" pitchFamily="18" charset="0"/>
            </a:endParaRPr>
          </a:p>
          <a:p>
            <a:pPr algn="ctr">
              <a:spcBef>
                <a:spcPct val="0"/>
              </a:spcBef>
              <a:buFont typeface="Wingdings 2" panose="05020102010507070707" pitchFamily="18" charset="2"/>
              <a:buNone/>
            </a:pPr>
            <a:r>
              <a:rPr lang="en-US" sz="2400" dirty="0">
                <a:ea typeface="Calibri" panose="020F0502020204030204" pitchFamily="34" charset="0"/>
                <a:cs typeface="Times New Roman" panose="02020603050405020304" pitchFamily="18" charset="0"/>
              </a:rPr>
              <a:t>Kathryn Parker </a:t>
            </a:r>
            <a:r>
              <a:rPr lang="en-US" sz="2400" dirty="0" err="1">
                <a:ea typeface="Calibri" panose="020F0502020204030204" pitchFamily="34" charset="0"/>
                <a:cs typeface="Times New Roman" panose="02020603050405020304" pitchFamily="18" charset="0"/>
              </a:rPr>
              <a:t>Boudett</a:t>
            </a:r>
            <a:r>
              <a:rPr lang="en-US" sz="2400">
                <a:ea typeface="Calibri" panose="020F0502020204030204" pitchFamily="34" charset="0"/>
                <a:cs typeface="Times New Roman" panose="02020603050405020304" pitchFamily="18" charset="0"/>
              </a:rPr>
              <a:t>, Elizabeth City</a:t>
            </a: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7334" r="7334"/>
          <a:stretch/>
        </p:blipFill>
        <p:spPr>
          <a:xfrm>
            <a:off x="3352800" y="3048000"/>
            <a:ext cx="2438400" cy="28575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1035050" y="685800"/>
            <a:ext cx="7024688" cy="722313"/>
          </a:xfrm>
        </p:spPr>
        <p:txBody>
          <a:bodyPr/>
          <a:lstStyle/>
          <a:p>
            <a:r>
              <a:rPr lang="en-US" smtClean="0">
                <a:cs typeface="Times New Roman" panose="02020603050405020304" pitchFamily="18" charset="0"/>
              </a:rPr>
              <a:t>This approach is based on…</a:t>
            </a:r>
            <a:endParaRPr lang="en-US" smtClean="0"/>
          </a:p>
        </p:txBody>
      </p:sp>
      <p:sp>
        <p:nvSpPr>
          <p:cNvPr id="16" name="Content Placeholder 2"/>
          <p:cNvSpPr txBox="1">
            <a:spLocks/>
          </p:cNvSpPr>
          <p:nvPr/>
        </p:nvSpPr>
        <p:spPr bwMode="auto">
          <a:xfrm>
            <a:off x="1144588" y="1676400"/>
            <a:ext cx="6805612" cy="411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273050" algn="l" rtl="0" eaLnBrk="0" fontAlgn="base" hangingPunct="0">
              <a:spcBef>
                <a:spcPct val="20000"/>
              </a:spcBef>
              <a:spcAft>
                <a:spcPct val="0"/>
              </a:spcAft>
              <a:buClr>
                <a:schemeClr val="accent1"/>
              </a:buClr>
              <a:buSzPct val="76000"/>
              <a:buFont typeface="Wingdings 2" panose="05020102010507070707" pitchFamily="18" charset="2"/>
              <a:buChar char=""/>
              <a:defRPr sz="2400" kern="1200">
                <a:solidFill>
                  <a:schemeClr val="tx2"/>
                </a:solidFill>
                <a:latin typeface="+mn-lt"/>
                <a:ea typeface="+mn-ea"/>
                <a:cs typeface="+mn-cs"/>
              </a:defRPr>
            </a:lvl1pPr>
            <a:lvl2pPr marL="639763" indent="-273050" algn="l" rtl="0" eaLnBrk="0" fontAlgn="base" hangingPunct="0">
              <a:spcBef>
                <a:spcPct val="20000"/>
              </a:spcBef>
              <a:spcAft>
                <a:spcPct val="0"/>
              </a:spcAft>
              <a:buClr>
                <a:schemeClr val="accent1"/>
              </a:buClr>
              <a:buSzPct val="76000"/>
              <a:buFont typeface="Wingdings 2" panose="05020102010507070707" pitchFamily="18" charset="2"/>
              <a:buChar char=""/>
              <a:defRPr sz="2000" kern="1200">
                <a:solidFill>
                  <a:schemeClr val="tx2"/>
                </a:solidFill>
                <a:latin typeface="+mn-lt"/>
                <a:ea typeface="+mn-ea"/>
                <a:cs typeface="+mn-cs"/>
              </a:defRPr>
            </a:lvl2pPr>
            <a:lvl3pPr marL="914400" indent="-228600" algn="l" rtl="0" eaLnBrk="0" fontAlgn="base" hangingPunct="0">
              <a:spcBef>
                <a:spcPct val="20000"/>
              </a:spcBef>
              <a:spcAft>
                <a:spcPct val="0"/>
              </a:spcAft>
              <a:buClr>
                <a:schemeClr val="accent1"/>
              </a:buClr>
              <a:buSzPct val="76000"/>
              <a:buFont typeface="Wingdings 2" panose="05020102010507070707" pitchFamily="18" charset="2"/>
              <a:buChar char=""/>
              <a:defRPr sz="1800" kern="1200">
                <a:solidFill>
                  <a:schemeClr val="tx2"/>
                </a:solidFill>
                <a:latin typeface="+mn-lt"/>
                <a:ea typeface="+mn-ea"/>
                <a:cs typeface="+mn-cs"/>
              </a:defRPr>
            </a:lvl3pPr>
            <a:lvl4pPr marL="1123950" indent="-228600" algn="l" rtl="0" eaLnBrk="0" fontAlgn="base" hangingPunct="0">
              <a:spcBef>
                <a:spcPct val="20000"/>
              </a:spcBef>
              <a:spcAft>
                <a:spcPct val="0"/>
              </a:spcAft>
              <a:buClr>
                <a:schemeClr val="accent1"/>
              </a:buClr>
              <a:buSzPct val="76000"/>
              <a:buFont typeface="Wingdings 2" panose="05020102010507070707" pitchFamily="18" charset="2"/>
              <a:buChar char=""/>
              <a:defRPr sz="1600" kern="1200">
                <a:solidFill>
                  <a:schemeClr val="tx2"/>
                </a:solidFill>
                <a:latin typeface="+mn-lt"/>
                <a:ea typeface="+mn-ea"/>
                <a:cs typeface="+mn-cs"/>
              </a:defRPr>
            </a:lvl4pPr>
            <a:lvl5pPr marL="1325563" indent="-228600" algn="l" rtl="0" eaLnBrk="0" fontAlgn="base" hangingPunct="0">
              <a:spcBef>
                <a:spcPct val="20000"/>
              </a:spcBef>
              <a:spcAft>
                <a:spcPct val="0"/>
              </a:spcAft>
              <a:buClr>
                <a:schemeClr val="accent1"/>
              </a:buClr>
              <a:buSzPct val="76000"/>
              <a:buFont typeface="Wingdings 2" panose="05020102010507070707" pitchFamily="18" charset="2"/>
              <a:buChar char=""/>
              <a:defRPr sz="1600" kern="120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6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6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6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600" kern="1200">
                <a:solidFill>
                  <a:schemeClr val="tx2"/>
                </a:solidFill>
                <a:latin typeface="+mn-lt"/>
                <a:ea typeface="+mn-ea"/>
                <a:cs typeface="+mn-cs"/>
              </a:defRPr>
            </a:lvl9pPr>
          </a:lstStyle>
          <a:p>
            <a:pPr marL="69850" indent="0" algn="ctr">
              <a:buFont typeface="Wingdings 2" panose="05020102010507070707" pitchFamily="18" charset="2"/>
              <a:buNone/>
              <a:defRPr/>
            </a:pPr>
            <a:r>
              <a:rPr lang="en-US" u="sng" dirty="0">
                <a:latin typeface="Calibri"/>
                <a:ea typeface="Calibri"/>
                <a:cs typeface="Times New Roman"/>
              </a:rPr>
              <a:t>Annual Growth for All </a:t>
            </a:r>
            <a:r>
              <a:rPr lang="en-US" u="sng" dirty="0" smtClean="0">
                <a:latin typeface="Calibri"/>
                <a:ea typeface="Calibri"/>
                <a:cs typeface="Times New Roman"/>
              </a:rPr>
              <a:t>Students</a:t>
            </a:r>
            <a:r>
              <a:rPr lang="en-US" u="sng" dirty="0">
                <a:latin typeface="Calibri"/>
                <a:ea typeface="Calibri"/>
                <a:cs typeface="Times New Roman"/>
              </a:rPr>
              <a:t>; Catch-up Growth for Those Who Are </a:t>
            </a:r>
            <a:r>
              <a:rPr lang="en-US" u="sng" dirty="0" smtClean="0">
                <a:latin typeface="Calibri"/>
                <a:ea typeface="Calibri"/>
                <a:cs typeface="Times New Roman"/>
              </a:rPr>
              <a:t>Behind</a:t>
            </a:r>
            <a:endParaRPr lang="en-US" dirty="0">
              <a:latin typeface="Calibri"/>
              <a:ea typeface="Calibri"/>
              <a:cs typeface="Times New Roman"/>
            </a:endParaRPr>
          </a:p>
          <a:p>
            <a:pPr marL="69850" indent="0" algn="ctr">
              <a:buFont typeface="Wingdings 2" panose="05020102010507070707" pitchFamily="18" charset="2"/>
              <a:buNone/>
              <a:defRPr/>
            </a:pPr>
            <a:r>
              <a:rPr lang="en-US" dirty="0" smtClean="0">
                <a:latin typeface="Calibri"/>
                <a:ea typeface="Calibri"/>
                <a:cs typeface="Times New Roman"/>
              </a:rPr>
              <a:t>Lynn </a:t>
            </a:r>
            <a:r>
              <a:rPr lang="en-US" dirty="0">
                <a:latin typeface="Calibri"/>
                <a:ea typeface="Calibri"/>
                <a:cs typeface="Times New Roman"/>
              </a:rPr>
              <a:t>Fielding, Nancy Kerr, Paul </a:t>
            </a:r>
            <a:r>
              <a:rPr lang="en-US" dirty="0" smtClean="0">
                <a:latin typeface="Calibri"/>
                <a:ea typeface="Calibri"/>
                <a:cs typeface="Times New Roman"/>
              </a:rPr>
              <a:t>Rosier</a:t>
            </a:r>
          </a:p>
          <a:p>
            <a:pPr marL="69850" indent="0" algn="ctr">
              <a:buFont typeface="Wingdings 2" panose="05020102010507070707" pitchFamily="18" charset="2"/>
              <a:buNone/>
              <a:defRPr/>
            </a:pPr>
            <a:endParaRPr lang="en-US" dirty="0">
              <a:latin typeface="Calibri"/>
              <a:ea typeface="Calibri"/>
              <a:cs typeface="Times New Roman"/>
            </a:endParaRPr>
          </a:p>
          <a:p>
            <a:pPr marL="69850" indent="0" algn="ctr">
              <a:buFont typeface="Wingdings 2" panose="05020102010507070707" pitchFamily="18" charset="2"/>
              <a:buNone/>
              <a:defRPr/>
            </a:pPr>
            <a:endParaRPr lang="en-US" dirty="0">
              <a:latin typeface="Calibri"/>
              <a:ea typeface="Calibri"/>
              <a:cs typeface="Times New Roman"/>
            </a:endParaRPr>
          </a:p>
          <a:p>
            <a:pPr marL="0" indent="0" algn="ctr">
              <a:spcBef>
                <a:spcPts val="0"/>
              </a:spcBef>
              <a:spcAft>
                <a:spcPts val="0"/>
              </a:spcAft>
              <a:buFont typeface="Wingdings 2" panose="05020102010507070707" pitchFamily="18" charset="2"/>
              <a:buNone/>
              <a:defRPr/>
            </a:pPr>
            <a:endParaRPr lang="en-US" dirty="0" smtClean="0">
              <a:latin typeface="Calibri"/>
              <a:ea typeface="Calibri"/>
              <a:cs typeface="Times New Roman"/>
            </a:endParaRP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21878" t="8757" r="22666" b="8575"/>
          <a:stretch/>
        </p:blipFill>
        <p:spPr>
          <a:xfrm>
            <a:off x="3825550" y="3428999"/>
            <a:ext cx="1584649" cy="2362201"/>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Title 1"/>
          <p:cNvSpPr txBox="1">
            <a:spLocks/>
          </p:cNvSpPr>
          <p:nvPr/>
        </p:nvSpPr>
        <p:spPr bwMode="auto">
          <a:xfrm>
            <a:off x="1058863" y="685800"/>
            <a:ext cx="7024687"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accent1"/>
              </a:buClr>
              <a:buSzPct val="76000"/>
              <a:buFont typeface="Arial" panose="020B0604020202020204" pitchFamily="34" charset="0"/>
              <a:buChar char="•"/>
              <a:defRPr sz="3200">
                <a:solidFill>
                  <a:schemeClr val="tx2"/>
                </a:solidFill>
                <a:latin typeface="Calibri" panose="020F0502020204030204" pitchFamily="34" charset="0"/>
              </a:defRPr>
            </a:lvl1pPr>
            <a:lvl2pPr marL="639763" indent="-273050">
              <a:spcBef>
                <a:spcPct val="20000"/>
              </a:spcBef>
              <a:buClr>
                <a:schemeClr val="accent1"/>
              </a:buClr>
              <a:buSzPct val="76000"/>
              <a:buFont typeface="Courier New" panose="02070309020205020404" pitchFamily="49" charset="0"/>
              <a:buChar char="o"/>
              <a:defRPr sz="2800">
                <a:solidFill>
                  <a:schemeClr val="tx2"/>
                </a:solidFill>
                <a:latin typeface="Calibri" panose="020F0502020204030204" pitchFamily="34" charset="0"/>
              </a:defRPr>
            </a:lvl2pPr>
            <a:lvl3pPr indent="-228600">
              <a:spcBef>
                <a:spcPct val="20000"/>
              </a:spcBef>
              <a:buClr>
                <a:schemeClr val="accent1"/>
              </a:buClr>
              <a:buSzPct val="76000"/>
              <a:buFont typeface="Wingdings" panose="05000000000000000000" pitchFamily="2" charset="2"/>
              <a:buChar char="§"/>
              <a:defRPr sz="2400">
                <a:solidFill>
                  <a:schemeClr val="tx2"/>
                </a:solidFill>
                <a:latin typeface="Calibri" panose="020F0502020204030204" pitchFamily="34" charset="0"/>
              </a:defRPr>
            </a:lvl3pPr>
            <a:lvl4pPr marL="1123950" indent="-228600">
              <a:spcBef>
                <a:spcPct val="20000"/>
              </a:spcBef>
              <a:buClr>
                <a:schemeClr val="accent1"/>
              </a:buClr>
              <a:buSzPct val="76000"/>
              <a:buFont typeface="Wingdings" panose="05000000000000000000" pitchFamily="2" charset="2"/>
              <a:buChar char="v"/>
              <a:defRPr sz="2200">
                <a:solidFill>
                  <a:schemeClr val="tx2"/>
                </a:solidFill>
                <a:latin typeface="Calibri" panose="020F0502020204030204" pitchFamily="34" charset="0"/>
              </a:defRPr>
            </a:lvl4pPr>
            <a:lvl5pPr marL="1325563" indent="-228600">
              <a:spcBef>
                <a:spcPct val="20000"/>
              </a:spcBef>
              <a:buClr>
                <a:schemeClr val="accent1"/>
              </a:buClr>
              <a:buSzPct val="76000"/>
              <a:buFont typeface="Wingdings" panose="05000000000000000000" pitchFamily="2" charset="2"/>
              <a:buChar char="Ø"/>
              <a:defRPr sz="2000">
                <a:solidFill>
                  <a:schemeClr val="tx2"/>
                </a:solidFill>
                <a:latin typeface="Calibri" panose="020F0502020204030204" pitchFamily="34" charset="0"/>
              </a:defRPr>
            </a:lvl5pPr>
            <a:lvl6pPr marL="1782763" indent="-228600" eaLnBrk="0" fontAlgn="base" hangingPunct="0">
              <a:spcBef>
                <a:spcPct val="20000"/>
              </a:spcBef>
              <a:spcAft>
                <a:spcPct val="0"/>
              </a:spcAft>
              <a:buClr>
                <a:schemeClr val="accent1"/>
              </a:buClr>
              <a:buSzPct val="76000"/>
              <a:buFont typeface="Wingdings" panose="05000000000000000000" pitchFamily="2" charset="2"/>
              <a:buChar char="Ø"/>
              <a:defRPr sz="2000">
                <a:solidFill>
                  <a:schemeClr val="tx2"/>
                </a:solidFill>
                <a:latin typeface="Calibri" panose="020F0502020204030204" pitchFamily="34" charset="0"/>
              </a:defRPr>
            </a:lvl6pPr>
            <a:lvl7pPr marL="2239963" indent="-228600" eaLnBrk="0" fontAlgn="base" hangingPunct="0">
              <a:spcBef>
                <a:spcPct val="20000"/>
              </a:spcBef>
              <a:spcAft>
                <a:spcPct val="0"/>
              </a:spcAft>
              <a:buClr>
                <a:schemeClr val="accent1"/>
              </a:buClr>
              <a:buSzPct val="76000"/>
              <a:buFont typeface="Wingdings" panose="05000000000000000000" pitchFamily="2" charset="2"/>
              <a:buChar char="Ø"/>
              <a:defRPr sz="2000">
                <a:solidFill>
                  <a:schemeClr val="tx2"/>
                </a:solidFill>
                <a:latin typeface="Calibri" panose="020F0502020204030204" pitchFamily="34" charset="0"/>
              </a:defRPr>
            </a:lvl7pPr>
            <a:lvl8pPr marL="2697163" indent="-228600" eaLnBrk="0" fontAlgn="base" hangingPunct="0">
              <a:spcBef>
                <a:spcPct val="20000"/>
              </a:spcBef>
              <a:spcAft>
                <a:spcPct val="0"/>
              </a:spcAft>
              <a:buClr>
                <a:schemeClr val="accent1"/>
              </a:buClr>
              <a:buSzPct val="76000"/>
              <a:buFont typeface="Wingdings" panose="05000000000000000000" pitchFamily="2" charset="2"/>
              <a:buChar char="Ø"/>
              <a:defRPr sz="2000">
                <a:solidFill>
                  <a:schemeClr val="tx2"/>
                </a:solidFill>
                <a:latin typeface="Calibri" panose="020F0502020204030204" pitchFamily="34" charset="0"/>
              </a:defRPr>
            </a:lvl8pPr>
            <a:lvl9pPr marL="3154363" indent="-228600" eaLnBrk="0" fontAlgn="base" hangingPunct="0">
              <a:spcBef>
                <a:spcPct val="20000"/>
              </a:spcBef>
              <a:spcAft>
                <a:spcPct val="0"/>
              </a:spcAft>
              <a:buClr>
                <a:schemeClr val="accent1"/>
              </a:buClr>
              <a:buSzPct val="76000"/>
              <a:buFont typeface="Wingdings" panose="05000000000000000000" pitchFamily="2" charset="2"/>
              <a:buChar char="Ø"/>
              <a:defRPr sz="2000">
                <a:solidFill>
                  <a:schemeClr val="tx2"/>
                </a:solidFill>
                <a:latin typeface="Calibri" panose="020F0502020204030204" pitchFamily="34" charset="0"/>
              </a:defRPr>
            </a:lvl9pPr>
          </a:lstStyle>
          <a:p>
            <a:pPr algn="ctr">
              <a:spcBef>
                <a:spcPct val="0"/>
              </a:spcBef>
              <a:buClrTx/>
              <a:buSzTx/>
              <a:buFontTx/>
              <a:buNone/>
            </a:pPr>
            <a:r>
              <a:rPr lang="en-US" sz="4000" b="1">
                <a:solidFill>
                  <a:schemeClr val="accent1"/>
                </a:solidFill>
                <a:cs typeface="Times New Roman" panose="02020603050405020304" pitchFamily="18" charset="0"/>
              </a:rPr>
              <a:t> </a:t>
            </a:r>
            <a:r>
              <a:rPr lang="en-US" sz="2800" b="1">
                <a:solidFill>
                  <a:schemeClr val="accent1"/>
                </a:solidFill>
                <a:cs typeface="Times New Roman" panose="02020603050405020304" pitchFamily="18" charset="0"/>
              </a:rPr>
              <a:t>Redistribution of Instructional Time</a:t>
            </a:r>
          </a:p>
          <a:p>
            <a:pPr algn="ctr">
              <a:spcBef>
                <a:spcPct val="0"/>
              </a:spcBef>
              <a:buClrTx/>
              <a:buSzTx/>
              <a:buFontTx/>
              <a:buNone/>
            </a:pPr>
            <a:r>
              <a:rPr lang="en-US" sz="2800" b="1">
                <a:solidFill>
                  <a:schemeClr val="accent1"/>
                </a:solidFill>
                <a:cs typeface="Times New Roman" panose="02020603050405020304" pitchFamily="18" charset="0"/>
              </a:rPr>
              <a:t>At-A-Glance</a:t>
            </a:r>
          </a:p>
        </p:txBody>
      </p:sp>
      <p:pic>
        <p:nvPicPr>
          <p:cNvPr id="3" name="Picture 2"/>
          <p:cNvPicPr>
            <a:picLocks noChangeAspect="1"/>
          </p:cNvPicPr>
          <p:nvPr/>
        </p:nvPicPr>
        <p:blipFill>
          <a:blip r:embed="rId3"/>
          <a:stretch>
            <a:fillRect/>
          </a:stretch>
        </p:blipFill>
        <p:spPr>
          <a:xfrm>
            <a:off x="544975" y="1752600"/>
            <a:ext cx="8054051" cy="4059944"/>
          </a:xfrm>
          <a:prstGeom prst="rect">
            <a:avLst/>
          </a:prstGeom>
        </p:spPr>
      </p:pic>
    </p:spTree>
    <p:extLst>
      <p:ext uri="{BB962C8B-B14F-4D97-AF65-F5344CB8AC3E}">
        <p14:creationId xmlns:p14="http://schemas.microsoft.com/office/powerpoint/2010/main" val="33244194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1042988" y="762000"/>
            <a:ext cx="7024687" cy="649288"/>
          </a:xfrm>
        </p:spPr>
        <p:txBody>
          <a:bodyPr/>
          <a:lstStyle/>
          <a:p>
            <a:r>
              <a:rPr lang="en-US" smtClean="0"/>
              <a:t>First 90 Days</a:t>
            </a:r>
          </a:p>
        </p:txBody>
      </p:sp>
      <p:sp>
        <p:nvSpPr>
          <p:cNvPr id="7" name="Content Placeholder 6"/>
          <p:cNvSpPr>
            <a:spLocks noGrp="1"/>
          </p:cNvSpPr>
          <p:nvPr>
            <p:ph idx="1"/>
          </p:nvPr>
        </p:nvSpPr>
        <p:spPr>
          <a:xfrm>
            <a:off x="1042988" y="3448050"/>
            <a:ext cx="7024687" cy="2647950"/>
          </a:xfrm>
        </p:spPr>
        <p:txBody>
          <a:bodyPr/>
          <a:lstStyle/>
          <a:p>
            <a:r>
              <a:rPr lang="en-US" dirty="0" smtClean="0"/>
              <a:t>Analyze the data by subject/content standard</a:t>
            </a:r>
          </a:p>
          <a:p>
            <a:r>
              <a:rPr lang="en-US" dirty="0" smtClean="0"/>
              <a:t>Select two big ticket items within each content area</a:t>
            </a:r>
          </a:p>
          <a:p>
            <a:r>
              <a:rPr lang="en-US" dirty="0" smtClean="0"/>
              <a:t>Create a redistributed timeline</a:t>
            </a: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12500" t="15576" b="47131"/>
          <a:stretch/>
        </p:blipFill>
        <p:spPr>
          <a:xfrm>
            <a:off x="571500" y="1466850"/>
            <a:ext cx="8001000" cy="1981200"/>
          </a:xfrm>
          <a:prstGeom prst="rect">
            <a:avLst/>
          </a:prstGeom>
        </p:spPr>
      </p:pic>
    </p:spTree>
    <p:extLst>
      <p:ext uri="{BB962C8B-B14F-4D97-AF65-F5344CB8AC3E}">
        <p14:creationId xmlns:p14="http://schemas.microsoft.com/office/powerpoint/2010/main" val="114173480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6863</TotalTime>
  <Words>4783</Words>
  <Application>Microsoft Office PowerPoint</Application>
  <PresentationFormat>On-screen Show (4:3)</PresentationFormat>
  <Paragraphs>410</Paragraphs>
  <Slides>49</Slides>
  <Notes>49</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49</vt:i4>
      </vt:variant>
    </vt:vector>
  </HeadingPairs>
  <TitlesOfParts>
    <vt:vector size="59" baseType="lpstr">
      <vt:lpstr>Arial</vt:lpstr>
      <vt:lpstr>Arial Rounded MT Bold</vt:lpstr>
      <vt:lpstr>Calibri</vt:lpstr>
      <vt:lpstr>Century Gothic</vt:lpstr>
      <vt:lpstr>Courier New</vt:lpstr>
      <vt:lpstr>Symbol</vt:lpstr>
      <vt:lpstr>Times New Roman</vt:lpstr>
      <vt:lpstr>Wingdings</vt:lpstr>
      <vt:lpstr>Wingdings 2</vt:lpstr>
      <vt:lpstr>Austin</vt:lpstr>
      <vt:lpstr>A  REDISTRIBUTION   OF  INSTRUCTIONAL  TIME (High School) </vt:lpstr>
      <vt:lpstr> Why go this route?</vt:lpstr>
      <vt:lpstr>You’ll know you’ve arrived when…</vt:lpstr>
      <vt:lpstr>Construction Zone</vt:lpstr>
      <vt:lpstr>This approach is based on…</vt:lpstr>
      <vt:lpstr>This approach is based on…</vt:lpstr>
      <vt:lpstr>This approach is based on…</vt:lpstr>
      <vt:lpstr>PowerPoint Presentation</vt:lpstr>
      <vt:lpstr>First 90 Days</vt:lpstr>
      <vt:lpstr>First 90 Days: Step 1</vt:lpstr>
      <vt:lpstr>PowerPoint Presentation</vt:lpstr>
      <vt:lpstr>PowerPoint Presentation</vt:lpstr>
      <vt:lpstr>PowerPoint Presentation</vt:lpstr>
      <vt:lpstr>PowerPoint Presentation</vt:lpstr>
      <vt:lpstr>First 90 Days: Step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First 90 Days: Step 3</vt:lpstr>
      <vt:lpstr>PowerPoint Presentation</vt:lpstr>
      <vt:lpstr>First 90 Days: Steps 4/5</vt:lpstr>
      <vt:lpstr>PowerPoint Presentation</vt:lpstr>
      <vt:lpstr>First 90 Days: Step 6</vt:lpstr>
      <vt:lpstr>PowerPoint Presentation</vt:lpstr>
      <vt:lpstr>PowerPoint Presentation</vt:lpstr>
      <vt:lpstr>PowerPoint Presentation</vt:lpstr>
      <vt:lpstr>PowerPoint Presentation</vt:lpstr>
      <vt:lpstr>First 90 Days: Step 7</vt:lpstr>
      <vt:lpstr>PowerPoint Presentation</vt:lpstr>
      <vt:lpstr>PowerPoint Presentation</vt:lpstr>
      <vt:lpstr>First 90 Days: Step 8</vt:lpstr>
      <vt:lpstr>PowerPoint Presentation</vt:lpstr>
      <vt:lpstr>PowerPoint Presentation</vt:lpstr>
      <vt:lpstr>First 90 Days: Step 9</vt:lpstr>
      <vt:lpstr>PowerPoint Presentation</vt:lpstr>
      <vt:lpstr>First 90 Days: Step 10</vt:lpstr>
      <vt:lpstr>PowerPoint Presentation</vt:lpstr>
      <vt:lpstr>Days 90-180</vt:lpstr>
      <vt:lpstr>Days 90 -180</vt:lpstr>
      <vt:lpstr>Days 180-270</vt:lpstr>
      <vt:lpstr>Days 180 - 270</vt:lpstr>
      <vt:lpstr>Contact Information</vt:lpstr>
    </vt:vector>
  </TitlesOfParts>
  <Company>State of Michigan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QUICK WINS!</dc:title>
  <dc:creator>Karen Hairston</dc:creator>
  <cp:lastModifiedBy>klhairston@sbcglobal.net</cp:lastModifiedBy>
  <cp:revision>288</cp:revision>
  <cp:lastPrinted>2013-03-06T18:09:31Z</cp:lastPrinted>
  <dcterms:created xsi:type="dcterms:W3CDTF">2012-12-07T15:54:43Z</dcterms:created>
  <dcterms:modified xsi:type="dcterms:W3CDTF">2013-07-22T02:14:45Z</dcterms:modified>
</cp:coreProperties>
</file>