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97" r:id="rId2"/>
    <p:sldId id="448" r:id="rId3"/>
    <p:sldId id="440" r:id="rId4"/>
    <p:sldId id="430" r:id="rId5"/>
    <p:sldId id="398" r:id="rId6"/>
    <p:sldId id="443" r:id="rId7"/>
    <p:sldId id="449" r:id="rId8"/>
    <p:sldId id="444" r:id="rId9"/>
    <p:sldId id="445" r:id="rId10"/>
    <p:sldId id="446" r:id="rId11"/>
    <p:sldId id="433" r:id="rId12"/>
    <p:sldId id="434" r:id="rId13"/>
    <p:sldId id="436" r:id="rId14"/>
    <p:sldId id="437" r:id="rId15"/>
    <p:sldId id="447" r:id="rId16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10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10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10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10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10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-10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-10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-10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-10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6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Berdner" initials="JB" lastIdx="21" clrIdx="0">
    <p:extLst>
      <p:ext uri="{19B8F6BF-5375-455C-9EA6-DF929625EA0E}">
        <p15:presenceInfo xmlns:p15="http://schemas.microsoft.com/office/powerpoint/2012/main" userId="John Berdner" providerId="None"/>
      </p:ext>
    </p:extLst>
  </p:cmAuthor>
  <p:cmAuthor id="2" name="Katie Hsia-Kiung" initials="KH" lastIdx="1" clrIdx="1">
    <p:extLst>
      <p:ext uri="{19B8F6BF-5375-455C-9EA6-DF929625EA0E}">
        <p15:presenceInfo xmlns:p15="http://schemas.microsoft.com/office/powerpoint/2012/main" userId="S-1-5-21-3177899932-3660068403-4201876402-139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060"/>
    <a:srgbClr val="000000"/>
    <a:srgbClr val="737373"/>
    <a:srgbClr val="AA2626"/>
    <a:srgbClr val="FF9C00"/>
    <a:srgbClr val="FFC900"/>
    <a:srgbClr val="FFFF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81550" autoAdjust="0"/>
  </p:normalViewPr>
  <p:slideViewPr>
    <p:cSldViewPr>
      <p:cViewPr varScale="1">
        <p:scale>
          <a:sx n="92" d="100"/>
          <a:sy n="92" d="100"/>
        </p:scale>
        <p:origin x="686" y="77"/>
      </p:cViewPr>
      <p:guideLst>
        <p:guide orient="horz" pos="1620"/>
        <p:guide pos="6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2" d="100"/>
        <a:sy n="62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736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CD824-8949-3E44-A4E7-AD41CB63CA7D}" type="datetimeFigureOut">
              <a:rPr lang="en-US" smtClean="0">
                <a:latin typeface="+mn-lt"/>
              </a:rPr>
              <a:pPr/>
              <a:t>4/19/2017</a:t>
            </a:fld>
            <a:endParaRPr lang="en-US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EC715-7F14-8C47-813E-5B1306FFE63E}" type="slidenum">
              <a:rPr lang="en-US" smtClean="0">
                <a:latin typeface="+mn-lt"/>
              </a:rPr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3196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pPr>
              <a:defRPr/>
            </a:pPr>
            <a:fld id="{3B4D017E-7093-4487-8106-20E4D9B8D394}" type="datetime1">
              <a:rPr lang="en-US" smtClean="0"/>
              <a:pPr>
                <a:defRPr/>
              </a:pPr>
              <a:t>4/19/2017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pPr>
              <a:defRPr/>
            </a:pPr>
            <a:fld id="{6A3497AE-6893-4659-849F-0B73C9482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07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3497AE-6893-4659-849F-0B73C9482F5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23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3497AE-6893-4659-849F-0B73C9482F5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148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3497AE-6893-4659-849F-0B73C9482F5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35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3497AE-6893-4659-849F-0B73C9482F5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35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3497AE-6893-4659-849F-0B73C9482F5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38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3497AE-6893-4659-849F-0B73C9482F5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30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3497AE-6893-4659-849F-0B73C9482F5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797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3497AE-6893-4659-849F-0B73C9482F5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204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3497AE-6893-4659-849F-0B73C9482F5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60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er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9144000" cy="5159829"/>
          </a:xfrm>
          <a:prstGeom prst="rect">
            <a:avLst/>
          </a:prstGeom>
        </p:spPr>
      </p:pic>
      <p:sp>
        <p:nvSpPr>
          <p:cNvPr id="9" name="Freeform 12"/>
          <p:cNvSpPr>
            <a:spLocks/>
          </p:cNvSpPr>
          <p:nvPr userDrawn="1"/>
        </p:nvSpPr>
        <p:spPr bwMode="auto">
          <a:xfrm flipH="1" flipV="1">
            <a:off x="-45096" y="-10887"/>
            <a:ext cx="9164100" cy="5170715"/>
          </a:xfrm>
          <a:custGeom>
            <a:avLst/>
            <a:gdLst>
              <a:gd name="connsiteX0" fmla="*/ 9142328 w 9142328"/>
              <a:gd name="connsiteY0" fmla="*/ 6858001 h 6858001"/>
              <a:gd name="connsiteX1" fmla="*/ 6246728 w 9142328"/>
              <a:gd name="connsiteY1" fmla="*/ 6858001 h 6858001"/>
              <a:gd name="connsiteX2" fmla="*/ 6246728 w 9142328"/>
              <a:gd name="connsiteY2" fmla="*/ 6858000 h 6858001"/>
              <a:gd name="connsiteX3" fmla="*/ 2982925 w 9142328"/>
              <a:gd name="connsiteY3" fmla="*/ 5170715 h 6858001"/>
              <a:gd name="connsiteX4" fmla="*/ 0 w 9142328"/>
              <a:gd name="connsiteY4" fmla="*/ 0 h 6858001"/>
              <a:gd name="connsiteX5" fmla="*/ 6246728 w 9142328"/>
              <a:gd name="connsiteY5" fmla="*/ 0 h 6858001"/>
              <a:gd name="connsiteX6" fmla="*/ 6491039 w 9142328"/>
              <a:gd name="connsiteY6" fmla="*/ 0 h 6858001"/>
              <a:gd name="connsiteX7" fmla="*/ 6551527 w 9142328"/>
              <a:gd name="connsiteY7" fmla="*/ 0 h 6858001"/>
              <a:gd name="connsiteX8" fmla="*/ 9142328 w 9142328"/>
              <a:gd name="connsiteY8" fmla="*/ 0 h 6858001"/>
              <a:gd name="connsiteX9" fmla="*/ 9142328 w 9142328"/>
              <a:gd name="connsiteY9" fmla="*/ 6858001 h 6858001"/>
              <a:gd name="connsiteX0" fmla="*/ 9142328 w 9142328"/>
              <a:gd name="connsiteY0" fmla="*/ 6858001 h 6858001"/>
              <a:gd name="connsiteX1" fmla="*/ 6246728 w 9142328"/>
              <a:gd name="connsiteY1" fmla="*/ 6858001 h 6858001"/>
              <a:gd name="connsiteX2" fmla="*/ 2982925 w 9142328"/>
              <a:gd name="connsiteY2" fmla="*/ 5170715 h 6858001"/>
              <a:gd name="connsiteX3" fmla="*/ 0 w 9142328"/>
              <a:gd name="connsiteY3" fmla="*/ 0 h 6858001"/>
              <a:gd name="connsiteX4" fmla="*/ 6246728 w 9142328"/>
              <a:gd name="connsiteY4" fmla="*/ 0 h 6858001"/>
              <a:gd name="connsiteX5" fmla="*/ 6491039 w 9142328"/>
              <a:gd name="connsiteY5" fmla="*/ 0 h 6858001"/>
              <a:gd name="connsiteX6" fmla="*/ 6551527 w 9142328"/>
              <a:gd name="connsiteY6" fmla="*/ 0 h 6858001"/>
              <a:gd name="connsiteX7" fmla="*/ 9142328 w 9142328"/>
              <a:gd name="connsiteY7" fmla="*/ 0 h 6858001"/>
              <a:gd name="connsiteX8" fmla="*/ 9142328 w 9142328"/>
              <a:gd name="connsiteY8" fmla="*/ 6858001 h 6858001"/>
              <a:gd name="connsiteX0" fmla="*/ 9142328 w 9142328"/>
              <a:gd name="connsiteY0" fmla="*/ 6858001 h 6858001"/>
              <a:gd name="connsiteX1" fmla="*/ 2982925 w 9142328"/>
              <a:gd name="connsiteY1" fmla="*/ 5170715 h 6858001"/>
              <a:gd name="connsiteX2" fmla="*/ 0 w 9142328"/>
              <a:gd name="connsiteY2" fmla="*/ 0 h 6858001"/>
              <a:gd name="connsiteX3" fmla="*/ 6246728 w 9142328"/>
              <a:gd name="connsiteY3" fmla="*/ 0 h 6858001"/>
              <a:gd name="connsiteX4" fmla="*/ 6491039 w 9142328"/>
              <a:gd name="connsiteY4" fmla="*/ 0 h 6858001"/>
              <a:gd name="connsiteX5" fmla="*/ 6551527 w 9142328"/>
              <a:gd name="connsiteY5" fmla="*/ 0 h 6858001"/>
              <a:gd name="connsiteX6" fmla="*/ 9142328 w 9142328"/>
              <a:gd name="connsiteY6" fmla="*/ 0 h 6858001"/>
              <a:gd name="connsiteX7" fmla="*/ 9142328 w 9142328"/>
              <a:gd name="connsiteY7" fmla="*/ 6858001 h 6858001"/>
              <a:gd name="connsiteX0" fmla="*/ 9164100 w 9164100"/>
              <a:gd name="connsiteY0" fmla="*/ 5159830 h 5170715"/>
              <a:gd name="connsiteX1" fmla="*/ 2982925 w 9164100"/>
              <a:gd name="connsiteY1" fmla="*/ 5170715 h 5170715"/>
              <a:gd name="connsiteX2" fmla="*/ 0 w 9164100"/>
              <a:gd name="connsiteY2" fmla="*/ 0 h 5170715"/>
              <a:gd name="connsiteX3" fmla="*/ 6246728 w 9164100"/>
              <a:gd name="connsiteY3" fmla="*/ 0 h 5170715"/>
              <a:gd name="connsiteX4" fmla="*/ 6491039 w 9164100"/>
              <a:gd name="connsiteY4" fmla="*/ 0 h 5170715"/>
              <a:gd name="connsiteX5" fmla="*/ 6551527 w 9164100"/>
              <a:gd name="connsiteY5" fmla="*/ 0 h 5170715"/>
              <a:gd name="connsiteX6" fmla="*/ 9142328 w 9164100"/>
              <a:gd name="connsiteY6" fmla="*/ 0 h 5170715"/>
              <a:gd name="connsiteX7" fmla="*/ 9164100 w 9164100"/>
              <a:gd name="connsiteY7" fmla="*/ 5159830 h 5170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64100" h="5170715">
                <a:moveTo>
                  <a:pt x="9164100" y="5159830"/>
                </a:moveTo>
                <a:lnTo>
                  <a:pt x="2982925" y="5170715"/>
                </a:lnTo>
                <a:lnTo>
                  <a:pt x="0" y="0"/>
                </a:lnTo>
                <a:lnTo>
                  <a:pt x="6246728" y="0"/>
                </a:lnTo>
                <a:lnTo>
                  <a:pt x="6491039" y="0"/>
                </a:lnTo>
                <a:lnTo>
                  <a:pt x="6551527" y="0"/>
                </a:lnTo>
                <a:lnTo>
                  <a:pt x="9142328" y="0"/>
                </a:lnTo>
                <a:cubicBezTo>
                  <a:pt x="9149585" y="1719943"/>
                  <a:pt x="9156843" y="3439887"/>
                  <a:pt x="9164100" y="5159830"/>
                </a:cubicBezTo>
                <a:close/>
              </a:path>
            </a:pathLst>
          </a:custGeom>
          <a:gradFill>
            <a:gsLst>
              <a:gs pos="0">
                <a:srgbClr val="FF9C00"/>
              </a:gs>
              <a:gs pos="100000">
                <a:srgbClr val="AA2626">
                  <a:alpha val="81000"/>
                </a:srgbClr>
              </a:gs>
            </a:gsLst>
            <a:lin ang="156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srgbClr val="FFFFF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50231"/>
            <a:ext cx="4191001" cy="1102519"/>
          </a:xfrm>
        </p:spPr>
        <p:txBody>
          <a:bodyPr anchor="b"/>
          <a:lstStyle>
            <a:lvl1pPr>
              <a:lnSpc>
                <a:spcPts val="4300"/>
              </a:lnSpc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685801" y="3295650"/>
            <a:ext cx="4800600" cy="495300"/>
          </a:xfrm>
        </p:spPr>
        <p:txBody>
          <a:bodyPr/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Text Placeholder 28"/>
          <p:cNvSpPr>
            <a:spLocks noGrp="1"/>
          </p:cNvSpPr>
          <p:nvPr>
            <p:ph type="body" sz="quarter" idx="13"/>
          </p:nvPr>
        </p:nvSpPr>
        <p:spPr>
          <a:xfrm>
            <a:off x="685801" y="3638550"/>
            <a:ext cx="4572000" cy="381000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5" name="Picture 14" descr="Enphase_Logo_Standard_wht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266700"/>
            <a:ext cx="19812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71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1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6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6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ccess 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/>
          </p:cNvSpPr>
          <p:nvPr userDrawn="1"/>
        </p:nvSpPr>
        <p:spPr bwMode="auto">
          <a:xfrm>
            <a:off x="0" y="1136650"/>
            <a:ext cx="5486400" cy="3340100"/>
          </a:xfrm>
          <a:prstGeom prst="rect">
            <a:avLst/>
          </a:prstGeom>
          <a:gradFill>
            <a:gsLst>
              <a:gs pos="0">
                <a:srgbClr val="FF9C00"/>
              </a:gs>
              <a:gs pos="100000">
                <a:srgbClr val="AA2626">
                  <a:alpha val="87000"/>
                </a:srgbClr>
              </a:gs>
            </a:gsLst>
            <a:lin ang="4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E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228600" y="1290638"/>
            <a:ext cx="625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/>
          <a:lstStyle/>
          <a:p>
            <a:pPr defTabSz="457200"/>
            <a:r>
              <a:rPr lang="en-US" sz="1000" b="1">
                <a:solidFill>
                  <a:srgbClr val="FFE999"/>
                </a:solidFill>
                <a:latin typeface="+mn-lt"/>
              </a:rPr>
              <a:t>Location</a:t>
            </a:r>
          </a:p>
        </p:txBody>
      </p:sp>
      <p:sp>
        <p:nvSpPr>
          <p:cNvPr id="13" name="Rectangle 10"/>
          <p:cNvSpPr>
            <a:spLocks noChangeArrowheads="1"/>
          </p:cNvSpPr>
          <p:nvPr userDrawn="1"/>
        </p:nvSpPr>
        <p:spPr bwMode="auto">
          <a:xfrm>
            <a:off x="228600" y="1987550"/>
            <a:ext cx="5810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/>
          <a:lstStyle/>
          <a:p>
            <a:pPr defTabSz="457200"/>
            <a:r>
              <a:rPr lang="en-US" sz="1000" b="1">
                <a:solidFill>
                  <a:srgbClr val="FFE999"/>
                </a:solidFill>
                <a:latin typeface="+mn-lt"/>
              </a:rPr>
              <a:t>Installer</a:t>
            </a: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3265488" y="1290638"/>
            <a:ext cx="9017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/>
          <a:lstStyle/>
          <a:p>
            <a:pPr defTabSz="457200"/>
            <a:r>
              <a:rPr lang="en-US" sz="1000" b="1">
                <a:solidFill>
                  <a:srgbClr val="FFE999"/>
                </a:solidFill>
                <a:latin typeface="+mn-lt"/>
              </a:rPr>
              <a:t>Microinverter</a:t>
            </a:r>
          </a:p>
        </p:txBody>
      </p:sp>
      <p:sp>
        <p:nvSpPr>
          <p:cNvPr id="15" name="Rectangle 12"/>
          <p:cNvSpPr>
            <a:spLocks noChangeArrowheads="1"/>
          </p:cNvSpPr>
          <p:nvPr userDrawn="1"/>
        </p:nvSpPr>
        <p:spPr bwMode="auto">
          <a:xfrm>
            <a:off x="3265488" y="1987550"/>
            <a:ext cx="6111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/>
          <a:lstStyle/>
          <a:p>
            <a:pPr defTabSz="457200"/>
            <a:r>
              <a:rPr lang="en-US" sz="1000" b="1">
                <a:solidFill>
                  <a:srgbClr val="FFE999"/>
                </a:solidFill>
                <a:latin typeface="+mn-lt"/>
              </a:rPr>
              <a:t>Modules</a:t>
            </a:r>
          </a:p>
        </p:txBody>
      </p:sp>
      <p:sp>
        <p:nvSpPr>
          <p:cNvPr id="16" name="Rectangle 13"/>
          <p:cNvSpPr>
            <a:spLocks noChangeArrowheads="1"/>
          </p:cNvSpPr>
          <p:nvPr userDrawn="1"/>
        </p:nvSpPr>
        <p:spPr bwMode="auto">
          <a:xfrm>
            <a:off x="3265488" y="2738438"/>
            <a:ext cx="8350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/>
          <a:lstStyle/>
          <a:p>
            <a:pPr defTabSz="457200"/>
            <a:r>
              <a:rPr lang="en-US" sz="1000" b="1">
                <a:solidFill>
                  <a:srgbClr val="FFE999"/>
                </a:solidFill>
                <a:latin typeface="+mn-lt"/>
              </a:rPr>
              <a:t>System Size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486400" y="1136456"/>
            <a:ext cx="3657599" cy="3340100"/>
          </a:xfrm>
        </p:spPr>
        <p:txBody>
          <a:bodyPr rtlCol="0">
            <a:noAutofit/>
          </a:bodyPr>
          <a:lstStyle/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0" name="Text Placeholder 40"/>
          <p:cNvSpPr>
            <a:spLocks noGrp="1"/>
          </p:cNvSpPr>
          <p:nvPr>
            <p:ph type="body" sz="quarter" idx="17"/>
          </p:nvPr>
        </p:nvSpPr>
        <p:spPr>
          <a:xfrm>
            <a:off x="228600" y="3333750"/>
            <a:ext cx="5257802" cy="228600"/>
          </a:xfrm>
          <a:prstGeom prst="rect">
            <a:avLst/>
          </a:prstGeom>
        </p:spPr>
        <p:txBody>
          <a:bodyPr wrap="none" lIns="0" anchor="b">
            <a:noAutofit/>
          </a:bodyPr>
          <a:lstStyle>
            <a:lvl1pPr marL="0" indent="0" algn="l" defTabSz="457200" rtl="0" eaLnBrk="1" latinLnBrk="0" hangingPunct="1">
              <a:buFontTx/>
              <a:buNone/>
              <a:defRPr lang="en-US" sz="1000" b="1" kern="1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ext Placeholder 40"/>
          <p:cNvSpPr>
            <a:spLocks noGrp="1"/>
          </p:cNvSpPr>
          <p:nvPr>
            <p:ph type="body" sz="quarter" idx="18"/>
          </p:nvPr>
        </p:nvSpPr>
        <p:spPr>
          <a:xfrm>
            <a:off x="228600" y="1465620"/>
            <a:ext cx="2667000" cy="20534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457200" rtl="0" eaLnBrk="1" latinLnBrk="0" hangingPunct="1">
              <a:buFontTx/>
              <a:buNone/>
              <a:defRPr lang="en-US" sz="1600" b="1" kern="1200" dirty="0" smtClean="0">
                <a:solidFill>
                  <a:srgbClr val="FFFFFE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0"/>
          <p:cNvSpPr>
            <a:spLocks noGrp="1"/>
          </p:cNvSpPr>
          <p:nvPr>
            <p:ph type="body" sz="quarter" idx="19"/>
          </p:nvPr>
        </p:nvSpPr>
        <p:spPr>
          <a:xfrm>
            <a:off x="3264732" y="1465620"/>
            <a:ext cx="1764468" cy="35774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457200" rtl="0" eaLnBrk="1" latinLnBrk="0" hangingPunct="1">
              <a:buFontTx/>
              <a:buNone/>
              <a:defRPr lang="en-US" sz="1600" b="1" kern="1200" dirty="0" smtClean="0">
                <a:solidFill>
                  <a:srgbClr val="FFFFFE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40"/>
          <p:cNvSpPr>
            <a:spLocks noGrp="1"/>
          </p:cNvSpPr>
          <p:nvPr>
            <p:ph type="body" sz="quarter" idx="20"/>
          </p:nvPr>
        </p:nvSpPr>
        <p:spPr>
          <a:xfrm>
            <a:off x="228600" y="2172128"/>
            <a:ext cx="2667000" cy="337039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457200" rtl="0" eaLnBrk="1" latinLnBrk="0" hangingPunct="1">
              <a:buFontTx/>
              <a:buNone/>
              <a:defRPr lang="en-US" sz="1600" b="1" kern="1200" dirty="0" smtClean="0">
                <a:solidFill>
                  <a:srgbClr val="FFFFFE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40"/>
          <p:cNvSpPr>
            <a:spLocks noGrp="1"/>
          </p:cNvSpPr>
          <p:nvPr>
            <p:ph type="body" sz="quarter" idx="21"/>
          </p:nvPr>
        </p:nvSpPr>
        <p:spPr>
          <a:xfrm>
            <a:off x="3264732" y="2172128"/>
            <a:ext cx="2221668" cy="413239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457200" rtl="0" eaLnBrk="1" latinLnBrk="0" hangingPunct="1">
              <a:buFontTx/>
              <a:buNone/>
              <a:defRPr lang="en-US" sz="1600" b="1" kern="1200" dirty="0" smtClean="0">
                <a:solidFill>
                  <a:srgbClr val="FFFFFE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Text Placeholder 40"/>
          <p:cNvSpPr>
            <a:spLocks noGrp="1"/>
          </p:cNvSpPr>
          <p:nvPr>
            <p:ph type="body" sz="quarter" idx="22"/>
          </p:nvPr>
        </p:nvSpPr>
        <p:spPr>
          <a:xfrm>
            <a:off x="3264732" y="2920511"/>
            <a:ext cx="2145468" cy="413239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457200" rtl="0" eaLnBrk="1" latinLnBrk="0" hangingPunct="1">
              <a:buFontTx/>
              <a:buNone/>
              <a:defRPr lang="en-US" sz="1600" b="1" kern="1200" dirty="0" smtClean="0">
                <a:solidFill>
                  <a:srgbClr val="FFFFFE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Text Placeholder 40"/>
          <p:cNvSpPr>
            <a:spLocks noGrp="1"/>
          </p:cNvSpPr>
          <p:nvPr>
            <p:ph type="body" sz="quarter" idx="24"/>
          </p:nvPr>
        </p:nvSpPr>
        <p:spPr>
          <a:xfrm>
            <a:off x="228601" y="3521324"/>
            <a:ext cx="5181599" cy="803026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l" defTabSz="457200" rtl="0" eaLnBrk="1" latinLnBrk="0" hangingPunct="1">
              <a:buFontTx/>
              <a:buNone/>
              <a:defRPr lang="en-US" sz="1600" b="1" kern="1200" dirty="0" smtClean="0">
                <a:solidFill>
                  <a:srgbClr val="FFFFFE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975564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2" y="1631156"/>
            <a:ext cx="4040188" cy="296346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425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7425" y="1631156"/>
            <a:ext cx="4041775" cy="296346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636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251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603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11430"/>
            <a:ext cx="9144000" cy="5154930"/>
          </a:xfrm>
          <a:prstGeom prst="rect">
            <a:avLst/>
          </a:prstGeom>
          <a:gradFill flip="none" rotWithShape="1">
            <a:gsLst>
              <a:gs pos="23000">
                <a:srgbClr val="FF7D00"/>
              </a:gs>
              <a:gs pos="100000">
                <a:srgbClr val="B13E1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" name="Picture 3" descr="Enphase_Logo_Standard_wh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733550"/>
            <a:ext cx="48768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248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with 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4643436" y="1194197"/>
            <a:ext cx="4284000" cy="3456000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noProof="0" dirty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476375" y="1194197"/>
            <a:ext cx="3024000" cy="345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June 17,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67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9365"/>
            <a:ext cx="8229600" cy="3266014"/>
          </a:xfrm>
        </p:spPr>
        <p:txBody>
          <a:bodyPr/>
          <a:lstStyle>
            <a:lvl1pPr>
              <a:defRPr b="1">
                <a:solidFill>
                  <a:srgbClr val="5E5E5E"/>
                </a:solidFill>
              </a:defRPr>
            </a:lvl1pPr>
            <a:lvl6pPr>
              <a:defRPr/>
            </a:lvl6pPr>
            <a:lvl7pPr>
              <a:defRPr/>
            </a:lvl7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894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479425" y="4226720"/>
            <a:ext cx="7818438" cy="401241"/>
          </a:xfrm>
        </p:spPr>
        <p:txBody>
          <a:bodyPr/>
          <a:lstStyle>
            <a:lvl1pPr>
              <a:defRPr sz="900" b="0">
                <a:solidFill>
                  <a:srgbClr val="5E5E5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469900" y="978694"/>
            <a:ext cx="8231188" cy="3062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597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0"/>
          </p:nvPr>
        </p:nvSpPr>
        <p:spPr>
          <a:xfrm>
            <a:off x="357190" y="4797427"/>
            <a:ext cx="3011487" cy="273050"/>
          </a:xfrm>
          <a:prstGeom prst="rect">
            <a:avLst/>
          </a:prstGeom>
        </p:spPr>
        <p:txBody>
          <a:bodyPr anchor="b"/>
          <a:lstStyle>
            <a:lvl1pPr algn="l">
              <a:defRPr sz="675">
                <a:solidFill>
                  <a:srgbClr val="CCCCCC"/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>
                <a:ea typeface="ＭＳ Ｐゴシック" panose="020B0600070205080204" pitchFamily="34" charset="-128"/>
              </a:rPr>
              <a:t>© 2013 Enphase Energy, Inc.  |  Confidential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1"/>
          </p:nvPr>
        </p:nvSpPr>
        <p:spPr>
          <a:xfrm>
            <a:off x="34926" y="4797427"/>
            <a:ext cx="398463" cy="273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675" b="1" smtClean="0">
                <a:solidFill>
                  <a:srgbClr val="CCCCCC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9579F1A-F7D0-4A69-AF73-23EDF1F05848}" type="slidenum">
              <a:rPr lang="en-US" altLang="en-US">
                <a:ea typeface="ＭＳ Ｐゴシック" panose="020B0600070205080204" pitchFamily="34" charset="-128"/>
              </a:rPr>
              <a:pPr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09069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2"/>
          <p:cNvSpPr>
            <a:spLocks noGrp="1"/>
          </p:cNvSpPr>
          <p:nvPr>
            <p:ph idx="10"/>
          </p:nvPr>
        </p:nvSpPr>
        <p:spPr>
          <a:xfrm>
            <a:off x="457200" y="1275606"/>
            <a:ext cx="8229600" cy="3456384"/>
          </a:xfrm>
        </p:spPr>
        <p:txBody>
          <a:bodyPr lIns="36000" tIns="72000" rIns="36000" bIns="3600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755577" y="381178"/>
            <a:ext cx="2655149" cy="196461"/>
          </a:xfrm>
        </p:spPr>
        <p:txBody>
          <a:bodyPr lIns="36000" tIns="72000" rIns="36000" bIns="0" anchor="b" anchorCtr="0"/>
          <a:lstStyle>
            <a:lvl1pPr>
              <a:defRPr sz="900">
                <a:latin typeface="Frutiger LT Std 67 Bold Condensed" charset="0"/>
                <a:ea typeface="Frutiger LT Std 67 Bold Condensed" charset="0"/>
                <a:cs typeface="Frutiger LT Std 67 Bold Condensed" charset="0"/>
              </a:defRPr>
            </a:lvl1pPr>
          </a:lstStyle>
          <a:p>
            <a:r>
              <a:rPr lang="de-DE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19155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87028"/>
            <a:ext cx="7955280" cy="3642122"/>
          </a:xfrm>
        </p:spPr>
        <p:txBody>
          <a:bodyPr/>
          <a:lstStyle>
            <a:lvl1pPr>
              <a:spcBef>
                <a:spcPts val="600"/>
              </a:spcBef>
              <a:defRPr b="1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9112"/>
            <a:ext cx="7955280" cy="621792"/>
          </a:xfrm>
        </p:spPr>
        <p:txBody>
          <a:bodyPr/>
          <a:lstStyle>
            <a:lvl1pPr>
              <a:lnSpc>
                <a:spcPts val="2600"/>
              </a:lnSpc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24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99112"/>
            <a:ext cx="7955280" cy="621792"/>
          </a:xfrm>
        </p:spPr>
        <p:txBody>
          <a:bodyPr tIns="0" anchor="t" anchorCtr="0"/>
          <a:lstStyle>
            <a:lvl1pPr>
              <a:lnSpc>
                <a:spcPts val="3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 that goes for two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1828"/>
            <a:ext cx="7955280" cy="3337322"/>
          </a:xfrm>
        </p:spPr>
        <p:txBody>
          <a:bodyPr/>
          <a:lstStyle>
            <a:lvl1pPr>
              <a:spcBef>
                <a:spcPts val="600"/>
              </a:spcBef>
              <a:defRPr b="1"/>
            </a:lvl1pPr>
            <a:lvl3pPr>
              <a:defRPr sz="16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8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3210"/>
            <a:ext cx="7955280" cy="6225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00151"/>
            <a:ext cx="4038600" cy="3394472"/>
          </a:xfrm>
        </p:spPr>
        <p:txBody>
          <a:bodyPr>
            <a:noAutofit/>
          </a:bodyPr>
          <a:lstStyle>
            <a:lvl1pPr>
              <a:defRPr sz="1800" b="1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00151"/>
            <a:ext cx="4038600" cy="3394472"/>
          </a:xfrm>
        </p:spPr>
        <p:txBody>
          <a:bodyPr/>
          <a:lstStyle>
            <a:lvl1pPr>
              <a:defRPr sz="1800" b="1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4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00151"/>
            <a:ext cx="4038600" cy="3394472"/>
          </a:xfrm>
        </p:spPr>
        <p:txBody>
          <a:bodyPr>
            <a:normAutofit/>
          </a:bodyPr>
          <a:lstStyle>
            <a:lvl1pPr>
              <a:defRPr sz="1800" b="1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800600" y="1200150"/>
            <a:ext cx="3581400" cy="3200400"/>
          </a:xfrm>
        </p:spPr>
        <p:txBody>
          <a:bodyPr rtlCol="0">
            <a:noAutofit/>
          </a:bodyPr>
          <a:lstStyle/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1842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Text, Color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 userDrawn="1"/>
        </p:nvSpPr>
        <p:spPr bwMode="auto">
          <a:xfrm>
            <a:off x="0" y="1136650"/>
            <a:ext cx="9144000" cy="3340100"/>
          </a:xfrm>
          <a:prstGeom prst="rect">
            <a:avLst/>
          </a:prstGeom>
          <a:gradFill>
            <a:gsLst>
              <a:gs pos="0">
                <a:srgbClr val="FF9C00"/>
              </a:gs>
              <a:gs pos="100000">
                <a:srgbClr val="AA2626">
                  <a:alpha val="87000"/>
                </a:srgbClr>
              </a:gs>
            </a:gsLst>
            <a:lin ang="4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9112"/>
            <a:ext cx="7955280" cy="621792"/>
          </a:xfrm>
        </p:spPr>
        <p:txBody>
          <a:bodyPr/>
          <a:lstStyle>
            <a:lvl1pPr>
              <a:lnSpc>
                <a:spcPts val="2600"/>
              </a:lnSpc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68028"/>
            <a:ext cx="7543800" cy="3337322"/>
          </a:xfrm>
        </p:spPr>
        <p:txBody>
          <a:bodyPr/>
          <a:lstStyle>
            <a:lvl1pPr>
              <a:spcBef>
                <a:spcPts val="600"/>
              </a:spcBef>
              <a:buClr>
                <a:schemeClr val="bg1"/>
              </a:buClr>
              <a:defRPr b="1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20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Column Text, Color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 userDrawn="1"/>
        </p:nvSpPr>
        <p:spPr bwMode="auto">
          <a:xfrm>
            <a:off x="0" y="1136650"/>
            <a:ext cx="5486400" cy="3340100"/>
          </a:xfrm>
          <a:prstGeom prst="rect">
            <a:avLst/>
          </a:prstGeom>
          <a:gradFill>
            <a:gsLst>
              <a:gs pos="0">
                <a:srgbClr val="FF9C00"/>
              </a:gs>
              <a:gs pos="100000">
                <a:srgbClr val="AA2626">
                  <a:alpha val="87000"/>
                </a:srgbClr>
              </a:gs>
            </a:gsLst>
            <a:lin ang="4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486400" y="1136456"/>
            <a:ext cx="3657599" cy="3340100"/>
          </a:xfrm>
        </p:spPr>
        <p:txBody>
          <a:bodyPr rtlCol="0">
            <a:noAutofit/>
          </a:bodyPr>
          <a:lstStyle/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9112"/>
            <a:ext cx="7955280" cy="621792"/>
          </a:xfrm>
        </p:spPr>
        <p:txBody>
          <a:bodyPr/>
          <a:lstStyle>
            <a:lvl1pPr>
              <a:lnSpc>
                <a:spcPts val="2600"/>
              </a:lnSpc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1828"/>
            <a:ext cx="4191000" cy="3337322"/>
          </a:xfrm>
        </p:spPr>
        <p:txBody>
          <a:bodyPr/>
          <a:lstStyle>
            <a:lvl1pPr>
              <a:spcBef>
                <a:spcPts val="600"/>
              </a:spcBef>
              <a:buClr>
                <a:schemeClr val="bg1"/>
              </a:buClr>
              <a:defRPr b="1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28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11430"/>
            <a:ext cx="9144000" cy="5154930"/>
          </a:xfrm>
          <a:prstGeom prst="rect">
            <a:avLst/>
          </a:prstGeom>
          <a:gradFill flip="none" rotWithShape="1">
            <a:gsLst>
              <a:gs pos="23000">
                <a:srgbClr val="FF7D00"/>
              </a:gs>
              <a:gs pos="100000">
                <a:srgbClr val="B13E1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885950"/>
            <a:ext cx="7772400" cy="1021556"/>
          </a:xfrm>
        </p:spPr>
        <p:txBody>
          <a:bodyPr anchor="ctr"/>
          <a:lstStyle>
            <a:lvl1pPr algn="ctr">
              <a:lnSpc>
                <a:spcPts val="4300"/>
              </a:lnSpc>
              <a:defRPr sz="32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24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22313" y="1885950"/>
            <a:ext cx="7772400" cy="1021556"/>
          </a:xfrm>
        </p:spPr>
        <p:txBody>
          <a:bodyPr anchor="ctr"/>
          <a:lstStyle>
            <a:lvl1pPr algn="ctr">
              <a:lnSpc>
                <a:spcPts val="4300"/>
              </a:lnSpc>
              <a:defRPr sz="32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3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 txBox="1">
            <a:spLocks/>
          </p:cNvSpPr>
          <p:nvPr/>
        </p:nvSpPr>
        <p:spPr>
          <a:xfrm>
            <a:off x="284163" y="4666348"/>
            <a:ext cx="3011487" cy="364067"/>
          </a:xfrm>
          <a:prstGeom prst="rect">
            <a:avLst/>
          </a:prstGeom>
        </p:spPr>
        <p:txBody>
          <a:bodyPr anchor="b"/>
          <a:lstStyle>
            <a:lvl1pPr defTabSz="457200" eaLnBrk="0" hangingPunct="0"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1pPr>
            <a:lvl2pPr marL="37931725" indent="-37474525" defTabSz="457200" eaLnBrk="0" hangingPunct="0"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9pPr>
          </a:lstStyle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rgbClr val="6E7377"/>
                </a:solidFill>
                <a:latin typeface="+mn-lt"/>
              </a:rPr>
              <a:t>|  © 2016 Enphase Energy, Inc</a:t>
            </a:r>
            <a:r>
              <a:rPr lang="en-US" sz="600" kern="1200" dirty="0">
                <a:solidFill>
                  <a:srgbClr val="6E7377"/>
                </a:solidFill>
                <a:latin typeface="Calibri" pitchFamily="-102" charset="0"/>
                <a:ea typeface="+mn-ea"/>
                <a:cs typeface="Arial" charset="0"/>
              </a:rPr>
              <a:t>. | CONFIDENTIAL </a:t>
            </a:r>
            <a:r>
              <a:rPr lang="en-US" sz="600" dirty="0">
                <a:solidFill>
                  <a:srgbClr val="6E7377"/>
                </a:solidFill>
                <a:latin typeface="+mn-lt"/>
              </a:rPr>
              <a:t> </a:t>
            </a:r>
            <a:endParaRPr lang="en-US" sz="550" dirty="0">
              <a:solidFill>
                <a:srgbClr val="6E7377"/>
              </a:solidFill>
              <a:latin typeface="+mn-lt"/>
              <a:cs typeface="Arial"/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971550"/>
            <a:ext cx="795528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85800" y="293688"/>
            <a:ext cx="795528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7938" y="346075"/>
            <a:ext cx="136526" cy="301625"/>
          </a:xfrm>
          <a:prstGeom prst="rect">
            <a:avLst/>
          </a:prstGeom>
          <a:solidFill>
            <a:srgbClr val="F373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2" name="Slide Number Placeholder 3"/>
          <p:cNvSpPr txBox="1">
            <a:spLocks/>
          </p:cNvSpPr>
          <p:nvPr/>
        </p:nvSpPr>
        <p:spPr>
          <a:xfrm>
            <a:off x="-38100" y="4752975"/>
            <a:ext cx="396875" cy="273050"/>
          </a:xfrm>
          <a:prstGeom prst="rect">
            <a:avLst/>
          </a:prstGeom>
        </p:spPr>
        <p:txBody>
          <a:bodyPr anchor="b"/>
          <a:lstStyle>
            <a:lvl1pPr defTabSz="457200" eaLnBrk="0" hangingPunct="0"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1pPr>
            <a:lvl2pPr marL="37931725" indent="-37474525" defTabSz="457200" eaLnBrk="0" hangingPunct="0"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02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3D3F3E85-AC51-4560-91A5-B330D0CE19F7}" type="slidenum">
              <a:rPr lang="en-US" sz="600" b="1" smtClean="0">
                <a:solidFill>
                  <a:srgbClr val="6E7377"/>
                </a:solidFill>
                <a:latin typeface="Arial" charset="0"/>
              </a:rPr>
              <a:pPr algn="r" eaLnBrk="1" hangingPunct="1">
                <a:defRPr/>
              </a:pPr>
              <a:t>‹#›</a:t>
            </a:fld>
            <a:endParaRPr lang="en-US" sz="600" b="1" dirty="0">
              <a:solidFill>
                <a:srgbClr val="6E7377"/>
              </a:solidFill>
              <a:latin typeface="Arial" charset="0"/>
            </a:endParaRPr>
          </a:p>
        </p:txBody>
      </p:sp>
      <p:pic>
        <p:nvPicPr>
          <p:cNvPr id="15" name="Picture 14" descr="Enphase_Logo_Standard_orange_gray_RGB.png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705350"/>
            <a:ext cx="1371600" cy="3429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5" r:id="rId2"/>
    <p:sldLayoutId id="2147483736" r:id="rId3"/>
    <p:sldLayoutId id="2147483737" r:id="rId4"/>
    <p:sldLayoutId id="2147483738" r:id="rId5"/>
    <p:sldLayoutId id="2147483743" r:id="rId6"/>
    <p:sldLayoutId id="2147483744" r:id="rId7"/>
    <p:sldLayoutId id="2147483745" r:id="rId8"/>
    <p:sldLayoutId id="2147483761" r:id="rId9"/>
    <p:sldLayoutId id="2147483747" r:id="rId10"/>
    <p:sldLayoutId id="2147483739" r:id="rId11"/>
    <p:sldLayoutId id="2147483740" r:id="rId12"/>
    <p:sldLayoutId id="2147483759" r:id="rId13"/>
    <p:sldLayoutId id="2147483758" r:id="rId14"/>
    <p:sldLayoutId id="2147483762" r:id="rId15"/>
    <p:sldLayoutId id="2147483763" r:id="rId16"/>
    <p:sldLayoutId id="2147483765" r:id="rId17"/>
    <p:sldLayoutId id="2147483767" r:id="rId18"/>
    <p:sldLayoutId id="2147483768" r:id="rId19"/>
  </p:sldLayoutIdLst>
  <p:hf hdr="0" ftr="0" dt="0"/>
  <p:txStyles>
    <p:titleStyle>
      <a:lvl1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+mj-lt"/>
          <a:ea typeface="Arial" pitchFamily="-102" charset="0"/>
          <a:cs typeface="Arial" pitchFamily="34" charset="0"/>
        </a:defRPr>
      </a:lvl1pPr>
      <a:lvl2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737373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737373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737373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737373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737373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737373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737373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737373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169863" indent="-169863" algn="l" rtl="0" eaLnBrk="1" fontAlgn="base" hangingPunct="1">
        <a:spcBef>
          <a:spcPts val="600"/>
        </a:spcBef>
        <a:spcAft>
          <a:spcPct val="0"/>
        </a:spcAft>
        <a:buClr>
          <a:srgbClr val="F37321"/>
        </a:buClr>
        <a:buSzPct val="80000"/>
        <a:buFont typeface="Arial" charset="0"/>
        <a:buChar char="•"/>
        <a:defRPr b="1" kern="1200">
          <a:solidFill>
            <a:schemeClr val="tx1"/>
          </a:solidFill>
          <a:latin typeface="+mn-lt"/>
          <a:ea typeface="Arial" pitchFamily="-102" charset="0"/>
          <a:cs typeface="Arial" pitchFamily="34" charset="0"/>
        </a:defRPr>
      </a:lvl1pPr>
      <a:lvl2pPr marL="403225" indent="-179388" algn="l" rtl="0" eaLnBrk="1" fontAlgn="base" hangingPunct="1">
        <a:spcBef>
          <a:spcPct val="20000"/>
        </a:spcBef>
        <a:spcAft>
          <a:spcPct val="0"/>
        </a:spcAft>
        <a:buClr>
          <a:srgbClr val="F37321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Arial" pitchFamily="-102" charset="0"/>
          <a:cs typeface="Arial" pitchFamily="34" charset="0"/>
        </a:defRPr>
      </a:lvl2pPr>
      <a:lvl3pPr marL="573088" indent="-171450" algn="l" rtl="0" eaLnBrk="1" fontAlgn="base" hangingPunct="1">
        <a:spcBef>
          <a:spcPct val="20000"/>
        </a:spcBef>
        <a:spcAft>
          <a:spcPct val="0"/>
        </a:spcAft>
        <a:buClr>
          <a:srgbClr val="F37321"/>
        </a:buClr>
        <a:buSzPct val="8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Arial" pitchFamily="-102" charset="0"/>
          <a:cs typeface="Arial" pitchFamily="34" charset="0"/>
        </a:defRPr>
      </a:lvl3pPr>
      <a:lvl4pPr marL="798513" indent="-163513" algn="l" rtl="0" eaLnBrk="1" fontAlgn="base" hangingPunct="1">
        <a:spcBef>
          <a:spcPct val="20000"/>
        </a:spcBef>
        <a:spcAft>
          <a:spcPct val="0"/>
        </a:spcAft>
        <a:buClr>
          <a:srgbClr val="F37321"/>
        </a:buClr>
        <a:buSzPct val="8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Arial" pitchFamily="-102" charset="0"/>
          <a:cs typeface="Arial" pitchFamily="34" charset="0"/>
        </a:defRPr>
      </a:lvl4pPr>
      <a:lvl5pPr marL="968375" indent="-163513" algn="l" rtl="0" eaLnBrk="1" fontAlgn="base" hangingPunct="1">
        <a:spcBef>
          <a:spcPct val="20000"/>
        </a:spcBef>
        <a:spcAft>
          <a:spcPct val="0"/>
        </a:spcAft>
        <a:buClr>
          <a:srgbClr val="F37321"/>
        </a:buClr>
        <a:buSzPct val="8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Arial" pitchFamily="-102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798" y="1393031"/>
            <a:ext cx="6351530" cy="1102519"/>
          </a:xfrm>
        </p:spPr>
        <p:txBody>
          <a:bodyPr/>
          <a:lstStyle/>
          <a:p>
            <a:r>
              <a:rPr lang="en-US" sz="3400" dirty="0"/>
              <a:t>How Smart Inverters Will Serve the Future Distribution Grid</a:t>
            </a:r>
          </a:p>
        </p:txBody>
      </p:sp>
      <p:sp>
        <p:nvSpPr>
          <p:cNvPr id="3" name="Title 7"/>
          <p:cNvSpPr txBox="1">
            <a:spLocks/>
          </p:cNvSpPr>
          <p:nvPr/>
        </p:nvSpPr>
        <p:spPr bwMode="auto">
          <a:xfrm>
            <a:off x="683739" y="3105150"/>
            <a:ext cx="6324601" cy="1559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4300"/>
              </a:lnSpc>
              <a:spcBef>
                <a:spcPct val="0"/>
              </a:spcBef>
              <a:spcAft>
                <a:spcPct val="0"/>
              </a:spcAft>
              <a:defRPr sz="3600" b="0" kern="1200">
                <a:solidFill>
                  <a:schemeClr val="bg1"/>
                </a:solidFill>
                <a:latin typeface="+mj-lt"/>
                <a:ea typeface="Arial" pitchFamily="-102" charset="0"/>
                <a:cs typeface="Arial" pitchFamily="34" charset="0"/>
              </a:defRPr>
            </a:lvl1pPr>
            <a:lvl2pPr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37373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2pPr>
            <a:lvl3pPr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37373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3pPr>
            <a:lvl4pPr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37373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4pPr>
            <a:lvl5pPr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37373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5pPr>
            <a:lvl6pPr marL="4572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37373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6pPr>
            <a:lvl7pPr marL="9144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37373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7pPr>
            <a:lvl8pPr marL="13716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37373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8pPr>
            <a:lvl9pPr marL="18288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37373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9pPr>
          </a:lstStyle>
          <a:p>
            <a:pPr>
              <a:lnSpc>
                <a:spcPts val="2800"/>
              </a:lnSpc>
            </a:pPr>
            <a:r>
              <a:rPr lang="en-US" sz="2000" dirty="0"/>
              <a:t>Michigan Public Service Commission Presentation</a:t>
            </a:r>
          </a:p>
          <a:p>
            <a:pPr>
              <a:lnSpc>
                <a:spcPts val="2800"/>
              </a:lnSpc>
            </a:pPr>
            <a:r>
              <a:rPr lang="en-US" sz="2000" dirty="0"/>
              <a:t>April 19, 2017</a:t>
            </a:r>
          </a:p>
          <a:p>
            <a:pPr>
              <a:lnSpc>
                <a:spcPct val="100000"/>
              </a:lnSpc>
            </a:pPr>
            <a:endParaRPr lang="en-US" sz="1100" dirty="0"/>
          </a:p>
          <a:p>
            <a:pPr>
              <a:lnSpc>
                <a:spcPts val="2400"/>
              </a:lnSpc>
            </a:pPr>
            <a:r>
              <a:rPr lang="en-US" sz="1600" dirty="0"/>
              <a:t>Katie Hsia-Kiung</a:t>
            </a:r>
          </a:p>
          <a:p>
            <a:pPr>
              <a:lnSpc>
                <a:spcPts val="2400"/>
              </a:lnSpc>
            </a:pPr>
            <a:r>
              <a:rPr lang="en-US" sz="1600" dirty="0"/>
              <a:t>Business Development Manager, Enphase Energy</a:t>
            </a:r>
          </a:p>
        </p:txBody>
      </p:sp>
    </p:spTree>
    <p:extLst>
      <p:ext uri="{BB962C8B-B14F-4D97-AF65-F5344CB8AC3E}">
        <p14:creationId xmlns:p14="http://schemas.microsoft.com/office/powerpoint/2010/main" val="154590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Inverter Capability #3: Active power functions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955280" cy="3581400"/>
          </a:xfrm>
        </p:spPr>
        <p:txBody>
          <a:bodyPr/>
          <a:lstStyle/>
          <a:p>
            <a:r>
              <a:rPr lang="en-US" b="0" dirty="0"/>
              <a:t>Frequency/Watt (freq droop) - needed to stabilize bulk system during load to generation imbalances</a:t>
            </a:r>
          </a:p>
          <a:p>
            <a:r>
              <a:rPr lang="en-US" b="0" dirty="0"/>
              <a:t>Ramp rate control - helps keep the grid stable following a severe fault condition when all the DER comes back online all at once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Must be coordinated with utility frequency regulation schemes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Must be coordinated with utility voltage regulation schemes</a:t>
            </a:r>
          </a:p>
          <a:p>
            <a:r>
              <a:rPr lang="en-US" b="0" dirty="0"/>
              <a:t>Volt/Watt – reduces active power during severe overvoltage conditions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An emergency brake where reactive power does not work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A linear reduction instead of distinct and coordinated tripping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841008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00150"/>
            <a:ext cx="7955280" cy="3330648"/>
          </a:xfrm>
        </p:spPr>
        <p:txBody>
          <a:bodyPr/>
          <a:lstStyle/>
          <a:p>
            <a:r>
              <a:rPr lang="en-US" b="0" dirty="0"/>
              <a:t>Anti-islanding is a feature of a grid-tied inverter that senses when there is a power outage and shuts itself off to stop feeding power back to the grid</a:t>
            </a:r>
          </a:p>
          <a:p>
            <a:r>
              <a:rPr lang="en-US" b="0" dirty="0"/>
              <a:t>Historically, inverters assumed a power outage when the voltage or frequency went outside certain limits</a:t>
            </a:r>
          </a:p>
          <a:p>
            <a:r>
              <a:rPr lang="en-US" b="0" dirty="0"/>
              <a:t>But, with active and reactive power control and new ride through requirements, smart inverters need a more advanced way of detecting a power outage that is unrelated to voltage and frequency trips</a:t>
            </a:r>
          </a:p>
          <a:p>
            <a:r>
              <a:rPr lang="en-US" b="0" dirty="0"/>
              <a:t>New active anti-islanding methods remain effective with ride through and active &amp; reactive power control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Decreases likelihood of unintentional islanding</a:t>
            </a:r>
            <a:r>
              <a:rPr lang="en-US" b="0" dirty="0"/>
              <a:t> </a:t>
            </a:r>
          </a:p>
          <a:p>
            <a:pPr lvl="1"/>
            <a:endParaRPr lang="en-US" b="0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Inverter Capability #4: Advanced anti-islanding</a:t>
            </a:r>
          </a:p>
        </p:txBody>
      </p:sp>
    </p:spTree>
    <p:extLst>
      <p:ext uri="{BB962C8B-B14F-4D97-AF65-F5344CB8AC3E}">
        <p14:creationId xmlns:p14="http://schemas.microsoft.com/office/powerpoint/2010/main" val="3180447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23950"/>
            <a:ext cx="7955280" cy="3642122"/>
          </a:xfrm>
        </p:spPr>
        <p:txBody>
          <a:bodyPr/>
          <a:lstStyle/>
          <a:p>
            <a:pPr>
              <a:spcAft>
                <a:spcPts val="400"/>
              </a:spcAft>
            </a:pPr>
            <a:r>
              <a:rPr lang="en-US" b="0" dirty="0"/>
              <a:t>Advanced inverters include communication capabilities, allowing functions to be enabled or disabled or settings to be changed remotely</a:t>
            </a:r>
          </a:p>
          <a:p>
            <a:pPr>
              <a:spcAft>
                <a:spcPts val="400"/>
              </a:spcAft>
            </a:pPr>
            <a:r>
              <a:rPr lang="en-US" b="0" dirty="0"/>
              <a:t>Case Study: Hawaii</a:t>
            </a:r>
          </a:p>
          <a:p>
            <a:pPr lvl="1">
              <a:spcBef>
                <a:spcPts val="3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en-US" b="0" dirty="0"/>
              <a:t>Hawaii has highest penetration of PV of any state (almost 22%)</a:t>
            </a:r>
          </a:p>
          <a:p>
            <a:pPr lvl="1">
              <a:spcBef>
                <a:spcPts val="3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en-US" b="0" dirty="0"/>
              <a:t>Enphase collaborated with Hawaiian Electric to remotely update 800,000 smart microinverters over two-day period (however, could have been implemented in under 8 hours) </a:t>
            </a:r>
          </a:p>
          <a:p>
            <a:pPr lvl="1">
              <a:spcBef>
                <a:spcPts val="3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en-US" dirty="0"/>
              <a:t>Implemented new frequency and voltage ride-through settings, improving the stability of grid and helping HECO ride through solar-influenced disruptions on the edges of its power network.</a:t>
            </a:r>
          </a:p>
          <a:p>
            <a:pPr lvl="1">
              <a:spcBef>
                <a:spcPts val="3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en-US" dirty="0"/>
              <a:t>Hawaiian Electric </a:t>
            </a:r>
            <a:r>
              <a:rPr lang="en-US" b="1" dirty="0">
                <a:solidFill>
                  <a:srgbClr val="FF0000"/>
                </a:solidFill>
              </a:rPr>
              <a:t>estimated savings at $47 million</a:t>
            </a:r>
            <a:r>
              <a:rPr lang="en-US" dirty="0"/>
              <a:t>, including avoided truck rolls and personnel time to update systems manually as other systems require</a:t>
            </a:r>
          </a:p>
          <a:p>
            <a:endParaRPr lang="en-US" b="0" dirty="0"/>
          </a:p>
          <a:p>
            <a:pPr marL="223837" lvl="1" indent="0">
              <a:buNone/>
            </a:pPr>
            <a:endParaRPr lang="en-US" b="0" dirty="0"/>
          </a:p>
          <a:p>
            <a:pPr lvl="1"/>
            <a:endParaRPr lang="en-US" b="0" dirty="0"/>
          </a:p>
          <a:p>
            <a:pPr lvl="1"/>
            <a:endParaRPr lang="en-US" b="0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Inverter Capability #5: Communications and remote updates</a:t>
            </a:r>
          </a:p>
        </p:txBody>
      </p:sp>
    </p:spTree>
    <p:extLst>
      <p:ext uri="{BB962C8B-B14F-4D97-AF65-F5344CB8AC3E}">
        <p14:creationId xmlns:p14="http://schemas.microsoft.com/office/powerpoint/2010/main" val="3334523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920904"/>
            <a:ext cx="7955280" cy="3438614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b="0" dirty="0"/>
              <a:t>Hawaii Rule 14H has mandated advanced inverters for more than a year, California Rule 21 will mandate advanced inverters for IOUs Sept 2017</a:t>
            </a:r>
          </a:p>
          <a:p>
            <a:pPr>
              <a:spcBef>
                <a:spcPts val="400"/>
              </a:spcBef>
            </a:pPr>
            <a:r>
              <a:rPr lang="en-US" b="0" dirty="0"/>
              <a:t>IEEE 1547 (2017) is the interconnection standard, undergoing full revision</a:t>
            </a:r>
          </a:p>
          <a:p>
            <a:pPr lv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en-US" dirty="0"/>
              <a:t>Will go to ballot in spring of 2017</a:t>
            </a:r>
          </a:p>
          <a:p>
            <a:pPr lv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en-US" b="0" dirty="0"/>
              <a:t>Close of balloting period is unclear – may be as late as winter 2017</a:t>
            </a:r>
          </a:p>
          <a:p>
            <a:pPr>
              <a:spcBef>
                <a:spcPts val="400"/>
              </a:spcBef>
            </a:pPr>
            <a:r>
              <a:rPr lang="en-US" b="0" dirty="0"/>
              <a:t>IEEE 1547.1 (2017) is the testing protocol for IEEE 1547 and a full revision will begin soon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IEEE 1547.1 defines how you test your inverter for compliance with the standards laid out in IEEE 1547</a:t>
            </a:r>
            <a:endParaRPr lang="en-US" b="0" dirty="0"/>
          </a:p>
          <a:p>
            <a:pPr lvl="1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en-US" dirty="0"/>
              <a:t>Publication likely 6 months after IEEE 1547 – early/mid 2018</a:t>
            </a:r>
          </a:p>
          <a:p>
            <a:pPr marL="223837" lvl="1" indent="0">
              <a:buNone/>
            </a:pP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Regulatory Update – Where are we now?</a:t>
            </a:r>
          </a:p>
        </p:txBody>
      </p:sp>
    </p:spTree>
    <p:extLst>
      <p:ext uri="{BB962C8B-B14F-4D97-AF65-F5344CB8AC3E}">
        <p14:creationId xmlns:p14="http://schemas.microsoft.com/office/powerpoint/2010/main" val="98684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888677"/>
            <a:ext cx="8077200" cy="3642122"/>
          </a:xfrm>
        </p:spPr>
        <p:txBody>
          <a:bodyPr/>
          <a:lstStyle/>
          <a:p>
            <a:r>
              <a:rPr lang="en-US" b="0" dirty="0"/>
              <a:t>Watch California, Hawaii, and other states with high penetration to learn from their experiences</a:t>
            </a:r>
          </a:p>
          <a:p>
            <a:r>
              <a:rPr lang="en-US" b="0" dirty="0"/>
              <a:t>Adopt IEEE 1547 and IEEE 1547.1 following publication of IEEE 1547.1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0" dirty="0"/>
              <a:t>Not all functions need to be enabled, but having capabilities latent in the fielded fleet is critical for the future. </a:t>
            </a:r>
            <a:r>
              <a:rPr lang="en-US" dirty="0"/>
              <a:t>If you are intending to implement these capabilities, make sure utility is staffed to do dynamic management of the distribution network</a:t>
            </a:r>
            <a:endParaRPr lang="en-US" b="0" dirty="0"/>
          </a:p>
          <a:p>
            <a:r>
              <a:rPr lang="en-US" b="0" dirty="0"/>
              <a:t>Modify interconnection agreements now to do the following: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Allow utilities, or their agents, to share customer data for operational purposes (while preserving customer privacy)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0" dirty="0"/>
              <a:t>Allow utilities, or their agents, to make changes to settings of customer-owned smart inverters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Signal intent to develop communications capabilities for utilities and DER customers </a:t>
            </a:r>
          </a:p>
          <a:p>
            <a:pPr lvl="1"/>
            <a:endParaRPr lang="en-US" b="0" dirty="0"/>
          </a:p>
          <a:p>
            <a:endParaRPr lang="en-US" b="0" dirty="0"/>
          </a:p>
          <a:p>
            <a:pPr marL="223837" lvl="1" indent="0">
              <a:buNone/>
            </a:pPr>
            <a:endParaRPr lang="en-US" b="0" dirty="0"/>
          </a:p>
          <a:p>
            <a:pPr lvl="1"/>
            <a:endParaRPr lang="en-US" b="0" dirty="0"/>
          </a:p>
          <a:p>
            <a:pPr lvl="1"/>
            <a:endParaRPr lang="en-US" b="0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plan for Smart Inverters</a:t>
            </a:r>
          </a:p>
        </p:txBody>
      </p:sp>
    </p:spTree>
    <p:extLst>
      <p:ext uri="{BB962C8B-B14F-4D97-AF65-F5344CB8AC3E}">
        <p14:creationId xmlns:p14="http://schemas.microsoft.com/office/powerpoint/2010/main" val="3997011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7565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Why do we need smart inverters?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047750"/>
            <a:ext cx="7955280" cy="3581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900" dirty="0"/>
              <a:t>Current distribution grids = one-way power flow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900" dirty="0"/>
              <a:t>Future distribution grids = bi-directional power flows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0" dirty="0"/>
              <a:t>With greater penetration of renewable energy (i.e. solar and wind), a greater portion of the energy sources on the grid will be intermittent power sources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0" dirty="0"/>
              <a:t>To prepare for this future, the </a:t>
            </a:r>
            <a:r>
              <a:rPr lang="en-US" b="0" u="sng" dirty="0"/>
              <a:t>grid must become smarter</a:t>
            </a:r>
            <a:r>
              <a:rPr lang="en-US" b="0" dirty="0"/>
              <a:t> to handle the increasing amount of distributed energy resources like solar</a:t>
            </a:r>
            <a:endParaRPr lang="en-US" b="0" u="sng" dirty="0"/>
          </a:p>
        </p:txBody>
      </p:sp>
    </p:spTree>
    <p:extLst>
      <p:ext uri="{BB962C8B-B14F-4D97-AF65-F5344CB8AC3E}">
        <p14:creationId xmlns:p14="http://schemas.microsoft.com/office/powerpoint/2010/main" val="3688291506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920904"/>
            <a:ext cx="7955280" cy="3642122"/>
          </a:xfrm>
        </p:spPr>
        <p:txBody>
          <a:bodyPr/>
          <a:lstStyle/>
          <a:p>
            <a:r>
              <a:rPr lang="en-US" b="0" dirty="0"/>
              <a:t>An inverter that can </a:t>
            </a:r>
            <a:r>
              <a:rPr lang="en-US" dirty="0">
                <a:solidFill>
                  <a:schemeClr val="tx2"/>
                </a:solidFill>
              </a:rPr>
              <a:t>continue to operate during disturbances </a:t>
            </a:r>
            <a:r>
              <a:rPr lang="en-US" b="0" dirty="0"/>
              <a:t>to the electrical grid and </a:t>
            </a:r>
            <a:r>
              <a:rPr lang="en-US" dirty="0">
                <a:solidFill>
                  <a:schemeClr val="tx2"/>
                </a:solidFill>
              </a:rPr>
              <a:t>help manage </a:t>
            </a:r>
            <a:r>
              <a:rPr lang="en-US" b="0" dirty="0"/>
              <a:t>those disturbances/smooth out variabilities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Not necessary unless there is a high penetration of intermittent energy resources (like solar and wind) on the grid,  but necessary to be prepared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Smart capabilities make the inverter an </a:t>
            </a:r>
            <a:r>
              <a:rPr lang="en-US" dirty="0">
                <a:solidFill>
                  <a:schemeClr val="tx2"/>
                </a:solidFill>
              </a:rPr>
              <a:t>active participant in the grid</a:t>
            </a:r>
            <a:r>
              <a:rPr lang="en-US" b="0" dirty="0"/>
              <a:t>, rather than a passive participant</a:t>
            </a:r>
            <a:endParaRPr lang="en-US" sz="1250" b="0" dirty="0"/>
          </a:p>
          <a:p>
            <a:pPr marL="0" indent="0">
              <a:spcBef>
                <a:spcPts val="1200"/>
              </a:spcBef>
              <a:buNone/>
            </a:pPr>
            <a:r>
              <a:rPr lang="en-US" sz="2000" b="0" dirty="0"/>
              <a:t>	</a:t>
            </a:r>
            <a:r>
              <a:rPr lang="en-US" b="0" dirty="0"/>
              <a:t>Smart inverter = provider of energy services to the grid</a:t>
            </a:r>
          </a:p>
          <a:p>
            <a:pPr marL="0" indent="0">
              <a:buNone/>
            </a:pPr>
            <a:r>
              <a:rPr lang="en-US" b="0" dirty="0"/>
              <a:t>	Traditional inverter = provider of energy to the grid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smart/advanced inverter?</a:t>
            </a:r>
          </a:p>
        </p:txBody>
      </p:sp>
    </p:spTree>
    <p:extLst>
      <p:ext uri="{BB962C8B-B14F-4D97-AF65-F5344CB8AC3E}">
        <p14:creationId xmlns:p14="http://schemas.microsoft.com/office/powerpoint/2010/main" val="985529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8" y="819151"/>
            <a:ext cx="3915442" cy="4038599"/>
          </a:xfrm>
        </p:spPr>
        <p:txBody>
          <a:bodyPr/>
          <a:lstStyle/>
          <a:p>
            <a:pPr marL="0" indent="0">
              <a:spcBef>
                <a:spcPts val="200"/>
              </a:spcBef>
              <a:buNone/>
            </a:pPr>
            <a:r>
              <a:rPr lang="en-US" sz="1600" dirty="0"/>
              <a:t>Traditional Inverters</a:t>
            </a:r>
          </a:p>
          <a:p>
            <a:pPr marL="342900" indent="-342900">
              <a:spcBef>
                <a:spcPts val="200"/>
              </a:spcBef>
              <a:buFont typeface="+mj-lt"/>
              <a:buAutoNum type="arabicPeriod"/>
            </a:pPr>
            <a:r>
              <a:rPr lang="en-US" sz="1500" b="0" u="sng" dirty="0"/>
              <a:t>Ride through</a:t>
            </a:r>
          </a:p>
          <a:p>
            <a:pPr lvl="1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sz="1350" dirty="0"/>
              <a:t>Traditional inverters meet “must trip before” requirements</a:t>
            </a:r>
          </a:p>
          <a:p>
            <a:pPr marL="342900" indent="-342900">
              <a:spcBef>
                <a:spcPts val="200"/>
              </a:spcBef>
              <a:buFont typeface="+mj-lt"/>
              <a:buAutoNum type="arabicPeriod"/>
            </a:pPr>
            <a:r>
              <a:rPr lang="en-US" sz="1500" b="0" u="sng" dirty="0"/>
              <a:t>Reactive Power Functions</a:t>
            </a:r>
          </a:p>
          <a:p>
            <a:pPr lvl="1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sz="1350" dirty="0"/>
              <a:t>Traditional inverters not allowed to participate in voltage regulation</a:t>
            </a:r>
            <a:endParaRPr lang="en-US" sz="1550" dirty="0"/>
          </a:p>
          <a:p>
            <a:pPr marL="342900" indent="-342900">
              <a:spcBef>
                <a:spcPts val="200"/>
              </a:spcBef>
              <a:buFont typeface="+mj-lt"/>
              <a:buAutoNum type="arabicPeriod"/>
            </a:pPr>
            <a:r>
              <a:rPr lang="en-US" sz="1500" b="0" u="sng" dirty="0"/>
              <a:t>Active Power Functions</a:t>
            </a:r>
          </a:p>
          <a:p>
            <a:pPr lvl="1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sz="1350" dirty="0"/>
              <a:t>Historically, these functions were not defined</a:t>
            </a:r>
          </a:p>
          <a:p>
            <a:pPr marL="342900" indent="-342900">
              <a:spcBef>
                <a:spcPts val="200"/>
              </a:spcBef>
              <a:buFont typeface="+mj-lt"/>
              <a:buAutoNum type="arabicPeriod"/>
            </a:pPr>
            <a:r>
              <a:rPr lang="en-US" sz="1500" b="0" u="sng" dirty="0"/>
              <a:t>Advanced Anti-Islanding</a:t>
            </a:r>
          </a:p>
          <a:p>
            <a:pPr lvl="1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sz="1350" dirty="0"/>
              <a:t>Historically, testing protocols only defined anti-island </a:t>
            </a:r>
            <a:r>
              <a:rPr lang="en-US" sz="1350"/>
              <a:t>functionality through </a:t>
            </a:r>
            <a:r>
              <a:rPr lang="en-US" sz="1350" dirty="0"/>
              <a:t>voltage and frequency limits</a:t>
            </a:r>
          </a:p>
          <a:p>
            <a:pPr marL="342900" indent="-342900">
              <a:spcBef>
                <a:spcPts val="200"/>
              </a:spcBef>
              <a:buFont typeface="+mj-lt"/>
              <a:buAutoNum type="arabicPeriod"/>
            </a:pPr>
            <a:r>
              <a:rPr lang="en-US" sz="1500" b="0" u="sng" dirty="0"/>
              <a:t>Communications</a:t>
            </a:r>
          </a:p>
          <a:p>
            <a:pPr lvl="1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sz="1350" dirty="0"/>
              <a:t>Traditional inverters cannot be updated remotely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4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4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Inverters vs. Traditional Inverters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4400" y="819151"/>
            <a:ext cx="4145282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69863" indent="-1698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F37321"/>
              </a:buClr>
              <a:buSzPct val="80000"/>
              <a:buFont typeface="Arial" charset="0"/>
              <a:buChar char="•"/>
              <a:defRPr b="1" kern="1200">
                <a:solidFill>
                  <a:schemeClr val="tx1"/>
                </a:solidFill>
                <a:latin typeface="+mn-lt"/>
                <a:ea typeface="Arial" pitchFamily="-102" charset="0"/>
                <a:cs typeface="Arial" pitchFamily="34" charset="0"/>
              </a:defRPr>
            </a:lvl1pPr>
            <a:lvl2pPr marL="403225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37321"/>
              </a:buClr>
              <a:buSzPct val="80000"/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Arial" pitchFamily="-102" charset="0"/>
                <a:cs typeface="Arial" pitchFamily="34" charset="0"/>
              </a:defRPr>
            </a:lvl2pPr>
            <a:lvl3pPr marL="57308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37321"/>
              </a:buClr>
              <a:buSzPct val="80000"/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Arial" pitchFamily="-102" charset="0"/>
                <a:cs typeface="Arial" pitchFamily="34" charset="0"/>
              </a:defRPr>
            </a:lvl3pPr>
            <a:lvl4pPr marL="798513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37321"/>
              </a:buClr>
              <a:buSzPct val="80000"/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Arial" pitchFamily="-102" charset="0"/>
                <a:cs typeface="Arial" pitchFamily="34" charset="0"/>
              </a:defRPr>
            </a:lvl4pPr>
            <a:lvl5pPr marL="9683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37321"/>
              </a:buClr>
              <a:buSzPct val="80000"/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Arial" pitchFamily="-10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00"/>
              </a:spcBef>
              <a:buFont typeface="Arial" charset="0"/>
              <a:buNone/>
            </a:pPr>
            <a:r>
              <a:rPr lang="en-US" sz="1600" dirty="0"/>
              <a:t>Smart Inverters</a:t>
            </a:r>
          </a:p>
          <a:p>
            <a:pPr marL="342900" indent="-342900">
              <a:spcBef>
                <a:spcPts val="200"/>
              </a:spcBef>
              <a:buFont typeface="+mj-lt"/>
              <a:buAutoNum type="arabicPeriod"/>
            </a:pPr>
            <a:r>
              <a:rPr lang="en-US" sz="1500" b="0" u="sng" dirty="0"/>
              <a:t>Ride through</a:t>
            </a:r>
          </a:p>
          <a:p>
            <a:pPr lvl="1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sz="1350" dirty="0"/>
              <a:t>Smart inverters meet “must stay online until” requirements</a:t>
            </a:r>
          </a:p>
          <a:p>
            <a:pPr marL="342900" indent="-342900">
              <a:spcBef>
                <a:spcPts val="200"/>
              </a:spcBef>
              <a:buFont typeface="+mj-lt"/>
              <a:buAutoNum type="arabicPeriod"/>
            </a:pPr>
            <a:r>
              <a:rPr lang="en-US" sz="1500" b="0" u="sng" dirty="0"/>
              <a:t>Reactive Power Functions</a:t>
            </a:r>
          </a:p>
          <a:p>
            <a:pPr lvl="1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sz="1350" dirty="0"/>
              <a:t>Smart inverters are able to participate in voltage regulation of distribution system</a:t>
            </a:r>
          </a:p>
          <a:p>
            <a:pPr marL="342900" indent="-342900">
              <a:spcBef>
                <a:spcPts val="200"/>
              </a:spcBef>
              <a:buFont typeface="+mj-lt"/>
              <a:buAutoNum type="arabicPeriod"/>
            </a:pPr>
            <a:r>
              <a:rPr lang="en-US" sz="1500" b="0" u="sng" dirty="0"/>
              <a:t>Active Power Functions</a:t>
            </a:r>
          </a:p>
          <a:p>
            <a:pPr lvl="1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sz="1350" dirty="0"/>
              <a:t>Smart inverters can provide active power for frequency/voltage regulation and have passive functions like ramp rate control</a:t>
            </a:r>
          </a:p>
          <a:p>
            <a:pPr marL="342900" indent="-342900">
              <a:spcBef>
                <a:spcPts val="200"/>
              </a:spcBef>
              <a:buFont typeface="+mj-lt"/>
              <a:buAutoNum type="arabicPeriod"/>
            </a:pPr>
            <a:r>
              <a:rPr lang="en-US" sz="1500" b="0" u="sng" dirty="0"/>
              <a:t>Advanced Anti-Islanding</a:t>
            </a:r>
          </a:p>
          <a:p>
            <a:pPr lvl="1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sz="1350" dirty="0"/>
              <a:t>Use of tone injection or phase impedance change detection</a:t>
            </a:r>
          </a:p>
          <a:p>
            <a:pPr marL="342900" indent="-342900">
              <a:spcBef>
                <a:spcPts val="200"/>
              </a:spcBef>
              <a:buFont typeface="+mj-lt"/>
              <a:buAutoNum type="arabicPeriod"/>
            </a:pPr>
            <a:r>
              <a:rPr lang="en-US" sz="1500" b="0" u="sng" dirty="0"/>
              <a:t>Communications</a:t>
            </a:r>
          </a:p>
          <a:p>
            <a:pPr lvl="1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sz="1350" dirty="0"/>
              <a:t>Smart inverters can be updated and controlled remotely</a:t>
            </a:r>
          </a:p>
          <a:p>
            <a:pPr marL="223837" lvl="1" indent="0">
              <a:spcBef>
                <a:spcPts val="200"/>
              </a:spcBef>
              <a:buNone/>
            </a:pPr>
            <a:endParaRPr lang="en-US" sz="1400" dirty="0"/>
          </a:p>
          <a:p>
            <a:pPr marL="0" indent="0">
              <a:spcBef>
                <a:spcPts val="200"/>
              </a:spcBef>
              <a:buFont typeface="Arial" charset="0"/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532661" y="742950"/>
            <a:ext cx="31718" cy="40386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144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920904"/>
            <a:ext cx="7955280" cy="3642122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Allows inverters to keep operating through voltage and frequency events rather than dropping off and making grid less stable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Voltage Ride-Through</a:t>
            </a:r>
          </a:p>
          <a:p>
            <a:pPr>
              <a:spcAft>
                <a:spcPts val="600"/>
              </a:spcAft>
            </a:pPr>
            <a:r>
              <a:rPr lang="en-US" b="0" dirty="0"/>
              <a:t>Keeps distributed energy resources (DERs) from going offline during a short-duration voltage event</a:t>
            </a:r>
          </a:p>
          <a:p>
            <a:pPr>
              <a:spcAft>
                <a:spcPts val="600"/>
              </a:spcAft>
            </a:pPr>
            <a:r>
              <a:rPr lang="en-US" b="0" u="sng" dirty="0"/>
              <a:t>Problem:</a:t>
            </a:r>
            <a:r>
              <a:rPr lang="en-US" b="0" dirty="0"/>
              <a:t> Significant loss of generation from DERs can delay voltage recovery or cause further grid instability</a:t>
            </a:r>
          </a:p>
          <a:p>
            <a:pPr>
              <a:spcAft>
                <a:spcPts val="600"/>
              </a:spcAft>
            </a:pPr>
            <a:r>
              <a:rPr lang="en-US" b="0" u="sng" dirty="0"/>
              <a:t>Solution:</a:t>
            </a:r>
            <a:r>
              <a:rPr lang="en-US" b="0" dirty="0"/>
              <a:t> Smart inverters can adopt variable ride-through curves that extend the voltage and time limits under which inverter must ride-through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Inverter Capability #1: Ride-Through</a:t>
            </a:r>
          </a:p>
        </p:txBody>
      </p:sp>
    </p:spTree>
    <p:extLst>
      <p:ext uri="{BB962C8B-B14F-4D97-AF65-F5344CB8AC3E}">
        <p14:creationId xmlns:p14="http://schemas.microsoft.com/office/powerpoint/2010/main" val="1354847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920904"/>
            <a:ext cx="7955280" cy="3642122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Frequency Ride-Through</a:t>
            </a:r>
          </a:p>
          <a:p>
            <a:pPr>
              <a:spcAft>
                <a:spcPts val="600"/>
              </a:spcAft>
            </a:pPr>
            <a:r>
              <a:rPr lang="en-US" b="0" dirty="0"/>
              <a:t>Keeps inverters operating through low frequency excursions</a:t>
            </a:r>
          </a:p>
          <a:p>
            <a:pPr>
              <a:spcAft>
                <a:spcPts val="600"/>
              </a:spcAft>
            </a:pPr>
            <a:r>
              <a:rPr lang="en-US" b="0" u="sng" dirty="0"/>
              <a:t>Problem:</a:t>
            </a:r>
            <a:r>
              <a:rPr lang="en-US" b="0" dirty="0"/>
              <a:t> Traditional limits cause inverters to trip offline when outside a fairly small window around nominal frequency</a:t>
            </a:r>
          </a:p>
          <a:p>
            <a:pPr marL="566737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Can increase bulk system instability when frequency is low</a:t>
            </a:r>
          </a:p>
          <a:p>
            <a:pPr marL="566737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Large amount of generation can be tripped at the same time if similar frequency trip settings are used across a wide area</a:t>
            </a:r>
          </a:p>
          <a:p>
            <a:pPr>
              <a:spcAft>
                <a:spcPts val="600"/>
              </a:spcAft>
            </a:pPr>
            <a:r>
              <a:rPr lang="en-US" b="0" u="sng" dirty="0"/>
              <a:t>Solution:</a:t>
            </a:r>
            <a:r>
              <a:rPr lang="en-US" b="0" dirty="0"/>
              <a:t> Smart inverters can be set to ride-through off-nominal frequency excursions, which will keep them operating for as long as possible before tripping due to frequency excursion</a:t>
            </a:r>
            <a:endParaRPr lang="en-US" b="0" u="sng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Inverter Capability #1: Ride-Through</a:t>
            </a:r>
          </a:p>
        </p:txBody>
      </p:sp>
    </p:spTree>
    <p:extLst>
      <p:ext uri="{BB962C8B-B14F-4D97-AF65-F5344CB8AC3E}">
        <p14:creationId xmlns:p14="http://schemas.microsoft.com/office/powerpoint/2010/main" val="2791066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Inverter Capability #1: Ride-Through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276350"/>
            <a:ext cx="7955280" cy="3352800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b="0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964866"/>
            <a:ext cx="5257800" cy="367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25118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Inverter Capability #2: Reactive power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047750"/>
            <a:ext cx="7955280" cy="682804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057518" y="2588421"/>
            <a:ext cx="5715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www.clker.com/cliparts/h/c/4/V/h/s/power-line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526" y="2477931"/>
            <a:ext cx="860996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3645526" y="2600613"/>
            <a:ext cx="14088" cy="582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306686" y="2574731"/>
            <a:ext cx="14088" cy="582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967846" y="2585425"/>
            <a:ext cx="14088" cy="582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http://www.clipartbest.com/cliparts/Kij/e7g/Kije7g7z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839" y="3161444"/>
            <a:ext cx="1061509" cy="88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://www.clipartbest.com/cliparts/Kij/e7g/Kije7g7z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352" y="3161444"/>
            <a:ext cx="1061509" cy="88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://www.clipartbest.com/cliparts/Kij/e7g/Kije7g7z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324" y="3170561"/>
            <a:ext cx="1061509" cy="88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 flipH="1">
            <a:off x="3392187" y="3183543"/>
            <a:ext cx="401732" cy="294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026387" y="3171351"/>
            <a:ext cx="401732" cy="294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670570" y="3176330"/>
            <a:ext cx="401732" cy="294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583909" y="2667230"/>
            <a:ext cx="0" cy="414967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248774" y="2658712"/>
            <a:ext cx="0" cy="414967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6904964" y="2672402"/>
            <a:ext cx="0" cy="414967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248400" y="2173248"/>
            <a:ext cx="1505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+mn-lt"/>
              </a:rPr>
              <a:t>Higher voltage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 bwMode="auto">
          <a:xfrm>
            <a:off x="704335" y="1015030"/>
            <a:ext cx="7955280" cy="820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69863" indent="-1698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F37321"/>
              </a:buClr>
              <a:buSzPct val="80000"/>
              <a:buFont typeface="Arial" charset="0"/>
              <a:buChar char="•"/>
              <a:defRPr b="1" kern="1200">
                <a:solidFill>
                  <a:schemeClr val="tx1"/>
                </a:solidFill>
                <a:latin typeface="+mn-lt"/>
                <a:ea typeface="Arial" pitchFamily="-102" charset="0"/>
                <a:cs typeface="Arial" pitchFamily="34" charset="0"/>
              </a:defRPr>
            </a:lvl1pPr>
            <a:lvl2pPr marL="403225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37321"/>
              </a:buClr>
              <a:buSzPct val="80000"/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Arial" pitchFamily="-102" charset="0"/>
                <a:cs typeface="Arial" pitchFamily="34" charset="0"/>
              </a:defRPr>
            </a:lvl2pPr>
            <a:lvl3pPr marL="57308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37321"/>
              </a:buClr>
              <a:buSzPct val="80000"/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Arial" pitchFamily="-102" charset="0"/>
                <a:cs typeface="Arial" pitchFamily="34" charset="0"/>
              </a:defRPr>
            </a:lvl3pPr>
            <a:lvl4pPr marL="798513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37321"/>
              </a:buClr>
              <a:buSzPct val="80000"/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Arial" pitchFamily="-102" charset="0"/>
                <a:cs typeface="Arial" pitchFamily="34" charset="0"/>
              </a:defRPr>
            </a:lvl4pPr>
            <a:lvl5pPr marL="9683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37321"/>
              </a:buClr>
              <a:buSzPct val="80000"/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Arial" pitchFamily="-102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b="0" dirty="0"/>
              <a:t>When real power is fed back into the grid from an inverter, the voltage at the point of connection can rise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7832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Inverter Capability #2: Reactive power functions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955280" cy="3581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0" u="sng" dirty="0"/>
              <a:t>Problem:</a:t>
            </a:r>
            <a:r>
              <a:rPr lang="en-US" b="0" dirty="0"/>
              <a:t> High penetration of systems feeding power into a circuit can cause voltage in area to rise and potentially exceed power quality thresholds or trip the distributed generation resources off line</a:t>
            </a:r>
          </a:p>
          <a:p>
            <a:pPr>
              <a:spcAft>
                <a:spcPts val="600"/>
              </a:spcAft>
            </a:pPr>
            <a:r>
              <a:rPr lang="en-US" b="0" u="sng" dirty="0"/>
              <a:t>Solution:</a:t>
            </a:r>
            <a:r>
              <a:rPr lang="en-US" b="0" dirty="0"/>
              <a:t> Reactive power is needed to regulate voltage on distribution feeders. Smart inverters can help absorb or supply reactive power to reduce or increase voltage. 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There are 2 options to control reactive power output from the smart inverter:</a:t>
            </a:r>
          </a:p>
          <a:p>
            <a:pPr marL="736600" lvl="2" indent="-342900">
              <a:spcAft>
                <a:spcPts val="600"/>
              </a:spcAft>
              <a:buFont typeface="+mj-lt"/>
              <a:buAutoNum type="arabicPeriod"/>
            </a:pPr>
            <a:r>
              <a:rPr lang="en-US" b="1" dirty="0"/>
              <a:t>Fixed power factor – VARs are provided whether needed or not</a:t>
            </a:r>
          </a:p>
          <a:p>
            <a:pPr marL="736600" lvl="2" indent="-342900">
              <a:spcAft>
                <a:spcPts val="600"/>
              </a:spcAft>
              <a:buFont typeface="+mj-lt"/>
              <a:buAutoNum type="arabicPeriod"/>
            </a:pPr>
            <a:r>
              <a:rPr lang="en-US" b="1" dirty="0"/>
              <a:t>Volt-</a:t>
            </a:r>
            <a:r>
              <a:rPr lang="en-US" b="1" dirty="0" err="1"/>
              <a:t>Var</a:t>
            </a:r>
            <a:r>
              <a:rPr lang="en-US" b="1" dirty="0"/>
              <a:t> control – VARs are injected or absorbed based on voltage observed</a:t>
            </a:r>
          </a:p>
          <a:p>
            <a:pPr marL="736600" lvl="2" indent="-342900">
              <a:spcAft>
                <a:spcPts val="600"/>
              </a:spcAft>
              <a:buNone/>
            </a:pPr>
            <a:endParaRPr lang="en-US" b="0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967360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Enphase_2015_Corporate_Template_Final_16x9_Mac">
  <a:themeElements>
    <a:clrScheme name="Enphase 2">
      <a:dk1>
        <a:srgbClr val="606060"/>
      </a:dk1>
      <a:lt1>
        <a:srgbClr val="FFFFFF"/>
      </a:lt1>
      <a:dk2>
        <a:srgbClr val="F37321"/>
      </a:dk2>
      <a:lt2>
        <a:srgbClr val="E4E4E4"/>
      </a:lt2>
      <a:accent1>
        <a:srgbClr val="00B6DE"/>
      </a:accent1>
      <a:accent2>
        <a:srgbClr val="9DB93B"/>
      </a:accent2>
      <a:accent3>
        <a:srgbClr val="003974"/>
      </a:accent3>
      <a:accent4>
        <a:srgbClr val="606060"/>
      </a:accent4>
      <a:accent5>
        <a:srgbClr val="FFC900"/>
      </a:accent5>
      <a:accent6>
        <a:srgbClr val="F37321"/>
      </a:accent6>
      <a:hlink>
        <a:srgbClr val="003974"/>
      </a:hlink>
      <a:folHlink>
        <a:srgbClr val="00B6D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accent4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Enphase_2016_Corporate_Template_Final_16x9 2</Template>
  <TotalTime>11920</TotalTime>
  <Words>1137</Words>
  <Application>Microsoft Office PowerPoint</Application>
  <PresentationFormat>On-screen Show (16:9)</PresentationFormat>
  <Paragraphs>127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Frutiger LT Std 67 Bold Condensed</vt:lpstr>
      <vt:lpstr>Wingdings</vt:lpstr>
      <vt:lpstr>Enphase_2015_Corporate_Template_Final_16x9_Mac</vt:lpstr>
      <vt:lpstr>How Smart Inverters Will Serve the Future Distribution Grid</vt:lpstr>
      <vt:lpstr>Background: Why do we need smart inverters?</vt:lpstr>
      <vt:lpstr>What is a smart/advanced inverter?</vt:lpstr>
      <vt:lpstr>Smart Inverters vs. Traditional Inverters</vt:lpstr>
      <vt:lpstr>Smart Inverter Capability #1: Ride-Through</vt:lpstr>
      <vt:lpstr>Smart Inverter Capability #1: Ride-Through</vt:lpstr>
      <vt:lpstr>Smart Inverter Capability #1: Ride-Through</vt:lpstr>
      <vt:lpstr>Smart Inverter Capability #2: Reactive power</vt:lpstr>
      <vt:lpstr>Smart Inverter Capability #2: Reactive power functions</vt:lpstr>
      <vt:lpstr>Smart Inverter Capability #3: Active power functions</vt:lpstr>
      <vt:lpstr>Smart Inverter Capability #4: Advanced anti-islanding</vt:lpstr>
      <vt:lpstr>Smart Inverter Capability #5: Communications and remote updates</vt:lpstr>
      <vt:lpstr>Regulatory Update – Where are we now?</vt:lpstr>
      <vt:lpstr>How to plan for Smart Inverters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Fighting Guide</dc:title>
  <dc:creator>Jaspreet Singh</dc:creator>
  <cp:lastModifiedBy>Stow, April (LARA)</cp:lastModifiedBy>
  <cp:revision>197</cp:revision>
  <dcterms:created xsi:type="dcterms:W3CDTF">2017-03-22T03:35:09Z</dcterms:created>
  <dcterms:modified xsi:type="dcterms:W3CDTF">2017-04-19T14:04:05Z</dcterms:modified>
</cp:coreProperties>
</file>