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71" r:id="rId4"/>
    <p:sldId id="263" r:id="rId5"/>
    <p:sldId id="267" r:id="rId6"/>
    <p:sldId id="278" r:id="rId7"/>
    <p:sldId id="277" r:id="rId8"/>
    <p:sldId id="270" r:id="rId9"/>
    <p:sldId id="272" r:id="rId10"/>
    <p:sldId id="282" r:id="rId11"/>
    <p:sldId id="273" r:id="rId12"/>
    <p:sldId id="283" r:id="rId13"/>
    <p:sldId id="280" r:id="rId14"/>
    <p:sldId id="281" r:id="rId15"/>
    <p:sldId id="275" r:id="rId16"/>
    <p:sldId id="266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79" autoAdjust="0"/>
  </p:normalViewPr>
  <p:slideViewPr>
    <p:cSldViewPr snapToGrid="0" snapToObjects="1">
      <p:cViewPr varScale="1">
        <p:scale>
          <a:sx n="71" d="100"/>
          <a:sy n="71" d="100"/>
        </p:scale>
        <p:origin x="130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704EF-4E3F-483C-8791-1084C11D214A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97EB3-5908-4204-B986-24CF3BC4A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61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E93D1AD-693F-4759-962B-5BD98B4437C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ACEC20-7C23-48C6-9F79-AB8DEB3FF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1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4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01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78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9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3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3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25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24C9A7-9F31-4F1A-9BFC-82BE97631F5C}" type="slidenum">
              <a:rPr lang="en-US" altLang="en-US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03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85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71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4058569" y="8978451"/>
            <a:ext cx="3105997" cy="47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29" tIns="47465" rIns="94929" bIns="47465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ED967C-FA8A-4874-BF26-35A35CEDA85F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22375" y="709613"/>
            <a:ext cx="4724400" cy="3543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268" y="4490034"/>
            <a:ext cx="5731651" cy="42511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929" tIns="47465" rIns="94929" bIns="47465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991704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9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Batteries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12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84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2016 PA 342 Section 177 (5) refers to a charge for net metering and distributed generation customers established pursuant to section 6a of 1939 PA 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6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CEC20-7C23-48C6-9F79-AB8DEB3FF5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07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254" y="1677411"/>
            <a:ext cx="7772400" cy="906030"/>
          </a:xfrm>
        </p:spPr>
        <p:txBody>
          <a:bodyPr/>
          <a:lstStyle>
            <a:lvl1pPr algn="r">
              <a:defRPr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6873" y="2590368"/>
            <a:ext cx="6400800" cy="711632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FFFF"/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05" y="0"/>
            <a:ext cx="7093531" cy="75045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1F3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728"/>
            <a:ext cx="8229600" cy="5052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52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2182"/>
            <a:ext cx="4038600" cy="5063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2182"/>
            <a:ext cx="4038600" cy="5063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61105" y="0"/>
            <a:ext cx="7093531" cy="75045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1F3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66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1105" y="0"/>
            <a:ext cx="7093531" cy="75045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1F36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6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0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885" y="612775"/>
            <a:ext cx="8501206" cy="45698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82611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0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AB29-4877-F947-81EF-C8B2E85B27B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F126-495D-424E-929B-26F222A63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3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higan.gov/mpsc/0,4639,7-159-16400_79103-406256--,00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utnamc@michigan.gov" TargetMode="External"/><Relationship Id="rId5" Type="http://schemas.openxmlformats.org/officeDocument/2006/relationships/hyperlink" Target="mailto:harlowj@michigan.gov" TargetMode="External"/><Relationship Id="rId4" Type="http://schemas.openxmlformats.org/officeDocument/2006/relationships/hyperlink" Target="mailto:baldwinj2@michigan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57199" y="1177636"/>
            <a:ext cx="9411854" cy="140580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Distributed Generation Program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5084" y="2590368"/>
            <a:ext cx="6707676" cy="711632"/>
          </a:xfrm>
        </p:spPr>
        <p:txBody>
          <a:bodyPr>
            <a:noAutofit/>
          </a:bodyPr>
          <a:lstStyle/>
          <a:p>
            <a:r>
              <a:rPr lang="en-US" b="1" dirty="0" smtClean="0"/>
              <a:t>Jesse Harlow, Julie Baldwin &amp; Chuck Putnam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Distributed Generation Program Workgroup </a:t>
            </a:r>
          </a:p>
          <a:p>
            <a:r>
              <a:rPr lang="en-US" sz="3200" b="1" dirty="0" smtClean="0"/>
              <a:t>MPSC Staff Contacts</a:t>
            </a:r>
          </a:p>
        </p:txBody>
      </p:sp>
    </p:spTree>
    <p:extLst>
      <p:ext uri="{BB962C8B-B14F-4D97-AF65-F5344CB8AC3E}">
        <p14:creationId xmlns:p14="http://schemas.microsoft.com/office/powerpoint/2010/main" val="147854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Study &amp; Tariff – Staff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MPSC Staff will prepare a report on the study and tariff</a:t>
            </a:r>
          </a:p>
          <a:p>
            <a:pPr lvl="1"/>
            <a:r>
              <a:rPr lang="en-US" dirty="0" smtClean="0"/>
              <a:t>tentative issue date is January </a:t>
            </a:r>
            <a:r>
              <a:rPr lang="en-US" dirty="0" smtClean="0"/>
              <a:t>or February</a:t>
            </a:r>
            <a:r>
              <a:rPr lang="en-US" dirty="0" smtClean="0"/>
              <a:t> </a:t>
            </a:r>
            <a:r>
              <a:rPr lang="en-US" dirty="0" smtClean="0"/>
              <a:t>2018</a:t>
            </a:r>
          </a:p>
          <a:p>
            <a:r>
              <a:rPr lang="en-US" dirty="0" smtClean="0"/>
              <a:t>There will be an opportunity to comment on the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Final report will be issued in March or April 2018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During the rate case process, parties can file their own study and tariff filing for the Commission to consider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4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748" y="2774022"/>
            <a:ext cx="7093531" cy="7504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Cost of Service Study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06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217" y="2938409"/>
            <a:ext cx="7093531" cy="750455"/>
          </a:xfrm>
        </p:spPr>
        <p:txBody>
          <a:bodyPr/>
          <a:lstStyle/>
          <a:p>
            <a:pPr algn="ctr"/>
            <a:r>
              <a:rPr lang="en-US" dirty="0" smtClean="0"/>
              <a:t>Study Data Needs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71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March 22:  Initial DG Workgroup Meeting</a:t>
            </a:r>
          </a:p>
          <a:p>
            <a:pPr marL="0" indent="0">
              <a:buNone/>
            </a:pPr>
            <a:r>
              <a:rPr lang="en-US" dirty="0" smtClean="0"/>
              <a:t>March 22 – June 30:  Plan study parameters and obtain data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April 19:  Second DG Workgroup Meeting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May 10:	  Third DG Workgroup Meeting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28:  Fourth DG Workgroup Meeting  </a:t>
            </a:r>
          </a:p>
          <a:p>
            <a:pPr marL="0" indent="0">
              <a:buNone/>
            </a:pPr>
            <a:r>
              <a:rPr lang="en-US" dirty="0" smtClean="0"/>
              <a:t>June – July:  Conduct Cost of Service Study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August 15 :  Present results of COS Study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8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728"/>
            <a:ext cx="8229600" cy="559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August – September:  Develop tariff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September 25:  Present tariff concepts</a:t>
            </a:r>
          </a:p>
          <a:p>
            <a:r>
              <a:rPr lang="en-US" dirty="0" smtClean="0"/>
              <a:t>September – December:  Staff drafts COS study report and tariff recommendation</a:t>
            </a:r>
          </a:p>
          <a:p>
            <a:r>
              <a:rPr lang="en-US" dirty="0" smtClean="0"/>
              <a:t>January/February:  </a:t>
            </a:r>
            <a:r>
              <a:rPr lang="en-US" dirty="0" smtClean="0"/>
              <a:t>Draft report issued to DG Workgroup for </a:t>
            </a:r>
            <a:r>
              <a:rPr lang="en-US" dirty="0" smtClean="0"/>
              <a:t>comments</a:t>
            </a:r>
          </a:p>
          <a:p>
            <a:r>
              <a:rPr lang="en-US" dirty="0" smtClean="0"/>
              <a:t>Final report issued in March/April 2018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 smtClean="0"/>
              <a:t>June 1, 2018:  All rate cases will include a DG Program tariff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New tariff could become effective as early as April 2019 (or earlier if a rate case is settled)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13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6181"/>
            <a:ext cx="8229600" cy="5789409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/>
              <a:t>Next Meeting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/>
              <a:t>Wednesday, April 19, </a:t>
            </a:r>
            <a:r>
              <a:rPr lang="en-US" sz="5400" dirty="0" smtClean="0"/>
              <a:t>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/>
              <a:t>1pm  - 4pm</a:t>
            </a:r>
            <a:endParaRPr lang="en-US" sz="5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Rob Ozar will discuss his inflow/outflow research</a:t>
            </a:r>
          </a:p>
          <a:p>
            <a:pPr marL="0" indent="0" algn="ctr">
              <a:buNone/>
            </a:pPr>
            <a:r>
              <a:rPr lang="en-US" sz="2400" dirty="0" smtClean="0"/>
              <a:t>IEEE 1547a discussion</a:t>
            </a:r>
            <a:endParaRPr lang="en-US" sz="24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Distributed Generation Program Website:</a:t>
            </a:r>
          </a:p>
          <a:p>
            <a:pPr marL="0" indent="0" algn="ctr">
              <a:buNone/>
            </a:pPr>
            <a:r>
              <a:rPr lang="en-US" sz="2800" dirty="0">
                <a:hlinkClick r:id="rId3"/>
              </a:rPr>
              <a:t>http://www.michigan.gov/mpsc/0,4639,7-159-16400_79103-406256--,</a:t>
            </a:r>
            <a:r>
              <a:rPr lang="en-US" sz="2800" dirty="0" smtClean="0">
                <a:hlinkClick r:id="rId3"/>
              </a:rPr>
              <a:t>00.html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304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5612" y="541101"/>
            <a:ext cx="8229600" cy="65069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2800" dirty="0" smtClean="0"/>
              <a:t>Michigan Public Service Commission</a:t>
            </a:r>
            <a:br>
              <a:rPr lang="en-US" altLang="en-US" sz="2800" dirty="0" smtClean="0"/>
            </a:br>
            <a:r>
              <a:rPr lang="en-US" altLang="en-US" sz="2800" dirty="0" smtClean="0"/>
              <a:t>Distributed Generation Program Workgroup Staff Contacts</a:t>
            </a:r>
          </a:p>
        </p:txBody>
      </p:sp>
      <p:pic>
        <p:nvPicPr>
          <p:cNvPr id="30723" name="Picture 2" descr="S:\PSC\public\Photos\2015MPSC_Solar_Install\IMG_53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2743200"/>
            <a:ext cx="9144001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47263" y="1267143"/>
            <a:ext cx="3171289" cy="1400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1F36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000" dirty="0" smtClean="0"/>
              <a:t>Julie Baldwin	</a:t>
            </a:r>
          </a:p>
          <a:p>
            <a:pPr algn="ctr"/>
            <a:r>
              <a:rPr lang="en-US" altLang="en-US" sz="2000" dirty="0" smtClean="0">
                <a:hlinkClick r:id="rId4"/>
              </a:rPr>
              <a:t>baldwinj2@michigan.gov</a:t>
            </a:r>
            <a:endParaRPr lang="en-US" altLang="en-US" sz="2000" dirty="0" smtClean="0"/>
          </a:p>
          <a:p>
            <a:pPr algn="ctr"/>
            <a:r>
              <a:rPr lang="en-US" altLang="en-US" sz="2000" dirty="0" smtClean="0"/>
              <a:t>517.284.8318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73047" y="1285979"/>
            <a:ext cx="3171289" cy="1400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1F36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000" dirty="0" smtClean="0"/>
              <a:t>Jesse Harlow	</a:t>
            </a:r>
          </a:p>
          <a:p>
            <a:pPr algn="ctr"/>
            <a:r>
              <a:rPr lang="en-US" altLang="en-US" sz="2000" dirty="0" smtClean="0">
                <a:hlinkClick r:id="rId5"/>
              </a:rPr>
              <a:t>harlowj@michigan.gov</a:t>
            </a:r>
            <a:endParaRPr lang="en-US" altLang="en-US" sz="2000" dirty="0" smtClean="0"/>
          </a:p>
          <a:p>
            <a:pPr algn="ctr"/>
            <a:r>
              <a:rPr lang="en-US" altLang="en-US" sz="2000" dirty="0" smtClean="0"/>
              <a:t>517.284.8320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10155" y="1285979"/>
            <a:ext cx="3171289" cy="1400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1F36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000" dirty="0" smtClean="0"/>
              <a:t>Chuck Putnam	</a:t>
            </a:r>
          </a:p>
          <a:p>
            <a:pPr algn="ctr"/>
            <a:r>
              <a:rPr lang="en-US" altLang="en-US" sz="2000" dirty="0" smtClean="0">
                <a:hlinkClick r:id="rId6"/>
              </a:rPr>
              <a:t>putnamc@michigan.gov</a:t>
            </a:r>
            <a:endParaRPr lang="en-US" altLang="en-US" sz="2000" dirty="0" smtClean="0"/>
          </a:p>
          <a:p>
            <a:pPr algn="ctr"/>
            <a:r>
              <a:rPr lang="en-US" altLang="en-US" sz="2000" dirty="0" smtClean="0"/>
              <a:t>517.284.8291</a:t>
            </a:r>
          </a:p>
        </p:txBody>
      </p:sp>
    </p:spTree>
    <p:extLst>
      <p:ext uri="{BB962C8B-B14F-4D97-AF65-F5344CB8AC3E}">
        <p14:creationId xmlns:p14="http://schemas.microsoft.com/office/powerpoint/2010/main" val="155825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369" y="30823"/>
            <a:ext cx="6966267" cy="888793"/>
          </a:xfrm>
        </p:spPr>
        <p:txBody>
          <a:bodyPr>
            <a:noAutofit/>
          </a:bodyPr>
          <a:lstStyle/>
          <a:p>
            <a:r>
              <a:rPr lang="en-US" sz="3200" dirty="0" smtClean="0"/>
              <a:t>Current Net Metering Program Status:</a:t>
            </a:r>
            <a:br>
              <a:rPr lang="en-US" sz="3200" dirty="0" smtClean="0"/>
            </a:br>
            <a:r>
              <a:rPr lang="en-US" sz="3200" dirty="0" smtClean="0"/>
              <a:t>Business As Usual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856"/>
            <a:ext cx="8229600" cy="5052436"/>
          </a:xfrm>
        </p:spPr>
        <p:txBody>
          <a:bodyPr/>
          <a:lstStyle/>
          <a:p>
            <a:r>
              <a:rPr lang="en-US" dirty="0" smtClean="0"/>
              <a:t>2016 PA 342 Section 173(1) states that the Commission shall establish a Distributed Generation (DG) Program</a:t>
            </a:r>
          </a:p>
          <a:p>
            <a:pPr lvl="1"/>
            <a:r>
              <a:rPr lang="en-US" dirty="0" smtClean="0"/>
              <a:t>It is Staff’s intent that the program will be a continuation of the net metering program until the completion of 2018 rate cases (mid-2019) approving a new DG tariff</a:t>
            </a:r>
          </a:p>
          <a:p>
            <a:pPr lvl="1"/>
            <a:r>
              <a:rPr lang="en-US" dirty="0" smtClean="0"/>
              <a:t>We anticipate an order with more details in May </a:t>
            </a:r>
            <a:r>
              <a:rPr lang="en-US" dirty="0" smtClean="0"/>
              <a:t>or June of 2017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Metering Grandfathering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PA 342 Section 183 (1) A customer participating in a net metering program approved by the Commission before the Commission establishes a tariff pursuant to section 6a(14) PA 3 may elect to continue to receive service under the terms and conditions of that program for up to 10 years from the date of enrollment.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079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960632" y="35104"/>
            <a:ext cx="6251825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2400" dirty="0" smtClean="0"/>
              <a:t>Distributed Generation Program Overview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007" y="1068511"/>
            <a:ext cx="8234363" cy="5280917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dirty="0" smtClean="0"/>
              <a:t>2016 PA 342, Part 5 DG Program Key Elements</a:t>
            </a:r>
          </a:p>
          <a:p>
            <a:pPr lvl="1">
              <a:defRPr/>
            </a:pPr>
            <a:r>
              <a:rPr lang="en-US" altLang="en-US" dirty="0" smtClean="0"/>
              <a:t>Applies to rate-regulated utilities and alternative electric suppliers</a:t>
            </a:r>
          </a:p>
          <a:p>
            <a:pPr lvl="1">
              <a:defRPr/>
            </a:pPr>
            <a:r>
              <a:rPr lang="en-US" altLang="en-US" dirty="0" smtClean="0"/>
              <a:t>Open to all customer classes</a:t>
            </a:r>
          </a:p>
          <a:p>
            <a:pPr lvl="1">
              <a:defRPr/>
            </a:pPr>
            <a:r>
              <a:rPr lang="en-US" altLang="en-US" dirty="0" smtClean="0"/>
              <a:t>Eligible generators: methane digester or renewable energy system; size limited to the customer’s annual usage</a:t>
            </a:r>
          </a:p>
          <a:p>
            <a:pPr lvl="1">
              <a:defRPr/>
            </a:pPr>
            <a:r>
              <a:rPr lang="en-US" altLang="en-US" dirty="0" smtClean="0"/>
              <a:t>1% Program Size Limit (carries forward from the net metering program)</a:t>
            </a:r>
          </a:p>
          <a:p>
            <a:pPr lvl="2">
              <a:defRPr/>
            </a:pPr>
            <a:r>
              <a:rPr lang="en-US" altLang="en-US" dirty="0" smtClean="0"/>
              <a:t>0.5% for customers with generators 20 kW or less</a:t>
            </a:r>
          </a:p>
          <a:p>
            <a:pPr lvl="2">
              <a:defRPr/>
            </a:pPr>
            <a:r>
              <a:rPr lang="en-US" altLang="en-US" dirty="0" smtClean="0"/>
              <a:t>0.25% for customers with generators 150 kW or less</a:t>
            </a:r>
          </a:p>
          <a:p>
            <a:pPr lvl="2">
              <a:defRPr/>
            </a:pPr>
            <a:r>
              <a:rPr lang="en-US" altLang="en-US" dirty="0" smtClean="0"/>
              <a:t>0.25% for customers with methane digesters 550 kW or less</a:t>
            </a:r>
          </a:p>
          <a:p>
            <a:pPr lvl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992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DG Program Overview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 kW and less Projects</a:t>
            </a:r>
          </a:p>
          <a:p>
            <a:pPr lvl="1"/>
            <a:r>
              <a:rPr lang="en-US" dirty="0" smtClean="0"/>
              <a:t>Qualify for true net metering</a:t>
            </a:r>
          </a:p>
          <a:p>
            <a:r>
              <a:rPr lang="en-US" dirty="0" smtClean="0"/>
              <a:t>&gt;20 kW and 150 kW and less Projects</a:t>
            </a:r>
          </a:p>
          <a:p>
            <a:pPr lvl="1"/>
            <a:r>
              <a:rPr lang="en-US" dirty="0" smtClean="0"/>
              <a:t>Qualify for modified net </a:t>
            </a:r>
            <a:r>
              <a:rPr lang="en-US" dirty="0" smtClean="0"/>
              <a:t>metering</a:t>
            </a:r>
          </a:p>
          <a:p>
            <a:r>
              <a:rPr lang="en-US" dirty="0"/>
              <a:t>Renewable energy credits (RECs) are owned by the </a:t>
            </a:r>
            <a:r>
              <a:rPr lang="en-US" dirty="0" smtClean="0"/>
              <a:t>customer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 Fee cannot exceed $50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customer pays all interconnection costs; except utility testing and inspection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costs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26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Primary Workgroup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Investigate grid-balancing functions of smart inverters per PA 342 Section 173 (6)(b)</a:t>
            </a:r>
          </a:p>
          <a:p>
            <a:r>
              <a:rPr lang="en-US" dirty="0" smtClean="0"/>
              <a:t>Develop and implement the Distributed Generation Program based on PA 342 Part 5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necessary changes to net metering and interconnection </a:t>
            </a:r>
            <a:r>
              <a:rPr lang="en-US" dirty="0" smtClean="0"/>
              <a:t>rules</a:t>
            </a:r>
          </a:p>
          <a:p>
            <a:r>
              <a:rPr lang="en-US" dirty="0" smtClean="0"/>
              <a:t>Commence a study to design a tariff per PA 341 Section 6(a)(14) within 1 year of April 20, 2017</a:t>
            </a:r>
          </a:p>
          <a:p>
            <a:pPr lvl="1"/>
            <a:r>
              <a:rPr lang="en-US" dirty="0" smtClean="0"/>
              <a:t>This may result in a distributed generation program with a tariff mechanism different from net metering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08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Inverters (IEEE 1547a)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IEEE is currently studying updates with work this work wrapping up in 2018</a:t>
            </a:r>
          </a:p>
          <a:p>
            <a:r>
              <a:rPr lang="en-US" dirty="0" smtClean="0"/>
              <a:t>Some potential topics for us are:</a:t>
            </a:r>
          </a:p>
          <a:p>
            <a:pPr lvl="1"/>
            <a:r>
              <a:rPr lang="en-US" dirty="0" smtClean="0"/>
              <a:t>Intentional Islanding</a:t>
            </a:r>
          </a:p>
          <a:p>
            <a:pPr lvl="1"/>
            <a:r>
              <a:rPr lang="en-US" dirty="0" smtClean="0"/>
              <a:t>Voltage and Frequency Ride Through and Regulation</a:t>
            </a:r>
          </a:p>
          <a:p>
            <a:pPr lvl="1"/>
            <a:r>
              <a:rPr lang="en-US" dirty="0" smtClean="0"/>
              <a:t>VAR Support</a:t>
            </a:r>
          </a:p>
          <a:p>
            <a:pPr lvl="1"/>
            <a:r>
              <a:rPr lang="en-US" dirty="0" smtClean="0"/>
              <a:t>Demand Response Communication</a:t>
            </a:r>
          </a:p>
          <a:p>
            <a:pPr lvl="1"/>
            <a:r>
              <a:rPr lang="en-US" dirty="0" smtClean="0"/>
              <a:t>Batteries</a:t>
            </a:r>
          </a:p>
          <a:p>
            <a:r>
              <a:rPr lang="en-US" dirty="0" smtClean="0"/>
              <a:t>Timeline to be determined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2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727"/>
            <a:ext cx="8229600" cy="55529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Commission will conduct “…a study on an appropriate tariff reflecting equitable cost of service for utility revenue requirements…”</a:t>
            </a:r>
          </a:p>
          <a:p>
            <a:pPr lvl="1"/>
            <a:r>
              <a:rPr lang="en-US" dirty="0" smtClean="0"/>
              <a:t>To narrow the scope, Staff suggests limiting the study to customers with solar and customers with solar plus batteries</a:t>
            </a:r>
          </a:p>
          <a:p>
            <a:r>
              <a:rPr lang="en-US" dirty="0"/>
              <a:t>The study and development of an appropriate tariff must be completed by April 20, 2018</a:t>
            </a:r>
          </a:p>
          <a:p>
            <a:r>
              <a:rPr lang="en-US" dirty="0"/>
              <a:t>Rate cases filed after June 1, 2018 must include the tariff resulting from the </a:t>
            </a:r>
            <a:r>
              <a:rPr lang="en-US" dirty="0" smtClean="0"/>
              <a:t>study</a:t>
            </a:r>
          </a:p>
          <a:p>
            <a:pPr lvl="1"/>
            <a:r>
              <a:rPr lang="en-US" dirty="0" smtClean="0"/>
              <a:t>The tariff should also include new aspects of the DG Program.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8095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Study &amp; Tariff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Conduct a Cost of Service Study for solar DG customers and solar plus battery customers</a:t>
            </a:r>
          </a:p>
          <a:p>
            <a:r>
              <a:rPr lang="en-US" dirty="0" smtClean="0"/>
              <a:t>Investigate tariff mechanisms:</a:t>
            </a:r>
          </a:p>
          <a:p>
            <a:pPr marL="914400" lvl="1" indent="-514350"/>
            <a:r>
              <a:rPr lang="en-US" dirty="0" smtClean="0"/>
              <a:t>Inflow/outflow</a:t>
            </a:r>
          </a:p>
          <a:p>
            <a:pPr marL="914400" lvl="1" indent="-514350"/>
            <a:r>
              <a:rPr lang="en-US" dirty="0" smtClean="0"/>
              <a:t>Net metering w/adjustor</a:t>
            </a:r>
          </a:p>
          <a:p>
            <a:pPr marL="914400" lvl="1" indent="-514350"/>
            <a:r>
              <a:rPr lang="en-US" dirty="0" smtClean="0"/>
              <a:t>Buy all/sell all</a:t>
            </a:r>
          </a:p>
          <a:p>
            <a:pPr marL="914400" lvl="1" indent="-514350"/>
            <a:r>
              <a:rPr lang="en-US" dirty="0" smtClean="0"/>
              <a:t>Others?</a:t>
            </a:r>
          </a:p>
          <a:p>
            <a:r>
              <a:rPr lang="en-US" dirty="0" smtClean="0"/>
              <a:t>Select </a:t>
            </a:r>
            <a:r>
              <a:rPr lang="en-US" dirty="0"/>
              <a:t>one (or more) </a:t>
            </a:r>
            <a:r>
              <a:rPr lang="en-US" dirty="0" smtClean="0"/>
              <a:t>tariff mechanism and develop a generic rate design to </a:t>
            </a:r>
            <a:r>
              <a:rPr lang="en-US" dirty="0"/>
              <a:t>recover the cost of service </a:t>
            </a:r>
          </a:p>
        </p:txBody>
      </p:sp>
    </p:spTree>
    <p:extLst>
      <p:ext uri="{BB962C8B-B14F-4D97-AF65-F5344CB8AC3E}">
        <p14:creationId xmlns:p14="http://schemas.microsoft.com/office/powerpoint/2010/main" val="1004614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PSC Green &amp;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MPSC Green &amp; Blue</Template>
  <TotalTime>1732</TotalTime>
  <Words>832</Words>
  <Application>Microsoft Office PowerPoint</Application>
  <PresentationFormat>On-screen Show (4:3)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MPSC Green &amp; Blue</vt:lpstr>
      <vt:lpstr>Distributed Generation Program</vt:lpstr>
      <vt:lpstr>Current Net Metering Program Status: Business As Usual</vt:lpstr>
      <vt:lpstr>Net Metering Grandfathering</vt:lpstr>
      <vt:lpstr>Distributed Generation Program Overview </vt:lpstr>
      <vt:lpstr>DG Program Overview (continued)</vt:lpstr>
      <vt:lpstr>Three Primary Workgroup Tasks</vt:lpstr>
      <vt:lpstr>Smart Inverters (IEEE 1547a)</vt:lpstr>
      <vt:lpstr>DG Study</vt:lpstr>
      <vt:lpstr>DG Study &amp; Tariff Process</vt:lpstr>
      <vt:lpstr>DG Study &amp; Tariff – Staff Report</vt:lpstr>
      <vt:lpstr>Cost of Service Study Presentation</vt:lpstr>
      <vt:lpstr>Study Data Needs Discussion</vt:lpstr>
      <vt:lpstr>Proposed Timeline</vt:lpstr>
      <vt:lpstr>Proposed Timeline</vt:lpstr>
      <vt:lpstr>PowerPoint Presentation</vt:lpstr>
      <vt:lpstr>Michigan Public Service Commission Distributed Generation Program Workgroup Staff Contacts</vt:lpstr>
    </vt:vector>
  </TitlesOfParts>
  <Company>State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Slaughter, Derrell (LARA)</dc:creator>
  <cp:lastModifiedBy>Stow, April (LARA)</cp:lastModifiedBy>
  <cp:revision>88</cp:revision>
  <cp:lastPrinted>2017-03-21T16:33:02Z</cp:lastPrinted>
  <dcterms:created xsi:type="dcterms:W3CDTF">2016-04-15T14:31:27Z</dcterms:created>
  <dcterms:modified xsi:type="dcterms:W3CDTF">2017-03-21T18:13:41Z</dcterms:modified>
</cp:coreProperties>
</file>