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25"/>
  </p:notesMasterIdLst>
  <p:sldIdLst>
    <p:sldId id="257" r:id="rId2"/>
    <p:sldId id="258" r:id="rId3"/>
    <p:sldId id="261" r:id="rId4"/>
    <p:sldId id="259" r:id="rId5"/>
    <p:sldId id="265" r:id="rId6"/>
    <p:sldId id="262" r:id="rId7"/>
    <p:sldId id="263" r:id="rId8"/>
    <p:sldId id="264" r:id="rId9"/>
    <p:sldId id="270" r:id="rId10"/>
    <p:sldId id="269" r:id="rId11"/>
    <p:sldId id="280" r:id="rId12"/>
    <p:sldId id="271" r:id="rId13"/>
    <p:sldId id="272" r:id="rId14"/>
    <p:sldId id="273" r:id="rId15"/>
    <p:sldId id="274" r:id="rId16"/>
    <p:sldId id="275" r:id="rId17"/>
    <p:sldId id="276" r:id="rId18"/>
    <p:sldId id="266" r:id="rId19"/>
    <p:sldId id="267" r:id="rId20"/>
    <p:sldId id="277" r:id="rId21"/>
    <p:sldId id="278" r:id="rId22"/>
    <p:sldId id="279" r:id="rId23"/>
    <p:sldId id="26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pie, Therese (GOV)" initials="ET(" lastIdx="1" clrIdx="0">
    <p:extLst>
      <p:ext uri="{19B8F6BF-5375-455C-9EA6-DF929625EA0E}">
        <p15:presenceInfo xmlns:p15="http://schemas.microsoft.com/office/powerpoint/2012/main" userId="S-1-5-21-1270795706-1767659011-1260587673-42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0164" autoAdjust="0"/>
  </p:normalViewPr>
  <p:slideViewPr>
    <p:cSldViewPr snapToGrid="0">
      <p:cViewPr varScale="1">
        <p:scale>
          <a:sx n="58" d="100"/>
          <a:sy n="58" d="100"/>
        </p:scale>
        <p:origin x="88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630624-16B9-4AF0-BAE0-B9942D7CA04B}" type="datetimeFigureOut">
              <a:rPr lang="en-US" smtClean="0"/>
              <a:t>5/4/2018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D08AC3-A567-49AD-B1F5-079072A08DBB}" type="slidenum">
              <a:rPr lang="en-US" smtClean="0"/>
              <a:t>‹#›</a:t>
            </a:fld>
            <a:endParaRPr lang="en-US"/>
          </a:p>
        </p:txBody>
      </p:sp>
    </p:spTree>
    <p:extLst>
      <p:ext uri="{BB962C8B-B14F-4D97-AF65-F5344CB8AC3E}">
        <p14:creationId xmlns:p14="http://schemas.microsoft.com/office/powerpoint/2010/main" val="2932369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9BAE2563-83BE-4A11-A8B2-93C1D089CE8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5BD538A7-F4E4-4661-AB38-3455B81226D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196" name="Slide Number Placeholder 3">
            <a:extLst>
              <a:ext uri="{FF2B5EF4-FFF2-40B4-BE49-F238E27FC236}">
                <a16:creationId xmlns:a16="http://schemas.microsoft.com/office/drawing/2014/main" id="{4E312A4B-CEFF-4EB0-815A-3A77638D698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Bookman Old Style" panose="02050604050505020204" pitchFamily="18" charset="0"/>
              </a:defRPr>
            </a:lvl1pPr>
            <a:lvl2pPr marL="742950" indent="-285750">
              <a:defRPr>
                <a:solidFill>
                  <a:schemeClr val="tx1"/>
                </a:solidFill>
                <a:latin typeface="Bookman Old Style" panose="02050604050505020204" pitchFamily="18" charset="0"/>
              </a:defRPr>
            </a:lvl2pPr>
            <a:lvl3pPr marL="1143000" indent="-228600">
              <a:defRPr>
                <a:solidFill>
                  <a:schemeClr val="tx1"/>
                </a:solidFill>
                <a:latin typeface="Bookman Old Style" panose="02050604050505020204" pitchFamily="18" charset="0"/>
              </a:defRPr>
            </a:lvl3pPr>
            <a:lvl4pPr marL="1600200" indent="-228600">
              <a:defRPr>
                <a:solidFill>
                  <a:schemeClr val="tx1"/>
                </a:solidFill>
                <a:latin typeface="Bookman Old Style" panose="02050604050505020204" pitchFamily="18" charset="0"/>
              </a:defRPr>
            </a:lvl4pPr>
            <a:lvl5pPr marL="2057400" indent="-228600">
              <a:defRPr>
                <a:solidFill>
                  <a:schemeClr val="tx1"/>
                </a:solidFill>
                <a:latin typeface="Bookman Old Style" panose="02050604050505020204" pitchFamily="18" charset="0"/>
              </a:defRPr>
            </a:lvl5pPr>
            <a:lvl6pPr marL="2514600" indent="-228600" eaLnBrk="0" fontAlgn="base" hangingPunct="0">
              <a:spcBef>
                <a:spcPct val="0"/>
              </a:spcBef>
              <a:spcAft>
                <a:spcPct val="0"/>
              </a:spcAft>
              <a:defRPr>
                <a:solidFill>
                  <a:schemeClr val="tx1"/>
                </a:solidFill>
                <a:latin typeface="Bookman Old Style" panose="02050604050505020204" pitchFamily="18" charset="0"/>
              </a:defRPr>
            </a:lvl6pPr>
            <a:lvl7pPr marL="2971800" indent="-228600" eaLnBrk="0" fontAlgn="base" hangingPunct="0">
              <a:spcBef>
                <a:spcPct val="0"/>
              </a:spcBef>
              <a:spcAft>
                <a:spcPct val="0"/>
              </a:spcAft>
              <a:defRPr>
                <a:solidFill>
                  <a:schemeClr val="tx1"/>
                </a:solidFill>
                <a:latin typeface="Bookman Old Style" panose="02050604050505020204" pitchFamily="18" charset="0"/>
              </a:defRPr>
            </a:lvl7pPr>
            <a:lvl8pPr marL="3429000" indent="-228600" eaLnBrk="0" fontAlgn="base" hangingPunct="0">
              <a:spcBef>
                <a:spcPct val="0"/>
              </a:spcBef>
              <a:spcAft>
                <a:spcPct val="0"/>
              </a:spcAft>
              <a:defRPr>
                <a:solidFill>
                  <a:schemeClr val="tx1"/>
                </a:solidFill>
                <a:latin typeface="Bookman Old Style" panose="02050604050505020204" pitchFamily="18" charset="0"/>
              </a:defRPr>
            </a:lvl8pPr>
            <a:lvl9pPr marL="3886200" indent="-228600" eaLnBrk="0" fontAlgn="base" hangingPunct="0">
              <a:spcBef>
                <a:spcPct val="0"/>
              </a:spcBef>
              <a:spcAft>
                <a:spcPct val="0"/>
              </a:spcAft>
              <a:defRPr>
                <a:solidFill>
                  <a:schemeClr val="tx1"/>
                </a:solidFill>
                <a:latin typeface="Bookman Old Style" panose="02050604050505020204" pitchFamily="18" charset="0"/>
              </a:defRPr>
            </a:lvl9pPr>
          </a:lstStyle>
          <a:p>
            <a:pPr fontAlgn="base">
              <a:spcBef>
                <a:spcPct val="0"/>
              </a:spcBef>
              <a:spcAft>
                <a:spcPct val="0"/>
              </a:spcAft>
            </a:pPr>
            <a:fld id="{65ECD8D7-91E1-4172-8411-703D1E4CBC8D}" type="slidenum">
              <a:rPr lang="en-US" altLang="en-US" smtClean="0">
                <a:latin typeface="Calibri" panose="020F0502020204030204" pitchFamily="34" charset="0"/>
              </a:rPr>
              <a:pPr fontAlgn="base">
                <a:spcBef>
                  <a:spcPct val="0"/>
                </a:spcBef>
                <a:spcAft>
                  <a:spcPct val="0"/>
                </a:spcAft>
              </a:pPr>
              <a:t>1</a:t>
            </a:fld>
            <a:endParaRPr lang="en-US" altLang="en-US">
              <a:latin typeface="Calibri" panose="020F0502020204030204" pitchFamily="34" charset="0"/>
            </a:endParaRPr>
          </a:p>
        </p:txBody>
      </p:sp>
    </p:spTree>
    <p:extLst>
      <p:ext uri="{BB962C8B-B14F-4D97-AF65-F5344CB8AC3E}">
        <p14:creationId xmlns:p14="http://schemas.microsoft.com/office/powerpoint/2010/main" val="23516815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D08AC3-A567-49AD-B1F5-079072A08DBB}" type="slidenum">
              <a:rPr lang="en-US" smtClean="0"/>
              <a:t>10</a:t>
            </a:fld>
            <a:endParaRPr lang="en-US"/>
          </a:p>
        </p:txBody>
      </p:sp>
    </p:spTree>
    <p:extLst>
      <p:ext uri="{BB962C8B-B14F-4D97-AF65-F5344CB8AC3E}">
        <p14:creationId xmlns:p14="http://schemas.microsoft.com/office/powerpoint/2010/main" val="4060448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D08AC3-A567-49AD-B1F5-079072A08DBB}" type="slidenum">
              <a:rPr lang="en-US" smtClean="0"/>
              <a:t>11</a:t>
            </a:fld>
            <a:endParaRPr lang="en-US"/>
          </a:p>
        </p:txBody>
      </p:sp>
    </p:spTree>
    <p:extLst>
      <p:ext uri="{BB962C8B-B14F-4D97-AF65-F5344CB8AC3E}">
        <p14:creationId xmlns:p14="http://schemas.microsoft.com/office/powerpoint/2010/main" val="7227864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D08AC3-A567-49AD-B1F5-079072A08DBB}" type="slidenum">
              <a:rPr lang="en-US" smtClean="0"/>
              <a:t>12</a:t>
            </a:fld>
            <a:endParaRPr lang="en-US"/>
          </a:p>
        </p:txBody>
      </p:sp>
    </p:spTree>
    <p:extLst>
      <p:ext uri="{BB962C8B-B14F-4D97-AF65-F5344CB8AC3E}">
        <p14:creationId xmlns:p14="http://schemas.microsoft.com/office/powerpoint/2010/main" val="16449297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D08AC3-A567-49AD-B1F5-079072A08DBB}" type="slidenum">
              <a:rPr lang="en-US" smtClean="0"/>
              <a:t>13</a:t>
            </a:fld>
            <a:endParaRPr lang="en-US"/>
          </a:p>
        </p:txBody>
      </p:sp>
    </p:spTree>
    <p:extLst>
      <p:ext uri="{BB962C8B-B14F-4D97-AF65-F5344CB8AC3E}">
        <p14:creationId xmlns:p14="http://schemas.microsoft.com/office/powerpoint/2010/main" val="16780008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D08AC3-A567-49AD-B1F5-079072A08DBB}" type="slidenum">
              <a:rPr lang="en-US" smtClean="0"/>
              <a:t>14</a:t>
            </a:fld>
            <a:endParaRPr lang="en-US"/>
          </a:p>
        </p:txBody>
      </p:sp>
    </p:spTree>
    <p:extLst>
      <p:ext uri="{BB962C8B-B14F-4D97-AF65-F5344CB8AC3E}">
        <p14:creationId xmlns:p14="http://schemas.microsoft.com/office/powerpoint/2010/main" val="4498205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D08AC3-A567-49AD-B1F5-079072A08DBB}" type="slidenum">
              <a:rPr lang="en-US" smtClean="0"/>
              <a:t>15</a:t>
            </a:fld>
            <a:endParaRPr lang="en-US"/>
          </a:p>
        </p:txBody>
      </p:sp>
    </p:spTree>
    <p:extLst>
      <p:ext uri="{BB962C8B-B14F-4D97-AF65-F5344CB8AC3E}">
        <p14:creationId xmlns:p14="http://schemas.microsoft.com/office/powerpoint/2010/main" val="3165080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D08AC3-A567-49AD-B1F5-079072A08DBB}" type="slidenum">
              <a:rPr lang="en-US" smtClean="0"/>
              <a:t>16</a:t>
            </a:fld>
            <a:endParaRPr lang="en-US"/>
          </a:p>
        </p:txBody>
      </p:sp>
    </p:spTree>
    <p:extLst>
      <p:ext uri="{BB962C8B-B14F-4D97-AF65-F5344CB8AC3E}">
        <p14:creationId xmlns:p14="http://schemas.microsoft.com/office/powerpoint/2010/main" val="691217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D08AC3-A567-49AD-B1F5-079072A08DBB}" type="slidenum">
              <a:rPr lang="en-US" smtClean="0"/>
              <a:t>17</a:t>
            </a:fld>
            <a:endParaRPr lang="en-US"/>
          </a:p>
        </p:txBody>
      </p:sp>
    </p:spTree>
    <p:extLst>
      <p:ext uri="{BB962C8B-B14F-4D97-AF65-F5344CB8AC3E}">
        <p14:creationId xmlns:p14="http://schemas.microsoft.com/office/powerpoint/2010/main" val="32389592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D08AC3-A567-49AD-B1F5-079072A08DBB}" type="slidenum">
              <a:rPr lang="en-US" smtClean="0"/>
              <a:t>18</a:t>
            </a:fld>
            <a:endParaRPr lang="en-US"/>
          </a:p>
        </p:txBody>
      </p:sp>
    </p:spTree>
    <p:extLst>
      <p:ext uri="{BB962C8B-B14F-4D97-AF65-F5344CB8AC3E}">
        <p14:creationId xmlns:p14="http://schemas.microsoft.com/office/powerpoint/2010/main" val="39239879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D08AC3-A567-49AD-B1F5-079072A08DBB}" type="slidenum">
              <a:rPr lang="en-US" smtClean="0"/>
              <a:t>19</a:t>
            </a:fld>
            <a:endParaRPr lang="en-US"/>
          </a:p>
        </p:txBody>
      </p:sp>
    </p:spTree>
    <p:extLst>
      <p:ext uri="{BB962C8B-B14F-4D97-AF65-F5344CB8AC3E}">
        <p14:creationId xmlns:p14="http://schemas.microsoft.com/office/powerpoint/2010/main" val="3511912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D08AC3-A567-49AD-B1F5-079072A08DBB}" type="slidenum">
              <a:rPr lang="en-US" smtClean="0"/>
              <a:t>2</a:t>
            </a:fld>
            <a:endParaRPr lang="en-US"/>
          </a:p>
        </p:txBody>
      </p:sp>
    </p:spTree>
    <p:extLst>
      <p:ext uri="{BB962C8B-B14F-4D97-AF65-F5344CB8AC3E}">
        <p14:creationId xmlns:p14="http://schemas.microsoft.com/office/powerpoint/2010/main" val="28958657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D08AC3-A567-49AD-B1F5-079072A08DBB}" type="slidenum">
              <a:rPr lang="en-US" smtClean="0"/>
              <a:t>20</a:t>
            </a:fld>
            <a:endParaRPr lang="en-US"/>
          </a:p>
        </p:txBody>
      </p:sp>
    </p:spTree>
    <p:extLst>
      <p:ext uri="{BB962C8B-B14F-4D97-AF65-F5344CB8AC3E}">
        <p14:creationId xmlns:p14="http://schemas.microsoft.com/office/powerpoint/2010/main" val="24560758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D08AC3-A567-49AD-B1F5-079072A08DBB}" type="slidenum">
              <a:rPr lang="en-US" smtClean="0"/>
              <a:t>21</a:t>
            </a:fld>
            <a:endParaRPr lang="en-US"/>
          </a:p>
        </p:txBody>
      </p:sp>
    </p:spTree>
    <p:extLst>
      <p:ext uri="{BB962C8B-B14F-4D97-AF65-F5344CB8AC3E}">
        <p14:creationId xmlns:p14="http://schemas.microsoft.com/office/powerpoint/2010/main" val="32687091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D08AC3-A567-49AD-B1F5-079072A08DBB}" type="slidenum">
              <a:rPr lang="en-US" smtClean="0"/>
              <a:t>22</a:t>
            </a:fld>
            <a:endParaRPr lang="en-US"/>
          </a:p>
        </p:txBody>
      </p:sp>
    </p:spTree>
    <p:extLst>
      <p:ext uri="{BB962C8B-B14F-4D97-AF65-F5344CB8AC3E}">
        <p14:creationId xmlns:p14="http://schemas.microsoft.com/office/powerpoint/2010/main" val="31314396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9BAE2563-83BE-4A11-A8B2-93C1D089CE8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5BD538A7-F4E4-4661-AB38-3455B81226D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196" name="Slide Number Placeholder 3">
            <a:extLst>
              <a:ext uri="{FF2B5EF4-FFF2-40B4-BE49-F238E27FC236}">
                <a16:creationId xmlns:a16="http://schemas.microsoft.com/office/drawing/2014/main" id="{4E312A4B-CEFF-4EB0-815A-3A77638D698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Bookman Old Style" panose="02050604050505020204" pitchFamily="18" charset="0"/>
              </a:defRPr>
            </a:lvl1pPr>
            <a:lvl2pPr marL="742950" indent="-285750">
              <a:defRPr>
                <a:solidFill>
                  <a:schemeClr val="tx1"/>
                </a:solidFill>
                <a:latin typeface="Bookman Old Style" panose="02050604050505020204" pitchFamily="18" charset="0"/>
              </a:defRPr>
            </a:lvl2pPr>
            <a:lvl3pPr marL="1143000" indent="-228600">
              <a:defRPr>
                <a:solidFill>
                  <a:schemeClr val="tx1"/>
                </a:solidFill>
                <a:latin typeface="Bookman Old Style" panose="02050604050505020204" pitchFamily="18" charset="0"/>
              </a:defRPr>
            </a:lvl3pPr>
            <a:lvl4pPr marL="1600200" indent="-228600">
              <a:defRPr>
                <a:solidFill>
                  <a:schemeClr val="tx1"/>
                </a:solidFill>
                <a:latin typeface="Bookman Old Style" panose="02050604050505020204" pitchFamily="18" charset="0"/>
              </a:defRPr>
            </a:lvl4pPr>
            <a:lvl5pPr marL="2057400" indent="-228600">
              <a:defRPr>
                <a:solidFill>
                  <a:schemeClr val="tx1"/>
                </a:solidFill>
                <a:latin typeface="Bookman Old Style" panose="02050604050505020204" pitchFamily="18" charset="0"/>
              </a:defRPr>
            </a:lvl5pPr>
            <a:lvl6pPr marL="2514600" indent="-228600" eaLnBrk="0" fontAlgn="base" hangingPunct="0">
              <a:spcBef>
                <a:spcPct val="0"/>
              </a:spcBef>
              <a:spcAft>
                <a:spcPct val="0"/>
              </a:spcAft>
              <a:defRPr>
                <a:solidFill>
                  <a:schemeClr val="tx1"/>
                </a:solidFill>
                <a:latin typeface="Bookman Old Style" panose="02050604050505020204" pitchFamily="18" charset="0"/>
              </a:defRPr>
            </a:lvl6pPr>
            <a:lvl7pPr marL="2971800" indent="-228600" eaLnBrk="0" fontAlgn="base" hangingPunct="0">
              <a:spcBef>
                <a:spcPct val="0"/>
              </a:spcBef>
              <a:spcAft>
                <a:spcPct val="0"/>
              </a:spcAft>
              <a:defRPr>
                <a:solidFill>
                  <a:schemeClr val="tx1"/>
                </a:solidFill>
                <a:latin typeface="Bookman Old Style" panose="02050604050505020204" pitchFamily="18" charset="0"/>
              </a:defRPr>
            </a:lvl7pPr>
            <a:lvl8pPr marL="3429000" indent="-228600" eaLnBrk="0" fontAlgn="base" hangingPunct="0">
              <a:spcBef>
                <a:spcPct val="0"/>
              </a:spcBef>
              <a:spcAft>
                <a:spcPct val="0"/>
              </a:spcAft>
              <a:defRPr>
                <a:solidFill>
                  <a:schemeClr val="tx1"/>
                </a:solidFill>
                <a:latin typeface="Bookman Old Style" panose="02050604050505020204" pitchFamily="18" charset="0"/>
              </a:defRPr>
            </a:lvl8pPr>
            <a:lvl9pPr marL="3886200" indent="-228600" eaLnBrk="0" fontAlgn="base" hangingPunct="0">
              <a:spcBef>
                <a:spcPct val="0"/>
              </a:spcBef>
              <a:spcAft>
                <a:spcPct val="0"/>
              </a:spcAft>
              <a:defRPr>
                <a:solidFill>
                  <a:schemeClr val="tx1"/>
                </a:solidFill>
                <a:latin typeface="Bookman Old Style" panose="02050604050505020204" pitchFamily="18" charset="0"/>
              </a:defRPr>
            </a:lvl9pPr>
          </a:lstStyle>
          <a:p>
            <a:pPr fontAlgn="base">
              <a:spcBef>
                <a:spcPct val="0"/>
              </a:spcBef>
              <a:spcAft>
                <a:spcPct val="0"/>
              </a:spcAft>
            </a:pPr>
            <a:fld id="{65ECD8D7-91E1-4172-8411-703D1E4CBC8D}" type="slidenum">
              <a:rPr lang="en-US" altLang="en-US" smtClean="0">
                <a:latin typeface="Calibri" panose="020F0502020204030204" pitchFamily="34" charset="0"/>
              </a:rPr>
              <a:pPr fontAlgn="base">
                <a:spcBef>
                  <a:spcPct val="0"/>
                </a:spcBef>
                <a:spcAft>
                  <a:spcPct val="0"/>
                </a:spcAft>
              </a:pPr>
              <a:t>23</a:t>
            </a:fld>
            <a:endParaRPr lang="en-US" altLang="en-US">
              <a:latin typeface="Calibri" panose="020F0502020204030204" pitchFamily="34" charset="0"/>
            </a:endParaRPr>
          </a:p>
        </p:txBody>
      </p:sp>
    </p:spTree>
    <p:extLst>
      <p:ext uri="{BB962C8B-B14F-4D97-AF65-F5344CB8AC3E}">
        <p14:creationId xmlns:p14="http://schemas.microsoft.com/office/powerpoint/2010/main" val="2445029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D08AC3-A567-49AD-B1F5-079072A08DBB}" type="slidenum">
              <a:rPr lang="en-US" smtClean="0"/>
              <a:t>3</a:t>
            </a:fld>
            <a:endParaRPr lang="en-US"/>
          </a:p>
        </p:txBody>
      </p:sp>
    </p:spTree>
    <p:extLst>
      <p:ext uri="{BB962C8B-B14F-4D97-AF65-F5344CB8AC3E}">
        <p14:creationId xmlns:p14="http://schemas.microsoft.com/office/powerpoint/2010/main" val="3774803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Video can be found at https://www.youtube.com/watch?v=YjKm43rl0YA </a:t>
            </a:r>
          </a:p>
        </p:txBody>
      </p:sp>
      <p:sp>
        <p:nvSpPr>
          <p:cNvPr id="4" name="Slide Number Placeholder 3"/>
          <p:cNvSpPr>
            <a:spLocks noGrp="1"/>
          </p:cNvSpPr>
          <p:nvPr>
            <p:ph type="sldNum" sz="quarter" idx="10"/>
          </p:nvPr>
        </p:nvSpPr>
        <p:spPr/>
        <p:txBody>
          <a:bodyPr/>
          <a:lstStyle/>
          <a:p>
            <a:fld id="{46D08AC3-A567-49AD-B1F5-079072A08DBB}" type="slidenum">
              <a:rPr lang="en-US" smtClean="0"/>
              <a:t>4</a:t>
            </a:fld>
            <a:endParaRPr lang="en-US"/>
          </a:p>
        </p:txBody>
      </p:sp>
    </p:spTree>
    <p:extLst>
      <p:ext uri="{BB962C8B-B14F-4D97-AF65-F5344CB8AC3E}">
        <p14:creationId xmlns:p14="http://schemas.microsoft.com/office/powerpoint/2010/main" val="3684215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D08AC3-A567-49AD-B1F5-079072A08DBB}" type="slidenum">
              <a:rPr lang="en-US" smtClean="0"/>
              <a:t>5</a:t>
            </a:fld>
            <a:endParaRPr lang="en-US"/>
          </a:p>
        </p:txBody>
      </p:sp>
    </p:spTree>
    <p:extLst>
      <p:ext uri="{BB962C8B-B14F-4D97-AF65-F5344CB8AC3E}">
        <p14:creationId xmlns:p14="http://schemas.microsoft.com/office/powerpoint/2010/main" val="1169791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D08AC3-A567-49AD-B1F5-079072A08DBB}" type="slidenum">
              <a:rPr lang="en-US" smtClean="0"/>
              <a:t>6</a:t>
            </a:fld>
            <a:endParaRPr lang="en-US"/>
          </a:p>
        </p:txBody>
      </p:sp>
    </p:spTree>
    <p:extLst>
      <p:ext uri="{BB962C8B-B14F-4D97-AF65-F5344CB8AC3E}">
        <p14:creationId xmlns:p14="http://schemas.microsoft.com/office/powerpoint/2010/main" val="759614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D08AC3-A567-49AD-B1F5-079072A08DBB}" type="slidenum">
              <a:rPr lang="en-US" smtClean="0"/>
              <a:t>7</a:t>
            </a:fld>
            <a:endParaRPr lang="en-US"/>
          </a:p>
        </p:txBody>
      </p:sp>
    </p:spTree>
    <p:extLst>
      <p:ext uri="{BB962C8B-B14F-4D97-AF65-F5344CB8AC3E}">
        <p14:creationId xmlns:p14="http://schemas.microsoft.com/office/powerpoint/2010/main" val="4202953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D08AC3-A567-49AD-B1F5-079072A08DBB}" type="slidenum">
              <a:rPr lang="en-US" smtClean="0"/>
              <a:t>8</a:t>
            </a:fld>
            <a:endParaRPr lang="en-US"/>
          </a:p>
        </p:txBody>
      </p:sp>
    </p:spTree>
    <p:extLst>
      <p:ext uri="{BB962C8B-B14F-4D97-AF65-F5344CB8AC3E}">
        <p14:creationId xmlns:p14="http://schemas.microsoft.com/office/powerpoint/2010/main" val="3669027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D08AC3-A567-49AD-B1F5-079072A08DBB}" type="slidenum">
              <a:rPr lang="en-US" smtClean="0"/>
              <a:t>9</a:t>
            </a:fld>
            <a:endParaRPr lang="en-US"/>
          </a:p>
        </p:txBody>
      </p:sp>
    </p:spTree>
    <p:extLst>
      <p:ext uri="{BB962C8B-B14F-4D97-AF65-F5344CB8AC3E}">
        <p14:creationId xmlns:p14="http://schemas.microsoft.com/office/powerpoint/2010/main" val="1899314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BA854E2-77C6-4133-8375-C7642337D3BE}"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806924-E609-43B5-B79C-8356F5A9BAC5}" type="slidenum">
              <a:rPr lang="en-US" smtClean="0"/>
              <a:t>‹#›</a:t>
            </a:fld>
            <a:endParaRPr lang="en-US"/>
          </a:p>
        </p:txBody>
      </p:sp>
    </p:spTree>
    <p:extLst>
      <p:ext uri="{BB962C8B-B14F-4D97-AF65-F5344CB8AC3E}">
        <p14:creationId xmlns:p14="http://schemas.microsoft.com/office/powerpoint/2010/main" val="374708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BA854E2-77C6-4133-8375-C7642337D3BE}"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806924-E609-43B5-B79C-8356F5A9BAC5}" type="slidenum">
              <a:rPr lang="en-US" smtClean="0"/>
              <a:t>‹#›</a:t>
            </a:fld>
            <a:endParaRPr lang="en-US"/>
          </a:p>
        </p:txBody>
      </p:sp>
    </p:spTree>
    <p:extLst>
      <p:ext uri="{BB962C8B-B14F-4D97-AF65-F5344CB8AC3E}">
        <p14:creationId xmlns:p14="http://schemas.microsoft.com/office/powerpoint/2010/main" val="2045234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BA854E2-77C6-4133-8375-C7642337D3BE}"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806924-E609-43B5-B79C-8356F5A9BAC5}"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160726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BA854E2-77C6-4133-8375-C7642337D3BE}"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806924-E609-43B5-B79C-8356F5A9BAC5}" type="slidenum">
              <a:rPr lang="en-US" smtClean="0"/>
              <a:t>‹#›</a:t>
            </a:fld>
            <a:endParaRPr lang="en-US"/>
          </a:p>
        </p:txBody>
      </p:sp>
    </p:spTree>
    <p:extLst>
      <p:ext uri="{BB962C8B-B14F-4D97-AF65-F5344CB8AC3E}">
        <p14:creationId xmlns:p14="http://schemas.microsoft.com/office/powerpoint/2010/main" val="1763419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BA854E2-77C6-4133-8375-C7642337D3BE}"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806924-E609-43B5-B79C-8356F5A9BAC5}"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853733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BA854E2-77C6-4133-8375-C7642337D3BE}"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806924-E609-43B5-B79C-8356F5A9BAC5}" type="slidenum">
              <a:rPr lang="en-US" smtClean="0"/>
              <a:t>‹#›</a:t>
            </a:fld>
            <a:endParaRPr lang="en-US"/>
          </a:p>
        </p:txBody>
      </p:sp>
    </p:spTree>
    <p:extLst>
      <p:ext uri="{BB962C8B-B14F-4D97-AF65-F5344CB8AC3E}">
        <p14:creationId xmlns:p14="http://schemas.microsoft.com/office/powerpoint/2010/main" val="1604019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A854E2-77C6-4133-8375-C7642337D3BE}"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806924-E609-43B5-B79C-8356F5A9BAC5}" type="slidenum">
              <a:rPr lang="en-US" smtClean="0"/>
              <a:t>‹#›</a:t>
            </a:fld>
            <a:endParaRPr lang="en-US"/>
          </a:p>
        </p:txBody>
      </p:sp>
    </p:spTree>
    <p:extLst>
      <p:ext uri="{BB962C8B-B14F-4D97-AF65-F5344CB8AC3E}">
        <p14:creationId xmlns:p14="http://schemas.microsoft.com/office/powerpoint/2010/main" val="27961250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A854E2-77C6-4133-8375-C7642337D3BE}"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806924-E609-43B5-B79C-8356F5A9BAC5}" type="slidenum">
              <a:rPr lang="en-US" smtClean="0"/>
              <a:t>‹#›</a:t>
            </a:fld>
            <a:endParaRPr lang="en-US"/>
          </a:p>
        </p:txBody>
      </p:sp>
    </p:spTree>
    <p:extLst>
      <p:ext uri="{BB962C8B-B14F-4D97-AF65-F5344CB8AC3E}">
        <p14:creationId xmlns:p14="http://schemas.microsoft.com/office/powerpoint/2010/main" val="1960790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A854E2-77C6-4133-8375-C7642337D3BE}"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806924-E609-43B5-B79C-8356F5A9BAC5}" type="slidenum">
              <a:rPr lang="en-US" smtClean="0"/>
              <a:t>‹#›</a:t>
            </a:fld>
            <a:endParaRPr lang="en-US"/>
          </a:p>
        </p:txBody>
      </p:sp>
    </p:spTree>
    <p:extLst>
      <p:ext uri="{BB962C8B-B14F-4D97-AF65-F5344CB8AC3E}">
        <p14:creationId xmlns:p14="http://schemas.microsoft.com/office/powerpoint/2010/main" val="583999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BA854E2-77C6-4133-8375-C7642337D3BE}"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806924-E609-43B5-B79C-8356F5A9BAC5}" type="slidenum">
              <a:rPr lang="en-US" smtClean="0"/>
              <a:t>‹#›</a:t>
            </a:fld>
            <a:endParaRPr lang="en-US"/>
          </a:p>
        </p:txBody>
      </p:sp>
    </p:spTree>
    <p:extLst>
      <p:ext uri="{BB962C8B-B14F-4D97-AF65-F5344CB8AC3E}">
        <p14:creationId xmlns:p14="http://schemas.microsoft.com/office/powerpoint/2010/main" val="3723040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BA854E2-77C6-4133-8375-C7642337D3BE}" type="datetimeFigureOut">
              <a:rPr lang="en-US" smtClean="0"/>
              <a:t>5/4/2018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806924-E609-43B5-B79C-8356F5A9BAC5}" type="slidenum">
              <a:rPr lang="en-US" smtClean="0"/>
              <a:t>‹#›</a:t>
            </a:fld>
            <a:endParaRPr lang="en-US"/>
          </a:p>
        </p:txBody>
      </p:sp>
    </p:spTree>
    <p:extLst>
      <p:ext uri="{BB962C8B-B14F-4D97-AF65-F5344CB8AC3E}">
        <p14:creationId xmlns:p14="http://schemas.microsoft.com/office/powerpoint/2010/main" val="3102083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BA854E2-77C6-4133-8375-C7642337D3BE}" type="datetimeFigureOut">
              <a:rPr lang="en-US" smtClean="0"/>
              <a:t>5/4/2018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806924-E609-43B5-B79C-8356F5A9BAC5}" type="slidenum">
              <a:rPr lang="en-US" smtClean="0"/>
              <a:t>‹#›</a:t>
            </a:fld>
            <a:endParaRPr lang="en-US"/>
          </a:p>
        </p:txBody>
      </p:sp>
    </p:spTree>
    <p:extLst>
      <p:ext uri="{BB962C8B-B14F-4D97-AF65-F5344CB8AC3E}">
        <p14:creationId xmlns:p14="http://schemas.microsoft.com/office/powerpoint/2010/main" val="3482734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BA854E2-77C6-4133-8375-C7642337D3BE}" type="datetimeFigureOut">
              <a:rPr lang="en-US" smtClean="0"/>
              <a:t>5/4/2018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806924-E609-43B5-B79C-8356F5A9BAC5}" type="slidenum">
              <a:rPr lang="en-US" smtClean="0"/>
              <a:t>‹#›</a:t>
            </a:fld>
            <a:endParaRPr lang="en-US"/>
          </a:p>
        </p:txBody>
      </p:sp>
    </p:spTree>
    <p:extLst>
      <p:ext uri="{BB962C8B-B14F-4D97-AF65-F5344CB8AC3E}">
        <p14:creationId xmlns:p14="http://schemas.microsoft.com/office/powerpoint/2010/main" val="2845931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A854E2-77C6-4133-8375-C7642337D3BE}" type="datetimeFigureOut">
              <a:rPr lang="en-US" smtClean="0"/>
              <a:t>5/4/2018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806924-E609-43B5-B79C-8356F5A9BAC5}" type="slidenum">
              <a:rPr lang="en-US" smtClean="0"/>
              <a:t>‹#›</a:t>
            </a:fld>
            <a:endParaRPr lang="en-US"/>
          </a:p>
        </p:txBody>
      </p:sp>
    </p:spTree>
    <p:extLst>
      <p:ext uri="{BB962C8B-B14F-4D97-AF65-F5344CB8AC3E}">
        <p14:creationId xmlns:p14="http://schemas.microsoft.com/office/powerpoint/2010/main" val="1456721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BA854E2-77C6-4133-8375-C7642337D3BE}" type="datetimeFigureOut">
              <a:rPr lang="en-US" smtClean="0"/>
              <a:t>5/4/2018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806924-E609-43B5-B79C-8356F5A9BAC5}" type="slidenum">
              <a:rPr lang="en-US" smtClean="0"/>
              <a:t>‹#›</a:t>
            </a:fld>
            <a:endParaRPr lang="en-US"/>
          </a:p>
        </p:txBody>
      </p:sp>
    </p:spTree>
    <p:extLst>
      <p:ext uri="{BB962C8B-B14F-4D97-AF65-F5344CB8AC3E}">
        <p14:creationId xmlns:p14="http://schemas.microsoft.com/office/powerpoint/2010/main" val="780866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806924-E609-43B5-B79C-8356F5A9BAC5}" type="slidenum">
              <a:rPr lang="en-US" smtClean="0"/>
              <a:t>‹#›</a:t>
            </a:fld>
            <a:endParaRPr lang="en-US"/>
          </a:p>
        </p:txBody>
      </p:sp>
      <p:sp>
        <p:nvSpPr>
          <p:cNvPr id="5" name="Date Placeholder 4"/>
          <p:cNvSpPr>
            <a:spLocks noGrp="1"/>
          </p:cNvSpPr>
          <p:nvPr>
            <p:ph type="dt" sz="half" idx="10"/>
          </p:nvPr>
        </p:nvSpPr>
        <p:spPr/>
        <p:txBody>
          <a:bodyPr/>
          <a:lstStyle/>
          <a:p>
            <a:fld id="{BBA854E2-77C6-4133-8375-C7642337D3BE}" type="datetimeFigureOut">
              <a:rPr lang="en-US" smtClean="0"/>
              <a:t>5/4/2018</a:t>
            </a:fld>
            <a:endParaRPr lang="en-US"/>
          </a:p>
        </p:txBody>
      </p:sp>
    </p:spTree>
    <p:extLst>
      <p:ext uri="{BB962C8B-B14F-4D97-AF65-F5344CB8AC3E}">
        <p14:creationId xmlns:p14="http://schemas.microsoft.com/office/powerpoint/2010/main" val="2281898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BA854E2-77C6-4133-8375-C7642337D3BE}" type="datetimeFigureOut">
              <a:rPr lang="en-US" smtClean="0"/>
              <a:t>5/4/2018</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D806924-E609-43B5-B79C-8356F5A9BAC5}" type="slidenum">
              <a:rPr lang="en-US" smtClean="0"/>
              <a:t>‹#›</a:t>
            </a:fld>
            <a:endParaRPr lang="en-US"/>
          </a:p>
        </p:txBody>
      </p:sp>
    </p:spTree>
    <p:extLst>
      <p:ext uri="{BB962C8B-B14F-4D97-AF65-F5344CB8AC3E}">
        <p14:creationId xmlns:p14="http://schemas.microsoft.com/office/powerpoint/2010/main" val="2155459736"/>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miinfrastructurecommission.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2.jp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www.miinfrastructurecommission.com/"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YjKm43rl0YA" TargetMode="External"/><Relationship Id="rId5" Type="http://schemas.openxmlformats.org/officeDocument/2006/relationships/image" Target="../media/image1.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0.jpg"/><Relationship Id="rId5" Type="http://schemas.openxmlformats.org/officeDocument/2006/relationships/image" Target="../media/image9.jpe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DDBF9766-2D56-43E7-8028-8E6A4D152162}"/>
              </a:ext>
            </a:extLst>
          </p:cNvPr>
          <p:cNvSpPr>
            <a:spLocks noGrp="1" noChangeArrowheads="1"/>
          </p:cNvSpPr>
          <p:nvPr>
            <p:ph type="ctrTitle"/>
          </p:nvPr>
        </p:nvSpPr>
        <p:spPr bwMode="auto">
          <a:xfrm>
            <a:off x="138023" y="1568450"/>
            <a:ext cx="11473131" cy="3132946"/>
          </a:xfrm>
        </p:spPr>
        <p:txBody>
          <a:bodyPr wrap="square" numCol="1" anchorCtr="0" compatLnSpc="1">
            <a:prstTxWarp prst="textNoShape">
              <a:avLst/>
            </a:prstTxWarp>
            <a:normAutofit/>
          </a:bodyPr>
          <a:lstStyle/>
          <a:p>
            <a:pPr algn="ctr" eaLnBrk="1" hangingPunct="1"/>
            <a:r>
              <a:rPr lang="en-US" altLang="en-US" sz="6000" dirty="0">
                <a:solidFill>
                  <a:srgbClr val="002060"/>
                </a:solidFill>
              </a:rPr>
              <a:t>21</a:t>
            </a:r>
            <a:r>
              <a:rPr lang="en-US" altLang="en-US" sz="6000" baseline="30000" dirty="0">
                <a:solidFill>
                  <a:srgbClr val="002060"/>
                </a:solidFill>
              </a:rPr>
              <a:t>st</a:t>
            </a:r>
            <a:r>
              <a:rPr lang="en-US" altLang="en-US" sz="6000" dirty="0">
                <a:solidFill>
                  <a:srgbClr val="002060"/>
                </a:solidFill>
              </a:rPr>
              <a:t> Century Infrastructure Commission </a:t>
            </a:r>
            <a:br>
              <a:rPr lang="en-US" altLang="en-US" sz="6000" dirty="0">
                <a:solidFill>
                  <a:srgbClr val="002060"/>
                </a:solidFill>
              </a:rPr>
            </a:br>
            <a:r>
              <a:rPr lang="en-US" altLang="en-US" sz="6000" dirty="0">
                <a:solidFill>
                  <a:srgbClr val="002060"/>
                </a:solidFill>
              </a:rPr>
              <a:t>Asset Management Pilot </a:t>
            </a:r>
          </a:p>
        </p:txBody>
      </p:sp>
      <p:pic>
        <p:nvPicPr>
          <p:cNvPr id="7171" name="Picture 3">
            <a:extLst>
              <a:ext uri="{FF2B5EF4-FFF2-40B4-BE49-F238E27FC236}">
                <a16:creationId xmlns:a16="http://schemas.microsoft.com/office/drawing/2014/main" id="{BFF593F4-E6AE-4D53-9C9D-91301D9486B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20556" y="147488"/>
            <a:ext cx="1749425"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Box 1">
            <a:extLst>
              <a:ext uri="{FF2B5EF4-FFF2-40B4-BE49-F238E27FC236}">
                <a16:creationId xmlns:a16="http://schemas.microsoft.com/office/drawing/2014/main" id="{8A0C114E-BC5F-4379-96A1-5E4110513DC4}"/>
              </a:ext>
            </a:extLst>
          </p:cNvPr>
          <p:cNvSpPr txBox="1">
            <a:spLocks noChangeArrowheads="1"/>
          </p:cNvSpPr>
          <p:nvPr/>
        </p:nvSpPr>
        <p:spPr bwMode="auto">
          <a:xfrm>
            <a:off x="3654529" y="5875877"/>
            <a:ext cx="4882941"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Bookman Old Style" panose="02050604050505020204" pitchFamily="18" charset="0"/>
              </a:defRPr>
            </a:lvl1pPr>
            <a:lvl2pPr marL="742950" indent="-285750">
              <a:defRPr>
                <a:solidFill>
                  <a:schemeClr val="tx1"/>
                </a:solidFill>
                <a:latin typeface="Bookman Old Style" panose="02050604050505020204" pitchFamily="18" charset="0"/>
              </a:defRPr>
            </a:lvl2pPr>
            <a:lvl3pPr marL="1143000" indent="-228600">
              <a:defRPr>
                <a:solidFill>
                  <a:schemeClr val="tx1"/>
                </a:solidFill>
                <a:latin typeface="Bookman Old Style" panose="02050604050505020204" pitchFamily="18" charset="0"/>
              </a:defRPr>
            </a:lvl3pPr>
            <a:lvl4pPr marL="1600200" indent="-228600">
              <a:defRPr>
                <a:solidFill>
                  <a:schemeClr val="tx1"/>
                </a:solidFill>
                <a:latin typeface="Bookman Old Style" panose="02050604050505020204" pitchFamily="18" charset="0"/>
              </a:defRPr>
            </a:lvl4pPr>
            <a:lvl5pPr marL="2057400" indent="-228600">
              <a:defRPr>
                <a:solidFill>
                  <a:schemeClr val="tx1"/>
                </a:solidFill>
                <a:latin typeface="Bookman Old Style" panose="02050604050505020204" pitchFamily="18" charset="0"/>
              </a:defRPr>
            </a:lvl5pPr>
            <a:lvl6pPr marL="2514600" indent="-228600" eaLnBrk="0" fontAlgn="base" hangingPunct="0">
              <a:spcBef>
                <a:spcPct val="0"/>
              </a:spcBef>
              <a:spcAft>
                <a:spcPct val="0"/>
              </a:spcAft>
              <a:defRPr>
                <a:solidFill>
                  <a:schemeClr val="tx1"/>
                </a:solidFill>
                <a:latin typeface="Bookman Old Style" panose="02050604050505020204" pitchFamily="18" charset="0"/>
              </a:defRPr>
            </a:lvl6pPr>
            <a:lvl7pPr marL="2971800" indent="-228600" eaLnBrk="0" fontAlgn="base" hangingPunct="0">
              <a:spcBef>
                <a:spcPct val="0"/>
              </a:spcBef>
              <a:spcAft>
                <a:spcPct val="0"/>
              </a:spcAft>
              <a:defRPr>
                <a:solidFill>
                  <a:schemeClr val="tx1"/>
                </a:solidFill>
                <a:latin typeface="Bookman Old Style" panose="02050604050505020204" pitchFamily="18" charset="0"/>
              </a:defRPr>
            </a:lvl7pPr>
            <a:lvl8pPr marL="3429000" indent="-228600" eaLnBrk="0" fontAlgn="base" hangingPunct="0">
              <a:spcBef>
                <a:spcPct val="0"/>
              </a:spcBef>
              <a:spcAft>
                <a:spcPct val="0"/>
              </a:spcAft>
              <a:defRPr>
                <a:solidFill>
                  <a:schemeClr val="tx1"/>
                </a:solidFill>
                <a:latin typeface="Bookman Old Style" panose="02050604050505020204" pitchFamily="18" charset="0"/>
              </a:defRPr>
            </a:lvl8pPr>
            <a:lvl9pPr marL="3886200" indent="-228600" eaLnBrk="0" fontAlgn="base" hangingPunct="0">
              <a:spcBef>
                <a:spcPct val="0"/>
              </a:spcBef>
              <a:spcAft>
                <a:spcPct val="0"/>
              </a:spcAft>
              <a:defRPr>
                <a:solidFill>
                  <a:schemeClr val="tx1"/>
                </a:solidFill>
                <a:latin typeface="Bookman Old Style" panose="02050604050505020204" pitchFamily="18" charset="0"/>
              </a:defRPr>
            </a:lvl9pPr>
          </a:lstStyle>
          <a:p>
            <a:r>
              <a:rPr lang="en-US" altLang="en-US" b="1" dirty="0">
                <a:solidFill>
                  <a:srgbClr val="002060"/>
                </a:solidFill>
                <a:latin typeface="Century Gothic" panose="020B0502020202020204" pitchFamily="34" charset="0"/>
              </a:rPr>
              <a:t>Find the report and executive summary at</a:t>
            </a:r>
          </a:p>
          <a:p>
            <a:r>
              <a:rPr lang="en-US" altLang="en-US" b="1" dirty="0">
                <a:solidFill>
                  <a:srgbClr val="7030A0"/>
                </a:solidFill>
                <a:latin typeface="Century Gothic" panose="020B0502020202020204" pitchFamily="34" charset="0"/>
                <a:hlinkClick r:id="rId4"/>
              </a:rPr>
              <a:t>www.miinfrastructurecommission.com</a:t>
            </a:r>
            <a:r>
              <a:rPr lang="en-US" altLang="en-US" b="1" dirty="0">
                <a:solidFill>
                  <a:srgbClr val="7030A0"/>
                </a:solidFill>
                <a:latin typeface="Century Gothic" panose="020B0502020202020204" pitchFamily="34" charset="0"/>
              </a:rPr>
              <a:t> </a:t>
            </a:r>
          </a:p>
        </p:txBody>
      </p:sp>
    </p:spTree>
    <p:extLst>
      <p:ext uri="{BB962C8B-B14F-4D97-AF65-F5344CB8AC3E}">
        <p14:creationId xmlns:p14="http://schemas.microsoft.com/office/powerpoint/2010/main" val="3132297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A close up of a map&#10;&#10;Description generated with high confidence">
            <a:extLst>
              <a:ext uri="{FF2B5EF4-FFF2-40B4-BE49-F238E27FC236}">
                <a16:creationId xmlns:a16="http://schemas.microsoft.com/office/drawing/2014/main" id="{B54883C2-C4A6-4B65-9971-BB22DA9E7F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4953" y="452387"/>
            <a:ext cx="4871830" cy="6304721"/>
          </a:xfrm>
          <a:prstGeom prst="rect">
            <a:avLst/>
          </a:prstGeom>
        </p:spPr>
      </p:pic>
      <p:sp>
        <p:nvSpPr>
          <p:cNvPr id="2" name="Title 1">
            <a:extLst>
              <a:ext uri="{FF2B5EF4-FFF2-40B4-BE49-F238E27FC236}">
                <a16:creationId xmlns:a16="http://schemas.microsoft.com/office/drawing/2014/main" id="{E6100D1C-C012-4117-BB71-5F24DA9BB29C}"/>
              </a:ext>
            </a:extLst>
          </p:cNvPr>
          <p:cNvSpPr>
            <a:spLocks noGrp="1"/>
          </p:cNvSpPr>
          <p:nvPr>
            <p:ph type="title"/>
          </p:nvPr>
        </p:nvSpPr>
        <p:spPr>
          <a:xfrm>
            <a:off x="138320" y="91640"/>
            <a:ext cx="4066116" cy="1320800"/>
          </a:xfrm>
        </p:spPr>
        <p:txBody>
          <a:bodyPr>
            <a:normAutofit/>
          </a:bodyPr>
          <a:lstStyle/>
          <a:p>
            <a:pPr>
              <a:lnSpc>
                <a:spcPct val="90000"/>
              </a:lnSpc>
            </a:pPr>
            <a:r>
              <a:rPr lang="en-US" sz="2800" dirty="0">
                <a:solidFill>
                  <a:srgbClr val="002060"/>
                </a:solidFill>
              </a:rPr>
              <a:t>Pilot Participation </a:t>
            </a:r>
          </a:p>
        </p:txBody>
      </p:sp>
      <p:pic>
        <p:nvPicPr>
          <p:cNvPr id="14" name="Picture 3">
            <a:extLst>
              <a:ext uri="{FF2B5EF4-FFF2-40B4-BE49-F238E27FC236}">
                <a16:creationId xmlns:a16="http://schemas.microsoft.com/office/drawing/2014/main" id="{B5CED59F-4485-4757-8178-C306D989165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895556" y="5911816"/>
            <a:ext cx="1239294" cy="860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A close up of a map&#10;&#10;Description generated with high confidence">
            <a:extLst>
              <a:ext uri="{FF2B5EF4-FFF2-40B4-BE49-F238E27FC236}">
                <a16:creationId xmlns:a16="http://schemas.microsoft.com/office/drawing/2014/main" id="{E103D855-79C4-43B0-86E5-2A1B9ECBC2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7024" y="587142"/>
            <a:ext cx="4637929" cy="5975279"/>
          </a:xfrm>
          <a:prstGeom prst="rect">
            <a:avLst/>
          </a:prstGeom>
        </p:spPr>
      </p:pic>
    </p:spTree>
    <p:extLst>
      <p:ext uri="{BB962C8B-B14F-4D97-AF65-F5344CB8AC3E}">
        <p14:creationId xmlns:p14="http://schemas.microsoft.com/office/powerpoint/2010/main" val="2158822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3">
            <a:extLst>
              <a:ext uri="{FF2B5EF4-FFF2-40B4-BE49-F238E27FC236}">
                <a16:creationId xmlns:a16="http://schemas.microsoft.com/office/drawing/2014/main" id="{B5CED59F-4485-4757-8178-C306D989165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895556" y="5911816"/>
            <a:ext cx="1239294" cy="860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picture containing text, map&#10;&#10;Description generated with very high confidence">
            <a:extLst>
              <a:ext uri="{FF2B5EF4-FFF2-40B4-BE49-F238E27FC236}">
                <a16:creationId xmlns:a16="http://schemas.microsoft.com/office/drawing/2014/main" id="{71258C6D-3606-4ED7-8C5E-598755D49A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827" y="190707"/>
            <a:ext cx="9781304" cy="6476585"/>
          </a:xfrm>
          <a:prstGeom prst="rect">
            <a:avLst/>
          </a:prstGeom>
        </p:spPr>
      </p:pic>
    </p:spTree>
    <p:extLst>
      <p:ext uri="{BB962C8B-B14F-4D97-AF65-F5344CB8AC3E}">
        <p14:creationId xmlns:p14="http://schemas.microsoft.com/office/powerpoint/2010/main" val="302739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00D1C-C012-4117-BB71-5F24DA9BB29C}"/>
              </a:ext>
            </a:extLst>
          </p:cNvPr>
          <p:cNvSpPr>
            <a:spLocks noGrp="1"/>
          </p:cNvSpPr>
          <p:nvPr>
            <p:ph type="title"/>
          </p:nvPr>
        </p:nvSpPr>
        <p:spPr>
          <a:xfrm>
            <a:off x="215322" y="464287"/>
            <a:ext cx="4066116" cy="1320800"/>
          </a:xfrm>
        </p:spPr>
        <p:txBody>
          <a:bodyPr>
            <a:normAutofit/>
          </a:bodyPr>
          <a:lstStyle/>
          <a:p>
            <a:pPr>
              <a:lnSpc>
                <a:spcPct val="90000"/>
              </a:lnSpc>
            </a:pPr>
            <a:r>
              <a:rPr lang="en-US" sz="2800" dirty="0">
                <a:solidFill>
                  <a:srgbClr val="002060"/>
                </a:solidFill>
              </a:rPr>
              <a:t>Data Collected</a:t>
            </a:r>
          </a:p>
        </p:txBody>
      </p:sp>
      <p:pic>
        <p:nvPicPr>
          <p:cNvPr id="14" name="Picture 3">
            <a:extLst>
              <a:ext uri="{FF2B5EF4-FFF2-40B4-BE49-F238E27FC236}">
                <a16:creationId xmlns:a16="http://schemas.microsoft.com/office/drawing/2014/main" id="{B5CED59F-4485-4757-8178-C306D989165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895556" y="5911816"/>
            <a:ext cx="1239294" cy="860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e 2">
            <a:extLst>
              <a:ext uri="{FF2B5EF4-FFF2-40B4-BE49-F238E27FC236}">
                <a16:creationId xmlns:a16="http://schemas.microsoft.com/office/drawing/2014/main" id="{46493F97-64A8-46C7-97E0-A67132A66FD0}"/>
              </a:ext>
            </a:extLst>
          </p:cNvPr>
          <p:cNvGraphicFramePr>
            <a:graphicFrameLocks noGrp="1"/>
          </p:cNvGraphicFramePr>
          <p:nvPr>
            <p:extLst>
              <p:ext uri="{D42A27DB-BD31-4B8C-83A1-F6EECF244321}">
                <p14:modId xmlns:p14="http://schemas.microsoft.com/office/powerpoint/2010/main" val="1801898615"/>
              </p:ext>
            </p:extLst>
          </p:nvPr>
        </p:nvGraphicFramePr>
        <p:xfrm>
          <a:off x="798897" y="1965229"/>
          <a:ext cx="7915790" cy="2029254"/>
        </p:xfrm>
        <a:graphic>
          <a:graphicData uri="http://schemas.openxmlformats.org/drawingml/2006/table">
            <a:tbl>
              <a:tblPr firstRow="1" bandRow="1">
                <a:tableStyleId>{5C22544A-7EE6-4342-B048-85BDC9FD1C3A}</a:tableStyleId>
              </a:tblPr>
              <a:tblGrid>
                <a:gridCol w="1721237">
                  <a:extLst>
                    <a:ext uri="{9D8B030D-6E8A-4147-A177-3AD203B41FA5}">
                      <a16:colId xmlns:a16="http://schemas.microsoft.com/office/drawing/2014/main" val="2390107534"/>
                    </a:ext>
                  </a:extLst>
                </a:gridCol>
                <a:gridCol w="1019758">
                  <a:extLst>
                    <a:ext uri="{9D8B030D-6E8A-4147-A177-3AD203B41FA5}">
                      <a16:colId xmlns:a16="http://schemas.microsoft.com/office/drawing/2014/main" val="3479620882"/>
                    </a:ext>
                  </a:extLst>
                </a:gridCol>
                <a:gridCol w="1255696">
                  <a:extLst>
                    <a:ext uri="{9D8B030D-6E8A-4147-A177-3AD203B41FA5}">
                      <a16:colId xmlns:a16="http://schemas.microsoft.com/office/drawing/2014/main" val="677843290"/>
                    </a:ext>
                  </a:extLst>
                </a:gridCol>
                <a:gridCol w="1254112">
                  <a:extLst>
                    <a:ext uri="{9D8B030D-6E8A-4147-A177-3AD203B41FA5}">
                      <a16:colId xmlns:a16="http://schemas.microsoft.com/office/drawing/2014/main" val="3210789969"/>
                    </a:ext>
                  </a:extLst>
                </a:gridCol>
                <a:gridCol w="940584">
                  <a:extLst>
                    <a:ext uri="{9D8B030D-6E8A-4147-A177-3AD203B41FA5}">
                      <a16:colId xmlns:a16="http://schemas.microsoft.com/office/drawing/2014/main" val="2456748181"/>
                    </a:ext>
                  </a:extLst>
                </a:gridCol>
                <a:gridCol w="861410">
                  <a:extLst>
                    <a:ext uri="{9D8B030D-6E8A-4147-A177-3AD203B41FA5}">
                      <a16:colId xmlns:a16="http://schemas.microsoft.com/office/drawing/2014/main" val="2181968864"/>
                    </a:ext>
                  </a:extLst>
                </a:gridCol>
                <a:gridCol w="862993">
                  <a:extLst>
                    <a:ext uri="{9D8B030D-6E8A-4147-A177-3AD203B41FA5}">
                      <a16:colId xmlns:a16="http://schemas.microsoft.com/office/drawing/2014/main" val="1493310768"/>
                    </a:ext>
                  </a:extLst>
                </a:gridCol>
              </a:tblGrid>
              <a:tr h="676418">
                <a:tc>
                  <a:txBody>
                    <a:bodyPr/>
                    <a:lstStyle/>
                    <a:p>
                      <a:pPr marL="0" marR="0" algn="ctr">
                        <a:lnSpc>
                          <a:spcPct val="107000"/>
                        </a:lnSpc>
                        <a:spcBef>
                          <a:spcPts val="0"/>
                        </a:spcBef>
                        <a:spcAft>
                          <a:spcPts val="800"/>
                        </a:spcAft>
                      </a:pPr>
                      <a:r>
                        <a:rPr lang="en-US" sz="1400" dirty="0">
                          <a:effectLst/>
                          <a:latin typeface="+mn-lt"/>
                          <a:cs typeface="Times New Roman" panose="02020603050405020304" pitchFamily="18" charset="0"/>
                        </a:rPr>
                        <a:t> </a:t>
                      </a:r>
                      <a:endParaRPr lang="en-US" sz="1800" dirty="0">
                        <a:effectLst/>
                        <a:latin typeface="+mn-lt"/>
                        <a:ea typeface="Calibri" panose="020F0502020204030204" pitchFamily="34" charset="0"/>
                        <a:cs typeface="Times New Roman" panose="02020603050405020304" pitchFamily="18" charset="0"/>
                      </a:endParaRPr>
                    </a:p>
                  </a:txBody>
                  <a:tcPr anchor="ctr"/>
                </a:tc>
                <a:tc>
                  <a:txBody>
                    <a:bodyPr/>
                    <a:lstStyle/>
                    <a:p>
                      <a:pPr marL="0" marR="0" algn="ctr">
                        <a:lnSpc>
                          <a:spcPct val="107000"/>
                        </a:lnSpc>
                        <a:spcBef>
                          <a:spcPts val="0"/>
                        </a:spcBef>
                        <a:spcAft>
                          <a:spcPts val="800"/>
                        </a:spcAft>
                      </a:pPr>
                      <a:r>
                        <a:rPr lang="en-US" sz="1400" dirty="0">
                          <a:effectLst/>
                          <a:latin typeface="+mn-lt"/>
                          <a:cs typeface="Times New Roman" panose="02020603050405020304" pitchFamily="18" charset="0"/>
                        </a:rPr>
                        <a:t>Drinking Water</a:t>
                      </a:r>
                      <a:endParaRPr lang="en-US" sz="1800" dirty="0">
                        <a:effectLst/>
                        <a:latin typeface="+mn-lt"/>
                        <a:ea typeface="Calibri" panose="020F0502020204030204" pitchFamily="34" charset="0"/>
                        <a:cs typeface="Times New Roman" panose="02020603050405020304" pitchFamily="18" charset="0"/>
                      </a:endParaRPr>
                    </a:p>
                  </a:txBody>
                  <a:tcPr anchor="ctr"/>
                </a:tc>
                <a:tc>
                  <a:txBody>
                    <a:bodyPr/>
                    <a:lstStyle/>
                    <a:p>
                      <a:pPr marL="0" marR="0" algn="ctr">
                        <a:lnSpc>
                          <a:spcPct val="107000"/>
                        </a:lnSpc>
                        <a:spcBef>
                          <a:spcPts val="0"/>
                        </a:spcBef>
                        <a:spcAft>
                          <a:spcPts val="800"/>
                        </a:spcAft>
                      </a:pPr>
                      <a:r>
                        <a:rPr lang="en-US" sz="1400">
                          <a:effectLst/>
                          <a:latin typeface="+mn-lt"/>
                          <a:cs typeface="Times New Roman" panose="02020603050405020304" pitchFamily="18" charset="0"/>
                        </a:rPr>
                        <a:t>Wastewater</a:t>
                      </a:r>
                      <a:endParaRPr lang="en-US" sz="1800">
                        <a:effectLst/>
                        <a:latin typeface="+mn-lt"/>
                        <a:ea typeface="Calibri" panose="020F0502020204030204" pitchFamily="34" charset="0"/>
                        <a:cs typeface="Times New Roman" panose="02020603050405020304" pitchFamily="18" charset="0"/>
                      </a:endParaRPr>
                    </a:p>
                  </a:txBody>
                  <a:tcPr anchor="ctr"/>
                </a:tc>
                <a:tc>
                  <a:txBody>
                    <a:bodyPr/>
                    <a:lstStyle/>
                    <a:p>
                      <a:pPr marL="0" marR="0" algn="ctr">
                        <a:lnSpc>
                          <a:spcPct val="107000"/>
                        </a:lnSpc>
                        <a:spcBef>
                          <a:spcPts val="0"/>
                        </a:spcBef>
                        <a:spcAft>
                          <a:spcPts val="800"/>
                        </a:spcAft>
                      </a:pPr>
                      <a:r>
                        <a:rPr lang="en-US" sz="1400" dirty="0">
                          <a:effectLst/>
                          <a:latin typeface="+mn-lt"/>
                          <a:cs typeface="Times New Roman" panose="02020603050405020304" pitchFamily="18" charset="0"/>
                        </a:rPr>
                        <a:t>Stormwater</a:t>
                      </a:r>
                      <a:endParaRPr lang="en-US" sz="1800" dirty="0">
                        <a:effectLst/>
                        <a:latin typeface="+mn-lt"/>
                        <a:ea typeface="Calibri" panose="020F0502020204030204" pitchFamily="34" charset="0"/>
                        <a:cs typeface="Times New Roman" panose="02020603050405020304" pitchFamily="18" charset="0"/>
                      </a:endParaRPr>
                    </a:p>
                  </a:txBody>
                  <a:tcPr anchor="ctr"/>
                </a:tc>
                <a:tc>
                  <a:txBody>
                    <a:bodyPr/>
                    <a:lstStyle/>
                    <a:p>
                      <a:pPr marL="0" marR="0" algn="ctr">
                        <a:lnSpc>
                          <a:spcPct val="107000"/>
                        </a:lnSpc>
                        <a:spcBef>
                          <a:spcPts val="0"/>
                        </a:spcBef>
                        <a:spcAft>
                          <a:spcPts val="800"/>
                        </a:spcAft>
                      </a:pPr>
                      <a:r>
                        <a:rPr lang="en-US" sz="1400">
                          <a:effectLst/>
                          <a:latin typeface="+mn-lt"/>
                          <a:cs typeface="Times New Roman" panose="02020603050405020304" pitchFamily="18" charset="0"/>
                        </a:rPr>
                        <a:t>Roads</a:t>
                      </a:r>
                      <a:endParaRPr lang="en-US" sz="18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800"/>
                        </a:spcAft>
                      </a:pPr>
                      <a:r>
                        <a:rPr lang="en-US" sz="1400">
                          <a:effectLst/>
                          <a:latin typeface="+mn-lt"/>
                          <a:cs typeface="Times New Roman" panose="02020603050405020304" pitchFamily="18" charset="0"/>
                        </a:rPr>
                        <a:t>Bridges</a:t>
                      </a:r>
                      <a:endParaRPr lang="en-US" sz="18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800"/>
                        </a:spcAft>
                      </a:pPr>
                      <a:r>
                        <a:rPr lang="en-US" sz="1400">
                          <a:effectLst/>
                          <a:latin typeface="+mn-lt"/>
                          <a:cs typeface="Times New Roman" panose="02020603050405020304" pitchFamily="18" charset="0"/>
                        </a:rPr>
                        <a:t>Culverts</a:t>
                      </a:r>
                      <a:endParaRPr lang="en-US" sz="180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278769874"/>
                  </a:ext>
                </a:extLst>
              </a:tr>
              <a:tr h="676418">
                <a:tc>
                  <a:txBody>
                    <a:bodyPr/>
                    <a:lstStyle/>
                    <a:p>
                      <a:pPr marL="0" marR="0" algn="ctr">
                        <a:lnSpc>
                          <a:spcPct val="107000"/>
                        </a:lnSpc>
                        <a:spcBef>
                          <a:spcPts val="0"/>
                        </a:spcBef>
                        <a:spcAft>
                          <a:spcPts val="800"/>
                        </a:spcAft>
                      </a:pPr>
                      <a:r>
                        <a:rPr lang="en-US" sz="1400" dirty="0">
                          <a:effectLst/>
                          <a:latin typeface="+mn-lt"/>
                          <a:cs typeface="Times New Roman" panose="02020603050405020304" pitchFamily="18" charset="0"/>
                        </a:rPr>
                        <a:t>Segments/Number</a:t>
                      </a:r>
                      <a:endParaRPr lang="en-US" sz="1800" dirty="0">
                        <a:effectLst/>
                        <a:latin typeface="+mn-lt"/>
                        <a:ea typeface="Calibri" panose="020F0502020204030204" pitchFamily="34" charset="0"/>
                        <a:cs typeface="Times New Roman" panose="02020603050405020304" pitchFamily="18" charset="0"/>
                      </a:endParaRPr>
                    </a:p>
                  </a:txBody>
                  <a:tcPr anchor="ctr"/>
                </a:tc>
                <a:tc>
                  <a:txBody>
                    <a:bodyPr/>
                    <a:lstStyle/>
                    <a:p>
                      <a:pPr marL="0" marR="0" algn="ctr">
                        <a:lnSpc>
                          <a:spcPct val="107000"/>
                        </a:lnSpc>
                        <a:spcBef>
                          <a:spcPts val="0"/>
                        </a:spcBef>
                        <a:spcAft>
                          <a:spcPts val="800"/>
                        </a:spcAft>
                      </a:pPr>
                      <a:r>
                        <a:rPr lang="en-US" sz="1400" dirty="0">
                          <a:effectLst/>
                          <a:latin typeface="+mn-lt"/>
                          <a:cs typeface="Times New Roman" panose="02020603050405020304" pitchFamily="18" charset="0"/>
                        </a:rPr>
                        <a:t>540,121</a:t>
                      </a:r>
                      <a:endParaRPr lang="en-US" sz="1800" dirty="0">
                        <a:effectLst/>
                        <a:latin typeface="+mn-lt"/>
                        <a:ea typeface="Calibri" panose="020F0502020204030204" pitchFamily="34" charset="0"/>
                        <a:cs typeface="Times New Roman" panose="02020603050405020304" pitchFamily="18" charset="0"/>
                      </a:endParaRPr>
                    </a:p>
                  </a:txBody>
                  <a:tcPr anchor="ctr"/>
                </a:tc>
                <a:tc>
                  <a:txBody>
                    <a:bodyPr/>
                    <a:lstStyle/>
                    <a:p>
                      <a:pPr marL="0" marR="0" algn="ctr">
                        <a:lnSpc>
                          <a:spcPct val="107000"/>
                        </a:lnSpc>
                        <a:spcBef>
                          <a:spcPts val="0"/>
                        </a:spcBef>
                        <a:spcAft>
                          <a:spcPts val="800"/>
                        </a:spcAft>
                      </a:pPr>
                      <a:r>
                        <a:rPr lang="en-US" sz="1400" dirty="0">
                          <a:effectLst/>
                          <a:latin typeface="+mn-lt"/>
                          <a:cs typeface="Times New Roman" panose="02020603050405020304" pitchFamily="18" charset="0"/>
                        </a:rPr>
                        <a:t>335,273</a:t>
                      </a:r>
                      <a:endParaRPr lang="en-US" sz="1800" dirty="0">
                        <a:effectLst/>
                        <a:latin typeface="+mn-lt"/>
                        <a:ea typeface="Calibri" panose="020F0502020204030204" pitchFamily="34" charset="0"/>
                        <a:cs typeface="Times New Roman" panose="02020603050405020304" pitchFamily="18" charset="0"/>
                      </a:endParaRPr>
                    </a:p>
                  </a:txBody>
                  <a:tcPr anchor="ctr"/>
                </a:tc>
                <a:tc>
                  <a:txBody>
                    <a:bodyPr/>
                    <a:lstStyle/>
                    <a:p>
                      <a:pPr marL="0" marR="0" algn="ctr">
                        <a:lnSpc>
                          <a:spcPct val="107000"/>
                        </a:lnSpc>
                        <a:spcBef>
                          <a:spcPts val="0"/>
                        </a:spcBef>
                        <a:spcAft>
                          <a:spcPts val="800"/>
                        </a:spcAft>
                      </a:pPr>
                      <a:r>
                        <a:rPr lang="en-US" sz="1400" dirty="0">
                          <a:effectLst/>
                          <a:latin typeface="+mn-lt"/>
                          <a:cs typeface="Times New Roman" panose="02020603050405020304" pitchFamily="18" charset="0"/>
                        </a:rPr>
                        <a:t>324,289</a:t>
                      </a:r>
                      <a:endParaRPr lang="en-US" sz="1800" dirty="0">
                        <a:effectLst/>
                        <a:latin typeface="+mn-lt"/>
                        <a:ea typeface="Calibri" panose="020F0502020204030204" pitchFamily="34" charset="0"/>
                        <a:cs typeface="Times New Roman" panose="02020603050405020304" pitchFamily="18" charset="0"/>
                      </a:endParaRPr>
                    </a:p>
                  </a:txBody>
                  <a:tcPr anchor="ctr"/>
                </a:tc>
                <a:tc>
                  <a:txBody>
                    <a:bodyPr/>
                    <a:lstStyle/>
                    <a:p>
                      <a:pPr marL="0" marR="0" algn="ctr">
                        <a:lnSpc>
                          <a:spcPct val="107000"/>
                        </a:lnSpc>
                        <a:spcBef>
                          <a:spcPts val="0"/>
                        </a:spcBef>
                        <a:spcAft>
                          <a:spcPts val="800"/>
                        </a:spcAft>
                      </a:pPr>
                      <a:r>
                        <a:rPr lang="en-US" sz="1400">
                          <a:effectLst/>
                          <a:latin typeface="+mn-lt"/>
                          <a:cs typeface="Times New Roman" panose="02020603050405020304" pitchFamily="18" charset="0"/>
                        </a:rPr>
                        <a:t>-</a:t>
                      </a:r>
                      <a:endParaRPr lang="en-US" sz="18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800"/>
                        </a:spcAft>
                      </a:pPr>
                      <a:r>
                        <a:rPr lang="en-US" sz="1400">
                          <a:effectLst/>
                          <a:latin typeface="+mn-lt"/>
                          <a:cs typeface="Times New Roman" panose="02020603050405020304" pitchFamily="18" charset="0"/>
                        </a:rPr>
                        <a:t>4,856</a:t>
                      </a:r>
                      <a:endParaRPr lang="en-US" sz="18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800"/>
                        </a:spcAft>
                      </a:pPr>
                      <a:r>
                        <a:rPr lang="en-US" sz="1400">
                          <a:effectLst/>
                          <a:latin typeface="+mn-lt"/>
                          <a:cs typeface="Times New Roman" panose="02020603050405020304" pitchFamily="18" charset="0"/>
                        </a:rPr>
                        <a:t>14,338</a:t>
                      </a:r>
                      <a:endParaRPr lang="en-US" sz="180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70776503"/>
                  </a:ext>
                </a:extLst>
              </a:tr>
              <a:tr h="676418">
                <a:tc>
                  <a:txBody>
                    <a:bodyPr/>
                    <a:lstStyle/>
                    <a:p>
                      <a:pPr marL="0" marR="0" algn="ctr">
                        <a:lnSpc>
                          <a:spcPct val="107000"/>
                        </a:lnSpc>
                        <a:spcBef>
                          <a:spcPts val="0"/>
                        </a:spcBef>
                        <a:spcAft>
                          <a:spcPts val="800"/>
                        </a:spcAft>
                      </a:pPr>
                      <a:r>
                        <a:rPr lang="en-US" sz="1400" dirty="0">
                          <a:effectLst/>
                          <a:latin typeface="+mn-lt"/>
                          <a:cs typeface="Times New Roman" panose="02020603050405020304" pitchFamily="18" charset="0"/>
                        </a:rPr>
                        <a:t>Miles</a:t>
                      </a:r>
                      <a:endParaRPr lang="en-US" sz="1800" dirty="0">
                        <a:effectLst/>
                        <a:latin typeface="+mn-lt"/>
                        <a:ea typeface="Calibri" panose="020F0502020204030204" pitchFamily="34" charset="0"/>
                        <a:cs typeface="Times New Roman" panose="02020603050405020304" pitchFamily="18" charset="0"/>
                      </a:endParaRPr>
                    </a:p>
                  </a:txBody>
                  <a:tcPr anchor="ctr"/>
                </a:tc>
                <a:tc>
                  <a:txBody>
                    <a:bodyPr/>
                    <a:lstStyle/>
                    <a:p>
                      <a:pPr marL="0" marR="0" algn="ctr">
                        <a:lnSpc>
                          <a:spcPct val="107000"/>
                        </a:lnSpc>
                        <a:spcBef>
                          <a:spcPts val="0"/>
                        </a:spcBef>
                        <a:spcAft>
                          <a:spcPts val="800"/>
                        </a:spcAft>
                      </a:pPr>
                      <a:r>
                        <a:rPr lang="en-US" sz="1400">
                          <a:effectLst/>
                          <a:latin typeface="+mn-lt"/>
                          <a:cs typeface="Times New Roman" panose="02020603050405020304" pitchFamily="18" charset="0"/>
                        </a:rPr>
                        <a:t>15,104</a:t>
                      </a:r>
                      <a:endParaRPr lang="en-US" sz="1800">
                        <a:effectLst/>
                        <a:latin typeface="+mn-lt"/>
                        <a:ea typeface="Calibri" panose="020F0502020204030204" pitchFamily="34" charset="0"/>
                        <a:cs typeface="Times New Roman" panose="02020603050405020304" pitchFamily="18" charset="0"/>
                      </a:endParaRPr>
                    </a:p>
                  </a:txBody>
                  <a:tcPr anchor="ctr"/>
                </a:tc>
                <a:tc>
                  <a:txBody>
                    <a:bodyPr/>
                    <a:lstStyle/>
                    <a:p>
                      <a:pPr marL="0" marR="0" algn="ctr">
                        <a:lnSpc>
                          <a:spcPct val="107000"/>
                        </a:lnSpc>
                        <a:spcBef>
                          <a:spcPts val="0"/>
                        </a:spcBef>
                        <a:spcAft>
                          <a:spcPts val="800"/>
                        </a:spcAft>
                      </a:pPr>
                      <a:r>
                        <a:rPr lang="en-US" sz="1400" dirty="0">
                          <a:effectLst/>
                          <a:latin typeface="+mn-lt"/>
                          <a:cs typeface="Times New Roman" panose="02020603050405020304" pitchFamily="18" charset="0"/>
                        </a:rPr>
                        <a:t>13,505</a:t>
                      </a:r>
                      <a:endParaRPr lang="en-US" sz="1800" dirty="0">
                        <a:effectLst/>
                        <a:latin typeface="+mn-lt"/>
                        <a:ea typeface="Calibri" panose="020F0502020204030204" pitchFamily="34" charset="0"/>
                        <a:cs typeface="Times New Roman" panose="02020603050405020304" pitchFamily="18" charset="0"/>
                      </a:endParaRPr>
                    </a:p>
                  </a:txBody>
                  <a:tcPr anchor="ctr"/>
                </a:tc>
                <a:tc>
                  <a:txBody>
                    <a:bodyPr/>
                    <a:lstStyle/>
                    <a:p>
                      <a:pPr marL="0" marR="0" algn="ctr">
                        <a:lnSpc>
                          <a:spcPct val="107000"/>
                        </a:lnSpc>
                        <a:spcBef>
                          <a:spcPts val="0"/>
                        </a:spcBef>
                        <a:spcAft>
                          <a:spcPts val="800"/>
                        </a:spcAft>
                      </a:pPr>
                      <a:r>
                        <a:rPr lang="en-US" sz="1400" dirty="0">
                          <a:effectLst/>
                          <a:latin typeface="+mn-lt"/>
                          <a:cs typeface="Times New Roman" panose="02020603050405020304" pitchFamily="18" charset="0"/>
                        </a:rPr>
                        <a:t>6,673</a:t>
                      </a:r>
                      <a:endParaRPr lang="en-US" sz="1800" dirty="0">
                        <a:effectLst/>
                        <a:latin typeface="+mn-lt"/>
                        <a:ea typeface="Calibri" panose="020F0502020204030204" pitchFamily="34" charset="0"/>
                        <a:cs typeface="Times New Roman" panose="02020603050405020304" pitchFamily="18" charset="0"/>
                      </a:endParaRPr>
                    </a:p>
                  </a:txBody>
                  <a:tcPr anchor="ctr"/>
                </a:tc>
                <a:tc>
                  <a:txBody>
                    <a:bodyPr/>
                    <a:lstStyle/>
                    <a:p>
                      <a:pPr marL="0" marR="0" algn="ctr">
                        <a:lnSpc>
                          <a:spcPct val="107000"/>
                        </a:lnSpc>
                        <a:spcBef>
                          <a:spcPts val="0"/>
                        </a:spcBef>
                        <a:spcAft>
                          <a:spcPts val="800"/>
                        </a:spcAft>
                      </a:pPr>
                      <a:r>
                        <a:rPr lang="en-US" sz="1400" dirty="0">
                          <a:effectLst/>
                          <a:latin typeface="+mn-lt"/>
                          <a:cs typeface="Times New Roman" panose="02020603050405020304" pitchFamily="18" charset="0"/>
                        </a:rPr>
                        <a:t>23,025**</a:t>
                      </a:r>
                      <a:endParaRPr lang="en-US" sz="18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800"/>
                        </a:spcAft>
                      </a:pPr>
                      <a:r>
                        <a:rPr lang="en-US" sz="1400" dirty="0">
                          <a:effectLst/>
                          <a:latin typeface="+mn-lt"/>
                          <a:cs typeface="Times New Roman" panose="02020603050405020304" pitchFamily="18" charset="0"/>
                        </a:rPr>
                        <a:t>-</a:t>
                      </a:r>
                      <a:endParaRPr lang="en-US" sz="18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800"/>
                        </a:spcAft>
                      </a:pPr>
                      <a:r>
                        <a:rPr lang="en-US" sz="1400" dirty="0">
                          <a:effectLst/>
                          <a:latin typeface="+mn-lt"/>
                          <a:cs typeface="Times New Roman" panose="02020603050405020304" pitchFamily="18" charset="0"/>
                        </a:rPr>
                        <a:t>-</a:t>
                      </a:r>
                      <a:endParaRPr lang="en-US" sz="18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289870512"/>
                  </a:ext>
                </a:extLst>
              </a:tr>
            </a:tbl>
          </a:graphicData>
        </a:graphic>
      </p:graphicFrame>
      <p:sp>
        <p:nvSpPr>
          <p:cNvPr id="4" name="Rectangle 3">
            <a:extLst>
              <a:ext uri="{FF2B5EF4-FFF2-40B4-BE49-F238E27FC236}">
                <a16:creationId xmlns:a16="http://schemas.microsoft.com/office/drawing/2014/main" id="{47FB40B3-9CFD-4230-8A90-55B311D119EC}"/>
              </a:ext>
            </a:extLst>
          </p:cNvPr>
          <p:cNvSpPr/>
          <p:nvPr/>
        </p:nvSpPr>
        <p:spPr>
          <a:xfrm>
            <a:off x="764033" y="4152635"/>
            <a:ext cx="9229655" cy="498598"/>
          </a:xfrm>
          <a:prstGeom prst="rect">
            <a:avLst/>
          </a:prstGeom>
        </p:spPr>
        <p:txBody>
          <a:bodyPr wrap="square">
            <a:spAutoFit/>
          </a:bodyPr>
          <a:lstStyle/>
          <a:p>
            <a:pPr algn="just">
              <a:lnSpc>
                <a:spcPct val="120000"/>
              </a:lnSpc>
              <a:tabLst>
                <a:tab pos="228600" algn="l"/>
                <a:tab pos="457200" algn="l"/>
              </a:tabLst>
            </a:pPr>
            <a:r>
              <a:rPr lang="en-US" sz="1100" dirty="0">
                <a:ea typeface="Calibri" panose="020F0502020204030204" pitchFamily="34" charset="0"/>
                <a:cs typeface="Times New Roman" panose="02020603050405020304" pitchFamily="18" charset="0"/>
              </a:rPr>
              <a:t>* Data from communities that did not sign a data sharing agreement was removed from this dataset prior to the analytics phase of the Pilot. </a:t>
            </a:r>
          </a:p>
          <a:p>
            <a:pPr algn="just">
              <a:lnSpc>
                <a:spcPct val="120000"/>
              </a:lnSpc>
              <a:tabLst>
                <a:tab pos="228600" algn="l"/>
                <a:tab pos="457200" algn="l"/>
              </a:tabLst>
            </a:pPr>
            <a:r>
              <a:rPr lang="en-US" sz="1100" dirty="0">
                <a:ea typeface="Calibri" panose="020F0502020204030204" pitchFamily="34" charset="0"/>
                <a:cs typeface="Times New Roman" panose="02020603050405020304" pitchFamily="18" charset="0"/>
              </a:rPr>
              <a:t>** Miles of road with condition ratings. 22,462 miles supplied by TAMC plus 563 miles collected direct from communities during the Pilot. </a:t>
            </a:r>
          </a:p>
        </p:txBody>
      </p:sp>
    </p:spTree>
    <p:extLst>
      <p:ext uri="{BB962C8B-B14F-4D97-AF65-F5344CB8AC3E}">
        <p14:creationId xmlns:p14="http://schemas.microsoft.com/office/powerpoint/2010/main" val="1630337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00D1C-C012-4117-BB71-5F24DA9BB29C}"/>
              </a:ext>
            </a:extLst>
          </p:cNvPr>
          <p:cNvSpPr>
            <a:spLocks noGrp="1"/>
          </p:cNvSpPr>
          <p:nvPr>
            <p:ph type="title"/>
          </p:nvPr>
        </p:nvSpPr>
        <p:spPr>
          <a:xfrm>
            <a:off x="215322" y="464287"/>
            <a:ext cx="4066116" cy="1320800"/>
          </a:xfrm>
        </p:spPr>
        <p:txBody>
          <a:bodyPr>
            <a:normAutofit/>
          </a:bodyPr>
          <a:lstStyle/>
          <a:p>
            <a:pPr>
              <a:lnSpc>
                <a:spcPct val="90000"/>
              </a:lnSpc>
            </a:pPr>
            <a:r>
              <a:rPr lang="en-US" sz="2800" dirty="0">
                <a:solidFill>
                  <a:srgbClr val="002060"/>
                </a:solidFill>
              </a:rPr>
              <a:t>Data Analysis </a:t>
            </a:r>
          </a:p>
        </p:txBody>
      </p:sp>
      <p:pic>
        <p:nvPicPr>
          <p:cNvPr id="14" name="Picture 3">
            <a:extLst>
              <a:ext uri="{FF2B5EF4-FFF2-40B4-BE49-F238E27FC236}">
                <a16:creationId xmlns:a16="http://schemas.microsoft.com/office/drawing/2014/main" id="{B5CED59F-4485-4757-8178-C306D989165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895556" y="5911816"/>
            <a:ext cx="1239294" cy="860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A24BD978-93D2-4F1B-BE32-258069620C7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5322" y="1441483"/>
            <a:ext cx="6613458" cy="3631431"/>
          </a:xfrm>
          <a:prstGeom prst="rect">
            <a:avLst/>
          </a:prstGeom>
          <a:noFill/>
        </p:spPr>
      </p:pic>
      <p:graphicFrame>
        <p:nvGraphicFramePr>
          <p:cNvPr id="5" name="Table 4">
            <a:extLst>
              <a:ext uri="{FF2B5EF4-FFF2-40B4-BE49-F238E27FC236}">
                <a16:creationId xmlns:a16="http://schemas.microsoft.com/office/drawing/2014/main" id="{32F7009D-01E7-4976-B936-8CE05EADBBC0}"/>
              </a:ext>
            </a:extLst>
          </p:cNvPr>
          <p:cNvGraphicFramePr>
            <a:graphicFrameLocks noGrp="1"/>
          </p:cNvGraphicFramePr>
          <p:nvPr>
            <p:extLst>
              <p:ext uri="{D42A27DB-BD31-4B8C-83A1-F6EECF244321}">
                <p14:modId xmlns:p14="http://schemas.microsoft.com/office/powerpoint/2010/main" val="1376847177"/>
              </p:ext>
            </p:extLst>
          </p:nvPr>
        </p:nvGraphicFramePr>
        <p:xfrm>
          <a:off x="7199697" y="1785087"/>
          <a:ext cx="2517500" cy="2643699"/>
        </p:xfrm>
        <a:graphic>
          <a:graphicData uri="http://schemas.openxmlformats.org/drawingml/2006/table">
            <a:tbl>
              <a:tblPr firstRow="1" bandRow="1">
                <a:tableStyleId>{5C22544A-7EE6-4342-B048-85BDC9FD1C3A}</a:tableStyleId>
              </a:tblPr>
              <a:tblGrid>
                <a:gridCol w="1201024">
                  <a:extLst>
                    <a:ext uri="{9D8B030D-6E8A-4147-A177-3AD203B41FA5}">
                      <a16:colId xmlns:a16="http://schemas.microsoft.com/office/drawing/2014/main" val="1159718718"/>
                    </a:ext>
                  </a:extLst>
                </a:gridCol>
                <a:gridCol w="1316476">
                  <a:extLst>
                    <a:ext uri="{9D8B030D-6E8A-4147-A177-3AD203B41FA5}">
                      <a16:colId xmlns:a16="http://schemas.microsoft.com/office/drawing/2014/main" val="657232102"/>
                    </a:ext>
                  </a:extLst>
                </a:gridCol>
              </a:tblGrid>
              <a:tr h="1020454">
                <a:tc>
                  <a:txBody>
                    <a:bodyPr/>
                    <a:lstStyle/>
                    <a:p>
                      <a:pPr marL="0" marR="0" algn="l">
                        <a:lnSpc>
                          <a:spcPct val="107000"/>
                        </a:lnSpc>
                        <a:spcBef>
                          <a:spcPts val="0"/>
                        </a:spcBef>
                        <a:spcAft>
                          <a:spcPts val="800"/>
                        </a:spcAft>
                      </a:pPr>
                      <a:r>
                        <a:rPr lang="en-US" sz="1200">
                          <a:effectLst/>
                          <a:latin typeface="+mn-lt"/>
                          <a:cs typeface="Times New Roman" panose="02020603050405020304" pitchFamily="18" charset="0"/>
                        </a:rPr>
                        <a:t>Condition Grade</a:t>
                      </a:r>
                      <a:endParaRPr lang="en-US" sz="1600">
                        <a:effectLst/>
                        <a:latin typeface="+mn-lt"/>
                        <a:ea typeface="Calibri" panose="020F0502020204030204" pitchFamily="34" charset="0"/>
                        <a:cs typeface="Times New Roman" panose="02020603050405020304" pitchFamily="18" charset="0"/>
                      </a:endParaRPr>
                    </a:p>
                  </a:txBody>
                  <a:tcPr anchor="b"/>
                </a:tc>
                <a:tc>
                  <a:txBody>
                    <a:bodyPr/>
                    <a:lstStyle/>
                    <a:p>
                      <a:pPr marL="0" marR="0" algn="l">
                        <a:lnSpc>
                          <a:spcPct val="107000"/>
                        </a:lnSpc>
                        <a:spcBef>
                          <a:spcPts val="0"/>
                        </a:spcBef>
                        <a:spcAft>
                          <a:spcPts val="800"/>
                        </a:spcAft>
                      </a:pPr>
                      <a:r>
                        <a:rPr lang="en-US" sz="1200">
                          <a:effectLst/>
                          <a:latin typeface="+mn-lt"/>
                          <a:cs typeface="Times New Roman" panose="02020603050405020304" pitchFamily="18" charset="0"/>
                        </a:rPr>
                        <a:t>Percent of Effective Useful Life Remaining</a:t>
                      </a:r>
                      <a:endParaRPr lang="en-US" sz="1600">
                        <a:effectLst/>
                        <a:latin typeface="+mn-lt"/>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962243250"/>
                  </a:ext>
                </a:extLst>
              </a:tr>
              <a:tr h="324649">
                <a:tc>
                  <a:txBody>
                    <a:bodyPr/>
                    <a:lstStyle/>
                    <a:p>
                      <a:pPr marL="0" marR="0" algn="l">
                        <a:lnSpc>
                          <a:spcPct val="107000"/>
                        </a:lnSpc>
                        <a:spcBef>
                          <a:spcPts val="0"/>
                        </a:spcBef>
                        <a:spcAft>
                          <a:spcPts val="800"/>
                        </a:spcAft>
                      </a:pPr>
                      <a:r>
                        <a:rPr lang="en-US" sz="1200">
                          <a:effectLst/>
                          <a:latin typeface="+mn-lt"/>
                          <a:cs typeface="Times New Roman" panose="02020603050405020304" pitchFamily="18" charset="0"/>
                        </a:rPr>
                        <a:t>Very Good</a:t>
                      </a:r>
                      <a:endParaRPr lang="en-US" sz="1600">
                        <a:effectLst/>
                        <a:latin typeface="+mn-lt"/>
                        <a:ea typeface="Calibri" panose="020F0502020204030204" pitchFamily="34" charset="0"/>
                        <a:cs typeface="Times New Roman" panose="02020603050405020304" pitchFamily="18" charset="0"/>
                      </a:endParaRPr>
                    </a:p>
                  </a:txBody>
                  <a:tcPr/>
                </a:tc>
                <a:tc>
                  <a:txBody>
                    <a:bodyPr/>
                    <a:lstStyle/>
                    <a:p>
                      <a:pPr marL="0" marR="0" algn="l">
                        <a:lnSpc>
                          <a:spcPct val="107000"/>
                        </a:lnSpc>
                        <a:spcBef>
                          <a:spcPts val="0"/>
                        </a:spcBef>
                        <a:spcAft>
                          <a:spcPts val="800"/>
                        </a:spcAft>
                      </a:pPr>
                      <a:r>
                        <a:rPr lang="en-US" sz="1200">
                          <a:effectLst/>
                          <a:latin typeface="+mn-lt"/>
                          <a:cs typeface="Times New Roman" panose="02020603050405020304" pitchFamily="18" charset="0"/>
                        </a:rPr>
                        <a:t>&gt; 85%</a:t>
                      </a:r>
                      <a:endParaRPr lang="en-US" sz="1600">
                        <a:effectLst/>
                        <a:latin typeface="+mn-lt"/>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806616696"/>
                  </a:ext>
                </a:extLst>
              </a:tr>
              <a:tr h="324649">
                <a:tc>
                  <a:txBody>
                    <a:bodyPr/>
                    <a:lstStyle/>
                    <a:p>
                      <a:pPr marL="0" marR="0" algn="l">
                        <a:lnSpc>
                          <a:spcPct val="107000"/>
                        </a:lnSpc>
                        <a:spcBef>
                          <a:spcPts val="0"/>
                        </a:spcBef>
                        <a:spcAft>
                          <a:spcPts val="800"/>
                        </a:spcAft>
                      </a:pPr>
                      <a:r>
                        <a:rPr lang="en-US" sz="1200">
                          <a:effectLst/>
                          <a:latin typeface="+mn-lt"/>
                          <a:cs typeface="Times New Roman" panose="02020603050405020304" pitchFamily="18" charset="0"/>
                        </a:rPr>
                        <a:t>Good</a:t>
                      </a:r>
                      <a:endParaRPr lang="en-US" sz="1600">
                        <a:effectLst/>
                        <a:latin typeface="+mn-lt"/>
                        <a:ea typeface="Calibri" panose="020F0502020204030204" pitchFamily="34" charset="0"/>
                        <a:cs typeface="Times New Roman" panose="02020603050405020304" pitchFamily="18" charset="0"/>
                      </a:endParaRPr>
                    </a:p>
                  </a:txBody>
                  <a:tcPr/>
                </a:tc>
                <a:tc>
                  <a:txBody>
                    <a:bodyPr/>
                    <a:lstStyle/>
                    <a:p>
                      <a:pPr marL="0" marR="0" algn="l">
                        <a:lnSpc>
                          <a:spcPct val="107000"/>
                        </a:lnSpc>
                        <a:spcBef>
                          <a:spcPts val="0"/>
                        </a:spcBef>
                        <a:spcAft>
                          <a:spcPts val="800"/>
                        </a:spcAft>
                      </a:pPr>
                      <a:r>
                        <a:rPr lang="en-US" sz="1200">
                          <a:effectLst/>
                          <a:latin typeface="+mn-lt"/>
                          <a:cs typeface="Times New Roman" panose="02020603050405020304" pitchFamily="18" charset="0"/>
                        </a:rPr>
                        <a:t>60 – 85%</a:t>
                      </a:r>
                      <a:endParaRPr lang="en-US" sz="1600">
                        <a:effectLst/>
                        <a:latin typeface="+mn-lt"/>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32192903"/>
                  </a:ext>
                </a:extLst>
              </a:tr>
              <a:tr h="324649">
                <a:tc>
                  <a:txBody>
                    <a:bodyPr/>
                    <a:lstStyle/>
                    <a:p>
                      <a:pPr marL="0" marR="0" algn="l">
                        <a:lnSpc>
                          <a:spcPct val="107000"/>
                        </a:lnSpc>
                        <a:spcBef>
                          <a:spcPts val="0"/>
                        </a:spcBef>
                        <a:spcAft>
                          <a:spcPts val="800"/>
                        </a:spcAft>
                      </a:pPr>
                      <a:r>
                        <a:rPr lang="en-US" sz="1200">
                          <a:effectLst/>
                          <a:latin typeface="+mn-lt"/>
                          <a:cs typeface="Times New Roman" panose="02020603050405020304" pitchFamily="18" charset="0"/>
                        </a:rPr>
                        <a:t>Fair</a:t>
                      </a:r>
                      <a:endParaRPr lang="en-US" sz="1600">
                        <a:effectLst/>
                        <a:latin typeface="+mn-lt"/>
                        <a:ea typeface="Calibri" panose="020F0502020204030204" pitchFamily="34" charset="0"/>
                        <a:cs typeface="Times New Roman" panose="02020603050405020304" pitchFamily="18" charset="0"/>
                      </a:endParaRPr>
                    </a:p>
                  </a:txBody>
                  <a:tcPr/>
                </a:tc>
                <a:tc>
                  <a:txBody>
                    <a:bodyPr/>
                    <a:lstStyle/>
                    <a:p>
                      <a:pPr marL="0" marR="0" algn="l">
                        <a:lnSpc>
                          <a:spcPct val="107000"/>
                        </a:lnSpc>
                        <a:spcBef>
                          <a:spcPts val="0"/>
                        </a:spcBef>
                        <a:spcAft>
                          <a:spcPts val="800"/>
                        </a:spcAft>
                      </a:pPr>
                      <a:r>
                        <a:rPr lang="en-US" sz="1200">
                          <a:effectLst/>
                          <a:latin typeface="+mn-lt"/>
                          <a:cs typeface="Times New Roman" panose="02020603050405020304" pitchFamily="18" charset="0"/>
                        </a:rPr>
                        <a:t>30 – 60%</a:t>
                      </a:r>
                      <a:endParaRPr lang="en-US" sz="1600">
                        <a:effectLst/>
                        <a:latin typeface="+mn-lt"/>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518828628"/>
                  </a:ext>
                </a:extLst>
              </a:tr>
              <a:tr h="324649">
                <a:tc>
                  <a:txBody>
                    <a:bodyPr/>
                    <a:lstStyle/>
                    <a:p>
                      <a:pPr marL="0" marR="0" algn="l">
                        <a:lnSpc>
                          <a:spcPct val="107000"/>
                        </a:lnSpc>
                        <a:spcBef>
                          <a:spcPts val="0"/>
                        </a:spcBef>
                        <a:spcAft>
                          <a:spcPts val="800"/>
                        </a:spcAft>
                      </a:pPr>
                      <a:r>
                        <a:rPr lang="en-US" sz="1200">
                          <a:effectLst/>
                          <a:latin typeface="+mn-lt"/>
                          <a:cs typeface="Times New Roman" panose="02020603050405020304" pitchFamily="18" charset="0"/>
                        </a:rPr>
                        <a:t>Poor</a:t>
                      </a:r>
                      <a:endParaRPr lang="en-US" sz="1600">
                        <a:effectLst/>
                        <a:latin typeface="+mn-lt"/>
                        <a:ea typeface="Calibri" panose="020F0502020204030204" pitchFamily="34" charset="0"/>
                        <a:cs typeface="Times New Roman" panose="02020603050405020304" pitchFamily="18" charset="0"/>
                      </a:endParaRPr>
                    </a:p>
                  </a:txBody>
                  <a:tcPr/>
                </a:tc>
                <a:tc>
                  <a:txBody>
                    <a:bodyPr/>
                    <a:lstStyle/>
                    <a:p>
                      <a:pPr marL="0" marR="0" algn="l">
                        <a:lnSpc>
                          <a:spcPct val="107000"/>
                        </a:lnSpc>
                        <a:spcBef>
                          <a:spcPts val="0"/>
                        </a:spcBef>
                        <a:spcAft>
                          <a:spcPts val="800"/>
                        </a:spcAft>
                      </a:pPr>
                      <a:r>
                        <a:rPr lang="en-US" sz="1200" dirty="0">
                          <a:effectLst/>
                          <a:latin typeface="+mn-lt"/>
                          <a:cs typeface="Times New Roman" panose="02020603050405020304" pitchFamily="18" charset="0"/>
                        </a:rPr>
                        <a:t>10 – 30%</a:t>
                      </a:r>
                      <a:endParaRPr lang="en-US" sz="1600" dirty="0">
                        <a:effectLst/>
                        <a:latin typeface="+mn-lt"/>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481852166"/>
                  </a:ext>
                </a:extLst>
              </a:tr>
              <a:tr h="324649">
                <a:tc>
                  <a:txBody>
                    <a:bodyPr/>
                    <a:lstStyle/>
                    <a:p>
                      <a:pPr marL="0" marR="0" algn="just">
                        <a:lnSpc>
                          <a:spcPct val="107000"/>
                        </a:lnSpc>
                        <a:spcBef>
                          <a:spcPts val="0"/>
                        </a:spcBef>
                        <a:spcAft>
                          <a:spcPts val="800"/>
                        </a:spcAft>
                      </a:pPr>
                      <a:r>
                        <a:rPr lang="en-US" sz="1200">
                          <a:effectLst/>
                          <a:latin typeface="+mn-lt"/>
                          <a:cs typeface="Times New Roman" panose="02020603050405020304" pitchFamily="18" charset="0"/>
                        </a:rPr>
                        <a:t>Very Poor</a:t>
                      </a:r>
                      <a:endParaRPr lang="en-US" sz="1600">
                        <a:effectLst/>
                        <a:latin typeface="+mn-lt"/>
                        <a:ea typeface="Calibri" panose="020F0502020204030204" pitchFamily="34" charset="0"/>
                        <a:cs typeface="Times New Roman" panose="02020603050405020304" pitchFamily="18" charset="0"/>
                      </a:endParaRPr>
                    </a:p>
                  </a:txBody>
                  <a:tcPr/>
                </a:tc>
                <a:tc>
                  <a:txBody>
                    <a:bodyPr/>
                    <a:lstStyle/>
                    <a:p>
                      <a:pPr marL="0" marR="0" algn="just">
                        <a:lnSpc>
                          <a:spcPct val="107000"/>
                        </a:lnSpc>
                        <a:spcBef>
                          <a:spcPts val="0"/>
                        </a:spcBef>
                        <a:spcAft>
                          <a:spcPts val="800"/>
                        </a:spcAft>
                      </a:pPr>
                      <a:r>
                        <a:rPr lang="en-US" sz="1200" dirty="0">
                          <a:effectLst/>
                          <a:latin typeface="+mn-lt"/>
                          <a:cs typeface="Times New Roman" panose="02020603050405020304" pitchFamily="18" charset="0"/>
                        </a:rPr>
                        <a:t>&lt; 10%</a:t>
                      </a:r>
                      <a:endParaRPr lang="en-US" sz="1600" dirty="0">
                        <a:effectLst/>
                        <a:latin typeface="+mn-lt"/>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657742671"/>
                  </a:ext>
                </a:extLst>
              </a:tr>
            </a:tbl>
          </a:graphicData>
        </a:graphic>
      </p:graphicFrame>
      <p:sp>
        <p:nvSpPr>
          <p:cNvPr id="8" name="Content Placeholder 2">
            <a:extLst>
              <a:ext uri="{FF2B5EF4-FFF2-40B4-BE49-F238E27FC236}">
                <a16:creationId xmlns:a16="http://schemas.microsoft.com/office/drawing/2014/main" id="{409303CD-2B64-454E-B3B3-273952BAFD46}"/>
              </a:ext>
            </a:extLst>
          </p:cNvPr>
          <p:cNvSpPr>
            <a:spLocks noGrp="1"/>
          </p:cNvSpPr>
          <p:nvPr>
            <p:ph sz="half" idx="1"/>
          </p:nvPr>
        </p:nvSpPr>
        <p:spPr>
          <a:xfrm>
            <a:off x="664142" y="5377096"/>
            <a:ext cx="8258476" cy="1016617"/>
          </a:xfrm>
        </p:spPr>
        <p:txBody>
          <a:bodyPr>
            <a:normAutofit/>
          </a:bodyPr>
          <a:lstStyle/>
          <a:p>
            <a:pPr marL="0" indent="0">
              <a:lnSpc>
                <a:spcPct val="90000"/>
              </a:lnSpc>
              <a:buNone/>
            </a:pPr>
            <a:r>
              <a:rPr lang="en-US" dirty="0"/>
              <a:t>Utilizing condition grade and/or estimated percent of effective useful life remaining to determine opportunities of coordinated investment. </a:t>
            </a:r>
          </a:p>
        </p:txBody>
      </p:sp>
    </p:spTree>
    <p:extLst>
      <p:ext uri="{BB962C8B-B14F-4D97-AF65-F5344CB8AC3E}">
        <p14:creationId xmlns:p14="http://schemas.microsoft.com/office/powerpoint/2010/main" val="3759708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00D1C-C012-4117-BB71-5F24DA9BB29C}"/>
              </a:ext>
            </a:extLst>
          </p:cNvPr>
          <p:cNvSpPr>
            <a:spLocks noGrp="1"/>
          </p:cNvSpPr>
          <p:nvPr>
            <p:ph type="title"/>
          </p:nvPr>
        </p:nvSpPr>
        <p:spPr>
          <a:xfrm>
            <a:off x="215322" y="464287"/>
            <a:ext cx="4066116" cy="1320800"/>
          </a:xfrm>
        </p:spPr>
        <p:txBody>
          <a:bodyPr>
            <a:normAutofit/>
          </a:bodyPr>
          <a:lstStyle/>
          <a:p>
            <a:pPr>
              <a:lnSpc>
                <a:spcPct val="90000"/>
              </a:lnSpc>
            </a:pPr>
            <a:r>
              <a:rPr lang="en-US" sz="2800" dirty="0">
                <a:solidFill>
                  <a:srgbClr val="002060"/>
                </a:solidFill>
              </a:rPr>
              <a:t>Data Analysis </a:t>
            </a:r>
          </a:p>
        </p:txBody>
      </p:sp>
      <p:pic>
        <p:nvPicPr>
          <p:cNvPr id="14" name="Picture 3">
            <a:extLst>
              <a:ext uri="{FF2B5EF4-FFF2-40B4-BE49-F238E27FC236}">
                <a16:creationId xmlns:a16="http://schemas.microsoft.com/office/drawing/2014/main" id="{B5CED59F-4485-4757-8178-C306D989165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895556" y="5911816"/>
            <a:ext cx="1239294" cy="860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a:extLst>
              <a:ext uri="{FF2B5EF4-FFF2-40B4-BE49-F238E27FC236}">
                <a16:creationId xmlns:a16="http://schemas.microsoft.com/office/drawing/2014/main" id="{409303CD-2B64-454E-B3B3-273952BAFD46}"/>
              </a:ext>
            </a:extLst>
          </p:cNvPr>
          <p:cNvSpPr>
            <a:spLocks noGrp="1"/>
          </p:cNvSpPr>
          <p:nvPr>
            <p:ph sz="half" idx="1"/>
          </p:nvPr>
        </p:nvSpPr>
        <p:spPr>
          <a:xfrm>
            <a:off x="385009" y="4895199"/>
            <a:ext cx="8258476" cy="1016617"/>
          </a:xfrm>
        </p:spPr>
        <p:txBody>
          <a:bodyPr>
            <a:normAutofit fontScale="92500" lnSpcReduction="20000"/>
          </a:bodyPr>
          <a:lstStyle/>
          <a:p>
            <a:pPr marL="0" indent="0">
              <a:buNone/>
            </a:pPr>
            <a:r>
              <a:rPr lang="en-US" dirty="0"/>
              <a:t>The sample size of the data collected as part of the Pilot was not considered sufficient to depict an actual representation of condition grades across the Pilot areas and beyond. The results shown are therefore illustrative only and show the type of analysis that can be carried out.</a:t>
            </a:r>
          </a:p>
          <a:p>
            <a:pPr marL="0" indent="0">
              <a:lnSpc>
                <a:spcPct val="90000"/>
              </a:lnSpc>
              <a:buNone/>
            </a:pPr>
            <a:endParaRPr lang="en-US" dirty="0"/>
          </a:p>
        </p:txBody>
      </p:sp>
      <p:pic>
        <p:nvPicPr>
          <p:cNvPr id="9" name="Picture 8">
            <a:extLst>
              <a:ext uri="{FF2B5EF4-FFF2-40B4-BE49-F238E27FC236}">
                <a16:creationId xmlns:a16="http://schemas.microsoft.com/office/drawing/2014/main" id="{2D7DD8D1-BE67-4874-83F0-DA7904A1E3E5}"/>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12211" y="1193533"/>
            <a:ext cx="5983789" cy="3415363"/>
          </a:xfrm>
          <a:prstGeom prst="rect">
            <a:avLst/>
          </a:prstGeom>
          <a:noFill/>
          <a:ln>
            <a:solidFill>
              <a:sysClr val="window" lastClr="FFFFFF">
                <a:lumMod val="65000"/>
              </a:sysClr>
            </a:solidFill>
          </a:ln>
        </p:spPr>
      </p:pic>
      <p:pic>
        <p:nvPicPr>
          <p:cNvPr id="11" name="Picture 10">
            <a:extLst>
              <a:ext uri="{FF2B5EF4-FFF2-40B4-BE49-F238E27FC236}">
                <a16:creationId xmlns:a16="http://schemas.microsoft.com/office/drawing/2014/main" id="{99C551E4-F348-4676-84DC-E48AF9972734}"/>
              </a:ext>
            </a:extLst>
          </p:cNvPr>
          <p:cNvPicPr/>
          <p:nvPr/>
        </p:nvPicPr>
        <p:blipFill>
          <a:blip r:embed="rId5"/>
          <a:stretch>
            <a:fillRect/>
          </a:stretch>
        </p:blipFill>
        <p:spPr>
          <a:xfrm>
            <a:off x="6151061" y="1193533"/>
            <a:ext cx="5983789" cy="3415363"/>
          </a:xfrm>
          <a:prstGeom prst="rect">
            <a:avLst/>
          </a:prstGeom>
          <a:ln>
            <a:solidFill>
              <a:sysClr val="window" lastClr="FFFFFF">
                <a:lumMod val="65000"/>
              </a:sysClr>
            </a:solidFill>
          </a:ln>
        </p:spPr>
      </p:pic>
    </p:spTree>
    <p:extLst>
      <p:ext uri="{BB962C8B-B14F-4D97-AF65-F5344CB8AC3E}">
        <p14:creationId xmlns:p14="http://schemas.microsoft.com/office/powerpoint/2010/main" val="36163859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00D1C-C012-4117-BB71-5F24DA9BB29C}"/>
              </a:ext>
            </a:extLst>
          </p:cNvPr>
          <p:cNvSpPr>
            <a:spLocks noGrp="1"/>
          </p:cNvSpPr>
          <p:nvPr>
            <p:ph type="title"/>
          </p:nvPr>
        </p:nvSpPr>
        <p:spPr>
          <a:xfrm>
            <a:off x="128694" y="139767"/>
            <a:ext cx="4066116" cy="1320800"/>
          </a:xfrm>
        </p:spPr>
        <p:txBody>
          <a:bodyPr>
            <a:normAutofit/>
          </a:bodyPr>
          <a:lstStyle/>
          <a:p>
            <a:pPr>
              <a:lnSpc>
                <a:spcPct val="90000"/>
              </a:lnSpc>
            </a:pPr>
            <a:r>
              <a:rPr lang="en-US" sz="2800" dirty="0">
                <a:solidFill>
                  <a:srgbClr val="002060"/>
                </a:solidFill>
              </a:rPr>
              <a:t>Pilot Recommendations </a:t>
            </a:r>
          </a:p>
        </p:txBody>
      </p:sp>
      <p:pic>
        <p:nvPicPr>
          <p:cNvPr id="14" name="Picture 3">
            <a:extLst>
              <a:ext uri="{FF2B5EF4-FFF2-40B4-BE49-F238E27FC236}">
                <a16:creationId xmlns:a16="http://schemas.microsoft.com/office/drawing/2014/main" id="{B5CED59F-4485-4757-8178-C306D989165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895556" y="5911816"/>
            <a:ext cx="1239294" cy="860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a:extLst>
              <a:ext uri="{FF2B5EF4-FFF2-40B4-BE49-F238E27FC236}">
                <a16:creationId xmlns:a16="http://schemas.microsoft.com/office/drawing/2014/main" id="{55C3C8ED-EBE1-4E2B-979B-AAEB35D0D447}"/>
              </a:ext>
            </a:extLst>
          </p:cNvPr>
          <p:cNvSpPr>
            <a:spLocks noGrp="1"/>
          </p:cNvSpPr>
          <p:nvPr>
            <p:ph sz="half" idx="1"/>
          </p:nvPr>
        </p:nvSpPr>
        <p:spPr>
          <a:xfrm>
            <a:off x="413886" y="760396"/>
            <a:ext cx="9490510" cy="5280965"/>
          </a:xfrm>
        </p:spPr>
        <p:txBody>
          <a:bodyPr>
            <a:normAutofit lnSpcReduction="10000"/>
          </a:bodyPr>
          <a:lstStyle/>
          <a:p>
            <a:pPr marL="0" indent="0">
              <a:buNone/>
            </a:pPr>
            <a:r>
              <a:rPr lang="en-US" sz="2000" dirty="0"/>
              <a:t>The Value Proposition (Section 4.4)</a:t>
            </a:r>
          </a:p>
          <a:p>
            <a:r>
              <a:rPr lang="en-US" dirty="0"/>
              <a:t>Ensure that </a:t>
            </a:r>
            <a:r>
              <a:rPr lang="en-US" dirty="0">
                <a:solidFill>
                  <a:srgbClr val="0070C0"/>
                </a:solidFill>
              </a:rPr>
              <a:t>all participants </a:t>
            </a:r>
            <a:r>
              <a:rPr lang="en-US" dirty="0"/>
              <a:t>in the statewide asset management database at the local, regional, and state level </a:t>
            </a:r>
            <a:r>
              <a:rPr lang="en-US" dirty="0">
                <a:solidFill>
                  <a:srgbClr val="0070C0"/>
                </a:solidFill>
              </a:rPr>
              <a:t>receive a benefit for participating</a:t>
            </a:r>
            <a:r>
              <a:rPr lang="en-US" dirty="0"/>
              <a:t>, make it a ‘win-win’.</a:t>
            </a:r>
          </a:p>
          <a:p>
            <a:r>
              <a:rPr lang="en-US" dirty="0"/>
              <a:t>Clearly articulate to public and private asset owners submitting data to the system the value-add of participation including a </a:t>
            </a:r>
            <a:r>
              <a:rPr lang="en-US" dirty="0">
                <a:solidFill>
                  <a:srgbClr val="0070C0"/>
                </a:solidFill>
              </a:rPr>
              <a:t>better understanding of asset performance and cost </a:t>
            </a:r>
            <a:r>
              <a:rPr lang="en-US" dirty="0"/>
              <a:t>in the state of Michigan as well as an increased </a:t>
            </a:r>
            <a:r>
              <a:rPr lang="en-US" dirty="0">
                <a:solidFill>
                  <a:srgbClr val="0070C0"/>
                </a:solidFill>
              </a:rPr>
              <a:t>ability to make better informed decisions that align with community priorities</a:t>
            </a:r>
            <a:r>
              <a:rPr lang="en-US" dirty="0"/>
              <a:t>.</a:t>
            </a:r>
          </a:p>
          <a:p>
            <a:r>
              <a:rPr lang="en-US" dirty="0"/>
              <a:t>Provide </a:t>
            </a:r>
            <a:r>
              <a:rPr lang="en-US" dirty="0">
                <a:solidFill>
                  <a:srgbClr val="0070C0"/>
                </a:solidFill>
              </a:rPr>
              <a:t>actionable infrastructure data </a:t>
            </a:r>
            <a:r>
              <a:rPr lang="en-US" dirty="0"/>
              <a:t>on public assets to local, regional, and state level officials so that they can make more informed asset management and investment decisions.</a:t>
            </a:r>
          </a:p>
          <a:p>
            <a:r>
              <a:rPr lang="en-US" dirty="0"/>
              <a:t>When possible, provide updated aggregate data and information directly back to the communities who submitted their information for </a:t>
            </a:r>
            <a:r>
              <a:rPr lang="en-US" dirty="0">
                <a:solidFill>
                  <a:srgbClr val="0070C0"/>
                </a:solidFill>
              </a:rPr>
              <a:t>increased access and usability of their data</a:t>
            </a:r>
            <a:r>
              <a:rPr lang="en-US" dirty="0"/>
              <a:t>.</a:t>
            </a:r>
          </a:p>
          <a:p>
            <a:r>
              <a:rPr lang="en-US" dirty="0"/>
              <a:t>Promote the value-proposition that participation in a statewide asset management program will </a:t>
            </a:r>
            <a:r>
              <a:rPr lang="en-US" dirty="0">
                <a:solidFill>
                  <a:srgbClr val="0070C0"/>
                </a:solidFill>
              </a:rPr>
              <a:t>inspire public confidence </a:t>
            </a:r>
            <a:r>
              <a:rPr lang="en-US" dirty="0"/>
              <a:t>and will help residents understand the decisions being made with regard to investment in infrastructure, through </a:t>
            </a:r>
            <a:r>
              <a:rPr lang="en-US" dirty="0">
                <a:solidFill>
                  <a:srgbClr val="0070C0"/>
                </a:solidFill>
              </a:rPr>
              <a:t>increased transparency</a:t>
            </a:r>
            <a:r>
              <a:rPr lang="en-US" dirty="0"/>
              <a:t>.</a:t>
            </a:r>
          </a:p>
        </p:txBody>
      </p:sp>
    </p:spTree>
    <p:extLst>
      <p:ext uri="{BB962C8B-B14F-4D97-AF65-F5344CB8AC3E}">
        <p14:creationId xmlns:p14="http://schemas.microsoft.com/office/powerpoint/2010/main" val="3145234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00D1C-C012-4117-BB71-5F24DA9BB29C}"/>
              </a:ext>
            </a:extLst>
          </p:cNvPr>
          <p:cNvSpPr>
            <a:spLocks noGrp="1"/>
          </p:cNvSpPr>
          <p:nvPr>
            <p:ph type="title"/>
          </p:nvPr>
        </p:nvSpPr>
        <p:spPr>
          <a:xfrm>
            <a:off x="128694" y="139767"/>
            <a:ext cx="5967306" cy="1320800"/>
          </a:xfrm>
        </p:spPr>
        <p:txBody>
          <a:bodyPr>
            <a:normAutofit/>
          </a:bodyPr>
          <a:lstStyle/>
          <a:p>
            <a:pPr>
              <a:lnSpc>
                <a:spcPct val="90000"/>
              </a:lnSpc>
            </a:pPr>
            <a:r>
              <a:rPr lang="en-US" sz="2800" dirty="0">
                <a:solidFill>
                  <a:srgbClr val="002060"/>
                </a:solidFill>
              </a:rPr>
              <a:t>Pilot Recommendations (cont.) </a:t>
            </a:r>
          </a:p>
        </p:txBody>
      </p:sp>
      <p:pic>
        <p:nvPicPr>
          <p:cNvPr id="14" name="Picture 3">
            <a:extLst>
              <a:ext uri="{FF2B5EF4-FFF2-40B4-BE49-F238E27FC236}">
                <a16:creationId xmlns:a16="http://schemas.microsoft.com/office/drawing/2014/main" id="{B5CED59F-4485-4757-8178-C306D989165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895556" y="5911816"/>
            <a:ext cx="1239294" cy="860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a:extLst>
              <a:ext uri="{FF2B5EF4-FFF2-40B4-BE49-F238E27FC236}">
                <a16:creationId xmlns:a16="http://schemas.microsoft.com/office/drawing/2014/main" id="{55C3C8ED-EBE1-4E2B-979B-AAEB35D0D447}"/>
              </a:ext>
            </a:extLst>
          </p:cNvPr>
          <p:cNvSpPr>
            <a:spLocks noGrp="1"/>
          </p:cNvSpPr>
          <p:nvPr>
            <p:ph sz="half" idx="1"/>
          </p:nvPr>
        </p:nvSpPr>
        <p:spPr>
          <a:xfrm>
            <a:off x="413886" y="760396"/>
            <a:ext cx="9432758" cy="5630779"/>
          </a:xfrm>
        </p:spPr>
        <p:txBody>
          <a:bodyPr>
            <a:normAutofit/>
          </a:bodyPr>
          <a:lstStyle/>
          <a:p>
            <a:pPr marL="0" indent="0">
              <a:buNone/>
            </a:pPr>
            <a:r>
              <a:rPr lang="en-US" sz="2000" dirty="0"/>
              <a:t>Building a Statewide Asset Management Culture (Section 4.5)</a:t>
            </a:r>
          </a:p>
          <a:p>
            <a:r>
              <a:rPr lang="en-US" dirty="0"/>
              <a:t>Asset management is about more than data, it is about </a:t>
            </a:r>
            <a:r>
              <a:rPr lang="en-US" dirty="0">
                <a:solidFill>
                  <a:srgbClr val="0070C0"/>
                </a:solidFill>
              </a:rPr>
              <a:t>technical experts having the tools and information </a:t>
            </a:r>
            <a:r>
              <a:rPr lang="en-US" dirty="0"/>
              <a:t>to make strategic, financial and tactical decisions about assets. Data is the starting point and foundation for making better strategic decisions as a state.</a:t>
            </a:r>
          </a:p>
          <a:p>
            <a:r>
              <a:rPr lang="en-US" dirty="0"/>
              <a:t>The Michigan Infrastructure Council will need to build on the results of the Pilot to provide </a:t>
            </a:r>
            <a:r>
              <a:rPr lang="en-US" dirty="0">
                <a:solidFill>
                  <a:srgbClr val="0070C0"/>
                </a:solidFill>
              </a:rPr>
              <a:t>resources and education on asset management</a:t>
            </a:r>
            <a:r>
              <a:rPr lang="en-US" dirty="0"/>
              <a:t>. It will be important for the Council to create a venue to share asset management best practices, accomplishments and innovations.</a:t>
            </a:r>
          </a:p>
          <a:p>
            <a:r>
              <a:rPr lang="en-US" dirty="0">
                <a:solidFill>
                  <a:srgbClr val="0070C0"/>
                </a:solidFill>
              </a:rPr>
              <a:t>Asset management education is important at all levels of government</a:t>
            </a:r>
            <a:r>
              <a:rPr lang="en-US" dirty="0"/>
              <a:t>, from public officials to technical staff. Michigan is a leader in transportation asset management and must continue to build upon this legacy by increasing awareness of asset management best practices across all asset types.</a:t>
            </a:r>
          </a:p>
        </p:txBody>
      </p:sp>
    </p:spTree>
    <p:extLst>
      <p:ext uri="{BB962C8B-B14F-4D97-AF65-F5344CB8AC3E}">
        <p14:creationId xmlns:p14="http://schemas.microsoft.com/office/powerpoint/2010/main" val="2561514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00D1C-C012-4117-BB71-5F24DA9BB29C}"/>
              </a:ext>
            </a:extLst>
          </p:cNvPr>
          <p:cNvSpPr>
            <a:spLocks noGrp="1"/>
          </p:cNvSpPr>
          <p:nvPr>
            <p:ph type="title"/>
          </p:nvPr>
        </p:nvSpPr>
        <p:spPr>
          <a:xfrm>
            <a:off x="128694" y="139767"/>
            <a:ext cx="6223980" cy="1320800"/>
          </a:xfrm>
        </p:spPr>
        <p:txBody>
          <a:bodyPr>
            <a:normAutofit/>
          </a:bodyPr>
          <a:lstStyle/>
          <a:p>
            <a:pPr>
              <a:lnSpc>
                <a:spcPct val="90000"/>
              </a:lnSpc>
            </a:pPr>
            <a:r>
              <a:rPr lang="en-US" sz="2800" dirty="0">
                <a:solidFill>
                  <a:srgbClr val="002060"/>
                </a:solidFill>
              </a:rPr>
              <a:t>Pilot Recommendations (cont.) </a:t>
            </a:r>
          </a:p>
        </p:txBody>
      </p:sp>
      <p:pic>
        <p:nvPicPr>
          <p:cNvPr id="14" name="Picture 3">
            <a:extLst>
              <a:ext uri="{FF2B5EF4-FFF2-40B4-BE49-F238E27FC236}">
                <a16:creationId xmlns:a16="http://schemas.microsoft.com/office/drawing/2014/main" id="{B5CED59F-4485-4757-8178-C306D989165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895556" y="5911816"/>
            <a:ext cx="1239294" cy="860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a:extLst>
              <a:ext uri="{FF2B5EF4-FFF2-40B4-BE49-F238E27FC236}">
                <a16:creationId xmlns:a16="http://schemas.microsoft.com/office/drawing/2014/main" id="{55C3C8ED-EBE1-4E2B-979B-AAEB35D0D447}"/>
              </a:ext>
            </a:extLst>
          </p:cNvPr>
          <p:cNvSpPr>
            <a:spLocks noGrp="1"/>
          </p:cNvSpPr>
          <p:nvPr>
            <p:ph sz="half" idx="1"/>
          </p:nvPr>
        </p:nvSpPr>
        <p:spPr>
          <a:xfrm>
            <a:off x="413886" y="760396"/>
            <a:ext cx="10241280" cy="5842535"/>
          </a:xfrm>
        </p:spPr>
        <p:txBody>
          <a:bodyPr>
            <a:normAutofit fontScale="92500" lnSpcReduction="10000"/>
          </a:bodyPr>
          <a:lstStyle/>
          <a:p>
            <a:pPr marL="0" indent="0">
              <a:buNone/>
            </a:pPr>
            <a:r>
              <a:rPr lang="en-US" sz="2000" dirty="0"/>
              <a:t>Facilitating the Data Collection Process (Section 4.6)</a:t>
            </a:r>
          </a:p>
          <a:p>
            <a:r>
              <a:rPr lang="en-US" dirty="0"/>
              <a:t>Data collected in the statewide asset management database should </a:t>
            </a:r>
            <a:r>
              <a:rPr lang="en-US" dirty="0">
                <a:solidFill>
                  <a:srgbClr val="0070C0"/>
                </a:solidFill>
              </a:rPr>
              <a:t>build on the work of the Pilot </a:t>
            </a:r>
            <a:r>
              <a:rPr lang="en-US" dirty="0"/>
              <a:t>and will need to be of </a:t>
            </a:r>
            <a:r>
              <a:rPr lang="en-US" dirty="0">
                <a:solidFill>
                  <a:srgbClr val="0070C0"/>
                </a:solidFill>
              </a:rPr>
              <a:t>aggregated value at the local, regional, and state level</a:t>
            </a:r>
            <a:r>
              <a:rPr lang="en-US" dirty="0"/>
              <a:t>.</a:t>
            </a:r>
          </a:p>
          <a:p>
            <a:r>
              <a:rPr lang="en-US" dirty="0"/>
              <a:t>There is a wide variety of community systems from sophisticated GIS asset systems to less technical paper/ knowledge based approaches. The statewide asset management system, like the Pilot, must work to </a:t>
            </a:r>
            <a:r>
              <a:rPr lang="en-US" dirty="0">
                <a:solidFill>
                  <a:srgbClr val="0070C0"/>
                </a:solidFill>
              </a:rPr>
              <a:t>involve all communities who wish to participate </a:t>
            </a:r>
            <a:r>
              <a:rPr lang="en-US" dirty="0"/>
              <a:t>regardless of their current technical capabilities or systems.</a:t>
            </a:r>
          </a:p>
          <a:p>
            <a:r>
              <a:rPr lang="en-US" dirty="0"/>
              <a:t>The Pilot focused on determining baseline standardized data requirements necessary to encourage asset management at the local and regional level while also collecting the data necessary for high level analysis of asset condition. Further discussions should take place to determine </a:t>
            </a:r>
            <a:r>
              <a:rPr lang="en-US" dirty="0">
                <a:solidFill>
                  <a:srgbClr val="0070C0"/>
                </a:solidFill>
              </a:rPr>
              <a:t>what data should be collected, and data collection frequency</a:t>
            </a:r>
            <a:r>
              <a:rPr lang="en-US" dirty="0"/>
              <a:t>.</a:t>
            </a:r>
          </a:p>
          <a:p>
            <a:r>
              <a:rPr lang="en-US" dirty="0"/>
              <a:t>Many agencies have already recognized the value of data about the condition of existing infrastructure. To maximize return on investment it is critical to recognize that infrastructure exists to enable local, regional, or state goals for quality of life such as safety, public health, and economic activity. While condition is a good snapshot of today, in order to improve strategic investment, it is critical to </a:t>
            </a:r>
            <a:r>
              <a:rPr lang="en-US" dirty="0">
                <a:solidFill>
                  <a:srgbClr val="0070C0"/>
                </a:solidFill>
              </a:rPr>
              <a:t>collect, measure, and ensure decision makers see data that tracks progress toward strategic goals</a:t>
            </a:r>
            <a:r>
              <a:rPr lang="en-US" dirty="0"/>
              <a:t>.</a:t>
            </a:r>
          </a:p>
          <a:p>
            <a:r>
              <a:rPr lang="en-US" dirty="0"/>
              <a:t>The focus of data collection should be on </a:t>
            </a:r>
            <a:r>
              <a:rPr lang="en-US" dirty="0">
                <a:solidFill>
                  <a:srgbClr val="0070C0"/>
                </a:solidFill>
              </a:rPr>
              <a:t>better understanding performance outcomes </a:t>
            </a:r>
            <a:r>
              <a:rPr lang="en-US" dirty="0"/>
              <a:t>as opposed to only focusing on asset condition.</a:t>
            </a:r>
          </a:p>
          <a:p>
            <a:r>
              <a:rPr lang="en-US" dirty="0">
                <a:solidFill>
                  <a:srgbClr val="0070C0"/>
                </a:solidFill>
              </a:rPr>
              <a:t>Subject Matter Experts </a:t>
            </a:r>
            <a:r>
              <a:rPr lang="en-US" dirty="0"/>
              <a:t>should continue to be engaged at all levels of government to prioritize future data collection, build out data governance structures and data standards.</a:t>
            </a:r>
          </a:p>
        </p:txBody>
      </p:sp>
    </p:spTree>
    <p:extLst>
      <p:ext uri="{BB962C8B-B14F-4D97-AF65-F5344CB8AC3E}">
        <p14:creationId xmlns:p14="http://schemas.microsoft.com/office/powerpoint/2010/main" val="34780432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040AC4E-6A20-44C7-80AA-45F1F8A7B6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414" y="286258"/>
            <a:ext cx="9144000" cy="5523483"/>
          </a:xfrm>
          <a:prstGeom prst="rect">
            <a:avLst/>
          </a:prstGeom>
        </p:spPr>
      </p:pic>
      <p:grpSp>
        <p:nvGrpSpPr>
          <p:cNvPr id="19" name="Group 18">
            <a:extLst>
              <a:ext uri="{FF2B5EF4-FFF2-40B4-BE49-F238E27FC236}">
                <a16:creationId xmlns:a16="http://schemas.microsoft.com/office/drawing/2014/main" id="{A5AFB369-4673-4727-A7CD-D86AFE0AE069}"/>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20" name="Freeform 14">
              <a:extLst>
                <a:ext uri="{FF2B5EF4-FFF2-40B4-BE49-F238E27FC236}">
                  <a16:creationId xmlns:a16="http://schemas.microsoft.com/office/drawing/2014/main" id="{50709826-4D6B-4A97-8DB3-5DA16662622F}"/>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21" name="Straight Connector 20">
              <a:extLst>
                <a:ext uri="{FF2B5EF4-FFF2-40B4-BE49-F238E27FC236}">
                  <a16:creationId xmlns:a16="http://schemas.microsoft.com/office/drawing/2014/main" id="{47263F58-6EE6-45B3-9BF2-C0BD5D30A556}"/>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5197CE03-EB81-4718-BEA1-C2D488961E50}"/>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3" name="Rectangle 23">
              <a:extLst>
                <a:ext uri="{FF2B5EF4-FFF2-40B4-BE49-F238E27FC236}">
                  <a16:creationId xmlns:a16="http://schemas.microsoft.com/office/drawing/2014/main" id="{A3451629-72D6-4E33-A99A-40FAF7445DD5}"/>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5">
              <a:extLst>
                <a:ext uri="{FF2B5EF4-FFF2-40B4-BE49-F238E27FC236}">
                  <a16:creationId xmlns:a16="http://schemas.microsoft.com/office/drawing/2014/main" id="{E04F0FD4-BCD5-4435-A6B5-A2E69303B73F}"/>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4">
              <a:extLst>
                <a:ext uri="{FF2B5EF4-FFF2-40B4-BE49-F238E27FC236}">
                  <a16:creationId xmlns:a16="http://schemas.microsoft.com/office/drawing/2014/main" id="{DE110F09-1C81-4E73-B5E9-D857CD879F04}"/>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7">
              <a:extLst>
                <a:ext uri="{FF2B5EF4-FFF2-40B4-BE49-F238E27FC236}">
                  <a16:creationId xmlns:a16="http://schemas.microsoft.com/office/drawing/2014/main" id="{273A9C01-06BD-4E8E-8BBF-2E2A9ECF49C5}"/>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8">
              <a:extLst>
                <a:ext uri="{FF2B5EF4-FFF2-40B4-BE49-F238E27FC236}">
                  <a16:creationId xmlns:a16="http://schemas.microsoft.com/office/drawing/2014/main" id="{B206C9B2-27BE-4B6F-A4D0-485FBBEB58FE}"/>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9">
              <a:extLst>
                <a:ext uri="{FF2B5EF4-FFF2-40B4-BE49-F238E27FC236}">
                  <a16:creationId xmlns:a16="http://schemas.microsoft.com/office/drawing/2014/main" id="{2E7D673E-0C5C-4F2B-B46E-3E9286B9E866}"/>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a:extLst>
                <a:ext uri="{FF2B5EF4-FFF2-40B4-BE49-F238E27FC236}">
                  <a16:creationId xmlns:a16="http://schemas.microsoft.com/office/drawing/2014/main" id="{F0F78B34-9B26-4CA9-B8F0-B9638730F9F6}"/>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14" name="Picture 3">
            <a:extLst>
              <a:ext uri="{FF2B5EF4-FFF2-40B4-BE49-F238E27FC236}">
                <a16:creationId xmlns:a16="http://schemas.microsoft.com/office/drawing/2014/main" id="{B5CED59F-4485-4757-8178-C306D989165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895556" y="5911816"/>
            <a:ext cx="1239294" cy="860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09258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040AC4E-6A20-44C7-80AA-45F1F8A7B6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110" y="675524"/>
            <a:ext cx="9144000" cy="5498484"/>
          </a:xfrm>
          <a:prstGeom prst="rect">
            <a:avLst/>
          </a:prstGeom>
        </p:spPr>
      </p:pic>
      <p:grpSp>
        <p:nvGrpSpPr>
          <p:cNvPr id="19" name="Group 18">
            <a:extLst>
              <a:ext uri="{FF2B5EF4-FFF2-40B4-BE49-F238E27FC236}">
                <a16:creationId xmlns:a16="http://schemas.microsoft.com/office/drawing/2014/main" id="{A5AFB369-4673-4727-A7CD-D86AFE0AE069}"/>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20" name="Freeform 14">
              <a:extLst>
                <a:ext uri="{FF2B5EF4-FFF2-40B4-BE49-F238E27FC236}">
                  <a16:creationId xmlns:a16="http://schemas.microsoft.com/office/drawing/2014/main" id="{50709826-4D6B-4A97-8DB3-5DA16662622F}"/>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21" name="Straight Connector 20">
              <a:extLst>
                <a:ext uri="{FF2B5EF4-FFF2-40B4-BE49-F238E27FC236}">
                  <a16:creationId xmlns:a16="http://schemas.microsoft.com/office/drawing/2014/main" id="{47263F58-6EE6-45B3-9BF2-C0BD5D30A556}"/>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5197CE03-EB81-4718-BEA1-C2D488961E50}"/>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3" name="Rectangle 23">
              <a:extLst>
                <a:ext uri="{FF2B5EF4-FFF2-40B4-BE49-F238E27FC236}">
                  <a16:creationId xmlns:a16="http://schemas.microsoft.com/office/drawing/2014/main" id="{A3451629-72D6-4E33-A99A-40FAF7445DD5}"/>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5">
              <a:extLst>
                <a:ext uri="{FF2B5EF4-FFF2-40B4-BE49-F238E27FC236}">
                  <a16:creationId xmlns:a16="http://schemas.microsoft.com/office/drawing/2014/main" id="{E04F0FD4-BCD5-4435-A6B5-A2E69303B73F}"/>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4">
              <a:extLst>
                <a:ext uri="{FF2B5EF4-FFF2-40B4-BE49-F238E27FC236}">
                  <a16:creationId xmlns:a16="http://schemas.microsoft.com/office/drawing/2014/main" id="{DE110F09-1C81-4E73-B5E9-D857CD879F04}"/>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7">
              <a:extLst>
                <a:ext uri="{FF2B5EF4-FFF2-40B4-BE49-F238E27FC236}">
                  <a16:creationId xmlns:a16="http://schemas.microsoft.com/office/drawing/2014/main" id="{273A9C01-06BD-4E8E-8BBF-2E2A9ECF49C5}"/>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8">
              <a:extLst>
                <a:ext uri="{FF2B5EF4-FFF2-40B4-BE49-F238E27FC236}">
                  <a16:creationId xmlns:a16="http://schemas.microsoft.com/office/drawing/2014/main" id="{B206C9B2-27BE-4B6F-A4D0-485FBBEB58FE}"/>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9">
              <a:extLst>
                <a:ext uri="{FF2B5EF4-FFF2-40B4-BE49-F238E27FC236}">
                  <a16:creationId xmlns:a16="http://schemas.microsoft.com/office/drawing/2014/main" id="{2E7D673E-0C5C-4F2B-B46E-3E9286B9E866}"/>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a:extLst>
                <a:ext uri="{FF2B5EF4-FFF2-40B4-BE49-F238E27FC236}">
                  <a16:creationId xmlns:a16="http://schemas.microsoft.com/office/drawing/2014/main" id="{F0F78B34-9B26-4CA9-B8F0-B9638730F9F6}"/>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14" name="Picture 3">
            <a:extLst>
              <a:ext uri="{FF2B5EF4-FFF2-40B4-BE49-F238E27FC236}">
                <a16:creationId xmlns:a16="http://schemas.microsoft.com/office/drawing/2014/main" id="{B5CED59F-4485-4757-8178-C306D989165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895556" y="5911816"/>
            <a:ext cx="1239294" cy="860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0170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5D62A15-B0F8-498E-82A0-3804E965C456}"/>
              </a:ext>
            </a:extLst>
          </p:cNvPr>
          <p:cNvPicPr>
            <a:picLocks noChangeAspect="1"/>
          </p:cNvPicPr>
          <p:nvPr/>
        </p:nvPicPr>
        <p:blipFill rotWithShape="1">
          <a:blip r:embed="rId3">
            <a:extLst>
              <a:ext uri="{28A0092B-C50C-407E-A947-70E740481C1C}">
                <a14:useLocalDpi xmlns:a14="http://schemas.microsoft.com/office/drawing/2010/main" val="0"/>
              </a:ext>
            </a:extLst>
          </a:blip>
          <a:srcRect l="20189" r="14833"/>
          <a:stretch/>
        </p:blipFill>
        <p:spPr bwMode="auto">
          <a:xfrm>
            <a:off x="4269854" y="-1"/>
            <a:ext cx="7922146" cy="6858001"/>
          </a:xfrm>
          <a:custGeom>
            <a:avLst/>
            <a:gdLst>
              <a:gd name="connsiteX0" fmla="*/ 379987 w 7922146"/>
              <a:gd name="connsiteY0" fmla="*/ 0 h 6858001"/>
              <a:gd name="connsiteX1" fmla="*/ 5304971 w 7922146"/>
              <a:gd name="connsiteY1" fmla="*/ 0 h 6858001"/>
              <a:gd name="connsiteX2" fmla="*/ 7065281 w 7922146"/>
              <a:gd name="connsiteY2" fmla="*/ 0 h 6858001"/>
              <a:gd name="connsiteX3" fmla="*/ 7397540 w 7922146"/>
              <a:gd name="connsiteY3" fmla="*/ 0 h 6858001"/>
              <a:gd name="connsiteX4" fmla="*/ 7397540 w 7922146"/>
              <a:gd name="connsiteY4" fmla="*/ 1 h 6858001"/>
              <a:gd name="connsiteX5" fmla="*/ 7922146 w 7922146"/>
              <a:gd name="connsiteY5" fmla="*/ 1 h 6858001"/>
              <a:gd name="connsiteX6" fmla="*/ 7922146 w 7922146"/>
              <a:gd name="connsiteY6" fmla="*/ 6858001 h 6858001"/>
              <a:gd name="connsiteX7" fmla="*/ 7065281 w 7922146"/>
              <a:gd name="connsiteY7" fmla="*/ 6858001 h 6858001"/>
              <a:gd name="connsiteX8" fmla="*/ 7065281 w 7922146"/>
              <a:gd name="connsiteY8" fmla="*/ 6858000 h 6858001"/>
              <a:gd name="connsiteX9" fmla="*/ 5932989 w 7922146"/>
              <a:gd name="connsiteY9" fmla="*/ 6858000 h 6858001"/>
              <a:gd name="connsiteX10" fmla="*/ 5932989 w 7922146"/>
              <a:gd name="connsiteY10" fmla="*/ 6858001 h 6858001"/>
              <a:gd name="connsiteX11" fmla="*/ 27809 w 7922146"/>
              <a:gd name="connsiteY11" fmla="*/ 6858001 h 6858001"/>
              <a:gd name="connsiteX12" fmla="*/ 1803228 w 7922146"/>
              <a:gd name="connsiteY12" fmla="*/ 4521201 h 6858001"/>
              <a:gd name="connsiteX13" fmla="*/ 0 w 7922146"/>
              <a:gd name="connsiteY13" fmla="*/ 0 h 6858001"/>
              <a:gd name="connsiteX14" fmla="*/ 379987 w 7922146"/>
              <a:gd name="connsiteY14" fmla="*/ 0 h 6858001"/>
              <a:gd name="connsiteX15" fmla="*/ 0 w 7922146"/>
              <a:gd name="connsiteY15" fmla="*/ 4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a:extLst>
              <a:ext uri="{FF2B5EF4-FFF2-40B4-BE49-F238E27FC236}">
                <a16:creationId xmlns:a16="http://schemas.microsoft.com/office/drawing/2014/main" id="{64FA5DFF-7FE6-4855-84E6-DFA78EE978BD}"/>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AFD8CBA-54A3-4363-991B-B9C631BBFA74}"/>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3F088236-D655-4F88-B238-E1676235802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3DAC0C92-199E-475C-9390-119A9B02727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24">
            <a:extLst>
              <a:ext uri="{FF2B5EF4-FFF2-40B4-BE49-F238E27FC236}">
                <a16:creationId xmlns:a16="http://schemas.microsoft.com/office/drawing/2014/main" id="{C4CFB339-0ED8-4FE2-9EF1-6D1375B8499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id="{31896C80-2069-4431-9C19-83B91373449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8">
            <a:extLst>
              <a:ext uri="{FF2B5EF4-FFF2-40B4-BE49-F238E27FC236}">
                <a16:creationId xmlns:a16="http://schemas.microsoft.com/office/drawing/2014/main" id="{BF120A21-0841-4823-B0C4-28AEBCEF9B7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9">
            <a:extLst>
              <a:ext uri="{FF2B5EF4-FFF2-40B4-BE49-F238E27FC236}">
                <a16:creationId xmlns:a16="http://schemas.microsoft.com/office/drawing/2014/main" id="{DBB05BAE-BBD3-4289-899F-A6851503C6B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9">
            <a:extLst>
              <a:ext uri="{FF2B5EF4-FFF2-40B4-BE49-F238E27FC236}">
                <a16:creationId xmlns:a16="http://schemas.microsoft.com/office/drawing/2014/main" id="{9874D11C-36F5-4BBE-A490-019A54E953B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6100D1C-C012-4117-BB71-5F24DA9BB29C}"/>
              </a:ext>
            </a:extLst>
          </p:cNvPr>
          <p:cNvSpPr>
            <a:spLocks noGrp="1"/>
          </p:cNvSpPr>
          <p:nvPr>
            <p:ph type="title"/>
          </p:nvPr>
        </p:nvSpPr>
        <p:spPr>
          <a:xfrm>
            <a:off x="96927" y="337687"/>
            <a:ext cx="4757062" cy="1343025"/>
          </a:xfrm>
        </p:spPr>
        <p:txBody>
          <a:bodyPr>
            <a:normAutofit/>
          </a:bodyPr>
          <a:lstStyle/>
          <a:p>
            <a:pPr>
              <a:lnSpc>
                <a:spcPct val="90000"/>
              </a:lnSpc>
            </a:pPr>
            <a:r>
              <a:rPr lang="en-US" sz="2800" dirty="0">
                <a:solidFill>
                  <a:srgbClr val="002060"/>
                </a:solidFill>
              </a:rPr>
              <a:t>21st Century Infrastructure Commission Background</a:t>
            </a:r>
          </a:p>
        </p:txBody>
      </p:sp>
      <p:sp>
        <p:nvSpPr>
          <p:cNvPr id="3" name="Content Placeholder 2">
            <a:extLst>
              <a:ext uri="{FF2B5EF4-FFF2-40B4-BE49-F238E27FC236}">
                <a16:creationId xmlns:a16="http://schemas.microsoft.com/office/drawing/2014/main" id="{CEB389A2-C396-4560-9954-E85F9583F5C6}"/>
              </a:ext>
            </a:extLst>
          </p:cNvPr>
          <p:cNvSpPr>
            <a:spLocks noGrp="1"/>
          </p:cNvSpPr>
          <p:nvPr>
            <p:ph idx="1"/>
          </p:nvPr>
        </p:nvSpPr>
        <p:spPr>
          <a:xfrm>
            <a:off x="205186" y="1472960"/>
            <a:ext cx="4888841" cy="5489815"/>
          </a:xfrm>
        </p:spPr>
        <p:txBody>
          <a:bodyPr>
            <a:normAutofit/>
          </a:bodyPr>
          <a:lstStyle/>
          <a:p>
            <a:pPr>
              <a:lnSpc>
                <a:spcPct val="90000"/>
              </a:lnSpc>
            </a:pPr>
            <a:r>
              <a:rPr lang="en-US" dirty="0"/>
              <a:t>Began in March 2016</a:t>
            </a:r>
          </a:p>
          <a:p>
            <a:pPr>
              <a:lnSpc>
                <a:spcPct val="90000"/>
              </a:lnSpc>
            </a:pPr>
            <a:r>
              <a:rPr lang="en-US" dirty="0"/>
              <a:t>Comprised of 27 appointed members: </a:t>
            </a:r>
          </a:p>
          <a:p>
            <a:pPr lvl="1">
              <a:lnSpc>
                <a:spcPct val="90000"/>
              </a:lnSpc>
              <a:buFont typeface="Arial" panose="020B0604020202020204" pitchFamily="34" charset="0"/>
              <a:buChar char="•"/>
            </a:pPr>
            <a:r>
              <a:rPr lang="en-US" sz="1800" dirty="0"/>
              <a:t>Infrastructure experts</a:t>
            </a:r>
          </a:p>
          <a:p>
            <a:pPr lvl="1">
              <a:lnSpc>
                <a:spcPct val="90000"/>
              </a:lnSpc>
              <a:buFont typeface="Arial" panose="020B0604020202020204" pitchFamily="34" charset="0"/>
              <a:buChar char="•"/>
            </a:pPr>
            <a:r>
              <a:rPr lang="en-US" sz="1800" dirty="0"/>
              <a:t>Government representatives</a:t>
            </a:r>
          </a:p>
          <a:p>
            <a:pPr lvl="1">
              <a:lnSpc>
                <a:spcPct val="90000"/>
              </a:lnSpc>
              <a:buFont typeface="Arial" panose="020B0604020202020204" pitchFamily="34" charset="0"/>
              <a:buChar char="•"/>
            </a:pPr>
            <a:r>
              <a:rPr lang="en-US" sz="1800" dirty="0"/>
              <a:t>Academic scholars</a:t>
            </a:r>
          </a:p>
          <a:p>
            <a:pPr lvl="1">
              <a:lnSpc>
                <a:spcPct val="90000"/>
              </a:lnSpc>
              <a:buFont typeface="Arial" panose="020B0604020202020204" pitchFamily="34" charset="0"/>
              <a:buChar char="•"/>
            </a:pPr>
            <a:r>
              <a:rPr lang="en-US" sz="1800" dirty="0"/>
              <a:t>Business representatives</a:t>
            </a:r>
          </a:p>
          <a:p>
            <a:pPr>
              <a:lnSpc>
                <a:spcPct val="90000"/>
              </a:lnSpc>
            </a:pPr>
            <a:r>
              <a:rPr lang="en-US" dirty="0"/>
              <a:t>Provided a long-term, comprehensive set of infrastructure recommendations by November 30, 2016</a:t>
            </a:r>
          </a:p>
          <a:p>
            <a:pPr lvl="1">
              <a:lnSpc>
                <a:spcPct val="90000"/>
              </a:lnSpc>
              <a:buFont typeface="Arial" panose="020B0604020202020204" pitchFamily="34" charset="0"/>
              <a:buChar char="•"/>
            </a:pPr>
            <a:r>
              <a:rPr lang="en-US" sz="1800" dirty="0"/>
              <a:t>Healthy systems ensure a better quality of life, spur economic activity and job growth</a:t>
            </a:r>
          </a:p>
          <a:p>
            <a:pPr>
              <a:lnSpc>
                <a:spcPct val="90000"/>
              </a:lnSpc>
            </a:pPr>
            <a:r>
              <a:rPr lang="en-US" dirty="0"/>
              <a:t>For the next </a:t>
            </a:r>
            <a:r>
              <a:rPr lang="en-US" dirty="0">
                <a:solidFill>
                  <a:srgbClr val="0070C0"/>
                </a:solidFill>
              </a:rPr>
              <a:t>30-50 years across all sectors </a:t>
            </a:r>
          </a:p>
          <a:p>
            <a:pPr>
              <a:lnSpc>
                <a:spcPct val="90000"/>
              </a:lnSpc>
            </a:pPr>
            <a:endParaRPr lang="en-US" sz="1400" dirty="0"/>
          </a:p>
        </p:txBody>
      </p:sp>
      <p:pic>
        <p:nvPicPr>
          <p:cNvPr id="14" name="Picture 3">
            <a:extLst>
              <a:ext uri="{FF2B5EF4-FFF2-40B4-BE49-F238E27FC236}">
                <a16:creationId xmlns:a16="http://schemas.microsoft.com/office/drawing/2014/main" id="{B5CED59F-4485-4757-8178-C306D989165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895556" y="5911816"/>
            <a:ext cx="1239294" cy="860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34829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00D1C-C012-4117-BB71-5F24DA9BB29C}"/>
              </a:ext>
            </a:extLst>
          </p:cNvPr>
          <p:cNvSpPr>
            <a:spLocks noGrp="1"/>
          </p:cNvSpPr>
          <p:nvPr>
            <p:ph type="title"/>
          </p:nvPr>
        </p:nvSpPr>
        <p:spPr>
          <a:xfrm>
            <a:off x="128694" y="139767"/>
            <a:ext cx="6223980" cy="1320800"/>
          </a:xfrm>
        </p:spPr>
        <p:txBody>
          <a:bodyPr>
            <a:normAutofit/>
          </a:bodyPr>
          <a:lstStyle/>
          <a:p>
            <a:pPr>
              <a:lnSpc>
                <a:spcPct val="90000"/>
              </a:lnSpc>
            </a:pPr>
            <a:r>
              <a:rPr lang="en-US" sz="2800" dirty="0">
                <a:solidFill>
                  <a:srgbClr val="002060"/>
                </a:solidFill>
              </a:rPr>
              <a:t>Pilot Recommendations (cont.) </a:t>
            </a:r>
          </a:p>
        </p:txBody>
      </p:sp>
      <p:pic>
        <p:nvPicPr>
          <p:cNvPr id="14" name="Picture 3">
            <a:extLst>
              <a:ext uri="{FF2B5EF4-FFF2-40B4-BE49-F238E27FC236}">
                <a16:creationId xmlns:a16="http://schemas.microsoft.com/office/drawing/2014/main" id="{B5CED59F-4485-4757-8178-C306D989165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895556" y="5911816"/>
            <a:ext cx="1239294" cy="860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a:extLst>
              <a:ext uri="{FF2B5EF4-FFF2-40B4-BE49-F238E27FC236}">
                <a16:creationId xmlns:a16="http://schemas.microsoft.com/office/drawing/2014/main" id="{55C3C8ED-EBE1-4E2B-979B-AAEB35D0D447}"/>
              </a:ext>
            </a:extLst>
          </p:cNvPr>
          <p:cNvSpPr>
            <a:spLocks noGrp="1"/>
          </p:cNvSpPr>
          <p:nvPr>
            <p:ph sz="half" idx="1"/>
          </p:nvPr>
        </p:nvSpPr>
        <p:spPr>
          <a:xfrm>
            <a:off x="413886" y="760396"/>
            <a:ext cx="9500135" cy="5842535"/>
          </a:xfrm>
        </p:spPr>
        <p:txBody>
          <a:bodyPr>
            <a:normAutofit/>
          </a:bodyPr>
          <a:lstStyle/>
          <a:p>
            <a:pPr marL="0" indent="0">
              <a:buNone/>
            </a:pPr>
            <a:r>
              <a:rPr lang="en-US" sz="2000" dirty="0"/>
              <a:t>Creating a Statewide Integrated System (Section 4.7)</a:t>
            </a:r>
          </a:p>
          <a:p>
            <a:r>
              <a:rPr lang="en-US" dirty="0"/>
              <a:t>The statewide asset management database should provide local communities the ability to </a:t>
            </a:r>
            <a:r>
              <a:rPr lang="en-US" dirty="0">
                <a:solidFill>
                  <a:srgbClr val="0070C0"/>
                </a:solidFill>
              </a:rPr>
              <a:t>collect, store, and make data driven decisions </a:t>
            </a:r>
            <a:r>
              <a:rPr lang="en-US" dirty="0"/>
              <a:t>utilizing a geospatial format which is the industry standard. This will allow the Michigan Infrastructure Council and local asset owners to analyze data across asset types and jurisdictions. This will also lead to </a:t>
            </a:r>
            <a:r>
              <a:rPr lang="en-US" dirty="0">
                <a:solidFill>
                  <a:srgbClr val="0070C0"/>
                </a:solidFill>
              </a:rPr>
              <a:t>increased transparency for all residents </a:t>
            </a:r>
            <a:r>
              <a:rPr lang="en-US" dirty="0"/>
              <a:t>in the state of Michigan.</a:t>
            </a:r>
          </a:p>
          <a:p>
            <a:r>
              <a:rPr lang="en-US" dirty="0"/>
              <a:t>It is critical for the statewide database to provide the ability to </a:t>
            </a:r>
            <a:r>
              <a:rPr lang="en-US" dirty="0">
                <a:solidFill>
                  <a:srgbClr val="0070C0"/>
                </a:solidFill>
              </a:rPr>
              <a:t>enable coordinated, long term investment planning </a:t>
            </a:r>
            <a:r>
              <a:rPr lang="en-US" dirty="0"/>
              <a:t>at the local, regional, and state level.</a:t>
            </a:r>
          </a:p>
          <a:p>
            <a:r>
              <a:rPr lang="en-US" dirty="0"/>
              <a:t>In order for the statewide database to encourage a </a:t>
            </a:r>
            <a:r>
              <a:rPr lang="en-US" dirty="0">
                <a:solidFill>
                  <a:srgbClr val="0070C0"/>
                </a:solidFill>
              </a:rPr>
              <a:t>statewide asset management culture</a:t>
            </a:r>
            <a:r>
              <a:rPr lang="en-US" dirty="0"/>
              <a:t>, training will need to be provided for users to fully take advantage of the system.</a:t>
            </a:r>
          </a:p>
          <a:p>
            <a:r>
              <a:rPr lang="en-US" dirty="0"/>
              <a:t>To </a:t>
            </a:r>
            <a:r>
              <a:rPr lang="en-US" dirty="0">
                <a:solidFill>
                  <a:srgbClr val="0070C0"/>
                </a:solidFill>
              </a:rPr>
              <a:t>protect highly sensitive critical infrastructure data</a:t>
            </a:r>
            <a:r>
              <a:rPr lang="en-US" dirty="0"/>
              <a:t>, all data submitted to the statewide database should be housed within the Michigan Geographic Framework.</a:t>
            </a:r>
          </a:p>
          <a:p>
            <a:r>
              <a:rPr lang="en-US" dirty="0"/>
              <a:t>The Michigan Infrastructure Council must identify and </a:t>
            </a:r>
            <a:r>
              <a:rPr lang="en-US" dirty="0">
                <a:solidFill>
                  <a:srgbClr val="0070C0"/>
                </a:solidFill>
              </a:rPr>
              <a:t>remove barriers for communities of all sizes</a:t>
            </a:r>
            <a:r>
              <a:rPr lang="en-US" dirty="0"/>
              <a:t> to participate in the system.</a:t>
            </a:r>
          </a:p>
        </p:txBody>
      </p:sp>
    </p:spTree>
    <p:extLst>
      <p:ext uri="{BB962C8B-B14F-4D97-AF65-F5344CB8AC3E}">
        <p14:creationId xmlns:p14="http://schemas.microsoft.com/office/powerpoint/2010/main" val="38763114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00D1C-C012-4117-BB71-5F24DA9BB29C}"/>
              </a:ext>
            </a:extLst>
          </p:cNvPr>
          <p:cNvSpPr>
            <a:spLocks noGrp="1"/>
          </p:cNvSpPr>
          <p:nvPr>
            <p:ph type="title"/>
          </p:nvPr>
        </p:nvSpPr>
        <p:spPr>
          <a:xfrm>
            <a:off x="128694" y="139767"/>
            <a:ext cx="6223980" cy="1320800"/>
          </a:xfrm>
        </p:spPr>
        <p:txBody>
          <a:bodyPr>
            <a:normAutofit/>
          </a:bodyPr>
          <a:lstStyle/>
          <a:p>
            <a:pPr>
              <a:lnSpc>
                <a:spcPct val="90000"/>
              </a:lnSpc>
            </a:pPr>
            <a:r>
              <a:rPr lang="en-US" sz="2800" dirty="0">
                <a:solidFill>
                  <a:srgbClr val="002060"/>
                </a:solidFill>
              </a:rPr>
              <a:t>Pilot Recommendations (cont.) </a:t>
            </a:r>
          </a:p>
        </p:txBody>
      </p:sp>
      <p:pic>
        <p:nvPicPr>
          <p:cNvPr id="14" name="Picture 3">
            <a:extLst>
              <a:ext uri="{FF2B5EF4-FFF2-40B4-BE49-F238E27FC236}">
                <a16:creationId xmlns:a16="http://schemas.microsoft.com/office/drawing/2014/main" id="{B5CED59F-4485-4757-8178-C306D989165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895556" y="5911816"/>
            <a:ext cx="1239294" cy="860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a:extLst>
              <a:ext uri="{FF2B5EF4-FFF2-40B4-BE49-F238E27FC236}">
                <a16:creationId xmlns:a16="http://schemas.microsoft.com/office/drawing/2014/main" id="{55C3C8ED-EBE1-4E2B-979B-AAEB35D0D447}"/>
              </a:ext>
            </a:extLst>
          </p:cNvPr>
          <p:cNvSpPr>
            <a:spLocks noGrp="1"/>
          </p:cNvSpPr>
          <p:nvPr>
            <p:ph sz="half" idx="1"/>
          </p:nvPr>
        </p:nvSpPr>
        <p:spPr>
          <a:xfrm>
            <a:off x="413886" y="760396"/>
            <a:ext cx="10241280" cy="5842535"/>
          </a:xfrm>
        </p:spPr>
        <p:txBody>
          <a:bodyPr>
            <a:normAutofit/>
          </a:bodyPr>
          <a:lstStyle/>
          <a:p>
            <a:pPr marL="0" indent="0">
              <a:buNone/>
            </a:pPr>
            <a:r>
              <a:rPr lang="en-US" sz="2000" dirty="0"/>
              <a:t>Enabling Coordination within the Public Right of Way (Section 4.8)</a:t>
            </a:r>
          </a:p>
          <a:p>
            <a:r>
              <a:rPr lang="en-US" dirty="0">
                <a:solidFill>
                  <a:srgbClr val="0070C0"/>
                </a:solidFill>
              </a:rPr>
              <a:t>Coordination and communication meetings </a:t>
            </a:r>
            <a:r>
              <a:rPr lang="en-US" dirty="0"/>
              <a:t>should be held at the regional and local level between public and private asset owners to facilitate better project coordination. This will lead to financial savings for public and private asset owners and will provide residents of Michigan improved levels of service.</a:t>
            </a:r>
          </a:p>
          <a:p>
            <a:r>
              <a:rPr lang="en-US" dirty="0"/>
              <a:t>The creation of a </a:t>
            </a:r>
            <a:r>
              <a:rPr lang="en-US" dirty="0">
                <a:solidFill>
                  <a:srgbClr val="0070C0"/>
                </a:solidFill>
              </a:rPr>
              <a:t>geodatabase of project information </a:t>
            </a:r>
            <a:r>
              <a:rPr lang="en-US" dirty="0"/>
              <a:t>in conjunction with the statewide asset management database will enable integrated coordination to take place at the state, regional, and local level within the shared space of the public right of way.</a:t>
            </a:r>
          </a:p>
          <a:p>
            <a:r>
              <a:rPr lang="en-US" dirty="0"/>
              <a:t>There is an opportunity to review current permitting practices for modernization opportunities, investigate a more standardized permitting process, and to </a:t>
            </a:r>
            <a:r>
              <a:rPr lang="en-US" dirty="0">
                <a:solidFill>
                  <a:srgbClr val="0070C0"/>
                </a:solidFill>
              </a:rPr>
              <a:t>facilitate long-term strategies to better coordinate short-term planning</a:t>
            </a:r>
            <a:r>
              <a:rPr lang="en-US" dirty="0"/>
              <a:t>.</a:t>
            </a:r>
          </a:p>
        </p:txBody>
      </p:sp>
    </p:spTree>
    <p:extLst>
      <p:ext uri="{BB962C8B-B14F-4D97-AF65-F5344CB8AC3E}">
        <p14:creationId xmlns:p14="http://schemas.microsoft.com/office/powerpoint/2010/main" val="33712233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A5AFB369-4673-4727-A7CD-D86AFE0AE069}"/>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20" name="Freeform 14">
              <a:extLst>
                <a:ext uri="{FF2B5EF4-FFF2-40B4-BE49-F238E27FC236}">
                  <a16:creationId xmlns:a16="http://schemas.microsoft.com/office/drawing/2014/main" id="{50709826-4D6B-4A97-8DB3-5DA16662622F}"/>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21" name="Straight Connector 20">
              <a:extLst>
                <a:ext uri="{FF2B5EF4-FFF2-40B4-BE49-F238E27FC236}">
                  <a16:creationId xmlns:a16="http://schemas.microsoft.com/office/drawing/2014/main" id="{47263F58-6EE6-45B3-9BF2-C0BD5D30A556}"/>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5197CE03-EB81-4718-BEA1-C2D488961E50}"/>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3" name="Rectangle 23">
              <a:extLst>
                <a:ext uri="{FF2B5EF4-FFF2-40B4-BE49-F238E27FC236}">
                  <a16:creationId xmlns:a16="http://schemas.microsoft.com/office/drawing/2014/main" id="{A3451629-72D6-4E33-A99A-40FAF7445DD5}"/>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5">
              <a:extLst>
                <a:ext uri="{FF2B5EF4-FFF2-40B4-BE49-F238E27FC236}">
                  <a16:creationId xmlns:a16="http://schemas.microsoft.com/office/drawing/2014/main" id="{E04F0FD4-BCD5-4435-A6B5-A2E69303B73F}"/>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4">
              <a:extLst>
                <a:ext uri="{FF2B5EF4-FFF2-40B4-BE49-F238E27FC236}">
                  <a16:creationId xmlns:a16="http://schemas.microsoft.com/office/drawing/2014/main" id="{DE110F09-1C81-4E73-B5E9-D857CD879F04}"/>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7">
              <a:extLst>
                <a:ext uri="{FF2B5EF4-FFF2-40B4-BE49-F238E27FC236}">
                  <a16:creationId xmlns:a16="http://schemas.microsoft.com/office/drawing/2014/main" id="{273A9C01-06BD-4E8E-8BBF-2E2A9ECF49C5}"/>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8">
              <a:extLst>
                <a:ext uri="{FF2B5EF4-FFF2-40B4-BE49-F238E27FC236}">
                  <a16:creationId xmlns:a16="http://schemas.microsoft.com/office/drawing/2014/main" id="{B206C9B2-27BE-4B6F-A4D0-485FBBEB58FE}"/>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9">
              <a:extLst>
                <a:ext uri="{FF2B5EF4-FFF2-40B4-BE49-F238E27FC236}">
                  <a16:creationId xmlns:a16="http://schemas.microsoft.com/office/drawing/2014/main" id="{2E7D673E-0C5C-4F2B-B46E-3E9286B9E866}"/>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a:extLst>
                <a:ext uri="{FF2B5EF4-FFF2-40B4-BE49-F238E27FC236}">
                  <a16:creationId xmlns:a16="http://schemas.microsoft.com/office/drawing/2014/main" id="{F0F78B34-9B26-4CA9-B8F0-B9638730F9F6}"/>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14" name="Picture 3">
            <a:extLst>
              <a:ext uri="{FF2B5EF4-FFF2-40B4-BE49-F238E27FC236}">
                <a16:creationId xmlns:a16="http://schemas.microsoft.com/office/drawing/2014/main" id="{B5CED59F-4485-4757-8178-C306D989165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895556" y="5911816"/>
            <a:ext cx="1239294" cy="860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E6100D1C-C012-4117-BB71-5F24DA9BB29C}"/>
              </a:ext>
            </a:extLst>
          </p:cNvPr>
          <p:cNvSpPr>
            <a:spLocks noGrp="1"/>
          </p:cNvSpPr>
          <p:nvPr>
            <p:ph type="title"/>
          </p:nvPr>
        </p:nvSpPr>
        <p:spPr>
          <a:xfrm>
            <a:off x="417544" y="5097379"/>
            <a:ext cx="8532844" cy="1033914"/>
          </a:xfrm>
        </p:spPr>
        <p:txBody>
          <a:bodyPr vert="horz" lIns="91440" tIns="45720" rIns="91440" bIns="45720" rtlCol="0" anchor="b">
            <a:normAutofit fontScale="90000"/>
          </a:bodyPr>
          <a:lstStyle/>
          <a:p>
            <a:r>
              <a:rPr lang="en-US" sz="4800" dirty="0">
                <a:solidFill>
                  <a:srgbClr val="002060"/>
                </a:solidFill>
              </a:rPr>
              <a:t>Recommendation Implementation </a:t>
            </a:r>
          </a:p>
        </p:txBody>
      </p:sp>
      <p:sp>
        <p:nvSpPr>
          <p:cNvPr id="16" name="Rectangle: Rounded Corners 15">
            <a:extLst>
              <a:ext uri="{FF2B5EF4-FFF2-40B4-BE49-F238E27FC236}">
                <a16:creationId xmlns:a16="http://schemas.microsoft.com/office/drawing/2014/main" id="{D3ACBD7A-40A7-4867-8E97-E41C3FD58ACD}"/>
              </a:ext>
            </a:extLst>
          </p:cNvPr>
          <p:cNvSpPr/>
          <p:nvPr/>
        </p:nvSpPr>
        <p:spPr>
          <a:xfrm>
            <a:off x="2994805" y="1159978"/>
            <a:ext cx="3781425" cy="1609725"/>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7" name="TextBox 3">
            <a:extLst>
              <a:ext uri="{FF2B5EF4-FFF2-40B4-BE49-F238E27FC236}">
                <a16:creationId xmlns:a16="http://schemas.microsoft.com/office/drawing/2014/main" id="{014E2B49-8B29-499A-9BE6-2D9EB781BF0D}"/>
              </a:ext>
            </a:extLst>
          </p:cNvPr>
          <p:cNvSpPr txBox="1">
            <a:spLocks noChangeArrowheads="1"/>
          </p:cNvSpPr>
          <p:nvPr/>
        </p:nvSpPr>
        <p:spPr bwMode="auto">
          <a:xfrm>
            <a:off x="3320242" y="1407628"/>
            <a:ext cx="3208338"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Bookman Old Style" panose="02050604050505020204" pitchFamily="18" charset="0"/>
              </a:defRPr>
            </a:lvl1pPr>
            <a:lvl2pPr marL="742950" indent="-285750">
              <a:defRPr>
                <a:solidFill>
                  <a:schemeClr val="tx1"/>
                </a:solidFill>
                <a:latin typeface="Bookman Old Style" panose="02050604050505020204" pitchFamily="18" charset="0"/>
              </a:defRPr>
            </a:lvl2pPr>
            <a:lvl3pPr marL="1143000" indent="-228600">
              <a:defRPr>
                <a:solidFill>
                  <a:schemeClr val="tx1"/>
                </a:solidFill>
                <a:latin typeface="Bookman Old Style" panose="02050604050505020204" pitchFamily="18" charset="0"/>
              </a:defRPr>
            </a:lvl3pPr>
            <a:lvl4pPr marL="1600200" indent="-228600">
              <a:defRPr>
                <a:solidFill>
                  <a:schemeClr val="tx1"/>
                </a:solidFill>
                <a:latin typeface="Bookman Old Style" panose="02050604050505020204" pitchFamily="18" charset="0"/>
              </a:defRPr>
            </a:lvl4pPr>
            <a:lvl5pPr marL="2057400" indent="-228600">
              <a:defRPr>
                <a:solidFill>
                  <a:schemeClr val="tx1"/>
                </a:solidFill>
                <a:latin typeface="Bookman Old Style" panose="02050604050505020204" pitchFamily="18" charset="0"/>
              </a:defRPr>
            </a:lvl5pPr>
            <a:lvl6pPr marL="2514600" indent="-228600" eaLnBrk="0" fontAlgn="base" hangingPunct="0">
              <a:spcBef>
                <a:spcPct val="0"/>
              </a:spcBef>
              <a:spcAft>
                <a:spcPct val="0"/>
              </a:spcAft>
              <a:defRPr>
                <a:solidFill>
                  <a:schemeClr val="tx1"/>
                </a:solidFill>
                <a:latin typeface="Bookman Old Style" panose="02050604050505020204" pitchFamily="18" charset="0"/>
              </a:defRPr>
            </a:lvl6pPr>
            <a:lvl7pPr marL="2971800" indent="-228600" eaLnBrk="0" fontAlgn="base" hangingPunct="0">
              <a:spcBef>
                <a:spcPct val="0"/>
              </a:spcBef>
              <a:spcAft>
                <a:spcPct val="0"/>
              </a:spcAft>
              <a:defRPr>
                <a:solidFill>
                  <a:schemeClr val="tx1"/>
                </a:solidFill>
                <a:latin typeface="Bookman Old Style" panose="02050604050505020204" pitchFamily="18" charset="0"/>
              </a:defRPr>
            </a:lvl7pPr>
            <a:lvl8pPr marL="3429000" indent="-228600" eaLnBrk="0" fontAlgn="base" hangingPunct="0">
              <a:spcBef>
                <a:spcPct val="0"/>
              </a:spcBef>
              <a:spcAft>
                <a:spcPct val="0"/>
              </a:spcAft>
              <a:defRPr>
                <a:solidFill>
                  <a:schemeClr val="tx1"/>
                </a:solidFill>
                <a:latin typeface="Bookman Old Style" panose="02050604050505020204" pitchFamily="18" charset="0"/>
              </a:defRPr>
            </a:lvl8pPr>
            <a:lvl9pPr marL="3886200" indent="-228600" eaLnBrk="0" fontAlgn="base" hangingPunct="0">
              <a:spcBef>
                <a:spcPct val="0"/>
              </a:spcBef>
              <a:spcAft>
                <a:spcPct val="0"/>
              </a:spcAft>
              <a:defRPr>
                <a:solidFill>
                  <a:schemeClr val="tx1"/>
                </a:solidFill>
                <a:latin typeface="Bookman Old Style" panose="02050604050505020204" pitchFamily="18" charset="0"/>
              </a:defRPr>
            </a:lvl9pPr>
          </a:lstStyle>
          <a:p>
            <a:pPr algn="ctr"/>
            <a:r>
              <a:rPr lang="en-US" altLang="en-US" sz="2000" dirty="0">
                <a:solidFill>
                  <a:schemeClr val="bg1"/>
                </a:solidFill>
                <a:latin typeface="Century Gothic" panose="020B0502020202020204" pitchFamily="34" charset="0"/>
              </a:rPr>
              <a:t>Michigan Infrastructure Council </a:t>
            </a:r>
          </a:p>
          <a:p>
            <a:pPr algn="ctr"/>
            <a:endParaRPr lang="en-US" altLang="en-US" dirty="0">
              <a:solidFill>
                <a:schemeClr val="bg1"/>
              </a:solidFill>
              <a:latin typeface="Century Gothic" panose="020B0502020202020204" pitchFamily="34" charset="0"/>
            </a:endParaRPr>
          </a:p>
          <a:p>
            <a:pPr algn="ctr"/>
            <a:r>
              <a:rPr lang="en-US" altLang="en-US" sz="1600" dirty="0">
                <a:solidFill>
                  <a:schemeClr val="bg1"/>
                </a:solidFill>
                <a:latin typeface="Century Gothic" panose="020B0502020202020204" pitchFamily="34" charset="0"/>
              </a:rPr>
              <a:t>(Treasury) </a:t>
            </a:r>
          </a:p>
        </p:txBody>
      </p:sp>
      <p:cxnSp>
        <p:nvCxnSpPr>
          <p:cNvPr id="18" name="Straight Connector 17">
            <a:extLst>
              <a:ext uri="{FF2B5EF4-FFF2-40B4-BE49-F238E27FC236}">
                <a16:creationId xmlns:a16="http://schemas.microsoft.com/office/drawing/2014/main" id="{6834A17C-57C2-4124-8612-7784306FD157}"/>
              </a:ext>
            </a:extLst>
          </p:cNvPr>
          <p:cNvCxnSpPr>
            <a:cxnSpLocks/>
            <a:stCxn id="16" idx="2"/>
          </p:cNvCxnSpPr>
          <p:nvPr/>
        </p:nvCxnSpPr>
        <p:spPr>
          <a:xfrm>
            <a:off x="4885517" y="2769703"/>
            <a:ext cx="0" cy="746125"/>
          </a:xfrm>
          <a:prstGeom prst="line">
            <a:avLst/>
          </a:prstGeom>
          <a:ln w="38100">
            <a:solidFill>
              <a:srgbClr val="5BABA2"/>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F7C628BC-FB85-471A-B151-F8F9E3448675}"/>
              </a:ext>
            </a:extLst>
          </p:cNvPr>
          <p:cNvCxnSpPr>
            <a:cxnSpLocks/>
          </p:cNvCxnSpPr>
          <p:nvPr/>
        </p:nvCxnSpPr>
        <p:spPr>
          <a:xfrm>
            <a:off x="2188355" y="3515828"/>
            <a:ext cx="5486400" cy="0"/>
          </a:xfrm>
          <a:prstGeom prst="line">
            <a:avLst/>
          </a:prstGeom>
          <a:ln w="38100">
            <a:solidFill>
              <a:srgbClr val="5BABA2"/>
            </a:solidFill>
          </a:ln>
        </p:spPr>
        <p:style>
          <a:lnRef idx="2">
            <a:schemeClr val="accent1"/>
          </a:lnRef>
          <a:fillRef idx="0">
            <a:schemeClr val="accent1"/>
          </a:fillRef>
          <a:effectRef idx="1">
            <a:schemeClr val="accent1"/>
          </a:effectRef>
          <a:fontRef idx="minor">
            <a:schemeClr val="tx1"/>
          </a:fontRef>
        </p:style>
      </p:cxnSp>
      <p:sp>
        <p:nvSpPr>
          <p:cNvPr id="31" name="Rectangle: Rounded Corners 30">
            <a:extLst>
              <a:ext uri="{FF2B5EF4-FFF2-40B4-BE49-F238E27FC236}">
                <a16:creationId xmlns:a16="http://schemas.microsoft.com/office/drawing/2014/main" id="{366C5890-9EB1-461B-8939-20C074E531E7}"/>
              </a:ext>
            </a:extLst>
          </p:cNvPr>
          <p:cNvSpPr/>
          <p:nvPr/>
        </p:nvSpPr>
        <p:spPr>
          <a:xfrm>
            <a:off x="1367617" y="3880953"/>
            <a:ext cx="2046288" cy="957263"/>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2" name="Rectangle: Rounded Corners 31">
            <a:extLst>
              <a:ext uri="{FF2B5EF4-FFF2-40B4-BE49-F238E27FC236}">
                <a16:creationId xmlns:a16="http://schemas.microsoft.com/office/drawing/2014/main" id="{393FC7E5-757C-4006-B65D-03459E7AF0F7}"/>
              </a:ext>
            </a:extLst>
          </p:cNvPr>
          <p:cNvSpPr/>
          <p:nvPr/>
        </p:nvSpPr>
        <p:spPr>
          <a:xfrm>
            <a:off x="3929842" y="3880953"/>
            <a:ext cx="2046288" cy="957263"/>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3" name="Rectangle: Rounded Corners 32">
            <a:extLst>
              <a:ext uri="{FF2B5EF4-FFF2-40B4-BE49-F238E27FC236}">
                <a16:creationId xmlns:a16="http://schemas.microsoft.com/office/drawing/2014/main" id="{8A020BCD-049F-49AF-9020-9CDA61739C38}"/>
              </a:ext>
            </a:extLst>
          </p:cNvPr>
          <p:cNvSpPr/>
          <p:nvPr/>
        </p:nvSpPr>
        <p:spPr>
          <a:xfrm>
            <a:off x="6492067" y="3839678"/>
            <a:ext cx="2046288" cy="957263"/>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4" name="TextBox 21">
            <a:extLst>
              <a:ext uri="{FF2B5EF4-FFF2-40B4-BE49-F238E27FC236}">
                <a16:creationId xmlns:a16="http://schemas.microsoft.com/office/drawing/2014/main" id="{94203DB8-FE06-4D74-A204-BBD52E2823F8}"/>
              </a:ext>
            </a:extLst>
          </p:cNvPr>
          <p:cNvSpPr txBox="1">
            <a:spLocks noChangeArrowheads="1"/>
          </p:cNvSpPr>
          <p:nvPr/>
        </p:nvSpPr>
        <p:spPr bwMode="auto">
          <a:xfrm>
            <a:off x="1367617" y="3990491"/>
            <a:ext cx="20462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Bookman Old Style" panose="02050604050505020204" pitchFamily="18" charset="0"/>
              </a:defRPr>
            </a:lvl1pPr>
            <a:lvl2pPr marL="742950" indent="-285750">
              <a:defRPr>
                <a:solidFill>
                  <a:schemeClr val="tx1"/>
                </a:solidFill>
                <a:latin typeface="Bookman Old Style" panose="02050604050505020204" pitchFamily="18" charset="0"/>
              </a:defRPr>
            </a:lvl2pPr>
            <a:lvl3pPr marL="1143000" indent="-228600">
              <a:defRPr>
                <a:solidFill>
                  <a:schemeClr val="tx1"/>
                </a:solidFill>
                <a:latin typeface="Bookman Old Style" panose="02050604050505020204" pitchFamily="18" charset="0"/>
              </a:defRPr>
            </a:lvl3pPr>
            <a:lvl4pPr marL="1600200" indent="-228600">
              <a:defRPr>
                <a:solidFill>
                  <a:schemeClr val="tx1"/>
                </a:solidFill>
                <a:latin typeface="Bookman Old Style" panose="02050604050505020204" pitchFamily="18" charset="0"/>
              </a:defRPr>
            </a:lvl4pPr>
            <a:lvl5pPr marL="2057400" indent="-228600">
              <a:defRPr>
                <a:solidFill>
                  <a:schemeClr val="tx1"/>
                </a:solidFill>
                <a:latin typeface="Bookman Old Style" panose="02050604050505020204" pitchFamily="18" charset="0"/>
              </a:defRPr>
            </a:lvl5pPr>
            <a:lvl6pPr marL="2514600" indent="-228600" eaLnBrk="0" fontAlgn="base" hangingPunct="0">
              <a:spcBef>
                <a:spcPct val="0"/>
              </a:spcBef>
              <a:spcAft>
                <a:spcPct val="0"/>
              </a:spcAft>
              <a:defRPr>
                <a:solidFill>
                  <a:schemeClr val="tx1"/>
                </a:solidFill>
                <a:latin typeface="Bookman Old Style" panose="02050604050505020204" pitchFamily="18" charset="0"/>
              </a:defRPr>
            </a:lvl6pPr>
            <a:lvl7pPr marL="2971800" indent="-228600" eaLnBrk="0" fontAlgn="base" hangingPunct="0">
              <a:spcBef>
                <a:spcPct val="0"/>
              </a:spcBef>
              <a:spcAft>
                <a:spcPct val="0"/>
              </a:spcAft>
              <a:defRPr>
                <a:solidFill>
                  <a:schemeClr val="tx1"/>
                </a:solidFill>
                <a:latin typeface="Bookman Old Style" panose="02050604050505020204" pitchFamily="18" charset="0"/>
              </a:defRPr>
            </a:lvl7pPr>
            <a:lvl8pPr marL="3429000" indent="-228600" eaLnBrk="0" fontAlgn="base" hangingPunct="0">
              <a:spcBef>
                <a:spcPct val="0"/>
              </a:spcBef>
              <a:spcAft>
                <a:spcPct val="0"/>
              </a:spcAft>
              <a:defRPr>
                <a:solidFill>
                  <a:schemeClr val="tx1"/>
                </a:solidFill>
                <a:latin typeface="Bookman Old Style" panose="02050604050505020204" pitchFamily="18" charset="0"/>
              </a:defRPr>
            </a:lvl8pPr>
            <a:lvl9pPr marL="3886200" indent="-228600" eaLnBrk="0" fontAlgn="base" hangingPunct="0">
              <a:spcBef>
                <a:spcPct val="0"/>
              </a:spcBef>
              <a:spcAft>
                <a:spcPct val="0"/>
              </a:spcAft>
              <a:defRPr>
                <a:solidFill>
                  <a:schemeClr val="tx1"/>
                </a:solidFill>
                <a:latin typeface="Bookman Old Style" panose="02050604050505020204" pitchFamily="18" charset="0"/>
              </a:defRPr>
            </a:lvl9pPr>
          </a:lstStyle>
          <a:p>
            <a:pPr algn="ctr"/>
            <a:r>
              <a:rPr lang="en-US" altLang="en-US" sz="2000">
                <a:solidFill>
                  <a:schemeClr val="bg1"/>
                </a:solidFill>
                <a:latin typeface="Century Gothic" panose="020B0502020202020204" pitchFamily="34" charset="0"/>
              </a:rPr>
              <a:t>MPSC </a:t>
            </a:r>
          </a:p>
          <a:p>
            <a:pPr algn="ctr"/>
            <a:r>
              <a:rPr lang="en-US" altLang="en-US" sz="1600">
                <a:solidFill>
                  <a:schemeClr val="bg1"/>
                </a:solidFill>
                <a:latin typeface="Century Gothic" panose="020B0502020202020204" pitchFamily="34" charset="0"/>
              </a:rPr>
              <a:t>(LARA)</a:t>
            </a:r>
          </a:p>
        </p:txBody>
      </p:sp>
      <p:sp>
        <p:nvSpPr>
          <p:cNvPr id="35" name="TextBox 23">
            <a:extLst>
              <a:ext uri="{FF2B5EF4-FFF2-40B4-BE49-F238E27FC236}">
                <a16:creationId xmlns:a16="http://schemas.microsoft.com/office/drawing/2014/main" id="{D5729DA5-C524-4F28-9ACC-C063A5E6D17E}"/>
              </a:ext>
            </a:extLst>
          </p:cNvPr>
          <p:cNvSpPr txBox="1">
            <a:spLocks noChangeArrowheads="1"/>
          </p:cNvSpPr>
          <p:nvPr/>
        </p:nvSpPr>
        <p:spPr bwMode="auto">
          <a:xfrm>
            <a:off x="3863167" y="3990491"/>
            <a:ext cx="20447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Bookman Old Style" panose="02050604050505020204" pitchFamily="18" charset="0"/>
              </a:defRPr>
            </a:lvl1pPr>
            <a:lvl2pPr marL="742950" indent="-285750">
              <a:defRPr>
                <a:solidFill>
                  <a:schemeClr val="tx1"/>
                </a:solidFill>
                <a:latin typeface="Bookman Old Style" panose="02050604050505020204" pitchFamily="18" charset="0"/>
              </a:defRPr>
            </a:lvl2pPr>
            <a:lvl3pPr marL="1143000" indent="-228600">
              <a:defRPr>
                <a:solidFill>
                  <a:schemeClr val="tx1"/>
                </a:solidFill>
                <a:latin typeface="Bookman Old Style" panose="02050604050505020204" pitchFamily="18" charset="0"/>
              </a:defRPr>
            </a:lvl3pPr>
            <a:lvl4pPr marL="1600200" indent="-228600">
              <a:defRPr>
                <a:solidFill>
                  <a:schemeClr val="tx1"/>
                </a:solidFill>
                <a:latin typeface="Bookman Old Style" panose="02050604050505020204" pitchFamily="18" charset="0"/>
              </a:defRPr>
            </a:lvl4pPr>
            <a:lvl5pPr marL="2057400" indent="-228600">
              <a:defRPr>
                <a:solidFill>
                  <a:schemeClr val="tx1"/>
                </a:solidFill>
                <a:latin typeface="Bookman Old Style" panose="02050604050505020204" pitchFamily="18" charset="0"/>
              </a:defRPr>
            </a:lvl5pPr>
            <a:lvl6pPr marL="2514600" indent="-228600" eaLnBrk="0" fontAlgn="base" hangingPunct="0">
              <a:spcBef>
                <a:spcPct val="0"/>
              </a:spcBef>
              <a:spcAft>
                <a:spcPct val="0"/>
              </a:spcAft>
              <a:defRPr>
                <a:solidFill>
                  <a:schemeClr val="tx1"/>
                </a:solidFill>
                <a:latin typeface="Bookman Old Style" panose="02050604050505020204" pitchFamily="18" charset="0"/>
              </a:defRPr>
            </a:lvl6pPr>
            <a:lvl7pPr marL="2971800" indent="-228600" eaLnBrk="0" fontAlgn="base" hangingPunct="0">
              <a:spcBef>
                <a:spcPct val="0"/>
              </a:spcBef>
              <a:spcAft>
                <a:spcPct val="0"/>
              </a:spcAft>
              <a:defRPr>
                <a:solidFill>
                  <a:schemeClr val="tx1"/>
                </a:solidFill>
                <a:latin typeface="Bookman Old Style" panose="02050604050505020204" pitchFamily="18" charset="0"/>
              </a:defRPr>
            </a:lvl7pPr>
            <a:lvl8pPr marL="3429000" indent="-228600" eaLnBrk="0" fontAlgn="base" hangingPunct="0">
              <a:spcBef>
                <a:spcPct val="0"/>
              </a:spcBef>
              <a:spcAft>
                <a:spcPct val="0"/>
              </a:spcAft>
              <a:defRPr>
                <a:solidFill>
                  <a:schemeClr val="tx1"/>
                </a:solidFill>
                <a:latin typeface="Bookman Old Style" panose="02050604050505020204" pitchFamily="18" charset="0"/>
              </a:defRPr>
            </a:lvl8pPr>
            <a:lvl9pPr marL="3886200" indent="-228600" eaLnBrk="0" fontAlgn="base" hangingPunct="0">
              <a:spcBef>
                <a:spcPct val="0"/>
              </a:spcBef>
              <a:spcAft>
                <a:spcPct val="0"/>
              </a:spcAft>
              <a:defRPr>
                <a:solidFill>
                  <a:schemeClr val="tx1"/>
                </a:solidFill>
                <a:latin typeface="Bookman Old Style" panose="02050604050505020204" pitchFamily="18" charset="0"/>
              </a:defRPr>
            </a:lvl9pPr>
          </a:lstStyle>
          <a:p>
            <a:pPr algn="ctr"/>
            <a:r>
              <a:rPr lang="en-US" altLang="en-US" sz="2000">
                <a:solidFill>
                  <a:schemeClr val="bg1"/>
                </a:solidFill>
                <a:latin typeface="Century Gothic" panose="020B0502020202020204" pitchFamily="34" charset="0"/>
              </a:rPr>
              <a:t>TAMC </a:t>
            </a:r>
          </a:p>
          <a:p>
            <a:pPr algn="ctr"/>
            <a:r>
              <a:rPr lang="en-US" altLang="en-US" sz="1600">
                <a:solidFill>
                  <a:schemeClr val="bg1"/>
                </a:solidFill>
                <a:latin typeface="Century Gothic" panose="020B0502020202020204" pitchFamily="34" charset="0"/>
              </a:rPr>
              <a:t>(MDOT)</a:t>
            </a:r>
          </a:p>
        </p:txBody>
      </p:sp>
      <p:sp>
        <p:nvSpPr>
          <p:cNvPr id="36" name="TextBox 24">
            <a:extLst>
              <a:ext uri="{FF2B5EF4-FFF2-40B4-BE49-F238E27FC236}">
                <a16:creationId xmlns:a16="http://schemas.microsoft.com/office/drawing/2014/main" id="{C49AE4C7-D9A9-4FD5-A593-4F57C48C1A48}"/>
              </a:ext>
            </a:extLst>
          </p:cNvPr>
          <p:cNvSpPr txBox="1">
            <a:spLocks noChangeArrowheads="1"/>
          </p:cNvSpPr>
          <p:nvPr/>
        </p:nvSpPr>
        <p:spPr bwMode="auto">
          <a:xfrm>
            <a:off x="6538105" y="3990491"/>
            <a:ext cx="20462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Bookman Old Style" panose="02050604050505020204" pitchFamily="18" charset="0"/>
              </a:defRPr>
            </a:lvl1pPr>
            <a:lvl2pPr marL="742950" indent="-285750">
              <a:defRPr>
                <a:solidFill>
                  <a:schemeClr val="tx1"/>
                </a:solidFill>
                <a:latin typeface="Bookman Old Style" panose="02050604050505020204" pitchFamily="18" charset="0"/>
              </a:defRPr>
            </a:lvl2pPr>
            <a:lvl3pPr marL="1143000" indent="-228600">
              <a:defRPr>
                <a:solidFill>
                  <a:schemeClr val="tx1"/>
                </a:solidFill>
                <a:latin typeface="Bookman Old Style" panose="02050604050505020204" pitchFamily="18" charset="0"/>
              </a:defRPr>
            </a:lvl3pPr>
            <a:lvl4pPr marL="1600200" indent="-228600">
              <a:defRPr>
                <a:solidFill>
                  <a:schemeClr val="tx1"/>
                </a:solidFill>
                <a:latin typeface="Bookman Old Style" panose="02050604050505020204" pitchFamily="18" charset="0"/>
              </a:defRPr>
            </a:lvl4pPr>
            <a:lvl5pPr marL="2057400" indent="-228600">
              <a:defRPr>
                <a:solidFill>
                  <a:schemeClr val="tx1"/>
                </a:solidFill>
                <a:latin typeface="Bookman Old Style" panose="02050604050505020204" pitchFamily="18" charset="0"/>
              </a:defRPr>
            </a:lvl5pPr>
            <a:lvl6pPr marL="2514600" indent="-228600" eaLnBrk="0" fontAlgn="base" hangingPunct="0">
              <a:spcBef>
                <a:spcPct val="0"/>
              </a:spcBef>
              <a:spcAft>
                <a:spcPct val="0"/>
              </a:spcAft>
              <a:defRPr>
                <a:solidFill>
                  <a:schemeClr val="tx1"/>
                </a:solidFill>
                <a:latin typeface="Bookman Old Style" panose="02050604050505020204" pitchFamily="18" charset="0"/>
              </a:defRPr>
            </a:lvl6pPr>
            <a:lvl7pPr marL="2971800" indent="-228600" eaLnBrk="0" fontAlgn="base" hangingPunct="0">
              <a:spcBef>
                <a:spcPct val="0"/>
              </a:spcBef>
              <a:spcAft>
                <a:spcPct val="0"/>
              </a:spcAft>
              <a:defRPr>
                <a:solidFill>
                  <a:schemeClr val="tx1"/>
                </a:solidFill>
                <a:latin typeface="Bookman Old Style" panose="02050604050505020204" pitchFamily="18" charset="0"/>
              </a:defRPr>
            </a:lvl7pPr>
            <a:lvl8pPr marL="3429000" indent="-228600" eaLnBrk="0" fontAlgn="base" hangingPunct="0">
              <a:spcBef>
                <a:spcPct val="0"/>
              </a:spcBef>
              <a:spcAft>
                <a:spcPct val="0"/>
              </a:spcAft>
              <a:defRPr>
                <a:solidFill>
                  <a:schemeClr val="tx1"/>
                </a:solidFill>
                <a:latin typeface="Bookman Old Style" panose="02050604050505020204" pitchFamily="18" charset="0"/>
              </a:defRPr>
            </a:lvl8pPr>
            <a:lvl9pPr marL="3886200" indent="-228600" eaLnBrk="0" fontAlgn="base" hangingPunct="0">
              <a:spcBef>
                <a:spcPct val="0"/>
              </a:spcBef>
              <a:spcAft>
                <a:spcPct val="0"/>
              </a:spcAft>
              <a:defRPr>
                <a:solidFill>
                  <a:schemeClr val="tx1"/>
                </a:solidFill>
                <a:latin typeface="Bookman Old Style" panose="02050604050505020204" pitchFamily="18" charset="0"/>
              </a:defRPr>
            </a:lvl9pPr>
          </a:lstStyle>
          <a:p>
            <a:pPr algn="ctr"/>
            <a:r>
              <a:rPr lang="en-US" altLang="en-US" sz="2000">
                <a:solidFill>
                  <a:schemeClr val="bg1"/>
                </a:solidFill>
                <a:latin typeface="Century Gothic" panose="020B0502020202020204" pitchFamily="34" charset="0"/>
              </a:rPr>
              <a:t>WAMC </a:t>
            </a:r>
          </a:p>
          <a:p>
            <a:pPr algn="ctr"/>
            <a:r>
              <a:rPr lang="en-US" altLang="en-US" sz="1600">
                <a:solidFill>
                  <a:schemeClr val="bg1"/>
                </a:solidFill>
                <a:latin typeface="Century Gothic" panose="020B0502020202020204" pitchFamily="34" charset="0"/>
              </a:rPr>
              <a:t>(DEQ)</a:t>
            </a:r>
          </a:p>
        </p:txBody>
      </p:sp>
      <p:cxnSp>
        <p:nvCxnSpPr>
          <p:cNvPr id="37" name="Straight Connector 36">
            <a:extLst>
              <a:ext uri="{FF2B5EF4-FFF2-40B4-BE49-F238E27FC236}">
                <a16:creationId xmlns:a16="http://schemas.microsoft.com/office/drawing/2014/main" id="{858BD541-4C11-45BF-B8AE-FEDEA4AB172D}"/>
              </a:ext>
            </a:extLst>
          </p:cNvPr>
          <p:cNvCxnSpPr>
            <a:cxnSpLocks/>
          </p:cNvCxnSpPr>
          <p:nvPr/>
        </p:nvCxnSpPr>
        <p:spPr>
          <a:xfrm>
            <a:off x="2188355" y="3514241"/>
            <a:ext cx="0" cy="312737"/>
          </a:xfrm>
          <a:prstGeom prst="line">
            <a:avLst/>
          </a:prstGeom>
          <a:ln w="38100">
            <a:solidFill>
              <a:srgbClr val="5BABA2"/>
            </a:solidFill>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0DEAF08F-A601-43AE-A072-947083BB63EF}"/>
              </a:ext>
            </a:extLst>
          </p:cNvPr>
          <p:cNvCxnSpPr>
            <a:cxnSpLocks/>
          </p:cNvCxnSpPr>
          <p:nvPr/>
        </p:nvCxnSpPr>
        <p:spPr>
          <a:xfrm>
            <a:off x="4885517" y="3460266"/>
            <a:ext cx="0" cy="420687"/>
          </a:xfrm>
          <a:prstGeom prst="line">
            <a:avLst/>
          </a:prstGeom>
          <a:ln w="38100">
            <a:solidFill>
              <a:srgbClr val="5BABA2"/>
            </a:solidFill>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1A05EA25-22D8-427F-94DB-08D01DD77000}"/>
              </a:ext>
            </a:extLst>
          </p:cNvPr>
          <p:cNvCxnSpPr>
            <a:cxnSpLocks/>
          </p:cNvCxnSpPr>
          <p:nvPr/>
        </p:nvCxnSpPr>
        <p:spPr>
          <a:xfrm>
            <a:off x="7674755" y="3511066"/>
            <a:ext cx="0" cy="312737"/>
          </a:xfrm>
          <a:prstGeom prst="line">
            <a:avLst/>
          </a:prstGeom>
          <a:ln w="38100">
            <a:solidFill>
              <a:srgbClr val="5BABA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51519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DDBF9766-2D56-43E7-8028-8E6A4D152162}"/>
              </a:ext>
            </a:extLst>
          </p:cNvPr>
          <p:cNvSpPr>
            <a:spLocks noGrp="1" noChangeArrowheads="1"/>
          </p:cNvSpPr>
          <p:nvPr>
            <p:ph type="ctrTitle"/>
          </p:nvPr>
        </p:nvSpPr>
        <p:spPr bwMode="auto">
          <a:xfrm>
            <a:off x="929888" y="2888052"/>
            <a:ext cx="4195852" cy="1081896"/>
          </a:xfrm>
        </p:spPr>
        <p:txBody>
          <a:bodyPr wrap="square" numCol="1" anchorCtr="0" compatLnSpc="1">
            <a:prstTxWarp prst="textNoShape">
              <a:avLst/>
            </a:prstTxWarp>
            <a:normAutofit/>
          </a:bodyPr>
          <a:lstStyle/>
          <a:p>
            <a:pPr algn="ctr" eaLnBrk="1" hangingPunct="1"/>
            <a:r>
              <a:rPr lang="en-US" altLang="en-US" sz="6000" dirty="0">
                <a:solidFill>
                  <a:srgbClr val="002060"/>
                </a:solidFill>
              </a:rPr>
              <a:t>Questions?</a:t>
            </a:r>
          </a:p>
        </p:txBody>
      </p:sp>
      <p:sp>
        <p:nvSpPr>
          <p:cNvPr id="7172" name="TextBox 1">
            <a:extLst>
              <a:ext uri="{FF2B5EF4-FFF2-40B4-BE49-F238E27FC236}">
                <a16:creationId xmlns:a16="http://schemas.microsoft.com/office/drawing/2014/main" id="{8A0C114E-BC5F-4379-96A1-5E4110513DC4}"/>
              </a:ext>
            </a:extLst>
          </p:cNvPr>
          <p:cNvSpPr txBox="1">
            <a:spLocks noChangeArrowheads="1"/>
          </p:cNvSpPr>
          <p:nvPr/>
        </p:nvSpPr>
        <p:spPr bwMode="auto">
          <a:xfrm>
            <a:off x="565359" y="5885201"/>
            <a:ext cx="4882941"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Bookman Old Style" panose="02050604050505020204" pitchFamily="18" charset="0"/>
              </a:defRPr>
            </a:lvl1pPr>
            <a:lvl2pPr marL="742950" indent="-285750">
              <a:defRPr>
                <a:solidFill>
                  <a:schemeClr val="tx1"/>
                </a:solidFill>
                <a:latin typeface="Bookman Old Style" panose="02050604050505020204" pitchFamily="18" charset="0"/>
              </a:defRPr>
            </a:lvl2pPr>
            <a:lvl3pPr marL="1143000" indent="-228600">
              <a:defRPr>
                <a:solidFill>
                  <a:schemeClr val="tx1"/>
                </a:solidFill>
                <a:latin typeface="Bookman Old Style" panose="02050604050505020204" pitchFamily="18" charset="0"/>
              </a:defRPr>
            </a:lvl3pPr>
            <a:lvl4pPr marL="1600200" indent="-228600">
              <a:defRPr>
                <a:solidFill>
                  <a:schemeClr val="tx1"/>
                </a:solidFill>
                <a:latin typeface="Bookman Old Style" panose="02050604050505020204" pitchFamily="18" charset="0"/>
              </a:defRPr>
            </a:lvl4pPr>
            <a:lvl5pPr marL="2057400" indent="-228600">
              <a:defRPr>
                <a:solidFill>
                  <a:schemeClr val="tx1"/>
                </a:solidFill>
                <a:latin typeface="Bookman Old Style" panose="02050604050505020204" pitchFamily="18" charset="0"/>
              </a:defRPr>
            </a:lvl5pPr>
            <a:lvl6pPr marL="2514600" indent="-228600" eaLnBrk="0" fontAlgn="base" hangingPunct="0">
              <a:spcBef>
                <a:spcPct val="0"/>
              </a:spcBef>
              <a:spcAft>
                <a:spcPct val="0"/>
              </a:spcAft>
              <a:defRPr>
                <a:solidFill>
                  <a:schemeClr val="tx1"/>
                </a:solidFill>
                <a:latin typeface="Bookman Old Style" panose="02050604050505020204" pitchFamily="18" charset="0"/>
              </a:defRPr>
            </a:lvl6pPr>
            <a:lvl7pPr marL="2971800" indent="-228600" eaLnBrk="0" fontAlgn="base" hangingPunct="0">
              <a:spcBef>
                <a:spcPct val="0"/>
              </a:spcBef>
              <a:spcAft>
                <a:spcPct val="0"/>
              </a:spcAft>
              <a:defRPr>
                <a:solidFill>
                  <a:schemeClr val="tx1"/>
                </a:solidFill>
                <a:latin typeface="Bookman Old Style" panose="02050604050505020204" pitchFamily="18" charset="0"/>
              </a:defRPr>
            </a:lvl7pPr>
            <a:lvl8pPr marL="3429000" indent="-228600" eaLnBrk="0" fontAlgn="base" hangingPunct="0">
              <a:spcBef>
                <a:spcPct val="0"/>
              </a:spcBef>
              <a:spcAft>
                <a:spcPct val="0"/>
              </a:spcAft>
              <a:defRPr>
                <a:solidFill>
                  <a:schemeClr val="tx1"/>
                </a:solidFill>
                <a:latin typeface="Bookman Old Style" panose="02050604050505020204" pitchFamily="18" charset="0"/>
              </a:defRPr>
            </a:lvl8pPr>
            <a:lvl9pPr marL="3886200" indent="-228600" eaLnBrk="0" fontAlgn="base" hangingPunct="0">
              <a:spcBef>
                <a:spcPct val="0"/>
              </a:spcBef>
              <a:spcAft>
                <a:spcPct val="0"/>
              </a:spcAft>
              <a:defRPr>
                <a:solidFill>
                  <a:schemeClr val="tx1"/>
                </a:solidFill>
                <a:latin typeface="Bookman Old Style" panose="02050604050505020204" pitchFamily="18" charset="0"/>
              </a:defRPr>
            </a:lvl9pPr>
          </a:lstStyle>
          <a:p>
            <a:r>
              <a:rPr lang="en-US" altLang="en-US" b="1" dirty="0">
                <a:solidFill>
                  <a:srgbClr val="002060"/>
                </a:solidFill>
                <a:latin typeface="Century Gothic" panose="020B0502020202020204" pitchFamily="34" charset="0"/>
              </a:rPr>
              <a:t>Find the report and executive summary at</a:t>
            </a:r>
          </a:p>
          <a:p>
            <a:r>
              <a:rPr lang="en-US" altLang="en-US" b="1" dirty="0">
                <a:solidFill>
                  <a:srgbClr val="7030A0"/>
                </a:solidFill>
                <a:latin typeface="Century Gothic" panose="020B0502020202020204" pitchFamily="34" charset="0"/>
                <a:hlinkClick r:id="rId3"/>
              </a:rPr>
              <a:t>www.miinfrastructurecommission.com</a:t>
            </a:r>
            <a:r>
              <a:rPr lang="en-US" altLang="en-US" b="1" dirty="0">
                <a:solidFill>
                  <a:srgbClr val="7030A0"/>
                </a:solidFill>
                <a:latin typeface="Century Gothic" panose="020B0502020202020204" pitchFamily="34" charset="0"/>
              </a:rPr>
              <a:t> </a:t>
            </a:r>
          </a:p>
        </p:txBody>
      </p:sp>
      <p:pic>
        <p:nvPicPr>
          <p:cNvPr id="3" name="Picture 2" descr="A picture containing LEGO, toy&#10;&#10;Description generated with very high confidence">
            <a:extLst>
              <a:ext uri="{FF2B5EF4-FFF2-40B4-BE49-F238E27FC236}">
                <a16:creationId xmlns:a16="http://schemas.microsoft.com/office/drawing/2014/main" id="{4712951D-B255-4AE1-B29A-2A89E0C082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8300" y="109621"/>
            <a:ext cx="5154757" cy="6670861"/>
          </a:xfrm>
          <a:prstGeom prst="rect">
            <a:avLst/>
          </a:prstGeom>
        </p:spPr>
      </p:pic>
    </p:spTree>
    <p:extLst>
      <p:ext uri="{BB962C8B-B14F-4D97-AF65-F5344CB8AC3E}">
        <p14:creationId xmlns:p14="http://schemas.microsoft.com/office/powerpoint/2010/main" val="587936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8" descr="A group of people sitting in a room&#10;&#10;Description generated with very high confidence">
            <a:extLst>
              <a:ext uri="{FF2B5EF4-FFF2-40B4-BE49-F238E27FC236}">
                <a16:creationId xmlns:a16="http://schemas.microsoft.com/office/drawing/2014/main" id="{4F9B4A08-8E8C-4CFC-BA2F-57B49AB40A2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3362"/>
          <a:stretch/>
        </p:blipFill>
        <p:spPr bwMode="auto">
          <a:xfrm>
            <a:off x="3641765" y="8466"/>
            <a:ext cx="7922146" cy="6858001"/>
          </a:xfrm>
          <a:custGeom>
            <a:avLst/>
            <a:gdLst>
              <a:gd name="connsiteX0" fmla="*/ 379987 w 7922146"/>
              <a:gd name="connsiteY0" fmla="*/ 0 h 6858001"/>
              <a:gd name="connsiteX1" fmla="*/ 5304971 w 7922146"/>
              <a:gd name="connsiteY1" fmla="*/ 0 h 6858001"/>
              <a:gd name="connsiteX2" fmla="*/ 7065281 w 7922146"/>
              <a:gd name="connsiteY2" fmla="*/ 0 h 6858001"/>
              <a:gd name="connsiteX3" fmla="*/ 7397540 w 7922146"/>
              <a:gd name="connsiteY3" fmla="*/ 0 h 6858001"/>
              <a:gd name="connsiteX4" fmla="*/ 7397540 w 7922146"/>
              <a:gd name="connsiteY4" fmla="*/ 1 h 6858001"/>
              <a:gd name="connsiteX5" fmla="*/ 7922146 w 7922146"/>
              <a:gd name="connsiteY5" fmla="*/ 1 h 6858001"/>
              <a:gd name="connsiteX6" fmla="*/ 7922146 w 7922146"/>
              <a:gd name="connsiteY6" fmla="*/ 6858001 h 6858001"/>
              <a:gd name="connsiteX7" fmla="*/ 7065281 w 7922146"/>
              <a:gd name="connsiteY7" fmla="*/ 6858001 h 6858001"/>
              <a:gd name="connsiteX8" fmla="*/ 7065281 w 7922146"/>
              <a:gd name="connsiteY8" fmla="*/ 6858000 h 6858001"/>
              <a:gd name="connsiteX9" fmla="*/ 5932989 w 7922146"/>
              <a:gd name="connsiteY9" fmla="*/ 6858000 h 6858001"/>
              <a:gd name="connsiteX10" fmla="*/ 5932989 w 7922146"/>
              <a:gd name="connsiteY10" fmla="*/ 6858001 h 6858001"/>
              <a:gd name="connsiteX11" fmla="*/ 27809 w 7922146"/>
              <a:gd name="connsiteY11" fmla="*/ 6858001 h 6858001"/>
              <a:gd name="connsiteX12" fmla="*/ 1803228 w 7922146"/>
              <a:gd name="connsiteY12" fmla="*/ 4521201 h 6858001"/>
              <a:gd name="connsiteX13" fmla="*/ 0 w 7922146"/>
              <a:gd name="connsiteY13" fmla="*/ 0 h 6858001"/>
              <a:gd name="connsiteX14" fmla="*/ 379987 w 7922146"/>
              <a:gd name="connsiteY14" fmla="*/ 0 h 6858001"/>
              <a:gd name="connsiteX15" fmla="*/ 0 w 7922146"/>
              <a:gd name="connsiteY15" fmla="*/ 4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0" name="Straight Connector 29">
            <a:extLst>
              <a:ext uri="{FF2B5EF4-FFF2-40B4-BE49-F238E27FC236}">
                <a16:creationId xmlns:a16="http://schemas.microsoft.com/office/drawing/2014/main" id="{64FA5DFF-7FE6-4855-84E6-DFA78EE978BD}"/>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2AFD8CBA-54A3-4363-991B-B9C631BBFA74}"/>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4" name="Rectangle 23">
            <a:extLst>
              <a:ext uri="{FF2B5EF4-FFF2-40B4-BE49-F238E27FC236}">
                <a16:creationId xmlns:a16="http://schemas.microsoft.com/office/drawing/2014/main" id="{3F088236-D655-4F88-B238-E1676235802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5">
            <a:extLst>
              <a:ext uri="{FF2B5EF4-FFF2-40B4-BE49-F238E27FC236}">
                <a16:creationId xmlns:a16="http://schemas.microsoft.com/office/drawing/2014/main" id="{3DAC0C92-199E-475C-9390-119A9B02727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24">
            <a:extLst>
              <a:ext uri="{FF2B5EF4-FFF2-40B4-BE49-F238E27FC236}">
                <a16:creationId xmlns:a16="http://schemas.microsoft.com/office/drawing/2014/main" id="{C4CFB339-0ED8-4FE2-9EF1-6D1375B8499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 name="Rectangle 27">
            <a:extLst>
              <a:ext uri="{FF2B5EF4-FFF2-40B4-BE49-F238E27FC236}">
                <a16:creationId xmlns:a16="http://schemas.microsoft.com/office/drawing/2014/main" id="{31896C80-2069-4431-9C19-83B91373449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42" name="Rectangle 28">
            <a:extLst>
              <a:ext uri="{FF2B5EF4-FFF2-40B4-BE49-F238E27FC236}">
                <a16:creationId xmlns:a16="http://schemas.microsoft.com/office/drawing/2014/main" id="{BF120A21-0841-4823-B0C4-28AEBCEF9B7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4" name="Rectangle 29">
            <a:extLst>
              <a:ext uri="{FF2B5EF4-FFF2-40B4-BE49-F238E27FC236}">
                <a16:creationId xmlns:a16="http://schemas.microsoft.com/office/drawing/2014/main" id="{DBB05BAE-BBD3-4289-899F-A6851503C6B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6" name="Isosceles Triangle 29">
            <a:extLst>
              <a:ext uri="{FF2B5EF4-FFF2-40B4-BE49-F238E27FC236}">
                <a16:creationId xmlns:a16="http://schemas.microsoft.com/office/drawing/2014/main" id="{9874D11C-36F5-4BBE-A490-019A54E953B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6100D1C-C012-4117-BB71-5F24DA9BB29C}"/>
              </a:ext>
            </a:extLst>
          </p:cNvPr>
          <p:cNvSpPr>
            <a:spLocks noGrp="1"/>
          </p:cNvSpPr>
          <p:nvPr>
            <p:ph type="title"/>
          </p:nvPr>
        </p:nvSpPr>
        <p:spPr>
          <a:xfrm>
            <a:off x="93674" y="84305"/>
            <a:ext cx="4173526" cy="1677819"/>
          </a:xfrm>
        </p:spPr>
        <p:txBody>
          <a:bodyPr>
            <a:normAutofit/>
          </a:bodyPr>
          <a:lstStyle/>
          <a:p>
            <a:r>
              <a:rPr lang="en-US" sz="2800" dirty="0">
                <a:solidFill>
                  <a:srgbClr val="002060"/>
                </a:solidFill>
              </a:rPr>
              <a:t>Regional Asset Management Pilot </a:t>
            </a:r>
          </a:p>
        </p:txBody>
      </p:sp>
      <p:sp>
        <p:nvSpPr>
          <p:cNvPr id="3" name="Content Placeholder 2">
            <a:extLst>
              <a:ext uri="{FF2B5EF4-FFF2-40B4-BE49-F238E27FC236}">
                <a16:creationId xmlns:a16="http://schemas.microsoft.com/office/drawing/2014/main" id="{CEB389A2-C396-4560-9954-E85F9583F5C6}"/>
              </a:ext>
            </a:extLst>
          </p:cNvPr>
          <p:cNvSpPr>
            <a:spLocks noGrp="1"/>
          </p:cNvSpPr>
          <p:nvPr>
            <p:ph idx="1"/>
          </p:nvPr>
        </p:nvSpPr>
        <p:spPr>
          <a:xfrm>
            <a:off x="153988" y="1190625"/>
            <a:ext cx="4345642" cy="5229225"/>
          </a:xfrm>
        </p:spPr>
        <p:txBody>
          <a:bodyPr>
            <a:normAutofit lnSpcReduction="10000"/>
          </a:bodyPr>
          <a:lstStyle/>
          <a:p>
            <a:pPr>
              <a:lnSpc>
                <a:spcPct val="90000"/>
              </a:lnSpc>
            </a:pPr>
            <a:r>
              <a:rPr lang="en-US" sz="1900" dirty="0">
                <a:latin typeface="Arial" panose="020B0604020202020204" pitchFamily="34" charset="0"/>
                <a:cs typeface="Arial" panose="020B0604020202020204" pitchFamily="34" charset="0"/>
              </a:rPr>
              <a:t>Announced April 2017</a:t>
            </a:r>
          </a:p>
          <a:p>
            <a:pPr>
              <a:lnSpc>
                <a:spcPct val="90000"/>
              </a:lnSpc>
            </a:pPr>
            <a:r>
              <a:rPr lang="en-US" sz="1900" dirty="0">
                <a:latin typeface="Arial" panose="020B0604020202020204" pitchFamily="34" charset="0"/>
                <a:cs typeface="Arial" panose="020B0604020202020204" pitchFamily="34" charset="0"/>
              </a:rPr>
              <a:t>Comprised of three core groups with over 120 members: </a:t>
            </a:r>
          </a:p>
          <a:p>
            <a:pPr lvl="1">
              <a:lnSpc>
                <a:spcPct val="90000"/>
              </a:lnSpc>
              <a:buFont typeface="Arial" panose="020B0604020202020204" pitchFamily="34" charset="0"/>
              <a:buChar char="•"/>
            </a:pPr>
            <a:r>
              <a:rPr lang="en-US" sz="1900" dirty="0">
                <a:latin typeface="Arial" panose="020B0604020202020204" pitchFamily="34" charset="0"/>
                <a:cs typeface="Arial" panose="020B0604020202020204" pitchFamily="34" charset="0"/>
              </a:rPr>
              <a:t>Advisory Board</a:t>
            </a:r>
          </a:p>
          <a:p>
            <a:pPr lvl="1">
              <a:lnSpc>
                <a:spcPct val="90000"/>
              </a:lnSpc>
              <a:buFont typeface="Arial" panose="020B0604020202020204" pitchFamily="34" charset="0"/>
              <a:buChar char="•"/>
            </a:pPr>
            <a:r>
              <a:rPr lang="en-US" sz="1900" dirty="0">
                <a:latin typeface="Arial" panose="020B0604020202020204" pitchFamily="34" charset="0"/>
                <a:cs typeface="Arial" panose="020B0604020202020204" pitchFamily="34" charset="0"/>
              </a:rPr>
              <a:t>Stakeholder Team</a:t>
            </a:r>
          </a:p>
          <a:p>
            <a:pPr lvl="1">
              <a:lnSpc>
                <a:spcPct val="90000"/>
              </a:lnSpc>
              <a:buFont typeface="Arial" panose="020B0604020202020204" pitchFamily="34" charset="0"/>
              <a:buChar char="•"/>
            </a:pPr>
            <a:r>
              <a:rPr lang="en-US" sz="1900" dirty="0">
                <a:latin typeface="Arial" panose="020B0604020202020204" pitchFamily="34" charset="0"/>
                <a:cs typeface="Arial" panose="020B0604020202020204" pitchFamily="34" charset="0"/>
              </a:rPr>
              <a:t>Subject Matter Experts </a:t>
            </a:r>
          </a:p>
          <a:p>
            <a:pPr>
              <a:lnSpc>
                <a:spcPct val="90000"/>
              </a:lnSpc>
            </a:pPr>
            <a:r>
              <a:rPr lang="en-US" sz="1900" dirty="0">
                <a:latin typeface="Arial" panose="020B0604020202020204" pitchFamily="34" charset="0"/>
                <a:cs typeface="Arial" panose="020B0604020202020204" pitchFamily="34" charset="0"/>
              </a:rPr>
              <a:t>Asset classes included: </a:t>
            </a:r>
          </a:p>
          <a:p>
            <a:pPr lvl="1">
              <a:lnSpc>
                <a:spcPct val="90000"/>
              </a:lnSpc>
              <a:buFont typeface="Arial" panose="020B0604020202020204" pitchFamily="34" charset="0"/>
              <a:buChar char="•"/>
            </a:pPr>
            <a:r>
              <a:rPr lang="en-US" sz="1900" dirty="0">
                <a:latin typeface="Arial" panose="020B0604020202020204" pitchFamily="34" charset="0"/>
                <a:cs typeface="Arial" panose="020B0604020202020204" pitchFamily="34" charset="0"/>
              </a:rPr>
              <a:t>Drinking Water</a:t>
            </a:r>
          </a:p>
          <a:p>
            <a:pPr lvl="1">
              <a:lnSpc>
                <a:spcPct val="90000"/>
              </a:lnSpc>
              <a:buFont typeface="Arial" panose="020B0604020202020204" pitchFamily="34" charset="0"/>
              <a:buChar char="•"/>
            </a:pPr>
            <a:r>
              <a:rPr lang="en-US" sz="1900" dirty="0">
                <a:latin typeface="Arial" panose="020B0604020202020204" pitchFamily="34" charset="0"/>
                <a:cs typeface="Arial" panose="020B0604020202020204" pitchFamily="34" charset="0"/>
              </a:rPr>
              <a:t>Storm Water</a:t>
            </a:r>
          </a:p>
          <a:p>
            <a:pPr lvl="1">
              <a:lnSpc>
                <a:spcPct val="90000"/>
              </a:lnSpc>
              <a:buFont typeface="Arial" panose="020B0604020202020204" pitchFamily="34" charset="0"/>
              <a:buChar char="•"/>
            </a:pPr>
            <a:r>
              <a:rPr lang="en-US" sz="1900" dirty="0">
                <a:latin typeface="Arial" panose="020B0604020202020204" pitchFamily="34" charset="0"/>
                <a:cs typeface="Arial" panose="020B0604020202020204" pitchFamily="34" charset="0"/>
              </a:rPr>
              <a:t>Wastewater </a:t>
            </a:r>
          </a:p>
          <a:p>
            <a:pPr lvl="1">
              <a:lnSpc>
                <a:spcPct val="90000"/>
              </a:lnSpc>
              <a:buFont typeface="Arial" panose="020B0604020202020204" pitchFamily="34" charset="0"/>
              <a:buChar char="•"/>
            </a:pPr>
            <a:r>
              <a:rPr lang="en-US" sz="1900" dirty="0">
                <a:latin typeface="Arial" panose="020B0604020202020204" pitchFamily="34" charset="0"/>
                <a:cs typeface="Arial" panose="020B0604020202020204" pitchFamily="34" charset="0"/>
              </a:rPr>
              <a:t>Transportation (Culverts)</a:t>
            </a:r>
          </a:p>
          <a:p>
            <a:pPr lvl="1">
              <a:lnSpc>
                <a:spcPct val="90000"/>
              </a:lnSpc>
              <a:buFont typeface="Arial" panose="020B0604020202020204" pitchFamily="34" charset="0"/>
              <a:buChar char="•"/>
            </a:pPr>
            <a:r>
              <a:rPr lang="en-US" sz="1900" dirty="0">
                <a:latin typeface="Arial" panose="020B0604020202020204" pitchFamily="34" charset="0"/>
                <a:cs typeface="Arial" panose="020B0604020202020204" pitchFamily="34" charset="0"/>
              </a:rPr>
              <a:t>Private Utilities </a:t>
            </a:r>
          </a:p>
          <a:p>
            <a:pPr>
              <a:lnSpc>
                <a:spcPct val="90000"/>
              </a:lnSpc>
            </a:pPr>
            <a:r>
              <a:rPr lang="en-US" sz="1900" dirty="0">
                <a:latin typeface="Arial" panose="020B0604020202020204" pitchFamily="34" charset="0"/>
                <a:cs typeface="Arial" panose="020B0604020202020204" pitchFamily="34" charset="0"/>
              </a:rPr>
              <a:t>Provided a long-term, comprehensive set of recommendations to the Governor          by end of April 2018</a:t>
            </a:r>
          </a:p>
          <a:p>
            <a:pPr>
              <a:lnSpc>
                <a:spcPct val="90000"/>
              </a:lnSpc>
            </a:pPr>
            <a:endParaRPr lang="en-US" sz="1100" dirty="0"/>
          </a:p>
        </p:txBody>
      </p:sp>
      <p:pic>
        <p:nvPicPr>
          <p:cNvPr id="26" name="Picture 3">
            <a:extLst>
              <a:ext uri="{FF2B5EF4-FFF2-40B4-BE49-F238E27FC236}">
                <a16:creationId xmlns:a16="http://schemas.microsoft.com/office/drawing/2014/main" id="{072D09CE-D5AB-4DEC-924D-B328643F0F0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895556" y="5911816"/>
            <a:ext cx="1239294" cy="860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9057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Online Media 9">
            <a:hlinkClick r:id="" action="ppaction://media"/>
            <a:extLst>
              <a:ext uri="{FF2B5EF4-FFF2-40B4-BE49-F238E27FC236}">
                <a16:creationId xmlns:a16="http://schemas.microsoft.com/office/drawing/2014/main" id="{63A1EC4E-E709-4A6D-ADE8-29293536B208}"/>
              </a:ext>
            </a:extLst>
          </p:cNvPr>
          <p:cNvPicPr>
            <a:picLocks noGrp="1" noRot="1" noChangeAspect="1"/>
          </p:cNvPicPr>
          <p:nvPr>
            <p:ph idx="1"/>
            <a:videoFile r:link="rId1"/>
          </p:nvPr>
        </p:nvPicPr>
        <p:blipFill>
          <a:blip r:embed="rId4"/>
          <a:stretch>
            <a:fillRect/>
          </a:stretch>
        </p:blipFill>
        <p:spPr>
          <a:xfrm>
            <a:off x="1666875" y="107156"/>
            <a:ext cx="8858250" cy="6643688"/>
          </a:xfrm>
          <a:prstGeom prst="rect">
            <a:avLst/>
          </a:prstGeom>
        </p:spPr>
      </p:pic>
      <p:pic>
        <p:nvPicPr>
          <p:cNvPr id="24" name="Picture 3">
            <a:extLst>
              <a:ext uri="{FF2B5EF4-FFF2-40B4-BE49-F238E27FC236}">
                <a16:creationId xmlns:a16="http://schemas.microsoft.com/office/drawing/2014/main" id="{5EDE50E3-7181-47DD-8A7A-944487FE9C4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895556" y="5911816"/>
            <a:ext cx="1239294" cy="860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8442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text, map&#10;&#10;Description generated with very high confidence">
            <a:extLst>
              <a:ext uri="{FF2B5EF4-FFF2-40B4-BE49-F238E27FC236}">
                <a16:creationId xmlns:a16="http://schemas.microsoft.com/office/drawing/2014/main" id="{8040AC4E-6A20-44C7-80AA-45F1F8A7B6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967" y="-8467"/>
            <a:ext cx="9144000" cy="6858000"/>
          </a:xfrm>
          <a:prstGeom prst="rect">
            <a:avLst/>
          </a:prstGeom>
        </p:spPr>
      </p:pic>
      <p:grpSp>
        <p:nvGrpSpPr>
          <p:cNvPr id="19" name="Group 18">
            <a:extLst>
              <a:ext uri="{FF2B5EF4-FFF2-40B4-BE49-F238E27FC236}">
                <a16:creationId xmlns:a16="http://schemas.microsoft.com/office/drawing/2014/main" id="{A5AFB369-4673-4727-A7CD-D86AFE0AE069}"/>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20" name="Freeform 14">
              <a:extLst>
                <a:ext uri="{FF2B5EF4-FFF2-40B4-BE49-F238E27FC236}">
                  <a16:creationId xmlns:a16="http://schemas.microsoft.com/office/drawing/2014/main" id="{50709826-4D6B-4A97-8DB3-5DA16662622F}"/>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21" name="Straight Connector 20">
              <a:extLst>
                <a:ext uri="{FF2B5EF4-FFF2-40B4-BE49-F238E27FC236}">
                  <a16:creationId xmlns:a16="http://schemas.microsoft.com/office/drawing/2014/main" id="{47263F58-6EE6-45B3-9BF2-C0BD5D30A556}"/>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5197CE03-EB81-4718-BEA1-C2D488961E50}"/>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3" name="Rectangle 23">
              <a:extLst>
                <a:ext uri="{FF2B5EF4-FFF2-40B4-BE49-F238E27FC236}">
                  <a16:creationId xmlns:a16="http://schemas.microsoft.com/office/drawing/2014/main" id="{A3451629-72D6-4E33-A99A-40FAF7445DD5}"/>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5">
              <a:extLst>
                <a:ext uri="{FF2B5EF4-FFF2-40B4-BE49-F238E27FC236}">
                  <a16:creationId xmlns:a16="http://schemas.microsoft.com/office/drawing/2014/main" id="{E04F0FD4-BCD5-4435-A6B5-A2E69303B73F}"/>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4">
              <a:extLst>
                <a:ext uri="{FF2B5EF4-FFF2-40B4-BE49-F238E27FC236}">
                  <a16:creationId xmlns:a16="http://schemas.microsoft.com/office/drawing/2014/main" id="{DE110F09-1C81-4E73-B5E9-D857CD879F04}"/>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7">
              <a:extLst>
                <a:ext uri="{FF2B5EF4-FFF2-40B4-BE49-F238E27FC236}">
                  <a16:creationId xmlns:a16="http://schemas.microsoft.com/office/drawing/2014/main" id="{273A9C01-06BD-4E8E-8BBF-2E2A9ECF49C5}"/>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8">
              <a:extLst>
                <a:ext uri="{FF2B5EF4-FFF2-40B4-BE49-F238E27FC236}">
                  <a16:creationId xmlns:a16="http://schemas.microsoft.com/office/drawing/2014/main" id="{B206C9B2-27BE-4B6F-A4D0-485FBBEB58FE}"/>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9">
              <a:extLst>
                <a:ext uri="{FF2B5EF4-FFF2-40B4-BE49-F238E27FC236}">
                  <a16:creationId xmlns:a16="http://schemas.microsoft.com/office/drawing/2014/main" id="{2E7D673E-0C5C-4F2B-B46E-3E9286B9E866}"/>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a:extLst>
                <a:ext uri="{FF2B5EF4-FFF2-40B4-BE49-F238E27FC236}">
                  <a16:creationId xmlns:a16="http://schemas.microsoft.com/office/drawing/2014/main" id="{F0F78B34-9B26-4CA9-B8F0-B9638730F9F6}"/>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14" name="Picture 3">
            <a:extLst>
              <a:ext uri="{FF2B5EF4-FFF2-40B4-BE49-F238E27FC236}">
                <a16:creationId xmlns:a16="http://schemas.microsoft.com/office/drawing/2014/main" id="{B5CED59F-4485-4757-8178-C306D989165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895556" y="5911816"/>
            <a:ext cx="1239294" cy="860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2965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00D1C-C012-4117-BB71-5F24DA9BB29C}"/>
              </a:ext>
            </a:extLst>
          </p:cNvPr>
          <p:cNvSpPr>
            <a:spLocks noGrp="1"/>
          </p:cNvSpPr>
          <p:nvPr>
            <p:ph type="title"/>
          </p:nvPr>
        </p:nvSpPr>
        <p:spPr>
          <a:xfrm>
            <a:off x="677334" y="438150"/>
            <a:ext cx="4066116" cy="1320800"/>
          </a:xfrm>
        </p:spPr>
        <p:txBody>
          <a:bodyPr>
            <a:normAutofit/>
          </a:bodyPr>
          <a:lstStyle/>
          <a:p>
            <a:pPr>
              <a:lnSpc>
                <a:spcPct val="90000"/>
              </a:lnSpc>
            </a:pPr>
            <a:r>
              <a:rPr lang="en-US" sz="2800" dirty="0">
                <a:solidFill>
                  <a:srgbClr val="002060"/>
                </a:solidFill>
              </a:rPr>
              <a:t>Pilot Vision </a:t>
            </a:r>
          </a:p>
        </p:txBody>
      </p:sp>
      <p:sp>
        <p:nvSpPr>
          <p:cNvPr id="3" name="Content Placeholder 2">
            <a:extLst>
              <a:ext uri="{FF2B5EF4-FFF2-40B4-BE49-F238E27FC236}">
                <a16:creationId xmlns:a16="http://schemas.microsoft.com/office/drawing/2014/main" id="{CEB389A2-C396-4560-9954-E85F9583F5C6}"/>
              </a:ext>
            </a:extLst>
          </p:cNvPr>
          <p:cNvSpPr>
            <a:spLocks noGrp="1"/>
          </p:cNvSpPr>
          <p:nvPr>
            <p:ph sz="half" idx="1"/>
          </p:nvPr>
        </p:nvSpPr>
        <p:spPr>
          <a:xfrm>
            <a:off x="677334" y="1270000"/>
            <a:ext cx="4184035" cy="5802346"/>
          </a:xfrm>
        </p:spPr>
        <p:txBody>
          <a:bodyPr>
            <a:normAutofit/>
          </a:bodyPr>
          <a:lstStyle/>
          <a:p>
            <a:pPr>
              <a:lnSpc>
                <a:spcPct val="90000"/>
              </a:lnSpc>
            </a:pPr>
            <a:r>
              <a:rPr lang="en-US" dirty="0"/>
              <a:t>A </a:t>
            </a:r>
            <a:r>
              <a:rPr lang="en-US" dirty="0">
                <a:solidFill>
                  <a:srgbClr val="0070C0"/>
                </a:solidFill>
              </a:rPr>
              <a:t>culture of asset management </a:t>
            </a:r>
            <a:r>
              <a:rPr lang="en-US" dirty="0"/>
              <a:t>across all infrastructure assets.</a:t>
            </a:r>
          </a:p>
          <a:p>
            <a:pPr>
              <a:lnSpc>
                <a:spcPct val="90000"/>
              </a:lnSpc>
            </a:pPr>
            <a:r>
              <a:rPr lang="en-US" dirty="0"/>
              <a:t>A </a:t>
            </a:r>
            <a:r>
              <a:rPr lang="en-US" dirty="0">
                <a:solidFill>
                  <a:srgbClr val="0070C0"/>
                </a:solidFill>
              </a:rPr>
              <a:t>statewide assessment </a:t>
            </a:r>
            <a:r>
              <a:rPr lang="en-US" dirty="0"/>
              <a:t>of our transportation, water, wastewater and </a:t>
            </a:r>
            <a:r>
              <a:rPr lang="en-US" dirty="0" err="1"/>
              <a:t>stormwater</a:t>
            </a:r>
            <a:r>
              <a:rPr lang="en-US" dirty="0"/>
              <a:t> infrastructure.</a:t>
            </a:r>
          </a:p>
          <a:p>
            <a:pPr>
              <a:lnSpc>
                <a:spcPct val="90000"/>
              </a:lnSpc>
            </a:pPr>
            <a:r>
              <a:rPr lang="en-US" dirty="0"/>
              <a:t>A </a:t>
            </a:r>
            <a:r>
              <a:rPr lang="en-US" dirty="0">
                <a:solidFill>
                  <a:srgbClr val="0070C0"/>
                </a:solidFill>
              </a:rPr>
              <a:t>long-term integrated asset management strategy </a:t>
            </a:r>
            <a:r>
              <a:rPr lang="en-US" dirty="0"/>
              <a:t>that results in coordination and increased cost efficiencies for utilities and local agencies of all sizes.</a:t>
            </a:r>
          </a:p>
          <a:p>
            <a:pPr>
              <a:lnSpc>
                <a:spcPct val="90000"/>
              </a:lnSpc>
            </a:pPr>
            <a:r>
              <a:rPr lang="en-US" dirty="0"/>
              <a:t>The </a:t>
            </a:r>
            <a:r>
              <a:rPr lang="en-US" dirty="0">
                <a:solidFill>
                  <a:srgbClr val="0070C0"/>
                </a:solidFill>
              </a:rPr>
              <a:t>data and information </a:t>
            </a:r>
            <a:r>
              <a:rPr lang="en-US" dirty="0"/>
              <a:t>needed to determine funding levels, and the incentives needed, for </a:t>
            </a:r>
            <a:r>
              <a:rPr lang="en-US" dirty="0">
                <a:solidFill>
                  <a:srgbClr val="0070C0"/>
                </a:solidFill>
              </a:rPr>
              <a:t>strategic infrastructure investments</a:t>
            </a:r>
            <a:r>
              <a:rPr lang="en-US" dirty="0"/>
              <a:t>.</a:t>
            </a:r>
          </a:p>
        </p:txBody>
      </p:sp>
      <p:pic>
        <p:nvPicPr>
          <p:cNvPr id="14" name="Picture 3">
            <a:extLst>
              <a:ext uri="{FF2B5EF4-FFF2-40B4-BE49-F238E27FC236}">
                <a16:creationId xmlns:a16="http://schemas.microsoft.com/office/drawing/2014/main" id="{B5CED59F-4485-4757-8178-C306D989165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895556" y="5911816"/>
            <a:ext cx="1239294" cy="860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itle 1">
            <a:extLst>
              <a:ext uri="{FF2B5EF4-FFF2-40B4-BE49-F238E27FC236}">
                <a16:creationId xmlns:a16="http://schemas.microsoft.com/office/drawing/2014/main" id="{C20DB15B-8269-48CA-BF5F-3E1336A54661}"/>
              </a:ext>
            </a:extLst>
          </p:cNvPr>
          <p:cNvSpPr txBox="1">
            <a:spLocks/>
          </p:cNvSpPr>
          <p:nvPr/>
        </p:nvSpPr>
        <p:spPr>
          <a:xfrm>
            <a:off x="5089970" y="438150"/>
            <a:ext cx="4066116"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90000"/>
              </a:lnSpc>
            </a:pPr>
            <a:r>
              <a:rPr lang="en-US" sz="2800" dirty="0">
                <a:solidFill>
                  <a:srgbClr val="002060"/>
                </a:solidFill>
              </a:rPr>
              <a:t>Pilot Mission</a:t>
            </a:r>
          </a:p>
          <a:p>
            <a:pPr>
              <a:lnSpc>
                <a:spcPct val="90000"/>
              </a:lnSpc>
            </a:pPr>
            <a:r>
              <a:rPr lang="en-US" sz="2800" dirty="0">
                <a:solidFill>
                  <a:srgbClr val="002060"/>
                </a:solidFill>
              </a:rPr>
              <a:t> </a:t>
            </a:r>
          </a:p>
        </p:txBody>
      </p:sp>
      <p:sp>
        <p:nvSpPr>
          <p:cNvPr id="20" name="Content Placeholder 2">
            <a:extLst>
              <a:ext uri="{FF2B5EF4-FFF2-40B4-BE49-F238E27FC236}">
                <a16:creationId xmlns:a16="http://schemas.microsoft.com/office/drawing/2014/main" id="{CCDCF90F-20F0-40EE-8DF6-054C0BD82D98}"/>
              </a:ext>
            </a:extLst>
          </p:cNvPr>
          <p:cNvSpPr txBox="1">
            <a:spLocks/>
          </p:cNvSpPr>
          <p:nvPr/>
        </p:nvSpPr>
        <p:spPr>
          <a:xfrm>
            <a:off x="5089970" y="1270000"/>
            <a:ext cx="4184035" cy="591185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nSpc>
                <a:spcPct val="90000"/>
              </a:lnSpc>
            </a:pPr>
            <a:r>
              <a:rPr lang="en-US" dirty="0"/>
              <a:t>Build a </a:t>
            </a:r>
            <a:r>
              <a:rPr lang="en-US" dirty="0">
                <a:solidFill>
                  <a:srgbClr val="0070C0"/>
                </a:solidFill>
              </a:rPr>
              <a:t>culture of asset management </a:t>
            </a:r>
            <a:r>
              <a:rPr lang="en-US" dirty="0"/>
              <a:t>across the state.</a:t>
            </a:r>
          </a:p>
          <a:p>
            <a:pPr>
              <a:lnSpc>
                <a:spcPct val="90000"/>
              </a:lnSpc>
            </a:pPr>
            <a:r>
              <a:rPr lang="en-US" dirty="0"/>
              <a:t>Develop </a:t>
            </a:r>
            <a:r>
              <a:rPr lang="en-US" dirty="0">
                <a:solidFill>
                  <a:srgbClr val="0070C0"/>
                </a:solidFill>
              </a:rPr>
              <a:t>consistency</a:t>
            </a:r>
            <a:r>
              <a:rPr lang="en-US" dirty="0"/>
              <a:t> across asset owners in </a:t>
            </a:r>
            <a:r>
              <a:rPr lang="en-US" dirty="0">
                <a:solidFill>
                  <a:srgbClr val="0070C0"/>
                </a:solidFill>
              </a:rPr>
              <a:t>asset standards and management practices</a:t>
            </a:r>
            <a:r>
              <a:rPr lang="en-US" dirty="0"/>
              <a:t>.</a:t>
            </a:r>
          </a:p>
          <a:p>
            <a:pPr>
              <a:lnSpc>
                <a:spcPct val="90000"/>
              </a:lnSpc>
            </a:pPr>
            <a:r>
              <a:rPr lang="en-US" dirty="0"/>
              <a:t>Create mechanisms for </a:t>
            </a:r>
            <a:r>
              <a:rPr lang="en-US" dirty="0">
                <a:solidFill>
                  <a:srgbClr val="0070C0"/>
                </a:solidFill>
              </a:rPr>
              <a:t>coordinated planning and communication </a:t>
            </a:r>
            <a:r>
              <a:rPr lang="en-US" dirty="0"/>
              <a:t>across asset owners and types statewide.</a:t>
            </a:r>
          </a:p>
          <a:p>
            <a:pPr>
              <a:lnSpc>
                <a:spcPct val="90000"/>
              </a:lnSpc>
            </a:pPr>
            <a:r>
              <a:rPr lang="en-US" dirty="0"/>
              <a:t>Develop a </a:t>
            </a:r>
            <a:r>
              <a:rPr lang="en-US" dirty="0">
                <a:solidFill>
                  <a:srgbClr val="0070C0"/>
                </a:solidFill>
              </a:rPr>
              <a:t>system</a:t>
            </a:r>
            <a:r>
              <a:rPr lang="en-US" dirty="0"/>
              <a:t> that will support our understanding of assets and enable us to make informed decisions at a </a:t>
            </a:r>
            <a:r>
              <a:rPr lang="en-US" dirty="0">
                <a:solidFill>
                  <a:srgbClr val="0070C0"/>
                </a:solidFill>
              </a:rPr>
              <a:t>local, regional and state level</a:t>
            </a:r>
            <a:r>
              <a:rPr lang="en-US" dirty="0"/>
              <a:t>. </a:t>
            </a:r>
          </a:p>
        </p:txBody>
      </p:sp>
    </p:spTree>
    <p:extLst>
      <p:ext uri="{BB962C8B-B14F-4D97-AF65-F5344CB8AC3E}">
        <p14:creationId xmlns:p14="http://schemas.microsoft.com/office/powerpoint/2010/main" val="1833355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1DA6F10-A069-411F-912B-9F383D73BA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050" y="0"/>
            <a:ext cx="9144000" cy="6858000"/>
          </a:xfrm>
          <a:prstGeom prst="rect">
            <a:avLst/>
          </a:prstGeom>
        </p:spPr>
      </p:pic>
      <p:pic>
        <p:nvPicPr>
          <p:cNvPr id="15" name="Picture 3">
            <a:extLst>
              <a:ext uri="{FF2B5EF4-FFF2-40B4-BE49-F238E27FC236}">
                <a16:creationId xmlns:a16="http://schemas.microsoft.com/office/drawing/2014/main" id="{51F0C634-3336-40CA-ABFA-9ECCAB037EB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895556" y="5911816"/>
            <a:ext cx="1239294" cy="860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1860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A5AFB369-4673-4727-A7CD-D86AFE0AE069}"/>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20" name="Freeform 14">
              <a:extLst>
                <a:ext uri="{FF2B5EF4-FFF2-40B4-BE49-F238E27FC236}">
                  <a16:creationId xmlns:a16="http://schemas.microsoft.com/office/drawing/2014/main" id="{50709826-4D6B-4A97-8DB3-5DA16662622F}"/>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21" name="Straight Connector 20">
              <a:extLst>
                <a:ext uri="{FF2B5EF4-FFF2-40B4-BE49-F238E27FC236}">
                  <a16:creationId xmlns:a16="http://schemas.microsoft.com/office/drawing/2014/main" id="{47263F58-6EE6-45B3-9BF2-C0BD5D30A556}"/>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5197CE03-EB81-4718-BEA1-C2D488961E50}"/>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3" name="Rectangle 23">
              <a:extLst>
                <a:ext uri="{FF2B5EF4-FFF2-40B4-BE49-F238E27FC236}">
                  <a16:creationId xmlns:a16="http://schemas.microsoft.com/office/drawing/2014/main" id="{A3451629-72D6-4E33-A99A-40FAF7445DD5}"/>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5">
              <a:extLst>
                <a:ext uri="{FF2B5EF4-FFF2-40B4-BE49-F238E27FC236}">
                  <a16:creationId xmlns:a16="http://schemas.microsoft.com/office/drawing/2014/main" id="{E04F0FD4-BCD5-4435-A6B5-A2E69303B73F}"/>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4">
              <a:extLst>
                <a:ext uri="{FF2B5EF4-FFF2-40B4-BE49-F238E27FC236}">
                  <a16:creationId xmlns:a16="http://schemas.microsoft.com/office/drawing/2014/main" id="{DE110F09-1C81-4E73-B5E9-D857CD879F04}"/>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7">
              <a:extLst>
                <a:ext uri="{FF2B5EF4-FFF2-40B4-BE49-F238E27FC236}">
                  <a16:creationId xmlns:a16="http://schemas.microsoft.com/office/drawing/2014/main" id="{273A9C01-06BD-4E8E-8BBF-2E2A9ECF49C5}"/>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8">
              <a:extLst>
                <a:ext uri="{FF2B5EF4-FFF2-40B4-BE49-F238E27FC236}">
                  <a16:creationId xmlns:a16="http://schemas.microsoft.com/office/drawing/2014/main" id="{B206C9B2-27BE-4B6F-A4D0-485FBBEB58FE}"/>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9">
              <a:extLst>
                <a:ext uri="{FF2B5EF4-FFF2-40B4-BE49-F238E27FC236}">
                  <a16:creationId xmlns:a16="http://schemas.microsoft.com/office/drawing/2014/main" id="{2E7D673E-0C5C-4F2B-B46E-3E9286B9E866}"/>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a:extLst>
                <a:ext uri="{FF2B5EF4-FFF2-40B4-BE49-F238E27FC236}">
                  <a16:creationId xmlns:a16="http://schemas.microsoft.com/office/drawing/2014/main" id="{F0F78B34-9B26-4CA9-B8F0-B9638730F9F6}"/>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14" name="Picture 3">
            <a:extLst>
              <a:ext uri="{FF2B5EF4-FFF2-40B4-BE49-F238E27FC236}">
                <a16:creationId xmlns:a16="http://schemas.microsoft.com/office/drawing/2014/main" id="{B5CED59F-4485-4757-8178-C306D989165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895556" y="5911816"/>
            <a:ext cx="1239294" cy="860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E6100D1C-C012-4117-BB71-5F24DA9BB29C}"/>
              </a:ext>
            </a:extLst>
          </p:cNvPr>
          <p:cNvSpPr>
            <a:spLocks noGrp="1"/>
          </p:cNvSpPr>
          <p:nvPr>
            <p:ph type="title"/>
          </p:nvPr>
        </p:nvSpPr>
        <p:spPr>
          <a:xfrm>
            <a:off x="1016624" y="4953000"/>
            <a:ext cx="8288032" cy="1096648"/>
          </a:xfrm>
        </p:spPr>
        <p:txBody>
          <a:bodyPr vert="horz" lIns="91440" tIns="45720" rIns="91440" bIns="45720" rtlCol="0" anchor="b">
            <a:normAutofit/>
          </a:bodyPr>
          <a:lstStyle/>
          <a:p>
            <a:r>
              <a:rPr lang="en-US" sz="4800" dirty="0">
                <a:solidFill>
                  <a:srgbClr val="002060"/>
                </a:solidFill>
              </a:rPr>
              <a:t>What is Asset Management? </a:t>
            </a:r>
          </a:p>
        </p:txBody>
      </p:sp>
      <p:pic>
        <p:nvPicPr>
          <p:cNvPr id="9" name="Picture 8" descr="A screenshot of a cell phone&#10;&#10;Description generated with very high confidence">
            <a:extLst>
              <a:ext uri="{FF2B5EF4-FFF2-40B4-BE49-F238E27FC236}">
                <a16:creationId xmlns:a16="http://schemas.microsoft.com/office/drawing/2014/main" id="{040250A3-9F0B-4C19-B23F-1DC26C7000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508" y="661887"/>
            <a:ext cx="8516852" cy="4358568"/>
          </a:xfrm>
          <a:prstGeom prst="rect">
            <a:avLst/>
          </a:prstGeom>
        </p:spPr>
      </p:pic>
    </p:spTree>
    <p:extLst>
      <p:ext uri="{BB962C8B-B14F-4D97-AF65-F5344CB8AC3E}">
        <p14:creationId xmlns:p14="http://schemas.microsoft.com/office/powerpoint/2010/main" val="2050418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A5AFB369-4673-4727-A7CD-D86AFE0AE069}"/>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20" name="Freeform 14">
              <a:extLst>
                <a:ext uri="{FF2B5EF4-FFF2-40B4-BE49-F238E27FC236}">
                  <a16:creationId xmlns:a16="http://schemas.microsoft.com/office/drawing/2014/main" id="{50709826-4D6B-4A97-8DB3-5DA16662622F}"/>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21" name="Straight Connector 20">
              <a:extLst>
                <a:ext uri="{FF2B5EF4-FFF2-40B4-BE49-F238E27FC236}">
                  <a16:creationId xmlns:a16="http://schemas.microsoft.com/office/drawing/2014/main" id="{47263F58-6EE6-45B3-9BF2-C0BD5D30A556}"/>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5197CE03-EB81-4718-BEA1-C2D488961E50}"/>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3" name="Rectangle 23">
              <a:extLst>
                <a:ext uri="{FF2B5EF4-FFF2-40B4-BE49-F238E27FC236}">
                  <a16:creationId xmlns:a16="http://schemas.microsoft.com/office/drawing/2014/main" id="{A3451629-72D6-4E33-A99A-40FAF7445DD5}"/>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5">
              <a:extLst>
                <a:ext uri="{FF2B5EF4-FFF2-40B4-BE49-F238E27FC236}">
                  <a16:creationId xmlns:a16="http://schemas.microsoft.com/office/drawing/2014/main" id="{E04F0FD4-BCD5-4435-A6B5-A2E69303B73F}"/>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4">
              <a:extLst>
                <a:ext uri="{FF2B5EF4-FFF2-40B4-BE49-F238E27FC236}">
                  <a16:creationId xmlns:a16="http://schemas.microsoft.com/office/drawing/2014/main" id="{DE110F09-1C81-4E73-B5E9-D857CD879F04}"/>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7">
              <a:extLst>
                <a:ext uri="{FF2B5EF4-FFF2-40B4-BE49-F238E27FC236}">
                  <a16:creationId xmlns:a16="http://schemas.microsoft.com/office/drawing/2014/main" id="{273A9C01-06BD-4E8E-8BBF-2E2A9ECF49C5}"/>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8">
              <a:extLst>
                <a:ext uri="{FF2B5EF4-FFF2-40B4-BE49-F238E27FC236}">
                  <a16:creationId xmlns:a16="http://schemas.microsoft.com/office/drawing/2014/main" id="{B206C9B2-27BE-4B6F-A4D0-485FBBEB58FE}"/>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9">
              <a:extLst>
                <a:ext uri="{FF2B5EF4-FFF2-40B4-BE49-F238E27FC236}">
                  <a16:creationId xmlns:a16="http://schemas.microsoft.com/office/drawing/2014/main" id="{2E7D673E-0C5C-4F2B-B46E-3E9286B9E866}"/>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a:extLst>
                <a:ext uri="{FF2B5EF4-FFF2-40B4-BE49-F238E27FC236}">
                  <a16:creationId xmlns:a16="http://schemas.microsoft.com/office/drawing/2014/main" id="{F0F78B34-9B26-4CA9-B8F0-B9638730F9F6}"/>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14" name="Picture 3">
            <a:extLst>
              <a:ext uri="{FF2B5EF4-FFF2-40B4-BE49-F238E27FC236}">
                <a16:creationId xmlns:a16="http://schemas.microsoft.com/office/drawing/2014/main" id="{B5CED59F-4485-4757-8178-C306D989165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895556" y="5911816"/>
            <a:ext cx="1239294" cy="860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E6100D1C-C012-4117-BB71-5F24DA9BB29C}"/>
              </a:ext>
            </a:extLst>
          </p:cNvPr>
          <p:cNvSpPr>
            <a:spLocks noGrp="1"/>
          </p:cNvSpPr>
          <p:nvPr>
            <p:ph type="title"/>
          </p:nvPr>
        </p:nvSpPr>
        <p:spPr>
          <a:xfrm>
            <a:off x="288356" y="-8467"/>
            <a:ext cx="10273810" cy="1096648"/>
          </a:xfrm>
        </p:spPr>
        <p:txBody>
          <a:bodyPr vert="horz" lIns="91440" tIns="45720" rIns="91440" bIns="45720" rtlCol="0" anchor="b">
            <a:normAutofit fontScale="90000"/>
          </a:bodyPr>
          <a:lstStyle/>
          <a:p>
            <a:r>
              <a:rPr lang="en-US" sz="4800" dirty="0">
                <a:solidFill>
                  <a:srgbClr val="002060"/>
                </a:solidFill>
              </a:rPr>
              <a:t>Asset Management Maturity Assessment </a:t>
            </a:r>
          </a:p>
        </p:txBody>
      </p:sp>
      <p:pic>
        <p:nvPicPr>
          <p:cNvPr id="16" name="Picture 3">
            <a:extLst>
              <a:ext uri="{FF2B5EF4-FFF2-40B4-BE49-F238E27FC236}">
                <a16:creationId xmlns:a16="http://schemas.microsoft.com/office/drawing/2014/main" id="{0E79C3BE-57B6-483B-AB9E-508D3AC5CE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800" y="1214094"/>
            <a:ext cx="4089400" cy="529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3" descr="001.jpg">
            <a:extLst>
              <a:ext uri="{FF2B5EF4-FFF2-40B4-BE49-F238E27FC236}">
                <a16:creationId xmlns:a16="http://schemas.microsoft.com/office/drawing/2014/main" id="{01E47A21-EAED-4AD5-AC98-CE79E168753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26544" y="4641956"/>
            <a:ext cx="6000750"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A screenshot of a cell phone&#10;&#10;Description generated with very high confidence">
            <a:extLst>
              <a:ext uri="{FF2B5EF4-FFF2-40B4-BE49-F238E27FC236}">
                <a16:creationId xmlns:a16="http://schemas.microsoft.com/office/drawing/2014/main" id="{2452DC6C-31BC-4DC5-BBA7-A6465087262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29718" y="1329487"/>
            <a:ext cx="7111708" cy="3050008"/>
          </a:xfrm>
          <a:prstGeom prst="rect">
            <a:avLst/>
          </a:prstGeom>
        </p:spPr>
      </p:pic>
    </p:spTree>
    <p:extLst>
      <p:ext uri="{BB962C8B-B14F-4D97-AF65-F5344CB8AC3E}">
        <p14:creationId xmlns:p14="http://schemas.microsoft.com/office/powerpoint/2010/main" val="400696107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203</TotalTime>
  <Words>1478</Words>
  <Application>Microsoft Office PowerPoint</Application>
  <PresentationFormat>Widescreen</PresentationFormat>
  <Paragraphs>149</Paragraphs>
  <Slides>23</Slides>
  <Notes>23</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Century Gothic</vt:lpstr>
      <vt:lpstr>Times New Roman</vt:lpstr>
      <vt:lpstr>Trebuchet MS</vt:lpstr>
      <vt:lpstr>Wingdings 3</vt:lpstr>
      <vt:lpstr>Facet</vt:lpstr>
      <vt:lpstr>21st Century Infrastructure Commission  Asset Management Pilot </vt:lpstr>
      <vt:lpstr>21st Century Infrastructure Commission Background</vt:lpstr>
      <vt:lpstr>Regional Asset Management Pilot </vt:lpstr>
      <vt:lpstr>PowerPoint Presentation</vt:lpstr>
      <vt:lpstr>PowerPoint Presentation</vt:lpstr>
      <vt:lpstr>Pilot Vision </vt:lpstr>
      <vt:lpstr>PowerPoint Presentation</vt:lpstr>
      <vt:lpstr>What is Asset Management? </vt:lpstr>
      <vt:lpstr>Asset Management Maturity Assessment </vt:lpstr>
      <vt:lpstr>Pilot Participation </vt:lpstr>
      <vt:lpstr>PowerPoint Presentation</vt:lpstr>
      <vt:lpstr>Data Collected</vt:lpstr>
      <vt:lpstr>Data Analysis </vt:lpstr>
      <vt:lpstr>Data Analysis </vt:lpstr>
      <vt:lpstr>Pilot Recommendations </vt:lpstr>
      <vt:lpstr>Pilot Recommendations (cont.) </vt:lpstr>
      <vt:lpstr>Pilot Recommendations (cont.) </vt:lpstr>
      <vt:lpstr>PowerPoint Presentation</vt:lpstr>
      <vt:lpstr>PowerPoint Presentation</vt:lpstr>
      <vt:lpstr>Pilot Recommendations (cont.) </vt:lpstr>
      <vt:lpstr>Pilot Recommendations (cont.) </vt:lpstr>
      <vt:lpstr>Recommendation Implementation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21st Century Infrastructure Commission  Asset Management Pilot </dc:title>
  <dc:creator>Empie, Therese (GOV)</dc:creator>
  <cp:lastModifiedBy>Empie, Therese (GOV)</cp:lastModifiedBy>
  <cp:revision>17</cp:revision>
  <dcterms:created xsi:type="dcterms:W3CDTF">2018-05-01T17:53:30Z</dcterms:created>
  <dcterms:modified xsi:type="dcterms:W3CDTF">2018-05-04T17:17:45Z</dcterms:modified>
</cp:coreProperties>
</file>