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0" d="100"/>
          <a:sy n="100" d="100"/>
        </p:scale>
        <p:origin x="45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11/27/2020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11/27/2020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11/27/2020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11/27/2020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11/27/2020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E23D-8ADB-4BA3-BDDC-DC77C608A91F}"/>
              </a:ext>
            </a:extLst>
          </p:cNvPr>
          <p:cNvSpPr>
            <a:spLocks noGrp="1"/>
          </p:cNvSpPr>
          <p:nvPr>
            <p:ph type="ctrTitle"/>
          </p:nvPr>
        </p:nvSpPr>
        <p:spPr/>
        <p:txBody>
          <a:bodyPr>
            <a:normAutofit/>
          </a:bodyPr>
          <a:lstStyle/>
          <a:p>
            <a:pPr algn="ctr"/>
            <a:r>
              <a:rPr lang="en-US" sz="8000" dirty="0"/>
              <a:t>Disability Awareness</a:t>
            </a:r>
          </a:p>
        </p:txBody>
      </p:sp>
      <p:pic>
        <p:nvPicPr>
          <p:cNvPr id="3" name="Picture 2" descr="Cartoon people with varying disabilities">
            <a:extLst>
              <a:ext uri="{FF2B5EF4-FFF2-40B4-BE49-F238E27FC236}">
                <a16:creationId xmlns:a16="http://schemas.microsoft.com/office/drawing/2014/main" id="{14F5AE84-2D21-431D-87C1-BCD68A4A3D05}"/>
              </a:ext>
            </a:extLst>
          </p:cNvPr>
          <p:cNvPicPr>
            <a:picLocks noChangeAspect="1"/>
          </p:cNvPicPr>
          <p:nvPr/>
        </p:nvPicPr>
        <p:blipFill>
          <a:blip r:embed="rId2"/>
          <a:stretch>
            <a:fillRect/>
          </a:stretch>
        </p:blipFill>
        <p:spPr>
          <a:xfrm>
            <a:off x="3657600" y="3284953"/>
            <a:ext cx="4876800" cy="2876550"/>
          </a:xfrm>
          <a:prstGeom prst="rect">
            <a:avLst/>
          </a:prstGeom>
        </p:spPr>
      </p:pic>
    </p:spTree>
    <p:extLst>
      <p:ext uri="{BB962C8B-B14F-4D97-AF65-F5344CB8AC3E}">
        <p14:creationId xmlns:p14="http://schemas.microsoft.com/office/powerpoint/2010/main" val="410582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0169-9D66-46D7-AFFF-8CA3D131C3B3}"/>
              </a:ext>
            </a:extLst>
          </p:cNvPr>
          <p:cNvSpPr>
            <a:spLocks noGrp="1"/>
          </p:cNvSpPr>
          <p:nvPr>
            <p:ph type="title"/>
          </p:nvPr>
        </p:nvSpPr>
        <p:spPr/>
        <p:txBody>
          <a:bodyPr>
            <a:normAutofit/>
          </a:bodyPr>
          <a:lstStyle/>
          <a:p>
            <a:r>
              <a:rPr lang="en-US" sz="4000" dirty="0"/>
              <a:t>What Should I Do When… Vision Cont.</a:t>
            </a:r>
          </a:p>
        </p:txBody>
      </p:sp>
      <p:sp>
        <p:nvSpPr>
          <p:cNvPr id="3" name="Content Placeholder 2">
            <a:extLst>
              <a:ext uri="{FF2B5EF4-FFF2-40B4-BE49-F238E27FC236}">
                <a16:creationId xmlns:a16="http://schemas.microsoft.com/office/drawing/2014/main" id="{DF2805F3-420A-48F7-A2B5-82446D1137F1}"/>
              </a:ext>
            </a:extLst>
          </p:cNvPr>
          <p:cNvSpPr>
            <a:spLocks noGrp="1"/>
          </p:cNvSpPr>
          <p:nvPr>
            <p:ph idx="1"/>
          </p:nvPr>
        </p:nvSpPr>
        <p:spPr>
          <a:xfrm>
            <a:off x="581193" y="2019869"/>
            <a:ext cx="5895807" cy="4667533"/>
          </a:xfrm>
        </p:spPr>
        <p:txBody>
          <a:bodyPr>
            <a:normAutofit fontScale="92500" lnSpcReduction="10000"/>
          </a:bodyPr>
          <a:lstStyle/>
          <a:p>
            <a:pPr lvl="0"/>
            <a:r>
              <a:rPr lang="en-US" sz="2400" dirty="0"/>
              <a:t>If opening a door for someone, announce what way the door is opening. For example, the door opens out and to the right.</a:t>
            </a:r>
          </a:p>
          <a:p>
            <a:pPr lvl="0"/>
            <a:r>
              <a:rPr lang="en-US" sz="2400" dirty="0"/>
              <a:t>If you are leaving the area be sure to announce you are leaving.</a:t>
            </a:r>
          </a:p>
          <a:p>
            <a:pPr lvl="0"/>
            <a:r>
              <a:rPr lang="en-US" sz="2400" dirty="0"/>
              <a:t>Do not touch the individual’s cane or guide dog.</a:t>
            </a:r>
          </a:p>
          <a:p>
            <a:pPr lvl="0"/>
            <a:r>
              <a:rPr lang="en-US" sz="2400" dirty="0"/>
              <a:t>Do not move items without announcing that they might be in the way and allow the individual the opportunity to move the items themselves.</a:t>
            </a:r>
          </a:p>
          <a:p>
            <a:pPr lvl="0"/>
            <a:r>
              <a:rPr lang="en-US" sz="2400" dirty="0"/>
              <a:t>Do not assume all individuals who have a vision impairment read braille.</a:t>
            </a:r>
          </a:p>
        </p:txBody>
      </p:sp>
      <p:pic>
        <p:nvPicPr>
          <p:cNvPr id="4" name="Picture 3" descr="individual using a white cane to walk on a sidewalk">
            <a:extLst>
              <a:ext uri="{FF2B5EF4-FFF2-40B4-BE49-F238E27FC236}">
                <a16:creationId xmlns:a16="http://schemas.microsoft.com/office/drawing/2014/main" id="{AF48E678-91C4-4FE2-A968-5EB10DA2D7BC}"/>
              </a:ext>
            </a:extLst>
          </p:cNvPr>
          <p:cNvPicPr>
            <a:picLocks noChangeAspect="1"/>
          </p:cNvPicPr>
          <p:nvPr/>
        </p:nvPicPr>
        <p:blipFill>
          <a:blip r:embed="rId2"/>
          <a:stretch>
            <a:fillRect/>
          </a:stretch>
        </p:blipFill>
        <p:spPr>
          <a:xfrm>
            <a:off x="6660107" y="2650417"/>
            <a:ext cx="5122460" cy="3406436"/>
          </a:xfrm>
          <a:prstGeom prst="rect">
            <a:avLst/>
          </a:prstGeom>
        </p:spPr>
      </p:pic>
    </p:spTree>
    <p:extLst>
      <p:ext uri="{BB962C8B-B14F-4D97-AF65-F5344CB8AC3E}">
        <p14:creationId xmlns:p14="http://schemas.microsoft.com/office/powerpoint/2010/main" val="39385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4820-CF67-4DA0-A550-629C206BFE3C}"/>
              </a:ext>
            </a:extLst>
          </p:cNvPr>
          <p:cNvSpPr>
            <a:spLocks noGrp="1"/>
          </p:cNvSpPr>
          <p:nvPr>
            <p:ph type="title"/>
          </p:nvPr>
        </p:nvSpPr>
        <p:spPr/>
        <p:txBody>
          <a:bodyPr>
            <a:normAutofit/>
          </a:bodyPr>
          <a:lstStyle/>
          <a:p>
            <a:r>
              <a:rPr lang="en-US" sz="5400" dirty="0"/>
              <a:t>What Should I Do When…?</a:t>
            </a:r>
          </a:p>
        </p:txBody>
      </p:sp>
      <p:sp>
        <p:nvSpPr>
          <p:cNvPr id="3" name="Content Placeholder 2">
            <a:extLst>
              <a:ext uri="{FF2B5EF4-FFF2-40B4-BE49-F238E27FC236}">
                <a16:creationId xmlns:a16="http://schemas.microsoft.com/office/drawing/2014/main" id="{06F40336-928F-47AE-B4C4-074A3CF6D2F8}"/>
              </a:ext>
            </a:extLst>
          </p:cNvPr>
          <p:cNvSpPr>
            <a:spLocks noGrp="1"/>
          </p:cNvSpPr>
          <p:nvPr>
            <p:ph idx="1"/>
          </p:nvPr>
        </p:nvSpPr>
        <p:spPr>
          <a:xfrm>
            <a:off x="581192" y="2180496"/>
            <a:ext cx="11029615" cy="4458843"/>
          </a:xfrm>
        </p:spPr>
        <p:txBody>
          <a:bodyPr>
            <a:normAutofit/>
          </a:bodyPr>
          <a:lstStyle/>
          <a:p>
            <a:pPr marL="0" indent="0">
              <a:buNone/>
            </a:pPr>
            <a:r>
              <a:rPr lang="en-US" sz="2200" dirty="0"/>
              <a:t>When interacting with someone experiencing a communication disability:</a:t>
            </a:r>
          </a:p>
          <a:p>
            <a:pPr lvl="0"/>
            <a:r>
              <a:rPr lang="en-US" sz="2200" dirty="0"/>
              <a:t>Give the individual your full attention.</a:t>
            </a:r>
          </a:p>
          <a:p>
            <a:pPr lvl="0"/>
            <a:r>
              <a:rPr lang="en-US" sz="2200" dirty="0"/>
              <a:t>Be aware of background noise as this may interfere with your interaction.</a:t>
            </a:r>
          </a:p>
          <a:p>
            <a:pPr lvl="0"/>
            <a:r>
              <a:rPr lang="en-US" sz="2200" dirty="0"/>
              <a:t>If you do not understand ask the individual to repeat what they said.</a:t>
            </a:r>
          </a:p>
          <a:p>
            <a:pPr lvl="0"/>
            <a:r>
              <a:rPr lang="en-US" sz="2200" dirty="0"/>
              <a:t>Do not just smile and nod if you still are not understanding. It is OK to say “I am still not understanding you, is there another way you can say it?”</a:t>
            </a:r>
          </a:p>
          <a:p>
            <a:pPr lvl="0"/>
            <a:r>
              <a:rPr lang="en-US" sz="2200" dirty="0"/>
              <a:t>Do not finish the persons sentences.</a:t>
            </a:r>
          </a:p>
          <a:p>
            <a:pPr lvl="0"/>
            <a:r>
              <a:rPr lang="en-US" sz="2200" dirty="0"/>
              <a:t>To clarify what you have heard, try rephrasing what you have heard to the individual.</a:t>
            </a:r>
          </a:p>
          <a:p>
            <a:pPr lvl="0"/>
            <a:r>
              <a:rPr lang="en-US" sz="2200" dirty="0"/>
              <a:t>If someone is nonverbal, it may be best to ask “yes” and “no” questions. Continue to check in with the individual to ensure they understand.</a:t>
            </a:r>
          </a:p>
        </p:txBody>
      </p:sp>
    </p:spTree>
    <p:extLst>
      <p:ext uri="{BB962C8B-B14F-4D97-AF65-F5344CB8AC3E}">
        <p14:creationId xmlns:p14="http://schemas.microsoft.com/office/powerpoint/2010/main" val="423401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4F77-DEDC-442C-AF3C-DF154B388FF3}"/>
              </a:ext>
            </a:extLst>
          </p:cNvPr>
          <p:cNvSpPr>
            <a:spLocks noGrp="1"/>
          </p:cNvSpPr>
          <p:nvPr>
            <p:ph type="title"/>
          </p:nvPr>
        </p:nvSpPr>
        <p:spPr/>
        <p:txBody>
          <a:bodyPr>
            <a:normAutofit/>
          </a:bodyPr>
          <a:lstStyle/>
          <a:p>
            <a:r>
              <a:rPr lang="en-US" sz="5400" dirty="0"/>
              <a:t>What Should I Do When…?</a:t>
            </a:r>
          </a:p>
        </p:txBody>
      </p:sp>
      <p:sp>
        <p:nvSpPr>
          <p:cNvPr id="3" name="Content Placeholder 2">
            <a:extLst>
              <a:ext uri="{FF2B5EF4-FFF2-40B4-BE49-F238E27FC236}">
                <a16:creationId xmlns:a16="http://schemas.microsoft.com/office/drawing/2014/main" id="{3D4BC1FA-D328-4518-86C5-8E43416E5EBB}"/>
              </a:ext>
            </a:extLst>
          </p:cNvPr>
          <p:cNvSpPr>
            <a:spLocks noGrp="1"/>
          </p:cNvSpPr>
          <p:nvPr>
            <p:ph idx="1"/>
          </p:nvPr>
        </p:nvSpPr>
        <p:spPr>
          <a:xfrm>
            <a:off x="581192" y="2180496"/>
            <a:ext cx="11029615" cy="3975348"/>
          </a:xfrm>
        </p:spPr>
        <p:txBody>
          <a:bodyPr>
            <a:normAutofit fontScale="92500" lnSpcReduction="10000"/>
          </a:bodyPr>
          <a:lstStyle/>
          <a:p>
            <a:pPr marL="0" indent="0">
              <a:buNone/>
            </a:pPr>
            <a:r>
              <a:rPr lang="en-US" sz="2400" dirty="0"/>
              <a:t>When interacting with an individual who is neurodiverse: </a:t>
            </a:r>
          </a:p>
          <a:p>
            <a:pPr lvl="0"/>
            <a:r>
              <a:rPr lang="en-US" sz="2400" dirty="0"/>
              <a:t>Be clear and direct. Some individuals who are neurodiverse may take phrases literally such as “It is so quiet in here, I hear crickets.”</a:t>
            </a:r>
          </a:p>
          <a:p>
            <a:pPr lvl="0"/>
            <a:r>
              <a:rPr lang="en-US" sz="2400" dirty="0"/>
              <a:t>Be aware that individuals who are neurodiverse may not understand certain cues in conversation. Example: Some individuals find it difficult to understand body language and facial expressions, consider the most direct approach.</a:t>
            </a:r>
          </a:p>
          <a:p>
            <a:pPr lvl="0"/>
            <a:r>
              <a:rPr lang="en-US" sz="2400" dirty="0"/>
              <a:t>If it seems as though the individual is not understanding what you are saying, ask what is the best way to communicate? For example, writing it down.</a:t>
            </a:r>
          </a:p>
          <a:p>
            <a:pPr lvl="0"/>
            <a:r>
              <a:rPr lang="en-US" sz="2400" dirty="0"/>
              <a:t>If someone’s memory is impacted you may have to repeat yourself more than once.</a:t>
            </a:r>
          </a:p>
          <a:p>
            <a:pPr lvl="0"/>
            <a:r>
              <a:rPr lang="en-US" sz="2400" dirty="0"/>
              <a:t>Do not use “baby talk.”</a:t>
            </a:r>
          </a:p>
        </p:txBody>
      </p:sp>
    </p:spTree>
    <p:extLst>
      <p:ext uri="{BB962C8B-B14F-4D97-AF65-F5344CB8AC3E}">
        <p14:creationId xmlns:p14="http://schemas.microsoft.com/office/powerpoint/2010/main" val="307265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E131-3800-4416-A400-1935F99E5A29}"/>
              </a:ext>
            </a:extLst>
          </p:cNvPr>
          <p:cNvSpPr>
            <a:spLocks noGrp="1"/>
          </p:cNvSpPr>
          <p:nvPr>
            <p:ph type="title"/>
          </p:nvPr>
        </p:nvSpPr>
        <p:spPr/>
        <p:txBody>
          <a:bodyPr>
            <a:normAutofit/>
          </a:bodyPr>
          <a:lstStyle/>
          <a:p>
            <a:r>
              <a:rPr lang="en-US" sz="5400" dirty="0"/>
              <a:t>What Should I Do When…?</a:t>
            </a:r>
          </a:p>
        </p:txBody>
      </p:sp>
      <p:sp>
        <p:nvSpPr>
          <p:cNvPr id="3" name="Content Placeholder 2">
            <a:extLst>
              <a:ext uri="{FF2B5EF4-FFF2-40B4-BE49-F238E27FC236}">
                <a16:creationId xmlns:a16="http://schemas.microsoft.com/office/drawing/2014/main" id="{86739300-D530-42C2-ADEF-F3ED6259CC62}"/>
              </a:ext>
            </a:extLst>
          </p:cNvPr>
          <p:cNvSpPr>
            <a:spLocks noGrp="1"/>
          </p:cNvSpPr>
          <p:nvPr>
            <p:ph idx="1"/>
          </p:nvPr>
        </p:nvSpPr>
        <p:spPr>
          <a:xfrm>
            <a:off x="5868537" y="2180496"/>
            <a:ext cx="5742270" cy="4193008"/>
          </a:xfrm>
        </p:spPr>
        <p:txBody>
          <a:bodyPr>
            <a:normAutofit lnSpcReduction="10000"/>
          </a:bodyPr>
          <a:lstStyle/>
          <a:p>
            <a:pPr marL="0" indent="0">
              <a:buNone/>
            </a:pPr>
            <a:r>
              <a:rPr lang="en-US" sz="2200" dirty="0"/>
              <a:t>When interacting with someone who has a chronic health condition:</a:t>
            </a:r>
          </a:p>
          <a:p>
            <a:pPr lvl="0"/>
            <a:r>
              <a:rPr lang="en-US" sz="2200" dirty="0"/>
              <a:t>Understand that the individual may be experiencing fatigue and will need to limit their movements and/or sit down.</a:t>
            </a:r>
          </a:p>
          <a:p>
            <a:pPr lvl="0"/>
            <a:r>
              <a:rPr lang="en-US" sz="2200" dirty="0"/>
              <a:t>The individual may be experiencing pain/fatigue and not wish to communicate fully.</a:t>
            </a:r>
          </a:p>
          <a:p>
            <a:pPr lvl="0"/>
            <a:r>
              <a:rPr lang="en-US" sz="2200" dirty="0"/>
              <a:t>Understand that certain environmental factors may trigger pain, nausea, behavioral changes, etc.</a:t>
            </a:r>
          </a:p>
        </p:txBody>
      </p:sp>
      <p:pic>
        <p:nvPicPr>
          <p:cNvPr id="4" name="Picture 3" descr="patient preparing to receive dialysis talking to nurse">
            <a:extLst>
              <a:ext uri="{FF2B5EF4-FFF2-40B4-BE49-F238E27FC236}">
                <a16:creationId xmlns:a16="http://schemas.microsoft.com/office/drawing/2014/main" id="{BFB7B565-1D3F-4081-BA45-2BAA58AD5ECF}"/>
              </a:ext>
            </a:extLst>
          </p:cNvPr>
          <p:cNvPicPr>
            <a:picLocks noChangeAspect="1"/>
          </p:cNvPicPr>
          <p:nvPr/>
        </p:nvPicPr>
        <p:blipFill>
          <a:blip r:embed="rId2"/>
          <a:stretch>
            <a:fillRect/>
          </a:stretch>
        </p:blipFill>
        <p:spPr>
          <a:xfrm>
            <a:off x="232013" y="2909627"/>
            <a:ext cx="5461830" cy="2734745"/>
          </a:xfrm>
          <a:prstGeom prst="rect">
            <a:avLst/>
          </a:prstGeom>
        </p:spPr>
      </p:pic>
    </p:spTree>
    <p:extLst>
      <p:ext uri="{BB962C8B-B14F-4D97-AF65-F5344CB8AC3E}">
        <p14:creationId xmlns:p14="http://schemas.microsoft.com/office/powerpoint/2010/main" val="267097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2F21-5456-4F4D-87B2-A4F88F73067B}"/>
              </a:ext>
            </a:extLst>
          </p:cNvPr>
          <p:cNvSpPr>
            <a:spLocks noGrp="1"/>
          </p:cNvSpPr>
          <p:nvPr>
            <p:ph type="title"/>
          </p:nvPr>
        </p:nvSpPr>
        <p:spPr/>
        <p:txBody>
          <a:bodyPr>
            <a:normAutofit/>
          </a:bodyPr>
          <a:lstStyle/>
          <a:p>
            <a:r>
              <a:rPr lang="en-US" sz="5400" dirty="0"/>
              <a:t>Your Words Matter</a:t>
            </a:r>
          </a:p>
        </p:txBody>
      </p:sp>
      <p:sp>
        <p:nvSpPr>
          <p:cNvPr id="3" name="Content Placeholder 2">
            <a:extLst>
              <a:ext uri="{FF2B5EF4-FFF2-40B4-BE49-F238E27FC236}">
                <a16:creationId xmlns:a16="http://schemas.microsoft.com/office/drawing/2014/main" id="{9309C881-58BB-4EF7-BBA5-E9A94BF95F77}"/>
              </a:ext>
            </a:extLst>
          </p:cNvPr>
          <p:cNvSpPr>
            <a:spLocks noGrp="1"/>
          </p:cNvSpPr>
          <p:nvPr>
            <p:ph idx="1"/>
          </p:nvPr>
        </p:nvSpPr>
        <p:spPr/>
        <p:txBody>
          <a:bodyPr>
            <a:normAutofit fontScale="92500" lnSpcReduction="10000"/>
          </a:bodyPr>
          <a:lstStyle/>
          <a:p>
            <a:pPr marL="0" indent="0">
              <a:buNone/>
            </a:pPr>
            <a:r>
              <a:rPr lang="en-US" sz="2400" dirty="0"/>
              <a:t>It is important to speak with an individual with a disability as though they are in fact an individual. And, although all individuals have a preference as to how they are addressed and/or referred to, here are a few basics to keep in mind:</a:t>
            </a:r>
          </a:p>
          <a:p>
            <a:pPr lvl="0"/>
            <a:r>
              <a:rPr lang="en-US" sz="2400" dirty="0"/>
              <a:t>Do Say: Person with a Disability</a:t>
            </a:r>
          </a:p>
          <a:p>
            <a:pPr lvl="0"/>
            <a:r>
              <a:rPr lang="en-US" sz="2400" dirty="0"/>
              <a:t>Do Not Say: Handicapped or Crippled</a:t>
            </a:r>
          </a:p>
          <a:p>
            <a:pPr lvl="0"/>
            <a:r>
              <a:rPr lang="en-US" sz="2400" dirty="0"/>
              <a:t>Do Say: Individual experiences cerebral palsy </a:t>
            </a:r>
          </a:p>
          <a:p>
            <a:pPr lvl="0"/>
            <a:r>
              <a:rPr lang="en-US" sz="2400" dirty="0"/>
              <a:t>Do Not Say: individuals suffers from cerebral palsy</a:t>
            </a:r>
          </a:p>
          <a:p>
            <a:pPr lvl="0"/>
            <a:r>
              <a:rPr lang="en-US" sz="2400" dirty="0"/>
              <a:t>Do Say: Wheelchair user or individual in a wheelchair</a:t>
            </a:r>
          </a:p>
          <a:p>
            <a:pPr lvl="0"/>
            <a:r>
              <a:rPr lang="en-US" sz="2400" dirty="0"/>
              <a:t>Do Not Say: Wheelchair bound or confined to a wheelchair</a:t>
            </a:r>
          </a:p>
        </p:txBody>
      </p:sp>
    </p:spTree>
    <p:extLst>
      <p:ext uri="{BB962C8B-B14F-4D97-AF65-F5344CB8AC3E}">
        <p14:creationId xmlns:p14="http://schemas.microsoft.com/office/powerpoint/2010/main" val="5979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5FC1-0634-4A5F-82C5-3BBA80BF7486}"/>
              </a:ext>
            </a:extLst>
          </p:cNvPr>
          <p:cNvSpPr>
            <a:spLocks noGrp="1"/>
          </p:cNvSpPr>
          <p:nvPr>
            <p:ph type="title"/>
          </p:nvPr>
        </p:nvSpPr>
        <p:spPr/>
        <p:txBody>
          <a:bodyPr>
            <a:normAutofit/>
          </a:bodyPr>
          <a:lstStyle/>
          <a:p>
            <a:r>
              <a:rPr lang="en-US" sz="5400" dirty="0"/>
              <a:t>Things to Consider</a:t>
            </a:r>
          </a:p>
        </p:txBody>
      </p:sp>
      <p:sp>
        <p:nvSpPr>
          <p:cNvPr id="3" name="Content Placeholder 2">
            <a:extLst>
              <a:ext uri="{FF2B5EF4-FFF2-40B4-BE49-F238E27FC236}">
                <a16:creationId xmlns:a16="http://schemas.microsoft.com/office/drawing/2014/main" id="{B387B1DE-53C4-4A9D-B49F-7DCC515DA992}"/>
              </a:ext>
            </a:extLst>
          </p:cNvPr>
          <p:cNvSpPr>
            <a:spLocks noGrp="1"/>
          </p:cNvSpPr>
          <p:nvPr>
            <p:ph idx="1"/>
          </p:nvPr>
        </p:nvSpPr>
        <p:spPr>
          <a:xfrm>
            <a:off x="581192" y="2021470"/>
            <a:ext cx="6256930" cy="4677504"/>
          </a:xfrm>
        </p:spPr>
        <p:txBody>
          <a:bodyPr>
            <a:normAutofit/>
          </a:bodyPr>
          <a:lstStyle/>
          <a:p>
            <a:pPr marL="0" indent="0">
              <a:buNone/>
            </a:pPr>
            <a:r>
              <a:rPr lang="en-US" sz="2200" dirty="0"/>
              <a:t>As previously mentioned, individuals with disabilities are individuals – people just like anyone else. Here are a few words and phrases for you to consider:</a:t>
            </a:r>
          </a:p>
          <a:p>
            <a:pPr lvl="0"/>
            <a:r>
              <a:rPr lang="en-US" sz="2200" dirty="0"/>
              <a:t>“You are such an inspiration!”</a:t>
            </a:r>
          </a:p>
          <a:p>
            <a:pPr lvl="0"/>
            <a:r>
              <a:rPr lang="en-US" sz="2200" dirty="0"/>
              <a:t>“You are so brave.”</a:t>
            </a:r>
          </a:p>
          <a:p>
            <a:pPr marL="0" indent="0">
              <a:buNone/>
            </a:pPr>
            <a:r>
              <a:rPr lang="en-US" sz="2200" dirty="0"/>
              <a:t>Because an individual’s experience may be different than yours, it does not make them an inspiration or brave. Ask yourself this question the next time you see someone with a disability performing a task: Would I be considered brave or inspirational if I were doing that same thing?</a:t>
            </a:r>
          </a:p>
        </p:txBody>
      </p:sp>
      <p:pic>
        <p:nvPicPr>
          <p:cNvPr id="4" name="Picture 3" descr="person using a wheelchair and a person with a prosthetic high fiving in front of a sunset">
            <a:extLst>
              <a:ext uri="{FF2B5EF4-FFF2-40B4-BE49-F238E27FC236}">
                <a16:creationId xmlns:a16="http://schemas.microsoft.com/office/drawing/2014/main" id="{B199F8D8-1C4B-439C-85E1-8EE052514F55}"/>
              </a:ext>
            </a:extLst>
          </p:cNvPr>
          <p:cNvPicPr>
            <a:picLocks noChangeAspect="1"/>
          </p:cNvPicPr>
          <p:nvPr/>
        </p:nvPicPr>
        <p:blipFill>
          <a:blip r:embed="rId2"/>
          <a:stretch>
            <a:fillRect/>
          </a:stretch>
        </p:blipFill>
        <p:spPr>
          <a:xfrm>
            <a:off x="7112944" y="2839372"/>
            <a:ext cx="4802683" cy="3041699"/>
          </a:xfrm>
          <a:prstGeom prst="rect">
            <a:avLst/>
          </a:prstGeom>
        </p:spPr>
      </p:pic>
    </p:spTree>
    <p:extLst>
      <p:ext uri="{BB962C8B-B14F-4D97-AF65-F5344CB8AC3E}">
        <p14:creationId xmlns:p14="http://schemas.microsoft.com/office/powerpoint/2010/main" val="214962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10D0-4628-4632-B6EB-CE82A84ABCFD}"/>
              </a:ext>
            </a:extLst>
          </p:cNvPr>
          <p:cNvSpPr>
            <a:spLocks noGrp="1"/>
          </p:cNvSpPr>
          <p:nvPr>
            <p:ph type="title"/>
          </p:nvPr>
        </p:nvSpPr>
        <p:spPr/>
        <p:txBody>
          <a:bodyPr>
            <a:normAutofit/>
          </a:bodyPr>
          <a:lstStyle/>
          <a:p>
            <a:r>
              <a:rPr lang="en-US" sz="5400" dirty="0"/>
              <a:t>Consider This</a:t>
            </a:r>
          </a:p>
        </p:txBody>
      </p:sp>
      <p:sp>
        <p:nvSpPr>
          <p:cNvPr id="3" name="Content Placeholder 2">
            <a:extLst>
              <a:ext uri="{FF2B5EF4-FFF2-40B4-BE49-F238E27FC236}">
                <a16:creationId xmlns:a16="http://schemas.microsoft.com/office/drawing/2014/main" id="{91125699-4FDC-4D95-9425-316B9F91C471}"/>
              </a:ext>
            </a:extLst>
          </p:cNvPr>
          <p:cNvSpPr>
            <a:spLocks noGrp="1"/>
          </p:cNvSpPr>
          <p:nvPr>
            <p:ph idx="1"/>
          </p:nvPr>
        </p:nvSpPr>
        <p:spPr/>
        <p:txBody>
          <a:bodyPr/>
          <a:lstStyle/>
          <a:p>
            <a:pPr marL="0" indent="0">
              <a:buNone/>
            </a:pPr>
            <a:endParaRPr lang="en-US" sz="2800" dirty="0"/>
          </a:p>
          <a:p>
            <a:pPr marL="0" indent="0">
              <a:buNone/>
            </a:pPr>
            <a:r>
              <a:rPr lang="en-US" sz="2800" dirty="0"/>
              <a:t>Have you found yourself saying…”I have heard that if you cannot see, you have extraordinary hearing.”</a:t>
            </a:r>
          </a:p>
          <a:p>
            <a:pPr marL="0" indent="0">
              <a:buNone/>
            </a:pPr>
            <a:endParaRPr lang="en-US" sz="2800" dirty="0"/>
          </a:p>
          <a:p>
            <a:pPr marL="0" indent="0">
              <a:buNone/>
            </a:pPr>
            <a:r>
              <a:rPr lang="en-US" sz="2800" dirty="0"/>
              <a:t>An individual’s ability to hear or not hear is not linked to their ability to see or not see. It is simply a matter of using all available senses to be more familiar with their surroundings.</a:t>
            </a:r>
          </a:p>
          <a:p>
            <a:pPr marL="0" indent="0">
              <a:buNone/>
            </a:pPr>
            <a:endParaRPr lang="en-US" dirty="0"/>
          </a:p>
        </p:txBody>
      </p:sp>
    </p:spTree>
    <p:extLst>
      <p:ext uri="{BB962C8B-B14F-4D97-AF65-F5344CB8AC3E}">
        <p14:creationId xmlns:p14="http://schemas.microsoft.com/office/powerpoint/2010/main" val="331834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9CD3-9A63-442B-A51E-B098936DE5E6}"/>
              </a:ext>
            </a:extLst>
          </p:cNvPr>
          <p:cNvSpPr>
            <a:spLocks noGrp="1"/>
          </p:cNvSpPr>
          <p:nvPr>
            <p:ph type="title"/>
          </p:nvPr>
        </p:nvSpPr>
        <p:spPr/>
        <p:txBody>
          <a:bodyPr>
            <a:normAutofit/>
          </a:bodyPr>
          <a:lstStyle/>
          <a:p>
            <a:r>
              <a:rPr lang="en-US" sz="5400" dirty="0"/>
              <a:t>Recap</a:t>
            </a:r>
          </a:p>
        </p:txBody>
      </p:sp>
      <p:sp>
        <p:nvSpPr>
          <p:cNvPr id="3" name="Content Placeholder 2">
            <a:extLst>
              <a:ext uri="{FF2B5EF4-FFF2-40B4-BE49-F238E27FC236}">
                <a16:creationId xmlns:a16="http://schemas.microsoft.com/office/drawing/2014/main" id="{C72E4A3F-9A05-4081-8ECD-DB9D2600160F}"/>
              </a:ext>
            </a:extLst>
          </p:cNvPr>
          <p:cNvSpPr>
            <a:spLocks noGrp="1"/>
          </p:cNvSpPr>
          <p:nvPr>
            <p:ph idx="1"/>
          </p:nvPr>
        </p:nvSpPr>
        <p:spPr>
          <a:xfrm>
            <a:off x="6400800" y="2180496"/>
            <a:ext cx="5210007" cy="4329486"/>
          </a:xfrm>
        </p:spPr>
        <p:txBody>
          <a:bodyPr>
            <a:normAutofit/>
          </a:bodyPr>
          <a:lstStyle/>
          <a:p>
            <a:pPr marL="0" indent="0">
              <a:buNone/>
            </a:pPr>
            <a:r>
              <a:rPr lang="en-US" sz="2200" dirty="0"/>
              <a:t>This presentation has addressed several topics and concerns when talking about disability awareness. Here are a few key points to take with you.</a:t>
            </a:r>
          </a:p>
          <a:p>
            <a:pPr lvl="0"/>
            <a:r>
              <a:rPr lang="en-US" sz="2200" dirty="0"/>
              <a:t>Not all disabilities are visible.</a:t>
            </a:r>
          </a:p>
          <a:p>
            <a:pPr lvl="0"/>
            <a:r>
              <a:rPr lang="en-US" sz="2200" dirty="0"/>
              <a:t>Each person has their own experience.</a:t>
            </a:r>
          </a:p>
          <a:p>
            <a:pPr lvl="0"/>
            <a:r>
              <a:rPr lang="en-US" sz="2200" dirty="0"/>
              <a:t>If you do not know how or if to help someone, ask.</a:t>
            </a:r>
          </a:p>
          <a:p>
            <a:pPr lvl="0"/>
            <a:r>
              <a:rPr lang="en-US" sz="2200" dirty="0"/>
              <a:t>Your words matter so please choose them carefully.</a:t>
            </a:r>
          </a:p>
        </p:txBody>
      </p:sp>
      <p:pic>
        <p:nvPicPr>
          <p:cNvPr id="4" name="Picture 3" descr="Group of people with varying disabilities smiling">
            <a:extLst>
              <a:ext uri="{FF2B5EF4-FFF2-40B4-BE49-F238E27FC236}">
                <a16:creationId xmlns:a16="http://schemas.microsoft.com/office/drawing/2014/main" id="{9FCA005D-96B8-485D-9EE5-5C6C224DB141}"/>
              </a:ext>
            </a:extLst>
          </p:cNvPr>
          <p:cNvPicPr>
            <a:picLocks noChangeAspect="1"/>
          </p:cNvPicPr>
          <p:nvPr/>
        </p:nvPicPr>
        <p:blipFill>
          <a:blip r:embed="rId2"/>
          <a:stretch>
            <a:fillRect/>
          </a:stretch>
        </p:blipFill>
        <p:spPr>
          <a:xfrm>
            <a:off x="581192" y="2506914"/>
            <a:ext cx="5483640" cy="3676650"/>
          </a:xfrm>
          <a:prstGeom prst="rect">
            <a:avLst/>
          </a:prstGeom>
        </p:spPr>
      </p:pic>
    </p:spTree>
    <p:extLst>
      <p:ext uri="{BB962C8B-B14F-4D97-AF65-F5344CB8AC3E}">
        <p14:creationId xmlns:p14="http://schemas.microsoft.com/office/powerpoint/2010/main" val="409405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BCA4-7218-4AE3-8451-CE09420D73DD}"/>
              </a:ext>
            </a:extLst>
          </p:cNvPr>
          <p:cNvSpPr>
            <a:spLocks noGrp="1"/>
          </p:cNvSpPr>
          <p:nvPr>
            <p:ph type="title"/>
          </p:nvPr>
        </p:nvSpPr>
        <p:spPr/>
        <p:txBody>
          <a:bodyPr>
            <a:normAutofit/>
          </a:bodyPr>
          <a:lstStyle/>
          <a:p>
            <a:r>
              <a:rPr lang="en-US" sz="5400" dirty="0"/>
              <a:t>Thank You!</a:t>
            </a:r>
          </a:p>
        </p:txBody>
      </p:sp>
      <p:sp>
        <p:nvSpPr>
          <p:cNvPr id="3" name="Content Placeholder 2">
            <a:extLst>
              <a:ext uri="{FF2B5EF4-FFF2-40B4-BE49-F238E27FC236}">
                <a16:creationId xmlns:a16="http://schemas.microsoft.com/office/drawing/2014/main" id="{24574A7E-0CA5-4289-94F2-9510155621DA}"/>
              </a:ext>
            </a:extLst>
          </p:cNvPr>
          <p:cNvSpPr>
            <a:spLocks noGrp="1"/>
          </p:cNvSpPr>
          <p:nvPr>
            <p:ph idx="1"/>
          </p:nvPr>
        </p:nvSpPr>
        <p:spPr>
          <a:xfrm>
            <a:off x="581192" y="2180497"/>
            <a:ext cx="11029615" cy="2239104"/>
          </a:xfrm>
        </p:spPr>
        <p:txBody>
          <a:bodyPr>
            <a:normAutofit/>
          </a:bodyPr>
          <a:lstStyle/>
          <a:p>
            <a:pPr marL="0" indent="0">
              <a:buNone/>
            </a:pPr>
            <a:r>
              <a:rPr lang="en-US" sz="2800" dirty="0"/>
              <a:t>Thank you for your time and attention during this presentation. For any questions you may have, please contact Disability Network Capital Area at 517-999-2760 or members of the CATA Local Advisory Council (LAC)</a:t>
            </a:r>
          </a:p>
        </p:txBody>
      </p:sp>
      <p:pic>
        <p:nvPicPr>
          <p:cNvPr id="4" name="Picture 3" descr="Disability Network Capital Area logo">
            <a:extLst>
              <a:ext uri="{FF2B5EF4-FFF2-40B4-BE49-F238E27FC236}">
                <a16:creationId xmlns:a16="http://schemas.microsoft.com/office/drawing/2014/main" id="{F051A0F6-6E94-4770-AFE5-FB87EB1111D6}"/>
              </a:ext>
            </a:extLst>
          </p:cNvPr>
          <p:cNvPicPr>
            <a:picLocks noChangeAspect="1"/>
          </p:cNvPicPr>
          <p:nvPr/>
        </p:nvPicPr>
        <p:blipFill>
          <a:blip r:embed="rId2"/>
          <a:stretch>
            <a:fillRect/>
          </a:stretch>
        </p:blipFill>
        <p:spPr>
          <a:xfrm>
            <a:off x="3967245" y="3962497"/>
            <a:ext cx="4257508" cy="2660942"/>
          </a:xfrm>
          <a:prstGeom prst="rect">
            <a:avLst/>
          </a:prstGeom>
        </p:spPr>
      </p:pic>
    </p:spTree>
    <p:extLst>
      <p:ext uri="{BB962C8B-B14F-4D97-AF65-F5344CB8AC3E}">
        <p14:creationId xmlns:p14="http://schemas.microsoft.com/office/powerpoint/2010/main" val="350804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33A6-9B61-43A5-B0CA-6BA26D6050DA}"/>
              </a:ext>
            </a:extLst>
          </p:cNvPr>
          <p:cNvSpPr>
            <a:spLocks noGrp="1"/>
          </p:cNvSpPr>
          <p:nvPr>
            <p:ph type="title"/>
          </p:nvPr>
        </p:nvSpPr>
        <p:spPr/>
        <p:txBody>
          <a:bodyPr>
            <a:normAutofit/>
          </a:bodyPr>
          <a:lstStyle/>
          <a:p>
            <a:r>
              <a:rPr lang="en-US" sz="5400" dirty="0"/>
              <a:t>Overview</a:t>
            </a:r>
          </a:p>
        </p:txBody>
      </p:sp>
      <p:sp>
        <p:nvSpPr>
          <p:cNvPr id="3" name="Content Placeholder 2">
            <a:extLst>
              <a:ext uri="{FF2B5EF4-FFF2-40B4-BE49-F238E27FC236}">
                <a16:creationId xmlns:a16="http://schemas.microsoft.com/office/drawing/2014/main" id="{4BFFD0DE-6502-43CB-B90D-197A1A421B0D}"/>
              </a:ext>
            </a:extLst>
          </p:cNvPr>
          <p:cNvSpPr>
            <a:spLocks noGrp="1"/>
          </p:cNvSpPr>
          <p:nvPr>
            <p:ph idx="1"/>
          </p:nvPr>
        </p:nvSpPr>
        <p:spPr/>
        <p:txBody>
          <a:bodyPr>
            <a:normAutofit/>
          </a:bodyPr>
          <a:lstStyle/>
          <a:p>
            <a:r>
              <a:rPr lang="en-US" sz="2800" dirty="0"/>
              <a:t>Different disability experiences</a:t>
            </a:r>
          </a:p>
          <a:p>
            <a:r>
              <a:rPr lang="en-US" sz="2800" dirty="0"/>
              <a:t>What is disability awareness?</a:t>
            </a:r>
          </a:p>
          <a:p>
            <a:r>
              <a:rPr lang="en-US" sz="2800" dirty="0"/>
              <a:t>Hidden vs. visible disabilities</a:t>
            </a:r>
          </a:p>
          <a:p>
            <a:r>
              <a:rPr lang="en-US" sz="2800" dirty="0"/>
              <a:t>What should I do when…?</a:t>
            </a:r>
          </a:p>
          <a:p>
            <a:r>
              <a:rPr lang="en-US" sz="2800" dirty="0"/>
              <a:t>Your words matter</a:t>
            </a:r>
          </a:p>
          <a:p>
            <a:r>
              <a:rPr lang="en-US" sz="2800" dirty="0"/>
              <a:t>Future considerations</a:t>
            </a:r>
          </a:p>
        </p:txBody>
      </p:sp>
      <p:pic>
        <p:nvPicPr>
          <p:cNvPr id="4" name="Picture 3" descr="six images containing various disability symbols or imagery depicting individuals with disabilities">
            <a:extLst>
              <a:ext uri="{FF2B5EF4-FFF2-40B4-BE49-F238E27FC236}">
                <a16:creationId xmlns:a16="http://schemas.microsoft.com/office/drawing/2014/main" id="{94CFEC82-38ED-4C10-9427-55F17F482137}"/>
              </a:ext>
            </a:extLst>
          </p:cNvPr>
          <p:cNvPicPr>
            <a:picLocks noChangeAspect="1"/>
          </p:cNvPicPr>
          <p:nvPr/>
        </p:nvPicPr>
        <p:blipFill>
          <a:blip r:embed="rId2"/>
          <a:stretch>
            <a:fillRect/>
          </a:stretch>
        </p:blipFill>
        <p:spPr>
          <a:xfrm>
            <a:off x="5584039" y="2283766"/>
            <a:ext cx="6607961" cy="3471761"/>
          </a:xfrm>
          <a:prstGeom prst="rect">
            <a:avLst/>
          </a:prstGeom>
        </p:spPr>
      </p:pic>
    </p:spTree>
    <p:extLst>
      <p:ext uri="{BB962C8B-B14F-4D97-AF65-F5344CB8AC3E}">
        <p14:creationId xmlns:p14="http://schemas.microsoft.com/office/powerpoint/2010/main" val="145538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68F4-95AF-4F99-A1AE-887C4E0A4BC3}"/>
              </a:ext>
            </a:extLst>
          </p:cNvPr>
          <p:cNvSpPr>
            <a:spLocks noGrp="1"/>
          </p:cNvSpPr>
          <p:nvPr>
            <p:ph type="title"/>
          </p:nvPr>
        </p:nvSpPr>
        <p:spPr/>
        <p:txBody>
          <a:bodyPr>
            <a:normAutofit/>
          </a:bodyPr>
          <a:lstStyle/>
          <a:p>
            <a:r>
              <a:rPr lang="en-US" sz="5400" dirty="0"/>
              <a:t>Types of Disability Experiences</a:t>
            </a:r>
          </a:p>
        </p:txBody>
      </p:sp>
      <p:sp>
        <p:nvSpPr>
          <p:cNvPr id="3" name="Content Placeholder 2">
            <a:extLst>
              <a:ext uri="{FF2B5EF4-FFF2-40B4-BE49-F238E27FC236}">
                <a16:creationId xmlns:a16="http://schemas.microsoft.com/office/drawing/2014/main" id="{012BEA73-B2EB-4E55-8C09-B0E9258150C5}"/>
              </a:ext>
            </a:extLst>
          </p:cNvPr>
          <p:cNvSpPr>
            <a:spLocks noGrp="1"/>
          </p:cNvSpPr>
          <p:nvPr>
            <p:ph idx="1"/>
          </p:nvPr>
        </p:nvSpPr>
        <p:spPr>
          <a:xfrm>
            <a:off x="581192" y="2180496"/>
            <a:ext cx="11029615" cy="3975348"/>
          </a:xfrm>
        </p:spPr>
        <p:txBody>
          <a:bodyPr>
            <a:normAutofit fontScale="92500" lnSpcReduction="20000"/>
          </a:bodyPr>
          <a:lstStyle/>
          <a:p>
            <a:pPr marL="0" indent="0">
              <a:buNone/>
            </a:pPr>
            <a:r>
              <a:rPr lang="en-US" sz="2800" dirty="0"/>
              <a:t>No one person is going to have the same exact experience as someone else. We can, however, often find similarities. Listed below are general impacts of disabilities, that will be further addressed in the presentation:</a:t>
            </a:r>
          </a:p>
          <a:p>
            <a:pPr lvl="0"/>
            <a:r>
              <a:rPr lang="en-US" sz="2800" dirty="0"/>
              <a:t>Mobility </a:t>
            </a:r>
          </a:p>
          <a:p>
            <a:pPr lvl="0"/>
            <a:r>
              <a:rPr lang="en-US" sz="2800" dirty="0"/>
              <a:t>Deaf/Hard of Hearing</a:t>
            </a:r>
          </a:p>
          <a:p>
            <a:pPr lvl="0"/>
            <a:r>
              <a:rPr lang="en-US" sz="2800" dirty="0"/>
              <a:t>Low Vision/Blindness</a:t>
            </a:r>
          </a:p>
          <a:p>
            <a:pPr lvl="0"/>
            <a:r>
              <a:rPr lang="en-US" sz="2800" dirty="0"/>
              <a:t>Communication </a:t>
            </a:r>
          </a:p>
          <a:p>
            <a:pPr lvl="0"/>
            <a:r>
              <a:rPr lang="en-US" sz="2800" dirty="0"/>
              <a:t>Neurodiverse </a:t>
            </a:r>
          </a:p>
          <a:p>
            <a:pPr lvl="0"/>
            <a:r>
              <a:rPr lang="en-US" sz="2800" dirty="0"/>
              <a:t>Chronic Health</a:t>
            </a:r>
          </a:p>
        </p:txBody>
      </p:sp>
    </p:spTree>
    <p:extLst>
      <p:ext uri="{BB962C8B-B14F-4D97-AF65-F5344CB8AC3E}">
        <p14:creationId xmlns:p14="http://schemas.microsoft.com/office/powerpoint/2010/main" val="251232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F903-B508-4513-8DDB-15CB8F628258}"/>
              </a:ext>
            </a:extLst>
          </p:cNvPr>
          <p:cNvSpPr>
            <a:spLocks noGrp="1"/>
          </p:cNvSpPr>
          <p:nvPr>
            <p:ph type="title"/>
          </p:nvPr>
        </p:nvSpPr>
        <p:spPr/>
        <p:txBody>
          <a:bodyPr>
            <a:normAutofit fontScale="90000"/>
          </a:bodyPr>
          <a:lstStyle/>
          <a:p>
            <a:r>
              <a:rPr lang="en-US" sz="6000" dirty="0"/>
              <a:t>What is Disability Awareness?</a:t>
            </a:r>
          </a:p>
        </p:txBody>
      </p:sp>
      <p:sp>
        <p:nvSpPr>
          <p:cNvPr id="3" name="Content Placeholder 2">
            <a:extLst>
              <a:ext uri="{FF2B5EF4-FFF2-40B4-BE49-F238E27FC236}">
                <a16:creationId xmlns:a16="http://schemas.microsoft.com/office/drawing/2014/main" id="{D0AC906B-DD0E-4B67-8E43-C7ADF7FB5317}"/>
              </a:ext>
            </a:extLst>
          </p:cNvPr>
          <p:cNvSpPr>
            <a:spLocks noGrp="1"/>
          </p:cNvSpPr>
          <p:nvPr>
            <p:ph idx="1"/>
          </p:nvPr>
        </p:nvSpPr>
        <p:spPr>
          <a:xfrm>
            <a:off x="5963478" y="2180496"/>
            <a:ext cx="5647329" cy="3678303"/>
          </a:xfrm>
        </p:spPr>
        <p:txBody>
          <a:bodyPr>
            <a:normAutofit/>
          </a:bodyPr>
          <a:lstStyle/>
          <a:p>
            <a:pPr marL="0" indent="0">
              <a:buNone/>
            </a:pPr>
            <a:r>
              <a:rPr lang="en-US" sz="2800" dirty="0"/>
              <a:t>Disability awareness is the practice of knowing, acknowledging, and accepting individuals' experiences as they relate to disability. Knowing, being aware, and moving beyond your own level of comfort is key to a greater understanding as well.</a:t>
            </a:r>
          </a:p>
        </p:txBody>
      </p:sp>
      <p:pic>
        <p:nvPicPr>
          <p:cNvPr id="4" name="Picture 3" descr="an image depicting individuals with and without disabilities ina wide range of colors">
            <a:extLst>
              <a:ext uri="{FF2B5EF4-FFF2-40B4-BE49-F238E27FC236}">
                <a16:creationId xmlns:a16="http://schemas.microsoft.com/office/drawing/2014/main" id="{2578C6DF-4A51-474F-B4E8-D763CBDFA9FC}"/>
              </a:ext>
            </a:extLst>
          </p:cNvPr>
          <p:cNvPicPr>
            <a:picLocks noChangeAspect="1"/>
          </p:cNvPicPr>
          <p:nvPr/>
        </p:nvPicPr>
        <p:blipFill>
          <a:blip r:embed="rId2"/>
          <a:stretch>
            <a:fillRect/>
          </a:stretch>
        </p:blipFill>
        <p:spPr>
          <a:xfrm>
            <a:off x="327973" y="2599616"/>
            <a:ext cx="5384758" cy="2840062"/>
          </a:xfrm>
          <a:prstGeom prst="rect">
            <a:avLst/>
          </a:prstGeom>
        </p:spPr>
      </p:pic>
    </p:spTree>
    <p:extLst>
      <p:ext uri="{BB962C8B-B14F-4D97-AF65-F5344CB8AC3E}">
        <p14:creationId xmlns:p14="http://schemas.microsoft.com/office/powerpoint/2010/main" val="412264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8C77-FCD3-4B44-B406-84EFEC3D492B}"/>
              </a:ext>
            </a:extLst>
          </p:cNvPr>
          <p:cNvSpPr>
            <a:spLocks noGrp="1"/>
          </p:cNvSpPr>
          <p:nvPr>
            <p:ph type="title"/>
          </p:nvPr>
        </p:nvSpPr>
        <p:spPr/>
        <p:txBody>
          <a:bodyPr>
            <a:normAutofit/>
          </a:bodyPr>
          <a:lstStyle/>
          <a:p>
            <a:r>
              <a:rPr lang="en-US" sz="5400" dirty="0"/>
              <a:t>Hidden vs. Visible Disabilities</a:t>
            </a:r>
          </a:p>
        </p:txBody>
      </p:sp>
      <p:sp>
        <p:nvSpPr>
          <p:cNvPr id="3" name="Content Placeholder 2">
            <a:extLst>
              <a:ext uri="{FF2B5EF4-FFF2-40B4-BE49-F238E27FC236}">
                <a16:creationId xmlns:a16="http://schemas.microsoft.com/office/drawing/2014/main" id="{236FE947-802B-4C8A-928F-BFCD393646F7}"/>
              </a:ext>
            </a:extLst>
          </p:cNvPr>
          <p:cNvSpPr>
            <a:spLocks noGrp="1"/>
          </p:cNvSpPr>
          <p:nvPr>
            <p:ph idx="1"/>
          </p:nvPr>
        </p:nvSpPr>
        <p:spPr>
          <a:xfrm>
            <a:off x="581193" y="2180496"/>
            <a:ext cx="5514808" cy="4206656"/>
          </a:xfrm>
        </p:spPr>
        <p:txBody>
          <a:bodyPr/>
          <a:lstStyle/>
          <a:p>
            <a:pPr marL="0" indent="0">
              <a:buNone/>
            </a:pPr>
            <a:r>
              <a:rPr lang="en-US" sz="2800" dirty="0"/>
              <a:t>It is important to be aware of your own biases; this can be especially important when thinking of hidden and visible disabilities. Some individuals may have a disability that cannot be seen – try and check your assumptions at the door.</a:t>
            </a:r>
          </a:p>
          <a:p>
            <a:pPr marL="0" indent="0">
              <a:buNone/>
            </a:pPr>
            <a:endParaRPr lang="en-US" dirty="0"/>
          </a:p>
        </p:txBody>
      </p:sp>
      <p:pic>
        <p:nvPicPr>
          <p:cNvPr id="4" name="Picture 3" descr="top line reads &quot;some disabilities look like this&quot; with multiple individuals using assistive devices while bottom line reads &quot;some look like this&quot; and shows a person standing alone">
            <a:extLst>
              <a:ext uri="{FF2B5EF4-FFF2-40B4-BE49-F238E27FC236}">
                <a16:creationId xmlns:a16="http://schemas.microsoft.com/office/drawing/2014/main" id="{BD7DF2F5-7473-4681-AED1-1D2613F4CD82}"/>
              </a:ext>
            </a:extLst>
          </p:cNvPr>
          <p:cNvPicPr>
            <a:picLocks noChangeAspect="1"/>
          </p:cNvPicPr>
          <p:nvPr/>
        </p:nvPicPr>
        <p:blipFill>
          <a:blip r:embed="rId2"/>
          <a:stretch>
            <a:fillRect/>
          </a:stretch>
        </p:blipFill>
        <p:spPr>
          <a:xfrm>
            <a:off x="7397087" y="2180496"/>
            <a:ext cx="4213720" cy="4213720"/>
          </a:xfrm>
          <a:prstGeom prst="rect">
            <a:avLst/>
          </a:prstGeom>
        </p:spPr>
      </p:pic>
    </p:spTree>
    <p:extLst>
      <p:ext uri="{BB962C8B-B14F-4D97-AF65-F5344CB8AC3E}">
        <p14:creationId xmlns:p14="http://schemas.microsoft.com/office/powerpoint/2010/main" val="184887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F79E-10EC-4E6C-83EC-09E3CBBB7BC5}"/>
              </a:ext>
            </a:extLst>
          </p:cNvPr>
          <p:cNvSpPr>
            <a:spLocks noGrp="1"/>
          </p:cNvSpPr>
          <p:nvPr>
            <p:ph type="title"/>
          </p:nvPr>
        </p:nvSpPr>
        <p:spPr/>
        <p:txBody>
          <a:bodyPr>
            <a:normAutofit/>
          </a:bodyPr>
          <a:lstStyle/>
          <a:p>
            <a:r>
              <a:rPr lang="en-US" sz="5400" dirty="0"/>
              <a:t>What Should I do When…?</a:t>
            </a:r>
          </a:p>
        </p:txBody>
      </p:sp>
      <p:sp>
        <p:nvSpPr>
          <p:cNvPr id="3" name="Content Placeholder 2">
            <a:extLst>
              <a:ext uri="{FF2B5EF4-FFF2-40B4-BE49-F238E27FC236}">
                <a16:creationId xmlns:a16="http://schemas.microsoft.com/office/drawing/2014/main" id="{2E8127D2-58D4-4711-A4E9-84A6324555A0}"/>
              </a:ext>
            </a:extLst>
          </p:cNvPr>
          <p:cNvSpPr>
            <a:spLocks noGrp="1"/>
          </p:cNvSpPr>
          <p:nvPr>
            <p:ph idx="1"/>
          </p:nvPr>
        </p:nvSpPr>
        <p:spPr>
          <a:xfrm>
            <a:off x="462875" y="1961322"/>
            <a:ext cx="11266250" cy="4585252"/>
          </a:xfrm>
        </p:spPr>
        <p:txBody>
          <a:bodyPr>
            <a:normAutofit fontScale="92500" lnSpcReduction="20000"/>
          </a:bodyPr>
          <a:lstStyle/>
          <a:p>
            <a:pPr marL="0" indent="0">
              <a:buNone/>
            </a:pPr>
            <a:r>
              <a:rPr lang="en-US" sz="2400" dirty="0"/>
              <a:t>Here are a few tips for interacting with individuals, no matter their disability:</a:t>
            </a:r>
          </a:p>
          <a:p>
            <a:pPr lvl="0"/>
            <a:r>
              <a:rPr lang="en-US" sz="2400" dirty="0"/>
              <a:t>Address the individual directly with whom you are speaking. If someone with a disability has another person with them, it is not OK to respond to the other person instead of the person with the disability.</a:t>
            </a:r>
          </a:p>
          <a:p>
            <a:pPr lvl="0"/>
            <a:r>
              <a:rPr lang="en-US" sz="2400" dirty="0"/>
              <a:t>People with disabilities are capable of making their own decisions, give them the opportunity to do so.</a:t>
            </a:r>
          </a:p>
          <a:p>
            <a:pPr lvl="0"/>
            <a:r>
              <a:rPr lang="en-US" sz="2400" dirty="0"/>
              <a:t>People with disabilities will ask for help if needed.</a:t>
            </a:r>
          </a:p>
          <a:p>
            <a:pPr lvl="0"/>
            <a:r>
              <a:rPr lang="en-US" sz="2400" dirty="0"/>
              <a:t>Be sure to ask the individual how you can be most helpful; individuals are experts with their own needs.</a:t>
            </a:r>
          </a:p>
          <a:p>
            <a:pPr lvl="0"/>
            <a:r>
              <a:rPr lang="en-US" sz="2400" dirty="0"/>
              <a:t>No matter the situation, if you are unsure if someone needs assistance, ask.</a:t>
            </a:r>
          </a:p>
          <a:p>
            <a:pPr lvl="0"/>
            <a:r>
              <a:rPr lang="en-US" sz="2400" dirty="0"/>
              <a:t>Treat the individual like an adult if they are in fact an adult.</a:t>
            </a:r>
          </a:p>
          <a:p>
            <a:pPr lvl="0"/>
            <a:r>
              <a:rPr lang="en-US" sz="2400" dirty="0"/>
              <a:t>If you have made a mistake while interacting, acknowledge the mistake, apologize and move on.</a:t>
            </a:r>
          </a:p>
        </p:txBody>
      </p:sp>
    </p:spTree>
    <p:extLst>
      <p:ext uri="{BB962C8B-B14F-4D97-AF65-F5344CB8AC3E}">
        <p14:creationId xmlns:p14="http://schemas.microsoft.com/office/powerpoint/2010/main" val="260581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C068-C635-4D5C-85BC-73F866DB65D6}"/>
              </a:ext>
            </a:extLst>
          </p:cNvPr>
          <p:cNvSpPr>
            <a:spLocks noGrp="1"/>
          </p:cNvSpPr>
          <p:nvPr>
            <p:ph type="title"/>
          </p:nvPr>
        </p:nvSpPr>
        <p:spPr/>
        <p:txBody>
          <a:bodyPr>
            <a:normAutofit/>
          </a:bodyPr>
          <a:lstStyle/>
          <a:p>
            <a:r>
              <a:rPr lang="en-US" sz="5400" dirty="0"/>
              <a:t>What Should I Do When…?</a:t>
            </a:r>
          </a:p>
        </p:txBody>
      </p:sp>
      <p:sp>
        <p:nvSpPr>
          <p:cNvPr id="3" name="Content Placeholder 2">
            <a:extLst>
              <a:ext uri="{FF2B5EF4-FFF2-40B4-BE49-F238E27FC236}">
                <a16:creationId xmlns:a16="http://schemas.microsoft.com/office/drawing/2014/main" id="{C2B7579A-4EDA-4478-9A58-54F6428DE92A}"/>
              </a:ext>
            </a:extLst>
          </p:cNvPr>
          <p:cNvSpPr>
            <a:spLocks noGrp="1"/>
          </p:cNvSpPr>
          <p:nvPr>
            <p:ph idx="1"/>
          </p:nvPr>
        </p:nvSpPr>
        <p:spPr>
          <a:xfrm>
            <a:off x="458364" y="1943101"/>
            <a:ext cx="7066386" cy="4785246"/>
          </a:xfrm>
        </p:spPr>
        <p:txBody>
          <a:bodyPr>
            <a:normAutofit fontScale="92500" lnSpcReduction="20000"/>
          </a:bodyPr>
          <a:lstStyle/>
          <a:p>
            <a:pPr marL="0" indent="0">
              <a:buNone/>
            </a:pPr>
            <a:r>
              <a:rPr lang="en-US" sz="2400" dirty="0"/>
              <a:t>When interacting with an individual with a mobility disability:</a:t>
            </a:r>
          </a:p>
          <a:p>
            <a:pPr lvl="0"/>
            <a:r>
              <a:rPr lang="en-US" sz="2400" dirty="0"/>
              <a:t>Speak to the individual directly and when referring to the individual do not treat them as though they are equipment. Example: “There is only room for one wheelchair in this space.”</a:t>
            </a:r>
          </a:p>
          <a:p>
            <a:pPr lvl="0"/>
            <a:r>
              <a:rPr lang="en-US" sz="2400" dirty="0"/>
              <a:t>Treat the mobility device as an extension of that person – do not grab a walker or wheelchair or other mobility device without permission.</a:t>
            </a:r>
          </a:p>
          <a:p>
            <a:pPr lvl="0"/>
            <a:r>
              <a:rPr lang="en-US" sz="2400" dirty="0"/>
              <a:t>Do not reach across a wheelchair user to speak with another person or use their device for your own use. For example, setting a drink cup on the tray of the wheelchair.</a:t>
            </a:r>
          </a:p>
          <a:p>
            <a:pPr lvl="0"/>
            <a:r>
              <a:rPr lang="en-US" sz="2400" dirty="0"/>
              <a:t>When speaking with an individual in a seated position, do your best to kneel or sit beside them when speaking.</a:t>
            </a:r>
          </a:p>
        </p:txBody>
      </p:sp>
      <p:pic>
        <p:nvPicPr>
          <p:cNvPr id="4" name="Picture 3" descr="Individual in a wheelchair sitting on a bridge">
            <a:extLst>
              <a:ext uri="{FF2B5EF4-FFF2-40B4-BE49-F238E27FC236}">
                <a16:creationId xmlns:a16="http://schemas.microsoft.com/office/drawing/2014/main" id="{3FD87BC9-2692-4BBD-AC58-C81BFF2B7EAB}"/>
              </a:ext>
            </a:extLst>
          </p:cNvPr>
          <p:cNvPicPr>
            <a:picLocks noChangeAspect="1"/>
          </p:cNvPicPr>
          <p:nvPr/>
        </p:nvPicPr>
        <p:blipFill>
          <a:blip r:embed="rId2"/>
          <a:stretch>
            <a:fillRect/>
          </a:stretch>
        </p:blipFill>
        <p:spPr>
          <a:xfrm>
            <a:off x="7908031" y="3221299"/>
            <a:ext cx="4017269" cy="2228850"/>
          </a:xfrm>
          <a:prstGeom prst="rect">
            <a:avLst/>
          </a:prstGeom>
        </p:spPr>
      </p:pic>
    </p:spTree>
    <p:extLst>
      <p:ext uri="{BB962C8B-B14F-4D97-AF65-F5344CB8AC3E}">
        <p14:creationId xmlns:p14="http://schemas.microsoft.com/office/powerpoint/2010/main" val="352829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8E6A-8219-4CFF-B5EE-0BFF8EA96006}"/>
              </a:ext>
            </a:extLst>
          </p:cNvPr>
          <p:cNvSpPr>
            <a:spLocks noGrp="1"/>
          </p:cNvSpPr>
          <p:nvPr>
            <p:ph type="title"/>
          </p:nvPr>
        </p:nvSpPr>
        <p:spPr/>
        <p:txBody>
          <a:bodyPr>
            <a:normAutofit/>
          </a:bodyPr>
          <a:lstStyle/>
          <a:p>
            <a:r>
              <a:rPr lang="en-US" sz="5400" dirty="0"/>
              <a:t>What Should I Do When…?</a:t>
            </a:r>
          </a:p>
        </p:txBody>
      </p:sp>
      <p:sp>
        <p:nvSpPr>
          <p:cNvPr id="3" name="Content Placeholder 2">
            <a:extLst>
              <a:ext uri="{FF2B5EF4-FFF2-40B4-BE49-F238E27FC236}">
                <a16:creationId xmlns:a16="http://schemas.microsoft.com/office/drawing/2014/main" id="{13FEFEC5-989C-4BB2-91FE-7C5A372C4BCB}"/>
              </a:ext>
            </a:extLst>
          </p:cNvPr>
          <p:cNvSpPr>
            <a:spLocks noGrp="1"/>
          </p:cNvSpPr>
          <p:nvPr>
            <p:ph idx="1"/>
          </p:nvPr>
        </p:nvSpPr>
        <p:spPr>
          <a:xfrm>
            <a:off x="581192" y="2445540"/>
            <a:ext cx="11029615" cy="4193800"/>
          </a:xfrm>
        </p:spPr>
        <p:txBody>
          <a:bodyPr>
            <a:normAutofit fontScale="92500" lnSpcReduction="10000"/>
          </a:bodyPr>
          <a:lstStyle/>
          <a:p>
            <a:pPr marL="0" indent="0">
              <a:buNone/>
            </a:pPr>
            <a:r>
              <a:rPr lang="en-US" sz="2400" dirty="0"/>
              <a:t>When interacting with an individual who is hard of hearing or deaf:</a:t>
            </a:r>
          </a:p>
          <a:p>
            <a:pPr lvl="0"/>
            <a:r>
              <a:rPr lang="en-US" sz="2400" dirty="0"/>
              <a:t>Speak clearly and do your best to look directly at the person.</a:t>
            </a:r>
          </a:p>
          <a:p>
            <a:pPr lvl="0"/>
            <a:r>
              <a:rPr lang="en-US" sz="2400" dirty="0"/>
              <a:t>Do not shout.</a:t>
            </a:r>
          </a:p>
          <a:p>
            <a:pPr lvl="0"/>
            <a:r>
              <a:rPr lang="en-US" sz="2400" dirty="0"/>
              <a:t>Be aware of background noise and the lighting around you.</a:t>
            </a:r>
          </a:p>
          <a:p>
            <a:pPr lvl="0"/>
            <a:r>
              <a:rPr lang="en-US" sz="2400" dirty="0"/>
              <a:t>If an individual is deaf and you need to communicate, try writing on a piece of paper if the communication is quick such as offering directions.</a:t>
            </a:r>
          </a:p>
          <a:p>
            <a:pPr lvl="0"/>
            <a:r>
              <a:rPr lang="en-US" sz="2400" dirty="0"/>
              <a:t>Rather than repeating yourself exactly, try rephrasing what you have said.</a:t>
            </a:r>
          </a:p>
          <a:p>
            <a:pPr lvl="0"/>
            <a:r>
              <a:rPr lang="en-US" sz="2400" dirty="0"/>
              <a:t>Do not say “never mind, it is not important.”</a:t>
            </a:r>
          </a:p>
          <a:p>
            <a:pPr lvl="0"/>
            <a:r>
              <a:rPr lang="en-US" sz="2400" dirty="0"/>
              <a:t>Do not assume that all individuals who are hard of hearing or who are deaf use American Sign Language.</a:t>
            </a:r>
          </a:p>
          <a:p>
            <a:pPr marL="0" indent="0">
              <a:buNone/>
            </a:pPr>
            <a:endParaRPr lang="en-US" dirty="0"/>
          </a:p>
        </p:txBody>
      </p:sp>
    </p:spTree>
    <p:extLst>
      <p:ext uri="{BB962C8B-B14F-4D97-AF65-F5344CB8AC3E}">
        <p14:creationId xmlns:p14="http://schemas.microsoft.com/office/powerpoint/2010/main" val="215775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39FC-75FB-42DF-AE09-DDE0B7BD7C2D}"/>
              </a:ext>
            </a:extLst>
          </p:cNvPr>
          <p:cNvSpPr>
            <a:spLocks noGrp="1"/>
          </p:cNvSpPr>
          <p:nvPr>
            <p:ph type="title"/>
          </p:nvPr>
        </p:nvSpPr>
        <p:spPr/>
        <p:txBody>
          <a:bodyPr>
            <a:normAutofit/>
          </a:bodyPr>
          <a:lstStyle/>
          <a:p>
            <a:r>
              <a:rPr lang="en-US" sz="5400" dirty="0"/>
              <a:t>What Should I Do When…?</a:t>
            </a:r>
          </a:p>
        </p:txBody>
      </p:sp>
      <p:sp>
        <p:nvSpPr>
          <p:cNvPr id="3" name="Content Placeholder 2">
            <a:extLst>
              <a:ext uri="{FF2B5EF4-FFF2-40B4-BE49-F238E27FC236}">
                <a16:creationId xmlns:a16="http://schemas.microsoft.com/office/drawing/2014/main" id="{3D584290-E341-42C9-8787-153AC0BD0138}"/>
              </a:ext>
            </a:extLst>
          </p:cNvPr>
          <p:cNvSpPr>
            <a:spLocks noGrp="1"/>
          </p:cNvSpPr>
          <p:nvPr>
            <p:ph idx="1"/>
          </p:nvPr>
        </p:nvSpPr>
        <p:spPr>
          <a:xfrm>
            <a:off x="581192" y="2180496"/>
            <a:ext cx="11029615" cy="4511852"/>
          </a:xfrm>
        </p:spPr>
        <p:txBody>
          <a:bodyPr>
            <a:normAutofit/>
          </a:bodyPr>
          <a:lstStyle/>
          <a:p>
            <a:pPr marL="0" indent="0">
              <a:buNone/>
            </a:pPr>
            <a:r>
              <a:rPr lang="en-US" sz="2300" dirty="0"/>
              <a:t>When interacting with someone with a vision disability:</a:t>
            </a:r>
          </a:p>
          <a:p>
            <a:pPr lvl="0"/>
            <a:r>
              <a:rPr lang="en-US" sz="2300" dirty="0"/>
              <a:t> Immediately identify yourself, including your role (when appropriate,) before you attempt any physical contact.</a:t>
            </a:r>
          </a:p>
          <a:p>
            <a:pPr lvl="0"/>
            <a:r>
              <a:rPr lang="en-US" sz="2300" dirty="0"/>
              <a:t>Offer your arm to an individual rather than grabbing their arm, hand, etc.</a:t>
            </a:r>
          </a:p>
          <a:p>
            <a:pPr lvl="0"/>
            <a:r>
              <a:rPr lang="en-US" sz="2300" dirty="0"/>
              <a:t>If an individual has a guide dog, walk on the opposite side of the dog.</a:t>
            </a:r>
          </a:p>
          <a:p>
            <a:pPr lvl="0"/>
            <a:r>
              <a:rPr lang="en-US" sz="2300" dirty="0"/>
              <a:t>If providing directions, be specific. It is most helpful to say “Move forward until you get to the wall and then turn right.” Rather than “Go straight and turn right.”</a:t>
            </a:r>
          </a:p>
          <a:p>
            <a:endParaRPr lang="en-US" dirty="0"/>
          </a:p>
        </p:txBody>
      </p:sp>
    </p:spTree>
    <p:extLst>
      <p:ext uri="{BB962C8B-B14F-4D97-AF65-F5344CB8AC3E}">
        <p14:creationId xmlns:p14="http://schemas.microsoft.com/office/powerpoint/2010/main" val="71607853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7657F57357E04AB95EE5C1DE8E15C1" ma:contentTypeVersion="10" ma:contentTypeDescription="Create a new document." ma:contentTypeScope="" ma:versionID="c515b66c4d24835983e8602c1d41027b">
  <xsd:schema xmlns:xsd="http://www.w3.org/2001/XMLSchema" xmlns:xs="http://www.w3.org/2001/XMLSchema" xmlns:p="http://schemas.microsoft.com/office/2006/metadata/properties" xmlns:ns3="3938699e-5b2a-4625-84ad-4d9f378c7f77" targetNamespace="http://schemas.microsoft.com/office/2006/metadata/properties" ma:root="true" ma:fieldsID="b92998d393061b1deddfd04f706e4f98" ns3:_="">
    <xsd:import namespace="3938699e-5b2a-4625-84ad-4d9f378c7f7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8699e-5b2a-4625-84ad-4d9f378c7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82FFC4-AB6D-49F2-B2AC-31EF92278D3C}">
  <ds:schemaRefs>
    <ds:schemaRef ds:uri="http://schemas.microsoft.com/sharepoint/v3/contenttype/forms"/>
  </ds:schemaRefs>
</ds:datastoreItem>
</file>

<file path=customXml/itemProps2.xml><?xml version="1.0" encoding="utf-8"?>
<ds:datastoreItem xmlns:ds="http://schemas.openxmlformats.org/officeDocument/2006/customXml" ds:itemID="{A1E611C7-9A44-4A32-B049-A11A6FEF8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38699e-5b2a-4625-84ad-4d9f378c7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3AEC1-8A9C-4ACA-A9A3-060F338632F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160</TotalTime>
  <Words>1498</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Gill Sans MT</vt:lpstr>
      <vt:lpstr>Wingdings 2</vt:lpstr>
      <vt:lpstr>Dividend</vt:lpstr>
      <vt:lpstr>Disability Awareness</vt:lpstr>
      <vt:lpstr>Overview</vt:lpstr>
      <vt:lpstr>Types of Disability Experiences</vt:lpstr>
      <vt:lpstr>What is Disability Awareness?</vt:lpstr>
      <vt:lpstr>Hidden vs. Visible Disabilities</vt:lpstr>
      <vt:lpstr>What Should I do When…?</vt:lpstr>
      <vt:lpstr>What Should I Do When…?</vt:lpstr>
      <vt:lpstr>What Should I Do When…?</vt:lpstr>
      <vt:lpstr>What Should I Do When…?</vt:lpstr>
      <vt:lpstr>What Should I Do When… Vision Cont.</vt:lpstr>
      <vt:lpstr>What Should I Do When…?</vt:lpstr>
      <vt:lpstr>What Should I Do When…?</vt:lpstr>
      <vt:lpstr>What Should I Do When…?</vt:lpstr>
      <vt:lpstr>Your Words Matter</vt:lpstr>
      <vt:lpstr>Things to Consider</vt:lpstr>
      <vt:lpstr>Consider This</vt:lpstr>
      <vt:lpstr>Recap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Awareness</dc:title>
  <dc:creator>Kayla Patino</dc:creator>
  <cp:lastModifiedBy>Kymberly Curtis-Pashkowsky</cp:lastModifiedBy>
  <cp:revision>13</cp:revision>
  <dcterms:created xsi:type="dcterms:W3CDTF">2020-06-09T20:54:54Z</dcterms:created>
  <dcterms:modified xsi:type="dcterms:W3CDTF">2020-11-27T19:07:36Z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0x010100D67657F57357E04AB95EE5C1DE8E15C1</vt:lpwstr>
  </property>
</Properties>
</file>