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sldIdLst>
    <p:sldId id="257" r:id="rId5"/>
    <p:sldId id="272" r:id="rId6"/>
    <p:sldId id="265" r:id="rId7"/>
    <p:sldId id="270" r:id="rId8"/>
    <p:sldId id="271" r:id="rId9"/>
    <p:sldId id="263" r:id="rId10"/>
    <p:sldId id="264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19" autoAdjust="0"/>
  </p:normalViewPr>
  <p:slideViewPr>
    <p:cSldViewPr snapToGrid="0">
      <p:cViewPr varScale="1">
        <p:scale>
          <a:sx n="46" d="100"/>
          <a:sy n="46" d="100"/>
        </p:scale>
        <p:origin x="124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6/7/2021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6/7/2021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6/7/2021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6/7/2021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6/7/2021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6/7/2021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6/7/2021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6/7/2021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6/7/2021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6/7/2021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Facility Worker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User Role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2FB3F7-89DF-4894-9E68-A3BEDDEA7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12" y="420623"/>
            <a:ext cx="11311128" cy="29531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04EFEF-2B82-4C07-B5FA-0F2D5A625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12" y="3484184"/>
            <a:ext cx="11384280" cy="2953193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7E3A548C-DE2D-4168-A18B-17928F44CD34}"/>
              </a:ext>
            </a:extLst>
          </p:cNvPr>
          <p:cNvSpPr/>
          <p:nvPr/>
        </p:nvSpPr>
        <p:spPr>
          <a:xfrm>
            <a:off x="502920" y="484632"/>
            <a:ext cx="1591056" cy="2697480"/>
          </a:xfrm>
          <a:prstGeom prst="cloudCallout">
            <a:avLst>
              <a:gd name="adj1" fmla="val 72500"/>
              <a:gd name="adj2" fmla="val 3596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When you fill in the Agency Name and Comments then click on Submit</a:t>
            </a: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3EB3769F-5270-4600-A74E-63048D4A85AA}"/>
              </a:ext>
            </a:extLst>
          </p:cNvPr>
          <p:cNvSpPr/>
          <p:nvPr/>
        </p:nvSpPr>
        <p:spPr>
          <a:xfrm>
            <a:off x="502920" y="3575304"/>
            <a:ext cx="1591056" cy="2706624"/>
          </a:xfrm>
          <a:prstGeom prst="cloudCallout">
            <a:avLst>
              <a:gd name="adj1" fmla="val 91461"/>
              <a:gd name="adj2" fmla="val 32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Once submitted it will assign as the Current CMH Agency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2DE8CF-4C13-42AF-AF82-F2A26D38E072}"/>
              </a:ext>
            </a:extLst>
          </p:cNvPr>
          <p:cNvSpPr txBox="1"/>
          <p:nvPr/>
        </p:nvSpPr>
        <p:spPr>
          <a:xfrm>
            <a:off x="2240280" y="5294376"/>
            <a:ext cx="7708392" cy="9235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Thank You Teodor Cat">
            <a:extLst>
              <a:ext uri="{FF2B5EF4-FFF2-40B4-BE49-F238E27FC236}">
                <a16:creationId xmlns:a16="http://schemas.microsoft.com/office/drawing/2014/main" id="{8EC0D5B4-F8F9-4DC1-9427-E1445C455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7572" y="2761488"/>
            <a:ext cx="3090672" cy="367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629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lay Teodor Cat">
            <a:extLst>
              <a:ext uri="{FF2B5EF4-FFF2-40B4-BE49-F238E27FC236}">
                <a16:creationId xmlns:a16="http://schemas.microsoft.com/office/drawing/2014/main" id="{DD5BC9F9-15A6-46C7-B245-569DDCAE5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2209800"/>
            <a:ext cx="2438400" cy="2438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295D6-A01E-49A3-BBC0-364D1F7B6F49}"/>
              </a:ext>
            </a:extLst>
          </p:cNvPr>
          <p:cNvSpPr/>
          <p:nvPr/>
        </p:nvSpPr>
        <p:spPr>
          <a:xfrm>
            <a:off x="4189067" y="4558391"/>
            <a:ext cx="38138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001008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37A18-2CBD-49C3-98E4-A290D2BDC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Facility Worker?			</a:t>
            </a:r>
          </a:p>
        </p:txBody>
      </p:sp>
      <p:pic>
        <p:nvPicPr>
          <p:cNvPr id="5" name="Content Placeholder 4" descr="Don't Know Teodor the Cat">
            <a:extLst>
              <a:ext uri="{FF2B5EF4-FFF2-40B4-BE49-F238E27FC236}">
                <a16:creationId xmlns:a16="http://schemas.microsoft.com/office/drawing/2014/main" id="{BDF1F555-DE98-47B8-9A84-B2CF7EBF3B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4648" y="1908048"/>
            <a:ext cx="2438400" cy="3377184"/>
          </a:xfrm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238C4164-0F72-4029-82B0-E95F56EB7C72}"/>
              </a:ext>
            </a:extLst>
          </p:cNvPr>
          <p:cNvSpPr/>
          <p:nvPr/>
        </p:nvSpPr>
        <p:spPr>
          <a:xfrm>
            <a:off x="5379720" y="1527048"/>
            <a:ext cx="4953000" cy="4480559"/>
          </a:xfrm>
          <a:prstGeom prst="cloudCallout">
            <a:avLst>
              <a:gd name="adj1" fmla="val -93925"/>
              <a:gd name="adj2" fmla="val -1819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The </a:t>
            </a:r>
            <a:r>
              <a:rPr lang="en-US" sz="1200" b="1" dirty="0">
                <a:solidFill>
                  <a:schemeClr val="tx1"/>
                </a:solidFill>
              </a:rPr>
              <a:t>Facility Worker User Role </a:t>
            </a:r>
            <a:r>
              <a:rPr lang="en-US" sz="1200" dirty="0">
                <a:solidFill>
                  <a:schemeClr val="tx1"/>
                </a:solidFill>
              </a:rPr>
              <a:t>was created to handle the Hospital Exempted Discharges (3877-HED) that your residents admitted on from the Hospital.  The </a:t>
            </a:r>
            <a:r>
              <a:rPr lang="en-US" sz="1200" b="1" u="sng" dirty="0">
                <a:solidFill>
                  <a:schemeClr val="tx1"/>
                </a:solidFill>
              </a:rPr>
              <a:t>25 Day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queue will track the HED admission dates, identifying them on their 25</a:t>
            </a:r>
            <a:r>
              <a:rPr lang="en-US" sz="1200" baseline="30000" dirty="0">
                <a:solidFill>
                  <a:schemeClr val="tx1"/>
                </a:solidFill>
              </a:rPr>
              <a:t>th</a:t>
            </a:r>
            <a:r>
              <a:rPr lang="en-US" sz="1200" dirty="0">
                <a:solidFill>
                  <a:schemeClr val="tx1"/>
                </a:solidFill>
              </a:rPr>
              <a:t> day, so that you can send them in to your local OBRA Coordinator’s Office on time.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This role does not require a license, however if you are a licensed Social Worker, you will want to have both the 3877 User Role and the Facility Worker User Role.</a:t>
            </a:r>
          </a:p>
        </p:txBody>
      </p:sp>
    </p:spTree>
    <p:extLst>
      <p:ext uri="{BB962C8B-B14F-4D97-AF65-F5344CB8AC3E}">
        <p14:creationId xmlns:p14="http://schemas.microsoft.com/office/powerpoint/2010/main" val="1913655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1E6AEB-D65E-436E-B16F-97F692241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0" y="0"/>
            <a:ext cx="12079680" cy="6858000"/>
          </a:xfrm>
          <a:prstGeom prst="rect">
            <a:avLst/>
          </a:prstGeom>
        </p:spPr>
      </p:pic>
      <p:pic>
        <p:nvPicPr>
          <p:cNvPr id="4" name="Picture 3" descr="Hi Teodor Cat">
            <a:extLst>
              <a:ext uri="{FF2B5EF4-FFF2-40B4-BE49-F238E27FC236}">
                <a16:creationId xmlns:a16="http://schemas.microsoft.com/office/drawing/2014/main" id="{3737E717-367C-472D-80E7-2DF704C16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6408" y="3590544"/>
            <a:ext cx="2438400" cy="2438400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4F28B9F4-665F-4479-BE42-55EDCB623DBA}"/>
              </a:ext>
            </a:extLst>
          </p:cNvPr>
          <p:cNvSpPr/>
          <p:nvPr/>
        </p:nvSpPr>
        <p:spPr>
          <a:xfrm>
            <a:off x="304800" y="1283855"/>
            <a:ext cx="1560576" cy="22352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Select your user role, facility and then check the box and hit submit.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624E56-F175-4225-98F7-D1CB13E3356C}"/>
              </a:ext>
            </a:extLst>
          </p:cNvPr>
          <p:cNvSpPr txBox="1"/>
          <p:nvPr/>
        </p:nvSpPr>
        <p:spPr>
          <a:xfrm>
            <a:off x="2862626" y="2401455"/>
            <a:ext cx="15819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ighlight>
                  <a:srgbClr val="FFFF00"/>
                </a:highlight>
              </a:rPr>
              <a:t>Select this user type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99DB4D-2BA1-4CE0-BADD-756ADB23984A}"/>
              </a:ext>
            </a:extLst>
          </p:cNvPr>
          <p:cNvSpPr txBox="1"/>
          <p:nvPr/>
        </p:nvSpPr>
        <p:spPr>
          <a:xfrm>
            <a:off x="5475994" y="2404871"/>
            <a:ext cx="20885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ighlight>
                  <a:srgbClr val="FFFF00"/>
                </a:highlight>
              </a:rPr>
              <a:t>Select your position/title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C0FAA5-F6BD-481F-AF44-3D1506557186}"/>
              </a:ext>
            </a:extLst>
          </p:cNvPr>
          <p:cNvSpPr txBox="1"/>
          <p:nvPr/>
        </p:nvSpPr>
        <p:spPr>
          <a:xfrm>
            <a:off x="2702315" y="3338227"/>
            <a:ext cx="15819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ighlight>
                  <a:srgbClr val="FFFF00"/>
                </a:highlight>
              </a:rPr>
              <a:t>Select this user role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AD42D47-F135-4DF2-861E-8E4AA3C4D21B}"/>
              </a:ext>
            </a:extLst>
          </p:cNvPr>
          <p:cNvSpPr/>
          <p:nvPr/>
        </p:nvSpPr>
        <p:spPr>
          <a:xfrm>
            <a:off x="10384243" y="1047809"/>
            <a:ext cx="1581912" cy="2953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Your demographic info will auto populate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The areas/boxes with a </a:t>
            </a:r>
            <a:r>
              <a:rPr lang="en-US" sz="1000" dirty="0">
                <a:solidFill>
                  <a:srgbClr val="FF0000"/>
                </a:solidFill>
              </a:rPr>
              <a:t>red *</a:t>
            </a:r>
            <a:r>
              <a:rPr lang="en-US" sz="1000" dirty="0"/>
              <a:t> are required.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See filled out examples for what you are looking for.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34B8368-5931-4BC3-99E7-74394A49E8C9}"/>
              </a:ext>
            </a:extLst>
          </p:cNvPr>
          <p:cNvSpPr/>
          <p:nvPr/>
        </p:nvSpPr>
        <p:spPr>
          <a:xfrm>
            <a:off x="9559444" y="4512374"/>
            <a:ext cx="2327756" cy="1463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By clicking on the down arrow in the Facility Box, you will open the search function. </a:t>
            </a:r>
          </a:p>
          <a:p>
            <a:pPr algn="ctr"/>
            <a:endParaRPr lang="en-US" sz="1200" dirty="0"/>
          </a:p>
          <a:p>
            <a:pPr algn="ctr"/>
            <a:r>
              <a:rPr lang="en-US" sz="1200" dirty="0"/>
              <a:t>You can start the name of your facility and it will go to the closest match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135D39-8BDE-4C8C-9761-EEE88C2C13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0431" y="3923497"/>
            <a:ext cx="2773920" cy="2731303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AF6B637-6E29-43E3-9C43-C0A047EC1557}"/>
              </a:ext>
            </a:extLst>
          </p:cNvPr>
          <p:cNvCxnSpPr>
            <a:cxnSpLocks/>
          </p:cNvCxnSpPr>
          <p:nvPr/>
        </p:nvCxnSpPr>
        <p:spPr>
          <a:xfrm flipH="1" flipV="1">
            <a:off x="4444538" y="4451927"/>
            <a:ext cx="2331009" cy="1208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311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7DA179-6BE7-40A7-8114-1ED894408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48" y="416052"/>
            <a:ext cx="11347704" cy="60258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C0237C8-1D1B-4672-8473-20276E0BAAE3}"/>
              </a:ext>
            </a:extLst>
          </p:cNvPr>
          <p:cNvSpPr/>
          <p:nvPr/>
        </p:nvSpPr>
        <p:spPr>
          <a:xfrm rot="20711574">
            <a:off x="3101433" y="2967335"/>
            <a:ext cx="59891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Your Splash Page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CADB5C-3796-4596-BF05-187AF1517ADD}"/>
              </a:ext>
            </a:extLst>
          </p:cNvPr>
          <p:cNvSpPr txBox="1"/>
          <p:nvPr/>
        </p:nvSpPr>
        <p:spPr>
          <a:xfrm>
            <a:off x="886968" y="2761488"/>
            <a:ext cx="48737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highlight>
                  <a:srgbClr val="FFFF00"/>
                </a:highlight>
              </a:rPr>
              <a:t>If you are the licensed social worker for your facility, you will need a dual role as the Facility Worker so you can utilize the 25-day queue.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626D000-46A2-4EB2-9E34-6094117ABD80}"/>
              </a:ext>
            </a:extLst>
          </p:cNvPr>
          <p:cNvSpPr/>
          <p:nvPr/>
        </p:nvSpPr>
        <p:spPr>
          <a:xfrm>
            <a:off x="8294255" y="2761488"/>
            <a:ext cx="3131127" cy="34545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u="sng" dirty="0"/>
              <a:t>25 Day Queue</a:t>
            </a:r>
            <a:r>
              <a:rPr lang="en-US" sz="1200" dirty="0"/>
              <a:t>:  When a resident admitted under an HED, this queue will populate when they are at their 25</a:t>
            </a:r>
            <a:r>
              <a:rPr lang="en-US" sz="1200" baseline="30000" dirty="0"/>
              <a:t>th</a:t>
            </a:r>
            <a:r>
              <a:rPr lang="en-US" sz="1200" dirty="0"/>
              <a:t> day following admission.  If they are still there and their 3877 had any questions 1-6 answered yes, then its time to send the referral to the </a:t>
            </a:r>
          </a:p>
          <a:p>
            <a:pPr algn="ctr"/>
            <a:r>
              <a:rPr lang="en-US" sz="1200" dirty="0"/>
              <a:t>OBRA Coordinator.</a:t>
            </a:r>
          </a:p>
          <a:p>
            <a:pPr algn="ctr"/>
            <a:endParaRPr lang="en-US" sz="1200" dirty="0"/>
          </a:p>
          <a:p>
            <a:pPr algn="ctr"/>
            <a:r>
              <a:rPr lang="en-US" sz="1200" u="sng" dirty="0"/>
              <a:t>Letter Queue</a:t>
            </a:r>
            <a:r>
              <a:rPr lang="en-US" sz="1200" dirty="0"/>
              <a:t>:  If after the OBRA Coordinator triages the referral and they do not need a full Level II Evaluation, a letter will be available to upload/print for your facility records on this resident.</a:t>
            </a:r>
          </a:p>
          <a:p>
            <a:pPr algn="ct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53801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46C600-508D-4269-BBBE-AB5BDF018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48" y="329184"/>
            <a:ext cx="11583503" cy="62179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6CCF3E-407C-4EE8-AC43-C1B517858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23" y="3278908"/>
            <a:ext cx="11623128" cy="3046087"/>
          </a:xfrm>
          <a:prstGeom prst="rect">
            <a:avLst/>
          </a:prstGeom>
        </p:spPr>
      </p:pic>
      <p:pic>
        <p:nvPicPr>
          <p:cNvPr id="9" name="Picture 8" descr="Surprise Teodor the Cat">
            <a:extLst>
              <a:ext uri="{FF2B5EF4-FFF2-40B4-BE49-F238E27FC236}">
                <a16:creationId xmlns:a16="http://schemas.microsoft.com/office/drawing/2014/main" id="{4211BD29-6744-43AB-9706-70398E0128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2209800"/>
            <a:ext cx="2438400" cy="2438400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C568C767-0C53-4768-8528-D912B0747D37}"/>
              </a:ext>
            </a:extLst>
          </p:cNvPr>
          <p:cNvSpPr/>
          <p:nvPr/>
        </p:nvSpPr>
        <p:spPr>
          <a:xfrm>
            <a:off x="6918036" y="1921164"/>
            <a:ext cx="1838037" cy="1357744"/>
          </a:xfrm>
          <a:prstGeom prst="cloudCallout">
            <a:avLst>
              <a:gd name="adj1" fmla="val -67151"/>
              <a:gd name="adj2" fmla="val 50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This is what the queues look like when you open them</a:t>
            </a:r>
          </a:p>
        </p:txBody>
      </p:sp>
    </p:spTree>
    <p:extLst>
      <p:ext uri="{BB962C8B-B14F-4D97-AF65-F5344CB8AC3E}">
        <p14:creationId xmlns:p14="http://schemas.microsoft.com/office/powerpoint/2010/main" val="1036261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020796-4152-4B35-926B-BC4D7CAA4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28" y="329184"/>
            <a:ext cx="11530584" cy="6227527"/>
          </a:xfrm>
          <a:prstGeom prst="rect">
            <a:avLst/>
          </a:prstGeom>
        </p:spPr>
      </p:pic>
      <p:pic>
        <p:nvPicPr>
          <p:cNvPr id="5" name="Picture 4" descr="Wondering Teodor Cat">
            <a:extLst>
              <a:ext uri="{FF2B5EF4-FFF2-40B4-BE49-F238E27FC236}">
                <a16:creationId xmlns:a16="http://schemas.microsoft.com/office/drawing/2014/main" id="{8F743E26-52B8-44B5-B837-5FCBB2E0E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4600" y="2798711"/>
            <a:ext cx="3906982" cy="2927927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1B6C7CC2-6316-4F7F-B861-F5894165D891}"/>
              </a:ext>
            </a:extLst>
          </p:cNvPr>
          <p:cNvSpPr/>
          <p:nvPr/>
        </p:nvSpPr>
        <p:spPr>
          <a:xfrm>
            <a:off x="2083169" y="2414016"/>
            <a:ext cx="3574473" cy="3392424"/>
          </a:xfrm>
          <a:prstGeom prst="cloudCallout">
            <a:avLst>
              <a:gd name="adj1" fmla="val 63872"/>
              <a:gd name="adj2" fmla="val 178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I’ve logged in, went through the MFA and clicked on the OBRA button at the top left of the screen and landed on the Home Page…next I just need to click on the 3877-78 button if I want to do a search.</a:t>
            </a:r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EFE57F9C-A975-475D-8A0E-20B2EE51937D}"/>
              </a:ext>
            </a:extLst>
          </p:cNvPr>
          <p:cNvSpPr/>
          <p:nvPr/>
        </p:nvSpPr>
        <p:spPr>
          <a:xfrm>
            <a:off x="548176" y="594360"/>
            <a:ext cx="292608" cy="33528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B851EA7-DBA1-46E8-B30F-5FCCC80F4FF7}"/>
              </a:ext>
            </a:extLst>
          </p:cNvPr>
          <p:cNvSpPr/>
          <p:nvPr/>
        </p:nvSpPr>
        <p:spPr>
          <a:xfrm>
            <a:off x="840784" y="594360"/>
            <a:ext cx="914400" cy="3352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Home Page</a:t>
            </a:r>
          </a:p>
        </p:txBody>
      </p:sp>
    </p:spTree>
    <p:extLst>
      <p:ext uri="{BB962C8B-B14F-4D97-AF65-F5344CB8AC3E}">
        <p14:creationId xmlns:p14="http://schemas.microsoft.com/office/powerpoint/2010/main" val="1262751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3E4362-B472-4722-A84D-7929FFBA4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6" y="404091"/>
            <a:ext cx="11360727" cy="6049818"/>
          </a:xfrm>
          <a:prstGeom prst="rect">
            <a:avLst/>
          </a:prstGeom>
        </p:spPr>
      </p:pic>
      <p:pic>
        <p:nvPicPr>
          <p:cNvPr id="4" name="Picture 3" descr="Don't Know Teodor Cat">
            <a:extLst>
              <a:ext uri="{FF2B5EF4-FFF2-40B4-BE49-F238E27FC236}">
                <a16:creationId xmlns:a16="http://schemas.microsoft.com/office/drawing/2014/main" id="{067C3101-3291-45F8-B824-FEF85C253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666" y="3761416"/>
            <a:ext cx="2438400" cy="2438400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5D263F45-3E3D-42F3-BA28-A4BE65DB031E}"/>
              </a:ext>
            </a:extLst>
          </p:cNvPr>
          <p:cNvSpPr/>
          <p:nvPr/>
        </p:nvSpPr>
        <p:spPr>
          <a:xfrm>
            <a:off x="1200358" y="3644667"/>
            <a:ext cx="2244436" cy="914400"/>
          </a:xfrm>
          <a:prstGeom prst="cloudCallout">
            <a:avLst>
              <a:gd name="adj1" fmla="val 75723"/>
              <a:gd name="adj2" fmla="val 57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What do I need to do….</a:t>
            </a: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3827F23D-F2A3-4041-984E-482E6E218969}"/>
              </a:ext>
            </a:extLst>
          </p:cNvPr>
          <p:cNvSpPr/>
          <p:nvPr/>
        </p:nvSpPr>
        <p:spPr>
          <a:xfrm>
            <a:off x="6465823" y="3983089"/>
            <a:ext cx="3214255" cy="1995054"/>
          </a:xfrm>
          <a:prstGeom prst="cloudCallout">
            <a:avLst>
              <a:gd name="adj1" fmla="val -86183"/>
              <a:gd name="adj2" fmla="val -2596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Let’s do a search… fill in the SS# or type in the name of the person, then click on the “Search” button</a:t>
            </a:r>
          </a:p>
        </p:txBody>
      </p:sp>
    </p:spTree>
    <p:extLst>
      <p:ext uri="{BB962C8B-B14F-4D97-AF65-F5344CB8AC3E}">
        <p14:creationId xmlns:p14="http://schemas.microsoft.com/office/powerpoint/2010/main" val="3512560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92C771-CB67-42F5-A199-64E51CFC9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" y="411480"/>
            <a:ext cx="11375136" cy="6044184"/>
          </a:xfrm>
          <a:prstGeom prst="rect">
            <a:avLst/>
          </a:prstGeom>
        </p:spPr>
      </p:pic>
      <p:pic>
        <p:nvPicPr>
          <p:cNvPr id="4" name="Picture 3" descr="Late Night Teodor Cat">
            <a:extLst>
              <a:ext uri="{FF2B5EF4-FFF2-40B4-BE49-F238E27FC236}">
                <a16:creationId xmlns:a16="http://schemas.microsoft.com/office/drawing/2014/main" id="{5B6BC795-82AB-4F29-BF90-C5678040E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320" y="3883152"/>
            <a:ext cx="2438400" cy="2438400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131505CE-5185-4B7F-9142-EB97EE0B624C}"/>
              </a:ext>
            </a:extLst>
          </p:cNvPr>
          <p:cNvSpPr/>
          <p:nvPr/>
        </p:nvSpPr>
        <p:spPr>
          <a:xfrm>
            <a:off x="6231636" y="3758184"/>
            <a:ext cx="2542032" cy="1078992"/>
          </a:xfrm>
          <a:prstGeom prst="cloudCallout">
            <a:avLst>
              <a:gd name="adj1" fmla="val -90257"/>
              <a:gd name="adj2" fmla="val 353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 am going to click on the </a:t>
            </a:r>
            <a:r>
              <a:rPr lang="en-US" sz="1400" u="sng" dirty="0">
                <a:solidFill>
                  <a:schemeClr val="accent3">
                    <a:lumMod val="75000"/>
                  </a:schemeClr>
                </a:solidFill>
              </a:rPr>
              <a:t>HED</a:t>
            </a: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E0A91F72-441C-402F-B878-78C9F2DCE9A7}"/>
              </a:ext>
            </a:extLst>
          </p:cNvPr>
          <p:cNvSpPr/>
          <p:nvPr/>
        </p:nvSpPr>
        <p:spPr>
          <a:xfrm>
            <a:off x="1874520" y="3328416"/>
            <a:ext cx="265176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08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28306B-8F84-4992-86A9-329C189A0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528" y="411480"/>
            <a:ext cx="11347704" cy="41605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944C58-3428-4BEF-A7BC-DA10DBBF8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68" y="4572000"/>
            <a:ext cx="11347704" cy="1874520"/>
          </a:xfrm>
          <a:prstGeom prst="rect">
            <a:avLst/>
          </a:prstGeom>
        </p:spPr>
      </p:pic>
      <p:pic>
        <p:nvPicPr>
          <p:cNvPr id="5" name="Picture 4" descr="Thumbs Up Teodor Cat">
            <a:extLst>
              <a:ext uri="{FF2B5EF4-FFF2-40B4-BE49-F238E27FC236}">
                <a16:creationId xmlns:a16="http://schemas.microsoft.com/office/drawing/2014/main" id="{781A1D86-C64E-4B13-9D05-4D71D0F857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04" y="4008120"/>
            <a:ext cx="2438400" cy="2438400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9A1C0750-37B6-4EBD-828B-BB5569F7D791}"/>
              </a:ext>
            </a:extLst>
          </p:cNvPr>
          <p:cNvSpPr/>
          <p:nvPr/>
        </p:nvSpPr>
        <p:spPr>
          <a:xfrm>
            <a:off x="429768" y="722376"/>
            <a:ext cx="1773936" cy="2852928"/>
          </a:xfrm>
          <a:prstGeom prst="cloudCallout">
            <a:avLst>
              <a:gd name="adj1" fmla="val 11120"/>
              <a:gd name="adj2" fmla="val 6730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In the “Send to CMH” area select your CMH and then write any comments you might have about the resident.  Then just click on the Submit button.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38252B7E-6572-4FD7-9DAD-2FEEC9266F1C}"/>
              </a:ext>
            </a:extLst>
          </p:cNvPr>
          <p:cNvSpPr/>
          <p:nvPr/>
        </p:nvSpPr>
        <p:spPr>
          <a:xfrm>
            <a:off x="3236976" y="4008120"/>
            <a:ext cx="292608" cy="33528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B98F3CE2-D2F3-4EB9-BD00-FDDC8F441575}"/>
              </a:ext>
            </a:extLst>
          </p:cNvPr>
          <p:cNvSpPr/>
          <p:nvPr/>
        </p:nvSpPr>
        <p:spPr>
          <a:xfrm>
            <a:off x="5172456" y="4008120"/>
            <a:ext cx="292608" cy="33528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03E221-BCB1-46A7-B403-C410475FB4D8}"/>
              </a:ext>
            </a:extLst>
          </p:cNvPr>
          <p:cNvSpPr/>
          <p:nvPr/>
        </p:nvSpPr>
        <p:spPr>
          <a:xfrm>
            <a:off x="6300216" y="4809744"/>
            <a:ext cx="3529584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If you click on the separate forms, a copy of the completed form will open for you.  Clicking on the View All will open both documents.</a:t>
            </a:r>
          </a:p>
        </p:txBody>
      </p:sp>
    </p:spTree>
    <p:extLst>
      <p:ext uri="{BB962C8B-B14F-4D97-AF65-F5344CB8AC3E}">
        <p14:creationId xmlns:p14="http://schemas.microsoft.com/office/powerpoint/2010/main" val="12743451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 5_01_Win32" id="{77344C68-A3F1-476B-8680-97D7F429B46B}" vid="{89780073-58E8-4DFF-BF29-BA99F80528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37651BA-F45C-4845-9AB3-E0A65B39F5E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{D8CA7D90-0CB3-4C25-AED5-1EBA11B32B4B}tf78438558_win32</Template>
  <TotalTime>26154</TotalTime>
  <Words>507</Words>
  <Application>Microsoft Office PowerPoint</Application>
  <PresentationFormat>Widescreen</PresentationFormat>
  <Paragraphs>35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Garamond</vt:lpstr>
      <vt:lpstr>SavonVTI</vt:lpstr>
      <vt:lpstr>Facility Worker</vt:lpstr>
      <vt:lpstr>What is a Facility Worker?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Facility Worker</dc:title>
  <dc:creator>Faber, Kathleen (DHHS)</dc:creator>
  <cp:lastModifiedBy>Faber, Kathleen (DHHS)</cp:lastModifiedBy>
  <cp:revision>33</cp:revision>
  <dcterms:created xsi:type="dcterms:W3CDTF">2020-11-09T19:46:37Z</dcterms:created>
  <dcterms:modified xsi:type="dcterms:W3CDTF">2021-06-22T17:50:57Z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SIP_Label_3a2fed65-62e7-46ea-af74-187e0c17143a_Enabled">
    <vt:lpwstr>true</vt:lpwstr>
  </property>
  <property fmtid="{D5CDD505-2E9C-101B-9397-08002B2CF9AE}" pid="4" name="MSIP_Label_3a2fed65-62e7-46ea-af74-187e0c17143a_SetDate">
    <vt:lpwstr>2021-06-03T19:40:18Z</vt:lpwstr>
  </property>
  <property fmtid="{D5CDD505-2E9C-101B-9397-08002B2CF9AE}" pid="5" name="MSIP_Label_3a2fed65-62e7-46ea-af74-187e0c17143a_Method">
    <vt:lpwstr>Privileged</vt:lpwstr>
  </property>
  <property fmtid="{D5CDD505-2E9C-101B-9397-08002B2CF9AE}" pid="6" name="MSIP_Label_3a2fed65-62e7-46ea-af74-187e0c17143a_Name">
    <vt:lpwstr>3a2fed65-62e7-46ea-af74-187e0c17143a</vt:lpwstr>
  </property>
  <property fmtid="{D5CDD505-2E9C-101B-9397-08002B2CF9AE}" pid="7" name="MSIP_Label_3a2fed65-62e7-46ea-af74-187e0c17143a_SiteId">
    <vt:lpwstr>d5fb7087-3777-42ad-966a-892ef47225d1</vt:lpwstr>
  </property>
  <property fmtid="{D5CDD505-2E9C-101B-9397-08002B2CF9AE}" pid="8" name="MSIP_Label_3a2fed65-62e7-46ea-af74-187e0c17143a_ActionId">
    <vt:lpwstr>bc2ad80e-3536-44b4-a000-e3a11f04eccd</vt:lpwstr>
  </property>
  <property fmtid="{D5CDD505-2E9C-101B-9397-08002B2CF9AE}" pid="9" name="MSIP_Label_3a2fed65-62e7-46ea-af74-187e0c17143a_ContentBits">
    <vt:lpwstr>0</vt:lpwstr>
  </property>
</Properties>
</file>