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sldIdLst>
    <p:sldId id="257" r:id="rId5"/>
    <p:sldId id="258" r:id="rId6"/>
    <p:sldId id="259" r:id="rId7"/>
    <p:sldId id="260" r:id="rId8"/>
    <p:sldId id="261" r:id="rId9"/>
    <p:sldId id="262" r:id="rId10"/>
    <p:sldId id="263" r:id="rId11"/>
    <p:sldId id="265" r:id="rId12"/>
    <p:sldId id="267" r:id="rId13"/>
    <p:sldId id="264" r:id="rId14"/>
    <p:sldId id="269" r:id="rId15"/>
    <p:sldId id="266" r:id="rId16"/>
    <p:sldId id="270" r:id="rId17"/>
    <p:sldId id="271" r:id="rId18"/>
    <p:sldId id="272" r:id="rId19"/>
    <p:sldId id="274" r:id="rId20"/>
    <p:sldId id="277" r:id="rId21"/>
    <p:sldId id="276" r:id="rId22"/>
    <p:sldId id="273" r:id="rId23"/>
    <p:sldId id="256" r:id="rId24"/>
  </p:sldIdLst>
  <p:sldSz cx="9144000" cy="6858000" type="screen4x3"/>
  <p:notesSz cx="6858000" cy="9144000"/>
  <p:defaultTextStyle>
    <a:defPPr>
      <a:defRPr lang="th-TH"/>
    </a:defPPr>
    <a:lvl1pPr marL="0" algn="l" defTabSz="914400" rtl="0" eaLnBrk="1" latinLnBrk="0" hangingPunct="1">
      <a:defRPr sz="2800" kern="1200">
        <a:solidFill>
          <a:schemeClr val="tx1"/>
        </a:solidFill>
        <a:latin typeface="+mn-lt"/>
        <a:ea typeface="+mn-ea"/>
        <a:cs typeface="+mn-cs"/>
      </a:defRPr>
    </a:lvl1pPr>
    <a:lvl2pPr marL="457200" algn="l" defTabSz="914400" rtl="0" eaLnBrk="1" latinLnBrk="0" hangingPunct="1">
      <a:defRPr sz="2800" kern="1200">
        <a:solidFill>
          <a:schemeClr val="tx1"/>
        </a:solidFill>
        <a:latin typeface="+mn-lt"/>
        <a:ea typeface="+mn-ea"/>
        <a:cs typeface="+mn-cs"/>
      </a:defRPr>
    </a:lvl2pPr>
    <a:lvl3pPr marL="914400" algn="l" defTabSz="914400" rtl="0" eaLnBrk="1" latinLnBrk="0" hangingPunct="1">
      <a:defRPr sz="2800" kern="1200">
        <a:solidFill>
          <a:schemeClr val="tx1"/>
        </a:solidFill>
        <a:latin typeface="+mn-lt"/>
        <a:ea typeface="+mn-ea"/>
        <a:cs typeface="+mn-cs"/>
      </a:defRPr>
    </a:lvl3pPr>
    <a:lvl4pPr marL="1371600" algn="l" defTabSz="914400" rtl="0" eaLnBrk="1" latinLnBrk="0" hangingPunct="1">
      <a:defRPr sz="2800" kern="1200">
        <a:solidFill>
          <a:schemeClr val="tx1"/>
        </a:solidFill>
        <a:latin typeface="+mn-lt"/>
        <a:ea typeface="+mn-ea"/>
        <a:cs typeface="+mn-cs"/>
      </a:defRPr>
    </a:lvl4pPr>
    <a:lvl5pPr marL="1828800" algn="l" defTabSz="914400" rtl="0" eaLnBrk="1" latinLnBrk="0" hangingPunct="1">
      <a:defRPr sz="2800" kern="1200">
        <a:solidFill>
          <a:schemeClr val="tx1"/>
        </a:solidFill>
        <a:latin typeface="+mn-lt"/>
        <a:ea typeface="+mn-ea"/>
        <a:cs typeface="+mn-cs"/>
      </a:defRPr>
    </a:lvl5pPr>
    <a:lvl6pPr marL="2286000" algn="l" defTabSz="914400" rtl="0" eaLnBrk="1" latinLnBrk="0" hangingPunct="1">
      <a:defRPr sz="2800" kern="1200">
        <a:solidFill>
          <a:schemeClr val="tx1"/>
        </a:solidFill>
        <a:latin typeface="+mn-lt"/>
        <a:ea typeface="+mn-ea"/>
        <a:cs typeface="+mn-cs"/>
      </a:defRPr>
    </a:lvl6pPr>
    <a:lvl7pPr marL="2743200" algn="l" defTabSz="914400" rtl="0" eaLnBrk="1" latinLnBrk="0" hangingPunct="1">
      <a:defRPr sz="2800" kern="1200">
        <a:solidFill>
          <a:schemeClr val="tx1"/>
        </a:solidFill>
        <a:latin typeface="+mn-lt"/>
        <a:ea typeface="+mn-ea"/>
        <a:cs typeface="+mn-cs"/>
      </a:defRPr>
    </a:lvl7pPr>
    <a:lvl8pPr marL="3200400" algn="l" defTabSz="914400" rtl="0" eaLnBrk="1" latinLnBrk="0" hangingPunct="1">
      <a:defRPr sz="2800" kern="1200">
        <a:solidFill>
          <a:schemeClr val="tx1"/>
        </a:solidFill>
        <a:latin typeface="+mn-lt"/>
        <a:ea typeface="+mn-ea"/>
        <a:cs typeface="+mn-cs"/>
      </a:defRPr>
    </a:lvl8pPr>
    <a:lvl9pPr marL="3657600" algn="l" defTabSz="914400" rtl="0" eaLnBrk="1" latinLnBrk="0" hangingPunct="1">
      <a:defRPr sz="2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30" autoAdjust="0"/>
    <p:restoredTop sz="94700" autoAdjust="0"/>
  </p:normalViewPr>
  <p:slideViewPr>
    <p:cSldViewPr>
      <p:cViewPr varScale="1">
        <p:scale>
          <a:sx n="81" d="100"/>
          <a:sy n="81" d="100"/>
        </p:scale>
        <p:origin x="1013" y="67"/>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ภาพนิ่งชื่อเรื่อง">
    <p:spTree>
      <p:nvGrpSpPr>
        <p:cNvPr id="1" name=""/>
        <p:cNvGrpSpPr/>
        <p:nvPr/>
      </p:nvGrpSpPr>
      <p:grpSpPr>
        <a:xfrm>
          <a:off x="0" y="0"/>
          <a:ext cx="0" cy="0"/>
          <a:chOff x="0" y="0"/>
          <a:chExt cx="0" cy="0"/>
        </a:xfrm>
      </p:grpSpPr>
      <p:sp>
        <p:nvSpPr>
          <p:cNvPr id="2" name="ชื่อเรื่อง 1"/>
          <p:cNvSpPr>
            <a:spLocks noGrp="1"/>
          </p:cNvSpPr>
          <p:nvPr>
            <p:ph type="ctrTitle"/>
          </p:nvPr>
        </p:nvSpPr>
        <p:spPr>
          <a:xfrm>
            <a:off x="685800" y="2130425"/>
            <a:ext cx="7772400" cy="1470025"/>
          </a:xfrm>
        </p:spPr>
        <p:txBody>
          <a:bodyPr/>
          <a:lstStyle/>
          <a:p>
            <a:r>
              <a:rPr lang="en-US"/>
              <a:t>Click to edit Master title style</a:t>
            </a:r>
          </a:p>
        </p:txBody>
      </p:sp>
      <p:sp>
        <p:nvSpPr>
          <p:cNvPr id="3" name="ชื่อเรื่องรอง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ตัวยึดวันที่ 3"/>
          <p:cNvSpPr>
            <a:spLocks noGrp="1"/>
          </p:cNvSpPr>
          <p:nvPr>
            <p:ph type="dt" sz="half" idx="10"/>
          </p:nvPr>
        </p:nvSpPr>
        <p:spPr/>
        <p:txBody>
          <a:bodyPr/>
          <a:lstStyle/>
          <a:p>
            <a:fld id="{B2CAF0F7-2D0B-4530-8FD3-A73B67E38C13}" type="datetimeFigureOut">
              <a:rPr lang="en-US" smtClean="0"/>
              <a:t>8/15/2017</a:t>
            </a:fld>
            <a:endParaRPr lang="en-US"/>
          </a:p>
        </p:txBody>
      </p:sp>
      <p:sp>
        <p:nvSpPr>
          <p:cNvPr id="5" name="ตัวยึดท้ายกระดาษ 4"/>
          <p:cNvSpPr>
            <a:spLocks noGrp="1"/>
          </p:cNvSpPr>
          <p:nvPr>
            <p:ph type="ftr" sz="quarter" idx="11"/>
          </p:nvPr>
        </p:nvSpPr>
        <p:spPr/>
        <p:txBody>
          <a:bodyPr/>
          <a:lstStyle/>
          <a:p>
            <a:endParaRPr lang="en-US"/>
          </a:p>
        </p:txBody>
      </p:sp>
      <p:sp>
        <p:nvSpPr>
          <p:cNvPr id="6" name="ตัวยึดหมายเลขภาพนิ่ง 5"/>
          <p:cNvSpPr>
            <a:spLocks noGrp="1"/>
          </p:cNvSpPr>
          <p:nvPr>
            <p:ph type="sldNum" sz="quarter" idx="12"/>
          </p:nvPr>
        </p:nvSpPr>
        <p:spPr/>
        <p:txBody>
          <a:bodyPr/>
          <a:lstStyle/>
          <a:p>
            <a:fld id="{B2C45B14-FBE2-4301-96AC-3D5719795A76}"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ชื่อเรื่องและข้อความแนวตั้ง">
    <p:spTree>
      <p:nvGrpSpPr>
        <p:cNvPr id="1" name=""/>
        <p:cNvGrpSpPr/>
        <p:nvPr/>
      </p:nvGrpSpPr>
      <p:grpSpPr>
        <a:xfrm>
          <a:off x="0" y="0"/>
          <a:ext cx="0" cy="0"/>
          <a:chOff x="0" y="0"/>
          <a:chExt cx="0" cy="0"/>
        </a:xfrm>
      </p:grpSpPr>
      <p:sp>
        <p:nvSpPr>
          <p:cNvPr id="2" name="ชื่อเรื่อง 1"/>
          <p:cNvSpPr>
            <a:spLocks noGrp="1"/>
          </p:cNvSpPr>
          <p:nvPr>
            <p:ph type="title"/>
          </p:nvPr>
        </p:nvSpPr>
        <p:spPr/>
        <p:txBody>
          <a:bodyPr/>
          <a:lstStyle/>
          <a:p>
            <a:r>
              <a:rPr lang="en-US"/>
              <a:t>Click to edit Master title style</a:t>
            </a:r>
          </a:p>
        </p:txBody>
      </p:sp>
      <p:sp>
        <p:nvSpPr>
          <p:cNvPr id="3" name="ตัวยึดข้อความแนวตั้ง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ตัวยึดวันที่ 3"/>
          <p:cNvSpPr>
            <a:spLocks noGrp="1"/>
          </p:cNvSpPr>
          <p:nvPr>
            <p:ph type="dt" sz="half" idx="10"/>
          </p:nvPr>
        </p:nvSpPr>
        <p:spPr/>
        <p:txBody>
          <a:bodyPr/>
          <a:lstStyle/>
          <a:p>
            <a:fld id="{B2CAF0F7-2D0B-4530-8FD3-A73B67E38C13}" type="datetimeFigureOut">
              <a:rPr lang="en-US" smtClean="0"/>
              <a:t>8/15/2017</a:t>
            </a:fld>
            <a:endParaRPr lang="en-US"/>
          </a:p>
        </p:txBody>
      </p:sp>
      <p:sp>
        <p:nvSpPr>
          <p:cNvPr id="5" name="ตัวยึดท้ายกระดาษ 4"/>
          <p:cNvSpPr>
            <a:spLocks noGrp="1"/>
          </p:cNvSpPr>
          <p:nvPr>
            <p:ph type="ftr" sz="quarter" idx="11"/>
          </p:nvPr>
        </p:nvSpPr>
        <p:spPr/>
        <p:txBody>
          <a:bodyPr/>
          <a:lstStyle/>
          <a:p>
            <a:endParaRPr lang="en-US"/>
          </a:p>
        </p:txBody>
      </p:sp>
      <p:sp>
        <p:nvSpPr>
          <p:cNvPr id="6" name="ตัวยึดหมายเลขภาพนิ่ง 5"/>
          <p:cNvSpPr>
            <a:spLocks noGrp="1"/>
          </p:cNvSpPr>
          <p:nvPr>
            <p:ph type="sldNum" sz="quarter" idx="12"/>
          </p:nvPr>
        </p:nvSpPr>
        <p:spPr/>
        <p:txBody>
          <a:bodyPr/>
          <a:lstStyle/>
          <a:p>
            <a:fld id="{B2C45B14-FBE2-4301-96AC-3D5719795A76}"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ข้อความและชื่อเรื่องแนวตั้ง">
    <p:spTree>
      <p:nvGrpSpPr>
        <p:cNvPr id="1" name=""/>
        <p:cNvGrpSpPr/>
        <p:nvPr/>
      </p:nvGrpSpPr>
      <p:grpSpPr>
        <a:xfrm>
          <a:off x="0" y="0"/>
          <a:ext cx="0" cy="0"/>
          <a:chOff x="0" y="0"/>
          <a:chExt cx="0" cy="0"/>
        </a:xfrm>
      </p:grpSpPr>
      <p:sp>
        <p:nvSpPr>
          <p:cNvPr id="2" name="ชื่อเรื่องแนวตั้ง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ตัวยึดข้อความแนวตั้ง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ตัวยึดวันที่ 3"/>
          <p:cNvSpPr>
            <a:spLocks noGrp="1"/>
          </p:cNvSpPr>
          <p:nvPr>
            <p:ph type="dt" sz="half" idx="10"/>
          </p:nvPr>
        </p:nvSpPr>
        <p:spPr/>
        <p:txBody>
          <a:bodyPr/>
          <a:lstStyle/>
          <a:p>
            <a:fld id="{B2CAF0F7-2D0B-4530-8FD3-A73B67E38C13}" type="datetimeFigureOut">
              <a:rPr lang="en-US" smtClean="0"/>
              <a:t>8/15/2017</a:t>
            </a:fld>
            <a:endParaRPr lang="en-US"/>
          </a:p>
        </p:txBody>
      </p:sp>
      <p:sp>
        <p:nvSpPr>
          <p:cNvPr id="5" name="ตัวยึดท้ายกระดาษ 4"/>
          <p:cNvSpPr>
            <a:spLocks noGrp="1"/>
          </p:cNvSpPr>
          <p:nvPr>
            <p:ph type="ftr" sz="quarter" idx="11"/>
          </p:nvPr>
        </p:nvSpPr>
        <p:spPr/>
        <p:txBody>
          <a:bodyPr/>
          <a:lstStyle/>
          <a:p>
            <a:endParaRPr lang="en-US"/>
          </a:p>
        </p:txBody>
      </p:sp>
      <p:sp>
        <p:nvSpPr>
          <p:cNvPr id="6" name="ตัวยึดหมายเลขภาพนิ่ง 5"/>
          <p:cNvSpPr>
            <a:spLocks noGrp="1"/>
          </p:cNvSpPr>
          <p:nvPr>
            <p:ph type="sldNum" sz="quarter" idx="12"/>
          </p:nvPr>
        </p:nvSpPr>
        <p:spPr/>
        <p:txBody>
          <a:bodyPr/>
          <a:lstStyle/>
          <a:p>
            <a:fld id="{B2C45B14-FBE2-4301-96AC-3D5719795A76}"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ชื่อเรื่องและเนื้อหา">
    <p:spTree>
      <p:nvGrpSpPr>
        <p:cNvPr id="1" name=""/>
        <p:cNvGrpSpPr/>
        <p:nvPr/>
      </p:nvGrpSpPr>
      <p:grpSpPr>
        <a:xfrm>
          <a:off x="0" y="0"/>
          <a:ext cx="0" cy="0"/>
          <a:chOff x="0" y="0"/>
          <a:chExt cx="0" cy="0"/>
        </a:xfrm>
      </p:grpSpPr>
      <p:sp>
        <p:nvSpPr>
          <p:cNvPr id="2" name="ชื่อเรื่อง 1"/>
          <p:cNvSpPr>
            <a:spLocks noGrp="1"/>
          </p:cNvSpPr>
          <p:nvPr>
            <p:ph type="title"/>
          </p:nvPr>
        </p:nvSpPr>
        <p:spPr/>
        <p:txBody>
          <a:bodyPr/>
          <a:lstStyle/>
          <a:p>
            <a:r>
              <a:rPr lang="en-US"/>
              <a:t>Click to edit Master title style</a:t>
            </a:r>
          </a:p>
        </p:txBody>
      </p:sp>
      <p:sp>
        <p:nvSpPr>
          <p:cNvPr id="3" name="ตัวยึดเนื้อหา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ตัวยึดวันที่ 3"/>
          <p:cNvSpPr>
            <a:spLocks noGrp="1"/>
          </p:cNvSpPr>
          <p:nvPr>
            <p:ph type="dt" sz="half" idx="10"/>
          </p:nvPr>
        </p:nvSpPr>
        <p:spPr/>
        <p:txBody>
          <a:bodyPr/>
          <a:lstStyle/>
          <a:p>
            <a:fld id="{B2CAF0F7-2D0B-4530-8FD3-A73B67E38C13}" type="datetimeFigureOut">
              <a:rPr lang="en-US" smtClean="0"/>
              <a:t>8/15/2017</a:t>
            </a:fld>
            <a:endParaRPr lang="en-US"/>
          </a:p>
        </p:txBody>
      </p:sp>
      <p:sp>
        <p:nvSpPr>
          <p:cNvPr id="5" name="ตัวยึดท้ายกระดาษ 4"/>
          <p:cNvSpPr>
            <a:spLocks noGrp="1"/>
          </p:cNvSpPr>
          <p:nvPr>
            <p:ph type="ftr" sz="quarter" idx="11"/>
          </p:nvPr>
        </p:nvSpPr>
        <p:spPr/>
        <p:txBody>
          <a:bodyPr/>
          <a:lstStyle/>
          <a:p>
            <a:endParaRPr lang="en-US"/>
          </a:p>
        </p:txBody>
      </p:sp>
      <p:sp>
        <p:nvSpPr>
          <p:cNvPr id="6" name="ตัวยึดหมายเลขภาพนิ่ง 5"/>
          <p:cNvSpPr>
            <a:spLocks noGrp="1"/>
          </p:cNvSpPr>
          <p:nvPr>
            <p:ph type="sldNum" sz="quarter" idx="12"/>
          </p:nvPr>
        </p:nvSpPr>
        <p:spPr/>
        <p:txBody>
          <a:bodyPr/>
          <a:lstStyle/>
          <a:p>
            <a:fld id="{B2C45B14-FBE2-4301-96AC-3D5719795A76}"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ส่วนหัวของส่วน">
    <p:spTree>
      <p:nvGrpSpPr>
        <p:cNvPr id="1" name=""/>
        <p:cNvGrpSpPr/>
        <p:nvPr/>
      </p:nvGrpSpPr>
      <p:grpSpPr>
        <a:xfrm>
          <a:off x="0" y="0"/>
          <a:ext cx="0" cy="0"/>
          <a:chOff x="0" y="0"/>
          <a:chExt cx="0" cy="0"/>
        </a:xfrm>
      </p:grpSpPr>
      <p:sp>
        <p:nvSpPr>
          <p:cNvPr id="2" name="ชื่อเรื่อง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ตัวยึดข้อความ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ตัวยึดวันที่ 3"/>
          <p:cNvSpPr>
            <a:spLocks noGrp="1"/>
          </p:cNvSpPr>
          <p:nvPr>
            <p:ph type="dt" sz="half" idx="10"/>
          </p:nvPr>
        </p:nvSpPr>
        <p:spPr/>
        <p:txBody>
          <a:bodyPr/>
          <a:lstStyle/>
          <a:p>
            <a:fld id="{B2CAF0F7-2D0B-4530-8FD3-A73B67E38C13}" type="datetimeFigureOut">
              <a:rPr lang="en-US" smtClean="0"/>
              <a:t>8/15/2017</a:t>
            </a:fld>
            <a:endParaRPr lang="en-US"/>
          </a:p>
        </p:txBody>
      </p:sp>
      <p:sp>
        <p:nvSpPr>
          <p:cNvPr id="5" name="ตัวยึดท้ายกระดาษ 4"/>
          <p:cNvSpPr>
            <a:spLocks noGrp="1"/>
          </p:cNvSpPr>
          <p:nvPr>
            <p:ph type="ftr" sz="quarter" idx="11"/>
          </p:nvPr>
        </p:nvSpPr>
        <p:spPr/>
        <p:txBody>
          <a:bodyPr/>
          <a:lstStyle/>
          <a:p>
            <a:endParaRPr lang="en-US"/>
          </a:p>
        </p:txBody>
      </p:sp>
      <p:sp>
        <p:nvSpPr>
          <p:cNvPr id="6" name="ตัวยึดหมายเลขภาพนิ่ง 5"/>
          <p:cNvSpPr>
            <a:spLocks noGrp="1"/>
          </p:cNvSpPr>
          <p:nvPr>
            <p:ph type="sldNum" sz="quarter" idx="12"/>
          </p:nvPr>
        </p:nvSpPr>
        <p:spPr/>
        <p:txBody>
          <a:bodyPr/>
          <a:lstStyle/>
          <a:p>
            <a:fld id="{B2C45B14-FBE2-4301-96AC-3D5719795A76}"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เนื้อหา 2 ส่วน">
    <p:spTree>
      <p:nvGrpSpPr>
        <p:cNvPr id="1" name=""/>
        <p:cNvGrpSpPr/>
        <p:nvPr/>
      </p:nvGrpSpPr>
      <p:grpSpPr>
        <a:xfrm>
          <a:off x="0" y="0"/>
          <a:ext cx="0" cy="0"/>
          <a:chOff x="0" y="0"/>
          <a:chExt cx="0" cy="0"/>
        </a:xfrm>
      </p:grpSpPr>
      <p:sp>
        <p:nvSpPr>
          <p:cNvPr id="2" name="ชื่อเรื่อง 1"/>
          <p:cNvSpPr>
            <a:spLocks noGrp="1"/>
          </p:cNvSpPr>
          <p:nvPr>
            <p:ph type="title"/>
          </p:nvPr>
        </p:nvSpPr>
        <p:spPr/>
        <p:txBody>
          <a:bodyPr/>
          <a:lstStyle/>
          <a:p>
            <a:r>
              <a:rPr lang="en-US"/>
              <a:t>Click to edit Master title style</a:t>
            </a:r>
          </a:p>
        </p:txBody>
      </p:sp>
      <p:sp>
        <p:nvSpPr>
          <p:cNvPr id="3" name="ตัวยึดเนื้อหา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ตัวยึดเนื้อหา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ตัวยึดวันที่ 4"/>
          <p:cNvSpPr>
            <a:spLocks noGrp="1"/>
          </p:cNvSpPr>
          <p:nvPr>
            <p:ph type="dt" sz="half" idx="10"/>
          </p:nvPr>
        </p:nvSpPr>
        <p:spPr/>
        <p:txBody>
          <a:bodyPr/>
          <a:lstStyle/>
          <a:p>
            <a:fld id="{B2CAF0F7-2D0B-4530-8FD3-A73B67E38C13}" type="datetimeFigureOut">
              <a:rPr lang="en-US" smtClean="0"/>
              <a:t>8/15/2017</a:t>
            </a:fld>
            <a:endParaRPr lang="en-US"/>
          </a:p>
        </p:txBody>
      </p:sp>
      <p:sp>
        <p:nvSpPr>
          <p:cNvPr id="6" name="ตัวยึดท้ายกระดาษ 5"/>
          <p:cNvSpPr>
            <a:spLocks noGrp="1"/>
          </p:cNvSpPr>
          <p:nvPr>
            <p:ph type="ftr" sz="quarter" idx="11"/>
          </p:nvPr>
        </p:nvSpPr>
        <p:spPr/>
        <p:txBody>
          <a:bodyPr/>
          <a:lstStyle/>
          <a:p>
            <a:endParaRPr lang="en-US"/>
          </a:p>
        </p:txBody>
      </p:sp>
      <p:sp>
        <p:nvSpPr>
          <p:cNvPr id="7" name="ตัวยึดหมายเลขภาพนิ่ง 6"/>
          <p:cNvSpPr>
            <a:spLocks noGrp="1"/>
          </p:cNvSpPr>
          <p:nvPr>
            <p:ph type="sldNum" sz="quarter" idx="12"/>
          </p:nvPr>
        </p:nvSpPr>
        <p:spPr/>
        <p:txBody>
          <a:bodyPr/>
          <a:lstStyle/>
          <a:p>
            <a:fld id="{B2C45B14-FBE2-4301-96AC-3D5719795A76}"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การเปรียบเทียบ">
    <p:spTree>
      <p:nvGrpSpPr>
        <p:cNvPr id="1" name=""/>
        <p:cNvGrpSpPr/>
        <p:nvPr/>
      </p:nvGrpSpPr>
      <p:grpSpPr>
        <a:xfrm>
          <a:off x="0" y="0"/>
          <a:ext cx="0" cy="0"/>
          <a:chOff x="0" y="0"/>
          <a:chExt cx="0" cy="0"/>
        </a:xfrm>
      </p:grpSpPr>
      <p:sp>
        <p:nvSpPr>
          <p:cNvPr id="2" name="ชื่อเรื่อง 1"/>
          <p:cNvSpPr>
            <a:spLocks noGrp="1"/>
          </p:cNvSpPr>
          <p:nvPr>
            <p:ph type="title"/>
          </p:nvPr>
        </p:nvSpPr>
        <p:spPr/>
        <p:txBody>
          <a:bodyPr/>
          <a:lstStyle>
            <a:lvl1pPr>
              <a:defRPr/>
            </a:lvl1pPr>
          </a:lstStyle>
          <a:p>
            <a:r>
              <a:rPr lang="en-US"/>
              <a:t>Click to edit Master title style</a:t>
            </a:r>
          </a:p>
        </p:txBody>
      </p:sp>
      <p:sp>
        <p:nvSpPr>
          <p:cNvPr id="3" name="ตัวยึดข้อความ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ตัวยึดเนื้อหา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ตัวยึดข้อความ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ตัวยึดเนื้อหา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ตัวยึดวันที่ 6"/>
          <p:cNvSpPr>
            <a:spLocks noGrp="1"/>
          </p:cNvSpPr>
          <p:nvPr>
            <p:ph type="dt" sz="half" idx="10"/>
          </p:nvPr>
        </p:nvSpPr>
        <p:spPr/>
        <p:txBody>
          <a:bodyPr/>
          <a:lstStyle/>
          <a:p>
            <a:fld id="{B2CAF0F7-2D0B-4530-8FD3-A73B67E38C13}" type="datetimeFigureOut">
              <a:rPr lang="en-US" smtClean="0"/>
              <a:t>8/15/2017</a:t>
            </a:fld>
            <a:endParaRPr lang="en-US"/>
          </a:p>
        </p:txBody>
      </p:sp>
      <p:sp>
        <p:nvSpPr>
          <p:cNvPr id="8" name="ตัวยึดท้ายกระดาษ 7"/>
          <p:cNvSpPr>
            <a:spLocks noGrp="1"/>
          </p:cNvSpPr>
          <p:nvPr>
            <p:ph type="ftr" sz="quarter" idx="11"/>
          </p:nvPr>
        </p:nvSpPr>
        <p:spPr/>
        <p:txBody>
          <a:bodyPr/>
          <a:lstStyle/>
          <a:p>
            <a:endParaRPr lang="en-US"/>
          </a:p>
        </p:txBody>
      </p:sp>
      <p:sp>
        <p:nvSpPr>
          <p:cNvPr id="9" name="ตัวยึดหมายเลขภาพนิ่ง 8"/>
          <p:cNvSpPr>
            <a:spLocks noGrp="1"/>
          </p:cNvSpPr>
          <p:nvPr>
            <p:ph type="sldNum" sz="quarter" idx="12"/>
          </p:nvPr>
        </p:nvSpPr>
        <p:spPr/>
        <p:txBody>
          <a:bodyPr/>
          <a:lstStyle/>
          <a:p>
            <a:fld id="{B2C45B14-FBE2-4301-96AC-3D5719795A76}"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เฉพาะชื่อเรื่อง">
    <p:spTree>
      <p:nvGrpSpPr>
        <p:cNvPr id="1" name=""/>
        <p:cNvGrpSpPr/>
        <p:nvPr/>
      </p:nvGrpSpPr>
      <p:grpSpPr>
        <a:xfrm>
          <a:off x="0" y="0"/>
          <a:ext cx="0" cy="0"/>
          <a:chOff x="0" y="0"/>
          <a:chExt cx="0" cy="0"/>
        </a:xfrm>
      </p:grpSpPr>
      <p:sp>
        <p:nvSpPr>
          <p:cNvPr id="2" name="ชื่อเรื่อง 1"/>
          <p:cNvSpPr>
            <a:spLocks noGrp="1"/>
          </p:cNvSpPr>
          <p:nvPr>
            <p:ph type="title"/>
          </p:nvPr>
        </p:nvSpPr>
        <p:spPr/>
        <p:txBody>
          <a:bodyPr/>
          <a:lstStyle/>
          <a:p>
            <a:r>
              <a:rPr lang="en-US"/>
              <a:t>Click to edit Master title style</a:t>
            </a:r>
          </a:p>
        </p:txBody>
      </p:sp>
      <p:sp>
        <p:nvSpPr>
          <p:cNvPr id="3" name="ตัวยึดวันที่ 2"/>
          <p:cNvSpPr>
            <a:spLocks noGrp="1"/>
          </p:cNvSpPr>
          <p:nvPr>
            <p:ph type="dt" sz="half" idx="10"/>
          </p:nvPr>
        </p:nvSpPr>
        <p:spPr/>
        <p:txBody>
          <a:bodyPr/>
          <a:lstStyle/>
          <a:p>
            <a:fld id="{B2CAF0F7-2D0B-4530-8FD3-A73B67E38C13}" type="datetimeFigureOut">
              <a:rPr lang="en-US" smtClean="0"/>
              <a:t>8/15/2017</a:t>
            </a:fld>
            <a:endParaRPr lang="en-US"/>
          </a:p>
        </p:txBody>
      </p:sp>
      <p:sp>
        <p:nvSpPr>
          <p:cNvPr id="4" name="ตัวยึดท้ายกระดาษ 3"/>
          <p:cNvSpPr>
            <a:spLocks noGrp="1"/>
          </p:cNvSpPr>
          <p:nvPr>
            <p:ph type="ftr" sz="quarter" idx="11"/>
          </p:nvPr>
        </p:nvSpPr>
        <p:spPr/>
        <p:txBody>
          <a:bodyPr/>
          <a:lstStyle/>
          <a:p>
            <a:endParaRPr lang="en-US"/>
          </a:p>
        </p:txBody>
      </p:sp>
      <p:sp>
        <p:nvSpPr>
          <p:cNvPr id="5" name="ตัวยึดหมายเลขภาพนิ่ง 4"/>
          <p:cNvSpPr>
            <a:spLocks noGrp="1"/>
          </p:cNvSpPr>
          <p:nvPr>
            <p:ph type="sldNum" sz="quarter" idx="12"/>
          </p:nvPr>
        </p:nvSpPr>
        <p:spPr/>
        <p:txBody>
          <a:bodyPr/>
          <a:lstStyle/>
          <a:p>
            <a:fld id="{B2C45B14-FBE2-4301-96AC-3D5719795A76}"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ว่างเปล่า">
    <p:spTree>
      <p:nvGrpSpPr>
        <p:cNvPr id="1" name=""/>
        <p:cNvGrpSpPr/>
        <p:nvPr/>
      </p:nvGrpSpPr>
      <p:grpSpPr>
        <a:xfrm>
          <a:off x="0" y="0"/>
          <a:ext cx="0" cy="0"/>
          <a:chOff x="0" y="0"/>
          <a:chExt cx="0" cy="0"/>
        </a:xfrm>
      </p:grpSpPr>
      <p:sp>
        <p:nvSpPr>
          <p:cNvPr id="2" name="ตัวยึดวันที่ 1"/>
          <p:cNvSpPr>
            <a:spLocks noGrp="1"/>
          </p:cNvSpPr>
          <p:nvPr>
            <p:ph type="dt" sz="half" idx="10"/>
          </p:nvPr>
        </p:nvSpPr>
        <p:spPr/>
        <p:txBody>
          <a:bodyPr/>
          <a:lstStyle/>
          <a:p>
            <a:fld id="{B2CAF0F7-2D0B-4530-8FD3-A73B67E38C13}" type="datetimeFigureOut">
              <a:rPr lang="en-US" smtClean="0"/>
              <a:t>8/15/2017</a:t>
            </a:fld>
            <a:endParaRPr lang="en-US"/>
          </a:p>
        </p:txBody>
      </p:sp>
      <p:sp>
        <p:nvSpPr>
          <p:cNvPr id="3" name="ตัวยึดท้ายกระดาษ 2"/>
          <p:cNvSpPr>
            <a:spLocks noGrp="1"/>
          </p:cNvSpPr>
          <p:nvPr>
            <p:ph type="ftr" sz="quarter" idx="11"/>
          </p:nvPr>
        </p:nvSpPr>
        <p:spPr/>
        <p:txBody>
          <a:bodyPr/>
          <a:lstStyle/>
          <a:p>
            <a:endParaRPr lang="en-US"/>
          </a:p>
        </p:txBody>
      </p:sp>
      <p:sp>
        <p:nvSpPr>
          <p:cNvPr id="4" name="ตัวยึดหมายเลขภาพนิ่ง 3"/>
          <p:cNvSpPr>
            <a:spLocks noGrp="1"/>
          </p:cNvSpPr>
          <p:nvPr>
            <p:ph type="sldNum" sz="quarter" idx="12"/>
          </p:nvPr>
        </p:nvSpPr>
        <p:spPr/>
        <p:txBody>
          <a:bodyPr/>
          <a:lstStyle/>
          <a:p>
            <a:fld id="{B2C45B14-FBE2-4301-96AC-3D5719795A76}"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เนื้อหาพร้อมคำอธิบายภาพ">
    <p:spTree>
      <p:nvGrpSpPr>
        <p:cNvPr id="1" name=""/>
        <p:cNvGrpSpPr/>
        <p:nvPr/>
      </p:nvGrpSpPr>
      <p:grpSpPr>
        <a:xfrm>
          <a:off x="0" y="0"/>
          <a:ext cx="0" cy="0"/>
          <a:chOff x="0" y="0"/>
          <a:chExt cx="0" cy="0"/>
        </a:xfrm>
      </p:grpSpPr>
      <p:sp>
        <p:nvSpPr>
          <p:cNvPr id="2" name="ชื่อเรื่อง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ตัวยึดเนื้อหา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ตัวยึดข้อความ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ตัวยึดวันที่ 4"/>
          <p:cNvSpPr>
            <a:spLocks noGrp="1"/>
          </p:cNvSpPr>
          <p:nvPr>
            <p:ph type="dt" sz="half" idx="10"/>
          </p:nvPr>
        </p:nvSpPr>
        <p:spPr/>
        <p:txBody>
          <a:bodyPr/>
          <a:lstStyle/>
          <a:p>
            <a:fld id="{B2CAF0F7-2D0B-4530-8FD3-A73B67E38C13}" type="datetimeFigureOut">
              <a:rPr lang="en-US" smtClean="0"/>
              <a:t>8/15/2017</a:t>
            </a:fld>
            <a:endParaRPr lang="en-US"/>
          </a:p>
        </p:txBody>
      </p:sp>
      <p:sp>
        <p:nvSpPr>
          <p:cNvPr id="6" name="ตัวยึดท้ายกระดาษ 5"/>
          <p:cNvSpPr>
            <a:spLocks noGrp="1"/>
          </p:cNvSpPr>
          <p:nvPr>
            <p:ph type="ftr" sz="quarter" idx="11"/>
          </p:nvPr>
        </p:nvSpPr>
        <p:spPr/>
        <p:txBody>
          <a:bodyPr/>
          <a:lstStyle/>
          <a:p>
            <a:endParaRPr lang="en-US"/>
          </a:p>
        </p:txBody>
      </p:sp>
      <p:sp>
        <p:nvSpPr>
          <p:cNvPr id="7" name="ตัวยึดหมายเลขภาพนิ่ง 6"/>
          <p:cNvSpPr>
            <a:spLocks noGrp="1"/>
          </p:cNvSpPr>
          <p:nvPr>
            <p:ph type="sldNum" sz="quarter" idx="12"/>
          </p:nvPr>
        </p:nvSpPr>
        <p:spPr/>
        <p:txBody>
          <a:bodyPr/>
          <a:lstStyle/>
          <a:p>
            <a:fld id="{B2C45B14-FBE2-4301-96AC-3D5719795A76}"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รูปภาพพร้อมคำอธิบายภาพ">
    <p:spTree>
      <p:nvGrpSpPr>
        <p:cNvPr id="1" name=""/>
        <p:cNvGrpSpPr/>
        <p:nvPr/>
      </p:nvGrpSpPr>
      <p:grpSpPr>
        <a:xfrm>
          <a:off x="0" y="0"/>
          <a:ext cx="0" cy="0"/>
          <a:chOff x="0" y="0"/>
          <a:chExt cx="0" cy="0"/>
        </a:xfrm>
      </p:grpSpPr>
      <p:sp>
        <p:nvSpPr>
          <p:cNvPr id="2" name="ชื่อเรื่อง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ตัวยึดรูปภาพ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ตัวยึดข้อความ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ตัวยึดวันที่ 4"/>
          <p:cNvSpPr>
            <a:spLocks noGrp="1"/>
          </p:cNvSpPr>
          <p:nvPr>
            <p:ph type="dt" sz="half" idx="10"/>
          </p:nvPr>
        </p:nvSpPr>
        <p:spPr/>
        <p:txBody>
          <a:bodyPr/>
          <a:lstStyle/>
          <a:p>
            <a:fld id="{B2CAF0F7-2D0B-4530-8FD3-A73B67E38C13}" type="datetimeFigureOut">
              <a:rPr lang="en-US" smtClean="0"/>
              <a:t>8/15/2017</a:t>
            </a:fld>
            <a:endParaRPr lang="en-US"/>
          </a:p>
        </p:txBody>
      </p:sp>
      <p:sp>
        <p:nvSpPr>
          <p:cNvPr id="6" name="ตัวยึดท้ายกระดาษ 5"/>
          <p:cNvSpPr>
            <a:spLocks noGrp="1"/>
          </p:cNvSpPr>
          <p:nvPr>
            <p:ph type="ftr" sz="quarter" idx="11"/>
          </p:nvPr>
        </p:nvSpPr>
        <p:spPr/>
        <p:txBody>
          <a:bodyPr/>
          <a:lstStyle/>
          <a:p>
            <a:endParaRPr lang="en-US"/>
          </a:p>
        </p:txBody>
      </p:sp>
      <p:sp>
        <p:nvSpPr>
          <p:cNvPr id="7" name="ตัวยึดหมายเลขภาพนิ่ง 6"/>
          <p:cNvSpPr>
            <a:spLocks noGrp="1"/>
          </p:cNvSpPr>
          <p:nvPr>
            <p:ph type="sldNum" sz="quarter" idx="12"/>
          </p:nvPr>
        </p:nvSpPr>
        <p:spPr/>
        <p:txBody>
          <a:bodyPr/>
          <a:lstStyle/>
          <a:p>
            <a:fld id="{B2C45B14-FBE2-4301-96AC-3D5719795A76}"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ตัวยึดชื่อเรื่อง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คลิกเพื่อแก้ไขลักษณะชื่อเรื่องต้นแบบ</a:t>
            </a:r>
          </a:p>
        </p:txBody>
      </p:sp>
      <p:sp>
        <p:nvSpPr>
          <p:cNvPr id="3" name="ตัวยึดข้อความ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คลิกเพื่อแก้ไขลักษณะของข้อความต้นแบบ</a:t>
            </a:r>
          </a:p>
          <a:p>
            <a:pPr lvl="1"/>
            <a:r>
              <a:rPr lang="en-US"/>
              <a:t>ระดับที่สอง</a:t>
            </a:r>
          </a:p>
          <a:p>
            <a:pPr lvl="2"/>
            <a:r>
              <a:rPr lang="en-US"/>
              <a:t>ระดับที่สาม</a:t>
            </a:r>
          </a:p>
          <a:p>
            <a:pPr lvl="3"/>
            <a:r>
              <a:rPr lang="en-US"/>
              <a:t>ระดับที่สี่</a:t>
            </a:r>
          </a:p>
          <a:p>
            <a:pPr lvl="4"/>
            <a:r>
              <a:rPr lang="en-US"/>
              <a:t>ระดับที่ห้า</a:t>
            </a:r>
          </a:p>
        </p:txBody>
      </p:sp>
      <p:sp>
        <p:nvSpPr>
          <p:cNvPr id="4" name="ตัวยึดวันที่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2CAF0F7-2D0B-4530-8FD3-A73B67E38C13}" type="datetimeFigureOut">
              <a:rPr lang="en-US" smtClean="0"/>
              <a:t>8/15/2017</a:t>
            </a:fld>
            <a:endParaRPr lang="en-US"/>
          </a:p>
        </p:txBody>
      </p:sp>
      <p:sp>
        <p:nvSpPr>
          <p:cNvPr id="5" name="ตัวยึดท้ายกระดาษ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ตัวยึดหมายเลขภาพนิ่ง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2C45B14-FBE2-4301-96AC-3D5719795A76}"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h-TH"/>
      </a:defPPr>
      <a:lvl1pPr marL="0" algn="l" defTabSz="914400" rtl="0" eaLnBrk="1" latinLnBrk="0" hangingPunct="1">
        <a:defRPr sz="2800" kern="1200">
          <a:solidFill>
            <a:schemeClr val="tx1"/>
          </a:solidFill>
          <a:latin typeface="+mn-lt"/>
          <a:ea typeface="+mn-ea"/>
          <a:cs typeface="+mn-cs"/>
        </a:defRPr>
      </a:lvl1pPr>
      <a:lvl2pPr marL="457200" algn="l" defTabSz="914400" rtl="0" eaLnBrk="1" latinLnBrk="0" hangingPunct="1">
        <a:defRPr sz="2800" kern="1200">
          <a:solidFill>
            <a:schemeClr val="tx1"/>
          </a:solidFill>
          <a:latin typeface="+mn-lt"/>
          <a:ea typeface="+mn-ea"/>
          <a:cs typeface="+mn-cs"/>
        </a:defRPr>
      </a:lvl2pPr>
      <a:lvl3pPr marL="914400" algn="l" defTabSz="914400" rtl="0" eaLnBrk="1" latinLnBrk="0" hangingPunct="1">
        <a:defRPr sz="2800" kern="1200">
          <a:solidFill>
            <a:schemeClr val="tx1"/>
          </a:solidFill>
          <a:latin typeface="+mn-lt"/>
          <a:ea typeface="+mn-ea"/>
          <a:cs typeface="+mn-cs"/>
        </a:defRPr>
      </a:lvl3pPr>
      <a:lvl4pPr marL="1371600" algn="l" defTabSz="914400" rtl="0" eaLnBrk="1" latinLnBrk="0" hangingPunct="1">
        <a:defRPr sz="2800" kern="1200">
          <a:solidFill>
            <a:schemeClr val="tx1"/>
          </a:solidFill>
          <a:latin typeface="+mn-lt"/>
          <a:ea typeface="+mn-ea"/>
          <a:cs typeface="+mn-cs"/>
        </a:defRPr>
      </a:lvl4pPr>
      <a:lvl5pPr marL="1828800" algn="l" defTabSz="914400" rtl="0" eaLnBrk="1" latinLnBrk="0" hangingPunct="1">
        <a:defRPr sz="2800" kern="1200">
          <a:solidFill>
            <a:schemeClr val="tx1"/>
          </a:solidFill>
          <a:latin typeface="+mn-lt"/>
          <a:ea typeface="+mn-ea"/>
          <a:cs typeface="+mn-cs"/>
        </a:defRPr>
      </a:lvl5pPr>
      <a:lvl6pPr marL="2286000" algn="l" defTabSz="914400" rtl="0" eaLnBrk="1" latinLnBrk="0" hangingPunct="1">
        <a:defRPr sz="2800" kern="1200">
          <a:solidFill>
            <a:schemeClr val="tx1"/>
          </a:solidFill>
          <a:latin typeface="+mn-lt"/>
          <a:ea typeface="+mn-ea"/>
          <a:cs typeface="+mn-cs"/>
        </a:defRPr>
      </a:lvl6pPr>
      <a:lvl7pPr marL="2743200" algn="l" defTabSz="914400" rtl="0" eaLnBrk="1" latinLnBrk="0" hangingPunct="1">
        <a:defRPr sz="2800" kern="1200">
          <a:solidFill>
            <a:schemeClr val="tx1"/>
          </a:solidFill>
          <a:latin typeface="+mn-lt"/>
          <a:ea typeface="+mn-ea"/>
          <a:cs typeface="+mn-cs"/>
        </a:defRPr>
      </a:lvl7pPr>
      <a:lvl8pPr marL="3200400" algn="l" defTabSz="914400" rtl="0" eaLnBrk="1" latinLnBrk="0" hangingPunct="1">
        <a:defRPr sz="2800" kern="1200">
          <a:solidFill>
            <a:schemeClr val="tx1"/>
          </a:solidFill>
          <a:latin typeface="+mn-lt"/>
          <a:ea typeface="+mn-ea"/>
          <a:cs typeface="+mn-cs"/>
        </a:defRPr>
      </a:lvl8pPr>
      <a:lvl9pPr marL="3657600" algn="l" defTabSz="914400" rtl="0" eaLnBrk="1" latinLnBrk="0" hangingPunct="1">
        <a:defRPr sz="2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microsoft.com/office/2007/relationships/hdphoto" Target="../media/hdphoto1.wdp"/></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6" name="Picture 2" descr="5Lakes_logo_NOtag"/>
          <p:cNvPicPr>
            <a:picLocks noChangeAspect="1" noChangeArrowheads="1"/>
          </p:cNvPicPr>
          <p:nvPr/>
        </p:nvPicPr>
        <p:blipFill>
          <a:blip r:embed="rId3">
            <a:extLst>
              <a:ext uri="{BEBA8EAE-BF5A-486C-A8C5-ECC9F3942E4B}">
                <a14:imgProps xmlns:a14="http://schemas.microsoft.com/office/drawing/2010/main">
                  <a14:imgLayer r:embed="rId4">
                    <a14:imgEffect>
                      <a14:backgroundRemoval t="0" b="100000" l="0" r="100000">
                        <a14:foregroundMark x1="92857" y1="52747" x2="92857" y2="52747"/>
                        <a14:foregroundMark x1="81378" y1="49451" x2="81378" y2="49451"/>
                        <a14:foregroundMark x1="62755" y1="36813" x2="62755" y2="36813"/>
                        <a14:foregroundMark x1="63776" y1="26923" x2="63776" y2="26923"/>
                        <a14:foregroundMark x1="60714" y1="20879" x2="60714" y2="20879"/>
                        <a14:foregroundMark x1="61224" y1="7692" x2="61224" y2="7692"/>
                        <a14:foregroundMark x1="65306" y1="9890" x2="65306" y2="9890"/>
                        <a14:foregroundMark x1="60204" y1="57143" x2="60204" y2="57143"/>
                        <a14:foregroundMark x1="52806" y1="64835" x2="52806" y2="64835"/>
                        <a14:foregroundMark x1="53827" y1="35714" x2="53827" y2="35714"/>
                        <a14:foregroundMark x1="29082" y1="36813" x2="29082" y2="36813"/>
                        <a14:foregroundMark x1="17092" y1="50549" x2="17092" y2="50549"/>
                        <a14:foregroundMark x1="15051" y1="20879" x2="15051" y2="20879"/>
                        <a14:foregroundMark x1="32653" y1="80769" x2="32653" y2="80769"/>
                        <a14:foregroundMark x1="36735" y1="81868" x2="36735" y2="81868"/>
                        <a14:foregroundMark x1="52296" y1="79670" x2="52296" y2="79670"/>
                        <a14:foregroundMark x1="57653" y1="81868" x2="57653" y2="81868"/>
                        <a14:foregroundMark x1="68367" y1="85165" x2="68367" y2="85165"/>
                        <a14:foregroundMark x1="75255" y1="88462" x2="75255" y2="88462"/>
                      </a14:backgroundRemoval>
                    </a14:imgEffect>
                  </a14:imgLayer>
                </a14:imgProps>
              </a:ext>
              <a:ext uri="{28A0092B-C50C-407E-A947-70E740481C1C}">
                <a14:useLocalDpi xmlns:a14="http://schemas.microsoft.com/office/drawing/2010/main" val="0"/>
              </a:ext>
            </a:extLst>
          </a:blip>
          <a:srcRect/>
          <a:stretch>
            <a:fillRect/>
          </a:stretch>
        </p:blipFill>
        <p:spPr bwMode="auto">
          <a:xfrm>
            <a:off x="685800" y="5700716"/>
            <a:ext cx="1676400" cy="7718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p:cNvSpPr txBox="1"/>
          <p:nvPr/>
        </p:nvSpPr>
        <p:spPr>
          <a:xfrm>
            <a:off x="152398" y="6381690"/>
            <a:ext cx="2819402" cy="400110"/>
          </a:xfrm>
          <a:prstGeom prst="rect">
            <a:avLst/>
          </a:prstGeom>
          <a:noFill/>
        </p:spPr>
        <p:txBody>
          <a:bodyPr wrap="square" rtlCol="0">
            <a:spAutoFit/>
          </a:bodyPr>
          <a:lstStyle/>
          <a:p>
            <a:r>
              <a:rPr lang="en-US" sz="2000" dirty="0">
                <a:solidFill>
                  <a:srgbClr val="0070C0"/>
                </a:solidFill>
              </a:rPr>
              <a:t>www.5lakesenergy.com</a:t>
            </a:r>
          </a:p>
        </p:txBody>
      </p:sp>
      <p:sp>
        <p:nvSpPr>
          <p:cNvPr id="2" name="TextBox 1"/>
          <p:cNvSpPr txBox="1"/>
          <p:nvPr/>
        </p:nvSpPr>
        <p:spPr>
          <a:xfrm>
            <a:off x="990600" y="1600200"/>
            <a:ext cx="3886200" cy="954107"/>
          </a:xfrm>
          <a:prstGeom prst="rect">
            <a:avLst/>
          </a:prstGeom>
          <a:noFill/>
        </p:spPr>
        <p:txBody>
          <a:bodyPr wrap="square" rtlCol="0">
            <a:spAutoFit/>
          </a:bodyPr>
          <a:lstStyle/>
          <a:p>
            <a:r>
              <a:rPr lang="en-US" dirty="0"/>
              <a:t>Distributed Solar </a:t>
            </a:r>
          </a:p>
          <a:p>
            <a:r>
              <a:rPr lang="en-US" dirty="0"/>
              <a:t>Cost of Service</a:t>
            </a:r>
          </a:p>
        </p:txBody>
      </p:sp>
      <p:sp>
        <p:nvSpPr>
          <p:cNvPr id="3" name="TextBox 2"/>
          <p:cNvSpPr txBox="1"/>
          <p:nvPr/>
        </p:nvSpPr>
        <p:spPr>
          <a:xfrm>
            <a:off x="1981200" y="3657600"/>
            <a:ext cx="3810000" cy="1015663"/>
          </a:xfrm>
          <a:prstGeom prst="rect">
            <a:avLst/>
          </a:prstGeom>
          <a:noFill/>
        </p:spPr>
        <p:txBody>
          <a:bodyPr wrap="square" rtlCol="0">
            <a:spAutoFit/>
          </a:bodyPr>
          <a:lstStyle/>
          <a:p>
            <a:pPr algn="ctr"/>
            <a:r>
              <a:rPr lang="en-US" sz="2000" dirty="0"/>
              <a:t>Douglas Jester, Principal</a:t>
            </a:r>
          </a:p>
          <a:p>
            <a:pPr algn="ctr"/>
            <a:r>
              <a:rPr lang="en-US" sz="2000" dirty="0"/>
              <a:t>5 Lakes Energy</a:t>
            </a:r>
          </a:p>
          <a:p>
            <a:pPr algn="ctr"/>
            <a:r>
              <a:rPr lang="en-US" sz="2000" dirty="0"/>
              <a:t>djester@5lakesenergy.com</a:t>
            </a:r>
          </a:p>
        </p:txBody>
      </p:sp>
    </p:spTree>
    <p:extLst>
      <p:ext uri="{BB962C8B-B14F-4D97-AF65-F5344CB8AC3E}">
        <p14:creationId xmlns:p14="http://schemas.microsoft.com/office/powerpoint/2010/main" val="292015110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10"/>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bwMode="white">
          <a:xfrm>
            <a:off x="0" y="0"/>
            <a:ext cx="9144000" cy="6858000"/>
          </a:xfrm>
          <a:prstGeom prst="rect">
            <a:avLst/>
          </a:prstGeom>
          <a:solidFill>
            <a:schemeClr val="bg1"/>
          </a:solidFill>
          <a:ln>
            <a:noFill/>
          </a:ln>
          <a:effectLst/>
        </p:spPr>
      </p:sp>
      <p:sp>
        <p:nvSpPr>
          <p:cNvPr id="20" name="Rectangle 12"/>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bwMode="ltGray">
          <a:xfrm>
            <a:off x="283551" y="4633546"/>
            <a:ext cx="8579094" cy="1844256"/>
          </a:xfrm>
          <a:prstGeom prst="rect">
            <a:avLst/>
          </a:prstGeom>
          <a:solidFill>
            <a:schemeClr val="tx1">
              <a:lumMod val="75000"/>
              <a:lumOff val="25000"/>
            </a:schemeClr>
          </a:solidFill>
          <a:ln w="127000" cap="sq" cmpd="thinThick">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1" name="Straight Connector 14"/>
          <p:cNvCxnSpPr>
            <a:cxnSpLocks noGrp="1" noRot="1" noChangeAspect="1" noMove="1" noResize="1" noEditPoints="1" noAdjustHandles="1" noChangeArrowheads="1" noChangeShapeType="1"/>
          </p:cNvCxnSpPr>
          <p:nvPr>
            <p:extLst>
              <p:ext uri="{386F3935-93C4-4BCD-93E2-E3B085C9AB24}">
                <p16:designElem xmlns="" xmlns:p16="http://schemas.microsoft.com/office/powerpoint/2015/main" val="1"/>
              </p:ext>
            </p:extLst>
          </p:nvPr>
        </p:nvCxnSpPr>
        <p:spPr>
          <a:xfrm>
            <a:off x="1657350" y="5738691"/>
            <a:ext cx="5829300" cy="0"/>
          </a:xfrm>
          <a:prstGeom prst="line">
            <a:avLst/>
          </a:prstGeom>
          <a:ln w="2222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Straight Connector 16"/>
          <p:cNvCxnSpPr>
            <a:cxnSpLocks noGrp="1" noRot="1" noChangeAspect="1" noMove="1" noResize="1" noEditPoints="1" noAdjustHandles="1" noChangeArrowheads="1" noChangeShapeType="1"/>
          </p:cNvCxnSpPr>
          <p:nvPr>
            <p:extLst>
              <p:ext uri="{386F3935-93C4-4BCD-93E2-E3B085C9AB24}">
                <p16:designElem xmlns="" xmlns:p16="http://schemas.microsoft.com/office/powerpoint/2015/main" val="1"/>
              </p:ext>
            </p:extLst>
          </p:nvPr>
        </p:nvCxnSpPr>
        <p:spPr>
          <a:xfrm>
            <a:off x="4572000" y="477749"/>
            <a:ext cx="0" cy="3657600"/>
          </a:xfrm>
          <a:prstGeom prst="line">
            <a:avLst/>
          </a:prstGeom>
          <a:ln w="101600" cmpd="dbl">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pic>
        <p:nvPicPr>
          <p:cNvPr id="5" name="Picture 4" descr="A screenshot of a cell phone&#10;&#10;Description generated with very high confidence">
            <a:extLst>
              <a:ext uri="{FF2B5EF4-FFF2-40B4-BE49-F238E27FC236}">
                <a16:creationId xmlns="" xmlns:a16="http://schemas.microsoft.com/office/drawing/2014/main" id="{F3923EA9-3C45-497D-932A-A9CABBDA7917}"/>
              </a:ext>
            </a:extLst>
          </p:cNvPr>
          <p:cNvPicPr>
            <a:picLocks noChangeAspect="1"/>
          </p:cNvPicPr>
          <p:nvPr/>
        </p:nvPicPr>
        <p:blipFill>
          <a:blip r:embed="rId2"/>
          <a:stretch>
            <a:fillRect/>
          </a:stretch>
        </p:blipFill>
        <p:spPr>
          <a:xfrm>
            <a:off x="240030" y="1467702"/>
            <a:ext cx="4091937" cy="1677694"/>
          </a:xfrm>
          <a:prstGeom prst="rect">
            <a:avLst/>
          </a:prstGeom>
        </p:spPr>
      </p:pic>
      <p:pic>
        <p:nvPicPr>
          <p:cNvPr id="6" name="Picture 5">
            <a:extLst>
              <a:ext uri="{FF2B5EF4-FFF2-40B4-BE49-F238E27FC236}">
                <a16:creationId xmlns="" xmlns:a16="http://schemas.microsoft.com/office/drawing/2014/main" id="{6FBBD7CA-059A-4F0A-8854-31F3352A31FA}"/>
              </a:ext>
            </a:extLst>
          </p:cNvPr>
          <p:cNvPicPr>
            <a:picLocks noChangeAspect="1"/>
          </p:cNvPicPr>
          <p:nvPr/>
        </p:nvPicPr>
        <p:blipFill>
          <a:blip r:embed="rId3"/>
          <a:stretch>
            <a:fillRect/>
          </a:stretch>
        </p:blipFill>
        <p:spPr>
          <a:xfrm>
            <a:off x="4812032" y="1471158"/>
            <a:ext cx="4091938" cy="1670782"/>
          </a:xfrm>
          <a:prstGeom prst="rect">
            <a:avLst/>
          </a:prstGeom>
        </p:spPr>
      </p:pic>
      <p:sp>
        <p:nvSpPr>
          <p:cNvPr id="2" name="Title 1">
            <a:extLst>
              <a:ext uri="{FF2B5EF4-FFF2-40B4-BE49-F238E27FC236}">
                <a16:creationId xmlns="" xmlns:a16="http://schemas.microsoft.com/office/drawing/2014/main" id="{399BFE3D-B122-4454-9EC8-EA111775FCC4}"/>
              </a:ext>
            </a:extLst>
          </p:cNvPr>
          <p:cNvSpPr>
            <a:spLocks noGrp="1"/>
          </p:cNvSpPr>
          <p:nvPr>
            <p:ph type="title"/>
          </p:nvPr>
        </p:nvSpPr>
        <p:spPr>
          <a:xfrm>
            <a:off x="395653" y="4756638"/>
            <a:ext cx="8354891" cy="930447"/>
          </a:xfrm>
        </p:spPr>
        <p:txBody>
          <a:bodyPr vert="horz" lIns="91440" tIns="45720" rIns="91440" bIns="45720" rtlCol="0" anchor="b">
            <a:normAutofit/>
          </a:bodyPr>
          <a:lstStyle/>
          <a:p>
            <a:pPr>
              <a:lnSpc>
                <a:spcPct val="90000"/>
              </a:lnSpc>
            </a:pPr>
            <a:r>
              <a:rPr lang="en-US" sz="4300" dirty="0">
                <a:solidFill>
                  <a:schemeClr val="bg1"/>
                </a:solidFill>
              </a:rPr>
              <a:t>Solar Output Contributions on Peak</a:t>
            </a:r>
          </a:p>
        </p:txBody>
      </p:sp>
    </p:spTree>
    <p:extLst>
      <p:ext uri="{BB962C8B-B14F-4D97-AF65-F5344CB8AC3E}">
        <p14:creationId xmlns:p14="http://schemas.microsoft.com/office/powerpoint/2010/main" val="396149462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10"/>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bwMode="white">
          <a:xfrm>
            <a:off x="0" y="0"/>
            <a:ext cx="9144000" cy="6858000"/>
          </a:xfrm>
          <a:prstGeom prst="rect">
            <a:avLst/>
          </a:prstGeom>
          <a:solidFill>
            <a:schemeClr val="bg1"/>
          </a:solidFill>
          <a:ln>
            <a:noFill/>
          </a:ln>
          <a:effectLst/>
        </p:spPr>
      </p:sp>
      <p:sp>
        <p:nvSpPr>
          <p:cNvPr id="20" name="Rectangle 12"/>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bwMode="ltGray">
          <a:xfrm>
            <a:off x="283551" y="4633546"/>
            <a:ext cx="8579094" cy="1844256"/>
          </a:xfrm>
          <a:prstGeom prst="rect">
            <a:avLst/>
          </a:prstGeom>
          <a:solidFill>
            <a:schemeClr val="tx1">
              <a:lumMod val="75000"/>
              <a:lumOff val="25000"/>
            </a:schemeClr>
          </a:solidFill>
          <a:ln w="127000" cap="sq" cmpd="thinThick">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1" name="Straight Connector 14"/>
          <p:cNvCxnSpPr>
            <a:cxnSpLocks noGrp="1" noRot="1" noChangeAspect="1" noMove="1" noResize="1" noEditPoints="1" noAdjustHandles="1" noChangeArrowheads="1" noChangeShapeType="1"/>
          </p:cNvCxnSpPr>
          <p:nvPr>
            <p:extLst>
              <p:ext uri="{386F3935-93C4-4BCD-93E2-E3B085C9AB24}">
                <p16:designElem xmlns="" xmlns:p16="http://schemas.microsoft.com/office/powerpoint/2015/main" val="1"/>
              </p:ext>
            </p:extLst>
          </p:nvPr>
        </p:nvCxnSpPr>
        <p:spPr>
          <a:xfrm>
            <a:off x="1657350" y="5738691"/>
            <a:ext cx="5829300" cy="0"/>
          </a:xfrm>
          <a:prstGeom prst="line">
            <a:avLst/>
          </a:prstGeom>
          <a:ln w="2222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Straight Connector 16"/>
          <p:cNvCxnSpPr>
            <a:cxnSpLocks noGrp="1" noRot="1" noChangeAspect="1" noMove="1" noResize="1" noEditPoints="1" noAdjustHandles="1" noChangeArrowheads="1" noChangeShapeType="1"/>
          </p:cNvCxnSpPr>
          <p:nvPr>
            <p:extLst>
              <p:ext uri="{386F3935-93C4-4BCD-93E2-E3B085C9AB24}">
                <p16:designElem xmlns="" xmlns:p16="http://schemas.microsoft.com/office/powerpoint/2015/main" val="1"/>
              </p:ext>
            </p:extLst>
          </p:nvPr>
        </p:nvCxnSpPr>
        <p:spPr>
          <a:xfrm>
            <a:off x="4572000" y="477749"/>
            <a:ext cx="0" cy="3657600"/>
          </a:xfrm>
          <a:prstGeom prst="line">
            <a:avLst/>
          </a:prstGeom>
          <a:ln w="101600" cmpd="dbl">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 xmlns:a16="http://schemas.microsoft.com/office/drawing/2014/main" id="{399BFE3D-B122-4454-9EC8-EA111775FCC4}"/>
              </a:ext>
            </a:extLst>
          </p:cNvPr>
          <p:cNvSpPr>
            <a:spLocks noGrp="1"/>
          </p:cNvSpPr>
          <p:nvPr>
            <p:ph type="title"/>
          </p:nvPr>
        </p:nvSpPr>
        <p:spPr>
          <a:xfrm>
            <a:off x="395653" y="4756638"/>
            <a:ext cx="8354891" cy="930447"/>
          </a:xfrm>
        </p:spPr>
        <p:txBody>
          <a:bodyPr vert="horz" lIns="91440" tIns="45720" rIns="91440" bIns="45720" rtlCol="0" anchor="b">
            <a:normAutofit fontScale="90000"/>
          </a:bodyPr>
          <a:lstStyle/>
          <a:p>
            <a:pPr>
              <a:lnSpc>
                <a:spcPct val="90000"/>
              </a:lnSpc>
            </a:pPr>
            <a:r>
              <a:rPr lang="en-US" sz="4300" dirty="0">
                <a:solidFill>
                  <a:schemeClr val="bg1"/>
                </a:solidFill>
              </a:rPr>
              <a:t>Residential Customer with Net Zero Solar - Contributions on Peak</a:t>
            </a:r>
          </a:p>
        </p:txBody>
      </p:sp>
      <p:pic>
        <p:nvPicPr>
          <p:cNvPr id="3" name="Picture 2">
            <a:extLst>
              <a:ext uri="{FF2B5EF4-FFF2-40B4-BE49-F238E27FC236}">
                <a16:creationId xmlns="" xmlns:a16="http://schemas.microsoft.com/office/drawing/2014/main" id="{739C564F-E976-42FE-A347-7167FECFBD0D}"/>
              </a:ext>
            </a:extLst>
          </p:cNvPr>
          <p:cNvPicPr>
            <a:picLocks noChangeAspect="1"/>
          </p:cNvPicPr>
          <p:nvPr/>
        </p:nvPicPr>
        <p:blipFill>
          <a:blip r:embed="rId2"/>
          <a:stretch>
            <a:fillRect/>
          </a:stretch>
        </p:blipFill>
        <p:spPr>
          <a:xfrm>
            <a:off x="461533" y="1504314"/>
            <a:ext cx="3870436" cy="1637626"/>
          </a:xfrm>
          <a:prstGeom prst="rect">
            <a:avLst/>
          </a:prstGeom>
        </p:spPr>
      </p:pic>
      <p:pic>
        <p:nvPicPr>
          <p:cNvPr id="4" name="Picture 3">
            <a:extLst>
              <a:ext uri="{FF2B5EF4-FFF2-40B4-BE49-F238E27FC236}">
                <a16:creationId xmlns="" xmlns:a16="http://schemas.microsoft.com/office/drawing/2014/main" id="{77B1BFFB-9E0A-4997-8487-D5323B25E82D}"/>
              </a:ext>
            </a:extLst>
          </p:cNvPr>
          <p:cNvPicPr>
            <a:picLocks noChangeAspect="1"/>
          </p:cNvPicPr>
          <p:nvPr/>
        </p:nvPicPr>
        <p:blipFill>
          <a:blip r:embed="rId3"/>
          <a:stretch>
            <a:fillRect/>
          </a:stretch>
        </p:blipFill>
        <p:spPr>
          <a:xfrm>
            <a:off x="4876800" y="1508433"/>
            <a:ext cx="3800897" cy="1633507"/>
          </a:xfrm>
          <a:prstGeom prst="rect">
            <a:avLst/>
          </a:prstGeom>
        </p:spPr>
      </p:pic>
    </p:spTree>
    <p:extLst>
      <p:ext uri="{BB962C8B-B14F-4D97-AF65-F5344CB8AC3E}">
        <p14:creationId xmlns:p14="http://schemas.microsoft.com/office/powerpoint/2010/main" val="277966941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bwMode="white">
          <a:xfrm>
            <a:off x="0" y="0"/>
            <a:ext cx="9144000" cy="6858000"/>
          </a:xfrm>
          <a:prstGeom prst="rect">
            <a:avLst/>
          </a:prstGeom>
          <a:solidFill>
            <a:schemeClr val="bg1"/>
          </a:solidFill>
          <a:ln>
            <a:noFill/>
          </a:ln>
          <a:effectLst/>
        </p:spPr>
      </p:sp>
      <p:sp>
        <p:nvSpPr>
          <p:cNvPr id="11" name="Rectangle 10"/>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0" y="651752"/>
            <a:ext cx="9144000" cy="736551"/>
          </a:xfrm>
          <a:prstGeom prst="rect">
            <a:avLst/>
          </a:prstGeom>
          <a:solidFill>
            <a:schemeClr val="tx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 xmlns:a16="http://schemas.microsoft.com/office/drawing/2014/main" id="{2B4257B3-88CF-4E04-BFDF-CF8AA34BF744}"/>
              </a:ext>
            </a:extLst>
          </p:cNvPr>
          <p:cNvPicPr>
            <a:picLocks noChangeAspect="1"/>
          </p:cNvPicPr>
          <p:nvPr/>
        </p:nvPicPr>
        <p:blipFill>
          <a:blip r:embed="rId2"/>
          <a:stretch>
            <a:fillRect/>
          </a:stretch>
        </p:blipFill>
        <p:spPr>
          <a:xfrm>
            <a:off x="916649" y="1675227"/>
            <a:ext cx="7310701" cy="4394199"/>
          </a:xfrm>
          <a:prstGeom prst="rect">
            <a:avLst/>
          </a:prstGeom>
        </p:spPr>
      </p:pic>
      <p:sp>
        <p:nvSpPr>
          <p:cNvPr id="2" name="Title 1">
            <a:extLst>
              <a:ext uri="{FF2B5EF4-FFF2-40B4-BE49-F238E27FC236}">
                <a16:creationId xmlns="" xmlns:a16="http://schemas.microsoft.com/office/drawing/2014/main" id="{7AF27A13-8DE4-43AA-BB3A-D36E6C754CCF}"/>
              </a:ext>
            </a:extLst>
          </p:cNvPr>
          <p:cNvSpPr>
            <a:spLocks noGrp="1"/>
          </p:cNvSpPr>
          <p:nvPr>
            <p:ph type="title"/>
          </p:nvPr>
        </p:nvSpPr>
        <p:spPr>
          <a:xfrm>
            <a:off x="417399" y="643467"/>
            <a:ext cx="8408193" cy="744836"/>
          </a:xfrm>
        </p:spPr>
        <p:txBody>
          <a:bodyPr vert="horz" lIns="91440" tIns="45720" rIns="91440" bIns="45720" rtlCol="0" anchor="ctr">
            <a:normAutofit/>
          </a:bodyPr>
          <a:lstStyle/>
          <a:p>
            <a:pPr>
              <a:lnSpc>
                <a:spcPct val="90000"/>
              </a:lnSpc>
            </a:pPr>
            <a:r>
              <a:rPr lang="en-US" sz="2800" kern="1200" dirty="0">
                <a:solidFill>
                  <a:schemeClr val="bg1"/>
                </a:solidFill>
                <a:latin typeface="+mj-lt"/>
                <a:ea typeface="+mj-ea"/>
                <a:cs typeface="+mj-cs"/>
              </a:rPr>
              <a:t>Solar Output Contribution </a:t>
            </a:r>
            <a:r>
              <a:rPr lang="en-US" sz="2800" dirty="0">
                <a:solidFill>
                  <a:schemeClr val="bg1"/>
                </a:solidFill>
              </a:rPr>
              <a:t>at</a:t>
            </a:r>
            <a:r>
              <a:rPr lang="en-US" sz="2800" kern="1200" dirty="0">
                <a:solidFill>
                  <a:schemeClr val="bg1"/>
                </a:solidFill>
                <a:latin typeface="+mj-lt"/>
                <a:ea typeface="+mj-ea"/>
                <a:cs typeface="+mj-cs"/>
              </a:rPr>
              <a:t> Class Peak</a:t>
            </a:r>
          </a:p>
        </p:txBody>
      </p:sp>
    </p:spTree>
    <p:extLst>
      <p:ext uri="{BB962C8B-B14F-4D97-AF65-F5344CB8AC3E}">
        <p14:creationId xmlns:p14="http://schemas.microsoft.com/office/powerpoint/2010/main" val="198438904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bwMode="white">
          <a:xfrm>
            <a:off x="0" y="0"/>
            <a:ext cx="9144000" cy="6858000"/>
          </a:xfrm>
          <a:prstGeom prst="rect">
            <a:avLst/>
          </a:prstGeom>
          <a:solidFill>
            <a:schemeClr val="bg1"/>
          </a:solidFill>
          <a:ln>
            <a:noFill/>
          </a:ln>
          <a:effectLst/>
        </p:spPr>
      </p:sp>
      <p:sp>
        <p:nvSpPr>
          <p:cNvPr id="11" name="Rectangle 10"/>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0" y="651752"/>
            <a:ext cx="9144000" cy="736551"/>
          </a:xfrm>
          <a:prstGeom prst="rect">
            <a:avLst/>
          </a:prstGeom>
          <a:solidFill>
            <a:schemeClr val="tx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 xmlns:a16="http://schemas.microsoft.com/office/drawing/2014/main" id="{7AF27A13-8DE4-43AA-BB3A-D36E6C754CCF}"/>
              </a:ext>
            </a:extLst>
          </p:cNvPr>
          <p:cNvSpPr>
            <a:spLocks noGrp="1"/>
          </p:cNvSpPr>
          <p:nvPr>
            <p:ph type="title"/>
          </p:nvPr>
        </p:nvSpPr>
        <p:spPr>
          <a:xfrm>
            <a:off x="417399" y="643467"/>
            <a:ext cx="8408193" cy="744836"/>
          </a:xfrm>
        </p:spPr>
        <p:txBody>
          <a:bodyPr vert="horz" lIns="91440" tIns="45720" rIns="91440" bIns="45720" rtlCol="0" anchor="ctr">
            <a:normAutofit fontScale="90000"/>
          </a:bodyPr>
          <a:lstStyle/>
          <a:p>
            <a:pPr>
              <a:lnSpc>
                <a:spcPct val="90000"/>
              </a:lnSpc>
            </a:pPr>
            <a:r>
              <a:rPr lang="en-US" sz="2800" dirty="0">
                <a:solidFill>
                  <a:schemeClr val="bg1"/>
                </a:solidFill>
              </a:rPr>
              <a:t>Residential Customer with Net Zero Solar</a:t>
            </a:r>
            <a:br>
              <a:rPr lang="en-US" sz="2800" dirty="0">
                <a:solidFill>
                  <a:schemeClr val="bg1"/>
                </a:solidFill>
              </a:rPr>
            </a:br>
            <a:r>
              <a:rPr lang="en-US" sz="2800" dirty="0">
                <a:solidFill>
                  <a:schemeClr val="bg1"/>
                </a:solidFill>
              </a:rPr>
              <a:t>Contribution </a:t>
            </a:r>
            <a:r>
              <a:rPr lang="en-US" sz="2800" kern="1200" dirty="0">
                <a:solidFill>
                  <a:schemeClr val="bg1"/>
                </a:solidFill>
                <a:latin typeface="+mj-lt"/>
                <a:ea typeface="+mj-ea"/>
                <a:cs typeface="+mj-cs"/>
              </a:rPr>
              <a:t>to RS Class Peak</a:t>
            </a:r>
          </a:p>
        </p:txBody>
      </p:sp>
      <p:pic>
        <p:nvPicPr>
          <p:cNvPr id="5" name="Picture 4">
            <a:extLst>
              <a:ext uri="{FF2B5EF4-FFF2-40B4-BE49-F238E27FC236}">
                <a16:creationId xmlns="" xmlns:a16="http://schemas.microsoft.com/office/drawing/2014/main" id="{357B259D-CA38-4AEF-A69B-FBEADD42A4BE}"/>
              </a:ext>
            </a:extLst>
          </p:cNvPr>
          <p:cNvPicPr>
            <a:picLocks noChangeAspect="1"/>
          </p:cNvPicPr>
          <p:nvPr/>
        </p:nvPicPr>
        <p:blipFill>
          <a:blip r:embed="rId2"/>
          <a:stretch>
            <a:fillRect/>
          </a:stretch>
        </p:blipFill>
        <p:spPr>
          <a:xfrm>
            <a:off x="2575387" y="2051184"/>
            <a:ext cx="3993226" cy="2755631"/>
          </a:xfrm>
          <a:prstGeom prst="rect">
            <a:avLst/>
          </a:prstGeom>
        </p:spPr>
      </p:pic>
    </p:spTree>
    <p:extLst>
      <p:ext uri="{BB962C8B-B14F-4D97-AF65-F5344CB8AC3E}">
        <p14:creationId xmlns:p14="http://schemas.microsoft.com/office/powerpoint/2010/main" val="38753804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bwMode="white">
          <a:xfrm>
            <a:off x="0" y="0"/>
            <a:ext cx="9144000" cy="6858000"/>
          </a:xfrm>
          <a:prstGeom prst="rect">
            <a:avLst/>
          </a:prstGeom>
          <a:solidFill>
            <a:schemeClr val="bg1"/>
          </a:solidFill>
          <a:ln>
            <a:noFill/>
          </a:ln>
          <a:effectLst/>
        </p:spPr>
      </p:sp>
      <p:sp>
        <p:nvSpPr>
          <p:cNvPr id="11" name="Rectangle 10"/>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0" y="651752"/>
            <a:ext cx="9144000" cy="736551"/>
          </a:xfrm>
          <a:prstGeom prst="rect">
            <a:avLst/>
          </a:prstGeom>
          <a:solidFill>
            <a:schemeClr val="tx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 xmlns:a16="http://schemas.microsoft.com/office/drawing/2014/main" id="{7AF27A13-8DE4-43AA-BB3A-D36E6C754CCF}"/>
              </a:ext>
            </a:extLst>
          </p:cNvPr>
          <p:cNvSpPr>
            <a:spLocks noGrp="1"/>
          </p:cNvSpPr>
          <p:nvPr>
            <p:ph type="title"/>
          </p:nvPr>
        </p:nvSpPr>
        <p:spPr>
          <a:xfrm>
            <a:off x="417399" y="643467"/>
            <a:ext cx="8408193" cy="744836"/>
          </a:xfrm>
        </p:spPr>
        <p:txBody>
          <a:bodyPr vert="horz" lIns="91440" tIns="45720" rIns="91440" bIns="45720" rtlCol="0" anchor="ctr">
            <a:normAutofit/>
          </a:bodyPr>
          <a:lstStyle/>
          <a:p>
            <a:pPr>
              <a:lnSpc>
                <a:spcPct val="90000"/>
              </a:lnSpc>
            </a:pPr>
            <a:r>
              <a:rPr lang="en-US" sz="2800" kern="1200" dirty="0">
                <a:solidFill>
                  <a:schemeClr val="bg1"/>
                </a:solidFill>
                <a:latin typeface="+mj-lt"/>
                <a:ea typeface="+mj-ea"/>
                <a:cs typeface="+mj-cs"/>
              </a:rPr>
              <a:t>Solar Contribution to Cost of Service</a:t>
            </a:r>
          </a:p>
        </p:txBody>
      </p:sp>
      <p:pic>
        <p:nvPicPr>
          <p:cNvPr id="3" name="Picture 2">
            <a:extLst>
              <a:ext uri="{FF2B5EF4-FFF2-40B4-BE49-F238E27FC236}">
                <a16:creationId xmlns="" xmlns:a16="http://schemas.microsoft.com/office/drawing/2014/main" id="{90C7D1F2-481F-47F0-932A-4262E56CD7C7}"/>
              </a:ext>
            </a:extLst>
          </p:cNvPr>
          <p:cNvPicPr>
            <a:picLocks noChangeAspect="1"/>
          </p:cNvPicPr>
          <p:nvPr/>
        </p:nvPicPr>
        <p:blipFill>
          <a:blip r:embed="rId2"/>
          <a:stretch>
            <a:fillRect/>
          </a:stretch>
        </p:blipFill>
        <p:spPr>
          <a:xfrm>
            <a:off x="2279705" y="2051184"/>
            <a:ext cx="4584589" cy="2755631"/>
          </a:xfrm>
          <a:prstGeom prst="rect">
            <a:avLst/>
          </a:prstGeom>
        </p:spPr>
      </p:pic>
    </p:spTree>
    <p:extLst>
      <p:ext uri="{BB962C8B-B14F-4D97-AF65-F5344CB8AC3E}">
        <p14:creationId xmlns:p14="http://schemas.microsoft.com/office/powerpoint/2010/main" val="228250579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bwMode="white">
          <a:xfrm>
            <a:off x="0" y="0"/>
            <a:ext cx="9144000" cy="6858000"/>
          </a:xfrm>
          <a:prstGeom prst="rect">
            <a:avLst/>
          </a:prstGeom>
          <a:solidFill>
            <a:schemeClr val="bg1"/>
          </a:solidFill>
          <a:ln>
            <a:noFill/>
          </a:ln>
          <a:effectLst/>
        </p:spPr>
      </p:sp>
      <p:sp>
        <p:nvSpPr>
          <p:cNvPr id="11" name="Rectangle 10"/>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0" y="651752"/>
            <a:ext cx="9144000" cy="736551"/>
          </a:xfrm>
          <a:prstGeom prst="rect">
            <a:avLst/>
          </a:prstGeom>
          <a:solidFill>
            <a:schemeClr val="tx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 xmlns:a16="http://schemas.microsoft.com/office/drawing/2014/main" id="{7AF27A13-8DE4-43AA-BB3A-D36E6C754CCF}"/>
              </a:ext>
            </a:extLst>
          </p:cNvPr>
          <p:cNvSpPr>
            <a:spLocks noGrp="1"/>
          </p:cNvSpPr>
          <p:nvPr>
            <p:ph type="title"/>
          </p:nvPr>
        </p:nvSpPr>
        <p:spPr>
          <a:xfrm>
            <a:off x="417399" y="643467"/>
            <a:ext cx="8408193" cy="744836"/>
          </a:xfrm>
        </p:spPr>
        <p:txBody>
          <a:bodyPr vert="horz" lIns="91440" tIns="45720" rIns="91440" bIns="45720" rtlCol="0" anchor="ctr">
            <a:normAutofit fontScale="90000"/>
          </a:bodyPr>
          <a:lstStyle/>
          <a:p>
            <a:pPr>
              <a:lnSpc>
                <a:spcPct val="90000"/>
              </a:lnSpc>
            </a:pPr>
            <a:r>
              <a:rPr lang="en-US" sz="2800" kern="1200" dirty="0">
                <a:solidFill>
                  <a:schemeClr val="bg1"/>
                </a:solidFill>
                <a:latin typeface="+mj-lt"/>
                <a:ea typeface="+mj-ea"/>
                <a:cs typeface="+mj-cs"/>
              </a:rPr>
              <a:t>Residential Customer with Net Zero Solar</a:t>
            </a:r>
            <a:br>
              <a:rPr lang="en-US" sz="2800" kern="1200" dirty="0">
                <a:solidFill>
                  <a:schemeClr val="bg1"/>
                </a:solidFill>
                <a:latin typeface="+mj-lt"/>
                <a:ea typeface="+mj-ea"/>
                <a:cs typeface="+mj-cs"/>
              </a:rPr>
            </a:br>
            <a:r>
              <a:rPr lang="en-US" sz="2800" kern="1200" dirty="0">
                <a:solidFill>
                  <a:schemeClr val="bg1"/>
                </a:solidFill>
                <a:latin typeface="+mj-lt"/>
                <a:ea typeface="+mj-ea"/>
                <a:cs typeface="+mj-cs"/>
              </a:rPr>
              <a:t>Cost of Service</a:t>
            </a:r>
          </a:p>
        </p:txBody>
      </p:sp>
      <p:pic>
        <p:nvPicPr>
          <p:cNvPr id="6" name="Picture 5">
            <a:extLst>
              <a:ext uri="{FF2B5EF4-FFF2-40B4-BE49-F238E27FC236}">
                <a16:creationId xmlns="" xmlns:a16="http://schemas.microsoft.com/office/drawing/2014/main" id="{4BA4660A-B6E3-4808-8D02-91F2B40FA2BA}"/>
              </a:ext>
            </a:extLst>
          </p:cNvPr>
          <p:cNvPicPr>
            <a:picLocks noChangeAspect="1"/>
          </p:cNvPicPr>
          <p:nvPr/>
        </p:nvPicPr>
        <p:blipFill>
          <a:blip r:embed="rId2"/>
          <a:stretch>
            <a:fillRect/>
          </a:stretch>
        </p:blipFill>
        <p:spPr>
          <a:xfrm>
            <a:off x="1143000" y="1752600"/>
            <a:ext cx="6629400" cy="4574792"/>
          </a:xfrm>
          <a:prstGeom prst="rect">
            <a:avLst/>
          </a:prstGeom>
        </p:spPr>
      </p:pic>
    </p:spTree>
    <p:extLst>
      <p:ext uri="{BB962C8B-B14F-4D97-AF65-F5344CB8AC3E}">
        <p14:creationId xmlns:p14="http://schemas.microsoft.com/office/powerpoint/2010/main" val="281304333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bwMode="white">
          <a:xfrm>
            <a:off x="0" y="0"/>
            <a:ext cx="9144000" cy="6858000"/>
          </a:xfrm>
          <a:prstGeom prst="rect">
            <a:avLst/>
          </a:prstGeom>
          <a:solidFill>
            <a:schemeClr val="bg1"/>
          </a:solidFill>
          <a:ln>
            <a:noFill/>
          </a:ln>
          <a:effectLst/>
        </p:spPr>
      </p:sp>
      <p:sp>
        <p:nvSpPr>
          <p:cNvPr id="11" name="Rectangle 10"/>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0" y="651752"/>
            <a:ext cx="9144000" cy="736551"/>
          </a:xfrm>
          <a:prstGeom prst="rect">
            <a:avLst/>
          </a:prstGeom>
          <a:solidFill>
            <a:schemeClr val="tx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 xmlns:a16="http://schemas.microsoft.com/office/drawing/2014/main" id="{7AF27A13-8DE4-43AA-BB3A-D36E6C754CCF}"/>
              </a:ext>
            </a:extLst>
          </p:cNvPr>
          <p:cNvSpPr>
            <a:spLocks noGrp="1"/>
          </p:cNvSpPr>
          <p:nvPr>
            <p:ph type="title"/>
          </p:nvPr>
        </p:nvSpPr>
        <p:spPr>
          <a:xfrm>
            <a:off x="417399" y="643467"/>
            <a:ext cx="8408193" cy="744836"/>
          </a:xfrm>
        </p:spPr>
        <p:txBody>
          <a:bodyPr vert="horz" lIns="91440" tIns="45720" rIns="91440" bIns="45720" rtlCol="0" anchor="ctr">
            <a:normAutofit fontScale="90000"/>
          </a:bodyPr>
          <a:lstStyle/>
          <a:p>
            <a:pPr>
              <a:lnSpc>
                <a:spcPct val="90000"/>
              </a:lnSpc>
            </a:pPr>
            <a:r>
              <a:rPr lang="en-US" sz="2800" kern="1200" dirty="0">
                <a:solidFill>
                  <a:schemeClr val="bg1"/>
                </a:solidFill>
                <a:latin typeface="+mj-lt"/>
                <a:ea typeface="+mj-ea"/>
                <a:cs typeface="+mj-cs"/>
              </a:rPr>
              <a:t>Residential Customer with Net Zero Solar</a:t>
            </a:r>
            <a:br>
              <a:rPr lang="en-US" sz="2800" kern="1200" dirty="0">
                <a:solidFill>
                  <a:schemeClr val="bg1"/>
                </a:solidFill>
                <a:latin typeface="+mj-lt"/>
                <a:ea typeface="+mj-ea"/>
                <a:cs typeface="+mj-cs"/>
              </a:rPr>
            </a:br>
            <a:r>
              <a:rPr lang="en-US" sz="2800" dirty="0">
                <a:solidFill>
                  <a:schemeClr val="bg1"/>
                </a:solidFill>
              </a:rPr>
              <a:t>Annual Bill Savings per Nameplate System kW </a:t>
            </a:r>
            <a:endParaRPr lang="en-US" sz="2800" kern="1200" dirty="0">
              <a:solidFill>
                <a:schemeClr val="bg1"/>
              </a:solidFill>
              <a:latin typeface="+mj-lt"/>
              <a:ea typeface="+mj-ea"/>
              <a:cs typeface="+mj-cs"/>
            </a:endParaRPr>
          </a:p>
        </p:txBody>
      </p:sp>
      <p:pic>
        <p:nvPicPr>
          <p:cNvPr id="3" name="Picture 2">
            <a:extLst>
              <a:ext uri="{FF2B5EF4-FFF2-40B4-BE49-F238E27FC236}">
                <a16:creationId xmlns="" xmlns:a16="http://schemas.microsoft.com/office/drawing/2014/main" id="{2C374061-62E3-442F-8373-C66E9DDC1C86}"/>
              </a:ext>
            </a:extLst>
          </p:cNvPr>
          <p:cNvPicPr>
            <a:picLocks noChangeAspect="1"/>
          </p:cNvPicPr>
          <p:nvPr/>
        </p:nvPicPr>
        <p:blipFill>
          <a:blip r:embed="rId2"/>
          <a:stretch>
            <a:fillRect/>
          </a:stretch>
        </p:blipFill>
        <p:spPr>
          <a:xfrm>
            <a:off x="1600200" y="2068840"/>
            <a:ext cx="6166131" cy="3706239"/>
          </a:xfrm>
          <a:prstGeom prst="rect">
            <a:avLst/>
          </a:prstGeom>
        </p:spPr>
      </p:pic>
    </p:spTree>
    <p:extLst>
      <p:ext uri="{BB962C8B-B14F-4D97-AF65-F5344CB8AC3E}">
        <p14:creationId xmlns:p14="http://schemas.microsoft.com/office/powerpoint/2010/main" val="191533673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bwMode="white">
          <a:xfrm>
            <a:off x="0" y="0"/>
            <a:ext cx="9144000" cy="6858000"/>
          </a:xfrm>
          <a:prstGeom prst="rect">
            <a:avLst/>
          </a:prstGeom>
          <a:solidFill>
            <a:schemeClr val="bg1"/>
          </a:solidFill>
          <a:ln>
            <a:noFill/>
          </a:ln>
          <a:effectLst/>
        </p:spPr>
      </p:sp>
      <p:sp>
        <p:nvSpPr>
          <p:cNvPr id="11" name="Rectangle 10"/>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0" y="651752"/>
            <a:ext cx="9144000" cy="736551"/>
          </a:xfrm>
          <a:prstGeom prst="rect">
            <a:avLst/>
          </a:prstGeom>
          <a:solidFill>
            <a:schemeClr val="tx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 xmlns:a16="http://schemas.microsoft.com/office/drawing/2014/main" id="{7AF27A13-8DE4-43AA-BB3A-D36E6C754CCF}"/>
              </a:ext>
            </a:extLst>
          </p:cNvPr>
          <p:cNvSpPr>
            <a:spLocks noGrp="1"/>
          </p:cNvSpPr>
          <p:nvPr>
            <p:ph type="title"/>
          </p:nvPr>
        </p:nvSpPr>
        <p:spPr>
          <a:xfrm>
            <a:off x="417399" y="643467"/>
            <a:ext cx="8408193" cy="744836"/>
          </a:xfrm>
        </p:spPr>
        <p:txBody>
          <a:bodyPr vert="horz" lIns="91440" tIns="45720" rIns="91440" bIns="45720" rtlCol="0" anchor="ctr">
            <a:normAutofit fontScale="90000"/>
          </a:bodyPr>
          <a:lstStyle/>
          <a:p>
            <a:pPr>
              <a:lnSpc>
                <a:spcPct val="90000"/>
              </a:lnSpc>
            </a:pPr>
            <a:r>
              <a:rPr lang="en-US" sz="2800" kern="1200" dirty="0">
                <a:solidFill>
                  <a:schemeClr val="bg1"/>
                </a:solidFill>
                <a:latin typeface="+mj-lt"/>
                <a:ea typeface="+mj-ea"/>
                <a:cs typeface="+mj-cs"/>
              </a:rPr>
              <a:t>Residential Customer with Net Zero Solar</a:t>
            </a:r>
            <a:br>
              <a:rPr lang="en-US" sz="2800" kern="1200" dirty="0">
                <a:solidFill>
                  <a:schemeClr val="bg1"/>
                </a:solidFill>
                <a:latin typeface="+mj-lt"/>
                <a:ea typeface="+mj-ea"/>
                <a:cs typeface="+mj-cs"/>
              </a:rPr>
            </a:br>
            <a:r>
              <a:rPr lang="en-US" sz="2800" kern="1200" dirty="0">
                <a:solidFill>
                  <a:schemeClr val="bg1"/>
                </a:solidFill>
                <a:latin typeface="+mj-lt"/>
                <a:ea typeface="+mj-ea"/>
                <a:cs typeface="+mj-cs"/>
              </a:rPr>
              <a:t>Breakeven* Cost</a:t>
            </a:r>
            <a:r>
              <a:rPr lang="en-US" sz="2800" dirty="0">
                <a:solidFill>
                  <a:schemeClr val="bg1"/>
                </a:solidFill>
              </a:rPr>
              <a:t> per Nameplate System kW </a:t>
            </a:r>
            <a:endParaRPr lang="en-US" sz="2800" kern="1200" dirty="0">
              <a:solidFill>
                <a:schemeClr val="bg1"/>
              </a:solidFill>
              <a:latin typeface="+mj-lt"/>
              <a:ea typeface="+mj-ea"/>
              <a:cs typeface="+mj-cs"/>
            </a:endParaRPr>
          </a:p>
        </p:txBody>
      </p:sp>
      <p:pic>
        <p:nvPicPr>
          <p:cNvPr id="4" name="Picture 3">
            <a:extLst>
              <a:ext uri="{FF2B5EF4-FFF2-40B4-BE49-F238E27FC236}">
                <a16:creationId xmlns="" xmlns:a16="http://schemas.microsoft.com/office/drawing/2014/main" id="{8C168BDB-BF35-45D6-8638-6CCDA89C8EED}"/>
              </a:ext>
            </a:extLst>
          </p:cNvPr>
          <p:cNvPicPr>
            <a:picLocks noChangeAspect="1"/>
          </p:cNvPicPr>
          <p:nvPr/>
        </p:nvPicPr>
        <p:blipFill>
          <a:blip r:embed="rId2"/>
          <a:stretch>
            <a:fillRect/>
          </a:stretch>
        </p:blipFill>
        <p:spPr>
          <a:xfrm>
            <a:off x="1755404" y="2051184"/>
            <a:ext cx="5633192" cy="2755631"/>
          </a:xfrm>
          <a:prstGeom prst="rect">
            <a:avLst/>
          </a:prstGeom>
        </p:spPr>
      </p:pic>
      <p:sp>
        <p:nvSpPr>
          <p:cNvPr id="5" name="TextBox 4">
            <a:extLst>
              <a:ext uri="{FF2B5EF4-FFF2-40B4-BE49-F238E27FC236}">
                <a16:creationId xmlns="" xmlns:a16="http://schemas.microsoft.com/office/drawing/2014/main" id="{BC3477BE-6611-4E49-AD87-658077DAAE37}"/>
              </a:ext>
            </a:extLst>
          </p:cNvPr>
          <p:cNvSpPr txBox="1"/>
          <p:nvPr/>
        </p:nvSpPr>
        <p:spPr>
          <a:xfrm>
            <a:off x="1447800" y="5410200"/>
            <a:ext cx="6400800" cy="523220"/>
          </a:xfrm>
          <a:prstGeom prst="rect">
            <a:avLst/>
          </a:prstGeom>
          <a:noFill/>
        </p:spPr>
        <p:txBody>
          <a:bodyPr wrap="square" rtlCol="0">
            <a:spAutoFit/>
          </a:bodyPr>
          <a:lstStyle/>
          <a:p>
            <a:r>
              <a:rPr lang="en-US" dirty="0"/>
              <a:t>*Assumes secured loan and 30% tax credit</a:t>
            </a:r>
          </a:p>
        </p:txBody>
      </p:sp>
    </p:spTree>
    <p:extLst>
      <p:ext uri="{BB962C8B-B14F-4D97-AF65-F5344CB8AC3E}">
        <p14:creationId xmlns:p14="http://schemas.microsoft.com/office/powerpoint/2010/main" val="229787730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bwMode="white">
          <a:xfrm>
            <a:off x="0" y="0"/>
            <a:ext cx="9144000" cy="6858000"/>
          </a:xfrm>
          <a:prstGeom prst="rect">
            <a:avLst/>
          </a:prstGeom>
          <a:solidFill>
            <a:schemeClr val="bg1"/>
          </a:solidFill>
          <a:ln>
            <a:noFill/>
          </a:ln>
          <a:effectLst/>
        </p:spPr>
      </p:sp>
      <p:sp>
        <p:nvSpPr>
          <p:cNvPr id="11" name="Rectangle 10"/>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0" y="651752"/>
            <a:ext cx="9144000" cy="736551"/>
          </a:xfrm>
          <a:prstGeom prst="rect">
            <a:avLst/>
          </a:prstGeom>
          <a:solidFill>
            <a:schemeClr val="tx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 xmlns:a16="http://schemas.microsoft.com/office/drawing/2014/main" id="{7AF27A13-8DE4-43AA-BB3A-D36E6C754CCF}"/>
              </a:ext>
            </a:extLst>
          </p:cNvPr>
          <p:cNvSpPr>
            <a:spLocks noGrp="1"/>
          </p:cNvSpPr>
          <p:nvPr>
            <p:ph type="title"/>
          </p:nvPr>
        </p:nvSpPr>
        <p:spPr>
          <a:xfrm>
            <a:off x="417399" y="643467"/>
            <a:ext cx="8408193" cy="744836"/>
          </a:xfrm>
        </p:spPr>
        <p:txBody>
          <a:bodyPr vert="horz" lIns="91440" tIns="45720" rIns="91440" bIns="45720" rtlCol="0" anchor="ctr">
            <a:normAutofit fontScale="90000"/>
          </a:bodyPr>
          <a:lstStyle/>
          <a:p>
            <a:pPr>
              <a:lnSpc>
                <a:spcPct val="90000"/>
              </a:lnSpc>
            </a:pPr>
            <a:r>
              <a:rPr lang="en-US" sz="2800" kern="1200" dirty="0">
                <a:solidFill>
                  <a:schemeClr val="bg1"/>
                </a:solidFill>
                <a:latin typeface="+mj-lt"/>
                <a:ea typeface="+mj-ea"/>
                <a:cs typeface="+mj-cs"/>
              </a:rPr>
              <a:t>Residential Customer with Net Zero Solar</a:t>
            </a:r>
            <a:br>
              <a:rPr lang="en-US" sz="2800" kern="1200" dirty="0">
                <a:solidFill>
                  <a:schemeClr val="bg1"/>
                </a:solidFill>
                <a:latin typeface="+mj-lt"/>
                <a:ea typeface="+mj-ea"/>
                <a:cs typeface="+mj-cs"/>
              </a:rPr>
            </a:br>
            <a:r>
              <a:rPr lang="en-US" sz="2800" kern="1200" dirty="0">
                <a:solidFill>
                  <a:schemeClr val="bg1"/>
                </a:solidFill>
                <a:latin typeface="+mj-lt"/>
                <a:ea typeface="+mj-ea"/>
                <a:cs typeface="+mj-cs"/>
              </a:rPr>
              <a:t>Inflow-Outflow Elements</a:t>
            </a:r>
            <a:r>
              <a:rPr lang="en-US" sz="2800" dirty="0">
                <a:solidFill>
                  <a:schemeClr val="bg1"/>
                </a:solidFill>
              </a:rPr>
              <a:t> </a:t>
            </a:r>
            <a:endParaRPr lang="en-US" sz="2800" kern="1200" dirty="0">
              <a:solidFill>
                <a:schemeClr val="bg1"/>
              </a:solidFill>
              <a:latin typeface="+mj-lt"/>
              <a:ea typeface="+mj-ea"/>
              <a:cs typeface="+mj-cs"/>
            </a:endParaRPr>
          </a:p>
        </p:txBody>
      </p:sp>
      <p:graphicFrame>
        <p:nvGraphicFramePr>
          <p:cNvPr id="6" name="Table 5">
            <a:extLst>
              <a:ext uri="{FF2B5EF4-FFF2-40B4-BE49-F238E27FC236}">
                <a16:creationId xmlns="" xmlns:a16="http://schemas.microsoft.com/office/drawing/2014/main" id="{B3DB52CA-22AC-4EFB-86E7-3AF8884AAF18}"/>
              </a:ext>
            </a:extLst>
          </p:cNvPr>
          <p:cNvGraphicFramePr>
            <a:graphicFrameLocks noGrp="1"/>
          </p:cNvGraphicFramePr>
          <p:nvPr>
            <p:extLst>
              <p:ext uri="{D42A27DB-BD31-4B8C-83A1-F6EECF244321}">
                <p14:modId xmlns:p14="http://schemas.microsoft.com/office/powerpoint/2010/main" val="4190235545"/>
              </p:ext>
            </p:extLst>
          </p:nvPr>
        </p:nvGraphicFramePr>
        <p:xfrm>
          <a:off x="459258" y="1981200"/>
          <a:ext cx="8227543" cy="3352796"/>
        </p:xfrm>
        <a:graphic>
          <a:graphicData uri="http://schemas.openxmlformats.org/drawingml/2006/table">
            <a:tbl>
              <a:tblPr>
                <a:tableStyleId>{5C22544A-7EE6-4342-B048-85BDC9FD1C3A}</a:tableStyleId>
              </a:tblPr>
              <a:tblGrid>
                <a:gridCol w="3228529">
                  <a:extLst>
                    <a:ext uri="{9D8B030D-6E8A-4147-A177-3AD203B41FA5}">
                      <a16:colId xmlns="" xmlns:a16="http://schemas.microsoft.com/office/drawing/2014/main" val="264798376"/>
                    </a:ext>
                  </a:extLst>
                </a:gridCol>
                <a:gridCol w="714145">
                  <a:extLst>
                    <a:ext uri="{9D8B030D-6E8A-4147-A177-3AD203B41FA5}">
                      <a16:colId xmlns="" xmlns:a16="http://schemas.microsoft.com/office/drawing/2014/main" val="3970558929"/>
                    </a:ext>
                  </a:extLst>
                </a:gridCol>
                <a:gridCol w="803413">
                  <a:extLst>
                    <a:ext uri="{9D8B030D-6E8A-4147-A177-3AD203B41FA5}">
                      <a16:colId xmlns="" xmlns:a16="http://schemas.microsoft.com/office/drawing/2014/main" val="711535881"/>
                    </a:ext>
                  </a:extLst>
                </a:gridCol>
                <a:gridCol w="208292">
                  <a:extLst>
                    <a:ext uri="{9D8B030D-6E8A-4147-A177-3AD203B41FA5}">
                      <a16:colId xmlns="" xmlns:a16="http://schemas.microsoft.com/office/drawing/2014/main" val="906277116"/>
                    </a:ext>
                  </a:extLst>
                </a:gridCol>
                <a:gridCol w="714145">
                  <a:extLst>
                    <a:ext uri="{9D8B030D-6E8A-4147-A177-3AD203B41FA5}">
                      <a16:colId xmlns="" xmlns:a16="http://schemas.microsoft.com/office/drawing/2014/main" val="1594787402"/>
                    </a:ext>
                  </a:extLst>
                </a:gridCol>
                <a:gridCol w="803413">
                  <a:extLst>
                    <a:ext uri="{9D8B030D-6E8A-4147-A177-3AD203B41FA5}">
                      <a16:colId xmlns="" xmlns:a16="http://schemas.microsoft.com/office/drawing/2014/main" val="2196873858"/>
                    </a:ext>
                  </a:extLst>
                </a:gridCol>
                <a:gridCol w="238048">
                  <a:extLst>
                    <a:ext uri="{9D8B030D-6E8A-4147-A177-3AD203B41FA5}">
                      <a16:colId xmlns="" xmlns:a16="http://schemas.microsoft.com/office/drawing/2014/main" val="3707223706"/>
                    </a:ext>
                  </a:extLst>
                </a:gridCol>
                <a:gridCol w="714145">
                  <a:extLst>
                    <a:ext uri="{9D8B030D-6E8A-4147-A177-3AD203B41FA5}">
                      <a16:colId xmlns="" xmlns:a16="http://schemas.microsoft.com/office/drawing/2014/main" val="421375005"/>
                    </a:ext>
                  </a:extLst>
                </a:gridCol>
                <a:gridCol w="803413">
                  <a:extLst>
                    <a:ext uri="{9D8B030D-6E8A-4147-A177-3AD203B41FA5}">
                      <a16:colId xmlns="" xmlns:a16="http://schemas.microsoft.com/office/drawing/2014/main" val="789763540"/>
                    </a:ext>
                  </a:extLst>
                </a:gridCol>
              </a:tblGrid>
              <a:tr h="246167">
                <a:tc>
                  <a:txBody>
                    <a:bodyPr/>
                    <a:lstStyle/>
                    <a:p>
                      <a:pPr algn="l" fontAlgn="b"/>
                      <a:endParaRPr lang="en-US" sz="1100" b="0" i="0" u="none" strike="noStrike" dirty="0">
                        <a:solidFill>
                          <a:srgbClr val="000000"/>
                        </a:solidFill>
                        <a:effectLst/>
                        <a:latin typeface="Calibri" panose="020F0502020204030204" pitchFamily="34" charset="0"/>
                      </a:endParaRPr>
                    </a:p>
                  </a:txBody>
                  <a:tcPr marL="9525" marR="9525" marT="9525" marB="0" anchor="b"/>
                </a:tc>
                <a:tc gridSpan="2">
                  <a:txBody>
                    <a:bodyPr/>
                    <a:lstStyle/>
                    <a:p>
                      <a:pPr algn="ctr" fontAlgn="b"/>
                      <a:r>
                        <a:rPr lang="en-US" sz="1100" u="none" strike="noStrike">
                          <a:effectLst/>
                        </a:rPr>
                        <a:t>NZ Solar A</a:t>
                      </a:r>
                      <a:endParaRPr lang="en-US" sz="1100" b="0" i="0" u="none" strike="noStrike">
                        <a:solidFill>
                          <a:srgbClr val="000000"/>
                        </a:solidFill>
                        <a:effectLst/>
                        <a:latin typeface="Calibri" panose="020F0502020204030204" pitchFamily="34" charset="0"/>
                      </a:endParaRPr>
                    </a:p>
                  </a:txBody>
                  <a:tcPr marL="9525" marR="9525" marT="9525" marB="0" anchor="b"/>
                </a:tc>
                <a:tc hMerge="1">
                  <a:txBody>
                    <a:bodyPr/>
                    <a:lstStyle/>
                    <a:p>
                      <a:endParaRPr lang="en-US"/>
                    </a:p>
                  </a:txBody>
                  <a:tcPr/>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tc>
                <a:tc gridSpan="2">
                  <a:txBody>
                    <a:bodyPr/>
                    <a:lstStyle/>
                    <a:p>
                      <a:pPr algn="ctr" fontAlgn="b"/>
                      <a:r>
                        <a:rPr lang="en-US" sz="1100" u="none" strike="noStrike">
                          <a:effectLst/>
                        </a:rPr>
                        <a:t>NZ Solar B</a:t>
                      </a:r>
                      <a:endParaRPr lang="en-US" sz="1100" b="0" i="0" u="none" strike="noStrike">
                        <a:solidFill>
                          <a:srgbClr val="000000"/>
                        </a:solidFill>
                        <a:effectLst/>
                        <a:latin typeface="Calibri" panose="020F0502020204030204" pitchFamily="34" charset="0"/>
                      </a:endParaRPr>
                    </a:p>
                  </a:txBody>
                  <a:tcPr marL="9525" marR="9525" marT="9525" marB="0" anchor="b"/>
                </a:tc>
                <a:tc hMerge="1">
                  <a:txBody>
                    <a:bodyPr/>
                    <a:lstStyle/>
                    <a:p>
                      <a:endParaRPr lang="en-US"/>
                    </a:p>
                  </a:txBody>
                  <a:tcPr/>
                </a:tc>
                <a:tc>
                  <a:txBody>
                    <a:bodyPr/>
                    <a:lstStyle/>
                    <a:p>
                      <a:pPr algn="ctr" fontAlgn="b"/>
                      <a:endParaRPr lang="en-US" sz="1100" b="0" i="0" u="none" strike="noStrike">
                        <a:solidFill>
                          <a:srgbClr val="000000"/>
                        </a:solidFill>
                        <a:effectLst/>
                        <a:latin typeface="Calibri" panose="020F0502020204030204" pitchFamily="34" charset="0"/>
                      </a:endParaRPr>
                    </a:p>
                  </a:txBody>
                  <a:tcPr marL="9525" marR="9525" marT="9525" marB="0" anchor="b"/>
                </a:tc>
                <a:tc gridSpan="2">
                  <a:txBody>
                    <a:bodyPr/>
                    <a:lstStyle/>
                    <a:p>
                      <a:pPr algn="ctr" fontAlgn="b"/>
                      <a:r>
                        <a:rPr lang="en-US" sz="1100" u="none" strike="noStrike">
                          <a:effectLst/>
                        </a:rPr>
                        <a:t>NZ Solar D</a:t>
                      </a:r>
                      <a:endParaRPr lang="en-US" sz="1100" b="0" i="0" u="none" strike="noStrike">
                        <a:solidFill>
                          <a:srgbClr val="000000"/>
                        </a:solidFill>
                        <a:effectLst/>
                        <a:latin typeface="Calibri" panose="020F0502020204030204" pitchFamily="34" charset="0"/>
                      </a:endParaRPr>
                    </a:p>
                  </a:txBody>
                  <a:tcPr marL="9525" marR="9525" marT="9525" marB="0" anchor="b"/>
                </a:tc>
                <a:tc hMerge="1">
                  <a:txBody>
                    <a:bodyPr/>
                    <a:lstStyle/>
                    <a:p>
                      <a:endParaRPr lang="en-US"/>
                    </a:p>
                  </a:txBody>
                  <a:tcPr/>
                </a:tc>
                <a:extLst>
                  <a:ext uri="{0D108BD9-81ED-4DB2-BD59-A6C34878D82A}">
                    <a16:rowId xmlns="" xmlns:a16="http://schemas.microsoft.com/office/drawing/2014/main" val="1647165187"/>
                  </a:ext>
                </a:extLst>
              </a:tr>
              <a:tr h="246167">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Inflow</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Outflow</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Inflow</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Outflow</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Inflow</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Outflow</a:t>
                      </a:r>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 xmlns:a16="http://schemas.microsoft.com/office/drawing/2014/main" val="314991657"/>
                  </a:ext>
                </a:extLst>
              </a:tr>
              <a:tr h="246167">
                <a:tc>
                  <a:txBody>
                    <a:bodyPr/>
                    <a:lstStyle/>
                    <a:p>
                      <a:pPr algn="l" fontAlgn="b"/>
                      <a:r>
                        <a:rPr lang="en-US" sz="1100" u="none" strike="noStrike">
                          <a:effectLst/>
                        </a:rPr>
                        <a:t>Energy @ Generation</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5208.3</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    (5,208.3)</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5179.4</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    (5,179.4)</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5047.0</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    (5,047.0)</a:t>
                      </a:r>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 xmlns:a16="http://schemas.microsoft.com/office/drawing/2014/main" val="1254090992"/>
                  </a:ext>
                </a:extLst>
              </a:tr>
              <a:tr h="246167">
                <a:tc>
                  <a:txBody>
                    <a:bodyPr/>
                    <a:lstStyle/>
                    <a:p>
                      <a:pPr algn="l" fontAlgn="b"/>
                      <a:r>
                        <a:rPr lang="en-US" sz="1100" u="none" strike="noStrike">
                          <a:effectLst/>
                        </a:rPr>
                        <a:t>Energy On-Peak @ Generation Summer</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615.1</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    (1,545.5)</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573.3</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    (1,607.6)</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506.8</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    (1,791.1)</a:t>
                      </a:r>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 xmlns:a16="http://schemas.microsoft.com/office/drawing/2014/main" val="201372555"/>
                  </a:ext>
                </a:extLst>
              </a:tr>
              <a:tr h="246167">
                <a:tc>
                  <a:txBody>
                    <a:bodyPr/>
                    <a:lstStyle/>
                    <a:p>
                      <a:pPr algn="l" fontAlgn="b"/>
                      <a:r>
                        <a:rPr lang="en-US" sz="1100" u="none" strike="noStrike">
                          <a:effectLst/>
                        </a:rPr>
                        <a:t>Energy Off-Peak @ Generation Summer</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1055.9</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        (546.3)</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1040.5</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        (564.7)</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1003.9</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        (633.2)</a:t>
                      </a:r>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 xmlns:a16="http://schemas.microsoft.com/office/drawing/2014/main" val="2123151688"/>
                  </a:ext>
                </a:extLst>
              </a:tr>
              <a:tr h="246167">
                <a:tc>
                  <a:txBody>
                    <a:bodyPr/>
                    <a:lstStyle/>
                    <a:p>
                      <a:pPr algn="l" fontAlgn="b"/>
                      <a:r>
                        <a:rPr lang="en-US" sz="1100" u="none" strike="noStrike">
                          <a:effectLst/>
                        </a:rPr>
                        <a:t>Energy On-Peak @ Generation Non-Summer</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1367.8</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    (2,345.7)</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1384.9</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    (2,265.1)</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1358.6</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    (1,969.6)</a:t>
                      </a:r>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 xmlns:a16="http://schemas.microsoft.com/office/drawing/2014/main" val="3482166307"/>
                  </a:ext>
                </a:extLst>
              </a:tr>
              <a:tr h="246167">
                <a:tc>
                  <a:txBody>
                    <a:bodyPr/>
                    <a:lstStyle/>
                    <a:p>
                      <a:pPr algn="l" fontAlgn="b"/>
                      <a:r>
                        <a:rPr lang="en-US" sz="1100" u="none" strike="noStrike">
                          <a:effectLst/>
                        </a:rPr>
                        <a:t>Energy Off-Peak @ Generation Non-Summer</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2169.5</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        (770.7)</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2180.7</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        (742.0)</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2177.7</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        (653.0)</a:t>
                      </a:r>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 xmlns:a16="http://schemas.microsoft.com/office/drawing/2014/main" val="2832840755"/>
                  </a:ext>
                </a:extLst>
              </a:tr>
              <a:tr h="246167">
                <a:tc>
                  <a:txBody>
                    <a:bodyPr/>
                    <a:lstStyle/>
                    <a:p>
                      <a:pPr algn="l" fontAlgn="b"/>
                      <a:r>
                        <a:rPr lang="en-US" sz="1100" u="none" strike="noStrike">
                          <a:effectLst/>
                        </a:rPr>
                        <a:t>Energy Critical On-Peak @ Gen</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18.7</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        (437.6)</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15.9</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        (667.3)</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20.6</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        (513.3)</a:t>
                      </a:r>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 xmlns:a16="http://schemas.microsoft.com/office/drawing/2014/main" val="1561734985"/>
                  </a:ext>
                </a:extLst>
              </a:tr>
              <a:tr h="445563">
                <a:tc>
                  <a:txBody>
                    <a:bodyPr/>
                    <a:lstStyle/>
                    <a:p>
                      <a:pPr algn="l" fontAlgn="b"/>
                      <a:r>
                        <a:rPr lang="en-US" sz="1100" u="none" strike="noStrike">
                          <a:effectLst/>
                        </a:rPr>
                        <a:t>12CP Dmd @ Generation</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9.3</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             (9.8)</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9.2</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             (8.3)</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9.4</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             (9.4)</a:t>
                      </a:r>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 xmlns:a16="http://schemas.microsoft.com/office/drawing/2014/main" val="1238511124"/>
                  </a:ext>
                </a:extLst>
              </a:tr>
              <a:tr h="445563">
                <a:tc>
                  <a:txBody>
                    <a:bodyPr/>
                    <a:lstStyle/>
                    <a:p>
                      <a:pPr algn="l" fontAlgn="b"/>
                      <a:r>
                        <a:rPr lang="en-US" sz="1100" u="none" strike="noStrike">
                          <a:effectLst/>
                        </a:rPr>
                        <a:t>4CP Dmd @ Generation</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2.3</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             (6.0)</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2.2</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             (6.3)</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2.4</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             (4.9)</a:t>
                      </a:r>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 xmlns:a16="http://schemas.microsoft.com/office/drawing/2014/main" val="4040630336"/>
                  </a:ext>
                </a:extLst>
              </a:tr>
              <a:tr h="246167">
                <a:tc>
                  <a:txBody>
                    <a:bodyPr/>
                    <a:lstStyle/>
                    <a:p>
                      <a:pPr algn="l" fontAlgn="b"/>
                      <a:r>
                        <a:rPr lang="en-US" sz="1100" u="none" strike="noStrike">
                          <a:effectLst/>
                        </a:rPr>
                        <a:t>Classpeak @ Subtransmission</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1.9</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                 -   </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1.8</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                 -   </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1.9</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                 -   </a:t>
                      </a:r>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 xmlns:a16="http://schemas.microsoft.com/office/drawing/2014/main" val="2212777539"/>
                  </a:ext>
                </a:extLst>
              </a:tr>
              <a:tr h="246167">
                <a:tc>
                  <a:txBody>
                    <a:bodyPr/>
                    <a:lstStyle/>
                    <a:p>
                      <a:pPr algn="l" fontAlgn="b"/>
                      <a:r>
                        <a:rPr lang="en-US" sz="1100" u="none" strike="noStrike">
                          <a:effectLst/>
                        </a:rPr>
                        <a:t>Cost of Service</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 $  790.29 </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 $  (544.92)</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 $  776.12 </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 $  (564.66)</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 $  798.33 </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dirty="0">
                          <a:effectLst/>
                        </a:rPr>
                        <a:t> $  (490.87)</a:t>
                      </a:r>
                      <a:endParaRPr lang="en-US" sz="1100" b="0" i="0" u="none" strike="noStrike" dirty="0">
                        <a:solidFill>
                          <a:srgbClr val="000000"/>
                        </a:solidFill>
                        <a:effectLst/>
                        <a:latin typeface="Calibri" panose="020F0502020204030204" pitchFamily="34" charset="0"/>
                      </a:endParaRPr>
                    </a:p>
                  </a:txBody>
                  <a:tcPr marL="9525" marR="9525" marT="9525" marB="0" anchor="b"/>
                </a:tc>
                <a:extLst>
                  <a:ext uri="{0D108BD9-81ED-4DB2-BD59-A6C34878D82A}">
                    <a16:rowId xmlns="" xmlns:a16="http://schemas.microsoft.com/office/drawing/2014/main" val="2423153921"/>
                  </a:ext>
                </a:extLst>
              </a:tr>
            </a:tbl>
          </a:graphicData>
        </a:graphic>
      </p:graphicFrame>
      <p:sp>
        <p:nvSpPr>
          <p:cNvPr id="4" name="TextBox 3">
            <a:extLst>
              <a:ext uri="{FF2B5EF4-FFF2-40B4-BE49-F238E27FC236}">
                <a16:creationId xmlns="" xmlns:a16="http://schemas.microsoft.com/office/drawing/2014/main" id="{BCC5361C-BC4B-46D2-BB16-D579BFB56113}"/>
              </a:ext>
            </a:extLst>
          </p:cNvPr>
          <p:cNvSpPr txBox="1"/>
          <p:nvPr/>
        </p:nvSpPr>
        <p:spPr>
          <a:xfrm>
            <a:off x="609600" y="5495833"/>
            <a:ext cx="7772400" cy="1200329"/>
          </a:xfrm>
          <a:prstGeom prst="rect">
            <a:avLst/>
          </a:prstGeom>
          <a:noFill/>
        </p:spPr>
        <p:txBody>
          <a:bodyPr wrap="square" rtlCol="0">
            <a:spAutoFit/>
          </a:bodyPr>
          <a:lstStyle/>
          <a:p>
            <a:r>
              <a:rPr lang="en-US" sz="1800" dirty="0"/>
              <a:t>If rate design is based on charges for inflow and credits for outflow, then these bill elements should match the cost of service for inflow and outflow so that pricing signals are accurate and rate design scales to solar system size relative to customer consumption. Inflow includes monthly customer access charge.</a:t>
            </a:r>
          </a:p>
        </p:txBody>
      </p:sp>
    </p:spTree>
    <p:extLst>
      <p:ext uri="{BB962C8B-B14F-4D97-AF65-F5344CB8AC3E}">
        <p14:creationId xmlns:p14="http://schemas.microsoft.com/office/powerpoint/2010/main" val="234642281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40E51826-A95A-4921-AB32-7D0703B20D5D}"/>
              </a:ext>
            </a:extLst>
          </p:cNvPr>
          <p:cNvSpPr>
            <a:spLocks noGrp="1"/>
          </p:cNvSpPr>
          <p:nvPr>
            <p:ph type="title"/>
          </p:nvPr>
        </p:nvSpPr>
        <p:spPr/>
        <p:txBody>
          <a:bodyPr/>
          <a:lstStyle/>
          <a:p>
            <a:r>
              <a:rPr lang="en-US" dirty="0"/>
              <a:t>Concerning Other Classes</a:t>
            </a:r>
          </a:p>
        </p:txBody>
      </p:sp>
      <p:sp>
        <p:nvSpPr>
          <p:cNvPr id="3" name="Content Placeholder 2">
            <a:extLst>
              <a:ext uri="{FF2B5EF4-FFF2-40B4-BE49-F238E27FC236}">
                <a16:creationId xmlns="" xmlns:a16="http://schemas.microsoft.com/office/drawing/2014/main" id="{D3E9D8FF-0CE3-4E58-9153-6D7321653FAF}"/>
              </a:ext>
            </a:extLst>
          </p:cNvPr>
          <p:cNvSpPr>
            <a:spLocks noGrp="1"/>
          </p:cNvSpPr>
          <p:nvPr>
            <p:ph idx="1"/>
          </p:nvPr>
        </p:nvSpPr>
        <p:spPr/>
        <p:txBody>
          <a:bodyPr>
            <a:normAutofit fontScale="70000" lnSpcReduction="20000"/>
          </a:bodyPr>
          <a:lstStyle/>
          <a:p>
            <a:r>
              <a:rPr lang="en-US" dirty="0"/>
              <a:t>Solar Contribution to Energy, 12CP, 4CP change only by line-loss factors when considering other classes</a:t>
            </a:r>
          </a:p>
          <a:p>
            <a:r>
              <a:rPr lang="en-US" dirty="0"/>
              <a:t>Solar Contribution to Class Peak changes between classes because class peaks occur at different times:</a:t>
            </a:r>
          </a:p>
          <a:p>
            <a:pPr lvl="1"/>
            <a:r>
              <a:rPr lang="en-US" dirty="0"/>
              <a:t>RS: HE 6pm 07-28-2015</a:t>
            </a:r>
          </a:p>
          <a:p>
            <a:pPr lvl="1"/>
            <a:r>
              <a:rPr lang="en-US" dirty="0"/>
              <a:t>GS: HE 3pm 07-17-2015</a:t>
            </a:r>
          </a:p>
          <a:p>
            <a:pPr lvl="1"/>
            <a:r>
              <a:rPr lang="en-US" dirty="0"/>
              <a:t>GPD3: HE 2pm 09-02-2015</a:t>
            </a:r>
          </a:p>
          <a:p>
            <a:pPr lvl="1"/>
            <a:r>
              <a:rPr lang="en-US" dirty="0"/>
              <a:t>GPD2: HE 11am 07-29-2015</a:t>
            </a:r>
          </a:p>
          <a:p>
            <a:pPr lvl="1"/>
            <a:r>
              <a:rPr lang="en-US" dirty="0"/>
              <a:t>GPD1: HE 8am 07-31-2015</a:t>
            </a:r>
          </a:p>
          <a:p>
            <a:r>
              <a:rPr lang="en-US" dirty="0"/>
              <a:t>Timing of class peak, hence solar contribution on class peak may change from year-to-year. We will need to use multi-year averages.</a:t>
            </a:r>
          </a:p>
          <a:p>
            <a:r>
              <a:rPr lang="en-US" dirty="0"/>
              <a:t>Based on 2015, solar will have greater value for GS (secondary commercial customers), GPD3 and GPD2 (non-transmission industrial customers),  than for RS (residential) because solar better matches respective Class Peaks.</a:t>
            </a:r>
          </a:p>
        </p:txBody>
      </p:sp>
    </p:spTree>
    <p:extLst>
      <p:ext uri="{BB962C8B-B14F-4D97-AF65-F5344CB8AC3E}">
        <p14:creationId xmlns:p14="http://schemas.microsoft.com/office/powerpoint/2010/main" val="370665372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824EC9A3-B333-4BA5-A611-4E106CF9D47D}"/>
              </a:ext>
            </a:extLst>
          </p:cNvPr>
          <p:cNvSpPr>
            <a:spLocks noGrp="1"/>
          </p:cNvSpPr>
          <p:nvPr>
            <p:ph type="title"/>
          </p:nvPr>
        </p:nvSpPr>
        <p:spPr/>
        <p:txBody>
          <a:bodyPr/>
          <a:lstStyle/>
          <a:p>
            <a:r>
              <a:rPr lang="en-US" dirty="0"/>
              <a:t>Our Task</a:t>
            </a:r>
          </a:p>
        </p:txBody>
      </p:sp>
      <p:sp>
        <p:nvSpPr>
          <p:cNvPr id="3" name="Content Placeholder 2">
            <a:extLst>
              <a:ext uri="{FF2B5EF4-FFF2-40B4-BE49-F238E27FC236}">
                <a16:creationId xmlns="" xmlns:a16="http://schemas.microsoft.com/office/drawing/2014/main" id="{85C6A7F8-1F85-4141-814C-1CBB1DF3FA85}"/>
              </a:ext>
            </a:extLst>
          </p:cNvPr>
          <p:cNvSpPr>
            <a:spLocks noGrp="1"/>
          </p:cNvSpPr>
          <p:nvPr>
            <p:ph idx="1"/>
          </p:nvPr>
        </p:nvSpPr>
        <p:spPr/>
        <p:txBody>
          <a:bodyPr>
            <a:normAutofit fontScale="77500" lnSpcReduction="20000"/>
          </a:bodyPr>
          <a:lstStyle/>
          <a:p>
            <a:pPr marL="0" indent="0">
              <a:buNone/>
            </a:pPr>
            <a:r>
              <a:rPr lang="en-US" dirty="0"/>
              <a:t>(14) Within 1 year after the effective date of the amendatory act that added this subsection, the commission shall conduct a study on an appropriate tariff reflecting </a:t>
            </a:r>
            <a:r>
              <a:rPr lang="en-US" b="1" dirty="0"/>
              <a:t>equitable cost of service for utility revenue requirements</a:t>
            </a:r>
            <a:r>
              <a:rPr lang="en-US" dirty="0"/>
              <a:t> for customers who participate in a net metering program or distributed generation program under the clean and renewable energy and energy waste reduction act, 2008 PA 295, MCL 460.1001 to 460.1211. In any rate case filed after June 1, 2018, the commission shall approve such a tariff for inclusion in the rates of all customers participating in a net metering or distributed generation program under the clean and renewable energy and energy waste reduction act, 2008 PA 295, MCL 460.1001 to 460.1211.</a:t>
            </a:r>
          </a:p>
        </p:txBody>
      </p:sp>
    </p:spTree>
    <p:extLst>
      <p:ext uri="{BB962C8B-B14F-4D97-AF65-F5344CB8AC3E}">
        <p14:creationId xmlns:p14="http://schemas.microsoft.com/office/powerpoint/2010/main" val="326395753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5Lakes_logo_NOta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9948" y="1371600"/>
            <a:ext cx="7116501" cy="3276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 name="Group 3"/>
          <p:cNvGrpSpPr>
            <a:grpSpLocks/>
          </p:cNvGrpSpPr>
          <p:nvPr/>
        </p:nvGrpSpPr>
        <p:grpSpPr bwMode="auto">
          <a:xfrm rot="5400000" flipV="1">
            <a:off x="4572000" y="1600200"/>
            <a:ext cx="152399" cy="8077200"/>
            <a:chOff x="422" y="361"/>
            <a:chExt cx="128" cy="13430"/>
          </a:xfrm>
        </p:grpSpPr>
        <p:sp>
          <p:nvSpPr>
            <p:cNvPr id="3" name="Rectangle 4"/>
            <p:cNvSpPr>
              <a:spLocks noChangeArrowheads="1"/>
            </p:cNvSpPr>
            <p:nvPr/>
          </p:nvSpPr>
          <p:spPr bwMode="auto">
            <a:xfrm>
              <a:off x="422" y="361"/>
              <a:ext cx="128" cy="6715"/>
            </a:xfrm>
            <a:prstGeom prst="rect">
              <a:avLst/>
            </a:prstGeom>
            <a:solidFill>
              <a:srgbClr val="00A263"/>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t" anchorCtr="0" compatLnSpc="1">
              <a:prstTxWarp prst="textNoShape">
                <a:avLst/>
              </a:prstTxWarp>
            </a:bodyPr>
            <a:lstStyle/>
            <a:p>
              <a:endParaRPr lang="en-US"/>
            </a:p>
          </p:txBody>
        </p:sp>
        <p:sp>
          <p:nvSpPr>
            <p:cNvPr id="6" name="Rectangle 5"/>
            <p:cNvSpPr>
              <a:spLocks noChangeArrowheads="1"/>
            </p:cNvSpPr>
            <p:nvPr/>
          </p:nvSpPr>
          <p:spPr bwMode="auto">
            <a:xfrm>
              <a:off x="422" y="7076"/>
              <a:ext cx="128" cy="6715"/>
            </a:xfrm>
            <a:prstGeom prst="rect">
              <a:avLst/>
            </a:prstGeom>
            <a:solidFill>
              <a:srgbClr val="007AC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t" anchorCtr="0" compatLnSpc="1">
              <a:prstTxWarp prst="textNoShape">
                <a:avLst/>
              </a:prstTxWarp>
            </a:bodyPr>
            <a:lstStyle/>
            <a:p>
              <a:endParaRPr lang="en-US"/>
            </a:p>
          </p:txBody>
        </p:sp>
      </p:grpSp>
      <p:sp>
        <p:nvSpPr>
          <p:cNvPr id="7" name="TextBox 6"/>
          <p:cNvSpPr txBox="1"/>
          <p:nvPr/>
        </p:nvSpPr>
        <p:spPr>
          <a:xfrm>
            <a:off x="3276598" y="6172200"/>
            <a:ext cx="2819402" cy="400110"/>
          </a:xfrm>
          <a:prstGeom prst="rect">
            <a:avLst/>
          </a:prstGeom>
          <a:noFill/>
        </p:spPr>
        <p:txBody>
          <a:bodyPr wrap="square" rtlCol="0">
            <a:spAutoFit/>
          </a:bodyPr>
          <a:lstStyle/>
          <a:p>
            <a:r>
              <a:rPr lang="en-US" sz="2000" dirty="0">
                <a:solidFill>
                  <a:srgbClr val="0070C0"/>
                </a:solidFill>
              </a:rPr>
              <a:t>www.5lakesenergy.com</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7BE515B8-350F-4E49-9773-A0C2C175AFC6}"/>
              </a:ext>
            </a:extLst>
          </p:cNvPr>
          <p:cNvSpPr>
            <a:spLocks noGrp="1"/>
          </p:cNvSpPr>
          <p:nvPr>
            <p:ph type="title"/>
          </p:nvPr>
        </p:nvSpPr>
        <p:spPr/>
        <p:txBody>
          <a:bodyPr/>
          <a:lstStyle/>
          <a:p>
            <a:r>
              <a:rPr lang="en-US" dirty="0"/>
              <a:t>The Cost of Service Standard</a:t>
            </a:r>
          </a:p>
        </p:txBody>
      </p:sp>
      <p:sp>
        <p:nvSpPr>
          <p:cNvPr id="3" name="Content Placeholder 2">
            <a:extLst>
              <a:ext uri="{FF2B5EF4-FFF2-40B4-BE49-F238E27FC236}">
                <a16:creationId xmlns="" xmlns:a16="http://schemas.microsoft.com/office/drawing/2014/main" id="{A282C894-556B-4F07-A853-F473D32BBB4C}"/>
              </a:ext>
            </a:extLst>
          </p:cNvPr>
          <p:cNvSpPr>
            <a:spLocks noGrp="1"/>
          </p:cNvSpPr>
          <p:nvPr>
            <p:ph idx="1"/>
          </p:nvPr>
        </p:nvSpPr>
        <p:spPr/>
        <p:txBody>
          <a:bodyPr>
            <a:normAutofit fontScale="70000" lnSpcReduction="20000"/>
          </a:bodyPr>
          <a:lstStyle/>
          <a:p>
            <a:pPr marL="0" indent="0">
              <a:buNone/>
            </a:pPr>
            <a:r>
              <a:rPr lang="en-US" dirty="0"/>
              <a:t>Sec. 11. (1) Except as otherwise provided in this subsection, the commission shall ensure the establishment of </a:t>
            </a:r>
            <a:r>
              <a:rPr lang="en-US" b="1" dirty="0"/>
              <a:t>electric rates equal to the cost of providing service to each customer class</a:t>
            </a:r>
            <a:r>
              <a:rPr lang="en-US" dirty="0"/>
              <a:t>. In establishing cost of service rates, the commission shall ensure that </a:t>
            </a:r>
            <a:r>
              <a:rPr lang="en-US" b="1" dirty="0"/>
              <a:t>each class, or sub-class, is assessed for its fair and equitable use of the electric grid</a:t>
            </a:r>
            <a:r>
              <a:rPr lang="en-US" dirty="0"/>
              <a:t>. If the commission determines that the impact of imposing cost of service rates on customers of an electric utility would have a material impact on customer rates, the commission may approve an order that implements those rates over a suitable number of years. The commission shall ensure that the cost of providing service to each customer class is based on the allocation of production-related costs based on using the 75-0-25 method of cost allocation and transmission costs based on using the 100% demand method of cost allocation. The commission may modify this method if it determines that this method of cost allocation does not ensure that rates are equal to the cost of service.</a:t>
            </a:r>
          </a:p>
        </p:txBody>
      </p:sp>
    </p:spTree>
    <p:extLst>
      <p:ext uri="{BB962C8B-B14F-4D97-AF65-F5344CB8AC3E}">
        <p14:creationId xmlns:p14="http://schemas.microsoft.com/office/powerpoint/2010/main" val="290838964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7286469F-3B4F-453E-AC41-9DE5D93D5B10}"/>
              </a:ext>
            </a:extLst>
          </p:cNvPr>
          <p:cNvSpPr>
            <a:spLocks noGrp="1"/>
          </p:cNvSpPr>
          <p:nvPr>
            <p:ph type="title"/>
          </p:nvPr>
        </p:nvSpPr>
        <p:spPr/>
        <p:txBody>
          <a:bodyPr/>
          <a:lstStyle/>
          <a:p>
            <a:r>
              <a:rPr lang="en-US" dirty="0"/>
              <a:t>My Fundamental Position</a:t>
            </a:r>
          </a:p>
        </p:txBody>
      </p:sp>
      <p:sp>
        <p:nvSpPr>
          <p:cNvPr id="3" name="Content Placeholder 2">
            <a:extLst>
              <a:ext uri="{FF2B5EF4-FFF2-40B4-BE49-F238E27FC236}">
                <a16:creationId xmlns="" xmlns:a16="http://schemas.microsoft.com/office/drawing/2014/main" id="{9D9768E6-F3A7-4396-9874-2EFF89F34F20}"/>
              </a:ext>
            </a:extLst>
          </p:cNvPr>
          <p:cNvSpPr>
            <a:spLocks noGrp="1"/>
          </p:cNvSpPr>
          <p:nvPr>
            <p:ph idx="1"/>
          </p:nvPr>
        </p:nvSpPr>
        <p:spPr/>
        <p:txBody>
          <a:bodyPr>
            <a:normAutofit fontScale="77500" lnSpcReduction="20000"/>
          </a:bodyPr>
          <a:lstStyle/>
          <a:p>
            <a:r>
              <a:rPr lang="en-US" dirty="0"/>
              <a:t>In order to establish “equitable cost of service for utility revenue requirements”, the Commission must apply the same cost of service allocation methods to customers with distributed generation as for all other customers.</a:t>
            </a:r>
          </a:p>
          <a:p>
            <a:r>
              <a:rPr lang="en-US" dirty="0"/>
              <a:t>Rates that apply to distributed generation customers must equal cost of service.</a:t>
            </a:r>
          </a:p>
          <a:p>
            <a:r>
              <a:rPr lang="en-US" dirty="0"/>
              <a:t>We can argue about the appropriate methods to determine cost of service, in a general rate case, where all interests can be represented. In this study, we should establish a method to determine cost of service of distributed generators in context of such general rate cases.</a:t>
            </a:r>
          </a:p>
        </p:txBody>
      </p:sp>
    </p:spTree>
    <p:extLst>
      <p:ext uri="{BB962C8B-B14F-4D97-AF65-F5344CB8AC3E}">
        <p14:creationId xmlns:p14="http://schemas.microsoft.com/office/powerpoint/2010/main" val="396996894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A535A016-8A98-4BB3-8011-C56ABAA593D7}"/>
              </a:ext>
            </a:extLst>
          </p:cNvPr>
          <p:cNvSpPr>
            <a:spLocks noGrp="1"/>
          </p:cNvSpPr>
          <p:nvPr>
            <p:ph type="title"/>
          </p:nvPr>
        </p:nvSpPr>
        <p:spPr/>
        <p:txBody>
          <a:bodyPr/>
          <a:lstStyle/>
          <a:p>
            <a:r>
              <a:rPr lang="en-US" dirty="0"/>
              <a:t>General Method</a:t>
            </a:r>
          </a:p>
        </p:txBody>
      </p:sp>
      <p:sp>
        <p:nvSpPr>
          <p:cNvPr id="3" name="Content Placeholder 2">
            <a:extLst>
              <a:ext uri="{FF2B5EF4-FFF2-40B4-BE49-F238E27FC236}">
                <a16:creationId xmlns="" xmlns:a16="http://schemas.microsoft.com/office/drawing/2014/main" id="{45C541B6-4499-4BA7-BF9F-C706176D8B49}"/>
              </a:ext>
            </a:extLst>
          </p:cNvPr>
          <p:cNvSpPr>
            <a:spLocks noGrp="1"/>
          </p:cNvSpPr>
          <p:nvPr>
            <p:ph idx="1"/>
          </p:nvPr>
        </p:nvSpPr>
        <p:spPr/>
        <p:txBody>
          <a:bodyPr>
            <a:normAutofit fontScale="92500"/>
          </a:bodyPr>
          <a:lstStyle/>
          <a:p>
            <a:r>
              <a:rPr lang="en-US" dirty="0"/>
              <a:t>Distributed generation reduces service required from the utility by the individual customer with distributed generation and by any class or sub-class to which the customer belongs.</a:t>
            </a:r>
          </a:p>
          <a:p>
            <a:r>
              <a:rPr lang="en-US" dirty="0"/>
              <a:t>Cost of service must credit distributed generation customers with distributed generation by the amount not allocated to the class, or sub-class, as a result of the distributed generation.</a:t>
            </a:r>
          </a:p>
        </p:txBody>
      </p:sp>
    </p:spTree>
    <p:extLst>
      <p:ext uri="{BB962C8B-B14F-4D97-AF65-F5344CB8AC3E}">
        <p14:creationId xmlns:p14="http://schemas.microsoft.com/office/powerpoint/2010/main" val="51542307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13F569A0-ABEF-4324-9990-561A3224E873}"/>
              </a:ext>
            </a:extLst>
          </p:cNvPr>
          <p:cNvSpPr>
            <a:spLocks noGrp="1"/>
          </p:cNvSpPr>
          <p:nvPr>
            <p:ph type="title"/>
          </p:nvPr>
        </p:nvSpPr>
        <p:spPr/>
        <p:txBody>
          <a:bodyPr/>
          <a:lstStyle/>
          <a:p>
            <a:r>
              <a:rPr lang="en-US" dirty="0"/>
              <a:t>Consumers Energy U-18322 COSS</a:t>
            </a:r>
          </a:p>
        </p:txBody>
      </p:sp>
      <p:graphicFrame>
        <p:nvGraphicFramePr>
          <p:cNvPr id="4" name="Table 3">
            <a:extLst>
              <a:ext uri="{FF2B5EF4-FFF2-40B4-BE49-F238E27FC236}">
                <a16:creationId xmlns="" xmlns:a16="http://schemas.microsoft.com/office/drawing/2014/main" id="{7D82D532-4B21-4A8E-9541-BE5B1406B281}"/>
              </a:ext>
            </a:extLst>
          </p:cNvPr>
          <p:cNvGraphicFramePr>
            <a:graphicFrameLocks noGrp="1"/>
          </p:cNvGraphicFramePr>
          <p:nvPr>
            <p:extLst>
              <p:ext uri="{D42A27DB-BD31-4B8C-83A1-F6EECF244321}">
                <p14:modId xmlns:p14="http://schemas.microsoft.com/office/powerpoint/2010/main" val="1849782462"/>
              </p:ext>
            </p:extLst>
          </p:nvPr>
        </p:nvGraphicFramePr>
        <p:xfrm>
          <a:off x="2362200" y="1371600"/>
          <a:ext cx="4495800" cy="5181600"/>
        </p:xfrm>
        <a:graphic>
          <a:graphicData uri="http://schemas.openxmlformats.org/drawingml/2006/table">
            <a:tbl>
              <a:tblPr>
                <a:tableStyleId>{5C22544A-7EE6-4342-B048-85BDC9FD1C3A}</a:tableStyleId>
              </a:tblPr>
              <a:tblGrid>
                <a:gridCol w="492691">
                  <a:extLst>
                    <a:ext uri="{9D8B030D-6E8A-4147-A177-3AD203B41FA5}">
                      <a16:colId xmlns="" xmlns:a16="http://schemas.microsoft.com/office/drawing/2014/main" val="3874455626"/>
                    </a:ext>
                  </a:extLst>
                </a:gridCol>
                <a:gridCol w="2227370">
                  <a:extLst>
                    <a:ext uri="{9D8B030D-6E8A-4147-A177-3AD203B41FA5}">
                      <a16:colId xmlns="" xmlns:a16="http://schemas.microsoft.com/office/drawing/2014/main" val="288782697"/>
                    </a:ext>
                  </a:extLst>
                </a:gridCol>
                <a:gridCol w="492691">
                  <a:extLst>
                    <a:ext uri="{9D8B030D-6E8A-4147-A177-3AD203B41FA5}">
                      <a16:colId xmlns="" xmlns:a16="http://schemas.microsoft.com/office/drawing/2014/main" val="4151952910"/>
                    </a:ext>
                  </a:extLst>
                </a:gridCol>
                <a:gridCol w="605599">
                  <a:extLst>
                    <a:ext uri="{9D8B030D-6E8A-4147-A177-3AD203B41FA5}">
                      <a16:colId xmlns="" xmlns:a16="http://schemas.microsoft.com/office/drawing/2014/main" val="2691478580"/>
                    </a:ext>
                  </a:extLst>
                </a:gridCol>
                <a:gridCol w="677449">
                  <a:extLst>
                    <a:ext uri="{9D8B030D-6E8A-4147-A177-3AD203B41FA5}">
                      <a16:colId xmlns="" xmlns:a16="http://schemas.microsoft.com/office/drawing/2014/main" val="1563285215"/>
                    </a:ext>
                  </a:extLst>
                </a:gridCol>
              </a:tblGrid>
              <a:tr h="410165">
                <a:tc>
                  <a:txBody>
                    <a:bodyPr/>
                    <a:lstStyle/>
                    <a:p>
                      <a:pPr algn="ctr" fontAlgn="b"/>
                      <a:r>
                        <a:rPr lang="en-US" sz="700" u="none" strike="noStrike">
                          <a:effectLst/>
                        </a:rPr>
                        <a:t>Allocator Schedule</a:t>
                      </a:r>
                      <a:endParaRPr lang="en-US" sz="700" b="0" i="0" u="none" strike="noStrike">
                        <a:solidFill>
                          <a:srgbClr val="000000"/>
                        </a:solidFill>
                        <a:effectLst/>
                        <a:latin typeface="Calibri" panose="020F0502020204030204" pitchFamily="34" charset="0"/>
                      </a:endParaRPr>
                    </a:p>
                  </a:txBody>
                  <a:tcPr marL="6100" marR="6100" marT="6100" marB="0" anchor="b"/>
                </a:tc>
                <a:tc>
                  <a:txBody>
                    <a:bodyPr/>
                    <a:lstStyle/>
                    <a:p>
                      <a:pPr algn="ctr" fontAlgn="b"/>
                      <a:r>
                        <a:rPr lang="en-US" sz="700" u="none" strike="noStrike">
                          <a:effectLst/>
                        </a:rPr>
                        <a:t>Allocator Description</a:t>
                      </a:r>
                      <a:endParaRPr lang="en-US" sz="700" b="0" i="0" u="none" strike="noStrike">
                        <a:solidFill>
                          <a:srgbClr val="000000"/>
                        </a:solidFill>
                        <a:effectLst/>
                        <a:latin typeface="Calibri" panose="020F0502020204030204" pitchFamily="34" charset="0"/>
                      </a:endParaRPr>
                    </a:p>
                  </a:txBody>
                  <a:tcPr marL="6100" marR="6100" marT="6100" marB="0" anchor="b"/>
                </a:tc>
                <a:tc>
                  <a:txBody>
                    <a:bodyPr/>
                    <a:lstStyle/>
                    <a:p>
                      <a:pPr algn="ctr" fontAlgn="b"/>
                      <a:r>
                        <a:rPr lang="en-US" sz="700" u="none" strike="noStrike">
                          <a:effectLst/>
                        </a:rPr>
                        <a:t>Allocator Units</a:t>
                      </a:r>
                      <a:endParaRPr lang="en-US" sz="700" b="0" i="0" u="none" strike="noStrike">
                        <a:solidFill>
                          <a:srgbClr val="000000"/>
                        </a:solidFill>
                        <a:effectLst/>
                        <a:latin typeface="Calibri" panose="020F0502020204030204" pitchFamily="34" charset="0"/>
                      </a:endParaRPr>
                    </a:p>
                  </a:txBody>
                  <a:tcPr marL="6100" marR="6100" marT="6100" marB="0" anchor="b"/>
                </a:tc>
                <a:tc>
                  <a:txBody>
                    <a:bodyPr/>
                    <a:lstStyle/>
                    <a:p>
                      <a:pPr algn="ctr" fontAlgn="b"/>
                      <a:r>
                        <a:rPr lang="en-US" sz="700" u="none" strike="noStrike">
                          <a:effectLst/>
                        </a:rPr>
                        <a:t>Cost of Service per Unit</a:t>
                      </a:r>
                      <a:endParaRPr lang="en-US" sz="700" b="0" i="0" u="none" strike="noStrike">
                        <a:solidFill>
                          <a:srgbClr val="000000"/>
                        </a:solidFill>
                        <a:effectLst/>
                        <a:latin typeface="Calibri" panose="020F0502020204030204" pitchFamily="34" charset="0"/>
                      </a:endParaRPr>
                    </a:p>
                  </a:txBody>
                  <a:tcPr marL="6100" marR="6100" marT="6100" marB="0" anchor="b"/>
                </a:tc>
                <a:tc>
                  <a:txBody>
                    <a:bodyPr/>
                    <a:lstStyle/>
                    <a:p>
                      <a:pPr algn="ctr" fontAlgn="b"/>
                      <a:r>
                        <a:rPr lang="en-US" sz="700" u="none" strike="noStrike">
                          <a:effectLst/>
                        </a:rPr>
                        <a:t>RS Allocated Cost ($1000s)</a:t>
                      </a:r>
                      <a:endParaRPr lang="en-US" sz="700" b="0" i="0" u="none" strike="noStrike">
                        <a:solidFill>
                          <a:srgbClr val="000000"/>
                        </a:solidFill>
                        <a:effectLst/>
                        <a:latin typeface="Calibri" panose="020F0502020204030204" pitchFamily="34" charset="0"/>
                      </a:endParaRPr>
                    </a:p>
                  </a:txBody>
                  <a:tcPr marL="6100" marR="6100" marT="6100" marB="0" anchor="b"/>
                </a:tc>
                <a:extLst>
                  <a:ext uri="{0D108BD9-81ED-4DB2-BD59-A6C34878D82A}">
                    <a16:rowId xmlns="" xmlns:a16="http://schemas.microsoft.com/office/drawing/2014/main" val="3521143283"/>
                  </a:ext>
                </a:extLst>
              </a:tr>
              <a:tr h="247465">
                <a:tc>
                  <a:txBody>
                    <a:bodyPr/>
                    <a:lstStyle/>
                    <a:p>
                      <a:pPr algn="ctr" fontAlgn="b"/>
                      <a:r>
                        <a:rPr lang="en-US" sz="700" u="none" strike="noStrike">
                          <a:effectLst/>
                        </a:rPr>
                        <a:t>100</a:t>
                      </a:r>
                      <a:endParaRPr lang="en-US" sz="700" b="0" i="0" u="none" strike="noStrike">
                        <a:solidFill>
                          <a:srgbClr val="000000"/>
                        </a:solidFill>
                        <a:effectLst/>
                        <a:latin typeface="Calibri" panose="020F0502020204030204" pitchFamily="34" charset="0"/>
                      </a:endParaRPr>
                    </a:p>
                  </a:txBody>
                  <a:tcPr marL="6100" marR="6100" marT="6100" marB="0" anchor="b"/>
                </a:tc>
                <a:tc>
                  <a:txBody>
                    <a:bodyPr/>
                    <a:lstStyle/>
                    <a:p>
                      <a:pPr algn="l" fontAlgn="b"/>
                      <a:r>
                        <a:rPr lang="en-US" sz="700" u="none" strike="noStrike">
                          <a:effectLst/>
                        </a:rPr>
                        <a:t>Energy @ Generation</a:t>
                      </a:r>
                      <a:endParaRPr lang="en-US" sz="700" b="0" i="0" u="none" strike="noStrike">
                        <a:solidFill>
                          <a:srgbClr val="000000"/>
                        </a:solidFill>
                        <a:effectLst/>
                        <a:latin typeface="Calibri" panose="020F0502020204030204" pitchFamily="34" charset="0"/>
                      </a:endParaRPr>
                    </a:p>
                  </a:txBody>
                  <a:tcPr marL="6100" marR="6100" marT="6100" marB="0" anchor="b"/>
                </a:tc>
                <a:tc>
                  <a:txBody>
                    <a:bodyPr/>
                    <a:lstStyle/>
                    <a:p>
                      <a:pPr algn="l" fontAlgn="b"/>
                      <a:r>
                        <a:rPr lang="en-US" sz="700" u="none" strike="noStrike">
                          <a:effectLst/>
                        </a:rPr>
                        <a:t>kWh</a:t>
                      </a:r>
                      <a:endParaRPr lang="en-US" sz="700" b="0" i="0" u="none" strike="noStrike">
                        <a:solidFill>
                          <a:srgbClr val="000000"/>
                        </a:solidFill>
                        <a:effectLst/>
                        <a:latin typeface="Calibri" panose="020F0502020204030204" pitchFamily="34" charset="0"/>
                      </a:endParaRPr>
                    </a:p>
                  </a:txBody>
                  <a:tcPr marL="6100" marR="6100" marT="6100" marB="0" anchor="b"/>
                </a:tc>
                <a:tc>
                  <a:txBody>
                    <a:bodyPr/>
                    <a:lstStyle/>
                    <a:p>
                      <a:pPr algn="l" fontAlgn="b"/>
                      <a:r>
                        <a:rPr lang="en-US" sz="700" u="none" strike="noStrike">
                          <a:effectLst/>
                        </a:rPr>
                        <a:t> $       0.0111 </a:t>
                      </a:r>
                      <a:endParaRPr lang="en-US" sz="700" b="0" i="0" u="none" strike="noStrike">
                        <a:solidFill>
                          <a:srgbClr val="000000"/>
                        </a:solidFill>
                        <a:effectLst/>
                        <a:latin typeface="Calibri" panose="020F0502020204030204" pitchFamily="34" charset="0"/>
                      </a:endParaRPr>
                    </a:p>
                  </a:txBody>
                  <a:tcPr marL="6100" marR="6100" marT="6100" marB="0" anchor="b"/>
                </a:tc>
                <a:tc>
                  <a:txBody>
                    <a:bodyPr/>
                    <a:lstStyle/>
                    <a:p>
                      <a:pPr algn="l" fontAlgn="b"/>
                      <a:r>
                        <a:rPr lang="en-US" sz="700" u="none" strike="noStrike">
                          <a:effectLst/>
                        </a:rPr>
                        <a:t> $        148,039 </a:t>
                      </a:r>
                      <a:endParaRPr lang="en-US" sz="700" b="0" i="0" u="none" strike="noStrike">
                        <a:solidFill>
                          <a:srgbClr val="000000"/>
                        </a:solidFill>
                        <a:effectLst/>
                        <a:latin typeface="Calibri" panose="020F0502020204030204" pitchFamily="34" charset="0"/>
                      </a:endParaRPr>
                    </a:p>
                  </a:txBody>
                  <a:tcPr marL="6100" marR="6100" marT="6100" marB="0" anchor="b"/>
                </a:tc>
                <a:extLst>
                  <a:ext uri="{0D108BD9-81ED-4DB2-BD59-A6C34878D82A}">
                    <a16:rowId xmlns="" xmlns:a16="http://schemas.microsoft.com/office/drawing/2014/main" val="1635606573"/>
                  </a:ext>
                </a:extLst>
              </a:tr>
              <a:tr h="136722">
                <a:tc>
                  <a:txBody>
                    <a:bodyPr/>
                    <a:lstStyle/>
                    <a:p>
                      <a:pPr algn="ctr" fontAlgn="b"/>
                      <a:r>
                        <a:rPr lang="en-US" sz="700" u="none" strike="noStrike">
                          <a:effectLst/>
                        </a:rPr>
                        <a:t>103</a:t>
                      </a:r>
                      <a:endParaRPr lang="en-US" sz="700" b="0" i="0" u="none" strike="noStrike">
                        <a:solidFill>
                          <a:srgbClr val="000000"/>
                        </a:solidFill>
                        <a:effectLst/>
                        <a:latin typeface="Calibri" panose="020F0502020204030204" pitchFamily="34" charset="0"/>
                      </a:endParaRPr>
                    </a:p>
                  </a:txBody>
                  <a:tcPr marL="6100" marR="6100" marT="6100" marB="0" anchor="b"/>
                </a:tc>
                <a:tc>
                  <a:txBody>
                    <a:bodyPr/>
                    <a:lstStyle/>
                    <a:p>
                      <a:pPr algn="l" fontAlgn="b"/>
                      <a:r>
                        <a:rPr lang="en-US" sz="700" u="none" strike="noStrike">
                          <a:effectLst/>
                        </a:rPr>
                        <a:t>Energy On-Peak @ Generation Summer</a:t>
                      </a:r>
                      <a:endParaRPr lang="en-US" sz="700" b="0" i="0" u="none" strike="noStrike">
                        <a:solidFill>
                          <a:srgbClr val="000000"/>
                        </a:solidFill>
                        <a:effectLst/>
                        <a:latin typeface="Calibri" panose="020F0502020204030204" pitchFamily="34" charset="0"/>
                      </a:endParaRPr>
                    </a:p>
                  </a:txBody>
                  <a:tcPr marL="6100" marR="6100" marT="6100" marB="0" anchor="b"/>
                </a:tc>
                <a:tc>
                  <a:txBody>
                    <a:bodyPr/>
                    <a:lstStyle/>
                    <a:p>
                      <a:pPr algn="l" fontAlgn="b"/>
                      <a:r>
                        <a:rPr lang="en-US" sz="700" u="none" strike="noStrike">
                          <a:effectLst/>
                        </a:rPr>
                        <a:t>kWh</a:t>
                      </a:r>
                      <a:endParaRPr lang="en-US" sz="700" b="0" i="0" u="none" strike="noStrike">
                        <a:solidFill>
                          <a:srgbClr val="000000"/>
                        </a:solidFill>
                        <a:effectLst/>
                        <a:latin typeface="Calibri" panose="020F0502020204030204" pitchFamily="34" charset="0"/>
                      </a:endParaRPr>
                    </a:p>
                  </a:txBody>
                  <a:tcPr marL="6100" marR="6100" marT="6100" marB="0" anchor="b"/>
                </a:tc>
                <a:tc>
                  <a:txBody>
                    <a:bodyPr/>
                    <a:lstStyle/>
                    <a:p>
                      <a:pPr algn="l" fontAlgn="b"/>
                      <a:r>
                        <a:rPr lang="en-US" sz="700" u="none" strike="noStrike">
                          <a:effectLst/>
                        </a:rPr>
                        <a:t> $       0.0239 </a:t>
                      </a:r>
                      <a:endParaRPr lang="en-US" sz="700" b="0" i="0" u="none" strike="noStrike">
                        <a:solidFill>
                          <a:srgbClr val="000000"/>
                        </a:solidFill>
                        <a:effectLst/>
                        <a:latin typeface="Calibri" panose="020F0502020204030204" pitchFamily="34" charset="0"/>
                      </a:endParaRPr>
                    </a:p>
                  </a:txBody>
                  <a:tcPr marL="6100" marR="6100" marT="6100" marB="0" anchor="b"/>
                </a:tc>
                <a:tc>
                  <a:txBody>
                    <a:bodyPr/>
                    <a:lstStyle/>
                    <a:p>
                      <a:pPr algn="l" fontAlgn="b"/>
                      <a:r>
                        <a:rPr lang="en-US" sz="700" u="none" strike="noStrike">
                          <a:effectLst/>
                        </a:rPr>
                        <a:t> $          59,807 </a:t>
                      </a:r>
                      <a:endParaRPr lang="en-US" sz="700" b="0" i="0" u="none" strike="noStrike">
                        <a:solidFill>
                          <a:srgbClr val="000000"/>
                        </a:solidFill>
                        <a:effectLst/>
                        <a:latin typeface="Calibri" panose="020F0502020204030204" pitchFamily="34" charset="0"/>
                      </a:endParaRPr>
                    </a:p>
                  </a:txBody>
                  <a:tcPr marL="6100" marR="6100" marT="6100" marB="0" anchor="b"/>
                </a:tc>
                <a:extLst>
                  <a:ext uri="{0D108BD9-81ED-4DB2-BD59-A6C34878D82A}">
                    <a16:rowId xmlns="" xmlns:a16="http://schemas.microsoft.com/office/drawing/2014/main" val="2221292549"/>
                  </a:ext>
                </a:extLst>
              </a:tr>
              <a:tr h="136722">
                <a:tc>
                  <a:txBody>
                    <a:bodyPr/>
                    <a:lstStyle/>
                    <a:p>
                      <a:pPr algn="ctr" fontAlgn="b"/>
                      <a:r>
                        <a:rPr lang="en-US" sz="700" u="none" strike="noStrike">
                          <a:effectLst/>
                        </a:rPr>
                        <a:t>104</a:t>
                      </a:r>
                      <a:endParaRPr lang="en-US" sz="700" b="0" i="0" u="none" strike="noStrike">
                        <a:solidFill>
                          <a:srgbClr val="000000"/>
                        </a:solidFill>
                        <a:effectLst/>
                        <a:latin typeface="Calibri" panose="020F0502020204030204" pitchFamily="34" charset="0"/>
                      </a:endParaRPr>
                    </a:p>
                  </a:txBody>
                  <a:tcPr marL="6100" marR="6100" marT="6100" marB="0" anchor="b"/>
                </a:tc>
                <a:tc>
                  <a:txBody>
                    <a:bodyPr/>
                    <a:lstStyle/>
                    <a:p>
                      <a:pPr algn="l" fontAlgn="b"/>
                      <a:r>
                        <a:rPr lang="en-US" sz="700" u="none" strike="noStrike">
                          <a:effectLst/>
                        </a:rPr>
                        <a:t>Energy Off-Peak @ Generation Summer</a:t>
                      </a:r>
                      <a:endParaRPr lang="en-US" sz="700" b="0" i="0" u="none" strike="noStrike">
                        <a:solidFill>
                          <a:srgbClr val="000000"/>
                        </a:solidFill>
                        <a:effectLst/>
                        <a:latin typeface="Calibri" panose="020F0502020204030204" pitchFamily="34" charset="0"/>
                      </a:endParaRPr>
                    </a:p>
                  </a:txBody>
                  <a:tcPr marL="6100" marR="6100" marT="6100" marB="0" anchor="b"/>
                </a:tc>
                <a:tc>
                  <a:txBody>
                    <a:bodyPr/>
                    <a:lstStyle/>
                    <a:p>
                      <a:pPr algn="l" fontAlgn="b"/>
                      <a:r>
                        <a:rPr lang="en-US" sz="700" u="none" strike="noStrike">
                          <a:effectLst/>
                        </a:rPr>
                        <a:t>kWh</a:t>
                      </a:r>
                      <a:endParaRPr lang="en-US" sz="700" b="0" i="0" u="none" strike="noStrike">
                        <a:solidFill>
                          <a:srgbClr val="000000"/>
                        </a:solidFill>
                        <a:effectLst/>
                        <a:latin typeface="Calibri" panose="020F0502020204030204" pitchFamily="34" charset="0"/>
                      </a:endParaRPr>
                    </a:p>
                  </a:txBody>
                  <a:tcPr marL="6100" marR="6100" marT="6100" marB="0" anchor="b"/>
                </a:tc>
                <a:tc>
                  <a:txBody>
                    <a:bodyPr/>
                    <a:lstStyle/>
                    <a:p>
                      <a:pPr algn="l" fontAlgn="b"/>
                      <a:r>
                        <a:rPr lang="en-US" sz="700" u="none" strike="noStrike">
                          <a:effectLst/>
                        </a:rPr>
                        <a:t> $       0.0237 </a:t>
                      </a:r>
                      <a:endParaRPr lang="en-US" sz="700" b="0" i="0" u="none" strike="noStrike">
                        <a:solidFill>
                          <a:srgbClr val="000000"/>
                        </a:solidFill>
                        <a:effectLst/>
                        <a:latin typeface="Calibri" panose="020F0502020204030204" pitchFamily="34" charset="0"/>
                      </a:endParaRPr>
                    </a:p>
                  </a:txBody>
                  <a:tcPr marL="6100" marR="6100" marT="6100" marB="0" anchor="b"/>
                </a:tc>
                <a:tc>
                  <a:txBody>
                    <a:bodyPr/>
                    <a:lstStyle/>
                    <a:p>
                      <a:pPr algn="l" fontAlgn="b"/>
                      <a:r>
                        <a:rPr lang="en-US" sz="700" u="none" strike="noStrike">
                          <a:effectLst/>
                        </a:rPr>
                        <a:t> $          52,056 </a:t>
                      </a:r>
                      <a:endParaRPr lang="en-US" sz="700" b="0" i="0" u="none" strike="noStrike">
                        <a:solidFill>
                          <a:srgbClr val="000000"/>
                        </a:solidFill>
                        <a:effectLst/>
                        <a:latin typeface="Calibri" panose="020F0502020204030204" pitchFamily="34" charset="0"/>
                      </a:endParaRPr>
                    </a:p>
                  </a:txBody>
                  <a:tcPr marL="6100" marR="6100" marT="6100" marB="0" anchor="b"/>
                </a:tc>
                <a:extLst>
                  <a:ext uri="{0D108BD9-81ED-4DB2-BD59-A6C34878D82A}">
                    <a16:rowId xmlns="" xmlns:a16="http://schemas.microsoft.com/office/drawing/2014/main" val="3437172084"/>
                  </a:ext>
                </a:extLst>
              </a:tr>
              <a:tr h="247465">
                <a:tc>
                  <a:txBody>
                    <a:bodyPr/>
                    <a:lstStyle/>
                    <a:p>
                      <a:pPr algn="ctr" fontAlgn="b"/>
                      <a:r>
                        <a:rPr lang="en-US" sz="700" u="none" strike="noStrike">
                          <a:effectLst/>
                        </a:rPr>
                        <a:t>105</a:t>
                      </a:r>
                      <a:endParaRPr lang="en-US" sz="700" b="0" i="0" u="none" strike="noStrike">
                        <a:solidFill>
                          <a:srgbClr val="000000"/>
                        </a:solidFill>
                        <a:effectLst/>
                        <a:latin typeface="Calibri" panose="020F0502020204030204" pitchFamily="34" charset="0"/>
                      </a:endParaRPr>
                    </a:p>
                  </a:txBody>
                  <a:tcPr marL="6100" marR="6100" marT="6100" marB="0" anchor="b"/>
                </a:tc>
                <a:tc>
                  <a:txBody>
                    <a:bodyPr/>
                    <a:lstStyle/>
                    <a:p>
                      <a:pPr algn="l" fontAlgn="b"/>
                      <a:r>
                        <a:rPr lang="en-US" sz="700" u="none" strike="noStrike">
                          <a:effectLst/>
                        </a:rPr>
                        <a:t>Energy On-Peak @ Generation Non-Summer</a:t>
                      </a:r>
                      <a:endParaRPr lang="en-US" sz="700" b="0" i="0" u="none" strike="noStrike">
                        <a:solidFill>
                          <a:srgbClr val="000000"/>
                        </a:solidFill>
                        <a:effectLst/>
                        <a:latin typeface="Calibri" panose="020F0502020204030204" pitchFamily="34" charset="0"/>
                      </a:endParaRPr>
                    </a:p>
                  </a:txBody>
                  <a:tcPr marL="6100" marR="6100" marT="6100" marB="0" anchor="b"/>
                </a:tc>
                <a:tc>
                  <a:txBody>
                    <a:bodyPr/>
                    <a:lstStyle/>
                    <a:p>
                      <a:pPr algn="l" fontAlgn="b"/>
                      <a:r>
                        <a:rPr lang="en-US" sz="700" u="none" strike="noStrike">
                          <a:effectLst/>
                        </a:rPr>
                        <a:t>kWh</a:t>
                      </a:r>
                      <a:endParaRPr lang="en-US" sz="700" b="0" i="0" u="none" strike="noStrike">
                        <a:solidFill>
                          <a:srgbClr val="000000"/>
                        </a:solidFill>
                        <a:effectLst/>
                        <a:latin typeface="Calibri" panose="020F0502020204030204" pitchFamily="34" charset="0"/>
                      </a:endParaRPr>
                    </a:p>
                  </a:txBody>
                  <a:tcPr marL="6100" marR="6100" marT="6100" marB="0" anchor="b"/>
                </a:tc>
                <a:tc>
                  <a:txBody>
                    <a:bodyPr/>
                    <a:lstStyle/>
                    <a:p>
                      <a:pPr algn="l" fontAlgn="b"/>
                      <a:r>
                        <a:rPr lang="en-US" sz="700" u="none" strike="noStrike">
                          <a:effectLst/>
                        </a:rPr>
                        <a:t> $       0.0283 </a:t>
                      </a:r>
                      <a:endParaRPr lang="en-US" sz="700" b="0" i="0" u="none" strike="noStrike">
                        <a:solidFill>
                          <a:srgbClr val="000000"/>
                        </a:solidFill>
                        <a:effectLst/>
                        <a:latin typeface="Calibri" panose="020F0502020204030204" pitchFamily="34" charset="0"/>
                      </a:endParaRPr>
                    </a:p>
                  </a:txBody>
                  <a:tcPr marL="6100" marR="6100" marT="6100" marB="0" anchor="b"/>
                </a:tc>
                <a:tc>
                  <a:txBody>
                    <a:bodyPr/>
                    <a:lstStyle/>
                    <a:p>
                      <a:pPr algn="l" fontAlgn="b"/>
                      <a:r>
                        <a:rPr lang="en-US" sz="700" u="none" strike="noStrike">
                          <a:effectLst/>
                        </a:rPr>
                        <a:t> $        126,858 </a:t>
                      </a:r>
                      <a:endParaRPr lang="en-US" sz="700" b="0" i="0" u="none" strike="noStrike">
                        <a:solidFill>
                          <a:srgbClr val="000000"/>
                        </a:solidFill>
                        <a:effectLst/>
                        <a:latin typeface="Calibri" panose="020F0502020204030204" pitchFamily="34" charset="0"/>
                      </a:endParaRPr>
                    </a:p>
                  </a:txBody>
                  <a:tcPr marL="6100" marR="6100" marT="6100" marB="0" anchor="b"/>
                </a:tc>
                <a:extLst>
                  <a:ext uri="{0D108BD9-81ED-4DB2-BD59-A6C34878D82A}">
                    <a16:rowId xmlns="" xmlns:a16="http://schemas.microsoft.com/office/drawing/2014/main" val="3307105645"/>
                  </a:ext>
                </a:extLst>
              </a:tr>
              <a:tr h="247465">
                <a:tc>
                  <a:txBody>
                    <a:bodyPr/>
                    <a:lstStyle/>
                    <a:p>
                      <a:pPr algn="ctr" fontAlgn="b"/>
                      <a:r>
                        <a:rPr lang="en-US" sz="700" u="none" strike="noStrike">
                          <a:effectLst/>
                        </a:rPr>
                        <a:t>106</a:t>
                      </a:r>
                      <a:endParaRPr lang="en-US" sz="700" b="0" i="0" u="none" strike="noStrike">
                        <a:solidFill>
                          <a:srgbClr val="000000"/>
                        </a:solidFill>
                        <a:effectLst/>
                        <a:latin typeface="Calibri" panose="020F0502020204030204" pitchFamily="34" charset="0"/>
                      </a:endParaRPr>
                    </a:p>
                  </a:txBody>
                  <a:tcPr marL="6100" marR="6100" marT="6100" marB="0" anchor="b"/>
                </a:tc>
                <a:tc>
                  <a:txBody>
                    <a:bodyPr/>
                    <a:lstStyle/>
                    <a:p>
                      <a:pPr algn="l" fontAlgn="b"/>
                      <a:r>
                        <a:rPr lang="en-US" sz="700" u="none" strike="noStrike">
                          <a:effectLst/>
                        </a:rPr>
                        <a:t>Energy Off-Peak @ Generation Non-Summer</a:t>
                      </a:r>
                      <a:endParaRPr lang="en-US" sz="700" b="0" i="0" u="none" strike="noStrike">
                        <a:solidFill>
                          <a:srgbClr val="000000"/>
                        </a:solidFill>
                        <a:effectLst/>
                        <a:latin typeface="Calibri" panose="020F0502020204030204" pitchFamily="34" charset="0"/>
                      </a:endParaRPr>
                    </a:p>
                  </a:txBody>
                  <a:tcPr marL="6100" marR="6100" marT="6100" marB="0" anchor="b"/>
                </a:tc>
                <a:tc>
                  <a:txBody>
                    <a:bodyPr/>
                    <a:lstStyle/>
                    <a:p>
                      <a:pPr algn="l" fontAlgn="b"/>
                      <a:r>
                        <a:rPr lang="en-US" sz="700" u="none" strike="noStrike">
                          <a:effectLst/>
                        </a:rPr>
                        <a:t>kWh</a:t>
                      </a:r>
                      <a:endParaRPr lang="en-US" sz="700" b="0" i="0" u="none" strike="noStrike">
                        <a:solidFill>
                          <a:srgbClr val="000000"/>
                        </a:solidFill>
                        <a:effectLst/>
                        <a:latin typeface="Calibri" panose="020F0502020204030204" pitchFamily="34" charset="0"/>
                      </a:endParaRPr>
                    </a:p>
                  </a:txBody>
                  <a:tcPr marL="6100" marR="6100" marT="6100" marB="0" anchor="b"/>
                </a:tc>
                <a:tc>
                  <a:txBody>
                    <a:bodyPr/>
                    <a:lstStyle/>
                    <a:p>
                      <a:pPr algn="l" fontAlgn="b"/>
                      <a:r>
                        <a:rPr lang="en-US" sz="700" u="none" strike="noStrike">
                          <a:effectLst/>
                        </a:rPr>
                        <a:t> $       0.0264 </a:t>
                      </a:r>
                      <a:endParaRPr lang="en-US" sz="700" b="0" i="0" u="none" strike="noStrike">
                        <a:solidFill>
                          <a:srgbClr val="000000"/>
                        </a:solidFill>
                        <a:effectLst/>
                        <a:latin typeface="Calibri" panose="020F0502020204030204" pitchFamily="34" charset="0"/>
                      </a:endParaRPr>
                    </a:p>
                  </a:txBody>
                  <a:tcPr marL="6100" marR="6100" marT="6100" marB="0" anchor="b"/>
                </a:tc>
                <a:tc>
                  <a:txBody>
                    <a:bodyPr/>
                    <a:lstStyle/>
                    <a:p>
                      <a:pPr algn="l" fontAlgn="b"/>
                      <a:r>
                        <a:rPr lang="en-US" sz="700" u="none" strike="noStrike">
                          <a:effectLst/>
                        </a:rPr>
                        <a:t> $        110,744 </a:t>
                      </a:r>
                      <a:endParaRPr lang="en-US" sz="700" b="0" i="0" u="none" strike="noStrike">
                        <a:solidFill>
                          <a:srgbClr val="000000"/>
                        </a:solidFill>
                        <a:effectLst/>
                        <a:latin typeface="Calibri" panose="020F0502020204030204" pitchFamily="34" charset="0"/>
                      </a:endParaRPr>
                    </a:p>
                  </a:txBody>
                  <a:tcPr marL="6100" marR="6100" marT="6100" marB="0" anchor="b"/>
                </a:tc>
                <a:extLst>
                  <a:ext uri="{0D108BD9-81ED-4DB2-BD59-A6C34878D82A}">
                    <a16:rowId xmlns="" xmlns:a16="http://schemas.microsoft.com/office/drawing/2014/main" val="1639304899"/>
                  </a:ext>
                </a:extLst>
              </a:tr>
              <a:tr h="136722">
                <a:tc>
                  <a:txBody>
                    <a:bodyPr/>
                    <a:lstStyle/>
                    <a:p>
                      <a:pPr algn="ctr" fontAlgn="b"/>
                      <a:r>
                        <a:rPr lang="en-US" sz="700" u="none" strike="noStrike">
                          <a:effectLst/>
                        </a:rPr>
                        <a:t>107</a:t>
                      </a:r>
                      <a:endParaRPr lang="en-US" sz="700" b="0" i="0" u="none" strike="noStrike">
                        <a:solidFill>
                          <a:srgbClr val="000000"/>
                        </a:solidFill>
                        <a:effectLst/>
                        <a:latin typeface="Calibri" panose="020F0502020204030204" pitchFamily="34" charset="0"/>
                      </a:endParaRPr>
                    </a:p>
                  </a:txBody>
                  <a:tcPr marL="6100" marR="6100" marT="6100" marB="0" anchor="b"/>
                </a:tc>
                <a:tc>
                  <a:txBody>
                    <a:bodyPr/>
                    <a:lstStyle/>
                    <a:p>
                      <a:pPr algn="l" fontAlgn="b"/>
                      <a:r>
                        <a:rPr lang="en-US" sz="700" u="none" strike="noStrike">
                          <a:effectLst/>
                        </a:rPr>
                        <a:t>Energy Critical On-Peak @ Gen</a:t>
                      </a:r>
                      <a:endParaRPr lang="en-US" sz="700" b="0" i="0" u="none" strike="noStrike">
                        <a:solidFill>
                          <a:srgbClr val="000000"/>
                        </a:solidFill>
                        <a:effectLst/>
                        <a:latin typeface="Calibri" panose="020F0502020204030204" pitchFamily="34" charset="0"/>
                      </a:endParaRPr>
                    </a:p>
                  </a:txBody>
                  <a:tcPr marL="6100" marR="6100" marT="6100" marB="0" anchor="b"/>
                </a:tc>
                <a:tc>
                  <a:txBody>
                    <a:bodyPr/>
                    <a:lstStyle/>
                    <a:p>
                      <a:pPr algn="l" fontAlgn="b"/>
                      <a:r>
                        <a:rPr lang="en-US" sz="700" u="none" strike="noStrike">
                          <a:effectLst/>
                        </a:rPr>
                        <a:t>kWh</a:t>
                      </a:r>
                      <a:endParaRPr lang="en-US" sz="700" b="0" i="0" u="none" strike="noStrike">
                        <a:solidFill>
                          <a:srgbClr val="000000"/>
                        </a:solidFill>
                        <a:effectLst/>
                        <a:latin typeface="Calibri" panose="020F0502020204030204" pitchFamily="34" charset="0"/>
                      </a:endParaRPr>
                    </a:p>
                  </a:txBody>
                  <a:tcPr marL="6100" marR="6100" marT="6100" marB="0" anchor="b"/>
                </a:tc>
                <a:tc>
                  <a:txBody>
                    <a:bodyPr/>
                    <a:lstStyle/>
                    <a:p>
                      <a:pPr algn="l" fontAlgn="b"/>
                      <a:r>
                        <a:rPr lang="en-US" sz="700" u="none" strike="noStrike">
                          <a:effectLst/>
                        </a:rPr>
                        <a:t> $       0.0568 </a:t>
                      </a:r>
                      <a:endParaRPr lang="en-US" sz="700" b="0" i="0" u="none" strike="noStrike">
                        <a:solidFill>
                          <a:srgbClr val="000000"/>
                        </a:solidFill>
                        <a:effectLst/>
                        <a:latin typeface="Calibri" panose="020F0502020204030204" pitchFamily="34" charset="0"/>
                      </a:endParaRPr>
                    </a:p>
                  </a:txBody>
                  <a:tcPr marL="6100" marR="6100" marT="6100" marB="0" anchor="b"/>
                </a:tc>
                <a:tc>
                  <a:txBody>
                    <a:bodyPr/>
                    <a:lstStyle/>
                    <a:p>
                      <a:pPr algn="l" fontAlgn="b"/>
                      <a:r>
                        <a:rPr lang="en-US" sz="700" u="none" strike="noStrike">
                          <a:effectLst/>
                        </a:rPr>
                        <a:t> $          27,183 </a:t>
                      </a:r>
                      <a:endParaRPr lang="en-US" sz="700" b="0" i="0" u="none" strike="noStrike">
                        <a:solidFill>
                          <a:srgbClr val="000000"/>
                        </a:solidFill>
                        <a:effectLst/>
                        <a:latin typeface="Calibri" panose="020F0502020204030204" pitchFamily="34" charset="0"/>
                      </a:endParaRPr>
                    </a:p>
                  </a:txBody>
                  <a:tcPr marL="6100" marR="6100" marT="6100" marB="0" anchor="b"/>
                </a:tc>
                <a:extLst>
                  <a:ext uri="{0D108BD9-81ED-4DB2-BD59-A6C34878D82A}">
                    <a16:rowId xmlns="" xmlns:a16="http://schemas.microsoft.com/office/drawing/2014/main" val="1873571434"/>
                  </a:ext>
                </a:extLst>
              </a:tr>
              <a:tr h="247465">
                <a:tc>
                  <a:txBody>
                    <a:bodyPr/>
                    <a:lstStyle/>
                    <a:p>
                      <a:pPr algn="ctr" fontAlgn="b"/>
                      <a:r>
                        <a:rPr lang="en-US" sz="700" u="none" strike="noStrike">
                          <a:effectLst/>
                        </a:rPr>
                        <a:t>120</a:t>
                      </a:r>
                      <a:endParaRPr lang="en-US" sz="700" b="0" i="0" u="none" strike="noStrike">
                        <a:solidFill>
                          <a:srgbClr val="000000"/>
                        </a:solidFill>
                        <a:effectLst/>
                        <a:latin typeface="Calibri" panose="020F0502020204030204" pitchFamily="34" charset="0"/>
                      </a:endParaRPr>
                    </a:p>
                  </a:txBody>
                  <a:tcPr marL="6100" marR="6100" marT="6100" marB="0" anchor="b"/>
                </a:tc>
                <a:tc>
                  <a:txBody>
                    <a:bodyPr/>
                    <a:lstStyle/>
                    <a:p>
                      <a:pPr algn="l" fontAlgn="b"/>
                      <a:r>
                        <a:rPr lang="en-US" sz="700" u="none" strike="noStrike">
                          <a:effectLst/>
                        </a:rPr>
                        <a:t>12CP Dmd @ Generation</a:t>
                      </a:r>
                      <a:endParaRPr lang="en-US" sz="700" b="0" i="0" u="none" strike="noStrike">
                        <a:solidFill>
                          <a:srgbClr val="000000"/>
                        </a:solidFill>
                        <a:effectLst/>
                        <a:latin typeface="Calibri" panose="020F0502020204030204" pitchFamily="34" charset="0"/>
                      </a:endParaRPr>
                    </a:p>
                  </a:txBody>
                  <a:tcPr marL="6100" marR="6100" marT="6100" marB="0" anchor="b"/>
                </a:tc>
                <a:tc>
                  <a:txBody>
                    <a:bodyPr/>
                    <a:lstStyle/>
                    <a:p>
                      <a:pPr algn="l" fontAlgn="b"/>
                      <a:r>
                        <a:rPr lang="en-US" sz="700" u="none" strike="noStrike">
                          <a:effectLst/>
                        </a:rPr>
                        <a:t>kW</a:t>
                      </a:r>
                      <a:endParaRPr lang="en-US" sz="700" b="0" i="0" u="none" strike="noStrike">
                        <a:solidFill>
                          <a:srgbClr val="000000"/>
                        </a:solidFill>
                        <a:effectLst/>
                        <a:latin typeface="Calibri" panose="020F0502020204030204" pitchFamily="34" charset="0"/>
                      </a:endParaRPr>
                    </a:p>
                  </a:txBody>
                  <a:tcPr marL="6100" marR="6100" marT="6100" marB="0" anchor="b"/>
                </a:tc>
                <a:tc>
                  <a:txBody>
                    <a:bodyPr/>
                    <a:lstStyle/>
                    <a:p>
                      <a:pPr algn="l" fontAlgn="b"/>
                      <a:r>
                        <a:rPr lang="en-US" sz="700" u="none" strike="noStrike">
                          <a:effectLst/>
                        </a:rPr>
                        <a:t> $       6.4325 </a:t>
                      </a:r>
                      <a:endParaRPr lang="en-US" sz="700" b="0" i="0" u="none" strike="noStrike">
                        <a:solidFill>
                          <a:srgbClr val="000000"/>
                        </a:solidFill>
                        <a:effectLst/>
                        <a:latin typeface="Calibri" panose="020F0502020204030204" pitchFamily="34" charset="0"/>
                      </a:endParaRPr>
                    </a:p>
                  </a:txBody>
                  <a:tcPr marL="6100" marR="6100" marT="6100" marB="0" anchor="b"/>
                </a:tc>
                <a:tc>
                  <a:txBody>
                    <a:bodyPr/>
                    <a:lstStyle/>
                    <a:p>
                      <a:pPr algn="l" fontAlgn="b"/>
                      <a:r>
                        <a:rPr lang="en-US" sz="700" u="none" strike="noStrike">
                          <a:effectLst/>
                        </a:rPr>
                        <a:t> $        181,211 </a:t>
                      </a:r>
                      <a:endParaRPr lang="en-US" sz="700" b="0" i="0" u="none" strike="noStrike">
                        <a:solidFill>
                          <a:srgbClr val="000000"/>
                        </a:solidFill>
                        <a:effectLst/>
                        <a:latin typeface="Calibri" panose="020F0502020204030204" pitchFamily="34" charset="0"/>
                      </a:endParaRPr>
                    </a:p>
                  </a:txBody>
                  <a:tcPr marL="6100" marR="6100" marT="6100" marB="0" anchor="b"/>
                </a:tc>
                <a:extLst>
                  <a:ext uri="{0D108BD9-81ED-4DB2-BD59-A6C34878D82A}">
                    <a16:rowId xmlns="" xmlns:a16="http://schemas.microsoft.com/office/drawing/2014/main" val="3317475365"/>
                  </a:ext>
                </a:extLst>
              </a:tr>
              <a:tr h="247465">
                <a:tc>
                  <a:txBody>
                    <a:bodyPr/>
                    <a:lstStyle/>
                    <a:p>
                      <a:pPr algn="ctr" fontAlgn="b"/>
                      <a:r>
                        <a:rPr lang="en-US" sz="700" u="none" strike="noStrike">
                          <a:effectLst/>
                        </a:rPr>
                        <a:t>121</a:t>
                      </a:r>
                      <a:endParaRPr lang="en-US" sz="700" b="0" i="0" u="none" strike="noStrike">
                        <a:solidFill>
                          <a:srgbClr val="000000"/>
                        </a:solidFill>
                        <a:effectLst/>
                        <a:latin typeface="Calibri" panose="020F0502020204030204" pitchFamily="34" charset="0"/>
                      </a:endParaRPr>
                    </a:p>
                  </a:txBody>
                  <a:tcPr marL="6100" marR="6100" marT="6100" marB="0" anchor="b"/>
                </a:tc>
                <a:tc>
                  <a:txBody>
                    <a:bodyPr/>
                    <a:lstStyle/>
                    <a:p>
                      <a:pPr algn="l" fontAlgn="b"/>
                      <a:r>
                        <a:rPr lang="en-US" sz="700" u="none" strike="noStrike">
                          <a:effectLst/>
                        </a:rPr>
                        <a:t>4CP Dmd @ Generation</a:t>
                      </a:r>
                      <a:endParaRPr lang="en-US" sz="700" b="0" i="0" u="none" strike="noStrike">
                        <a:solidFill>
                          <a:srgbClr val="000000"/>
                        </a:solidFill>
                        <a:effectLst/>
                        <a:latin typeface="Calibri" panose="020F0502020204030204" pitchFamily="34" charset="0"/>
                      </a:endParaRPr>
                    </a:p>
                  </a:txBody>
                  <a:tcPr marL="6100" marR="6100" marT="6100" marB="0" anchor="b"/>
                </a:tc>
                <a:tc>
                  <a:txBody>
                    <a:bodyPr/>
                    <a:lstStyle/>
                    <a:p>
                      <a:pPr algn="l" fontAlgn="b"/>
                      <a:r>
                        <a:rPr lang="en-US" sz="700" u="none" strike="noStrike">
                          <a:effectLst/>
                        </a:rPr>
                        <a:t>kW</a:t>
                      </a:r>
                      <a:endParaRPr lang="en-US" sz="700" b="0" i="0" u="none" strike="noStrike">
                        <a:solidFill>
                          <a:srgbClr val="000000"/>
                        </a:solidFill>
                        <a:effectLst/>
                        <a:latin typeface="Calibri" panose="020F0502020204030204" pitchFamily="34" charset="0"/>
                      </a:endParaRPr>
                    </a:p>
                  </a:txBody>
                  <a:tcPr marL="6100" marR="6100" marT="6100" marB="0" anchor="b"/>
                </a:tc>
                <a:tc>
                  <a:txBody>
                    <a:bodyPr/>
                    <a:lstStyle/>
                    <a:p>
                      <a:pPr algn="l" fontAlgn="b"/>
                      <a:r>
                        <a:rPr lang="en-US" sz="700" u="none" strike="noStrike">
                          <a:effectLst/>
                        </a:rPr>
                        <a:t> $    45.2347 </a:t>
                      </a:r>
                      <a:endParaRPr lang="en-US" sz="700" b="0" i="0" u="none" strike="noStrike">
                        <a:solidFill>
                          <a:srgbClr val="000000"/>
                        </a:solidFill>
                        <a:effectLst/>
                        <a:latin typeface="Calibri" panose="020F0502020204030204" pitchFamily="34" charset="0"/>
                      </a:endParaRPr>
                    </a:p>
                  </a:txBody>
                  <a:tcPr marL="6100" marR="6100" marT="6100" marB="0" anchor="b"/>
                </a:tc>
                <a:tc>
                  <a:txBody>
                    <a:bodyPr/>
                    <a:lstStyle/>
                    <a:p>
                      <a:pPr algn="l" fontAlgn="b"/>
                      <a:r>
                        <a:rPr lang="en-US" sz="700" u="none" strike="noStrike">
                          <a:effectLst/>
                        </a:rPr>
                        <a:t> $        522,376 </a:t>
                      </a:r>
                      <a:endParaRPr lang="en-US" sz="700" b="0" i="0" u="none" strike="noStrike">
                        <a:solidFill>
                          <a:srgbClr val="000000"/>
                        </a:solidFill>
                        <a:effectLst/>
                        <a:latin typeface="Calibri" panose="020F0502020204030204" pitchFamily="34" charset="0"/>
                      </a:endParaRPr>
                    </a:p>
                  </a:txBody>
                  <a:tcPr marL="6100" marR="6100" marT="6100" marB="0" anchor="b"/>
                </a:tc>
                <a:extLst>
                  <a:ext uri="{0D108BD9-81ED-4DB2-BD59-A6C34878D82A}">
                    <a16:rowId xmlns="" xmlns:a16="http://schemas.microsoft.com/office/drawing/2014/main" val="2928085286"/>
                  </a:ext>
                </a:extLst>
              </a:tr>
              <a:tr h="136722">
                <a:tc>
                  <a:txBody>
                    <a:bodyPr/>
                    <a:lstStyle/>
                    <a:p>
                      <a:pPr algn="ctr" fontAlgn="b"/>
                      <a:r>
                        <a:rPr lang="en-US" sz="700" u="none" strike="noStrike">
                          <a:effectLst/>
                        </a:rPr>
                        <a:t>122</a:t>
                      </a:r>
                      <a:endParaRPr lang="en-US" sz="700" b="0" i="0" u="none" strike="noStrike">
                        <a:solidFill>
                          <a:srgbClr val="000000"/>
                        </a:solidFill>
                        <a:effectLst/>
                        <a:latin typeface="Calibri" panose="020F0502020204030204" pitchFamily="34" charset="0"/>
                      </a:endParaRPr>
                    </a:p>
                  </a:txBody>
                  <a:tcPr marL="6100" marR="6100" marT="6100" marB="0" anchor="b"/>
                </a:tc>
                <a:tc>
                  <a:txBody>
                    <a:bodyPr/>
                    <a:lstStyle/>
                    <a:p>
                      <a:pPr algn="l" fontAlgn="b"/>
                      <a:r>
                        <a:rPr lang="en-US" sz="700" u="none" strike="noStrike">
                          <a:effectLst/>
                        </a:rPr>
                        <a:t>Class Peak @ Subtransmission</a:t>
                      </a:r>
                      <a:endParaRPr lang="en-US" sz="700" b="0" i="0" u="none" strike="noStrike">
                        <a:solidFill>
                          <a:srgbClr val="000000"/>
                        </a:solidFill>
                        <a:effectLst/>
                        <a:latin typeface="Calibri" panose="020F0502020204030204" pitchFamily="34" charset="0"/>
                      </a:endParaRPr>
                    </a:p>
                  </a:txBody>
                  <a:tcPr marL="6100" marR="6100" marT="6100" marB="0" anchor="b"/>
                </a:tc>
                <a:tc>
                  <a:txBody>
                    <a:bodyPr/>
                    <a:lstStyle/>
                    <a:p>
                      <a:pPr algn="l" fontAlgn="b"/>
                      <a:r>
                        <a:rPr lang="en-US" sz="700" u="none" strike="noStrike">
                          <a:effectLst/>
                        </a:rPr>
                        <a:t>kW</a:t>
                      </a:r>
                      <a:endParaRPr lang="en-US" sz="700" b="0" i="0" u="none" strike="noStrike">
                        <a:solidFill>
                          <a:srgbClr val="000000"/>
                        </a:solidFill>
                        <a:effectLst/>
                        <a:latin typeface="Calibri" panose="020F0502020204030204" pitchFamily="34" charset="0"/>
                      </a:endParaRPr>
                    </a:p>
                  </a:txBody>
                  <a:tcPr marL="6100" marR="6100" marT="6100" marB="0" anchor="b"/>
                </a:tc>
                <a:tc>
                  <a:txBody>
                    <a:bodyPr/>
                    <a:lstStyle/>
                    <a:p>
                      <a:pPr algn="l" fontAlgn="b"/>
                      <a:r>
                        <a:rPr lang="en-US" sz="700" u="none" strike="noStrike">
                          <a:effectLst/>
                        </a:rPr>
                        <a:t> $       7.7564 </a:t>
                      </a:r>
                      <a:endParaRPr lang="en-US" sz="700" b="0" i="0" u="none" strike="noStrike">
                        <a:solidFill>
                          <a:srgbClr val="000000"/>
                        </a:solidFill>
                        <a:effectLst/>
                        <a:latin typeface="Calibri" panose="020F0502020204030204" pitchFamily="34" charset="0"/>
                      </a:endParaRPr>
                    </a:p>
                  </a:txBody>
                  <a:tcPr marL="6100" marR="6100" marT="6100" marB="0" anchor="b"/>
                </a:tc>
                <a:tc>
                  <a:txBody>
                    <a:bodyPr/>
                    <a:lstStyle/>
                    <a:p>
                      <a:pPr algn="l" fontAlgn="b"/>
                      <a:r>
                        <a:rPr lang="en-US" sz="700" u="none" strike="noStrike">
                          <a:effectLst/>
                        </a:rPr>
                        <a:t> $          27,723 </a:t>
                      </a:r>
                      <a:endParaRPr lang="en-US" sz="700" b="0" i="0" u="none" strike="noStrike">
                        <a:solidFill>
                          <a:srgbClr val="000000"/>
                        </a:solidFill>
                        <a:effectLst/>
                        <a:latin typeface="Calibri" panose="020F0502020204030204" pitchFamily="34" charset="0"/>
                      </a:endParaRPr>
                    </a:p>
                  </a:txBody>
                  <a:tcPr marL="6100" marR="6100" marT="6100" marB="0" anchor="b"/>
                </a:tc>
                <a:extLst>
                  <a:ext uri="{0D108BD9-81ED-4DB2-BD59-A6C34878D82A}">
                    <a16:rowId xmlns="" xmlns:a16="http://schemas.microsoft.com/office/drawing/2014/main" val="2554473526"/>
                  </a:ext>
                </a:extLst>
              </a:tr>
              <a:tr h="136722">
                <a:tc>
                  <a:txBody>
                    <a:bodyPr/>
                    <a:lstStyle/>
                    <a:p>
                      <a:pPr algn="ctr" fontAlgn="b"/>
                      <a:r>
                        <a:rPr lang="en-US" sz="700" u="none" strike="noStrike">
                          <a:effectLst/>
                        </a:rPr>
                        <a:t>124</a:t>
                      </a:r>
                      <a:endParaRPr lang="en-US" sz="700" b="0" i="0" u="none" strike="noStrike">
                        <a:solidFill>
                          <a:srgbClr val="000000"/>
                        </a:solidFill>
                        <a:effectLst/>
                        <a:latin typeface="Calibri" panose="020F0502020204030204" pitchFamily="34" charset="0"/>
                      </a:endParaRPr>
                    </a:p>
                  </a:txBody>
                  <a:tcPr marL="6100" marR="6100" marT="6100" marB="0" anchor="b"/>
                </a:tc>
                <a:tc>
                  <a:txBody>
                    <a:bodyPr/>
                    <a:lstStyle/>
                    <a:p>
                      <a:pPr algn="l" fontAlgn="b"/>
                      <a:r>
                        <a:rPr lang="en-US" sz="700" u="none" strike="noStrike">
                          <a:effectLst/>
                        </a:rPr>
                        <a:t>Class Peak @ Subtransmission Exc Dedicated</a:t>
                      </a:r>
                      <a:endParaRPr lang="en-US" sz="700" b="0" i="0" u="none" strike="noStrike">
                        <a:solidFill>
                          <a:srgbClr val="000000"/>
                        </a:solidFill>
                        <a:effectLst/>
                        <a:latin typeface="Calibri" panose="020F0502020204030204" pitchFamily="34" charset="0"/>
                      </a:endParaRPr>
                    </a:p>
                  </a:txBody>
                  <a:tcPr marL="6100" marR="6100" marT="6100" marB="0" anchor="b"/>
                </a:tc>
                <a:tc>
                  <a:txBody>
                    <a:bodyPr/>
                    <a:lstStyle/>
                    <a:p>
                      <a:pPr algn="l" fontAlgn="b"/>
                      <a:r>
                        <a:rPr lang="en-US" sz="700" u="none" strike="noStrike">
                          <a:effectLst/>
                        </a:rPr>
                        <a:t>kW</a:t>
                      </a:r>
                      <a:endParaRPr lang="en-US" sz="700" b="0" i="0" u="none" strike="noStrike">
                        <a:solidFill>
                          <a:srgbClr val="000000"/>
                        </a:solidFill>
                        <a:effectLst/>
                        <a:latin typeface="Calibri" panose="020F0502020204030204" pitchFamily="34" charset="0"/>
                      </a:endParaRPr>
                    </a:p>
                  </a:txBody>
                  <a:tcPr marL="6100" marR="6100" marT="6100" marB="0" anchor="b"/>
                </a:tc>
                <a:tc>
                  <a:txBody>
                    <a:bodyPr/>
                    <a:lstStyle/>
                    <a:p>
                      <a:pPr algn="l" fontAlgn="b"/>
                      <a:r>
                        <a:rPr lang="en-US" sz="700" u="none" strike="noStrike">
                          <a:effectLst/>
                        </a:rPr>
                        <a:t> $    11.6687 </a:t>
                      </a:r>
                      <a:endParaRPr lang="en-US" sz="700" b="0" i="0" u="none" strike="noStrike">
                        <a:solidFill>
                          <a:srgbClr val="000000"/>
                        </a:solidFill>
                        <a:effectLst/>
                        <a:latin typeface="Calibri" panose="020F0502020204030204" pitchFamily="34" charset="0"/>
                      </a:endParaRPr>
                    </a:p>
                  </a:txBody>
                  <a:tcPr marL="6100" marR="6100" marT="6100" marB="0" anchor="b"/>
                </a:tc>
                <a:tc>
                  <a:txBody>
                    <a:bodyPr/>
                    <a:lstStyle/>
                    <a:p>
                      <a:pPr algn="l" fontAlgn="b"/>
                      <a:r>
                        <a:rPr lang="en-US" sz="700" u="none" strike="noStrike">
                          <a:effectLst/>
                        </a:rPr>
                        <a:t> $          41,707 </a:t>
                      </a:r>
                      <a:endParaRPr lang="en-US" sz="700" b="0" i="0" u="none" strike="noStrike">
                        <a:solidFill>
                          <a:srgbClr val="000000"/>
                        </a:solidFill>
                        <a:effectLst/>
                        <a:latin typeface="Calibri" panose="020F0502020204030204" pitchFamily="34" charset="0"/>
                      </a:endParaRPr>
                    </a:p>
                  </a:txBody>
                  <a:tcPr marL="6100" marR="6100" marT="6100" marB="0" anchor="b"/>
                </a:tc>
                <a:extLst>
                  <a:ext uri="{0D108BD9-81ED-4DB2-BD59-A6C34878D82A}">
                    <a16:rowId xmlns="" xmlns:a16="http://schemas.microsoft.com/office/drawing/2014/main" val="2460557758"/>
                  </a:ext>
                </a:extLst>
              </a:tr>
              <a:tr h="136722">
                <a:tc>
                  <a:txBody>
                    <a:bodyPr/>
                    <a:lstStyle/>
                    <a:p>
                      <a:pPr algn="ctr" fontAlgn="b"/>
                      <a:r>
                        <a:rPr lang="en-US" sz="700" u="none" strike="noStrike">
                          <a:effectLst/>
                        </a:rPr>
                        <a:t>127</a:t>
                      </a:r>
                      <a:endParaRPr lang="en-US" sz="700" b="0" i="0" u="none" strike="noStrike">
                        <a:solidFill>
                          <a:srgbClr val="000000"/>
                        </a:solidFill>
                        <a:effectLst/>
                        <a:latin typeface="Calibri" panose="020F0502020204030204" pitchFamily="34" charset="0"/>
                      </a:endParaRPr>
                    </a:p>
                  </a:txBody>
                  <a:tcPr marL="6100" marR="6100" marT="6100" marB="0" anchor="b"/>
                </a:tc>
                <a:tc>
                  <a:txBody>
                    <a:bodyPr/>
                    <a:lstStyle/>
                    <a:p>
                      <a:pPr algn="l" fontAlgn="b"/>
                      <a:r>
                        <a:rPr lang="en-US" sz="700" u="none" strike="noStrike">
                          <a:effectLst/>
                        </a:rPr>
                        <a:t>Classpeak @ Transmission</a:t>
                      </a:r>
                      <a:endParaRPr lang="en-US" sz="700" b="0" i="0" u="none" strike="noStrike">
                        <a:solidFill>
                          <a:srgbClr val="000000"/>
                        </a:solidFill>
                        <a:effectLst/>
                        <a:latin typeface="Calibri" panose="020F0502020204030204" pitchFamily="34" charset="0"/>
                      </a:endParaRPr>
                    </a:p>
                  </a:txBody>
                  <a:tcPr marL="6100" marR="6100" marT="6100" marB="0" anchor="b"/>
                </a:tc>
                <a:tc>
                  <a:txBody>
                    <a:bodyPr/>
                    <a:lstStyle/>
                    <a:p>
                      <a:pPr algn="l" fontAlgn="b"/>
                      <a:r>
                        <a:rPr lang="en-US" sz="700" u="none" strike="noStrike">
                          <a:effectLst/>
                        </a:rPr>
                        <a:t>kW</a:t>
                      </a:r>
                      <a:endParaRPr lang="en-US" sz="700" b="0" i="0" u="none" strike="noStrike">
                        <a:solidFill>
                          <a:srgbClr val="000000"/>
                        </a:solidFill>
                        <a:effectLst/>
                        <a:latin typeface="Calibri" panose="020F0502020204030204" pitchFamily="34" charset="0"/>
                      </a:endParaRPr>
                    </a:p>
                  </a:txBody>
                  <a:tcPr marL="6100" marR="6100" marT="6100" marB="0" anchor="b"/>
                </a:tc>
                <a:tc>
                  <a:txBody>
                    <a:bodyPr/>
                    <a:lstStyle/>
                    <a:p>
                      <a:pPr algn="l" fontAlgn="b"/>
                      <a:r>
                        <a:rPr lang="en-US" sz="700" u="none" strike="noStrike">
                          <a:effectLst/>
                        </a:rPr>
                        <a:t> $       6.4448 </a:t>
                      </a:r>
                      <a:endParaRPr lang="en-US" sz="700" b="0" i="0" u="none" strike="noStrike">
                        <a:solidFill>
                          <a:srgbClr val="000000"/>
                        </a:solidFill>
                        <a:effectLst/>
                        <a:latin typeface="Calibri" panose="020F0502020204030204" pitchFamily="34" charset="0"/>
                      </a:endParaRPr>
                    </a:p>
                  </a:txBody>
                  <a:tcPr marL="6100" marR="6100" marT="6100" marB="0" anchor="b"/>
                </a:tc>
                <a:tc>
                  <a:txBody>
                    <a:bodyPr/>
                    <a:lstStyle/>
                    <a:p>
                      <a:pPr algn="l" fontAlgn="b"/>
                      <a:r>
                        <a:rPr lang="en-US" sz="700" u="none" strike="noStrike">
                          <a:effectLst/>
                        </a:rPr>
                        <a:t> $          23,035 </a:t>
                      </a:r>
                      <a:endParaRPr lang="en-US" sz="700" b="0" i="0" u="none" strike="noStrike">
                        <a:solidFill>
                          <a:srgbClr val="000000"/>
                        </a:solidFill>
                        <a:effectLst/>
                        <a:latin typeface="Calibri" panose="020F0502020204030204" pitchFamily="34" charset="0"/>
                      </a:endParaRPr>
                    </a:p>
                  </a:txBody>
                  <a:tcPr marL="6100" marR="6100" marT="6100" marB="0" anchor="b"/>
                </a:tc>
                <a:extLst>
                  <a:ext uri="{0D108BD9-81ED-4DB2-BD59-A6C34878D82A}">
                    <a16:rowId xmlns="" xmlns:a16="http://schemas.microsoft.com/office/drawing/2014/main" val="1461056262"/>
                  </a:ext>
                </a:extLst>
              </a:tr>
              <a:tr h="136722">
                <a:tc>
                  <a:txBody>
                    <a:bodyPr/>
                    <a:lstStyle/>
                    <a:p>
                      <a:pPr algn="ctr" fontAlgn="b"/>
                      <a:r>
                        <a:rPr lang="en-US" sz="700" u="none" strike="noStrike">
                          <a:effectLst/>
                        </a:rPr>
                        <a:t>141</a:t>
                      </a:r>
                      <a:endParaRPr lang="en-US" sz="700" b="0" i="0" u="none" strike="noStrike">
                        <a:solidFill>
                          <a:srgbClr val="000000"/>
                        </a:solidFill>
                        <a:effectLst/>
                        <a:latin typeface="Calibri" panose="020F0502020204030204" pitchFamily="34" charset="0"/>
                      </a:endParaRPr>
                    </a:p>
                  </a:txBody>
                  <a:tcPr marL="6100" marR="6100" marT="6100" marB="0" anchor="b"/>
                </a:tc>
                <a:tc>
                  <a:txBody>
                    <a:bodyPr/>
                    <a:lstStyle/>
                    <a:p>
                      <a:pPr algn="l" fontAlgn="b"/>
                      <a:r>
                        <a:rPr lang="en-US" sz="700" u="none" strike="noStrike">
                          <a:effectLst/>
                        </a:rPr>
                        <a:t>Production Revenue</a:t>
                      </a:r>
                      <a:endParaRPr lang="en-US" sz="700" b="0" i="0" u="none" strike="noStrike">
                        <a:solidFill>
                          <a:srgbClr val="000000"/>
                        </a:solidFill>
                        <a:effectLst/>
                        <a:latin typeface="Calibri" panose="020F0502020204030204" pitchFamily="34" charset="0"/>
                      </a:endParaRPr>
                    </a:p>
                  </a:txBody>
                  <a:tcPr marL="6100" marR="6100" marT="6100" marB="0" anchor="b"/>
                </a:tc>
                <a:tc>
                  <a:txBody>
                    <a:bodyPr/>
                    <a:lstStyle/>
                    <a:p>
                      <a:pPr algn="l" fontAlgn="b"/>
                      <a:r>
                        <a:rPr lang="en-US" sz="700" u="none" strike="noStrike">
                          <a:effectLst/>
                        </a:rPr>
                        <a:t>$1000s</a:t>
                      </a:r>
                      <a:endParaRPr lang="en-US" sz="700" b="0" i="0" u="none" strike="noStrike">
                        <a:solidFill>
                          <a:srgbClr val="000000"/>
                        </a:solidFill>
                        <a:effectLst/>
                        <a:latin typeface="Calibri" panose="020F0502020204030204" pitchFamily="34" charset="0"/>
                      </a:endParaRPr>
                    </a:p>
                  </a:txBody>
                  <a:tcPr marL="6100" marR="6100" marT="6100" marB="0" anchor="b"/>
                </a:tc>
                <a:tc>
                  <a:txBody>
                    <a:bodyPr/>
                    <a:lstStyle/>
                    <a:p>
                      <a:pPr algn="l" fontAlgn="b"/>
                      <a:r>
                        <a:rPr lang="en-US" sz="700" u="none" strike="noStrike">
                          <a:effectLst/>
                        </a:rPr>
                        <a:t> $       5.7828 </a:t>
                      </a:r>
                      <a:endParaRPr lang="en-US" sz="700" b="0" i="0" u="none" strike="noStrike">
                        <a:solidFill>
                          <a:srgbClr val="000000"/>
                        </a:solidFill>
                        <a:effectLst/>
                        <a:latin typeface="Calibri" panose="020F0502020204030204" pitchFamily="34" charset="0"/>
                      </a:endParaRPr>
                    </a:p>
                  </a:txBody>
                  <a:tcPr marL="6100" marR="6100" marT="6100" marB="0" anchor="b"/>
                </a:tc>
                <a:tc>
                  <a:txBody>
                    <a:bodyPr/>
                    <a:lstStyle/>
                    <a:p>
                      <a:pPr algn="l" fontAlgn="b"/>
                      <a:r>
                        <a:rPr lang="en-US" sz="700" u="none" strike="noStrike">
                          <a:effectLst/>
                        </a:rPr>
                        <a:t> $            6,966 </a:t>
                      </a:r>
                      <a:endParaRPr lang="en-US" sz="700" b="0" i="0" u="none" strike="noStrike">
                        <a:solidFill>
                          <a:srgbClr val="000000"/>
                        </a:solidFill>
                        <a:effectLst/>
                        <a:latin typeface="Calibri" panose="020F0502020204030204" pitchFamily="34" charset="0"/>
                      </a:endParaRPr>
                    </a:p>
                  </a:txBody>
                  <a:tcPr marL="6100" marR="6100" marT="6100" marB="0" anchor="b"/>
                </a:tc>
                <a:extLst>
                  <a:ext uri="{0D108BD9-81ED-4DB2-BD59-A6C34878D82A}">
                    <a16:rowId xmlns="" xmlns:a16="http://schemas.microsoft.com/office/drawing/2014/main" val="2390766649"/>
                  </a:ext>
                </a:extLst>
              </a:tr>
              <a:tr h="136722">
                <a:tc>
                  <a:txBody>
                    <a:bodyPr/>
                    <a:lstStyle/>
                    <a:p>
                      <a:pPr algn="ctr" fontAlgn="b"/>
                      <a:r>
                        <a:rPr lang="en-US" sz="700" u="none" strike="noStrike">
                          <a:effectLst/>
                        </a:rPr>
                        <a:t>142</a:t>
                      </a:r>
                      <a:endParaRPr lang="en-US" sz="700" b="0" i="0" u="none" strike="noStrike">
                        <a:solidFill>
                          <a:srgbClr val="000000"/>
                        </a:solidFill>
                        <a:effectLst/>
                        <a:latin typeface="Calibri" panose="020F0502020204030204" pitchFamily="34" charset="0"/>
                      </a:endParaRPr>
                    </a:p>
                  </a:txBody>
                  <a:tcPr marL="6100" marR="6100" marT="6100" marB="0" anchor="b"/>
                </a:tc>
                <a:tc>
                  <a:txBody>
                    <a:bodyPr/>
                    <a:lstStyle/>
                    <a:p>
                      <a:pPr algn="l" fontAlgn="b"/>
                      <a:r>
                        <a:rPr lang="en-US" sz="700" u="none" strike="noStrike">
                          <a:effectLst/>
                        </a:rPr>
                        <a:t>Distribution Revenue</a:t>
                      </a:r>
                      <a:endParaRPr lang="en-US" sz="700" b="0" i="0" u="none" strike="noStrike">
                        <a:solidFill>
                          <a:srgbClr val="000000"/>
                        </a:solidFill>
                        <a:effectLst/>
                        <a:latin typeface="Calibri" panose="020F0502020204030204" pitchFamily="34" charset="0"/>
                      </a:endParaRPr>
                    </a:p>
                  </a:txBody>
                  <a:tcPr marL="6100" marR="6100" marT="6100" marB="0" anchor="b"/>
                </a:tc>
                <a:tc>
                  <a:txBody>
                    <a:bodyPr/>
                    <a:lstStyle/>
                    <a:p>
                      <a:pPr algn="l" fontAlgn="b"/>
                      <a:r>
                        <a:rPr lang="en-US" sz="700" u="none" strike="noStrike">
                          <a:effectLst/>
                        </a:rPr>
                        <a:t>$1000s</a:t>
                      </a:r>
                      <a:endParaRPr lang="en-US" sz="700" b="0" i="0" u="none" strike="noStrike">
                        <a:solidFill>
                          <a:srgbClr val="000000"/>
                        </a:solidFill>
                        <a:effectLst/>
                        <a:latin typeface="Calibri" panose="020F0502020204030204" pitchFamily="34" charset="0"/>
                      </a:endParaRPr>
                    </a:p>
                  </a:txBody>
                  <a:tcPr marL="6100" marR="6100" marT="6100" marB="0" anchor="b"/>
                </a:tc>
                <a:tc>
                  <a:txBody>
                    <a:bodyPr/>
                    <a:lstStyle/>
                    <a:p>
                      <a:pPr algn="l" fontAlgn="b"/>
                      <a:r>
                        <a:rPr lang="en-US" sz="700" u="none" strike="noStrike">
                          <a:effectLst/>
                        </a:rPr>
                        <a:t> $       5.9258 </a:t>
                      </a:r>
                      <a:endParaRPr lang="en-US" sz="700" b="0" i="0" u="none" strike="noStrike">
                        <a:solidFill>
                          <a:srgbClr val="000000"/>
                        </a:solidFill>
                        <a:effectLst/>
                        <a:latin typeface="Calibri" panose="020F0502020204030204" pitchFamily="34" charset="0"/>
                      </a:endParaRPr>
                    </a:p>
                  </a:txBody>
                  <a:tcPr marL="6100" marR="6100" marT="6100" marB="0" anchor="b"/>
                </a:tc>
                <a:tc>
                  <a:txBody>
                    <a:bodyPr/>
                    <a:lstStyle/>
                    <a:p>
                      <a:pPr algn="l" fontAlgn="b"/>
                      <a:r>
                        <a:rPr lang="en-US" sz="700" u="none" strike="noStrike">
                          <a:effectLst/>
                        </a:rPr>
                        <a:t> $            4,043 </a:t>
                      </a:r>
                      <a:endParaRPr lang="en-US" sz="700" b="0" i="0" u="none" strike="noStrike">
                        <a:solidFill>
                          <a:srgbClr val="000000"/>
                        </a:solidFill>
                        <a:effectLst/>
                        <a:latin typeface="Calibri" panose="020F0502020204030204" pitchFamily="34" charset="0"/>
                      </a:endParaRPr>
                    </a:p>
                  </a:txBody>
                  <a:tcPr marL="6100" marR="6100" marT="6100" marB="0" anchor="b"/>
                </a:tc>
                <a:extLst>
                  <a:ext uri="{0D108BD9-81ED-4DB2-BD59-A6C34878D82A}">
                    <a16:rowId xmlns="" xmlns:a16="http://schemas.microsoft.com/office/drawing/2014/main" val="1649725717"/>
                  </a:ext>
                </a:extLst>
              </a:tr>
              <a:tr h="136722">
                <a:tc>
                  <a:txBody>
                    <a:bodyPr/>
                    <a:lstStyle/>
                    <a:p>
                      <a:pPr algn="ctr" fontAlgn="b"/>
                      <a:r>
                        <a:rPr lang="en-US" sz="700" u="none" strike="noStrike">
                          <a:effectLst/>
                        </a:rPr>
                        <a:t>150</a:t>
                      </a:r>
                      <a:endParaRPr lang="en-US" sz="700" b="0" i="0" u="none" strike="noStrike">
                        <a:solidFill>
                          <a:srgbClr val="000000"/>
                        </a:solidFill>
                        <a:effectLst/>
                        <a:latin typeface="Calibri" panose="020F0502020204030204" pitchFamily="34" charset="0"/>
                      </a:endParaRPr>
                    </a:p>
                  </a:txBody>
                  <a:tcPr marL="6100" marR="6100" marT="6100" marB="0" anchor="b"/>
                </a:tc>
                <a:tc>
                  <a:txBody>
                    <a:bodyPr/>
                    <a:lstStyle/>
                    <a:p>
                      <a:pPr algn="l" fontAlgn="b"/>
                      <a:r>
                        <a:rPr lang="en-US" sz="700" u="none" strike="noStrike">
                          <a:effectLst/>
                        </a:rPr>
                        <a:t>Billed Sales</a:t>
                      </a:r>
                      <a:endParaRPr lang="en-US" sz="700" b="0" i="0" u="none" strike="noStrike">
                        <a:solidFill>
                          <a:srgbClr val="000000"/>
                        </a:solidFill>
                        <a:effectLst/>
                        <a:latin typeface="Calibri" panose="020F0502020204030204" pitchFamily="34" charset="0"/>
                      </a:endParaRPr>
                    </a:p>
                  </a:txBody>
                  <a:tcPr marL="6100" marR="6100" marT="6100" marB="0" anchor="b"/>
                </a:tc>
                <a:tc>
                  <a:txBody>
                    <a:bodyPr/>
                    <a:lstStyle/>
                    <a:p>
                      <a:pPr algn="l" fontAlgn="b"/>
                      <a:r>
                        <a:rPr lang="en-US" sz="700" u="none" strike="noStrike">
                          <a:effectLst/>
                        </a:rPr>
                        <a:t>kWh</a:t>
                      </a:r>
                      <a:endParaRPr lang="en-US" sz="700" b="0" i="0" u="none" strike="noStrike">
                        <a:solidFill>
                          <a:srgbClr val="000000"/>
                        </a:solidFill>
                        <a:effectLst/>
                        <a:latin typeface="Calibri" panose="020F0502020204030204" pitchFamily="34" charset="0"/>
                      </a:endParaRPr>
                    </a:p>
                  </a:txBody>
                  <a:tcPr marL="6100" marR="6100" marT="6100" marB="0" anchor="b"/>
                </a:tc>
                <a:tc>
                  <a:txBody>
                    <a:bodyPr/>
                    <a:lstStyle/>
                    <a:p>
                      <a:pPr algn="l" fontAlgn="b"/>
                      <a:r>
                        <a:rPr lang="en-US" sz="700" u="none" strike="noStrike">
                          <a:effectLst/>
                        </a:rPr>
                        <a:t> $       0.0004 </a:t>
                      </a:r>
                      <a:endParaRPr lang="en-US" sz="700" b="0" i="0" u="none" strike="noStrike">
                        <a:solidFill>
                          <a:srgbClr val="000000"/>
                        </a:solidFill>
                        <a:effectLst/>
                        <a:latin typeface="Calibri" panose="020F0502020204030204" pitchFamily="34" charset="0"/>
                      </a:endParaRPr>
                    </a:p>
                  </a:txBody>
                  <a:tcPr marL="6100" marR="6100" marT="6100" marB="0" anchor="b"/>
                </a:tc>
                <a:tc>
                  <a:txBody>
                    <a:bodyPr/>
                    <a:lstStyle/>
                    <a:p>
                      <a:pPr algn="l" fontAlgn="b"/>
                      <a:r>
                        <a:rPr lang="en-US" sz="700" u="none" strike="noStrike">
                          <a:effectLst/>
                        </a:rPr>
                        <a:t> $            4,564 </a:t>
                      </a:r>
                      <a:endParaRPr lang="en-US" sz="700" b="0" i="0" u="none" strike="noStrike">
                        <a:solidFill>
                          <a:srgbClr val="000000"/>
                        </a:solidFill>
                        <a:effectLst/>
                        <a:latin typeface="Calibri" panose="020F0502020204030204" pitchFamily="34" charset="0"/>
                      </a:endParaRPr>
                    </a:p>
                  </a:txBody>
                  <a:tcPr marL="6100" marR="6100" marT="6100" marB="0" anchor="b"/>
                </a:tc>
                <a:extLst>
                  <a:ext uri="{0D108BD9-81ED-4DB2-BD59-A6C34878D82A}">
                    <a16:rowId xmlns="" xmlns:a16="http://schemas.microsoft.com/office/drawing/2014/main" val="1108453854"/>
                  </a:ext>
                </a:extLst>
              </a:tr>
              <a:tr h="136722">
                <a:tc>
                  <a:txBody>
                    <a:bodyPr/>
                    <a:lstStyle/>
                    <a:p>
                      <a:pPr algn="ctr" fontAlgn="b"/>
                      <a:r>
                        <a:rPr lang="en-US" sz="700" u="none" strike="noStrike">
                          <a:effectLst/>
                        </a:rPr>
                        <a:t>160</a:t>
                      </a:r>
                      <a:endParaRPr lang="en-US" sz="700" b="0" i="0" u="none" strike="noStrike">
                        <a:solidFill>
                          <a:srgbClr val="000000"/>
                        </a:solidFill>
                        <a:effectLst/>
                        <a:latin typeface="Calibri" panose="020F0502020204030204" pitchFamily="34" charset="0"/>
                      </a:endParaRPr>
                    </a:p>
                  </a:txBody>
                  <a:tcPr marL="6100" marR="6100" marT="6100" marB="0" anchor="b"/>
                </a:tc>
                <a:tc>
                  <a:txBody>
                    <a:bodyPr/>
                    <a:lstStyle/>
                    <a:p>
                      <a:pPr algn="l" fontAlgn="b"/>
                      <a:r>
                        <a:rPr lang="en-US" sz="700" u="none" strike="noStrike">
                          <a:effectLst/>
                        </a:rPr>
                        <a:t>Number Of Customers</a:t>
                      </a:r>
                      <a:endParaRPr lang="en-US" sz="700" b="0" i="0" u="none" strike="noStrike">
                        <a:solidFill>
                          <a:srgbClr val="000000"/>
                        </a:solidFill>
                        <a:effectLst/>
                        <a:latin typeface="Calibri" panose="020F0502020204030204" pitchFamily="34" charset="0"/>
                      </a:endParaRPr>
                    </a:p>
                  </a:txBody>
                  <a:tcPr marL="6100" marR="6100" marT="6100" marB="0" anchor="b"/>
                </a:tc>
                <a:tc>
                  <a:txBody>
                    <a:bodyPr/>
                    <a:lstStyle/>
                    <a:p>
                      <a:pPr algn="l" fontAlgn="b"/>
                      <a:r>
                        <a:rPr lang="en-US" sz="700" u="none" strike="noStrike">
                          <a:effectLst/>
                        </a:rPr>
                        <a:t>#</a:t>
                      </a:r>
                      <a:endParaRPr lang="en-US" sz="700" b="0" i="0" u="none" strike="noStrike">
                        <a:solidFill>
                          <a:srgbClr val="000000"/>
                        </a:solidFill>
                        <a:effectLst/>
                        <a:latin typeface="Calibri" panose="020F0502020204030204" pitchFamily="34" charset="0"/>
                      </a:endParaRPr>
                    </a:p>
                  </a:txBody>
                  <a:tcPr marL="6100" marR="6100" marT="6100" marB="0" anchor="b"/>
                </a:tc>
                <a:tc>
                  <a:txBody>
                    <a:bodyPr/>
                    <a:lstStyle/>
                    <a:p>
                      <a:pPr algn="l" fontAlgn="b"/>
                      <a:r>
                        <a:rPr lang="en-US" sz="700" u="none" strike="noStrike">
                          <a:effectLst/>
                        </a:rPr>
                        <a:t> $    52.5424 </a:t>
                      </a:r>
                      <a:endParaRPr lang="en-US" sz="700" b="0" i="0" u="none" strike="noStrike">
                        <a:solidFill>
                          <a:srgbClr val="000000"/>
                        </a:solidFill>
                        <a:effectLst/>
                        <a:latin typeface="Calibri" panose="020F0502020204030204" pitchFamily="34" charset="0"/>
                      </a:endParaRPr>
                    </a:p>
                  </a:txBody>
                  <a:tcPr marL="6100" marR="6100" marT="6100" marB="0" anchor="b"/>
                </a:tc>
                <a:tc>
                  <a:txBody>
                    <a:bodyPr/>
                    <a:lstStyle/>
                    <a:p>
                      <a:pPr algn="l" fontAlgn="b"/>
                      <a:r>
                        <a:rPr lang="en-US" sz="700" u="none" strike="noStrike">
                          <a:effectLst/>
                        </a:rPr>
                        <a:t> $          83,490 </a:t>
                      </a:r>
                      <a:endParaRPr lang="en-US" sz="700" b="0" i="0" u="none" strike="noStrike">
                        <a:solidFill>
                          <a:srgbClr val="000000"/>
                        </a:solidFill>
                        <a:effectLst/>
                        <a:latin typeface="Calibri" panose="020F0502020204030204" pitchFamily="34" charset="0"/>
                      </a:endParaRPr>
                    </a:p>
                  </a:txBody>
                  <a:tcPr marL="6100" marR="6100" marT="6100" marB="0" anchor="b"/>
                </a:tc>
                <a:extLst>
                  <a:ext uri="{0D108BD9-81ED-4DB2-BD59-A6C34878D82A}">
                    <a16:rowId xmlns="" xmlns:a16="http://schemas.microsoft.com/office/drawing/2014/main" val="4160512883"/>
                  </a:ext>
                </a:extLst>
              </a:tr>
              <a:tr h="136722">
                <a:tc>
                  <a:txBody>
                    <a:bodyPr/>
                    <a:lstStyle/>
                    <a:p>
                      <a:pPr algn="ctr" fontAlgn="b"/>
                      <a:r>
                        <a:rPr lang="en-US" sz="700" u="none" strike="noStrike">
                          <a:effectLst/>
                        </a:rPr>
                        <a:t>170</a:t>
                      </a:r>
                      <a:endParaRPr lang="en-US" sz="700" b="0" i="0" u="none" strike="noStrike">
                        <a:solidFill>
                          <a:srgbClr val="000000"/>
                        </a:solidFill>
                        <a:effectLst/>
                        <a:latin typeface="Calibri" panose="020F0502020204030204" pitchFamily="34" charset="0"/>
                      </a:endParaRPr>
                    </a:p>
                  </a:txBody>
                  <a:tcPr marL="6100" marR="6100" marT="6100" marB="0" anchor="b"/>
                </a:tc>
                <a:tc>
                  <a:txBody>
                    <a:bodyPr/>
                    <a:lstStyle/>
                    <a:p>
                      <a:pPr algn="l" fontAlgn="b"/>
                      <a:r>
                        <a:rPr lang="en-US" sz="700" u="none" strike="noStrike">
                          <a:effectLst/>
                        </a:rPr>
                        <a:t>Weighted Customer</a:t>
                      </a:r>
                      <a:endParaRPr lang="en-US" sz="700" b="0" i="0" u="none" strike="noStrike">
                        <a:solidFill>
                          <a:srgbClr val="000000"/>
                        </a:solidFill>
                        <a:effectLst/>
                        <a:latin typeface="Calibri" panose="020F0502020204030204" pitchFamily="34" charset="0"/>
                      </a:endParaRPr>
                    </a:p>
                  </a:txBody>
                  <a:tcPr marL="6100" marR="6100" marT="6100" marB="0" anchor="b"/>
                </a:tc>
                <a:tc>
                  <a:txBody>
                    <a:bodyPr/>
                    <a:lstStyle/>
                    <a:p>
                      <a:pPr algn="l" fontAlgn="b"/>
                      <a:r>
                        <a:rPr lang="en-US" sz="700" u="none" strike="noStrike">
                          <a:effectLst/>
                        </a:rPr>
                        <a:t>Weighted</a:t>
                      </a:r>
                      <a:endParaRPr lang="en-US" sz="700" b="0" i="0" u="none" strike="noStrike">
                        <a:solidFill>
                          <a:srgbClr val="000000"/>
                        </a:solidFill>
                        <a:effectLst/>
                        <a:latin typeface="Calibri" panose="020F0502020204030204" pitchFamily="34" charset="0"/>
                      </a:endParaRPr>
                    </a:p>
                  </a:txBody>
                  <a:tcPr marL="6100" marR="6100" marT="6100" marB="0" anchor="b"/>
                </a:tc>
                <a:tc>
                  <a:txBody>
                    <a:bodyPr/>
                    <a:lstStyle/>
                    <a:p>
                      <a:pPr algn="l" fontAlgn="b"/>
                      <a:r>
                        <a:rPr lang="en-US" sz="700" u="none" strike="noStrike">
                          <a:effectLst/>
                        </a:rPr>
                        <a:t> $       0.5258 </a:t>
                      </a:r>
                      <a:endParaRPr lang="en-US" sz="700" b="0" i="0" u="none" strike="noStrike">
                        <a:solidFill>
                          <a:srgbClr val="000000"/>
                        </a:solidFill>
                        <a:effectLst/>
                        <a:latin typeface="Calibri" panose="020F0502020204030204" pitchFamily="34" charset="0"/>
                      </a:endParaRPr>
                    </a:p>
                  </a:txBody>
                  <a:tcPr marL="6100" marR="6100" marT="6100" marB="0" anchor="b"/>
                </a:tc>
                <a:tc>
                  <a:txBody>
                    <a:bodyPr/>
                    <a:lstStyle/>
                    <a:p>
                      <a:pPr algn="l" fontAlgn="b"/>
                      <a:r>
                        <a:rPr lang="en-US" sz="700" u="none" strike="noStrike">
                          <a:effectLst/>
                        </a:rPr>
                        <a:t> $          60,865 </a:t>
                      </a:r>
                      <a:endParaRPr lang="en-US" sz="700" b="0" i="0" u="none" strike="noStrike">
                        <a:solidFill>
                          <a:srgbClr val="000000"/>
                        </a:solidFill>
                        <a:effectLst/>
                        <a:latin typeface="Calibri" panose="020F0502020204030204" pitchFamily="34" charset="0"/>
                      </a:endParaRPr>
                    </a:p>
                  </a:txBody>
                  <a:tcPr marL="6100" marR="6100" marT="6100" marB="0" anchor="b"/>
                </a:tc>
                <a:extLst>
                  <a:ext uri="{0D108BD9-81ED-4DB2-BD59-A6C34878D82A}">
                    <a16:rowId xmlns="" xmlns:a16="http://schemas.microsoft.com/office/drawing/2014/main" val="2572593240"/>
                  </a:ext>
                </a:extLst>
              </a:tr>
              <a:tr h="247465">
                <a:tc>
                  <a:txBody>
                    <a:bodyPr/>
                    <a:lstStyle/>
                    <a:p>
                      <a:pPr algn="ctr" fontAlgn="b"/>
                      <a:r>
                        <a:rPr lang="en-US" sz="700" u="none" strike="noStrike">
                          <a:effectLst/>
                        </a:rPr>
                        <a:t>224</a:t>
                      </a:r>
                      <a:endParaRPr lang="en-US" sz="700" b="0" i="0" u="none" strike="noStrike">
                        <a:solidFill>
                          <a:srgbClr val="000000"/>
                        </a:solidFill>
                        <a:effectLst/>
                        <a:latin typeface="Calibri" panose="020F0502020204030204" pitchFamily="34" charset="0"/>
                      </a:endParaRPr>
                    </a:p>
                  </a:txBody>
                  <a:tcPr marL="6100" marR="6100" marT="6100" marB="0" anchor="b"/>
                </a:tc>
                <a:tc>
                  <a:txBody>
                    <a:bodyPr/>
                    <a:lstStyle/>
                    <a:p>
                      <a:pPr algn="l" fontAlgn="b"/>
                      <a:r>
                        <a:rPr lang="en-US" sz="700" u="none" strike="noStrike">
                          <a:effectLst/>
                        </a:rPr>
                        <a:t>4CP Dmd @ Gen Jurisdictional</a:t>
                      </a:r>
                      <a:endParaRPr lang="en-US" sz="700" b="0" i="0" u="none" strike="noStrike">
                        <a:solidFill>
                          <a:srgbClr val="000000"/>
                        </a:solidFill>
                        <a:effectLst/>
                        <a:latin typeface="Calibri" panose="020F0502020204030204" pitchFamily="34" charset="0"/>
                      </a:endParaRPr>
                    </a:p>
                  </a:txBody>
                  <a:tcPr marL="6100" marR="6100" marT="6100" marB="0" anchor="b"/>
                </a:tc>
                <a:tc>
                  <a:txBody>
                    <a:bodyPr/>
                    <a:lstStyle/>
                    <a:p>
                      <a:pPr algn="l" fontAlgn="b"/>
                      <a:r>
                        <a:rPr lang="en-US" sz="700" u="none" strike="noStrike">
                          <a:effectLst/>
                        </a:rPr>
                        <a:t>kW</a:t>
                      </a:r>
                      <a:endParaRPr lang="en-US" sz="700" b="0" i="0" u="none" strike="noStrike">
                        <a:solidFill>
                          <a:srgbClr val="000000"/>
                        </a:solidFill>
                        <a:effectLst/>
                        <a:latin typeface="Calibri" panose="020F0502020204030204" pitchFamily="34" charset="0"/>
                      </a:endParaRPr>
                    </a:p>
                  </a:txBody>
                  <a:tcPr marL="6100" marR="6100" marT="6100" marB="0" anchor="b"/>
                </a:tc>
                <a:tc>
                  <a:txBody>
                    <a:bodyPr/>
                    <a:lstStyle/>
                    <a:p>
                      <a:pPr algn="l" fontAlgn="b"/>
                      <a:r>
                        <a:rPr lang="en-US" sz="700" u="none" strike="noStrike">
                          <a:effectLst/>
                        </a:rPr>
                        <a:t> $       0.0587 </a:t>
                      </a:r>
                      <a:endParaRPr lang="en-US" sz="700" b="0" i="0" u="none" strike="noStrike">
                        <a:solidFill>
                          <a:srgbClr val="000000"/>
                        </a:solidFill>
                        <a:effectLst/>
                        <a:latin typeface="Calibri" panose="020F0502020204030204" pitchFamily="34" charset="0"/>
                      </a:endParaRPr>
                    </a:p>
                  </a:txBody>
                  <a:tcPr marL="6100" marR="6100" marT="6100" marB="0" anchor="b"/>
                </a:tc>
                <a:tc>
                  <a:txBody>
                    <a:bodyPr/>
                    <a:lstStyle/>
                    <a:p>
                      <a:pPr algn="l" fontAlgn="b"/>
                      <a:r>
                        <a:rPr lang="en-US" sz="700" u="none" strike="noStrike">
                          <a:effectLst/>
                        </a:rPr>
                        <a:t> $                677 </a:t>
                      </a:r>
                      <a:endParaRPr lang="en-US" sz="700" b="0" i="0" u="none" strike="noStrike">
                        <a:solidFill>
                          <a:srgbClr val="000000"/>
                        </a:solidFill>
                        <a:effectLst/>
                        <a:latin typeface="Calibri" panose="020F0502020204030204" pitchFamily="34" charset="0"/>
                      </a:endParaRPr>
                    </a:p>
                  </a:txBody>
                  <a:tcPr marL="6100" marR="6100" marT="6100" marB="0" anchor="b"/>
                </a:tc>
                <a:extLst>
                  <a:ext uri="{0D108BD9-81ED-4DB2-BD59-A6C34878D82A}">
                    <a16:rowId xmlns="" xmlns:a16="http://schemas.microsoft.com/office/drawing/2014/main" val="301576489"/>
                  </a:ext>
                </a:extLst>
              </a:tr>
              <a:tr h="245955">
                <a:tc>
                  <a:txBody>
                    <a:bodyPr/>
                    <a:lstStyle/>
                    <a:p>
                      <a:pPr algn="ctr" fontAlgn="b"/>
                      <a:r>
                        <a:rPr lang="en-US" sz="700" u="none" strike="noStrike">
                          <a:effectLst/>
                        </a:rPr>
                        <a:t>226</a:t>
                      </a:r>
                      <a:endParaRPr lang="en-US" sz="700" b="0" i="0" u="none" strike="noStrike">
                        <a:solidFill>
                          <a:srgbClr val="000000"/>
                        </a:solidFill>
                        <a:effectLst/>
                        <a:latin typeface="Calibri" panose="020F0502020204030204" pitchFamily="34" charset="0"/>
                      </a:endParaRPr>
                    </a:p>
                  </a:txBody>
                  <a:tcPr marL="6100" marR="6100" marT="6100" marB="0" anchor="b"/>
                </a:tc>
                <a:tc>
                  <a:txBody>
                    <a:bodyPr/>
                    <a:lstStyle/>
                    <a:p>
                      <a:pPr algn="l" fontAlgn="b"/>
                      <a:r>
                        <a:rPr lang="en-US" sz="700" u="none" strike="noStrike">
                          <a:effectLst/>
                        </a:rPr>
                        <a:t>12CP Demand @ Subtrans</a:t>
                      </a:r>
                      <a:endParaRPr lang="en-US" sz="700" b="0" i="0" u="none" strike="noStrike">
                        <a:solidFill>
                          <a:srgbClr val="000000"/>
                        </a:solidFill>
                        <a:effectLst/>
                        <a:latin typeface="Calibri" panose="020F0502020204030204" pitchFamily="34" charset="0"/>
                      </a:endParaRPr>
                    </a:p>
                  </a:txBody>
                  <a:tcPr marL="6100" marR="6100" marT="6100" marB="0" anchor="b"/>
                </a:tc>
                <a:tc>
                  <a:txBody>
                    <a:bodyPr/>
                    <a:lstStyle/>
                    <a:p>
                      <a:pPr algn="l" fontAlgn="b"/>
                      <a:r>
                        <a:rPr lang="en-US" sz="700" u="none" strike="noStrike">
                          <a:effectLst/>
                        </a:rPr>
                        <a:t>kW</a:t>
                      </a:r>
                      <a:endParaRPr lang="en-US" sz="700" b="0" i="0" u="none" strike="noStrike">
                        <a:solidFill>
                          <a:srgbClr val="000000"/>
                        </a:solidFill>
                        <a:effectLst/>
                        <a:latin typeface="Calibri" panose="020F0502020204030204" pitchFamily="34" charset="0"/>
                      </a:endParaRPr>
                    </a:p>
                  </a:txBody>
                  <a:tcPr marL="6100" marR="6100" marT="6100" marB="0" anchor="b"/>
                </a:tc>
                <a:tc>
                  <a:txBody>
                    <a:bodyPr/>
                    <a:lstStyle/>
                    <a:p>
                      <a:pPr algn="l" fontAlgn="b"/>
                      <a:r>
                        <a:rPr lang="en-US" sz="700" u="none" strike="noStrike">
                          <a:effectLst/>
                        </a:rPr>
                        <a:t> $       0.0031 </a:t>
                      </a:r>
                      <a:endParaRPr lang="en-US" sz="700" b="0" i="0" u="none" strike="noStrike">
                        <a:solidFill>
                          <a:srgbClr val="000000"/>
                        </a:solidFill>
                        <a:effectLst/>
                        <a:latin typeface="Calibri" panose="020F0502020204030204" pitchFamily="34" charset="0"/>
                      </a:endParaRPr>
                    </a:p>
                  </a:txBody>
                  <a:tcPr marL="6100" marR="6100" marT="6100" marB="0" anchor="b"/>
                </a:tc>
                <a:tc>
                  <a:txBody>
                    <a:bodyPr/>
                    <a:lstStyle/>
                    <a:p>
                      <a:pPr algn="l" fontAlgn="b"/>
                      <a:r>
                        <a:rPr lang="en-US" sz="700" u="none" strike="noStrike">
                          <a:effectLst/>
                        </a:rPr>
                        <a:t> $                  87 </a:t>
                      </a:r>
                      <a:endParaRPr lang="en-US" sz="700" b="0" i="0" u="none" strike="noStrike">
                        <a:solidFill>
                          <a:srgbClr val="000000"/>
                        </a:solidFill>
                        <a:effectLst/>
                        <a:latin typeface="Calibri" panose="020F0502020204030204" pitchFamily="34" charset="0"/>
                      </a:endParaRPr>
                    </a:p>
                  </a:txBody>
                  <a:tcPr marL="6100" marR="6100" marT="6100" marB="0" anchor="b"/>
                </a:tc>
                <a:extLst>
                  <a:ext uri="{0D108BD9-81ED-4DB2-BD59-A6C34878D82A}">
                    <a16:rowId xmlns="" xmlns:a16="http://schemas.microsoft.com/office/drawing/2014/main" val="2588424519"/>
                  </a:ext>
                </a:extLst>
              </a:tr>
              <a:tr h="247465">
                <a:tc>
                  <a:txBody>
                    <a:bodyPr/>
                    <a:lstStyle/>
                    <a:p>
                      <a:pPr algn="ctr" fontAlgn="b"/>
                      <a:r>
                        <a:rPr lang="en-US" sz="700" u="none" strike="noStrike">
                          <a:effectLst/>
                        </a:rPr>
                        <a:t>230</a:t>
                      </a:r>
                      <a:endParaRPr lang="en-US" sz="700" b="0" i="0" u="none" strike="noStrike">
                        <a:solidFill>
                          <a:srgbClr val="000000"/>
                        </a:solidFill>
                        <a:effectLst/>
                        <a:latin typeface="Calibri" panose="020F0502020204030204" pitchFamily="34" charset="0"/>
                      </a:endParaRPr>
                    </a:p>
                  </a:txBody>
                  <a:tcPr marL="6100" marR="6100" marT="6100" marB="0" anchor="b"/>
                </a:tc>
                <a:tc>
                  <a:txBody>
                    <a:bodyPr/>
                    <a:lstStyle/>
                    <a:p>
                      <a:pPr algn="l" fontAlgn="b"/>
                      <a:r>
                        <a:rPr lang="en-US" sz="700" u="none" strike="noStrike">
                          <a:effectLst/>
                        </a:rPr>
                        <a:t>Classpeak @ Primary</a:t>
                      </a:r>
                      <a:endParaRPr lang="en-US" sz="700" b="0" i="0" u="none" strike="noStrike">
                        <a:solidFill>
                          <a:srgbClr val="000000"/>
                        </a:solidFill>
                        <a:effectLst/>
                        <a:latin typeface="Calibri" panose="020F0502020204030204" pitchFamily="34" charset="0"/>
                      </a:endParaRPr>
                    </a:p>
                  </a:txBody>
                  <a:tcPr marL="6100" marR="6100" marT="6100" marB="0" anchor="b"/>
                </a:tc>
                <a:tc>
                  <a:txBody>
                    <a:bodyPr/>
                    <a:lstStyle/>
                    <a:p>
                      <a:pPr algn="l" fontAlgn="b"/>
                      <a:r>
                        <a:rPr lang="en-US" sz="700" u="none" strike="noStrike">
                          <a:effectLst/>
                        </a:rPr>
                        <a:t>kW</a:t>
                      </a:r>
                      <a:endParaRPr lang="en-US" sz="700" b="0" i="0" u="none" strike="noStrike">
                        <a:solidFill>
                          <a:srgbClr val="000000"/>
                        </a:solidFill>
                        <a:effectLst/>
                        <a:latin typeface="Calibri" panose="020F0502020204030204" pitchFamily="34" charset="0"/>
                      </a:endParaRPr>
                    </a:p>
                  </a:txBody>
                  <a:tcPr marL="6100" marR="6100" marT="6100" marB="0" anchor="b"/>
                </a:tc>
                <a:tc>
                  <a:txBody>
                    <a:bodyPr/>
                    <a:lstStyle/>
                    <a:p>
                      <a:pPr algn="l" fontAlgn="b"/>
                      <a:r>
                        <a:rPr lang="en-US" sz="700" u="none" strike="noStrike">
                          <a:effectLst/>
                        </a:rPr>
                        <a:t> $    34.5463 </a:t>
                      </a:r>
                      <a:endParaRPr lang="en-US" sz="700" b="0" i="0" u="none" strike="noStrike">
                        <a:solidFill>
                          <a:srgbClr val="000000"/>
                        </a:solidFill>
                        <a:effectLst/>
                        <a:latin typeface="Calibri" panose="020F0502020204030204" pitchFamily="34" charset="0"/>
                      </a:endParaRPr>
                    </a:p>
                  </a:txBody>
                  <a:tcPr marL="6100" marR="6100" marT="6100" marB="0" anchor="b"/>
                </a:tc>
                <a:tc>
                  <a:txBody>
                    <a:bodyPr/>
                    <a:lstStyle/>
                    <a:p>
                      <a:pPr algn="l" fontAlgn="b"/>
                      <a:r>
                        <a:rPr lang="en-US" sz="700" u="none" strike="noStrike">
                          <a:effectLst/>
                        </a:rPr>
                        <a:t> $        123,477 </a:t>
                      </a:r>
                      <a:endParaRPr lang="en-US" sz="700" b="0" i="0" u="none" strike="noStrike">
                        <a:solidFill>
                          <a:srgbClr val="000000"/>
                        </a:solidFill>
                        <a:effectLst/>
                        <a:latin typeface="Calibri" panose="020F0502020204030204" pitchFamily="34" charset="0"/>
                      </a:endParaRPr>
                    </a:p>
                  </a:txBody>
                  <a:tcPr marL="6100" marR="6100" marT="6100" marB="0" anchor="b"/>
                </a:tc>
                <a:extLst>
                  <a:ext uri="{0D108BD9-81ED-4DB2-BD59-A6C34878D82A}">
                    <a16:rowId xmlns="" xmlns:a16="http://schemas.microsoft.com/office/drawing/2014/main" val="3302226663"/>
                  </a:ext>
                </a:extLst>
              </a:tr>
              <a:tr h="247465">
                <a:tc>
                  <a:txBody>
                    <a:bodyPr/>
                    <a:lstStyle/>
                    <a:p>
                      <a:pPr algn="ctr" fontAlgn="b"/>
                      <a:r>
                        <a:rPr lang="en-US" sz="700" u="none" strike="noStrike">
                          <a:effectLst/>
                        </a:rPr>
                        <a:t>231</a:t>
                      </a:r>
                      <a:endParaRPr lang="en-US" sz="700" b="0" i="0" u="none" strike="noStrike">
                        <a:solidFill>
                          <a:srgbClr val="000000"/>
                        </a:solidFill>
                        <a:effectLst/>
                        <a:latin typeface="Calibri" panose="020F0502020204030204" pitchFamily="34" charset="0"/>
                      </a:endParaRPr>
                    </a:p>
                  </a:txBody>
                  <a:tcPr marL="6100" marR="6100" marT="6100" marB="0" anchor="b"/>
                </a:tc>
                <a:tc>
                  <a:txBody>
                    <a:bodyPr/>
                    <a:lstStyle/>
                    <a:p>
                      <a:pPr algn="l" fontAlgn="b"/>
                      <a:r>
                        <a:rPr lang="en-US" sz="700" u="none" strike="noStrike">
                          <a:effectLst/>
                        </a:rPr>
                        <a:t>Classpeak @ Secondary</a:t>
                      </a:r>
                      <a:endParaRPr lang="en-US" sz="700" b="0" i="0" u="none" strike="noStrike">
                        <a:solidFill>
                          <a:srgbClr val="000000"/>
                        </a:solidFill>
                        <a:effectLst/>
                        <a:latin typeface="Calibri" panose="020F0502020204030204" pitchFamily="34" charset="0"/>
                      </a:endParaRPr>
                    </a:p>
                  </a:txBody>
                  <a:tcPr marL="6100" marR="6100" marT="6100" marB="0" anchor="b"/>
                </a:tc>
                <a:tc>
                  <a:txBody>
                    <a:bodyPr/>
                    <a:lstStyle/>
                    <a:p>
                      <a:pPr algn="l" fontAlgn="b"/>
                      <a:r>
                        <a:rPr lang="en-US" sz="700" u="none" strike="noStrike">
                          <a:effectLst/>
                        </a:rPr>
                        <a:t>kW</a:t>
                      </a:r>
                      <a:endParaRPr lang="en-US" sz="700" b="0" i="0" u="none" strike="noStrike">
                        <a:solidFill>
                          <a:srgbClr val="000000"/>
                        </a:solidFill>
                        <a:effectLst/>
                        <a:latin typeface="Calibri" panose="020F0502020204030204" pitchFamily="34" charset="0"/>
                      </a:endParaRPr>
                    </a:p>
                  </a:txBody>
                  <a:tcPr marL="6100" marR="6100" marT="6100" marB="0" anchor="b"/>
                </a:tc>
                <a:tc>
                  <a:txBody>
                    <a:bodyPr/>
                    <a:lstStyle/>
                    <a:p>
                      <a:pPr algn="l" fontAlgn="b"/>
                      <a:r>
                        <a:rPr lang="en-US" sz="700" u="none" strike="noStrike">
                          <a:effectLst/>
                        </a:rPr>
                        <a:t> $    33.9557 </a:t>
                      </a:r>
                      <a:endParaRPr lang="en-US" sz="700" b="0" i="0" u="none" strike="noStrike">
                        <a:solidFill>
                          <a:srgbClr val="000000"/>
                        </a:solidFill>
                        <a:effectLst/>
                        <a:latin typeface="Calibri" panose="020F0502020204030204" pitchFamily="34" charset="0"/>
                      </a:endParaRPr>
                    </a:p>
                  </a:txBody>
                  <a:tcPr marL="6100" marR="6100" marT="6100" marB="0" anchor="b"/>
                </a:tc>
                <a:tc>
                  <a:txBody>
                    <a:bodyPr/>
                    <a:lstStyle/>
                    <a:p>
                      <a:pPr algn="l" fontAlgn="b"/>
                      <a:r>
                        <a:rPr lang="en-US" sz="700" u="none" strike="noStrike">
                          <a:effectLst/>
                        </a:rPr>
                        <a:t> $        121,366 </a:t>
                      </a:r>
                      <a:endParaRPr lang="en-US" sz="700" b="0" i="0" u="none" strike="noStrike">
                        <a:solidFill>
                          <a:srgbClr val="000000"/>
                        </a:solidFill>
                        <a:effectLst/>
                        <a:latin typeface="Calibri" panose="020F0502020204030204" pitchFamily="34" charset="0"/>
                      </a:endParaRPr>
                    </a:p>
                  </a:txBody>
                  <a:tcPr marL="6100" marR="6100" marT="6100" marB="0" anchor="b"/>
                </a:tc>
                <a:extLst>
                  <a:ext uri="{0D108BD9-81ED-4DB2-BD59-A6C34878D82A}">
                    <a16:rowId xmlns="" xmlns:a16="http://schemas.microsoft.com/office/drawing/2014/main" val="1800568288"/>
                  </a:ext>
                </a:extLst>
              </a:tr>
              <a:tr h="247465">
                <a:tc>
                  <a:txBody>
                    <a:bodyPr/>
                    <a:lstStyle/>
                    <a:p>
                      <a:pPr algn="ctr" fontAlgn="b"/>
                      <a:r>
                        <a:rPr lang="en-US" sz="700" u="none" strike="noStrike">
                          <a:effectLst/>
                        </a:rPr>
                        <a:t>235</a:t>
                      </a:r>
                      <a:endParaRPr lang="en-US" sz="700" b="0" i="0" u="none" strike="noStrike">
                        <a:solidFill>
                          <a:srgbClr val="000000"/>
                        </a:solidFill>
                        <a:effectLst/>
                        <a:latin typeface="Calibri" panose="020F0502020204030204" pitchFamily="34" charset="0"/>
                      </a:endParaRPr>
                    </a:p>
                  </a:txBody>
                  <a:tcPr marL="6100" marR="6100" marT="6100" marB="0" anchor="b"/>
                </a:tc>
                <a:tc>
                  <a:txBody>
                    <a:bodyPr/>
                    <a:lstStyle/>
                    <a:p>
                      <a:pPr algn="l" fontAlgn="b"/>
                      <a:r>
                        <a:rPr lang="en-US" sz="700" u="none" strike="noStrike">
                          <a:effectLst/>
                        </a:rPr>
                        <a:t>Classpeak @ Single Phase</a:t>
                      </a:r>
                      <a:endParaRPr lang="en-US" sz="700" b="0" i="0" u="none" strike="noStrike">
                        <a:solidFill>
                          <a:srgbClr val="000000"/>
                        </a:solidFill>
                        <a:effectLst/>
                        <a:latin typeface="Calibri" panose="020F0502020204030204" pitchFamily="34" charset="0"/>
                      </a:endParaRPr>
                    </a:p>
                  </a:txBody>
                  <a:tcPr marL="6100" marR="6100" marT="6100" marB="0" anchor="b"/>
                </a:tc>
                <a:tc>
                  <a:txBody>
                    <a:bodyPr/>
                    <a:lstStyle/>
                    <a:p>
                      <a:pPr algn="l" fontAlgn="b"/>
                      <a:r>
                        <a:rPr lang="en-US" sz="700" u="none" strike="noStrike">
                          <a:effectLst/>
                        </a:rPr>
                        <a:t>kW</a:t>
                      </a:r>
                      <a:endParaRPr lang="en-US" sz="700" b="0" i="0" u="none" strike="noStrike">
                        <a:solidFill>
                          <a:srgbClr val="000000"/>
                        </a:solidFill>
                        <a:effectLst/>
                        <a:latin typeface="Calibri" panose="020F0502020204030204" pitchFamily="34" charset="0"/>
                      </a:endParaRPr>
                    </a:p>
                  </a:txBody>
                  <a:tcPr marL="6100" marR="6100" marT="6100" marB="0" anchor="b"/>
                </a:tc>
                <a:tc>
                  <a:txBody>
                    <a:bodyPr/>
                    <a:lstStyle/>
                    <a:p>
                      <a:pPr algn="l" fontAlgn="b"/>
                      <a:r>
                        <a:rPr lang="en-US" sz="700" u="none" strike="noStrike">
                          <a:effectLst/>
                        </a:rPr>
                        <a:t> $    47.7822 </a:t>
                      </a:r>
                      <a:endParaRPr lang="en-US" sz="700" b="0" i="0" u="none" strike="noStrike">
                        <a:solidFill>
                          <a:srgbClr val="000000"/>
                        </a:solidFill>
                        <a:effectLst/>
                        <a:latin typeface="Calibri" panose="020F0502020204030204" pitchFamily="34" charset="0"/>
                      </a:endParaRPr>
                    </a:p>
                  </a:txBody>
                  <a:tcPr marL="6100" marR="6100" marT="6100" marB="0" anchor="b"/>
                </a:tc>
                <a:tc>
                  <a:txBody>
                    <a:bodyPr/>
                    <a:lstStyle/>
                    <a:p>
                      <a:pPr algn="l" fontAlgn="b"/>
                      <a:r>
                        <a:rPr lang="en-US" sz="700" u="none" strike="noStrike">
                          <a:effectLst/>
                        </a:rPr>
                        <a:t> $        170,786 </a:t>
                      </a:r>
                      <a:endParaRPr lang="en-US" sz="700" b="0" i="0" u="none" strike="noStrike">
                        <a:solidFill>
                          <a:srgbClr val="000000"/>
                        </a:solidFill>
                        <a:effectLst/>
                        <a:latin typeface="Calibri" panose="020F0502020204030204" pitchFamily="34" charset="0"/>
                      </a:endParaRPr>
                    </a:p>
                  </a:txBody>
                  <a:tcPr marL="6100" marR="6100" marT="6100" marB="0" anchor="b"/>
                </a:tc>
                <a:extLst>
                  <a:ext uri="{0D108BD9-81ED-4DB2-BD59-A6C34878D82A}">
                    <a16:rowId xmlns="" xmlns:a16="http://schemas.microsoft.com/office/drawing/2014/main" val="2833311242"/>
                  </a:ext>
                </a:extLst>
              </a:tr>
              <a:tr h="247465">
                <a:tc>
                  <a:txBody>
                    <a:bodyPr/>
                    <a:lstStyle/>
                    <a:p>
                      <a:pPr algn="ctr" fontAlgn="b"/>
                      <a:r>
                        <a:rPr lang="en-US" sz="700" u="none" strike="noStrike">
                          <a:effectLst/>
                        </a:rPr>
                        <a:t>253</a:t>
                      </a:r>
                      <a:endParaRPr lang="en-US" sz="700" b="0" i="0" u="none" strike="noStrike">
                        <a:solidFill>
                          <a:srgbClr val="000000"/>
                        </a:solidFill>
                        <a:effectLst/>
                        <a:latin typeface="Calibri" panose="020F0502020204030204" pitchFamily="34" charset="0"/>
                      </a:endParaRPr>
                    </a:p>
                  </a:txBody>
                  <a:tcPr marL="6100" marR="6100" marT="6100" marB="0" anchor="b"/>
                </a:tc>
                <a:tc>
                  <a:txBody>
                    <a:bodyPr/>
                    <a:lstStyle/>
                    <a:p>
                      <a:pPr algn="l" fontAlgn="b"/>
                      <a:r>
                        <a:rPr lang="en-US" sz="700" u="none" strike="noStrike">
                          <a:effectLst/>
                        </a:rPr>
                        <a:t>Billed Sales - Primary</a:t>
                      </a:r>
                      <a:endParaRPr lang="en-US" sz="700" b="0" i="0" u="none" strike="noStrike">
                        <a:solidFill>
                          <a:srgbClr val="000000"/>
                        </a:solidFill>
                        <a:effectLst/>
                        <a:latin typeface="Calibri" panose="020F0502020204030204" pitchFamily="34" charset="0"/>
                      </a:endParaRPr>
                    </a:p>
                  </a:txBody>
                  <a:tcPr marL="6100" marR="6100" marT="6100" marB="0" anchor="b"/>
                </a:tc>
                <a:tc>
                  <a:txBody>
                    <a:bodyPr/>
                    <a:lstStyle/>
                    <a:p>
                      <a:pPr algn="l" fontAlgn="b"/>
                      <a:r>
                        <a:rPr lang="en-US" sz="700" u="none" strike="noStrike">
                          <a:effectLst/>
                        </a:rPr>
                        <a:t>kWh</a:t>
                      </a:r>
                      <a:endParaRPr lang="en-US" sz="700" b="0" i="0" u="none" strike="noStrike">
                        <a:solidFill>
                          <a:srgbClr val="000000"/>
                        </a:solidFill>
                        <a:effectLst/>
                        <a:latin typeface="Calibri" panose="020F0502020204030204" pitchFamily="34" charset="0"/>
                      </a:endParaRPr>
                    </a:p>
                  </a:txBody>
                  <a:tcPr marL="6100" marR="6100" marT="6100" marB="0" anchor="b"/>
                </a:tc>
                <a:tc>
                  <a:txBody>
                    <a:bodyPr/>
                    <a:lstStyle/>
                    <a:p>
                      <a:pPr algn="l" fontAlgn="b"/>
                      <a:r>
                        <a:rPr lang="en-US" sz="700" u="none" strike="noStrike">
                          <a:effectLst/>
                        </a:rPr>
                        <a:t> $    (0.0002)</a:t>
                      </a:r>
                      <a:endParaRPr lang="en-US" sz="700" b="0" i="0" u="none" strike="noStrike">
                        <a:solidFill>
                          <a:srgbClr val="000000"/>
                        </a:solidFill>
                        <a:effectLst/>
                        <a:latin typeface="Calibri" panose="020F0502020204030204" pitchFamily="34" charset="0"/>
                      </a:endParaRPr>
                    </a:p>
                  </a:txBody>
                  <a:tcPr marL="6100" marR="6100" marT="6100" marB="0" anchor="b"/>
                </a:tc>
                <a:tc>
                  <a:txBody>
                    <a:bodyPr/>
                    <a:lstStyle/>
                    <a:p>
                      <a:pPr algn="l" fontAlgn="b"/>
                      <a:r>
                        <a:rPr lang="en-US" sz="700" u="none" strike="noStrike">
                          <a:effectLst/>
                        </a:rPr>
                        <a:t> $          (1,970)</a:t>
                      </a:r>
                      <a:endParaRPr lang="en-US" sz="700" b="0" i="0" u="none" strike="noStrike">
                        <a:solidFill>
                          <a:srgbClr val="000000"/>
                        </a:solidFill>
                        <a:effectLst/>
                        <a:latin typeface="Calibri" panose="020F0502020204030204" pitchFamily="34" charset="0"/>
                      </a:endParaRPr>
                    </a:p>
                  </a:txBody>
                  <a:tcPr marL="6100" marR="6100" marT="6100" marB="0" anchor="b"/>
                </a:tc>
                <a:extLst>
                  <a:ext uri="{0D108BD9-81ED-4DB2-BD59-A6C34878D82A}">
                    <a16:rowId xmlns="" xmlns:a16="http://schemas.microsoft.com/office/drawing/2014/main" val="2151285293"/>
                  </a:ext>
                </a:extLst>
              </a:tr>
              <a:tr h="136722">
                <a:tc>
                  <a:txBody>
                    <a:bodyPr/>
                    <a:lstStyle/>
                    <a:p>
                      <a:pPr algn="ctr" fontAlgn="b"/>
                      <a:r>
                        <a:rPr lang="en-US" sz="700" u="none" strike="noStrike">
                          <a:effectLst/>
                        </a:rPr>
                        <a:t>260</a:t>
                      </a:r>
                      <a:endParaRPr lang="en-US" sz="700" b="0" i="0" u="none" strike="noStrike">
                        <a:solidFill>
                          <a:srgbClr val="000000"/>
                        </a:solidFill>
                        <a:effectLst/>
                        <a:latin typeface="Calibri" panose="020F0502020204030204" pitchFamily="34" charset="0"/>
                      </a:endParaRPr>
                    </a:p>
                  </a:txBody>
                  <a:tcPr marL="6100" marR="6100" marT="6100" marB="0" anchor="b"/>
                </a:tc>
                <a:tc>
                  <a:txBody>
                    <a:bodyPr/>
                    <a:lstStyle/>
                    <a:p>
                      <a:pPr algn="l" fontAlgn="b"/>
                      <a:r>
                        <a:rPr lang="en-US" sz="700" u="none" strike="noStrike">
                          <a:effectLst/>
                        </a:rPr>
                        <a:t>Customers - Residential</a:t>
                      </a:r>
                      <a:endParaRPr lang="en-US" sz="700" b="0" i="0" u="none" strike="noStrike">
                        <a:solidFill>
                          <a:srgbClr val="000000"/>
                        </a:solidFill>
                        <a:effectLst/>
                        <a:latin typeface="Calibri" panose="020F0502020204030204" pitchFamily="34" charset="0"/>
                      </a:endParaRPr>
                    </a:p>
                  </a:txBody>
                  <a:tcPr marL="6100" marR="6100" marT="6100" marB="0" anchor="b"/>
                </a:tc>
                <a:tc>
                  <a:txBody>
                    <a:bodyPr/>
                    <a:lstStyle/>
                    <a:p>
                      <a:pPr algn="l" fontAlgn="b"/>
                      <a:r>
                        <a:rPr lang="en-US" sz="700" u="none" strike="noStrike">
                          <a:effectLst/>
                        </a:rPr>
                        <a:t>#</a:t>
                      </a:r>
                      <a:endParaRPr lang="en-US" sz="700" b="0" i="0" u="none" strike="noStrike">
                        <a:solidFill>
                          <a:srgbClr val="000000"/>
                        </a:solidFill>
                        <a:effectLst/>
                        <a:latin typeface="Calibri" panose="020F0502020204030204" pitchFamily="34" charset="0"/>
                      </a:endParaRPr>
                    </a:p>
                  </a:txBody>
                  <a:tcPr marL="6100" marR="6100" marT="6100" marB="0" anchor="b"/>
                </a:tc>
                <a:tc>
                  <a:txBody>
                    <a:bodyPr/>
                    <a:lstStyle/>
                    <a:p>
                      <a:pPr algn="l" fontAlgn="b"/>
                      <a:r>
                        <a:rPr lang="en-US" sz="700" u="none" strike="noStrike">
                          <a:effectLst/>
                        </a:rPr>
                        <a:t> $    45.4282 </a:t>
                      </a:r>
                      <a:endParaRPr lang="en-US" sz="700" b="0" i="0" u="none" strike="noStrike">
                        <a:solidFill>
                          <a:srgbClr val="000000"/>
                        </a:solidFill>
                        <a:effectLst/>
                        <a:latin typeface="Calibri" panose="020F0502020204030204" pitchFamily="34" charset="0"/>
                      </a:endParaRPr>
                    </a:p>
                  </a:txBody>
                  <a:tcPr marL="6100" marR="6100" marT="6100" marB="0" anchor="b"/>
                </a:tc>
                <a:tc>
                  <a:txBody>
                    <a:bodyPr/>
                    <a:lstStyle/>
                    <a:p>
                      <a:pPr algn="l" fontAlgn="b"/>
                      <a:r>
                        <a:rPr lang="en-US" sz="700" u="none" strike="noStrike">
                          <a:effectLst/>
                        </a:rPr>
                        <a:t> $          72,279 </a:t>
                      </a:r>
                      <a:endParaRPr lang="en-US" sz="700" b="0" i="0" u="none" strike="noStrike">
                        <a:solidFill>
                          <a:srgbClr val="000000"/>
                        </a:solidFill>
                        <a:effectLst/>
                        <a:latin typeface="Calibri" panose="020F0502020204030204" pitchFamily="34" charset="0"/>
                      </a:endParaRPr>
                    </a:p>
                  </a:txBody>
                  <a:tcPr marL="6100" marR="6100" marT="6100" marB="0" anchor="b"/>
                </a:tc>
                <a:extLst>
                  <a:ext uri="{0D108BD9-81ED-4DB2-BD59-A6C34878D82A}">
                    <a16:rowId xmlns="" xmlns:a16="http://schemas.microsoft.com/office/drawing/2014/main" val="2341779875"/>
                  </a:ext>
                </a:extLst>
              </a:tr>
              <a:tr h="136722">
                <a:tc>
                  <a:txBody>
                    <a:bodyPr/>
                    <a:lstStyle/>
                    <a:p>
                      <a:pPr algn="ctr" fontAlgn="b"/>
                      <a:r>
                        <a:rPr lang="en-US" sz="700" u="none" strike="noStrike">
                          <a:effectLst/>
                        </a:rPr>
                        <a:t>261</a:t>
                      </a:r>
                      <a:endParaRPr lang="en-US" sz="700" b="0" i="0" u="none" strike="noStrike">
                        <a:solidFill>
                          <a:srgbClr val="000000"/>
                        </a:solidFill>
                        <a:effectLst/>
                        <a:latin typeface="Calibri" panose="020F0502020204030204" pitchFamily="34" charset="0"/>
                      </a:endParaRPr>
                    </a:p>
                  </a:txBody>
                  <a:tcPr marL="6100" marR="6100" marT="6100" marB="0" anchor="b"/>
                </a:tc>
                <a:tc>
                  <a:txBody>
                    <a:bodyPr/>
                    <a:lstStyle/>
                    <a:p>
                      <a:pPr algn="l" fontAlgn="b"/>
                      <a:r>
                        <a:rPr lang="en-US" sz="700" u="none" strike="noStrike">
                          <a:effectLst/>
                        </a:rPr>
                        <a:t>Customers - Drops</a:t>
                      </a:r>
                      <a:endParaRPr lang="en-US" sz="700" b="0" i="0" u="none" strike="noStrike">
                        <a:solidFill>
                          <a:srgbClr val="000000"/>
                        </a:solidFill>
                        <a:effectLst/>
                        <a:latin typeface="Calibri" panose="020F0502020204030204" pitchFamily="34" charset="0"/>
                      </a:endParaRPr>
                    </a:p>
                  </a:txBody>
                  <a:tcPr marL="6100" marR="6100" marT="6100" marB="0" anchor="b"/>
                </a:tc>
                <a:tc>
                  <a:txBody>
                    <a:bodyPr/>
                    <a:lstStyle/>
                    <a:p>
                      <a:pPr algn="l" fontAlgn="b"/>
                      <a:r>
                        <a:rPr lang="en-US" sz="700" u="none" strike="noStrike">
                          <a:effectLst/>
                        </a:rPr>
                        <a:t>#</a:t>
                      </a:r>
                      <a:endParaRPr lang="en-US" sz="700" b="0" i="0" u="none" strike="noStrike">
                        <a:solidFill>
                          <a:srgbClr val="000000"/>
                        </a:solidFill>
                        <a:effectLst/>
                        <a:latin typeface="Calibri" panose="020F0502020204030204" pitchFamily="34" charset="0"/>
                      </a:endParaRPr>
                    </a:p>
                  </a:txBody>
                  <a:tcPr marL="6100" marR="6100" marT="6100" marB="0" anchor="b"/>
                </a:tc>
                <a:tc>
                  <a:txBody>
                    <a:bodyPr/>
                    <a:lstStyle/>
                    <a:p>
                      <a:pPr algn="l" fontAlgn="b"/>
                      <a:r>
                        <a:rPr lang="en-US" sz="700" u="none" strike="noStrike">
                          <a:effectLst/>
                        </a:rPr>
                        <a:t> $    46.4958 </a:t>
                      </a:r>
                      <a:endParaRPr lang="en-US" sz="700" b="0" i="0" u="none" strike="noStrike">
                        <a:solidFill>
                          <a:srgbClr val="000000"/>
                        </a:solidFill>
                        <a:effectLst/>
                        <a:latin typeface="Calibri" panose="020F0502020204030204" pitchFamily="34" charset="0"/>
                      </a:endParaRPr>
                    </a:p>
                  </a:txBody>
                  <a:tcPr marL="6100" marR="6100" marT="6100" marB="0" anchor="b"/>
                </a:tc>
                <a:tc>
                  <a:txBody>
                    <a:bodyPr/>
                    <a:lstStyle/>
                    <a:p>
                      <a:pPr algn="l" fontAlgn="b"/>
                      <a:r>
                        <a:rPr lang="en-US" sz="700" u="none" strike="noStrike">
                          <a:effectLst/>
                        </a:rPr>
                        <a:t> $                   -   </a:t>
                      </a:r>
                      <a:endParaRPr lang="en-US" sz="700" b="0" i="0" u="none" strike="noStrike">
                        <a:solidFill>
                          <a:srgbClr val="000000"/>
                        </a:solidFill>
                        <a:effectLst/>
                        <a:latin typeface="Calibri" panose="020F0502020204030204" pitchFamily="34" charset="0"/>
                      </a:endParaRPr>
                    </a:p>
                  </a:txBody>
                  <a:tcPr marL="6100" marR="6100" marT="6100" marB="0" anchor="b"/>
                </a:tc>
                <a:extLst>
                  <a:ext uri="{0D108BD9-81ED-4DB2-BD59-A6C34878D82A}">
                    <a16:rowId xmlns="" xmlns:a16="http://schemas.microsoft.com/office/drawing/2014/main" val="2499640343"/>
                  </a:ext>
                </a:extLst>
              </a:tr>
              <a:tr h="136722">
                <a:tc>
                  <a:txBody>
                    <a:bodyPr/>
                    <a:lstStyle/>
                    <a:p>
                      <a:pPr algn="ctr" fontAlgn="b"/>
                      <a:r>
                        <a:rPr lang="en-US" sz="700" u="none" strike="noStrike">
                          <a:effectLst/>
                        </a:rPr>
                        <a:t>263</a:t>
                      </a:r>
                      <a:endParaRPr lang="en-US" sz="700" b="0" i="0" u="none" strike="noStrike">
                        <a:solidFill>
                          <a:srgbClr val="000000"/>
                        </a:solidFill>
                        <a:effectLst/>
                        <a:latin typeface="Calibri" panose="020F0502020204030204" pitchFamily="34" charset="0"/>
                      </a:endParaRPr>
                    </a:p>
                  </a:txBody>
                  <a:tcPr marL="6100" marR="6100" marT="6100" marB="0" anchor="b"/>
                </a:tc>
                <a:tc>
                  <a:txBody>
                    <a:bodyPr/>
                    <a:lstStyle/>
                    <a:p>
                      <a:pPr algn="l" fontAlgn="b"/>
                      <a:r>
                        <a:rPr lang="en-US" sz="700" u="none" strike="noStrike">
                          <a:effectLst/>
                        </a:rPr>
                        <a:t>Customers - NonPID</a:t>
                      </a:r>
                      <a:endParaRPr lang="en-US" sz="700" b="0" i="0" u="none" strike="noStrike">
                        <a:solidFill>
                          <a:srgbClr val="000000"/>
                        </a:solidFill>
                        <a:effectLst/>
                        <a:latin typeface="Calibri" panose="020F0502020204030204" pitchFamily="34" charset="0"/>
                      </a:endParaRPr>
                    </a:p>
                  </a:txBody>
                  <a:tcPr marL="6100" marR="6100" marT="6100" marB="0" anchor="b"/>
                </a:tc>
                <a:tc>
                  <a:txBody>
                    <a:bodyPr/>
                    <a:lstStyle/>
                    <a:p>
                      <a:pPr algn="l" fontAlgn="b"/>
                      <a:r>
                        <a:rPr lang="en-US" sz="700" u="none" strike="noStrike">
                          <a:effectLst/>
                        </a:rPr>
                        <a:t>#</a:t>
                      </a:r>
                      <a:endParaRPr lang="en-US" sz="700" b="0" i="0" u="none" strike="noStrike">
                        <a:solidFill>
                          <a:srgbClr val="000000"/>
                        </a:solidFill>
                        <a:effectLst/>
                        <a:latin typeface="Calibri" panose="020F0502020204030204" pitchFamily="34" charset="0"/>
                      </a:endParaRPr>
                    </a:p>
                  </a:txBody>
                  <a:tcPr marL="6100" marR="6100" marT="6100" marB="0" anchor="b"/>
                </a:tc>
                <a:tc>
                  <a:txBody>
                    <a:bodyPr/>
                    <a:lstStyle/>
                    <a:p>
                      <a:pPr algn="l" fontAlgn="b"/>
                      <a:r>
                        <a:rPr lang="en-US" sz="700" u="none" strike="noStrike">
                          <a:effectLst/>
                        </a:rPr>
                        <a:t> $    11.7642 </a:t>
                      </a:r>
                      <a:endParaRPr lang="en-US" sz="700" b="0" i="0" u="none" strike="noStrike">
                        <a:solidFill>
                          <a:srgbClr val="000000"/>
                        </a:solidFill>
                        <a:effectLst/>
                        <a:latin typeface="Calibri" panose="020F0502020204030204" pitchFamily="34" charset="0"/>
                      </a:endParaRPr>
                    </a:p>
                  </a:txBody>
                  <a:tcPr marL="6100" marR="6100" marT="6100" marB="0" anchor="b"/>
                </a:tc>
                <a:tc>
                  <a:txBody>
                    <a:bodyPr/>
                    <a:lstStyle/>
                    <a:p>
                      <a:pPr algn="l" fontAlgn="b"/>
                      <a:r>
                        <a:rPr lang="en-US" sz="700" u="none" strike="noStrike">
                          <a:effectLst/>
                        </a:rPr>
                        <a:t> $          18,693 </a:t>
                      </a:r>
                      <a:endParaRPr lang="en-US" sz="700" b="0" i="0" u="none" strike="noStrike">
                        <a:solidFill>
                          <a:srgbClr val="000000"/>
                        </a:solidFill>
                        <a:effectLst/>
                        <a:latin typeface="Calibri" panose="020F0502020204030204" pitchFamily="34" charset="0"/>
                      </a:endParaRPr>
                    </a:p>
                  </a:txBody>
                  <a:tcPr marL="6100" marR="6100" marT="6100" marB="0" anchor="b"/>
                </a:tc>
                <a:extLst>
                  <a:ext uri="{0D108BD9-81ED-4DB2-BD59-A6C34878D82A}">
                    <a16:rowId xmlns="" xmlns:a16="http://schemas.microsoft.com/office/drawing/2014/main" val="2667360244"/>
                  </a:ext>
                </a:extLst>
              </a:tr>
              <a:tr h="136722">
                <a:tc>
                  <a:txBody>
                    <a:bodyPr/>
                    <a:lstStyle/>
                    <a:p>
                      <a:pPr algn="ctr" fontAlgn="b"/>
                      <a:r>
                        <a:rPr lang="en-US" sz="700" u="none" strike="noStrike">
                          <a:effectLst/>
                        </a:rPr>
                        <a:t>264</a:t>
                      </a:r>
                      <a:endParaRPr lang="en-US" sz="700" b="0" i="0" u="none" strike="noStrike">
                        <a:solidFill>
                          <a:srgbClr val="000000"/>
                        </a:solidFill>
                        <a:effectLst/>
                        <a:latin typeface="Calibri" panose="020F0502020204030204" pitchFamily="34" charset="0"/>
                      </a:endParaRPr>
                    </a:p>
                  </a:txBody>
                  <a:tcPr marL="6100" marR="6100" marT="6100" marB="0" anchor="b"/>
                </a:tc>
                <a:tc>
                  <a:txBody>
                    <a:bodyPr/>
                    <a:lstStyle/>
                    <a:p>
                      <a:pPr algn="l" fontAlgn="b"/>
                      <a:r>
                        <a:rPr lang="en-US" sz="700" u="none" strike="noStrike">
                          <a:effectLst/>
                        </a:rPr>
                        <a:t>Customers - NonMunicipal</a:t>
                      </a:r>
                      <a:endParaRPr lang="en-US" sz="700" b="0" i="0" u="none" strike="noStrike">
                        <a:solidFill>
                          <a:srgbClr val="000000"/>
                        </a:solidFill>
                        <a:effectLst/>
                        <a:latin typeface="Calibri" panose="020F0502020204030204" pitchFamily="34" charset="0"/>
                      </a:endParaRPr>
                    </a:p>
                  </a:txBody>
                  <a:tcPr marL="6100" marR="6100" marT="6100" marB="0" anchor="b"/>
                </a:tc>
                <a:tc>
                  <a:txBody>
                    <a:bodyPr/>
                    <a:lstStyle/>
                    <a:p>
                      <a:pPr algn="l" fontAlgn="b"/>
                      <a:r>
                        <a:rPr lang="en-US" sz="700" u="none" strike="noStrike">
                          <a:effectLst/>
                        </a:rPr>
                        <a:t>#</a:t>
                      </a:r>
                      <a:endParaRPr lang="en-US" sz="700" b="0" i="0" u="none" strike="noStrike">
                        <a:solidFill>
                          <a:srgbClr val="000000"/>
                        </a:solidFill>
                        <a:effectLst/>
                        <a:latin typeface="Calibri" panose="020F0502020204030204" pitchFamily="34" charset="0"/>
                      </a:endParaRPr>
                    </a:p>
                  </a:txBody>
                  <a:tcPr marL="6100" marR="6100" marT="6100" marB="0" anchor="b"/>
                </a:tc>
                <a:tc>
                  <a:txBody>
                    <a:bodyPr/>
                    <a:lstStyle/>
                    <a:p>
                      <a:pPr algn="l" fontAlgn="b"/>
                      <a:r>
                        <a:rPr lang="en-US" sz="700" u="none" strike="noStrike">
                          <a:effectLst/>
                        </a:rPr>
                        <a:t> $    20.7581 </a:t>
                      </a:r>
                      <a:endParaRPr lang="en-US" sz="700" b="0" i="0" u="none" strike="noStrike">
                        <a:solidFill>
                          <a:srgbClr val="000000"/>
                        </a:solidFill>
                        <a:effectLst/>
                        <a:latin typeface="Calibri" panose="020F0502020204030204" pitchFamily="34" charset="0"/>
                      </a:endParaRPr>
                    </a:p>
                  </a:txBody>
                  <a:tcPr marL="6100" marR="6100" marT="6100" marB="0" anchor="b"/>
                </a:tc>
                <a:tc>
                  <a:txBody>
                    <a:bodyPr/>
                    <a:lstStyle/>
                    <a:p>
                      <a:pPr algn="l" fontAlgn="b"/>
                      <a:r>
                        <a:rPr lang="en-US" sz="700" u="none" strike="noStrike" dirty="0">
                          <a:effectLst/>
                        </a:rPr>
                        <a:t> $          32,985 </a:t>
                      </a:r>
                      <a:endParaRPr lang="en-US" sz="700" b="0" i="0" u="none" strike="noStrike" dirty="0">
                        <a:solidFill>
                          <a:srgbClr val="000000"/>
                        </a:solidFill>
                        <a:effectLst/>
                        <a:latin typeface="Calibri" panose="020F0502020204030204" pitchFamily="34" charset="0"/>
                      </a:endParaRPr>
                    </a:p>
                  </a:txBody>
                  <a:tcPr marL="6100" marR="6100" marT="6100" marB="0" anchor="b"/>
                </a:tc>
                <a:extLst>
                  <a:ext uri="{0D108BD9-81ED-4DB2-BD59-A6C34878D82A}">
                    <a16:rowId xmlns="" xmlns:a16="http://schemas.microsoft.com/office/drawing/2014/main" val="243811339"/>
                  </a:ext>
                </a:extLst>
              </a:tr>
            </a:tbl>
          </a:graphicData>
        </a:graphic>
      </p:graphicFrame>
    </p:spTree>
    <p:extLst>
      <p:ext uri="{BB962C8B-B14F-4D97-AF65-F5344CB8AC3E}">
        <p14:creationId xmlns:p14="http://schemas.microsoft.com/office/powerpoint/2010/main" val="249818588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C54CB1C4-B0EA-4A36-8498-3FFFA9A8D5F9}"/>
              </a:ext>
            </a:extLst>
          </p:cNvPr>
          <p:cNvSpPr>
            <a:spLocks noGrp="1"/>
          </p:cNvSpPr>
          <p:nvPr>
            <p:ph type="title"/>
          </p:nvPr>
        </p:nvSpPr>
        <p:spPr/>
        <p:txBody>
          <a:bodyPr/>
          <a:lstStyle/>
          <a:p>
            <a:r>
              <a:rPr lang="en-US" dirty="0"/>
              <a:t>Solar Cases</a:t>
            </a:r>
          </a:p>
        </p:txBody>
      </p:sp>
      <p:graphicFrame>
        <p:nvGraphicFramePr>
          <p:cNvPr id="4" name="Table 3">
            <a:extLst>
              <a:ext uri="{FF2B5EF4-FFF2-40B4-BE49-F238E27FC236}">
                <a16:creationId xmlns="" xmlns:a16="http://schemas.microsoft.com/office/drawing/2014/main" id="{B2581A1D-F4A4-4004-B399-6CF030475847}"/>
              </a:ext>
            </a:extLst>
          </p:cNvPr>
          <p:cNvGraphicFramePr>
            <a:graphicFrameLocks noGrp="1"/>
          </p:cNvGraphicFramePr>
          <p:nvPr>
            <p:extLst>
              <p:ext uri="{D42A27DB-BD31-4B8C-83A1-F6EECF244321}">
                <p14:modId xmlns:p14="http://schemas.microsoft.com/office/powerpoint/2010/main" val="3388126744"/>
              </p:ext>
            </p:extLst>
          </p:nvPr>
        </p:nvGraphicFramePr>
        <p:xfrm>
          <a:off x="434547" y="1828800"/>
          <a:ext cx="8229599" cy="2057402"/>
        </p:xfrm>
        <a:graphic>
          <a:graphicData uri="http://schemas.openxmlformats.org/drawingml/2006/table">
            <a:tbl>
              <a:tblPr>
                <a:tableStyleId>{5C22544A-7EE6-4342-B048-85BDC9FD1C3A}</a:tableStyleId>
              </a:tblPr>
              <a:tblGrid>
                <a:gridCol w="971331">
                  <a:extLst>
                    <a:ext uri="{9D8B030D-6E8A-4147-A177-3AD203B41FA5}">
                      <a16:colId xmlns="" xmlns:a16="http://schemas.microsoft.com/office/drawing/2014/main" val="58188349"/>
                    </a:ext>
                  </a:extLst>
                </a:gridCol>
                <a:gridCol w="1207092">
                  <a:extLst>
                    <a:ext uri="{9D8B030D-6E8A-4147-A177-3AD203B41FA5}">
                      <a16:colId xmlns="" xmlns:a16="http://schemas.microsoft.com/office/drawing/2014/main" val="2712631943"/>
                    </a:ext>
                  </a:extLst>
                </a:gridCol>
                <a:gridCol w="2055828">
                  <a:extLst>
                    <a:ext uri="{9D8B030D-6E8A-4147-A177-3AD203B41FA5}">
                      <a16:colId xmlns="" xmlns:a16="http://schemas.microsoft.com/office/drawing/2014/main" val="2292896584"/>
                    </a:ext>
                  </a:extLst>
                </a:gridCol>
                <a:gridCol w="688419">
                  <a:extLst>
                    <a:ext uri="{9D8B030D-6E8A-4147-A177-3AD203B41FA5}">
                      <a16:colId xmlns="" xmlns:a16="http://schemas.microsoft.com/office/drawing/2014/main" val="3285995514"/>
                    </a:ext>
                  </a:extLst>
                </a:gridCol>
                <a:gridCol w="993336">
                  <a:extLst>
                    <a:ext uri="{9D8B030D-6E8A-4147-A177-3AD203B41FA5}">
                      <a16:colId xmlns="" xmlns:a16="http://schemas.microsoft.com/office/drawing/2014/main" val="948446669"/>
                    </a:ext>
                  </a:extLst>
                </a:gridCol>
                <a:gridCol w="817302">
                  <a:extLst>
                    <a:ext uri="{9D8B030D-6E8A-4147-A177-3AD203B41FA5}">
                      <a16:colId xmlns="" xmlns:a16="http://schemas.microsoft.com/office/drawing/2014/main" val="4036688289"/>
                    </a:ext>
                  </a:extLst>
                </a:gridCol>
                <a:gridCol w="892745">
                  <a:extLst>
                    <a:ext uri="{9D8B030D-6E8A-4147-A177-3AD203B41FA5}">
                      <a16:colId xmlns="" xmlns:a16="http://schemas.microsoft.com/office/drawing/2014/main" val="2461174436"/>
                    </a:ext>
                  </a:extLst>
                </a:gridCol>
                <a:gridCol w="603546">
                  <a:extLst>
                    <a:ext uri="{9D8B030D-6E8A-4147-A177-3AD203B41FA5}">
                      <a16:colId xmlns="" xmlns:a16="http://schemas.microsoft.com/office/drawing/2014/main" val="882461973"/>
                    </a:ext>
                  </a:extLst>
                </a:gridCol>
              </a:tblGrid>
              <a:tr h="542750">
                <a:tc>
                  <a:txBody>
                    <a:bodyPr/>
                    <a:lstStyle/>
                    <a:p>
                      <a:pPr algn="ctr" fontAlgn="ctr"/>
                      <a:r>
                        <a:rPr lang="en-US" sz="1100" u="none" strike="noStrike">
                          <a:effectLst/>
                        </a:rPr>
                        <a:t>Scenario</a:t>
                      </a:r>
                      <a:endParaRPr lang="en-US" sz="1100" b="1" i="0" u="none" strike="noStrike">
                        <a:solidFill>
                          <a:srgbClr val="000000"/>
                        </a:solidFill>
                        <a:effectLst/>
                        <a:latin typeface="Calibri" panose="020F0502020204030204" pitchFamily="34" charset="0"/>
                      </a:endParaRPr>
                    </a:p>
                  </a:txBody>
                  <a:tcPr marL="9423" marR="9423" marT="9423" marB="0" anchor="ctr"/>
                </a:tc>
                <a:tc gridSpan="3">
                  <a:txBody>
                    <a:bodyPr/>
                    <a:lstStyle/>
                    <a:p>
                      <a:pPr algn="ctr" fontAlgn="ctr"/>
                      <a:r>
                        <a:rPr lang="en-US" sz="1100" u="none" strike="noStrike" dirty="0">
                          <a:effectLst/>
                        </a:rPr>
                        <a:t>Scenario Description</a:t>
                      </a:r>
                      <a:endParaRPr lang="en-US" sz="1100" b="1" i="0" u="none" strike="noStrike" dirty="0">
                        <a:solidFill>
                          <a:srgbClr val="000000"/>
                        </a:solidFill>
                        <a:effectLst/>
                        <a:latin typeface="Calibri" panose="020F0502020204030204" pitchFamily="34" charset="0"/>
                      </a:endParaRPr>
                    </a:p>
                  </a:txBody>
                  <a:tcPr marL="9423" marR="9423" marT="9423" marB="0" anchor="ctr"/>
                </a:tc>
                <a:tc hMerge="1">
                  <a:txBody>
                    <a:bodyPr/>
                    <a:lstStyle/>
                    <a:p>
                      <a:endParaRPr lang="en-US"/>
                    </a:p>
                  </a:txBody>
                  <a:tcPr/>
                </a:tc>
                <a:tc hMerge="1">
                  <a:txBody>
                    <a:bodyPr/>
                    <a:lstStyle/>
                    <a:p>
                      <a:endParaRPr lang="en-US"/>
                    </a:p>
                  </a:txBody>
                  <a:tcPr/>
                </a:tc>
                <a:tc>
                  <a:txBody>
                    <a:bodyPr/>
                    <a:lstStyle/>
                    <a:p>
                      <a:pPr algn="ctr" fontAlgn="ctr"/>
                      <a:r>
                        <a:rPr lang="en-US" sz="1100" u="none" strike="noStrike">
                          <a:effectLst/>
                        </a:rPr>
                        <a:t>Array Type</a:t>
                      </a:r>
                      <a:endParaRPr lang="en-US" sz="1100" b="1" i="0" u="none" strike="noStrike">
                        <a:solidFill>
                          <a:srgbClr val="000000"/>
                        </a:solidFill>
                        <a:effectLst/>
                        <a:latin typeface="Calibri" panose="020F0502020204030204" pitchFamily="34" charset="0"/>
                      </a:endParaRPr>
                    </a:p>
                  </a:txBody>
                  <a:tcPr marL="9423" marR="9423" marT="9423" marB="0" anchor="ctr"/>
                </a:tc>
                <a:tc>
                  <a:txBody>
                    <a:bodyPr/>
                    <a:lstStyle/>
                    <a:p>
                      <a:pPr algn="ctr" fontAlgn="ctr"/>
                      <a:r>
                        <a:rPr lang="en-US" sz="1100" u="none" strike="noStrike">
                          <a:effectLst/>
                        </a:rPr>
                        <a:t>Tilt</a:t>
                      </a:r>
                      <a:r>
                        <a:rPr lang="en-US" sz="1100" u="none" strike="noStrike" baseline="30000">
                          <a:effectLst/>
                        </a:rPr>
                        <a:t>2</a:t>
                      </a:r>
                      <a:r>
                        <a:rPr lang="en-US" sz="1100" u="none" strike="noStrike">
                          <a:effectLst/>
                        </a:rPr>
                        <a:t> (degrees)</a:t>
                      </a:r>
                      <a:endParaRPr lang="en-US" sz="1100" b="1" i="0" u="none" strike="noStrike">
                        <a:solidFill>
                          <a:srgbClr val="000000"/>
                        </a:solidFill>
                        <a:effectLst/>
                        <a:latin typeface="Calibri" panose="020F0502020204030204" pitchFamily="34" charset="0"/>
                      </a:endParaRPr>
                    </a:p>
                  </a:txBody>
                  <a:tcPr marL="9423" marR="9423" marT="9423" marB="0" anchor="ctr"/>
                </a:tc>
                <a:tc>
                  <a:txBody>
                    <a:bodyPr/>
                    <a:lstStyle/>
                    <a:p>
                      <a:pPr algn="ctr" fontAlgn="ctr"/>
                      <a:r>
                        <a:rPr lang="en-US" sz="1100" u="none" strike="noStrike">
                          <a:effectLst/>
                        </a:rPr>
                        <a:t>Azimuth (degrees)</a:t>
                      </a:r>
                      <a:endParaRPr lang="en-US" sz="1100" b="1" i="0" u="none" strike="noStrike">
                        <a:solidFill>
                          <a:srgbClr val="000000"/>
                        </a:solidFill>
                        <a:effectLst/>
                        <a:latin typeface="Calibri" panose="020F0502020204030204" pitchFamily="34" charset="0"/>
                      </a:endParaRPr>
                    </a:p>
                  </a:txBody>
                  <a:tcPr marL="9423" marR="9423" marT="9423" marB="0" anchor="ctr"/>
                </a:tc>
                <a:tc>
                  <a:txBody>
                    <a:bodyPr/>
                    <a:lstStyle/>
                    <a:p>
                      <a:pPr algn="ctr" fontAlgn="ctr"/>
                      <a:r>
                        <a:rPr lang="en-US" sz="1100" u="none" strike="noStrike">
                          <a:effectLst/>
                        </a:rPr>
                        <a:t>% ELCC</a:t>
                      </a:r>
                      <a:endParaRPr lang="en-US" sz="1100" b="1" i="0" u="none" strike="noStrike">
                        <a:solidFill>
                          <a:srgbClr val="000000"/>
                        </a:solidFill>
                        <a:effectLst/>
                        <a:latin typeface="Calibri" panose="020F0502020204030204" pitchFamily="34" charset="0"/>
                      </a:endParaRPr>
                    </a:p>
                  </a:txBody>
                  <a:tcPr marL="9423" marR="9423" marT="9423" marB="0" anchor="ctr"/>
                </a:tc>
                <a:extLst>
                  <a:ext uri="{0D108BD9-81ED-4DB2-BD59-A6C34878D82A}">
                    <a16:rowId xmlns="" xmlns:a16="http://schemas.microsoft.com/office/drawing/2014/main" val="1170462113"/>
                  </a:ext>
                </a:extLst>
              </a:tr>
              <a:tr h="252442">
                <a:tc>
                  <a:txBody>
                    <a:bodyPr/>
                    <a:lstStyle/>
                    <a:p>
                      <a:pPr algn="ctr" fontAlgn="b"/>
                      <a:r>
                        <a:rPr lang="en-US" sz="1100" u="none" strike="noStrike">
                          <a:effectLst/>
                        </a:rPr>
                        <a:t>A</a:t>
                      </a:r>
                      <a:endParaRPr lang="en-US" sz="1100" b="0" i="0" u="none" strike="noStrike">
                        <a:solidFill>
                          <a:srgbClr val="000000"/>
                        </a:solidFill>
                        <a:effectLst/>
                        <a:latin typeface="Calibri" panose="020F0502020204030204" pitchFamily="34" charset="0"/>
                      </a:endParaRPr>
                    </a:p>
                  </a:txBody>
                  <a:tcPr marL="9423" marR="9423" marT="9423" marB="0" anchor="b"/>
                </a:tc>
                <a:tc>
                  <a:txBody>
                    <a:bodyPr/>
                    <a:lstStyle/>
                    <a:p>
                      <a:pPr algn="l" fontAlgn="b"/>
                      <a:r>
                        <a:rPr lang="en-US" sz="1100" u="none" strike="noStrike">
                          <a:effectLst/>
                        </a:rPr>
                        <a:t>Fixed panels</a:t>
                      </a:r>
                      <a:endParaRPr lang="en-US" sz="1100" b="0" i="0" u="none" strike="noStrike">
                        <a:solidFill>
                          <a:srgbClr val="000000"/>
                        </a:solidFill>
                        <a:effectLst/>
                        <a:latin typeface="Calibri" panose="020F0502020204030204" pitchFamily="34" charset="0"/>
                      </a:endParaRPr>
                    </a:p>
                  </a:txBody>
                  <a:tcPr marL="9423" marR="9423" marT="9423" marB="0" anchor="b"/>
                </a:tc>
                <a:tc>
                  <a:txBody>
                    <a:bodyPr/>
                    <a:lstStyle/>
                    <a:p>
                      <a:pPr algn="l" fontAlgn="b"/>
                      <a:r>
                        <a:rPr lang="en-US" sz="1100" u="none" strike="noStrike">
                          <a:effectLst/>
                        </a:rPr>
                        <a:t>Tilted at latitude (approximately)</a:t>
                      </a:r>
                      <a:endParaRPr lang="en-US" sz="1100" b="0" i="0" u="none" strike="noStrike">
                        <a:solidFill>
                          <a:srgbClr val="000000"/>
                        </a:solidFill>
                        <a:effectLst/>
                        <a:latin typeface="Calibri" panose="020F0502020204030204" pitchFamily="34" charset="0"/>
                      </a:endParaRPr>
                    </a:p>
                  </a:txBody>
                  <a:tcPr marL="9423" marR="9423" marT="9423" marB="0" anchor="b"/>
                </a:tc>
                <a:tc>
                  <a:txBody>
                    <a:bodyPr/>
                    <a:lstStyle/>
                    <a:p>
                      <a:pPr algn="l" fontAlgn="b"/>
                      <a:r>
                        <a:rPr lang="en-US" sz="1100" u="none" strike="noStrike">
                          <a:effectLst/>
                        </a:rPr>
                        <a:t>South</a:t>
                      </a:r>
                      <a:endParaRPr lang="en-US" sz="1100" b="0" i="0" u="none" strike="noStrike">
                        <a:solidFill>
                          <a:srgbClr val="000000"/>
                        </a:solidFill>
                        <a:effectLst/>
                        <a:latin typeface="Calibri" panose="020F0502020204030204" pitchFamily="34" charset="0"/>
                      </a:endParaRPr>
                    </a:p>
                  </a:txBody>
                  <a:tcPr marL="9423" marR="9423" marT="9423" marB="0" anchor="b"/>
                </a:tc>
                <a:tc>
                  <a:txBody>
                    <a:bodyPr/>
                    <a:lstStyle/>
                    <a:p>
                      <a:pPr algn="l" fontAlgn="b"/>
                      <a:r>
                        <a:rPr lang="en-US" sz="1100" u="none" strike="noStrike">
                          <a:effectLst/>
                        </a:rPr>
                        <a:t>Fixed open rack</a:t>
                      </a:r>
                      <a:endParaRPr lang="en-US" sz="1100" b="0" i="0" u="none" strike="noStrike">
                        <a:solidFill>
                          <a:srgbClr val="000000"/>
                        </a:solidFill>
                        <a:effectLst/>
                        <a:latin typeface="Calibri" panose="020F0502020204030204" pitchFamily="34" charset="0"/>
                      </a:endParaRPr>
                    </a:p>
                  </a:txBody>
                  <a:tcPr marL="9423" marR="9423" marT="9423" marB="0" anchor="b"/>
                </a:tc>
                <a:tc>
                  <a:txBody>
                    <a:bodyPr/>
                    <a:lstStyle/>
                    <a:p>
                      <a:pPr algn="r" fontAlgn="b"/>
                      <a:r>
                        <a:rPr lang="en-US" sz="1100" u="none" strike="noStrike">
                          <a:effectLst/>
                        </a:rPr>
                        <a:t>43</a:t>
                      </a:r>
                      <a:endParaRPr lang="en-US" sz="1100" b="0" i="0" u="none" strike="noStrike">
                        <a:solidFill>
                          <a:srgbClr val="000000"/>
                        </a:solidFill>
                        <a:effectLst/>
                        <a:latin typeface="Calibri" panose="020F0502020204030204" pitchFamily="34" charset="0"/>
                      </a:endParaRPr>
                    </a:p>
                  </a:txBody>
                  <a:tcPr marL="9423" marR="9423" marT="9423" marB="0" anchor="b"/>
                </a:tc>
                <a:tc>
                  <a:txBody>
                    <a:bodyPr/>
                    <a:lstStyle/>
                    <a:p>
                      <a:pPr algn="r" fontAlgn="b"/>
                      <a:r>
                        <a:rPr lang="en-US" sz="1100" u="none" strike="noStrike">
                          <a:effectLst/>
                        </a:rPr>
                        <a:t>180</a:t>
                      </a:r>
                      <a:endParaRPr lang="en-US" sz="1100" b="0" i="0" u="none" strike="noStrike">
                        <a:solidFill>
                          <a:srgbClr val="000000"/>
                        </a:solidFill>
                        <a:effectLst/>
                        <a:latin typeface="Calibri" panose="020F0502020204030204" pitchFamily="34" charset="0"/>
                      </a:endParaRPr>
                    </a:p>
                  </a:txBody>
                  <a:tcPr marL="9423" marR="9423" marT="9423" marB="0" anchor="b"/>
                </a:tc>
                <a:tc>
                  <a:txBody>
                    <a:bodyPr/>
                    <a:lstStyle/>
                    <a:p>
                      <a:pPr algn="r" fontAlgn="b"/>
                      <a:r>
                        <a:rPr lang="en-US" sz="1100" u="none" strike="noStrike">
                          <a:effectLst/>
                        </a:rPr>
                        <a:t>50%</a:t>
                      </a:r>
                      <a:endParaRPr lang="en-US" sz="1100" b="0" i="0" u="none" strike="noStrike">
                        <a:solidFill>
                          <a:srgbClr val="000000"/>
                        </a:solidFill>
                        <a:effectLst/>
                        <a:latin typeface="Calibri" panose="020F0502020204030204" pitchFamily="34" charset="0"/>
                      </a:endParaRPr>
                    </a:p>
                  </a:txBody>
                  <a:tcPr marL="9423" marR="9423" marT="9423" marB="0" anchor="b"/>
                </a:tc>
                <a:extLst>
                  <a:ext uri="{0D108BD9-81ED-4DB2-BD59-A6C34878D82A}">
                    <a16:rowId xmlns="" xmlns:a16="http://schemas.microsoft.com/office/drawing/2014/main" val="2457002244"/>
                  </a:ext>
                </a:extLst>
              </a:tr>
              <a:tr h="252442">
                <a:tc>
                  <a:txBody>
                    <a:bodyPr/>
                    <a:lstStyle/>
                    <a:p>
                      <a:pPr algn="ctr" fontAlgn="b"/>
                      <a:r>
                        <a:rPr lang="en-US" sz="1100" u="none" strike="noStrike">
                          <a:effectLst/>
                        </a:rPr>
                        <a:t>B</a:t>
                      </a:r>
                      <a:endParaRPr lang="en-US" sz="1100" b="0" i="0" u="none" strike="noStrike">
                        <a:solidFill>
                          <a:srgbClr val="000000"/>
                        </a:solidFill>
                        <a:effectLst/>
                        <a:latin typeface="Calibri" panose="020F0502020204030204" pitchFamily="34" charset="0"/>
                      </a:endParaRPr>
                    </a:p>
                  </a:txBody>
                  <a:tcPr marL="9423" marR="9423" marT="9423" marB="0" anchor="b"/>
                </a:tc>
                <a:tc>
                  <a:txBody>
                    <a:bodyPr/>
                    <a:lstStyle/>
                    <a:p>
                      <a:pPr algn="l" fontAlgn="b"/>
                      <a:r>
                        <a:rPr lang="en-US" sz="1100" u="none" strike="noStrike">
                          <a:effectLst/>
                        </a:rPr>
                        <a:t>Fixed panels</a:t>
                      </a:r>
                      <a:endParaRPr lang="en-US" sz="1100" b="0" i="0" u="none" strike="noStrike">
                        <a:solidFill>
                          <a:srgbClr val="000000"/>
                        </a:solidFill>
                        <a:effectLst/>
                        <a:latin typeface="Calibri" panose="020F0502020204030204" pitchFamily="34" charset="0"/>
                      </a:endParaRPr>
                    </a:p>
                  </a:txBody>
                  <a:tcPr marL="9423" marR="9423" marT="9423" marB="0" anchor="b"/>
                </a:tc>
                <a:tc>
                  <a:txBody>
                    <a:bodyPr/>
                    <a:lstStyle/>
                    <a:p>
                      <a:pPr algn="l" fontAlgn="b"/>
                      <a:r>
                        <a:rPr lang="en-US" sz="1100" u="none" strike="noStrike">
                          <a:effectLst/>
                        </a:rPr>
                        <a:t>Tilted at latitude (approximately)</a:t>
                      </a:r>
                      <a:endParaRPr lang="en-US" sz="1100" b="0" i="0" u="none" strike="noStrike">
                        <a:solidFill>
                          <a:srgbClr val="000000"/>
                        </a:solidFill>
                        <a:effectLst/>
                        <a:latin typeface="Calibri" panose="020F0502020204030204" pitchFamily="34" charset="0"/>
                      </a:endParaRPr>
                    </a:p>
                  </a:txBody>
                  <a:tcPr marL="9423" marR="9423" marT="9423" marB="0" anchor="b"/>
                </a:tc>
                <a:tc>
                  <a:txBody>
                    <a:bodyPr/>
                    <a:lstStyle/>
                    <a:p>
                      <a:pPr algn="l" fontAlgn="b"/>
                      <a:r>
                        <a:rPr lang="en-US" sz="1100" u="none" strike="noStrike">
                          <a:effectLst/>
                        </a:rPr>
                        <a:t>Southwest</a:t>
                      </a:r>
                      <a:endParaRPr lang="en-US" sz="1100" b="0" i="0" u="none" strike="noStrike">
                        <a:solidFill>
                          <a:srgbClr val="000000"/>
                        </a:solidFill>
                        <a:effectLst/>
                        <a:latin typeface="Calibri" panose="020F0502020204030204" pitchFamily="34" charset="0"/>
                      </a:endParaRPr>
                    </a:p>
                  </a:txBody>
                  <a:tcPr marL="9423" marR="9423" marT="9423" marB="0" anchor="b"/>
                </a:tc>
                <a:tc>
                  <a:txBody>
                    <a:bodyPr/>
                    <a:lstStyle/>
                    <a:p>
                      <a:pPr algn="l" fontAlgn="b"/>
                      <a:r>
                        <a:rPr lang="en-US" sz="1100" u="none" strike="noStrike">
                          <a:effectLst/>
                        </a:rPr>
                        <a:t>Fixed open rack</a:t>
                      </a:r>
                      <a:endParaRPr lang="en-US" sz="1100" b="0" i="0" u="none" strike="noStrike">
                        <a:solidFill>
                          <a:srgbClr val="000000"/>
                        </a:solidFill>
                        <a:effectLst/>
                        <a:latin typeface="Calibri" panose="020F0502020204030204" pitchFamily="34" charset="0"/>
                      </a:endParaRPr>
                    </a:p>
                  </a:txBody>
                  <a:tcPr marL="9423" marR="9423" marT="9423" marB="0" anchor="b"/>
                </a:tc>
                <a:tc>
                  <a:txBody>
                    <a:bodyPr/>
                    <a:lstStyle/>
                    <a:p>
                      <a:pPr algn="r" fontAlgn="b"/>
                      <a:r>
                        <a:rPr lang="en-US" sz="1100" u="none" strike="noStrike">
                          <a:effectLst/>
                        </a:rPr>
                        <a:t>43</a:t>
                      </a:r>
                      <a:endParaRPr lang="en-US" sz="1100" b="0" i="0" u="none" strike="noStrike">
                        <a:solidFill>
                          <a:srgbClr val="000000"/>
                        </a:solidFill>
                        <a:effectLst/>
                        <a:latin typeface="Calibri" panose="020F0502020204030204" pitchFamily="34" charset="0"/>
                      </a:endParaRPr>
                    </a:p>
                  </a:txBody>
                  <a:tcPr marL="9423" marR="9423" marT="9423" marB="0" anchor="b"/>
                </a:tc>
                <a:tc>
                  <a:txBody>
                    <a:bodyPr/>
                    <a:lstStyle/>
                    <a:p>
                      <a:pPr algn="r" fontAlgn="b"/>
                      <a:r>
                        <a:rPr lang="en-US" sz="1100" u="none" strike="noStrike">
                          <a:effectLst/>
                        </a:rPr>
                        <a:t>225</a:t>
                      </a:r>
                      <a:endParaRPr lang="en-US" sz="1100" b="0" i="0" u="none" strike="noStrike">
                        <a:solidFill>
                          <a:srgbClr val="000000"/>
                        </a:solidFill>
                        <a:effectLst/>
                        <a:latin typeface="Calibri" panose="020F0502020204030204" pitchFamily="34" charset="0"/>
                      </a:endParaRPr>
                    </a:p>
                  </a:txBody>
                  <a:tcPr marL="9423" marR="9423" marT="9423" marB="0" anchor="b"/>
                </a:tc>
                <a:tc>
                  <a:txBody>
                    <a:bodyPr/>
                    <a:lstStyle/>
                    <a:p>
                      <a:pPr algn="r" fontAlgn="b"/>
                      <a:r>
                        <a:rPr lang="en-US" sz="1100" u="none" strike="noStrike">
                          <a:effectLst/>
                        </a:rPr>
                        <a:t>62%</a:t>
                      </a:r>
                      <a:endParaRPr lang="en-US" sz="1100" b="0" i="0" u="none" strike="noStrike">
                        <a:solidFill>
                          <a:srgbClr val="000000"/>
                        </a:solidFill>
                        <a:effectLst/>
                        <a:latin typeface="Calibri" panose="020F0502020204030204" pitchFamily="34" charset="0"/>
                      </a:endParaRPr>
                    </a:p>
                  </a:txBody>
                  <a:tcPr marL="9423" marR="9423" marT="9423" marB="0" anchor="b"/>
                </a:tc>
                <a:extLst>
                  <a:ext uri="{0D108BD9-81ED-4DB2-BD59-A6C34878D82A}">
                    <a16:rowId xmlns="" xmlns:a16="http://schemas.microsoft.com/office/drawing/2014/main" val="4263238267"/>
                  </a:ext>
                </a:extLst>
              </a:tr>
              <a:tr h="252442">
                <a:tc>
                  <a:txBody>
                    <a:bodyPr/>
                    <a:lstStyle/>
                    <a:p>
                      <a:pPr algn="ctr" fontAlgn="b"/>
                      <a:r>
                        <a:rPr lang="en-US" sz="1100" u="none" strike="noStrike">
                          <a:effectLst/>
                        </a:rPr>
                        <a:t>C</a:t>
                      </a:r>
                      <a:endParaRPr lang="en-US" sz="1100" b="0" i="0" u="none" strike="noStrike">
                        <a:solidFill>
                          <a:srgbClr val="000000"/>
                        </a:solidFill>
                        <a:effectLst/>
                        <a:latin typeface="Calibri" panose="020F0502020204030204" pitchFamily="34" charset="0"/>
                      </a:endParaRPr>
                    </a:p>
                  </a:txBody>
                  <a:tcPr marL="9423" marR="9423" marT="9423" marB="0" anchor="b"/>
                </a:tc>
                <a:tc>
                  <a:txBody>
                    <a:bodyPr/>
                    <a:lstStyle/>
                    <a:p>
                      <a:pPr algn="l" fontAlgn="b"/>
                      <a:r>
                        <a:rPr lang="en-US" sz="1100" u="none" strike="noStrike">
                          <a:effectLst/>
                        </a:rPr>
                        <a:t>Fixed panels</a:t>
                      </a:r>
                      <a:endParaRPr lang="en-US" sz="1100" b="0" i="0" u="none" strike="noStrike">
                        <a:solidFill>
                          <a:srgbClr val="000000"/>
                        </a:solidFill>
                        <a:effectLst/>
                        <a:latin typeface="Calibri" panose="020F0502020204030204" pitchFamily="34" charset="0"/>
                      </a:endParaRPr>
                    </a:p>
                  </a:txBody>
                  <a:tcPr marL="9423" marR="9423" marT="9423" marB="0" anchor="b"/>
                </a:tc>
                <a:tc>
                  <a:txBody>
                    <a:bodyPr/>
                    <a:lstStyle/>
                    <a:p>
                      <a:pPr algn="l" fontAlgn="b"/>
                      <a:r>
                        <a:rPr lang="en-US" sz="1100" u="none" strike="noStrike">
                          <a:effectLst/>
                        </a:rPr>
                        <a:t>Tilted at latitude (approximately)</a:t>
                      </a:r>
                      <a:endParaRPr lang="en-US" sz="1100" b="0" i="0" u="none" strike="noStrike">
                        <a:solidFill>
                          <a:srgbClr val="000000"/>
                        </a:solidFill>
                        <a:effectLst/>
                        <a:latin typeface="Calibri" panose="020F0502020204030204" pitchFamily="34" charset="0"/>
                      </a:endParaRPr>
                    </a:p>
                  </a:txBody>
                  <a:tcPr marL="9423" marR="9423" marT="9423" marB="0" anchor="b"/>
                </a:tc>
                <a:tc>
                  <a:txBody>
                    <a:bodyPr/>
                    <a:lstStyle/>
                    <a:p>
                      <a:pPr algn="l" fontAlgn="b"/>
                      <a:r>
                        <a:rPr lang="en-US" sz="1100" u="none" strike="noStrike">
                          <a:effectLst/>
                        </a:rPr>
                        <a:t>West</a:t>
                      </a:r>
                      <a:endParaRPr lang="en-US" sz="1100" b="0" i="0" u="none" strike="noStrike">
                        <a:solidFill>
                          <a:srgbClr val="000000"/>
                        </a:solidFill>
                        <a:effectLst/>
                        <a:latin typeface="Calibri" panose="020F0502020204030204" pitchFamily="34" charset="0"/>
                      </a:endParaRPr>
                    </a:p>
                  </a:txBody>
                  <a:tcPr marL="9423" marR="9423" marT="9423" marB="0" anchor="b"/>
                </a:tc>
                <a:tc>
                  <a:txBody>
                    <a:bodyPr/>
                    <a:lstStyle/>
                    <a:p>
                      <a:pPr algn="l" fontAlgn="b"/>
                      <a:r>
                        <a:rPr lang="en-US" sz="1100" u="none" strike="noStrike">
                          <a:effectLst/>
                        </a:rPr>
                        <a:t>Fixed open rack</a:t>
                      </a:r>
                      <a:endParaRPr lang="en-US" sz="1100" b="0" i="0" u="none" strike="noStrike">
                        <a:solidFill>
                          <a:srgbClr val="000000"/>
                        </a:solidFill>
                        <a:effectLst/>
                        <a:latin typeface="Calibri" panose="020F0502020204030204" pitchFamily="34" charset="0"/>
                      </a:endParaRPr>
                    </a:p>
                  </a:txBody>
                  <a:tcPr marL="9423" marR="9423" marT="9423" marB="0" anchor="b"/>
                </a:tc>
                <a:tc>
                  <a:txBody>
                    <a:bodyPr/>
                    <a:lstStyle/>
                    <a:p>
                      <a:pPr algn="r" fontAlgn="b"/>
                      <a:r>
                        <a:rPr lang="en-US" sz="1100" u="none" strike="noStrike">
                          <a:effectLst/>
                        </a:rPr>
                        <a:t>43</a:t>
                      </a:r>
                      <a:endParaRPr lang="en-US" sz="1100" b="0" i="0" u="none" strike="noStrike">
                        <a:solidFill>
                          <a:srgbClr val="000000"/>
                        </a:solidFill>
                        <a:effectLst/>
                        <a:latin typeface="Calibri" panose="020F0502020204030204" pitchFamily="34" charset="0"/>
                      </a:endParaRPr>
                    </a:p>
                  </a:txBody>
                  <a:tcPr marL="9423" marR="9423" marT="9423" marB="0" anchor="b"/>
                </a:tc>
                <a:tc>
                  <a:txBody>
                    <a:bodyPr/>
                    <a:lstStyle/>
                    <a:p>
                      <a:pPr algn="r" fontAlgn="b"/>
                      <a:r>
                        <a:rPr lang="en-US" sz="1100" u="none" strike="noStrike">
                          <a:effectLst/>
                        </a:rPr>
                        <a:t>270</a:t>
                      </a:r>
                      <a:endParaRPr lang="en-US" sz="1100" b="0" i="0" u="none" strike="noStrike">
                        <a:solidFill>
                          <a:srgbClr val="000000"/>
                        </a:solidFill>
                        <a:effectLst/>
                        <a:latin typeface="Calibri" panose="020F0502020204030204" pitchFamily="34" charset="0"/>
                      </a:endParaRPr>
                    </a:p>
                  </a:txBody>
                  <a:tcPr marL="9423" marR="9423" marT="9423" marB="0" anchor="b"/>
                </a:tc>
                <a:tc>
                  <a:txBody>
                    <a:bodyPr/>
                    <a:lstStyle/>
                    <a:p>
                      <a:pPr algn="r" fontAlgn="b"/>
                      <a:r>
                        <a:rPr lang="en-US" sz="1100" u="none" strike="noStrike">
                          <a:effectLst/>
                        </a:rPr>
                        <a:t>63%</a:t>
                      </a:r>
                      <a:endParaRPr lang="en-US" sz="1100" b="0" i="0" u="none" strike="noStrike">
                        <a:solidFill>
                          <a:srgbClr val="000000"/>
                        </a:solidFill>
                        <a:effectLst/>
                        <a:latin typeface="Calibri" panose="020F0502020204030204" pitchFamily="34" charset="0"/>
                      </a:endParaRPr>
                    </a:p>
                  </a:txBody>
                  <a:tcPr marL="9423" marR="9423" marT="9423" marB="0" anchor="b"/>
                </a:tc>
                <a:extLst>
                  <a:ext uri="{0D108BD9-81ED-4DB2-BD59-A6C34878D82A}">
                    <a16:rowId xmlns="" xmlns:a16="http://schemas.microsoft.com/office/drawing/2014/main" val="233461383"/>
                  </a:ext>
                </a:extLst>
              </a:tr>
              <a:tr h="252442">
                <a:tc>
                  <a:txBody>
                    <a:bodyPr/>
                    <a:lstStyle/>
                    <a:p>
                      <a:pPr algn="ctr" fontAlgn="b"/>
                      <a:r>
                        <a:rPr lang="en-US" sz="1100" u="none" strike="noStrike">
                          <a:effectLst/>
                        </a:rPr>
                        <a:t>D</a:t>
                      </a:r>
                      <a:endParaRPr lang="en-US" sz="1100" b="0" i="0" u="none" strike="noStrike">
                        <a:solidFill>
                          <a:srgbClr val="000000"/>
                        </a:solidFill>
                        <a:effectLst/>
                        <a:latin typeface="Calibri" panose="020F0502020204030204" pitchFamily="34" charset="0"/>
                      </a:endParaRPr>
                    </a:p>
                  </a:txBody>
                  <a:tcPr marL="9423" marR="9423" marT="9423" marB="0" anchor="b"/>
                </a:tc>
                <a:tc>
                  <a:txBody>
                    <a:bodyPr/>
                    <a:lstStyle/>
                    <a:p>
                      <a:pPr algn="l" fontAlgn="b"/>
                      <a:r>
                        <a:rPr lang="en-US" sz="1100" u="none" strike="noStrike">
                          <a:effectLst/>
                        </a:rPr>
                        <a:t>Single axis-tracking</a:t>
                      </a:r>
                      <a:endParaRPr lang="en-US" sz="1100" b="0" i="0" u="none" strike="noStrike">
                        <a:solidFill>
                          <a:srgbClr val="000000"/>
                        </a:solidFill>
                        <a:effectLst/>
                        <a:latin typeface="Calibri" panose="020F0502020204030204" pitchFamily="34" charset="0"/>
                      </a:endParaRPr>
                    </a:p>
                  </a:txBody>
                  <a:tcPr marL="9423" marR="9423" marT="9423" marB="0" anchor="b"/>
                </a:tc>
                <a:tc>
                  <a:txBody>
                    <a:bodyPr/>
                    <a:lstStyle/>
                    <a:p>
                      <a:pPr algn="l" fontAlgn="b"/>
                      <a:r>
                        <a:rPr lang="en-US" sz="1100" u="none" strike="noStrike">
                          <a:effectLst/>
                        </a:rPr>
                        <a:t>Horizontal</a:t>
                      </a:r>
                      <a:endParaRPr lang="en-US" sz="1100" b="0" i="0" u="none" strike="noStrike">
                        <a:solidFill>
                          <a:srgbClr val="000000"/>
                        </a:solidFill>
                        <a:effectLst/>
                        <a:latin typeface="Calibri" panose="020F0502020204030204" pitchFamily="34" charset="0"/>
                      </a:endParaRPr>
                    </a:p>
                  </a:txBody>
                  <a:tcPr marL="9423" marR="9423" marT="9423" marB="0" anchor="b"/>
                </a:tc>
                <a:tc>
                  <a:txBody>
                    <a:bodyPr/>
                    <a:lstStyle/>
                    <a:p>
                      <a:pPr algn="l" fontAlgn="b"/>
                      <a:r>
                        <a:rPr lang="en-US" sz="1100" u="none" strike="noStrike">
                          <a:effectLst/>
                        </a:rPr>
                        <a:t> </a:t>
                      </a:r>
                      <a:endParaRPr lang="en-US" sz="1100" b="0" i="0" u="none" strike="noStrike">
                        <a:solidFill>
                          <a:srgbClr val="000000"/>
                        </a:solidFill>
                        <a:effectLst/>
                        <a:latin typeface="Calibri" panose="020F0502020204030204" pitchFamily="34" charset="0"/>
                      </a:endParaRPr>
                    </a:p>
                  </a:txBody>
                  <a:tcPr marL="9423" marR="9423" marT="9423" marB="0" anchor="b"/>
                </a:tc>
                <a:tc>
                  <a:txBody>
                    <a:bodyPr/>
                    <a:lstStyle/>
                    <a:p>
                      <a:pPr algn="l" fontAlgn="b"/>
                      <a:r>
                        <a:rPr lang="en-US" sz="1100" u="none" strike="noStrike">
                          <a:effectLst/>
                        </a:rPr>
                        <a:t>1 Axis Tracking</a:t>
                      </a:r>
                      <a:endParaRPr lang="en-US" sz="1100" b="0" i="0" u="none" strike="noStrike">
                        <a:solidFill>
                          <a:srgbClr val="000000"/>
                        </a:solidFill>
                        <a:effectLst/>
                        <a:latin typeface="Calibri" panose="020F0502020204030204" pitchFamily="34" charset="0"/>
                      </a:endParaRPr>
                    </a:p>
                  </a:txBody>
                  <a:tcPr marL="9423" marR="9423" marT="9423" marB="0" anchor="b"/>
                </a:tc>
                <a:tc>
                  <a:txBody>
                    <a:bodyPr/>
                    <a:lstStyle/>
                    <a:p>
                      <a:pPr algn="r" fontAlgn="b"/>
                      <a:r>
                        <a:rPr lang="en-US" sz="1100" u="none" strike="noStrike">
                          <a:effectLst/>
                        </a:rPr>
                        <a:t>0</a:t>
                      </a:r>
                      <a:endParaRPr lang="en-US" sz="1100" b="0" i="0" u="none" strike="noStrike">
                        <a:solidFill>
                          <a:srgbClr val="000000"/>
                        </a:solidFill>
                        <a:effectLst/>
                        <a:latin typeface="Calibri" panose="020F0502020204030204" pitchFamily="34" charset="0"/>
                      </a:endParaRPr>
                    </a:p>
                  </a:txBody>
                  <a:tcPr marL="9423" marR="9423" marT="9423" marB="0" anchor="b"/>
                </a:tc>
                <a:tc>
                  <a:txBody>
                    <a:bodyPr/>
                    <a:lstStyle/>
                    <a:p>
                      <a:pPr algn="r" fontAlgn="b"/>
                      <a:r>
                        <a:rPr lang="en-US" sz="1100" u="none" strike="noStrike">
                          <a:effectLst/>
                        </a:rPr>
                        <a:t>180</a:t>
                      </a:r>
                      <a:endParaRPr lang="en-US" sz="1100" b="0" i="0" u="none" strike="noStrike">
                        <a:solidFill>
                          <a:srgbClr val="000000"/>
                        </a:solidFill>
                        <a:effectLst/>
                        <a:latin typeface="Calibri" panose="020F0502020204030204" pitchFamily="34" charset="0"/>
                      </a:endParaRPr>
                    </a:p>
                  </a:txBody>
                  <a:tcPr marL="9423" marR="9423" marT="9423" marB="0" anchor="b"/>
                </a:tc>
                <a:tc>
                  <a:txBody>
                    <a:bodyPr/>
                    <a:lstStyle/>
                    <a:p>
                      <a:pPr algn="r" fontAlgn="b"/>
                      <a:r>
                        <a:rPr lang="en-US" sz="1100" u="none" strike="noStrike">
                          <a:effectLst/>
                        </a:rPr>
                        <a:t>62%</a:t>
                      </a:r>
                      <a:endParaRPr lang="en-US" sz="1100" b="0" i="0" u="none" strike="noStrike">
                        <a:solidFill>
                          <a:srgbClr val="000000"/>
                        </a:solidFill>
                        <a:effectLst/>
                        <a:latin typeface="Calibri" panose="020F0502020204030204" pitchFamily="34" charset="0"/>
                      </a:endParaRPr>
                    </a:p>
                  </a:txBody>
                  <a:tcPr marL="9423" marR="9423" marT="9423" marB="0" anchor="b"/>
                </a:tc>
                <a:extLst>
                  <a:ext uri="{0D108BD9-81ED-4DB2-BD59-A6C34878D82A}">
                    <a16:rowId xmlns="" xmlns:a16="http://schemas.microsoft.com/office/drawing/2014/main" val="2177204309"/>
                  </a:ext>
                </a:extLst>
              </a:tr>
              <a:tr h="252442">
                <a:tc>
                  <a:txBody>
                    <a:bodyPr/>
                    <a:lstStyle/>
                    <a:p>
                      <a:pPr algn="ctr" fontAlgn="b"/>
                      <a:r>
                        <a:rPr lang="en-US" sz="1100" u="none" strike="noStrike">
                          <a:effectLst/>
                        </a:rPr>
                        <a:t>E</a:t>
                      </a:r>
                      <a:endParaRPr lang="en-US" sz="1100" b="0" i="0" u="none" strike="noStrike">
                        <a:solidFill>
                          <a:srgbClr val="000000"/>
                        </a:solidFill>
                        <a:effectLst/>
                        <a:latin typeface="Calibri" panose="020F0502020204030204" pitchFamily="34" charset="0"/>
                      </a:endParaRPr>
                    </a:p>
                  </a:txBody>
                  <a:tcPr marL="9423" marR="9423" marT="9423" marB="0" anchor="b"/>
                </a:tc>
                <a:tc>
                  <a:txBody>
                    <a:bodyPr/>
                    <a:lstStyle/>
                    <a:p>
                      <a:pPr algn="l" fontAlgn="b"/>
                      <a:r>
                        <a:rPr lang="en-US" sz="1100" u="none" strike="noStrike">
                          <a:effectLst/>
                        </a:rPr>
                        <a:t>Single axis-tracking</a:t>
                      </a:r>
                      <a:endParaRPr lang="en-US" sz="1100" b="0" i="0" u="none" strike="noStrike">
                        <a:solidFill>
                          <a:srgbClr val="000000"/>
                        </a:solidFill>
                        <a:effectLst/>
                        <a:latin typeface="Calibri" panose="020F0502020204030204" pitchFamily="34" charset="0"/>
                      </a:endParaRPr>
                    </a:p>
                  </a:txBody>
                  <a:tcPr marL="9423" marR="9423" marT="9423" marB="0" anchor="b"/>
                </a:tc>
                <a:tc>
                  <a:txBody>
                    <a:bodyPr/>
                    <a:lstStyle/>
                    <a:p>
                      <a:pPr algn="l" fontAlgn="b"/>
                      <a:r>
                        <a:rPr lang="da-DK" sz="1100" u="none" strike="noStrike">
                          <a:effectLst/>
                        </a:rPr>
                        <a:t>Tilted at latitude (polar aligned)</a:t>
                      </a:r>
                      <a:endParaRPr lang="da-DK" sz="1100" b="0" i="0" u="none" strike="noStrike">
                        <a:solidFill>
                          <a:srgbClr val="000000"/>
                        </a:solidFill>
                        <a:effectLst/>
                        <a:latin typeface="Calibri" panose="020F0502020204030204" pitchFamily="34" charset="0"/>
                      </a:endParaRPr>
                    </a:p>
                  </a:txBody>
                  <a:tcPr marL="9423" marR="9423" marT="9423" marB="0" anchor="b"/>
                </a:tc>
                <a:tc>
                  <a:txBody>
                    <a:bodyPr/>
                    <a:lstStyle/>
                    <a:p>
                      <a:pPr algn="l" fontAlgn="b"/>
                      <a:r>
                        <a:rPr lang="en-US" sz="1100" u="none" strike="noStrike">
                          <a:effectLst/>
                        </a:rPr>
                        <a:t> </a:t>
                      </a:r>
                      <a:endParaRPr lang="en-US" sz="1100" b="0" i="0" u="none" strike="noStrike">
                        <a:solidFill>
                          <a:srgbClr val="000000"/>
                        </a:solidFill>
                        <a:effectLst/>
                        <a:latin typeface="Calibri" panose="020F0502020204030204" pitchFamily="34" charset="0"/>
                      </a:endParaRPr>
                    </a:p>
                  </a:txBody>
                  <a:tcPr marL="9423" marR="9423" marT="9423" marB="0" anchor="b"/>
                </a:tc>
                <a:tc>
                  <a:txBody>
                    <a:bodyPr/>
                    <a:lstStyle/>
                    <a:p>
                      <a:pPr algn="l" fontAlgn="b"/>
                      <a:r>
                        <a:rPr lang="en-US" sz="1100" u="none" strike="noStrike">
                          <a:effectLst/>
                        </a:rPr>
                        <a:t>1 Axis Tracking</a:t>
                      </a:r>
                      <a:endParaRPr lang="en-US" sz="1100" b="0" i="0" u="none" strike="noStrike">
                        <a:solidFill>
                          <a:srgbClr val="000000"/>
                        </a:solidFill>
                        <a:effectLst/>
                        <a:latin typeface="Calibri" panose="020F0502020204030204" pitchFamily="34" charset="0"/>
                      </a:endParaRPr>
                    </a:p>
                  </a:txBody>
                  <a:tcPr marL="9423" marR="9423" marT="9423" marB="0" anchor="b"/>
                </a:tc>
                <a:tc>
                  <a:txBody>
                    <a:bodyPr/>
                    <a:lstStyle/>
                    <a:p>
                      <a:pPr algn="r" fontAlgn="b"/>
                      <a:r>
                        <a:rPr lang="en-US" sz="1100" u="none" strike="noStrike">
                          <a:effectLst/>
                        </a:rPr>
                        <a:t>43</a:t>
                      </a:r>
                      <a:endParaRPr lang="en-US" sz="1100" b="0" i="0" u="none" strike="noStrike">
                        <a:solidFill>
                          <a:srgbClr val="000000"/>
                        </a:solidFill>
                        <a:effectLst/>
                        <a:latin typeface="Calibri" panose="020F0502020204030204" pitchFamily="34" charset="0"/>
                      </a:endParaRPr>
                    </a:p>
                  </a:txBody>
                  <a:tcPr marL="9423" marR="9423" marT="9423" marB="0" anchor="b"/>
                </a:tc>
                <a:tc>
                  <a:txBody>
                    <a:bodyPr/>
                    <a:lstStyle/>
                    <a:p>
                      <a:pPr algn="r" fontAlgn="b"/>
                      <a:r>
                        <a:rPr lang="en-US" sz="1100" u="none" strike="noStrike">
                          <a:effectLst/>
                        </a:rPr>
                        <a:t>180</a:t>
                      </a:r>
                      <a:endParaRPr lang="en-US" sz="1100" b="0" i="0" u="none" strike="noStrike">
                        <a:solidFill>
                          <a:srgbClr val="000000"/>
                        </a:solidFill>
                        <a:effectLst/>
                        <a:latin typeface="Calibri" panose="020F0502020204030204" pitchFamily="34" charset="0"/>
                      </a:endParaRPr>
                    </a:p>
                  </a:txBody>
                  <a:tcPr marL="9423" marR="9423" marT="9423" marB="0" anchor="b"/>
                </a:tc>
                <a:tc>
                  <a:txBody>
                    <a:bodyPr/>
                    <a:lstStyle/>
                    <a:p>
                      <a:pPr algn="r" fontAlgn="b"/>
                      <a:r>
                        <a:rPr lang="en-US" sz="1100" u="none" strike="noStrike">
                          <a:effectLst/>
                        </a:rPr>
                        <a:t>61%</a:t>
                      </a:r>
                      <a:endParaRPr lang="en-US" sz="1100" b="0" i="0" u="none" strike="noStrike">
                        <a:solidFill>
                          <a:srgbClr val="000000"/>
                        </a:solidFill>
                        <a:effectLst/>
                        <a:latin typeface="Calibri" panose="020F0502020204030204" pitchFamily="34" charset="0"/>
                      </a:endParaRPr>
                    </a:p>
                  </a:txBody>
                  <a:tcPr marL="9423" marR="9423" marT="9423" marB="0" anchor="b"/>
                </a:tc>
                <a:extLst>
                  <a:ext uri="{0D108BD9-81ED-4DB2-BD59-A6C34878D82A}">
                    <a16:rowId xmlns="" xmlns:a16="http://schemas.microsoft.com/office/drawing/2014/main" val="704453926"/>
                  </a:ext>
                </a:extLst>
              </a:tr>
              <a:tr h="252442">
                <a:tc>
                  <a:txBody>
                    <a:bodyPr/>
                    <a:lstStyle/>
                    <a:p>
                      <a:pPr algn="ctr" fontAlgn="b"/>
                      <a:r>
                        <a:rPr lang="en-US" sz="1100" u="none" strike="noStrike">
                          <a:effectLst/>
                        </a:rPr>
                        <a:t>F</a:t>
                      </a:r>
                      <a:endParaRPr lang="en-US" sz="1100" b="0" i="0" u="none" strike="noStrike">
                        <a:solidFill>
                          <a:srgbClr val="000000"/>
                        </a:solidFill>
                        <a:effectLst/>
                        <a:latin typeface="Calibri" panose="020F0502020204030204" pitchFamily="34" charset="0"/>
                      </a:endParaRPr>
                    </a:p>
                  </a:txBody>
                  <a:tcPr marL="9423" marR="9423" marT="9423" marB="0" anchor="b"/>
                </a:tc>
                <a:tc>
                  <a:txBody>
                    <a:bodyPr/>
                    <a:lstStyle/>
                    <a:p>
                      <a:pPr algn="l" fontAlgn="b"/>
                      <a:r>
                        <a:rPr lang="en-US" sz="1100" u="none" strike="noStrike">
                          <a:effectLst/>
                        </a:rPr>
                        <a:t>Dual-axis tracking</a:t>
                      </a:r>
                      <a:endParaRPr lang="en-US" sz="1100" b="0" i="0" u="none" strike="noStrike">
                        <a:solidFill>
                          <a:srgbClr val="000000"/>
                        </a:solidFill>
                        <a:effectLst/>
                        <a:latin typeface="Calibri" panose="020F0502020204030204" pitchFamily="34" charset="0"/>
                      </a:endParaRPr>
                    </a:p>
                  </a:txBody>
                  <a:tcPr marL="9423" marR="9423" marT="9423" marB="0" anchor="b"/>
                </a:tc>
                <a:tc>
                  <a:txBody>
                    <a:bodyPr/>
                    <a:lstStyle/>
                    <a:p>
                      <a:pPr algn="l" fontAlgn="b"/>
                      <a:r>
                        <a:rPr lang="en-US" sz="1100" u="none" strike="noStrike">
                          <a:effectLst/>
                        </a:rPr>
                        <a:t> </a:t>
                      </a:r>
                      <a:endParaRPr lang="en-US" sz="1100" b="0" i="0" u="none" strike="noStrike">
                        <a:solidFill>
                          <a:srgbClr val="000000"/>
                        </a:solidFill>
                        <a:effectLst/>
                        <a:latin typeface="Calibri" panose="020F0502020204030204" pitchFamily="34" charset="0"/>
                      </a:endParaRPr>
                    </a:p>
                  </a:txBody>
                  <a:tcPr marL="9423" marR="9423" marT="9423" marB="0" anchor="b"/>
                </a:tc>
                <a:tc>
                  <a:txBody>
                    <a:bodyPr/>
                    <a:lstStyle/>
                    <a:p>
                      <a:pPr algn="l" fontAlgn="b"/>
                      <a:r>
                        <a:rPr lang="en-US" sz="1100" u="none" strike="noStrike">
                          <a:effectLst/>
                        </a:rPr>
                        <a:t> </a:t>
                      </a:r>
                      <a:endParaRPr lang="en-US" sz="1100" b="0" i="0" u="none" strike="noStrike">
                        <a:solidFill>
                          <a:srgbClr val="000000"/>
                        </a:solidFill>
                        <a:effectLst/>
                        <a:latin typeface="Calibri" panose="020F0502020204030204" pitchFamily="34" charset="0"/>
                      </a:endParaRPr>
                    </a:p>
                  </a:txBody>
                  <a:tcPr marL="9423" marR="9423" marT="9423" marB="0" anchor="b"/>
                </a:tc>
                <a:tc>
                  <a:txBody>
                    <a:bodyPr/>
                    <a:lstStyle/>
                    <a:p>
                      <a:pPr algn="l" fontAlgn="b"/>
                      <a:r>
                        <a:rPr lang="en-US" sz="1100" u="none" strike="noStrike">
                          <a:effectLst/>
                        </a:rPr>
                        <a:t>2 Axis Tracking</a:t>
                      </a:r>
                      <a:endParaRPr lang="en-US" sz="1100" b="0" i="0" u="none" strike="noStrike">
                        <a:solidFill>
                          <a:srgbClr val="000000"/>
                        </a:solidFill>
                        <a:effectLst/>
                        <a:latin typeface="Calibri" panose="020F0502020204030204" pitchFamily="34" charset="0"/>
                      </a:endParaRPr>
                    </a:p>
                  </a:txBody>
                  <a:tcPr marL="9423" marR="9423" marT="9423" marB="0" anchor="b"/>
                </a:tc>
                <a:tc>
                  <a:txBody>
                    <a:bodyPr/>
                    <a:lstStyle/>
                    <a:p>
                      <a:pPr algn="r" fontAlgn="b"/>
                      <a:r>
                        <a:rPr lang="en-US" sz="1100" u="none" strike="noStrike">
                          <a:effectLst/>
                        </a:rPr>
                        <a:t>43</a:t>
                      </a:r>
                      <a:endParaRPr lang="en-US" sz="1100" b="0" i="0" u="none" strike="noStrike">
                        <a:solidFill>
                          <a:srgbClr val="000000"/>
                        </a:solidFill>
                        <a:effectLst/>
                        <a:latin typeface="Calibri" panose="020F0502020204030204" pitchFamily="34" charset="0"/>
                      </a:endParaRPr>
                    </a:p>
                  </a:txBody>
                  <a:tcPr marL="9423" marR="9423" marT="9423" marB="0" anchor="b"/>
                </a:tc>
                <a:tc>
                  <a:txBody>
                    <a:bodyPr/>
                    <a:lstStyle/>
                    <a:p>
                      <a:pPr algn="r" fontAlgn="b"/>
                      <a:r>
                        <a:rPr lang="en-US" sz="1100" u="none" strike="noStrike">
                          <a:effectLst/>
                        </a:rPr>
                        <a:t>180</a:t>
                      </a:r>
                      <a:endParaRPr lang="en-US" sz="1100" b="0" i="0" u="none" strike="noStrike">
                        <a:solidFill>
                          <a:srgbClr val="000000"/>
                        </a:solidFill>
                        <a:effectLst/>
                        <a:latin typeface="Calibri" panose="020F0502020204030204" pitchFamily="34" charset="0"/>
                      </a:endParaRPr>
                    </a:p>
                  </a:txBody>
                  <a:tcPr marL="9423" marR="9423" marT="9423" marB="0" anchor="b"/>
                </a:tc>
                <a:tc>
                  <a:txBody>
                    <a:bodyPr/>
                    <a:lstStyle/>
                    <a:p>
                      <a:pPr algn="r" fontAlgn="b"/>
                      <a:r>
                        <a:rPr lang="en-US" sz="1100" u="none" strike="noStrike" dirty="0">
                          <a:effectLst/>
                        </a:rPr>
                        <a:t>65%</a:t>
                      </a:r>
                      <a:endParaRPr lang="en-US" sz="1100" b="0" i="0" u="none" strike="noStrike" dirty="0">
                        <a:solidFill>
                          <a:srgbClr val="000000"/>
                        </a:solidFill>
                        <a:effectLst/>
                        <a:latin typeface="Calibri" panose="020F0502020204030204" pitchFamily="34" charset="0"/>
                      </a:endParaRPr>
                    </a:p>
                  </a:txBody>
                  <a:tcPr marL="9423" marR="9423" marT="9423" marB="0" anchor="b"/>
                </a:tc>
                <a:extLst>
                  <a:ext uri="{0D108BD9-81ED-4DB2-BD59-A6C34878D82A}">
                    <a16:rowId xmlns="" xmlns:a16="http://schemas.microsoft.com/office/drawing/2014/main" val="2987932032"/>
                  </a:ext>
                </a:extLst>
              </a:tr>
            </a:tbl>
          </a:graphicData>
        </a:graphic>
      </p:graphicFrame>
    </p:spTree>
    <p:extLst>
      <p:ext uri="{BB962C8B-B14F-4D97-AF65-F5344CB8AC3E}">
        <p14:creationId xmlns:p14="http://schemas.microsoft.com/office/powerpoint/2010/main" val="9400119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bwMode="white">
          <a:xfrm>
            <a:off x="0" y="0"/>
            <a:ext cx="9144000" cy="6858000"/>
          </a:xfrm>
          <a:prstGeom prst="rect">
            <a:avLst/>
          </a:prstGeom>
          <a:solidFill>
            <a:schemeClr val="bg1"/>
          </a:solidFill>
          <a:ln>
            <a:noFill/>
          </a:ln>
          <a:effectLst/>
        </p:spPr>
      </p:sp>
      <p:sp>
        <p:nvSpPr>
          <p:cNvPr id="11" name="Rectangle 10"/>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0" y="651752"/>
            <a:ext cx="9144000" cy="736551"/>
          </a:xfrm>
          <a:prstGeom prst="rect">
            <a:avLst/>
          </a:prstGeom>
          <a:solidFill>
            <a:schemeClr val="tx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 xmlns:a16="http://schemas.microsoft.com/office/drawing/2014/main" id="{105E79FB-3741-466A-95B8-E1B4902E0916}"/>
              </a:ext>
            </a:extLst>
          </p:cNvPr>
          <p:cNvPicPr>
            <a:picLocks noChangeAspect="1"/>
          </p:cNvPicPr>
          <p:nvPr/>
        </p:nvPicPr>
        <p:blipFill>
          <a:blip r:embed="rId2"/>
          <a:stretch>
            <a:fillRect/>
          </a:stretch>
        </p:blipFill>
        <p:spPr>
          <a:xfrm>
            <a:off x="1353931" y="1675227"/>
            <a:ext cx="6436136" cy="4394199"/>
          </a:xfrm>
          <a:prstGeom prst="rect">
            <a:avLst/>
          </a:prstGeom>
        </p:spPr>
      </p:pic>
      <p:sp>
        <p:nvSpPr>
          <p:cNvPr id="2" name="Title 1">
            <a:extLst>
              <a:ext uri="{FF2B5EF4-FFF2-40B4-BE49-F238E27FC236}">
                <a16:creationId xmlns="" xmlns:a16="http://schemas.microsoft.com/office/drawing/2014/main" id="{CA08782A-7CC2-4DA8-B704-A50D5FF498A2}"/>
              </a:ext>
            </a:extLst>
          </p:cNvPr>
          <p:cNvSpPr>
            <a:spLocks noGrp="1"/>
          </p:cNvSpPr>
          <p:nvPr>
            <p:ph type="title"/>
          </p:nvPr>
        </p:nvSpPr>
        <p:spPr>
          <a:xfrm>
            <a:off x="417399" y="643467"/>
            <a:ext cx="8408193" cy="744836"/>
          </a:xfrm>
        </p:spPr>
        <p:txBody>
          <a:bodyPr vert="horz" lIns="91440" tIns="45720" rIns="91440" bIns="45720" rtlCol="0" anchor="ctr">
            <a:normAutofit/>
          </a:bodyPr>
          <a:lstStyle/>
          <a:p>
            <a:pPr>
              <a:lnSpc>
                <a:spcPct val="90000"/>
              </a:lnSpc>
            </a:pPr>
            <a:r>
              <a:rPr lang="en-US" sz="2800" kern="1200" dirty="0">
                <a:solidFill>
                  <a:schemeClr val="bg1"/>
                </a:solidFill>
                <a:latin typeface="+mj-lt"/>
                <a:ea typeface="+mj-ea"/>
                <a:cs typeface="+mj-cs"/>
              </a:rPr>
              <a:t>Solar Output Contributions of Energy</a:t>
            </a:r>
          </a:p>
        </p:txBody>
      </p:sp>
    </p:spTree>
    <p:extLst>
      <p:ext uri="{BB962C8B-B14F-4D97-AF65-F5344CB8AC3E}">
        <p14:creationId xmlns:p14="http://schemas.microsoft.com/office/powerpoint/2010/main" val="85232980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bwMode="white">
          <a:xfrm>
            <a:off x="0" y="0"/>
            <a:ext cx="9144000" cy="6858000"/>
          </a:xfrm>
          <a:prstGeom prst="rect">
            <a:avLst/>
          </a:prstGeom>
          <a:solidFill>
            <a:schemeClr val="bg1"/>
          </a:solidFill>
          <a:ln>
            <a:noFill/>
          </a:ln>
          <a:effectLst/>
        </p:spPr>
      </p:sp>
      <p:sp>
        <p:nvSpPr>
          <p:cNvPr id="11" name="Rectangle 10"/>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0" y="651752"/>
            <a:ext cx="9144000" cy="736551"/>
          </a:xfrm>
          <a:prstGeom prst="rect">
            <a:avLst/>
          </a:prstGeom>
          <a:solidFill>
            <a:schemeClr val="tx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 xmlns:a16="http://schemas.microsoft.com/office/drawing/2014/main" id="{CA08782A-7CC2-4DA8-B704-A50D5FF498A2}"/>
              </a:ext>
            </a:extLst>
          </p:cNvPr>
          <p:cNvSpPr>
            <a:spLocks noGrp="1"/>
          </p:cNvSpPr>
          <p:nvPr>
            <p:ph type="title"/>
          </p:nvPr>
        </p:nvSpPr>
        <p:spPr>
          <a:xfrm>
            <a:off x="417399" y="643467"/>
            <a:ext cx="8408193" cy="744836"/>
          </a:xfrm>
        </p:spPr>
        <p:txBody>
          <a:bodyPr vert="horz" lIns="91440" tIns="45720" rIns="91440" bIns="45720" rtlCol="0" anchor="ctr">
            <a:normAutofit fontScale="90000"/>
          </a:bodyPr>
          <a:lstStyle/>
          <a:p>
            <a:pPr>
              <a:lnSpc>
                <a:spcPct val="90000"/>
              </a:lnSpc>
            </a:pPr>
            <a:r>
              <a:rPr lang="en-US" sz="2800" kern="1200" dirty="0">
                <a:solidFill>
                  <a:schemeClr val="bg1"/>
                </a:solidFill>
                <a:latin typeface="+mj-lt"/>
                <a:ea typeface="+mj-ea"/>
                <a:cs typeface="+mj-cs"/>
              </a:rPr>
              <a:t>Residential Customer with </a:t>
            </a:r>
            <a:r>
              <a:rPr lang="en-US" sz="2800" dirty="0">
                <a:solidFill>
                  <a:schemeClr val="bg1"/>
                </a:solidFill>
              </a:rPr>
              <a:t>Net Zero Solar</a:t>
            </a:r>
            <a:br>
              <a:rPr lang="en-US" sz="2800" dirty="0">
                <a:solidFill>
                  <a:schemeClr val="bg1"/>
                </a:solidFill>
              </a:rPr>
            </a:br>
            <a:r>
              <a:rPr lang="en-US" sz="2800" kern="1200" dirty="0">
                <a:solidFill>
                  <a:schemeClr val="bg1"/>
                </a:solidFill>
                <a:latin typeface="+mj-lt"/>
                <a:ea typeface="+mj-ea"/>
                <a:cs typeface="+mj-cs"/>
              </a:rPr>
              <a:t>Energy Cost Allocators</a:t>
            </a:r>
          </a:p>
        </p:txBody>
      </p:sp>
      <p:pic>
        <p:nvPicPr>
          <p:cNvPr id="3" name="Picture 2">
            <a:extLst>
              <a:ext uri="{FF2B5EF4-FFF2-40B4-BE49-F238E27FC236}">
                <a16:creationId xmlns="" xmlns:a16="http://schemas.microsoft.com/office/drawing/2014/main" id="{95E946DC-12AF-442C-9997-E7DFAC0E7C17}"/>
              </a:ext>
            </a:extLst>
          </p:cNvPr>
          <p:cNvPicPr>
            <a:picLocks noChangeAspect="1"/>
          </p:cNvPicPr>
          <p:nvPr/>
        </p:nvPicPr>
        <p:blipFill>
          <a:blip r:embed="rId2"/>
          <a:stretch>
            <a:fillRect/>
          </a:stretch>
        </p:blipFill>
        <p:spPr>
          <a:xfrm>
            <a:off x="923228" y="2051184"/>
            <a:ext cx="7297544" cy="2755631"/>
          </a:xfrm>
          <a:prstGeom prst="rect">
            <a:avLst/>
          </a:prstGeom>
        </p:spPr>
      </p:pic>
    </p:spTree>
    <p:extLst>
      <p:ext uri="{BB962C8B-B14F-4D97-AF65-F5344CB8AC3E}">
        <p14:creationId xmlns:p14="http://schemas.microsoft.com/office/powerpoint/2010/main" val="3922451222"/>
      </p:ext>
    </p:extLst>
  </p:cSld>
  <p:clrMapOvr>
    <a:masterClrMapping/>
  </p:clrMapOvr>
</p:sld>
</file>

<file path=ppt/theme/theme1.xml><?xml version="1.0" encoding="utf-8"?>
<a:theme xmlns:a="http://schemas.openxmlformats.org/drawingml/2006/main" name="TP030002822">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FFAE4261816A84189F1F1F9862CADEB" ma:contentTypeVersion="0" ma:contentTypeDescription="Create a new document." ma:contentTypeScope="" ma:versionID="06a7dfda14d77183c35e4a47324e12e4">
  <xsd:schema xmlns:xsd="http://www.w3.org/2001/XMLSchema" xmlns:xs="http://www.w3.org/2001/XMLSchema" xmlns:p="http://schemas.microsoft.com/office/2006/metadata/properties" targetNamespace="http://schemas.microsoft.com/office/2006/metadata/properties" ma:root="true" ma:fieldsID="3dd47566f69f582d6329f825cda4cf77">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file>

<file path=customXml/itemProps1.xml><?xml version="1.0" encoding="utf-8"?>
<ds:datastoreItem xmlns:ds="http://schemas.openxmlformats.org/officeDocument/2006/customXml" ds:itemID="{27BF9B85-152D-4579-94B4-BB0BAAAC320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customXml/itemProps2.xml><?xml version="1.0" encoding="utf-8"?>
<ds:datastoreItem xmlns:ds="http://schemas.openxmlformats.org/officeDocument/2006/customXml" ds:itemID="{F2C96E75-BC25-4C8A-9E42-D5A2B8F6A992}">
  <ds:schemaRefs>
    <ds:schemaRef ds:uri="http://schemas.microsoft.com/sharepoint/v3/contenttype/forms"/>
  </ds:schemaRefs>
</ds:datastoreItem>
</file>

<file path=customXml/itemProps3.xml><?xml version="1.0" encoding="utf-8"?>
<ds:datastoreItem xmlns:ds="http://schemas.openxmlformats.org/officeDocument/2006/customXml" ds:itemID="{CEA2EB07-1F38-4A03-8FEB-007DE2971035}">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
  <TotalTime>601</TotalTime>
  <Words>1399</Words>
  <Application>Microsoft Office PowerPoint</Application>
  <PresentationFormat>On-screen Show (4:3)</PresentationFormat>
  <Paragraphs>311</Paragraphs>
  <Slides>20</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20</vt:i4>
      </vt:variant>
    </vt:vector>
  </HeadingPairs>
  <TitlesOfParts>
    <vt:vector size="23" baseType="lpstr">
      <vt:lpstr>Arial</vt:lpstr>
      <vt:lpstr>Calibri</vt:lpstr>
      <vt:lpstr>TP030002822</vt:lpstr>
      <vt:lpstr>PowerPoint Presentation</vt:lpstr>
      <vt:lpstr>Our Task</vt:lpstr>
      <vt:lpstr>The Cost of Service Standard</vt:lpstr>
      <vt:lpstr>My Fundamental Position</vt:lpstr>
      <vt:lpstr>General Method</vt:lpstr>
      <vt:lpstr>Consumers Energy U-18322 COSS</vt:lpstr>
      <vt:lpstr>Solar Cases</vt:lpstr>
      <vt:lpstr>Solar Output Contributions of Energy</vt:lpstr>
      <vt:lpstr>Residential Customer with Net Zero Solar Energy Cost Allocators</vt:lpstr>
      <vt:lpstr>Solar Output Contributions on Peak</vt:lpstr>
      <vt:lpstr>Residential Customer with Net Zero Solar - Contributions on Peak</vt:lpstr>
      <vt:lpstr>Solar Output Contribution at Class Peak</vt:lpstr>
      <vt:lpstr>Residential Customer with Net Zero Solar Contribution to RS Class Peak</vt:lpstr>
      <vt:lpstr>Solar Contribution to Cost of Service</vt:lpstr>
      <vt:lpstr>Residential Customer with Net Zero Solar Cost of Service</vt:lpstr>
      <vt:lpstr>Residential Customer with Net Zero Solar Annual Bill Savings per Nameplate System kW </vt:lpstr>
      <vt:lpstr>Residential Customer with Net Zero Solar Breakeven* Cost per Nameplate System kW </vt:lpstr>
      <vt:lpstr>Residential Customer with Net Zero Solar Inflow-Outflow Elements </vt:lpstr>
      <vt:lpstr>Concerning Other Classes</vt:lpstr>
      <vt:lpstr>PowerPoint Presentation</vt:lpstr>
    </vt:vector>
  </TitlesOfParts>
  <Company>Hewlett-Packard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Liesl</dc:creator>
  <cp:lastModifiedBy>Stow, April (LARA)</cp:lastModifiedBy>
  <cp:revision>38</cp:revision>
  <dcterms:created xsi:type="dcterms:W3CDTF">2011-02-09T14:14:16Z</dcterms:created>
  <dcterms:modified xsi:type="dcterms:W3CDTF">2017-08-15T11:51:58Z</dcterms:modified>
  <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TC300028229990</vt:lpwstr>
  </property>
  <property fmtid="{D5CDD505-2E9C-101B-9397-08002B2CF9AE}" pid="3" name="ContentTypeId">
    <vt:lpwstr>0x0101007FFAE4261816A84189F1F1F9862CADEB</vt:lpwstr>
  </property>
  <property fmtid="{D5CDD505-2E9C-101B-9397-08002B2CF9AE}" pid="4" name="IsMyDocuments">
    <vt:bool>true</vt:bool>
  </property>
</Properties>
</file>