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2"/>
  </p:notesMasterIdLst>
  <p:sldIdLst>
    <p:sldId id="263" r:id="rId2"/>
    <p:sldId id="327" r:id="rId3"/>
    <p:sldId id="341" r:id="rId4"/>
    <p:sldId id="801" r:id="rId5"/>
    <p:sldId id="268" r:id="rId6"/>
    <p:sldId id="803" r:id="rId7"/>
    <p:sldId id="337" r:id="rId8"/>
    <p:sldId id="311" r:id="rId9"/>
    <p:sldId id="836" r:id="rId10"/>
    <p:sldId id="804" r:id="rId11"/>
    <p:sldId id="262" r:id="rId12"/>
    <p:sldId id="802" r:id="rId13"/>
    <p:sldId id="261" r:id="rId14"/>
    <p:sldId id="837" r:id="rId15"/>
    <p:sldId id="838" r:id="rId16"/>
    <p:sldId id="797" r:id="rId17"/>
    <p:sldId id="292" r:id="rId18"/>
    <p:sldId id="293" r:id="rId19"/>
    <p:sldId id="839" r:id="rId20"/>
    <p:sldId id="396"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a:srgbClr val="422C16"/>
    <a:srgbClr val="0C788E"/>
    <a:srgbClr val="006666"/>
    <a:srgbClr val="0099CC"/>
    <a:srgbClr val="660066"/>
    <a:srgbClr val="660033"/>
    <a:srgbClr val="1C1C1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3B21C1-71B1-4288-8DCC-AB881761256A}" v="1" dt="2019-01-24T02:41:20.90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23" autoAdjust="0"/>
    <p:restoredTop sz="86978" autoAdjust="0"/>
  </p:normalViewPr>
  <p:slideViewPr>
    <p:cSldViewPr>
      <p:cViewPr>
        <p:scale>
          <a:sx n="77" d="100"/>
          <a:sy n="77" d="100"/>
        </p:scale>
        <p:origin x="1278"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choenow, Kris (DHHS)" userId="42b59ad9-a890-437c-9c82-2512d2813248" providerId="ADAL" clId="{653B21C1-71B1-4288-8DCC-AB881761256A}"/>
    <pc:docChg chg="modSld">
      <pc:chgData name="Schoenow, Kris (DHHS)" userId="42b59ad9-a890-437c-9c82-2512d2813248" providerId="ADAL" clId="{653B21C1-71B1-4288-8DCC-AB881761256A}" dt="2019-01-24T02:57:11.069" v="29" actId="1037"/>
      <pc:docMkLst>
        <pc:docMk/>
      </pc:docMkLst>
      <pc:sldChg chg="modSp">
        <pc:chgData name="Schoenow, Kris (DHHS)" userId="42b59ad9-a890-437c-9c82-2512d2813248" providerId="ADAL" clId="{653B21C1-71B1-4288-8DCC-AB881761256A}" dt="2019-01-24T02:57:11.069" v="29" actId="1037"/>
        <pc:sldMkLst>
          <pc:docMk/>
          <pc:sldMk cId="4164314198" sldId="263"/>
        </pc:sldMkLst>
        <pc:spChg chg="mod">
          <ac:chgData name="Schoenow, Kris (DHHS)" userId="42b59ad9-a890-437c-9c82-2512d2813248" providerId="ADAL" clId="{653B21C1-71B1-4288-8DCC-AB881761256A}" dt="2019-01-24T02:57:11.069" v="29" actId="1037"/>
          <ac:spMkLst>
            <pc:docMk/>
            <pc:sldMk cId="4164314198" sldId="263"/>
            <ac:spMk id="3" creationId="{079FE726-DCB5-48A2-B0EA-4C8A68F00761}"/>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B9EE28-A926-9C44-92D6-1F640859990D}" type="doc">
      <dgm:prSet loTypeId="urn:microsoft.com/office/officeart/2008/layout/VerticalCurvedList" loCatId="" qsTypeId="urn:microsoft.com/office/officeart/2005/8/quickstyle/simple1" qsCatId="simple" csTypeId="urn:microsoft.com/office/officeart/2005/8/colors/colorful3" csCatId="colorful" phldr="1"/>
      <dgm:spPr/>
      <dgm:t>
        <a:bodyPr/>
        <a:lstStyle/>
        <a:p>
          <a:endParaRPr lang="en-US"/>
        </a:p>
      </dgm:t>
    </dgm:pt>
    <dgm:pt modelId="{71F6AD5A-815E-B648-8F7E-28D17C251608}">
      <dgm:prSet phldrT="[Text]"/>
      <dgm:spPr/>
      <dgm:t>
        <a:bodyPr/>
        <a:lstStyle/>
        <a:p>
          <a:r>
            <a:rPr lang="en-US" dirty="0"/>
            <a:t>Federal Statutes (Legislation)</a:t>
          </a:r>
        </a:p>
      </dgm:t>
      <dgm:extLst>
        <a:ext uri="{E40237B7-FDA0-4F09-8148-C483321AD2D9}">
          <dgm14:cNvPr xmlns:dgm14="http://schemas.microsoft.com/office/drawing/2010/diagram" id="0" name="" descr="Blue rectangle." title="Blue rectangle"/>
        </a:ext>
      </dgm:extLst>
    </dgm:pt>
    <dgm:pt modelId="{ED4F1F1B-ECFE-1842-8349-EB0410E74BED}" type="parTrans" cxnId="{B5201F80-1780-5845-A2CF-7D6878629793}">
      <dgm:prSet/>
      <dgm:spPr/>
      <dgm:t>
        <a:bodyPr/>
        <a:lstStyle/>
        <a:p>
          <a:endParaRPr lang="en-US"/>
        </a:p>
      </dgm:t>
    </dgm:pt>
    <dgm:pt modelId="{5B2C7546-AB84-044E-92C6-52D65D4F6F2B}" type="sibTrans" cxnId="{B5201F80-1780-5845-A2CF-7D6878629793}">
      <dgm:prSet/>
      <dgm:spPr>
        <a:ln w="69850">
          <a:solidFill>
            <a:schemeClr val="accent3">
              <a:lumMod val="50000"/>
            </a:schemeClr>
          </a:solidFill>
        </a:ln>
      </dgm:spPr>
      <dgm:t>
        <a:bodyPr/>
        <a:lstStyle/>
        <a:p>
          <a:endParaRPr lang="en-US"/>
        </a:p>
      </dgm:t>
    </dgm:pt>
    <dgm:pt modelId="{6635B333-A6CD-DD4B-B59D-E1A276306553}">
      <dgm:prSet phldrT="[Text]"/>
      <dgm:spPr/>
      <dgm:t>
        <a:bodyPr/>
        <a:lstStyle/>
        <a:p>
          <a:r>
            <a:rPr lang="en-US" dirty="0"/>
            <a:t>Regulations (Rules) (CFR)</a:t>
          </a:r>
        </a:p>
      </dgm:t>
      <dgm:extLst>
        <a:ext uri="{E40237B7-FDA0-4F09-8148-C483321AD2D9}">
          <dgm14:cNvPr xmlns:dgm14="http://schemas.microsoft.com/office/drawing/2010/diagram" id="0" name="" descr="Medium blue rectangle." title="Medium blue rectangle"/>
        </a:ext>
      </dgm:extLst>
    </dgm:pt>
    <dgm:pt modelId="{D73CDCD6-07C0-FD42-B658-41910BFCC03C}" type="parTrans" cxnId="{171EA0E1-BD43-6F49-B20A-C82718655BBE}">
      <dgm:prSet/>
      <dgm:spPr/>
      <dgm:t>
        <a:bodyPr/>
        <a:lstStyle/>
        <a:p>
          <a:endParaRPr lang="en-US"/>
        </a:p>
      </dgm:t>
    </dgm:pt>
    <dgm:pt modelId="{99C17D7E-FC97-6440-94D2-A9F634FFFCC7}" type="sibTrans" cxnId="{171EA0E1-BD43-6F49-B20A-C82718655BBE}">
      <dgm:prSet/>
      <dgm:spPr/>
      <dgm:t>
        <a:bodyPr/>
        <a:lstStyle/>
        <a:p>
          <a:endParaRPr lang="en-US"/>
        </a:p>
      </dgm:t>
    </dgm:pt>
    <dgm:pt modelId="{845225C5-1E95-1B4A-8D0B-388ACA3445A7}">
      <dgm:prSet phldrT="[Text]"/>
      <dgm:spPr/>
      <dgm:t>
        <a:bodyPr/>
        <a:lstStyle/>
        <a:p>
          <a:r>
            <a:rPr lang="en-US" dirty="0"/>
            <a:t>Grant Guidance (WPNs)</a:t>
          </a:r>
        </a:p>
      </dgm:t>
      <dgm:extLst>
        <a:ext uri="{E40237B7-FDA0-4F09-8148-C483321AD2D9}">
          <dgm14:cNvPr xmlns:dgm14="http://schemas.microsoft.com/office/drawing/2010/diagram" id="0" name="" descr="Dark blue rectangle." title="Dark blue rectangle"/>
        </a:ext>
      </dgm:extLst>
    </dgm:pt>
    <dgm:pt modelId="{8D9DB315-F223-8D4F-AAD0-8B5A75BE7DE3}" type="parTrans" cxnId="{D239D706-DDCE-784C-8A68-309B7BEAC0BE}">
      <dgm:prSet/>
      <dgm:spPr/>
      <dgm:t>
        <a:bodyPr/>
        <a:lstStyle/>
        <a:p>
          <a:endParaRPr lang="en-US"/>
        </a:p>
      </dgm:t>
    </dgm:pt>
    <dgm:pt modelId="{904DC063-867C-BA41-91F5-2806C6C6CC6B}" type="sibTrans" cxnId="{D239D706-DDCE-784C-8A68-309B7BEAC0BE}">
      <dgm:prSet/>
      <dgm:spPr/>
      <dgm:t>
        <a:bodyPr/>
        <a:lstStyle/>
        <a:p>
          <a:endParaRPr lang="en-US"/>
        </a:p>
      </dgm:t>
    </dgm:pt>
    <dgm:pt modelId="{A1F456C5-3ECD-B04F-ACD4-75A3E6C66542}" type="pres">
      <dgm:prSet presAssocID="{F4B9EE28-A926-9C44-92D6-1F640859990D}" presName="Name0" presStyleCnt="0">
        <dgm:presLayoutVars>
          <dgm:chMax val="7"/>
          <dgm:chPref val="7"/>
          <dgm:dir/>
        </dgm:presLayoutVars>
      </dgm:prSet>
      <dgm:spPr/>
    </dgm:pt>
    <dgm:pt modelId="{CB1A6179-2ABF-344F-BA67-EECDF6D4F52D}" type="pres">
      <dgm:prSet presAssocID="{F4B9EE28-A926-9C44-92D6-1F640859990D}" presName="Name1" presStyleCnt="0"/>
      <dgm:spPr/>
    </dgm:pt>
    <dgm:pt modelId="{A4C09244-591B-FE44-A1FF-3D1B5F4046AC}" type="pres">
      <dgm:prSet presAssocID="{F4B9EE28-A926-9C44-92D6-1F640859990D}" presName="cycle" presStyleCnt="0"/>
      <dgm:spPr/>
    </dgm:pt>
    <dgm:pt modelId="{ABC23328-033D-024F-AA68-DED3773F5105}" type="pres">
      <dgm:prSet presAssocID="{F4B9EE28-A926-9C44-92D6-1F640859990D}" presName="srcNode" presStyleLbl="node1" presStyleIdx="0" presStyleCnt="3"/>
      <dgm:spPr/>
    </dgm:pt>
    <dgm:pt modelId="{33791568-DAEF-C642-BCED-7ABE549D8CA1}" type="pres">
      <dgm:prSet presAssocID="{F4B9EE28-A926-9C44-92D6-1F640859990D}" presName="conn" presStyleLbl="parChTrans1D2" presStyleIdx="0" presStyleCnt="1"/>
      <dgm:spPr/>
    </dgm:pt>
    <dgm:pt modelId="{3C3A6182-870A-4A42-AC7E-0982464DA1E8}" type="pres">
      <dgm:prSet presAssocID="{F4B9EE28-A926-9C44-92D6-1F640859990D}" presName="extraNode" presStyleLbl="node1" presStyleIdx="0" presStyleCnt="3"/>
      <dgm:spPr/>
    </dgm:pt>
    <dgm:pt modelId="{DD687878-4977-9E45-A578-6D5BA3BDBC0F}" type="pres">
      <dgm:prSet presAssocID="{F4B9EE28-A926-9C44-92D6-1F640859990D}" presName="dstNode" presStyleLbl="node1" presStyleIdx="0" presStyleCnt="3"/>
      <dgm:spPr/>
    </dgm:pt>
    <dgm:pt modelId="{791CDCA9-7FED-E844-AA00-103231F301F8}" type="pres">
      <dgm:prSet presAssocID="{71F6AD5A-815E-B648-8F7E-28D17C251608}" presName="text_1" presStyleLbl="node1" presStyleIdx="0" presStyleCnt="3">
        <dgm:presLayoutVars>
          <dgm:bulletEnabled val="1"/>
        </dgm:presLayoutVars>
      </dgm:prSet>
      <dgm:spPr/>
    </dgm:pt>
    <dgm:pt modelId="{CB8E4DA3-C8DA-0546-852E-89B21DEC4353}" type="pres">
      <dgm:prSet presAssocID="{71F6AD5A-815E-B648-8F7E-28D17C251608}" presName="accent_1" presStyleCnt="0"/>
      <dgm:spPr/>
    </dgm:pt>
    <dgm:pt modelId="{5AFC0912-68B6-0D4C-8614-07A9B1508F4F}" type="pres">
      <dgm:prSet presAssocID="{71F6AD5A-815E-B648-8F7E-28D17C251608}" presName="accentRepeatNode" presStyleLbl="solidFgAcc1" presStyleIdx="0" presStyleCnt="3"/>
      <dgm:spPr/>
      <dgm:extLst>
        <a:ext uri="{E40237B7-FDA0-4F09-8148-C483321AD2D9}">
          <dgm14:cNvPr xmlns:dgm14="http://schemas.microsoft.com/office/drawing/2010/diagram" id="0" name="" descr="Light blue circle with a 1 in it." title="Light blue circle with a 1 in it"/>
        </a:ext>
      </dgm:extLst>
    </dgm:pt>
    <dgm:pt modelId="{9775F9D9-3D06-E44F-BC11-31721519515B}" type="pres">
      <dgm:prSet presAssocID="{6635B333-A6CD-DD4B-B59D-E1A276306553}" presName="text_2" presStyleLbl="node1" presStyleIdx="1" presStyleCnt="3" custLinFactNeighborX="627" custLinFactNeighborY="-5482">
        <dgm:presLayoutVars>
          <dgm:bulletEnabled val="1"/>
        </dgm:presLayoutVars>
      </dgm:prSet>
      <dgm:spPr/>
    </dgm:pt>
    <dgm:pt modelId="{0F92FAEE-787D-E042-B4D0-E38A40B501EA}" type="pres">
      <dgm:prSet presAssocID="{6635B333-A6CD-DD4B-B59D-E1A276306553}" presName="accent_2" presStyleCnt="0"/>
      <dgm:spPr/>
    </dgm:pt>
    <dgm:pt modelId="{5755443E-CC94-5B44-ADA3-AB8FE0FFF286}" type="pres">
      <dgm:prSet presAssocID="{6635B333-A6CD-DD4B-B59D-E1A276306553}" presName="accentRepeatNode" presStyleLbl="solidFgAcc1" presStyleIdx="1" presStyleCnt="3"/>
      <dgm:spPr/>
      <dgm:extLst>
        <a:ext uri="{E40237B7-FDA0-4F09-8148-C483321AD2D9}">
          <dgm14:cNvPr xmlns:dgm14="http://schemas.microsoft.com/office/drawing/2010/diagram" id="0" name="" descr="Medium blue circle with a 2 in it." title="Medium blue circle with a 2 in it"/>
        </a:ext>
      </dgm:extLst>
    </dgm:pt>
    <dgm:pt modelId="{C8C04C39-AD42-7D45-B55E-3B0980483CB5}" type="pres">
      <dgm:prSet presAssocID="{845225C5-1E95-1B4A-8D0B-388ACA3445A7}" presName="text_3" presStyleLbl="node1" presStyleIdx="2" presStyleCnt="3">
        <dgm:presLayoutVars>
          <dgm:bulletEnabled val="1"/>
        </dgm:presLayoutVars>
      </dgm:prSet>
      <dgm:spPr/>
    </dgm:pt>
    <dgm:pt modelId="{5DAEBC11-2C41-AF47-99A6-982D6C665429}" type="pres">
      <dgm:prSet presAssocID="{845225C5-1E95-1B4A-8D0B-388ACA3445A7}" presName="accent_3" presStyleCnt="0"/>
      <dgm:spPr/>
    </dgm:pt>
    <dgm:pt modelId="{6E514398-162E-8A40-B735-678F8D07A16C}" type="pres">
      <dgm:prSet presAssocID="{845225C5-1E95-1B4A-8D0B-388ACA3445A7}" presName="accentRepeatNode" presStyleLbl="solidFgAcc1" presStyleIdx="2" presStyleCnt="3"/>
      <dgm:spPr/>
      <dgm:extLst>
        <a:ext uri="{E40237B7-FDA0-4F09-8148-C483321AD2D9}">
          <dgm14:cNvPr xmlns:dgm14="http://schemas.microsoft.com/office/drawing/2010/diagram" id="0" name="" descr="Dark blue circle with a 3 in it." title="Dark blue circle with a 3 in it"/>
        </a:ext>
      </dgm:extLst>
    </dgm:pt>
  </dgm:ptLst>
  <dgm:cxnLst>
    <dgm:cxn modelId="{D239D706-DDCE-784C-8A68-309B7BEAC0BE}" srcId="{F4B9EE28-A926-9C44-92D6-1F640859990D}" destId="{845225C5-1E95-1B4A-8D0B-388ACA3445A7}" srcOrd="2" destOrd="0" parTransId="{8D9DB315-F223-8D4F-AAD0-8B5A75BE7DE3}" sibTransId="{904DC063-867C-BA41-91F5-2806C6C6CC6B}"/>
    <dgm:cxn modelId="{158C0033-115A-4F43-A874-B26B4106AC85}" type="presOf" srcId="{5B2C7546-AB84-044E-92C6-52D65D4F6F2B}" destId="{33791568-DAEF-C642-BCED-7ABE549D8CA1}" srcOrd="0" destOrd="0" presId="urn:microsoft.com/office/officeart/2008/layout/VerticalCurvedList"/>
    <dgm:cxn modelId="{B953494B-4114-0644-98F3-C0C7EB4FB51B}" type="presOf" srcId="{6635B333-A6CD-DD4B-B59D-E1A276306553}" destId="{9775F9D9-3D06-E44F-BC11-31721519515B}" srcOrd="0" destOrd="0" presId="urn:microsoft.com/office/officeart/2008/layout/VerticalCurvedList"/>
    <dgm:cxn modelId="{B5201F80-1780-5845-A2CF-7D6878629793}" srcId="{F4B9EE28-A926-9C44-92D6-1F640859990D}" destId="{71F6AD5A-815E-B648-8F7E-28D17C251608}" srcOrd="0" destOrd="0" parTransId="{ED4F1F1B-ECFE-1842-8349-EB0410E74BED}" sibTransId="{5B2C7546-AB84-044E-92C6-52D65D4F6F2B}"/>
    <dgm:cxn modelId="{D21C1B86-CB79-F240-BBB5-8C222DD3DE61}" type="presOf" srcId="{845225C5-1E95-1B4A-8D0B-388ACA3445A7}" destId="{C8C04C39-AD42-7D45-B55E-3B0980483CB5}" srcOrd="0" destOrd="0" presId="urn:microsoft.com/office/officeart/2008/layout/VerticalCurvedList"/>
    <dgm:cxn modelId="{BF702BB9-BC80-864C-84C5-FD874071A2EE}" type="presOf" srcId="{F4B9EE28-A926-9C44-92D6-1F640859990D}" destId="{A1F456C5-3ECD-B04F-ACD4-75A3E6C66542}" srcOrd="0" destOrd="0" presId="urn:microsoft.com/office/officeart/2008/layout/VerticalCurvedList"/>
    <dgm:cxn modelId="{842420D0-D99A-B84E-B470-7EFA2779F4A8}" type="presOf" srcId="{71F6AD5A-815E-B648-8F7E-28D17C251608}" destId="{791CDCA9-7FED-E844-AA00-103231F301F8}" srcOrd="0" destOrd="0" presId="urn:microsoft.com/office/officeart/2008/layout/VerticalCurvedList"/>
    <dgm:cxn modelId="{171EA0E1-BD43-6F49-B20A-C82718655BBE}" srcId="{F4B9EE28-A926-9C44-92D6-1F640859990D}" destId="{6635B333-A6CD-DD4B-B59D-E1A276306553}" srcOrd="1" destOrd="0" parTransId="{D73CDCD6-07C0-FD42-B658-41910BFCC03C}" sibTransId="{99C17D7E-FC97-6440-94D2-A9F634FFFCC7}"/>
    <dgm:cxn modelId="{EF4A7B50-FD15-594F-ACF7-CED5E5AC7034}" type="presParOf" srcId="{A1F456C5-3ECD-B04F-ACD4-75A3E6C66542}" destId="{CB1A6179-2ABF-344F-BA67-EECDF6D4F52D}" srcOrd="0" destOrd="0" presId="urn:microsoft.com/office/officeart/2008/layout/VerticalCurvedList"/>
    <dgm:cxn modelId="{1277B2BB-378D-CC4E-A9F4-3A9E6255A4EA}" type="presParOf" srcId="{CB1A6179-2ABF-344F-BA67-EECDF6D4F52D}" destId="{A4C09244-591B-FE44-A1FF-3D1B5F4046AC}" srcOrd="0" destOrd="0" presId="urn:microsoft.com/office/officeart/2008/layout/VerticalCurvedList"/>
    <dgm:cxn modelId="{6FEFB267-602E-8D47-8F72-E713917D5B14}" type="presParOf" srcId="{A4C09244-591B-FE44-A1FF-3D1B5F4046AC}" destId="{ABC23328-033D-024F-AA68-DED3773F5105}" srcOrd="0" destOrd="0" presId="urn:microsoft.com/office/officeart/2008/layout/VerticalCurvedList"/>
    <dgm:cxn modelId="{D85EF749-3482-E94F-84A5-7EC44119AA3A}" type="presParOf" srcId="{A4C09244-591B-FE44-A1FF-3D1B5F4046AC}" destId="{33791568-DAEF-C642-BCED-7ABE549D8CA1}" srcOrd="1" destOrd="0" presId="urn:microsoft.com/office/officeart/2008/layout/VerticalCurvedList"/>
    <dgm:cxn modelId="{98CB9CE5-BE1A-AD41-A293-4FFE388C4376}" type="presParOf" srcId="{A4C09244-591B-FE44-A1FF-3D1B5F4046AC}" destId="{3C3A6182-870A-4A42-AC7E-0982464DA1E8}" srcOrd="2" destOrd="0" presId="urn:microsoft.com/office/officeart/2008/layout/VerticalCurvedList"/>
    <dgm:cxn modelId="{31931935-5639-C14F-AF55-81EC71DDA102}" type="presParOf" srcId="{A4C09244-591B-FE44-A1FF-3D1B5F4046AC}" destId="{DD687878-4977-9E45-A578-6D5BA3BDBC0F}" srcOrd="3" destOrd="0" presId="urn:microsoft.com/office/officeart/2008/layout/VerticalCurvedList"/>
    <dgm:cxn modelId="{48CB889F-E83E-4448-BF0C-A21DE70FD319}" type="presParOf" srcId="{CB1A6179-2ABF-344F-BA67-EECDF6D4F52D}" destId="{791CDCA9-7FED-E844-AA00-103231F301F8}" srcOrd="1" destOrd="0" presId="urn:microsoft.com/office/officeart/2008/layout/VerticalCurvedList"/>
    <dgm:cxn modelId="{8AE5864D-1ED2-B14F-BE75-BB7963703AB9}" type="presParOf" srcId="{CB1A6179-2ABF-344F-BA67-EECDF6D4F52D}" destId="{CB8E4DA3-C8DA-0546-852E-89B21DEC4353}" srcOrd="2" destOrd="0" presId="urn:microsoft.com/office/officeart/2008/layout/VerticalCurvedList"/>
    <dgm:cxn modelId="{562ABCEB-3CB7-C243-BFC0-E3080E6D8EDF}" type="presParOf" srcId="{CB8E4DA3-C8DA-0546-852E-89B21DEC4353}" destId="{5AFC0912-68B6-0D4C-8614-07A9B1508F4F}" srcOrd="0" destOrd="0" presId="urn:microsoft.com/office/officeart/2008/layout/VerticalCurvedList"/>
    <dgm:cxn modelId="{B038AF72-B7A9-4142-9357-D48AA0367199}" type="presParOf" srcId="{CB1A6179-2ABF-344F-BA67-EECDF6D4F52D}" destId="{9775F9D9-3D06-E44F-BC11-31721519515B}" srcOrd="3" destOrd="0" presId="urn:microsoft.com/office/officeart/2008/layout/VerticalCurvedList"/>
    <dgm:cxn modelId="{381142ED-052C-1B45-BEAB-F5991A519D0F}" type="presParOf" srcId="{CB1A6179-2ABF-344F-BA67-EECDF6D4F52D}" destId="{0F92FAEE-787D-E042-B4D0-E38A40B501EA}" srcOrd="4" destOrd="0" presId="urn:microsoft.com/office/officeart/2008/layout/VerticalCurvedList"/>
    <dgm:cxn modelId="{75D9A731-D30A-BE4D-B34E-1E605DC511C3}" type="presParOf" srcId="{0F92FAEE-787D-E042-B4D0-E38A40B501EA}" destId="{5755443E-CC94-5B44-ADA3-AB8FE0FFF286}" srcOrd="0" destOrd="0" presId="urn:microsoft.com/office/officeart/2008/layout/VerticalCurvedList"/>
    <dgm:cxn modelId="{FB162475-2A71-DF4E-A70B-6381B8B1E3E1}" type="presParOf" srcId="{CB1A6179-2ABF-344F-BA67-EECDF6D4F52D}" destId="{C8C04C39-AD42-7D45-B55E-3B0980483CB5}" srcOrd="5" destOrd="0" presId="urn:microsoft.com/office/officeart/2008/layout/VerticalCurvedList"/>
    <dgm:cxn modelId="{C3F0A44C-93D6-1D47-A84A-874C4B2EC184}" type="presParOf" srcId="{CB1A6179-2ABF-344F-BA67-EECDF6D4F52D}" destId="{5DAEBC11-2C41-AF47-99A6-982D6C665429}" srcOrd="6" destOrd="0" presId="urn:microsoft.com/office/officeart/2008/layout/VerticalCurvedList"/>
    <dgm:cxn modelId="{BF3A00E2-5C2D-A94F-85C0-26F23055D401}" type="presParOf" srcId="{5DAEBC11-2C41-AF47-99A6-982D6C665429}" destId="{6E514398-162E-8A40-B735-678F8D07A16C}"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4B9EE28-A926-9C44-92D6-1F640859990D}" type="doc">
      <dgm:prSet loTypeId="urn:microsoft.com/office/officeart/2008/layout/VerticalCurvedList" loCatId="" qsTypeId="urn:microsoft.com/office/officeart/2005/8/quickstyle/simple1" qsCatId="simple" csTypeId="urn:microsoft.com/office/officeart/2005/8/colors/colorful3" csCatId="colorful" phldr="1"/>
      <dgm:spPr/>
      <dgm:t>
        <a:bodyPr/>
        <a:lstStyle/>
        <a:p>
          <a:endParaRPr lang="en-US"/>
        </a:p>
      </dgm:t>
    </dgm:pt>
    <dgm:pt modelId="{6635B333-A6CD-DD4B-B59D-E1A276306553}">
      <dgm:prSet phldrT="[Text]"/>
      <dgm:spPr>
        <a:solidFill>
          <a:srgbClr val="7CA4BB"/>
        </a:solidFill>
      </dgm:spPr>
      <dgm:t>
        <a:bodyPr/>
        <a:lstStyle/>
        <a:p>
          <a:r>
            <a:rPr lang="en-US" dirty="0"/>
            <a:t>Michigan Weatherization Field Guide</a:t>
          </a:r>
        </a:p>
      </dgm:t>
      <dgm:extLst>
        <a:ext uri="{E40237B7-FDA0-4F09-8148-C483321AD2D9}">
          <dgm14:cNvPr xmlns:dgm14="http://schemas.microsoft.com/office/drawing/2010/diagram" id="0" name="" descr="Medium blue rectangle." title="Medium blue rectangle"/>
        </a:ext>
      </dgm:extLst>
    </dgm:pt>
    <dgm:pt modelId="{D73CDCD6-07C0-FD42-B658-41910BFCC03C}" type="parTrans" cxnId="{171EA0E1-BD43-6F49-B20A-C82718655BBE}">
      <dgm:prSet/>
      <dgm:spPr/>
      <dgm:t>
        <a:bodyPr/>
        <a:lstStyle/>
        <a:p>
          <a:endParaRPr lang="en-US"/>
        </a:p>
      </dgm:t>
    </dgm:pt>
    <dgm:pt modelId="{99C17D7E-FC97-6440-94D2-A9F634FFFCC7}" type="sibTrans" cxnId="{171EA0E1-BD43-6F49-B20A-C82718655BBE}">
      <dgm:prSet/>
      <dgm:spPr/>
      <dgm:t>
        <a:bodyPr/>
        <a:lstStyle/>
        <a:p>
          <a:endParaRPr lang="en-US"/>
        </a:p>
      </dgm:t>
    </dgm:pt>
    <dgm:pt modelId="{845225C5-1E95-1B4A-8D0B-388ACA3445A7}">
      <dgm:prSet phldrT="[Text]"/>
      <dgm:spPr>
        <a:solidFill>
          <a:srgbClr val="969FA7"/>
        </a:solidFill>
      </dgm:spPr>
      <dgm:t>
        <a:bodyPr/>
        <a:lstStyle/>
        <a:p>
          <a:r>
            <a:rPr lang="en-US" dirty="0"/>
            <a:t>Health &amp; Safety Plan</a:t>
          </a:r>
        </a:p>
      </dgm:t>
      <dgm:extLst>
        <a:ext uri="{E40237B7-FDA0-4F09-8148-C483321AD2D9}">
          <dgm14:cNvPr xmlns:dgm14="http://schemas.microsoft.com/office/drawing/2010/diagram" id="0" name="" descr="Dark blue rectangle." title="Dark blue rectangle"/>
        </a:ext>
      </dgm:extLst>
    </dgm:pt>
    <dgm:pt modelId="{8D9DB315-F223-8D4F-AAD0-8B5A75BE7DE3}" type="parTrans" cxnId="{D239D706-DDCE-784C-8A68-309B7BEAC0BE}">
      <dgm:prSet/>
      <dgm:spPr/>
      <dgm:t>
        <a:bodyPr/>
        <a:lstStyle/>
        <a:p>
          <a:endParaRPr lang="en-US"/>
        </a:p>
      </dgm:t>
    </dgm:pt>
    <dgm:pt modelId="{904DC063-867C-BA41-91F5-2806C6C6CC6B}" type="sibTrans" cxnId="{D239D706-DDCE-784C-8A68-309B7BEAC0BE}">
      <dgm:prSet/>
      <dgm:spPr/>
      <dgm:t>
        <a:bodyPr/>
        <a:lstStyle/>
        <a:p>
          <a:endParaRPr lang="en-US"/>
        </a:p>
      </dgm:t>
    </dgm:pt>
    <dgm:pt modelId="{45E4DCD5-3843-440E-95F6-82362BC24723}">
      <dgm:prSet phldrT="[Text]"/>
      <dgm:spPr/>
      <dgm:t>
        <a:bodyPr/>
        <a:lstStyle/>
        <a:p>
          <a:r>
            <a:rPr lang="en-US" dirty="0"/>
            <a:t>Michigan DOE State Plan</a:t>
          </a:r>
        </a:p>
      </dgm:t>
      <dgm:extLst>
        <a:ext uri="{E40237B7-FDA0-4F09-8148-C483321AD2D9}">
          <dgm14:cNvPr xmlns:dgm14="http://schemas.microsoft.com/office/drawing/2010/diagram" id="0" name="" descr="Blue rectangle." title="Blue rectangle"/>
        </a:ext>
      </dgm:extLst>
    </dgm:pt>
    <dgm:pt modelId="{D14D2D0F-3EE3-490F-AA44-4318F15AC086}" type="parTrans" cxnId="{D944A1DF-CB13-4175-BE0E-AB9AAD4EF3F1}">
      <dgm:prSet/>
      <dgm:spPr/>
      <dgm:t>
        <a:bodyPr/>
        <a:lstStyle/>
        <a:p>
          <a:endParaRPr lang="en-US"/>
        </a:p>
      </dgm:t>
    </dgm:pt>
    <dgm:pt modelId="{6C2D894C-10D2-4A20-BDF4-12E410265D3B}" type="sibTrans" cxnId="{D944A1DF-CB13-4175-BE0E-AB9AAD4EF3F1}">
      <dgm:prSet/>
      <dgm:spPr/>
      <dgm:t>
        <a:bodyPr/>
        <a:lstStyle/>
        <a:p>
          <a:endParaRPr lang="en-US"/>
        </a:p>
      </dgm:t>
    </dgm:pt>
    <dgm:pt modelId="{73DA3DDD-E2F0-4475-B7DC-4478A1F948D3}">
      <dgm:prSet phldrT="[Text]"/>
      <dgm:spPr/>
      <dgm:t>
        <a:bodyPr/>
        <a:lstStyle/>
        <a:p>
          <a:r>
            <a:rPr lang="en-US"/>
            <a:t>Community Services Policy Manual (CSPM)</a:t>
          </a:r>
          <a:endParaRPr lang="en-US" dirty="0"/>
        </a:p>
      </dgm:t>
      <dgm:extLst>
        <a:ext uri="{E40237B7-FDA0-4F09-8148-C483321AD2D9}">
          <dgm14:cNvPr xmlns:dgm14="http://schemas.microsoft.com/office/drawing/2010/diagram" id="0" name="" descr="Blue rectangle." title="Blue rectangle"/>
        </a:ext>
      </dgm:extLst>
    </dgm:pt>
    <dgm:pt modelId="{D40C9417-2824-450B-B37F-6A7A0722072C}" type="parTrans" cxnId="{548F425C-2C81-4FEC-850B-5DB4A892B521}">
      <dgm:prSet/>
      <dgm:spPr/>
      <dgm:t>
        <a:bodyPr/>
        <a:lstStyle/>
        <a:p>
          <a:endParaRPr lang="en-US"/>
        </a:p>
      </dgm:t>
    </dgm:pt>
    <dgm:pt modelId="{0F625575-608C-47B6-8072-27F4839EADCE}" type="sibTrans" cxnId="{548F425C-2C81-4FEC-850B-5DB4A892B521}">
      <dgm:prSet/>
      <dgm:spPr/>
      <dgm:t>
        <a:bodyPr/>
        <a:lstStyle/>
        <a:p>
          <a:endParaRPr lang="en-US"/>
        </a:p>
      </dgm:t>
    </dgm:pt>
    <dgm:pt modelId="{A1F456C5-3ECD-B04F-ACD4-75A3E6C66542}" type="pres">
      <dgm:prSet presAssocID="{F4B9EE28-A926-9C44-92D6-1F640859990D}" presName="Name0" presStyleCnt="0">
        <dgm:presLayoutVars>
          <dgm:chMax val="7"/>
          <dgm:chPref val="7"/>
          <dgm:dir/>
        </dgm:presLayoutVars>
      </dgm:prSet>
      <dgm:spPr/>
    </dgm:pt>
    <dgm:pt modelId="{CB1A6179-2ABF-344F-BA67-EECDF6D4F52D}" type="pres">
      <dgm:prSet presAssocID="{F4B9EE28-A926-9C44-92D6-1F640859990D}" presName="Name1" presStyleCnt="0"/>
      <dgm:spPr/>
    </dgm:pt>
    <dgm:pt modelId="{A4C09244-591B-FE44-A1FF-3D1B5F4046AC}" type="pres">
      <dgm:prSet presAssocID="{F4B9EE28-A926-9C44-92D6-1F640859990D}" presName="cycle" presStyleCnt="0"/>
      <dgm:spPr/>
    </dgm:pt>
    <dgm:pt modelId="{ABC23328-033D-024F-AA68-DED3773F5105}" type="pres">
      <dgm:prSet presAssocID="{F4B9EE28-A926-9C44-92D6-1F640859990D}" presName="srcNode" presStyleLbl="node1" presStyleIdx="0" presStyleCnt="4"/>
      <dgm:spPr/>
    </dgm:pt>
    <dgm:pt modelId="{33791568-DAEF-C642-BCED-7ABE549D8CA1}" type="pres">
      <dgm:prSet presAssocID="{F4B9EE28-A926-9C44-92D6-1F640859990D}" presName="conn" presStyleLbl="parChTrans1D2" presStyleIdx="0" presStyleCnt="1"/>
      <dgm:spPr/>
    </dgm:pt>
    <dgm:pt modelId="{3C3A6182-870A-4A42-AC7E-0982464DA1E8}" type="pres">
      <dgm:prSet presAssocID="{F4B9EE28-A926-9C44-92D6-1F640859990D}" presName="extraNode" presStyleLbl="node1" presStyleIdx="0" presStyleCnt="4"/>
      <dgm:spPr/>
    </dgm:pt>
    <dgm:pt modelId="{DD687878-4977-9E45-A578-6D5BA3BDBC0F}" type="pres">
      <dgm:prSet presAssocID="{F4B9EE28-A926-9C44-92D6-1F640859990D}" presName="dstNode" presStyleLbl="node1" presStyleIdx="0" presStyleCnt="4"/>
      <dgm:spPr/>
    </dgm:pt>
    <dgm:pt modelId="{AB2BC4B1-8575-4F73-B3FC-D397AF0F3359}" type="pres">
      <dgm:prSet presAssocID="{45E4DCD5-3843-440E-95F6-82362BC24723}" presName="text_1" presStyleLbl="node1" presStyleIdx="0" presStyleCnt="4">
        <dgm:presLayoutVars>
          <dgm:bulletEnabled val="1"/>
        </dgm:presLayoutVars>
      </dgm:prSet>
      <dgm:spPr/>
    </dgm:pt>
    <dgm:pt modelId="{D7BCD5DF-3D38-4D29-9D2D-85A746BCAB44}" type="pres">
      <dgm:prSet presAssocID="{45E4DCD5-3843-440E-95F6-82362BC24723}" presName="accent_1" presStyleCnt="0"/>
      <dgm:spPr/>
    </dgm:pt>
    <dgm:pt modelId="{9B38D5B7-B9F0-420E-97F7-A72031B0A0A9}" type="pres">
      <dgm:prSet presAssocID="{45E4DCD5-3843-440E-95F6-82362BC24723}" presName="accentRepeatNode" presStyleLbl="solidFgAcc1" presStyleIdx="0" presStyleCnt="4"/>
      <dgm:spPr/>
    </dgm:pt>
    <dgm:pt modelId="{5E3CDB62-BFE6-4A11-A550-695500AA46D4}" type="pres">
      <dgm:prSet presAssocID="{73DA3DDD-E2F0-4475-B7DC-4478A1F948D3}" presName="text_2" presStyleLbl="node1" presStyleIdx="1" presStyleCnt="4">
        <dgm:presLayoutVars>
          <dgm:bulletEnabled val="1"/>
        </dgm:presLayoutVars>
      </dgm:prSet>
      <dgm:spPr/>
    </dgm:pt>
    <dgm:pt modelId="{57ADDDCF-A41A-479C-9BD1-85EDBB9A222B}" type="pres">
      <dgm:prSet presAssocID="{73DA3DDD-E2F0-4475-B7DC-4478A1F948D3}" presName="accent_2" presStyleCnt="0"/>
      <dgm:spPr/>
    </dgm:pt>
    <dgm:pt modelId="{87C9E171-7FCD-4ADF-8DB2-C4D384E4A499}" type="pres">
      <dgm:prSet presAssocID="{73DA3DDD-E2F0-4475-B7DC-4478A1F948D3}" presName="accentRepeatNode" presStyleLbl="solidFgAcc1" presStyleIdx="1" presStyleCnt="4"/>
      <dgm:spPr/>
    </dgm:pt>
    <dgm:pt modelId="{D5BA514D-90D8-4668-AF29-4DFF8088747B}" type="pres">
      <dgm:prSet presAssocID="{6635B333-A6CD-DD4B-B59D-E1A276306553}" presName="text_3" presStyleLbl="node1" presStyleIdx="2" presStyleCnt="4">
        <dgm:presLayoutVars>
          <dgm:bulletEnabled val="1"/>
        </dgm:presLayoutVars>
      </dgm:prSet>
      <dgm:spPr/>
    </dgm:pt>
    <dgm:pt modelId="{5F6D2F7F-1747-4059-9D70-95B921E31C0F}" type="pres">
      <dgm:prSet presAssocID="{6635B333-A6CD-DD4B-B59D-E1A276306553}" presName="accent_3" presStyleCnt="0"/>
      <dgm:spPr/>
    </dgm:pt>
    <dgm:pt modelId="{5755443E-CC94-5B44-ADA3-AB8FE0FFF286}" type="pres">
      <dgm:prSet presAssocID="{6635B333-A6CD-DD4B-B59D-E1A276306553}" presName="accentRepeatNode" presStyleLbl="solidFgAcc1" presStyleIdx="2" presStyleCnt="4"/>
      <dgm:spPr/>
      <dgm:extLst>
        <a:ext uri="{E40237B7-FDA0-4F09-8148-C483321AD2D9}">
          <dgm14:cNvPr xmlns:dgm14="http://schemas.microsoft.com/office/drawing/2010/diagram" id="0" name="" descr="Medium blue circle with a 2 in it." title="Medium blue circle with a 2 in it"/>
        </a:ext>
      </dgm:extLst>
    </dgm:pt>
    <dgm:pt modelId="{63464677-333A-4C4D-A387-EDF1D31FB3D7}" type="pres">
      <dgm:prSet presAssocID="{845225C5-1E95-1B4A-8D0B-388ACA3445A7}" presName="text_4" presStyleLbl="node1" presStyleIdx="3" presStyleCnt="4">
        <dgm:presLayoutVars>
          <dgm:bulletEnabled val="1"/>
        </dgm:presLayoutVars>
      </dgm:prSet>
      <dgm:spPr/>
    </dgm:pt>
    <dgm:pt modelId="{CFD8E547-DF61-44C3-A76B-48AE071F2C9D}" type="pres">
      <dgm:prSet presAssocID="{845225C5-1E95-1B4A-8D0B-388ACA3445A7}" presName="accent_4" presStyleCnt="0"/>
      <dgm:spPr/>
    </dgm:pt>
    <dgm:pt modelId="{6E514398-162E-8A40-B735-678F8D07A16C}" type="pres">
      <dgm:prSet presAssocID="{845225C5-1E95-1B4A-8D0B-388ACA3445A7}" presName="accentRepeatNode" presStyleLbl="solidFgAcc1" presStyleIdx="3" presStyleCnt="4"/>
      <dgm:spPr/>
      <dgm:extLst>
        <a:ext uri="{E40237B7-FDA0-4F09-8148-C483321AD2D9}">
          <dgm14:cNvPr xmlns:dgm14="http://schemas.microsoft.com/office/drawing/2010/diagram" id="0" name="" descr="Dark blue circle with a 3 in it." title="Dark blue circle with a 3 in it"/>
        </a:ext>
      </dgm:extLst>
    </dgm:pt>
  </dgm:ptLst>
  <dgm:cxnLst>
    <dgm:cxn modelId="{D239D706-DDCE-784C-8A68-309B7BEAC0BE}" srcId="{F4B9EE28-A926-9C44-92D6-1F640859990D}" destId="{845225C5-1E95-1B4A-8D0B-388ACA3445A7}" srcOrd="3" destOrd="0" parTransId="{8D9DB315-F223-8D4F-AAD0-8B5A75BE7DE3}" sibTransId="{904DC063-867C-BA41-91F5-2806C6C6CC6B}"/>
    <dgm:cxn modelId="{E2A13129-C694-4973-BF6E-BE8C5994DBC2}" type="presOf" srcId="{45E4DCD5-3843-440E-95F6-82362BC24723}" destId="{AB2BC4B1-8575-4F73-B3FC-D397AF0F3359}" srcOrd="0" destOrd="0" presId="urn:microsoft.com/office/officeart/2008/layout/VerticalCurvedList"/>
    <dgm:cxn modelId="{0049F539-1F18-417B-87AA-B83B1B7DF5F0}" type="presOf" srcId="{73DA3DDD-E2F0-4475-B7DC-4478A1F948D3}" destId="{5E3CDB62-BFE6-4A11-A550-695500AA46D4}" srcOrd="0" destOrd="0" presId="urn:microsoft.com/office/officeart/2008/layout/VerticalCurvedList"/>
    <dgm:cxn modelId="{548F425C-2C81-4FEC-850B-5DB4A892B521}" srcId="{F4B9EE28-A926-9C44-92D6-1F640859990D}" destId="{73DA3DDD-E2F0-4475-B7DC-4478A1F948D3}" srcOrd="1" destOrd="0" parTransId="{D40C9417-2824-450B-B37F-6A7A0722072C}" sibTransId="{0F625575-608C-47B6-8072-27F4839EADCE}"/>
    <dgm:cxn modelId="{92706378-8C63-4AFC-990A-7C2F21633697}" type="presOf" srcId="{6635B333-A6CD-DD4B-B59D-E1A276306553}" destId="{D5BA514D-90D8-4668-AF29-4DFF8088747B}" srcOrd="0" destOrd="0" presId="urn:microsoft.com/office/officeart/2008/layout/VerticalCurvedList"/>
    <dgm:cxn modelId="{60FA9B83-04E3-4DB8-A946-F0D35B8E2654}" type="presOf" srcId="{6C2D894C-10D2-4A20-BDF4-12E410265D3B}" destId="{33791568-DAEF-C642-BCED-7ABE549D8CA1}" srcOrd="0" destOrd="0" presId="urn:microsoft.com/office/officeart/2008/layout/VerticalCurvedList"/>
    <dgm:cxn modelId="{BF702BB9-BC80-864C-84C5-FD874071A2EE}" type="presOf" srcId="{F4B9EE28-A926-9C44-92D6-1F640859990D}" destId="{A1F456C5-3ECD-B04F-ACD4-75A3E6C66542}" srcOrd="0" destOrd="0" presId="urn:microsoft.com/office/officeart/2008/layout/VerticalCurvedList"/>
    <dgm:cxn modelId="{D944A1DF-CB13-4175-BE0E-AB9AAD4EF3F1}" srcId="{F4B9EE28-A926-9C44-92D6-1F640859990D}" destId="{45E4DCD5-3843-440E-95F6-82362BC24723}" srcOrd="0" destOrd="0" parTransId="{D14D2D0F-3EE3-490F-AA44-4318F15AC086}" sibTransId="{6C2D894C-10D2-4A20-BDF4-12E410265D3B}"/>
    <dgm:cxn modelId="{171EA0E1-BD43-6F49-B20A-C82718655BBE}" srcId="{F4B9EE28-A926-9C44-92D6-1F640859990D}" destId="{6635B333-A6CD-DD4B-B59D-E1A276306553}" srcOrd="2" destOrd="0" parTransId="{D73CDCD6-07C0-FD42-B658-41910BFCC03C}" sibTransId="{99C17D7E-FC97-6440-94D2-A9F634FFFCC7}"/>
    <dgm:cxn modelId="{A560FDEC-7D9C-433E-8C6B-7634B3EA8D69}" type="presOf" srcId="{845225C5-1E95-1B4A-8D0B-388ACA3445A7}" destId="{63464677-333A-4C4D-A387-EDF1D31FB3D7}" srcOrd="0" destOrd="0" presId="urn:microsoft.com/office/officeart/2008/layout/VerticalCurvedList"/>
    <dgm:cxn modelId="{EF4A7B50-FD15-594F-ACF7-CED5E5AC7034}" type="presParOf" srcId="{A1F456C5-3ECD-B04F-ACD4-75A3E6C66542}" destId="{CB1A6179-2ABF-344F-BA67-EECDF6D4F52D}" srcOrd="0" destOrd="0" presId="urn:microsoft.com/office/officeart/2008/layout/VerticalCurvedList"/>
    <dgm:cxn modelId="{1277B2BB-378D-CC4E-A9F4-3A9E6255A4EA}" type="presParOf" srcId="{CB1A6179-2ABF-344F-BA67-EECDF6D4F52D}" destId="{A4C09244-591B-FE44-A1FF-3D1B5F4046AC}" srcOrd="0" destOrd="0" presId="urn:microsoft.com/office/officeart/2008/layout/VerticalCurvedList"/>
    <dgm:cxn modelId="{6FEFB267-602E-8D47-8F72-E713917D5B14}" type="presParOf" srcId="{A4C09244-591B-FE44-A1FF-3D1B5F4046AC}" destId="{ABC23328-033D-024F-AA68-DED3773F5105}" srcOrd="0" destOrd="0" presId="urn:microsoft.com/office/officeart/2008/layout/VerticalCurvedList"/>
    <dgm:cxn modelId="{D85EF749-3482-E94F-84A5-7EC44119AA3A}" type="presParOf" srcId="{A4C09244-591B-FE44-A1FF-3D1B5F4046AC}" destId="{33791568-DAEF-C642-BCED-7ABE549D8CA1}" srcOrd="1" destOrd="0" presId="urn:microsoft.com/office/officeart/2008/layout/VerticalCurvedList"/>
    <dgm:cxn modelId="{98CB9CE5-BE1A-AD41-A293-4FFE388C4376}" type="presParOf" srcId="{A4C09244-591B-FE44-A1FF-3D1B5F4046AC}" destId="{3C3A6182-870A-4A42-AC7E-0982464DA1E8}" srcOrd="2" destOrd="0" presId="urn:microsoft.com/office/officeart/2008/layout/VerticalCurvedList"/>
    <dgm:cxn modelId="{31931935-5639-C14F-AF55-81EC71DDA102}" type="presParOf" srcId="{A4C09244-591B-FE44-A1FF-3D1B5F4046AC}" destId="{DD687878-4977-9E45-A578-6D5BA3BDBC0F}" srcOrd="3" destOrd="0" presId="urn:microsoft.com/office/officeart/2008/layout/VerticalCurvedList"/>
    <dgm:cxn modelId="{E1160E25-1DE4-4F40-8E7C-4F9F6EA80098}" type="presParOf" srcId="{CB1A6179-2ABF-344F-BA67-EECDF6D4F52D}" destId="{AB2BC4B1-8575-4F73-B3FC-D397AF0F3359}" srcOrd="1" destOrd="0" presId="urn:microsoft.com/office/officeart/2008/layout/VerticalCurvedList"/>
    <dgm:cxn modelId="{5E35246C-777B-4411-849E-A23B5045571F}" type="presParOf" srcId="{CB1A6179-2ABF-344F-BA67-EECDF6D4F52D}" destId="{D7BCD5DF-3D38-4D29-9D2D-85A746BCAB44}" srcOrd="2" destOrd="0" presId="urn:microsoft.com/office/officeart/2008/layout/VerticalCurvedList"/>
    <dgm:cxn modelId="{A8FDB6A9-B789-46F5-8C2A-4DB67872B04E}" type="presParOf" srcId="{D7BCD5DF-3D38-4D29-9D2D-85A746BCAB44}" destId="{9B38D5B7-B9F0-420E-97F7-A72031B0A0A9}" srcOrd="0" destOrd="0" presId="urn:microsoft.com/office/officeart/2008/layout/VerticalCurvedList"/>
    <dgm:cxn modelId="{35DF197D-8B2C-4AF0-BBEF-E57CD0531B3C}" type="presParOf" srcId="{CB1A6179-2ABF-344F-BA67-EECDF6D4F52D}" destId="{5E3CDB62-BFE6-4A11-A550-695500AA46D4}" srcOrd="3" destOrd="0" presId="urn:microsoft.com/office/officeart/2008/layout/VerticalCurvedList"/>
    <dgm:cxn modelId="{DF241775-E784-4FC9-B60C-1E19FC120330}" type="presParOf" srcId="{CB1A6179-2ABF-344F-BA67-EECDF6D4F52D}" destId="{57ADDDCF-A41A-479C-9BD1-85EDBB9A222B}" srcOrd="4" destOrd="0" presId="urn:microsoft.com/office/officeart/2008/layout/VerticalCurvedList"/>
    <dgm:cxn modelId="{2539A219-771C-455B-A9BE-44CAFEE64A03}" type="presParOf" srcId="{57ADDDCF-A41A-479C-9BD1-85EDBB9A222B}" destId="{87C9E171-7FCD-4ADF-8DB2-C4D384E4A499}" srcOrd="0" destOrd="0" presId="urn:microsoft.com/office/officeart/2008/layout/VerticalCurvedList"/>
    <dgm:cxn modelId="{2F10E099-CD26-44F1-AEFE-DE1A7B301565}" type="presParOf" srcId="{CB1A6179-2ABF-344F-BA67-EECDF6D4F52D}" destId="{D5BA514D-90D8-4668-AF29-4DFF8088747B}" srcOrd="5" destOrd="0" presId="urn:microsoft.com/office/officeart/2008/layout/VerticalCurvedList"/>
    <dgm:cxn modelId="{274FBCDB-4C38-4098-8E27-5D3C77593E69}" type="presParOf" srcId="{CB1A6179-2ABF-344F-BA67-EECDF6D4F52D}" destId="{5F6D2F7F-1747-4059-9D70-95B921E31C0F}" srcOrd="6" destOrd="0" presId="urn:microsoft.com/office/officeart/2008/layout/VerticalCurvedList"/>
    <dgm:cxn modelId="{75DF63E7-0502-450E-B37F-717C0E765A75}" type="presParOf" srcId="{5F6D2F7F-1747-4059-9D70-95B921E31C0F}" destId="{5755443E-CC94-5B44-ADA3-AB8FE0FFF286}" srcOrd="0" destOrd="0" presId="urn:microsoft.com/office/officeart/2008/layout/VerticalCurvedList"/>
    <dgm:cxn modelId="{3E00EF96-4142-471E-8D5A-18E162AA6DE1}" type="presParOf" srcId="{CB1A6179-2ABF-344F-BA67-EECDF6D4F52D}" destId="{63464677-333A-4C4D-A387-EDF1D31FB3D7}" srcOrd="7" destOrd="0" presId="urn:microsoft.com/office/officeart/2008/layout/VerticalCurvedList"/>
    <dgm:cxn modelId="{DAE765E0-CB30-4C2F-A11A-3581823F03E4}" type="presParOf" srcId="{CB1A6179-2ABF-344F-BA67-EECDF6D4F52D}" destId="{CFD8E547-DF61-44C3-A76B-48AE071F2C9D}" srcOrd="8" destOrd="0" presId="urn:microsoft.com/office/officeart/2008/layout/VerticalCurvedList"/>
    <dgm:cxn modelId="{8E7121AE-1264-4D89-9245-3C51C487A34A}" type="presParOf" srcId="{CFD8E547-DF61-44C3-A76B-48AE071F2C9D}" destId="{6E514398-162E-8A40-B735-678F8D07A16C}"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791568-DAEF-C642-BCED-7ABE549D8CA1}">
      <dsp:nvSpPr>
        <dsp:cNvPr id="0" name=""/>
        <dsp:cNvSpPr/>
      </dsp:nvSpPr>
      <dsp:spPr>
        <a:xfrm>
          <a:off x="-4893902" y="-749950"/>
          <a:ext cx="5828680" cy="5828680"/>
        </a:xfrm>
        <a:prstGeom prst="blockArc">
          <a:avLst>
            <a:gd name="adj1" fmla="val 18900000"/>
            <a:gd name="adj2" fmla="val 2700000"/>
            <a:gd name="adj3" fmla="val 371"/>
          </a:avLst>
        </a:prstGeom>
        <a:noFill/>
        <a:ln w="69850" cap="rnd" cmpd="sng" algn="ctr">
          <a:solidFill>
            <a:schemeClr val="accent3">
              <a:lumMod val="50000"/>
            </a:schemeClr>
          </a:solidFill>
          <a:prstDash val="solid"/>
        </a:ln>
        <a:effectLst/>
      </dsp:spPr>
      <dsp:style>
        <a:lnRef idx="2">
          <a:scrgbClr r="0" g="0" b="0"/>
        </a:lnRef>
        <a:fillRef idx="0">
          <a:scrgbClr r="0" g="0" b="0"/>
        </a:fillRef>
        <a:effectRef idx="0">
          <a:scrgbClr r="0" g="0" b="0"/>
        </a:effectRef>
        <a:fontRef idx="minor"/>
      </dsp:style>
    </dsp:sp>
    <dsp:sp modelId="{791CDCA9-7FED-E844-AA00-103231F301F8}">
      <dsp:nvSpPr>
        <dsp:cNvPr id="0" name=""/>
        <dsp:cNvSpPr/>
      </dsp:nvSpPr>
      <dsp:spPr>
        <a:xfrm>
          <a:off x="601203" y="432878"/>
          <a:ext cx="5549728" cy="865756"/>
        </a:xfrm>
        <a:prstGeom prst="rect">
          <a:avLst/>
        </a:prstGeom>
        <a:solidFill>
          <a:schemeClr val="accent3">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7194" tIns="81280" rIns="81280" bIns="81280" numCol="1" spcCol="1270" anchor="ctr" anchorCtr="0">
          <a:noAutofit/>
        </a:bodyPr>
        <a:lstStyle/>
        <a:p>
          <a:pPr marL="0" lvl="0" indent="0" algn="l" defTabSz="1422400">
            <a:lnSpc>
              <a:spcPct val="90000"/>
            </a:lnSpc>
            <a:spcBef>
              <a:spcPct val="0"/>
            </a:spcBef>
            <a:spcAft>
              <a:spcPct val="35000"/>
            </a:spcAft>
            <a:buNone/>
          </a:pPr>
          <a:r>
            <a:rPr lang="en-US" sz="3200" kern="1200" dirty="0"/>
            <a:t>Federal Statutes (Legislation)</a:t>
          </a:r>
        </a:p>
      </dsp:txBody>
      <dsp:txXfrm>
        <a:off x="601203" y="432878"/>
        <a:ext cx="5549728" cy="865756"/>
      </dsp:txXfrm>
    </dsp:sp>
    <dsp:sp modelId="{5AFC0912-68B6-0D4C-8614-07A9B1508F4F}">
      <dsp:nvSpPr>
        <dsp:cNvPr id="0" name=""/>
        <dsp:cNvSpPr/>
      </dsp:nvSpPr>
      <dsp:spPr>
        <a:xfrm>
          <a:off x="60105" y="324658"/>
          <a:ext cx="1082195" cy="1082195"/>
        </a:xfrm>
        <a:prstGeom prst="ellipse">
          <a:avLst/>
        </a:prstGeom>
        <a:solidFill>
          <a:schemeClr val="lt1">
            <a:hueOff val="0"/>
            <a:satOff val="0"/>
            <a:lumOff val="0"/>
            <a:alphaOff val="0"/>
          </a:schemeClr>
        </a:solidFill>
        <a:ln w="22225"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775F9D9-3D06-E44F-BC11-31721519515B}">
      <dsp:nvSpPr>
        <dsp:cNvPr id="0" name=""/>
        <dsp:cNvSpPr/>
      </dsp:nvSpPr>
      <dsp:spPr>
        <a:xfrm>
          <a:off x="948729" y="1684051"/>
          <a:ext cx="5235025" cy="865756"/>
        </a:xfrm>
        <a:prstGeom prst="rect">
          <a:avLst/>
        </a:prstGeom>
        <a:solidFill>
          <a:schemeClr val="accent3">
            <a:hueOff val="526940"/>
            <a:satOff val="-34591"/>
            <a:lumOff val="1569"/>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7194" tIns="81280" rIns="81280" bIns="81280" numCol="1" spcCol="1270" anchor="ctr" anchorCtr="0">
          <a:noAutofit/>
        </a:bodyPr>
        <a:lstStyle/>
        <a:p>
          <a:pPr marL="0" lvl="0" indent="0" algn="l" defTabSz="1422400">
            <a:lnSpc>
              <a:spcPct val="90000"/>
            </a:lnSpc>
            <a:spcBef>
              <a:spcPct val="0"/>
            </a:spcBef>
            <a:spcAft>
              <a:spcPct val="35000"/>
            </a:spcAft>
            <a:buNone/>
          </a:pPr>
          <a:r>
            <a:rPr lang="en-US" sz="3200" kern="1200" dirty="0"/>
            <a:t>Regulations (Rules) (CFR)</a:t>
          </a:r>
        </a:p>
      </dsp:txBody>
      <dsp:txXfrm>
        <a:off x="948729" y="1684051"/>
        <a:ext cx="5235025" cy="865756"/>
      </dsp:txXfrm>
    </dsp:sp>
    <dsp:sp modelId="{5755443E-CC94-5B44-ADA3-AB8FE0FFF286}">
      <dsp:nvSpPr>
        <dsp:cNvPr id="0" name=""/>
        <dsp:cNvSpPr/>
      </dsp:nvSpPr>
      <dsp:spPr>
        <a:xfrm>
          <a:off x="374808" y="1623292"/>
          <a:ext cx="1082195" cy="1082195"/>
        </a:xfrm>
        <a:prstGeom prst="ellipse">
          <a:avLst/>
        </a:prstGeom>
        <a:solidFill>
          <a:schemeClr val="lt1">
            <a:hueOff val="0"/>
            <a:satOff val="0"/>
            <a:lumOff val="0"/>
            <a:alphaOff val="0"/>
          </a:schemeClr>
        </a:solidFill>
        <a:ln w="22225" cap="rnd" cmpd="sng" algn="ctr">
          <a:solidFill>
            <a:schemeClr val="accent3">
              <a:hueOff val="526940"/>
              <a:satOff val="-34591"/>
              <a:lumOff val="1569"/>
              <a:alphaOff val="0"/>
            </a:schemeClr>
          </a:solidFill>
          <a:prstDash val="solid"/>
        </a:ln>
        <a:effectLst/>
      </dsp:spPr>
      <dsp:style>
        <a:lnRef idx="2">
          <a:scrgbClr r="0" g="0" b="0"/>
        </a:lnRef>
        <a:fillRef idx="1">
          <a:scrgbClr r="0" g="0" b="0"/>
        </a:fillRef>
        <a:effectRef idx="0">
          <a:scrgbClr r="0" g="0" b="0"/>
        </a:effectRef>
        <a:fontRef idx="minor"/>
      </dsp:style>
    </dsp:sp>
    <dsp:sp modelId="{C8C04C39-AD42-7D45-B55E-3B0980483CB5}">
      <dsp:nvSpPr>
        <dsp:cNvPr id="0" name=""/>
        <dsp:cNvSpPr/>
      </dsp:nvSpPr>
      <dsp:spPr>
        <a:xfrm>
          <a:off x="601203" y="3030146"/>
          <a:ext cx="5549728" cy="865756"/>
        </a:xfrm>
        <a:prstGeom prst="rect">
          <a:avLst/>
        </a:prstGeom>
        <a:solidFill>
          <a:schemeClr val="accent3">
            <a:hueOff val="1053880"/>
            <a:satOff val="-69182"/>
            <a:lumOff val="3138"/>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7194" tIns="81280" rIns="81280" bIns="81280" numCol="1" spcCol="1270" anchor="ctr" anchorCtr="0">
          <a:noAutofit/>
        </a:bodyPr>
        <a:lstStyle/>
        <a:p>
          <a:pPr marL="0" lvl="0" indent="0" algn="l" defTabSz="1422400">
            <a:lnSpc>
              <a:spcPct val="90000"/>
            </a:lnSpc>
            <a:spcBef>
              <a:spcPct val="0"/>
            </a:spcBef>
            <a:spcAft>
              <a:spcPct val="35000"/>
            </a:spcAft>
            <a:buNone/>
          </a:pPr>
          <a:r>
            <a:rPr lang="en-US" sz="3200" kern="1200" dirty="0"/>
            <a:t>Grant Guidance (WPNs)</a:t>
          </a:r>
        </a:p>
      </dsp:txBody>
      <dsp:txXfrm>
        <a:off x="601203" y="3030146"/>
        <a:ext cx="5549728" cy="865756"/>
      </dsp:txXfrm>
    </dsp:sp>
    <dsp:sp modelId="{6E514398-162E-8A40-B735-678F8D07A16C}">
      <dsp:nvSpPr>
        <dsp:cNvPr id="0" name=""/>
        <dsp:cNvSpPr/>
      </dsp:nvSpPr>
      <dsp:spPr>
        <a:xfrm>
          <a:off x="60105" y="2921926"/>
          <a:ext cx="1082195" cy="1082195"/>
        </a:xfrm>
        <a:prstGeom prst="ellipse">
          <a:avLst/>
        </a:prstGeom>
        <a:solidFill>
          <a:schemeClr val="lt1">
            <a:hueOff val="0"/>
            <a:satOff val="0"/>
            <a:lumOff val="0"/>
            <a:alphaOff val="0"/>
          </a:schemeClr>
        </a:solidFill>
        <a:ln w="22225" cap="rnd" cmpd="sng" algn="ctr">
          <a:solidFill>
            <a:schemeClr val="accent3">
              <a:hueOff val="1053880"/>
              <a:satOff val="-69182"/>
              <a:lumOff val="3138"/>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791568-DAEF-C642-BCED-7ABE549D8CA1}">
      <dsp:nvSpPr>
        <dsp:cNvPr id="0" name=""/>
        <dsp:cNvSpPr/>
      </dsp:nvSpPr>
      <dsp:spPr>
        <a:xfrm>
          <a:off x="-4893902" y="-749950"/>
          <a:ext cx="5828680" cy="5828680"/>
        </a:xfrm>
        <a:prstGeom prst="blockArc">
          <a:avLst>
            <a:gd name="adj1" fmla="val 18900000"/>
            <a:gd name="adj2" fmla="val 2700000"/>
            <a:gd name="adj3" fmla="val 371"/>
          </a:avLst>
        </a:prstGeom>
        <a:noFill/>
        <a:ln w="22225" cap="rnd"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2BC4B1-8575-4F73-B3FC-D397AF0F3359}">
      <dsp:nvSpPr>
        <dsp:cNvPr id="0" name=""/>
        <dsp:cNvSpPr/>
      </dsp:nvSpPr>
      <dsp:spPr>
        <a:xfrm>
          <a:off x="489520" y="332796"/>
          <a:ext cx="5661410" cy="665939"/>
        </a:xfrm>
        <a:prstGeom prst="rect">
          <a:avLst/>
        </a:prstGeom>
        <a:solidFill>
          <a:schemeClr val="accent3">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8589" tIns="53340" rIns="53340" bIns="53340" numCol="1" spcCol="1270" anchor="ctr" anchorCtr="0">
          <a:noAutofit/>
        </a:bodyPr>
        <a:lstStyle/>
        <a:p>
          <a:pPr marL="0" lvl="0" indent="0" algn="l" defTabSz="933450">
            <a:lnSpc>
              <a:spcPct val="90000"/>
            </a:lnSpc>
            <a:spcBef>
              <a:spcPct val="0"/>
            </a:spcBef>
            <a:spcAft>
              <a:spcPct val="35000"/>
            </a:spcAft>
            <a:buNone/>
          </a:pPr>
          <a:r>
            <a:rPr lang="en-US" sz="2100" kern="1200" dirty="0"/>
            <a:t>Michigan DOE State Plan</a:t>
          </a:r>
        </a:p>
      </dsp:txBody>
      <dsp:txXfrm>
        <a:off x="489520" y="332796"/>
        <a:ext cx="5661410" cy="665939"/>
      </dsp:txXfrm>
    </dsp:sp>
    <dsp:sp modelId="{9B38D5B7-B9F0-420E-97F7-A72031B0A0A9}">
      <dsp:nvSpPr>
        <dsp:cNvPr id="0" name=""/>
        <dsp:cNvSpPr/>
      </dsp:nvSpPr>
      <dsp:spPr>
        <a:xfrm>
          <a:off x="73308" y="249554"/>
          <a:ext cx="832424" cy="832424"/>
        </a:xfrm>
        <a:prstGeom prst="ellipse">
          <a:avLst/>
        </a:prstGeom>
        <a:solidFill>
          <a:schemeClr val="lt1">
            <a:hueOff val="0"/>
            <a:satOff val="0"/>
            <a:lumOff val="0"/>
            <a:alphaOff val="0"/>
          </a:schemeClr>
        </a:solidFill>
        <a:ln w="22225"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E3CDB62-BFE6-4A11-A550-695500AA46D4}">
      <dsp:nvSpPr>
        <dsp:cNvPr id="0" name=""/>
        <dsp:cNvSpPr/>
      </dsp:nvSpPr>
      <dsp:spPr>
        <a:xfrm>
          <a:off x="871319" y="1331879"/>
          <a:ext cx="5279612" cy="665939"/>
        </a:xfrm>
        <a:prstGeom prst="rect">
          <a:avLst/>
        </a:prstGeom>
        <a:solidFill>
          <a:schemeClr val="accent3">
            <a:hueOff val="351293"/>
            <a:satOff val="-23061"/>
            <a:lumOff val="1046"/>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8589" tIns="53340" rIns="53340" bIns="53340" numCol="1" spcCol="1270" anchor="ctr" anchorCtr="0">
          <a:noAutofit/>
        </a:bodyPr>
        <a:lstStyle/>
        <a:p>
          <a:pPr marL="0" lvl="0" indent="0" algn="l" defTabSz="933450">
            <a:lnSpc>
              <a:spcPct val="90000"/>
            </a:lnSpc>
            <a:spcBef>
              <a:spcPct val="0"/>
            </a:spcBef>
            <a:spcAft>
              <a:spcPct val="35000"/>
            </a:spcAft>
            <a:buNone/>
          </a:pPr>
          <a:r>
            <a:rPr lang="en-US" sz="2100" kern="1200"/>
            <a:t>Community Services Policy Manual (CSPM)</a:t>
          </a:r>
          <a:endParaRPr lang="en-US" sz="2100" kern="1200" dirty="0"/>
        </a:p>
      </dsp:txBody>
      <dsp:txXfrm>
        <a:off x="871319" y="1331879"/>
        <a:ext cx="5279612" cy="665939"/>
      </dsp:txXfrm>
    </dsp:sp>
    <dsp:sp modelId="{87C9E171-7FCD-4ADF-8DB2-C4D384E4A499}">
      <dsp:nvSpPr>
        <dsp:cNvPr id="0" name=""/>
        <dsp:cNvSpPr/>
      </dsp:nvSpPr>
      <dsp:spPr>
        <a:xfrm>
          <a:off x="455107" y="1248636"/>
          <a:ext cx="832424" cy="832424"/>
        </a:xfrm>
        <a:prstGeom prst="ellipse">
          <a:avLst/>
        </a:prstGeom>
        <a:solidFill>
          <a:schemeClr val="lt1">
            <a:hueOff val="0"/>
            <a:satOff val="0"/>
            <a:lumOff val="0"/>
            <a:alphaOff val="0"/>
          </a:schemeClr>
        </a:solidFill>
        <a:ln w="22225" cap="rnd" cmpd="sng" algn="ctr">
          <a:solidFill>
            <a:schemeClr val="accent3">
              <a:hueOff val="351293"/>
              <a:satOff val="-23061"/>
              <a:lumOff val="1046"/>
              <a:alphaOff val="0"/>
            </a:schemeClr>
          </a:solidFill>
          <a:prstDash val="solid"/>
        </a:ln>
        <a:effectLst/>
      </dsp:spPr>
      <dsp:style>
        <a:lnRef idx="2">
          <a:scrgbClr r="0" g="0" b="0"/>
        </a:lnRef>
        <a:fillRef idx="1">
          <a:scrgbClr r="0" g="0" b="0"/>
        </a:fillRef>
        <a:effectRef idx="0">
          <a:scrgbClr r="0" g="0" b="0"/>
        </a:effectRef>
        <a:fontRef idx="minor"/>
      </dsp:style>
    </dsp:sp>
    <dsp:sp modelId="{D5BA514D-90D8-4668-AF29-4DFF8088747B}">
      <dsp:nvSpPr>
        <dsp:cNvPr id="0" name=""/>
        <dsp:cNvSpPr/>
      </dsp:nvSpPr>
      <dsp:spPr>
        <a:xfrm>
          <a:off x="871319" y="2330961"/>
          <a:ext cx="5279612" cy="665939"/>
        </a:xfrm>
        <a:prstGeom prst="rect">
          <a:avLst/>
        </a:prstGeom>
        <a:solidFill>
          <a:srgbClr val="7CA4BB"/>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8589" tIns="53340" rIns="53340" bIns="53340" numCol="1" spcCol="1270" anchor="ctr" anchorCtr="0">
          <a:noAutofit/>
        </a:bodyPr>
        <a:lstStyle/>
        <a:p>
          <a:pPr marL="0" lvl="0" indent="0" algn="l" defTabSz="933450">
            <a:lnSpc>
              <a:spcPct val="90000"/>
            </a:lnSpc>
            <a:spcBef>
              <a:spcPct val="0"/>
            </a:spcBef>
            <a:spcAft>
              <a:spcPct val="35000"/>
            </a:spcAft>
            <a:buNone/>
          </a:pPr>
          <a:r>
            <a:rPr lang="en-US" sz="2100" kern="1200" dirty="0"/>
            <a:t>Michigan Weatherization Field Guide</a:t>
          </a:r>
        </a:p>
      </dsp:txBody>
      <dsp:txXfrm>
        <a:off x="871319" y="2330961"/>
        <a:ext cx="5279612" cy="665939"/>
      </dsp:txXfrm>
    </dsp:sp>
    <dsp:sp modelId="{5755443E-CC94-5B44-ADA3-AB8FE0FFF286}">
      <dsp:nvSpPr>
        <dsp:cNvPr id="0" name=""/>
        <dsp:cNvSpPr/>
      </dsp:nvSpPr>
      <dsp:spPr>
        <a:xfrm>
          <a:off x="455107" y="2247719"/>
          <a:ext cx="832424" cy="832424"/>
        </a:xfrm>
        <a:prstGeom prst="ellipse">
          <a:avLst/>
        </a:prstGeom>
        <a:solidFill>
          <a:schemeClr val="lt1">
            <a:hueOff val="0"/>
            <a:satOff val="0"/>
            <a:lumOff val="0"/>
            <a:alphaOff val="0"/>
          </a:schemeClr>
        </a:solidFill>
        <a:ln w="22225" cap="rnd" cmpd="sng" algn="ctr">
          <a:solidFill>
            <a:schemeClr val="accent3">
              <a:hueOff val="702587"/>
              <a:satOff val="-46121"/>
              <a:lumOff val="2092"/>
              <a:alphaOff val="0"/>
            </a:schemeClr>
          </a:solidFill>
          <a:prstDash val="solid"/>
        </a:ln>
        <a:effectLst/>
      </dsp:spPr>
      <dsp:style>
        <a:lnRef idx="2">
          <a:scrgbClr r="0" g="0" b="0"/>
        </a:lnRef>
        <a:fillRef idx="1">
          <a:scrgbClr r="0" g="0" b="0"/>
        </a:fillRef>
        <a:effectRef idx="0">
          <a:scrgbClr r="0" g="0" b="0"/>
        </a:effectRef>
        <a:fontRef idx="minor"/>
      </dsp:style>
    </dsp:sp>
    <dsp:sp modelId="{63464677-333A-4C4D-A387-EDF1D31FB3D7}">
      <dsp:nvSpPr>
        <dsp:cNvPr id="0" name=""/>
        <dsp:cNvSpPr/>
      </dsp:nvSpPr>
      <dsp:spPr>
        <a:xfrm>
          <a:off x="489520" y="3330043"/>
          <a:ext cx="5661410" cy="665939"/>
        </a:xfrm>
        <a:prstGeom prst="rect">
          <a:avLst/>
        </a:prstGeom>
        <a:solidFill>
          <a:srgbClr val="969FA7"/>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8589" tIns="53340" rIns="53340" bIns="53340" numCol="1" spcCol="1270" anchor="ctr" anchorCtr="0">
          <a:noAutofit/>
        </a:bodyPr>
        <a:lstStyle/>
        <a:p>
          <a:pPr marL="0" lvl="0" indent="0" algn="l" defTabSz="933450">
            <a:lnSpc>
              <a:spcPct val="90000"/>
            </a:lnSpc>
            <a:spcBef>
              <a:spcPct val="0"/>
            </a:spcBef>
            <a:spcAft>
              <a:spcPct val="35000"/>
            </a:spcAft>
            <a:buNone/>
          </a:pPr>
          <a:r>
            <a:rPr lang="en-US" sz="2100" kern="1200" dirty="0"/>
            <a:t>Health &amp; Safety Plan</a:t>
          </a:r>
        </a:p>
      </dsp:txBody>
      <dsp:txXfrm>
        <a:off x="489520" y="3330043"/>
        <a:ext cx="5661410" cy="665939"/>
      </dsp:txXfrm>
    </dsp:sp>
    <dsp:sp modelId="{6E514398-162E-8A40-B735-678F8D07A16C}">
      <dsp:nvSpPr>
        <dsp:cNvPr id="0" name=""/>
        <dsp:cNvSpPr/>
      </dsp:nvSpPr>
      <dsp:spPr>
        <a:xfrm>
          <a:off x="73308" y="3246801"/>
          <a:ext cx="832424" cy="832424"/>
        </a:xfrm>
        <a:prstGeom prst="ellipse">
          <a:avLst/>
        </a:prstGeom>
        <a:solidFill>
          <a:schemeClr val="lt1">
            <a:hueOff val="0"/>
            <a:satOff val="0"/>
            <a:lumOff val="0"/>
            <a:alphaOff val="0"/>
          </a:schemeClr>
        </a:solidFill>
        <a:ln w="22225" cap="rnd" cmpd="sng" algn="ctr">
          <a:solidFill>
            <a:schemeClr val="accent3">
              <a:hueOff val="1053880"/>
              <a:satOff val="-69182"/>
              <a:lumOff val="3138"/>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4A7198-563F-4BE3-AC02-7B8FA2119E75}" type="datetimeFigureOut">
              <a:rPr lang="en-US" smtClean="0"/>
              <a:t>01/23/2019</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1B10E2-C9A3-486E-B733-625F0B4CF861}" type="slidenum">
              <a:rPr lang="en-US" smtClean="0"/>
              <a:t>‹#›</a:t>
            </a:fld>
            <a:endParaRPr lang="en-US" dirty="0"/>
          </a:p>
        </p:txBody>
      </p:sp>
    </p:spTree>
    <p:extLst>
      <p:ext uri="{BB962C8B-B14F-4D97-AF65-F5344CB8AC3E}">
        <p14:creationId xmlns:p14="http://schemas.microsoft.com/office/powerpoint/2010/main" val="15135494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D9D884-748F-4845-92DB-A23CAFB52A63}" type="slidenum">
              <a:rPr lang="en-US" smtClean="0"/>
              <a:t>5</a:t>
            </a:fld>
            <a:endParaRPr lang="en-US" dirty="0"/>
          </a:p>
        </p:txBody>
      </p:sp>
    </p:spTree>
    <p:extLst>
      <p:ext uri="{BB962C8B-B14F-4D97-AF65-F5344CB8AC3E}">
        <p14:creationId xmlns:p14="http://schemas.microsoft.com/office/powerpoint/2010/main" val="14735551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bwMode="auto">
          <a:noFill/>
          <a:ln>
            <a:miter lim="800000"/>
            <a:headEnd/>
            <a:tailEnd/>
          </a:ln>
        </p:spPr>
        <p:txBody>
          <a:bodyPr/>
          <a:lstStyle/>
          <a:p>
            <a:fld id="{C739F9E6-876C-476A-9568-6D0B3259D2AB}" type="slidenum">
              <a:rPr lang="en-US" smtClean="0">
                <a:latin typeface="Arial"/>
                <a:ea typeface="ＭＳ Ｐゴシック" pitchFamily="34" charset="-128"/>
                <a:cs typeface="Arial"/>
              </a:rPr>
              <a:pPr/>
              <a:t>6</a:t>
            </a:fld>
            <a:endParaRPr lang="en-US" dirty="0">
              <a:latin typeface="Arial"/>
              <a:ea typeface="ＭＳ Ｐゴシック" pitchFamily="34" charset="-128"/>
              <a:cs typeface="Arial"/>
            </a:endParaRPr>
          </a:p>
        </p:txBody>
      </p:sp>
      <p:sp>
        <p:nvSpPr>
          <p:cNvPr id="5427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4276" name="Rectangle 3"/>
          <p:cNvSpPr>
            <a:spLocks noGrp="1" noChangeArrowheads="1"/>
          </p:cNvSpPr>
          <p:nvPr>
            <p:ph type="body" idx="1"/>
          </p:nvPr>
        </p:nvSpPr>
        <p:spPr bwMode="auto">
          <a:xfrm>
            <a:off x="459329" y="4415789"/>
            <a:ext cx="6115383" cy="4414177"/>
          </a:xfrm>
          <a:noFill/>
        </p:spPr>
        <p:txBody>
          <a:bodyPr/>
          <a:lstStyle/>
          <a:p>
            <a:pPr marL="274320" indent="-228600">
              <a:spcBef>
                <a:spcPts val="432"/>
              </a:spcBef>
            </a:pPr>
            <a:r>
              <a:rPr lang="en-US" dirty="0"/>
              <a:t>There are three main categories of policy documents that affect WAP’s operation:</a:t>
            </a:r>
          </a:p>
          <a:p>
            <a:pPr marL="274320" indent="-228600">
              <a:spcBef>
                <a:spcPts val="432"/>
              </a:spcBef>
              <a:spcAft>
                <a:spcPts val="0"/>
              </a:spcAft>
              <a:buFont typeface="Arial" pitchFamily="34" charset="0"/>
              <a:buChar char="•"/>
            </a:pPr>
            <a:r>
              <a:rPr lang="en-US" dirty="0"/>
              <a:t>Federal </a:t>
            </a:r>
            <a:r>
              <a:rPr lang="en-US" b="1" i="1" dirty="0"/>
              <a:t>statutes</a:t>
            </a:r>
            <a:r>
              <a:rPr lang="en-US" dirty="0"/>
              <a:t> (Legislation) – This is the law.</a:t>
            </a:r>
          </a:p>
          <a:p>
            <a:pPr marL="502920" lvl="1" indent="-228600">
              <a:spcBef>
                <a:spcPts val="432"/>
              </a:spcBef>
              <a:spcAft>
                <a:spcPts val="0"/>
              </a:spcAft>
              <a:buFont typeface="Courier New" pitchFamily="49" charset="0"/>
              <a:buChar char="o"/>
            </a:pPr>
            <a:r>
              <a:rPr lang="en-US" dirty="0"/>
              <a:t>It takes an act of Congress to change a statute. As a result, changes</a:t>
            </a:r>
            <a:r>
              <a:rPr lang="en-US" baseline="0" dirty="0"/>
              <a:t> to </a:t>
            </a:r>
            <a:r>
              <a:rPr lang="en-US" sz="1200" kern="1200" dirty="0">
                <a:solidFill>
                  <a:schemeClr val="tx1"/>
                </a:solidFill>
                <a:latin typeface="+mn-lt"/>
                <a:ea typeface="+mn-ea"/>
                <a:cs typeface="+mn-cs"/>
              </a:rPr>
              <a:t>basic statutory requirements</a:t>
            </a:r>
            <a:r>
              <a:rPr lang="en-US" sz="1200" kern="1200" baseline="0" dirty="0">
                <a:solidFill>
                  <a:schemeClr val="tx1"/>
                </a:solidFill>
                <a:latin typeface="+mn-lt"/>
                <a:ea typeface="+mn-ea"/>
                <a:cs typeface="+mn-cs"/>
              </a:rPr>
              <a:t> </a:t>
            </a:r>
            <a:r>
              <a:rPr lang="en-US" baseline="0" dirty="0"/>
              <a:t>are limited and proceed slowly.</a:t>
            </a:r>
            <a:endParaRPr lang="en-US" dirty="0"/>
          </a:p>
          <a:p>
            <a:pPr marL="264417" indent="-220348">
              <a:spcBef>
                <a:spcPts val="432"/>
              </a:spcBef>
              <a:spcAft>
                <a:spcPts val="0"/>
              </a:spcAft>
              <a:buFont typeface="Arial" pitchFamily="34" charset="0"/>
              <a:buChar char="•"/>
            </a:pPr>
            <a:r>
              <a:rPr lang="en-US" b="1" i="1" dirty="0"/>
              <a:t>Regulations</a:t>
            </a:r>
            <a:r>
              <a:rPr lang="en-US" dirty="0"/>
              <a:t> – Regulations are also called</a:t>
            </a:r>
            <a:r>
              <a:rPr lang="en-US" baseline="0" dirty="0"/>
              <a:t> </a:t>
            </a:r>
            <a:r>
              <a:rPr lang="en-US" dirty="0"/>
              <a:t>Rules. These are the means by which an agency (in this case, mainly the </a:t>
            </a:r>
            <a:r>
              <a:rPr lang="en-US" b="1" i="1" dirty="0"/>
              <a:t>US Department of Energy (DOE)</a:t>
            </a:r>
            <a:r>
              <a:rPr lang="en-US" dirty="0"/>
              <a:t>)</a:t>
            </a:r>
            <a:r>
              <a:rPr lang="en-US" b="1" i="1" dirty="0"/>
              <a:t> </a:t>
            </a:r>
            <a:r>
              <a:rPr lang="en-US" dirty="0"/>
              <a:t>implements the intent of the law.  DOE regulations must be in compliance with the Statute. Changes</a:t>
            </a:r>
            <a:r>
              <a:rPr lang="en-US" baseline="0" dirty="0"/>
              <a:t> to regulations are easier than Statute changes, but it still typically takes several years from the beginning of the process to publishing a Final Rule.</a:t>
            </a:r>
          </a:p>
          <a:p>
            <a:pPr marL="264417" indent="-220348">
              <a:spcBef>
                <a:spcPts val="432"/>
              </a:spcBef>
              <a:spcAft>
                <a:spcPts val="0"/>
              </a:spcAft>
              <a:buFont typeface="Arial" pitchFamily="34" charset="0"/>
              <a:buChar char="•"/>
            </a:pPr>
            <a:r>
              <a:rPr lang="en-US" b="1" i="1" dirty="0"/>
              <a:t>Grant guidance</a:t>
            </a:r>
            <a:r>
              <a:rPr lang="en-US" dirty="0"/>
              <a:t> – This is direction from the DOE Program Office. Guidance provides practical information on how the regulations can be interpreted within the program.  Written guidance</a:t>
            </a:r>
            <a:r>
              <a:rPr lang="en-US" baseline="0" dirty="0"/>
              <a:t> is issued as documents called Weatherization Program Notices (WPN). </a:t>
            </a:r>
            <a:r>
              <a:rPr lang="en-US" sz="1200" kern="1200" dirty="0">
                <a:solidFill>
                  <a:schemeClr val="tx1"/>
                </a:solidFill>
                <a:latin typeface="+mn-lt"/>
                <a:ea typeface="+mn-ea"/>
                <a:cs typeface="+mn-cs"/>
              </a:rPr>
              <a:t>Grant Guidance policies can</a:t>
            </a:r>
            <a:r>
              <a:rPr lang="en-US" sz="1200" kern="1200" baseline="0" dirty="0">
                <a:solidFill>
                  <a:schemeClr val="tx1"/>
                </a:solidFill>
                <a:latin typeface="+mn-lt"/>
                <a:ea typeface="+mn-ea"/>
                <a:cs typeface="+mn-cs"/>
              </a:rPr>
              <a:t> be </a:t>
            </a:r>
            <a:r>
              <a:rPr lang="en-US" sz="1200" kern="1200" dirty="0">
                <a:solidFill>
                  <a:schemeClr val="tx1"/>
                </a:solidFill>
                <a:latin typeface="+mn-lt"/>
                <a:ea typeface="+mn-ea"/>
                <a:cs typeface="+mn-cs"/>
              </a:rPr>
              <a:t>easily updated by the WAP Program Office compared to Regulations and Statute changes. These policies are intended to aid in implementation of the WAP.</a:t>
            </a:r>
            <a:endParaRPr lang="en-US" dirty="0"/>
          </a:p>
          <a:p>
            <a:pPr marL="502920" lvl="1" indent="-228600">
              <a:spcBef>
                <a:spcPts val="432"/>
              </a:spcBef>
              <a:spcAft>
                <a:spcPts val="0"/>
              </a:spcAft>
              <a:buFont typeface="Courier New" pitchFamily="49" charset="0"/>
              <a:buChar char="o"/>
            </a:pPr>
            <a:r>
              <a:rPr lang="en-US" dirty="0"/>
              <a:t>Grant Guidance is issued each year:</a:t>
            </a:r>
          </a:p>
          <a:p>
            <a:pPr marL="731520" lvl="2" indent="-228600">
              <a:spcBef>
                <a:spcPts val="432"/>
              </a:spcBef>
              <a:spcAft>
                <a:spcPts val="0"/>
              </a:spcAft>
              <a:buFont typeface="Wingdings" pitchFamily="2" charset="2"/>
              <a:buChar char="§"/>
            </a:pPr>
            <a:r>
              <a:rPr lang="en-US" dirty="0"/>
              <a:t>Typically, DOE issues 6-8 guidance documents each year. </a:t>
            </a:r>
          </a:p>
          <a:p>
            <a:pPr marL="731520" lvl="2" indent="-228600">
              <a:spcBef>
                <a:spcPts val="432"/>
              </a:spcBef>
              <a:spcAft>
                <a:spcPts val="0"/>
              </a:spcAft>
              <a:buFont typeface="Wingdings" pitchFamily="2" charset="2"/>
              <a:buChar char="§"/>
            </a:pPr>
            <a:r>
              <a:rPr lang="en-US" dirty="0"/>
              <a:t>DOE guidance must be</a:t>
            </a:r>
            <a:r>
              <a:rPr lang="en-US" baseline="0" dirty="0"/>
              <a:t> in compliance with the Statute and the regulations.</a:t>
            </a:r>
            <a:endParaRPr lang="en-US" dirty="0"/>
          </a:p>
          <a:p>
            <a:pPr>
              <a:spcBef>
                <a:spcPts val="432"/>
              </a:spcBef>
            </a:pPr>
            <a:endParaRPr lang="en-US" dirty="0"/>
          </a:p>
          <a:p>
            <a:pPr>
              <a:spcBef>
                <a:spcPts val="432"/>
              </a:spcBef>
            </a:pPr>
            <a:r>
              <a:rPr lang="en-US" dirty="0"/>
              <a:t>All regulation changes and current</a:t>
            </a:r>
            <a:r>
              <a:rPr lang="en-US" baseline="0" dirty="0"/>
              <a:t> WPNs </a:t>
            </a:r>
            <a:r>
              <a:rPr lang="en-US" dirty="0"/>
              <a:t>are available on http://energy.gov/eere/wipo/weatherization-assistance-program.</a:t>
            </a:r>
          </a:p>
        </p:txBody>
      </p:sp>
    </p:spTree>
    <p:extLst>
      <p:ext uri="{BB962C8B-B14F-4D97-AF65-F5344CB8AC3E}">
        <p14:creationId xmlns:p14="http://schemas.microsoft.com/office/powerpoint/2010/main" val="17436567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bwMode="auto">
          <a:noFill/>
          <a:ln>
            <a:miter lim="800000"/>
            <a:headEnd/>
            <a:tailEnd/>
          </a:ln>
        </p:spPr>
        <p:txBody>
          <a:bodyPr/>
          <a:lstStyle/>
          <a:p>
            <a:fld id="{838E1B21-19D9-4956-A684-3B4CA6970020}" type="slidenum">
              <a:rPr lang="en-US" smtClean="0">
                <a:latin typeface="Arial"/>
                <a:ea typeface="ＭＳ Ｐゴシック" pitchFamily="34" charset="-128"/>
                <a:cs typeface="Arial"/>
              </a:rPr>
              <a:pPr/>
              <a:t>8</a:t>
            </a:fld>
            <a:endParaRPr lang="en-US" dirty="0">
              <a:latin typeface="Arial"/>
              <a:ea typeface="ＭＳ Ｐゴシック" pitchFamily="34" charset="-128"/>
              <a:cs typeface="Arial"/>
            </a:endParaRPr>
          </a:p>
        </p:txBody>
      </p:sp>
      <p:sp>
        <p:nvSpPr>
          <p:cNvPr id="6349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3492" name="Rectangle 3"/>
          <p:cNvSpPr>
            <a:spLocks noGrp="1" noChangeArrowheads="1"/>
          </p:cNvSpPr>
          <p:nvPr>
            <p:ph type="body" idx="1"/>
          </p:nvPr>
        </p:nvSpPr>
        <p:spPr bwMode="auto">
          <a:noFill/>
        </p:spPr>
        <p:txBody>
          <a:bodyPr>
            <a:normAutofit fontScale="92500" lnSpcReduction="10000"/>
          </a:bodyPr>
          <a:lstStyle/>
          <a:p>
            <a:pPr>
              <a:lnSpc>
                <a:spcPct val="110000"/>
              </a:lnSpc>
              <a:spcBef>
                <a:spcPts val="432"/>
              </a:spcBef>
            </a:pPr>
            <a:r>
              <a:rPr lang="en-US" b="1" dirty="0"/>
              <a:t>10 CFR 440, Final Rule (February 1, 2002 was the last full publication of WAP regulations):</a:t>
            </a:r>
          </a:p>
          <a:p>
            <a:pPr marL="274320" indent="-228600">
              <a:lnSpc>
                <a:spcPct val="110000"/>
              </a:lnSpc>
              <a:spcBef>
                <a:spcPts val="432"/>
              </a:spcBef>
              <a:spcAft>
                <a:spcPts val="0"/>
              </a:spcAft>
              <a:buFont typeface="Arial" pitchFamily="34" charset="0"/>
              <a:buChar char="•"/>
            </a:pPr>
            <a:r>
              <a:rPr lang="en-US" dirty="0"/>
              <a:t>Offers interpretation and insight on 30 different topics relating to WAP (Sections of Interpretation), including:</a:t>
            </a:r>
          </a:p>
          <a:p>
            <a:pPr marL="502920" lvl="1" indent="-228600">
              <a:lnSpc>
                <a:spcPct val="110000"/>
              </a:lnSpc>
              <a:spcBef>
                <a:spcPts val="432"/>
              </a:spcBef>
              <a:spcAft>
                <a:spcPts val="0"/>
              </a:spcAft>
              <a:buFont typeface="Courier New" pitchFamily="49" charset="0"/>
              <a:buChar char="o"/>
            </a:pPr>
            <a:r>
              <a:rPr lang="en-US" dirty="0"/>
              <a:t>Purpose and scope.</a:t>
            </a:r>
          </a:p>
          <a:p>
            <a:pPr marL="502920" lvl="1" indent="-228600">
              <a:lnSpc>
                <a:spcPct val="110000"/>
              </a:lnSpc>
              <a:spcBef>
                <a:spcPts val="432"/>
              </a:spcBef>
              <a:spcAft>
                <a:spcPts val="0"/>
              </a:spcAft>
              <a:buFont typeface="Courier New" pitchFamily="49" charset="0"/>
              <a:buChar char="o"/>
            </a:pPr>
            <a:r>
              <a:rPr lang="en-US" dirty="0"/>
              <a:t>Definitions.</a:t>
            </a:r>
          </a:p>
          <a:p>
            <a:pPr marL="502920" lvl="1" indent="-228600">
              <a:lnSpc>
                <a:spcPct val="110000"/>
              </a:lnSpc>
              <a:spcBef>
                <a:spcPts val="432"/>
              </a:spcBef>
              <a:spcAft>
                <a:spcPts val="0"/>
              </a:spcAft>
              <a:buFont typeface="Courier New" pitchFamily="49" charset="0"/>
              <a:buChar char="o"/>
            </a:pPr>
            <a:r>
              <a:rPr lang="en-US" dirty="0"/>
              <a:t>Allocation formula.</a:t>
            </a:r>
          </a:p>
          <a:p>
            <a:pPr marL="502920" lvl="1" indent="-228600">
              <a:lnSpc>
                <a:spcPct val="110000"/>
              </a:lnSpc>
              <a:spcBef>
                <a:spcPts val="432"/>
              </a:spcBef>
              <a:spcAft>
                <a:spcPts val="0"/>
              </a:spcAft>
              <a:buFont typeface="Courier New" pitchFamily="49" charset="0"/>
              <a:buChar char="o"/>
            </a:pPr>
            <a:r>
              <a:rPr lang="en-US" dirty="0"/>
              <a:t>Minimum requirements.</a:t>
            </a:r>
          </a:p>
          <a:p>
            <a:pPr marL="502920" lvl="1" indent="-228600">
              <a:lnSpc>
                <a:spcPct val="110000"/>
              </a:lnSpc>
              <a:spcBef>
                <a:spcPts val="432"/>
              </a:spcBef>
              <a:spcAft>
                <a:spcPts val="0"/>
              </a:spcAft>
              <a:buFont typeface="Courier New" pitchFamily="49" charset="0"/>
              <a:buChar char="o"/>
            </a:pPr>
            <a:r>
              <a:rPr lang="en-US" dirty="0"/>
              <a:t>Oversight and training.</a:t>
            </a:r>
          </a:p>
          <a:p>
            <a:pPr marL="502920" lvl="1" indent="-228600">
              <a:lnSpc>
                <a:spcPct val="110000"/>
              </a:lnSpc>
              <a:spcBef>
                <a:spcPts val="432"/>
              </a:spcBef>
              <a:spcAft>
                <a:spcPts val="0"/>
              </a:spcAft>
              <a:buFont typeface="Courier New" pitchFamily="49" charset="0"/>
              <a:buChar char="o"/>
            </a:pPr>
            <a:r>
              <a:rPr lang="en-US" dirty="0"/>
              <a:t>Reports.</a:t>
            </a:r>
          </a:p>
          <a:p>
            <a:pPr marL="274320" indent="-228600">
              <a:lnSpc>
                <a:spcPct val="110000"/>
              </a:lnSpc>
              <a:spcBef>
                <a:spcPts val="432"/>
              </a:spcBef>
              <a:spcAft>
                <a:spcPts val="0"/>
              </a:spcAft>
              <a:buFont typeface="Arial" pitchFamily="34" charset="0"/>
              <a:buChar char="•"/>
            </a:pPr>
            <a:r>
              <a:rPr lang="en-US" dirty="0"/>
              <a:t>Appendix A provides standards for weatherization materials.</a:t>
            </a:r>
          </a:p>
          <a:p>
            <a:pPr>
              <a:lnSpc>
                <a:spcPct val="110000"/>
              </a:lnSpc>
              <a:spcBef>
                <a:spcPts val="432"/>
              </a:spcBef>
            </a:pPr>
            <a:endParaRPr lang="en-US" dirty="0"/>
          </a:p>
          <a:p>
            <a:pPr>
              <a:lnSpc>
                <a:spcPct val="110000"/>
              </a:lnSpc>
              <a:spcBef>
                <a:spcPts val="432"/>
              </a:spcBef>
            </a:pPr>
            <a:r>
              <a:rPr lang="en-US" dirty="0"/>
              <a:t>WAP staff looks to the CFR when deciding whether something is allowable. The regulations are supposed to ensure that we all read the law the same way. </a:t>
            </a:r>
          </a:p>
          <a:p>
            <a:pPr>
              <a:lnSpc>
                <a:spcPct val="110000"/>
              </a:lnSpc>
              <a:spcBef>
                <a:spcPts val="432"/>
              </a:spcBef>
            </a:pPr>
            <a:r>
              <a:rPr lang="en-US" dirty="0"/>
              <a:t>The regulations are written as broadly as possible, within the requirements of the Statute, so WAP staff isn’t boxed into a corner. Sometimes the regulations feel stifling, but they also protect the program, ensuring that it stays true to its mission.</a:t>
            </a:r>
          </a:p>
          <a:p>
            <a:pPr>
              <a:lnSpc>
                <a:spcPct val="110000"/>
              </a:lnSpc>
              <a:spcBef>
                <a:spcPts val="432"/>
              </a:spcBef>
            </a:pPr>
            <a:endParaRPr lang="en-US" dirty="0">
              <a:ea typeface="ＭＳ Ｐゴシック" pitchFamily="34" charset="-128"/>
            </a:endParaRPr>
          </a:p>
        </p:txBody>
      </p:sp>
    </p:spTree>
    <p:extLst>
      <p:ext uri="{BB962C8B-B14F-4D97-AF65-F5344CB8AC3E}">
        <p14:creationId xmlns:p14="http://schemas.microsoft.com/office/powerpoint/2010/main" val="31446310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bwMode="auto">
          <a:noFill/>
          <a:ln>
            <a:miter lim="800000"/>
            <a:headEnd/>
            <a:tailEnd/>
          </a:ln>
        </p:spPr>
        <p:txBody>
          <a:bodyPr/>
          <a:lstStyle/>
          <a:p>
            <a:fld id="{838E1B21-19D9-4956-A684-3B4CA6970020}" type="slidenum">
              <a:rPr lang="en-US" smtClean="0">
                <a:latin typeface="Arial"/>
                <a:ea typeface="ＭＳ Ｐゴシック" pitchFamily="34" charset="-128"/>
                <a:cs typeface="Arial"/>
              </a:rPr>
              <a:pPr/>
              <a:t>9</a:t>
            </a:fld>
            <a:endParaRPr lang="en-US" dirty="0">
              <a:latin typeface="Arial"/>
              <a:ea typeface="ＭＳ Ｐゴシック" pitchFamily="34" charset="-128"/>
              <a:cs typeface="Arial"/>
            </a:endParaRPr>
          </a:p>
        </p:txBody>
      </p:sp>
      <p:sp>
        <p:nvSpPr>
          <p:cNvPr id="6349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3492" name="Rectangle 3"/>
          <p:cNvSpPr>
            <a:spLocks noGrp="1" noChangeArrowheads="1"/>
          </p:cNvSpPr>
          <p:nvPr>
            <p:ph type="body" idx="1"/>
          </p:nvPr>
        </p:nvSpPr>
        <p:spPr bwMode="auto">
          <a:noFill/>
        </p:spPr>
        <p:txBody>
          <a:bodyPr>
            <a:normAutofit fontScale="92500" lnSpcReduction="10000"/>
          </a:bodyPr>
          <a:lstStyle/>
          <a:p>
            <a:pPr>
              <a:lnSpc>
                <a:spcPct val="110000"/>
              </a:lnSpc>
              <a:spcBef>
                <a:spcPts val="432"/>
              </a:spcBef>
            </a:pPr>
            <a:r>
              <a:rPr lang="en-US" b="1" dirty="0"/>
              <a:t>10 CFR 440, Final Rule (February 1, 2002 was the last full publication of WAP regulations):</a:t>
            </a:r>
          </a:p>
          <a:p>
            <a:pPr marL="274320" indent="-228600">
              <a:lnSpc>
                <a:spcPct val="110000"/>
              </a:lnSpc>
              <a:spcBef>
                <a:spcPts val="432"/>
              </a:spcBef>
              <a:spcAft>
                <a:spcPts val="0"/>
              </a:spcAft>
              <a:buFont typeface="Arial" pitchFamily="34" charset="0"/>
              <a:buChar char="•"/>
            </a:pPr>
            <a:r>
              <a:rPr lang="en-US" dirty="0"/>
              <a:t>Offers interpretation and insight on 30 different topics relating to WAP (Sections of Interpretation), including:</a:t>
            </a:r>
          </a:p>
          <a:p>
            <a:pPr marL="502920" lvl="1" indent="-228600">
              <a:lnSpc>
                <a:spcPct val="110000"/>
              </a:lnSpc>
              <a:spcBef>
                <a:spcPts val="432"/>
              </a:spcBef>
              <a:spcAft>
                <a:spcPts val="0"/>
              </a:spcAft>
              <a:buFont typeface="Courier New" pitchFamily="49" charset="0"/>
              <a:buChar char="o"/>
            </a:pPr>
            <a:r>
              <a:rPr lang="en-US" dirty="0"/>
              <a:t>Purpose and scope.</a:t>
            </a:r>
          </a:p>
          <a:p>
            <a:pPr marL="502920" lvl="1" indent="-228600">
              <a:lnSpc>
                <a:spcPct val="110000"/>
              </a:lnSpc>
              <a:spcBef>
                <a:spcPts val="432"/>
              </a:spcBef>
              <a:spcAft>
                <a:spcPts val="0"/>
              </a:spcAft>
              <a:buFont typeface="Courier New" pitchFamily="49" charset="0"/>
              <a:buChar char="o"/>
            </a:pPr>
            <a:r>
              <a:rPr lang="en-US" dirty="0"/>
              <a:t>Definitions.</a:t>
            </a:r>
          </a:p>
          <a:p>
            <a:pPr marL="502920" lvl="1" indent="-228600">
              <a:lnSpc>
                <a:spcPct val="110000"/>
              </a:lnSpc>
              <a:spcBef>
                <a:spcPts val="432"/>
              </a:spcBef>
              <a:spcAft>
                <a:spcPts val="0"/>
              </a:spcAft>
              <a:buFont typeface="Courier New" pitchFamily="49" charset="0"/>
              <a:buChar char="o"/>
            </a:pPr>
            <a:r>
              <a:rPr lang="en-US" dirty="0"/>
              <a:t>Allocation formula.</a:t>
            </a:r>
          </a:p>
          <a:p>
            <a:pPr marL="502920" lvl="1" indent="-228600">
              <a:lnSpc>
                <a:spcPct val="110000"/>
              </a:lnSpc>
              <a:spcBef>
                <a:spcPts val="432"/>
              </a:spcBef>
              <a:spcAft>
                <a:spcPts val="0"/>
              </a:spcAft>
              <a:buFont typeface="Courier New" pitchFamily="49" charset="0"/>
              <a:buChar char="o"/>
            </a:pPr>
            <a:r>
              <a:rPr lang="en-US" dirty="0"/>
              <a:t>Minimum requirements.</a:t>
            </a:r>
          </a:p>
          <a:p>
            <a:pPr marL="502920" lvl="1" indent="-228600">
              <a:lnSpc>
                <a:spcPct val="110000"/>
              </a:lnSpc>
              <a:spcBef>
                <a:spcPts val="432"/>
              </a:spcBef>
              <a:spcAft>
                <a:spcPts val="0"/>
              </a:spcAft>
              <a:buFont typeface="Courier New" pitchFamily="49" charset="0"/>
              <a:buChar char="o"/>
            </a:pPr>
            <a:r>
              <a:rPr lang="en-US" dirty="0"/>
              <a:t>Oversight and training.</a:t>
            </a:r>
          </a:p>
          <a:p>
            <a:pPr marL="502920" lvl="1" indent="-228600">
              <a:lnSpc>
                <a:spcPct val="110000"/>
              </a:lnSpc>
              <a:spcBef>
                <a:spcPts val="432"/>
              </a:spcBef>
              <a:spcAft>
                <a:spcPts val="0"/>
              </a:spcAft>
              <a:buFont typeface="Courier New" pitchFamily="49" charset="0"/>
              <a:buChar char="o"/>
            </a:pPr>
            <a:r>
              <a:rPr lang="en-US" dirty="0"/>
              <a:t>Reports.</a:t>
            </a:r>
          </a:p>
          <a:p>
            <a:pPr marL="274320" indent="-228600">
              <a:lnSpc>
                <a:spcPct val="110000"/>
              </a:lnSpc>
              <a:spcBef>
                <a:spcPts val="432"/>
              </a:spcBef>
              <a:spcAft>
                <a:spcPts val="0"/>
              </a:spcAft>
              <a:buFont typeface="Arial" pitchFamily="34" charset="0"/>
              <a:buChar char="•"/>
            </a:pPr>
            <a:r>
              <a:rPr lang="en-US" dirty="0"/>
              <a:t>Appendix A provides standards for weatherization materials.</a:t>
            </a:r>
          </a:p>
          <a:p>
            <a:pPr>
              <a:lnSpc>
                <a:spcPct val="110000"/>
              </a:lnSpc>
              <a:spcBef>
                <a:spcPts val="432"/>
              </a:spcBef>
            </a:pPr>
            <a:endParaRPr lang="en-US" dirty="0"/>
          </a:p>
          <a:p>
            <a:pPr>
              <a:lnSpc>
                <a:spcPct val="110000"/>
              </a:lnSpc>
              <a:spcBef>
                <a:spcPts val="432"/>
              </a:spcBef>
            </a:pPr>
            <a:r>
              <a:rPr lang="en-US" dirty="0"/>
              <a:t>WAP staff looks to the CFR when deciding whether something is allowable. The regulations are supposed to ensure that we all read the law the same way. </a:t>
            </a:r>
          </a:p>
          <a:p>
            <a:pPr>
              <a:lnSpc>
                <a:spcPct val="110000"/>
              </a:lnSpc>
              <a:spcBef>
                <a:spcPts val="432"/>
              </a:spcBef>
            </a:pPr>
            <a:r>
              <a:rPr lang="en-US" dirty="0"/>
              <a:t>The regulations are written as broadly as possible, within the requirements of the Statute, so WAP staff isn’t boxed into a corner. Sometimes the regulations feel stifling, but they also protect the program, ensuring that it stays true to its mission.</a:t>
            </a:r>
          </a:p>
          <a:p>
            <a:pPr>
              <a:lnSpc>
                <a:spcPct val="110000"/>
              </a:lnSpc>
              <a:spcBef>
                <a:spcPts val="432"/>
              </a:spcBef>
            </a:pPr>
            <a:endParaRPr lang="en-US" dirty="0">
              <a:ea typeface="ＭＳ Ｐゴシック" pitchFamily="34" charset="-128"/>
            </a:endParaRPr>
          </a:p>
        </p:txBody>
      </p:sp>
    </p:spTree>
    <p:extLst>
      <p:ext uri="{BB962C8B-B14F-4D97-AF65-F5344CB8AC3E}">
        <p14:creationId xmlns:p14="http://schemas.microsoft.com/office/powerpoint/2010/main" val="22439562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bwMode="auto">
          <a:noFill/>
          <a:ln>
            <a:miter lim="800000"/>
            <a:headEnd/>
            <a:tailEnd/>
          </a:ln>
        </p:spPr>
        <p:txBody>
          <a:bodyPr/>
          <a:lstStyle/>
          <a:p>
            <a:fld id="{C739F9E6-876C-476A-9568-6D0B3259D2AB}" type="slidenum">
              <a:rPr lang="en-US" smtClean="0">
                <a:latin typeface="Arial"/>
                <a:ea typeface="ＭＳ Ｐゴシック" pitchFamily="34" charset="-128"/>
                <a:cs typeface="Arial"/>
              </a:rPr>
              <a:pPr/>
              <a:t>10</a:t>
            </a:fld>
            <a:endParaRPr lang="en-US" dirty="0">
              <a:latin typeface="Arial"/>
              <a:ea typeface="ＭＳ Ｐゴシック" pitchFamily="34" charset="-128"/>
              <a:cs typeface="Arial"/>
            </a:endParaRPr>
          </a:p>
        </p:txBody>
      </p:sp>
      <p:sp>
        <p:nvSpPr>
          <p:cNvPr id="5427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4276" name="Rectangle 3"/>
          <p:cNvSpPr>
            <a:spLocks noGrp="1" noChangeArrowheads="1"/>
          </p:cNvSpPr>
          <p:nvPr>
            <p:ph type="body" idx="1"/>
          </p:nvPr>
        </p:nvSpPr>
        <p:spPr bwMode="auto">
          <a:xfrm>
            <a:off x="459329" y="4415789"/>
            <a:ext cx="6115383" cy="4414177"/>
          </a:xfrm>
          <a:noFill/>
        </p:spPr>
        <p:txBody>
          <a:bodyPr/>
          <a:lstStyle/>
          <a:p>
            <a:pPr marL="274320" indent="-228600">
              <a:spcBef>
                <a:spcPts val="432"/>
              </a:spcBef>
            </a:pPr>
            <a:r>
              <a:rPr lang="en-US" dirty="0"/>
              <a:t>There are three main categories of policy documents that affect WAP’s operation:</a:t>
            </a:r>
          </a:p>
          <a:p>
            <a:pPr marL="274320" indent="-228600">
              <a:spcBef>
                <a:spcPts val="432"/>
              </a:spcBef>
              <a:spcAft>
                <a:spcPts val="0"/>
              </a:spcAft>
              <a:buFont typeface="Arial" pitchFamily="34" charset="0"/>
              <a:buChar char="•"/>
            </a:pPr>
            <a:r>
              <a:rPr lang="en-US" dirty="0"/>
              <a:t>Federal </a:t>
            </a:r>
            <a:r>
              <a:rPr lang="en-US" b="1" i="1" dirty="0"/>
              <a:t>statutes</a:t>
            </a:r>
            <a:r>
              <a:rPr lang="en-US" dirty="0"/>
              <a:t> (Legislation) – This is the law.</a:t>
            </a:r>
          </a:p>
          <a:p>
            <a:pPr marL="502920" lvl="1" indent="-228600">
              <a:spcBef>
                <a:spcPts val="432"/>
              </a:spcBef>
              <a:spcAft>
                <a:spcPts val="0"/>
              </a:spcAft>
              <a:buFont typeface="Courier New" pitchFamily="49" charset="0"/>
              <a:buChar char="o"/>
            </a:pPr>
            <a:r>
              <a:rPr lang="en-US" dirty="0"/>
              <a:t>It takes an act of Congress to change a statute. As a result, changes</a:t>
            </a:r>
            <a:r>
              <a:rPr lang="en-US" baseline="0" dirty="0"/>
              <a:t> to </a:t>
            </a:r>
            <a:r>
              <a:rPr lang="en-US" sz="1200" kern="1200" dirty="0">
                <a:solidFill>
                  <a:schemeClr val="tx1"/>
                </a:solidFill>
                <a:latin typeface="+mn-lt"/>
                <a:ea typeface="+mn-ea"/>
                <a:cs typeface="+mn-cs"/>
              </a:rPr>
              <a:t>basic statutory requirements</a:t>
            </a:r>
            <a:r>
              <a:rPr lang="en-US" sz="1200" kern="1200" baseline="0" dirty="0">
                <a:solidFill>
                  <a:schemeClr val="tx1"/>
                </a:solidFill>
                <a:latin typeface="+mn-lt"/>
                <a:ea typeface="+mn-ea"/>
                <a:cs typeface="+mn-cs"/>
              </a:rPr>
              <a:t> </a:t>
            </a:r>
            <a:r>
              <a:rPr lang="en-US" baseline="0" dirty="0"/>
              <a:t>are limited and proceed slowly.</a:t>
            </a:r>
            <a:endParaRPr lang="en-US" dirty="0"/>
          </a:p>
          <a:p>
            <a:pPr marL="264417" indent="-220348">
              <a:spcBef>
                <a:spcPts val="432"/>
              </a:spcBef>
              <a:spcAft>
                <a:spcPts val="0"/>
              </a:spcAft>
              <a:buFont typeface="Arial" pitchFamily="34" charset="0"/>
              <a:buChar char="•"/>
            </a:pPr>
            <a:r>
              <a:rPr lang="en-US" b="1" i="1" dirty="0"/>
              <a:t>Regulations</a:t>
            </a:r>
            <a:r>
              <a:rPr lang="en-US" dirty="0"/>
              <a:t> – Regulations are also called</a:t>
            </a:r>
            <a:r>
              <a:rPr lang="en-US" baseline="0" dirty="0"/>
              <a:t> </a:t>
            </a:r>
            <a:r>
              <a:rPr lang="en-US" dirty="0"/>
              <a:t>Rules. These are the means by which an agency (in this case, mainly the </a:t>
            </a:r>
            <a:r>
              <a:rPr lang="en-US" b="1" i="1" dirty="0"/>
              <a:t>US Department of Energy (DOE)</a:t>
            </a:r>
            <a:r>
              <a:rPr lang="en-US" dirty="0"/>
              <a:t>)</a:t>
            </a:r>
            <a:r>
              <a:rPr lang="en-US" b="1" i="1" dirty="0"/>
              <a:t> </a:t>
            </a:r>
            <a:r>
              <a:rPr lang="en-US" dirty="0"/>
              <a:t>implements the intent of the law.  DOE regulations must be in compliance with the Statute. Changes</a:t>
            </a:r>
            <a:r>
              <a:rPr lang="en-US" baseline="0" dirty="0"/>
              <a:t> to regulations are easier than Statute changes, but it still typically takes several years from the beginning of the process to publishing a Final Rule.</a:t>
            </a:r>
          </a:p>
          <a:p>
            <a:pPr marL="264417" indent="-220348">
              <a:spcBef>
                <a:spcPts val="432"/>
              </a:spcBef>
              <a:spcAft>
                <a:spcPts val="0"/>
              </a:spcAft>
              <a:buFont typeface="Arial" pitchFamily="34" charset="0"/>
              <a:buChar char="•"/>
            </a:pPr>
            <a:r>
              <a:rPr lang="en-US" b="1" i="1" dirty="0"/>
              <a:t>Grant guidance</a:t>
            </a:r>
            <a:r>
              <a:rPr lang="en-US" dirty="0"/>
              <a:t> – This is direction from the DOE Program Office. Guidance provides practical information on how the regulations can be interpreted within the program.  Written guidance</a:t>
            </a:r>
            <a:r>
              <a:rPr lang="en-US" baseline="0" dirty="0"/>
              <a:t> is issued as documents called Weatherization Program Notices (WPN). </a:t>
            </a:r>
            <a:r>
              <a:rPr lang="en-US" sz="1200" kern="1200" dirty="0">
                <a:solidFill>
                  <a:schemeClr val="tx1"/>
                </a:solidFill>
                <a:latin typeface="+mn-lt"/>
                <a:ea typeface="+mn-ea"/>
                <a:cs typeface="+mn-cs"/>
              </a:rPr>
              <a:t>Grant Guidance policies can</a:t>
            </a:r>
            <a:r>
              <a:rPr lang="en-US" sz="1200" kern="1200" baseline="0" dirty="0">
                <a:solidFill>
                  <a:schemeClr val="tx1"/>
                </a:solidFill>
                <a:latin typeface="+mn-lt"/>
                <a:ea typeface="+mn-ea"/>
                <a:cs typeface="+mn-cs"/>
              </a:rPr>
              <a:t> be </a:t>
            </a:r>
            <a:r>
              <a:rPr lang="en-US" sz="1200" kern="1200" dirty="0">
                <a:solidFill>
                  <a:schemeClr val="tx1"/>
                </a:solidFill>
                <a:latin typeface="+mn-lt"/>
                <a:ea typeface="+mn-ea"/>
                <a:cs typeface="+mn-cs"/>
              </a:rPr>
              <a:t>easily updated by the WAP Program Office compared to Regulations and Statute changes. These policies are intended to aid in implementation of the WAP.</a:t>
            </a:r>
            <a:endParaRPr lang="en-US" dirty="0"/>
          </a:p>
          <a:p>
            <a:pPr marL="502920" lvl="1" indent="-228600">
              <a:spcBef>
                <a:spcPts val="432"/>
              </a:spcBef>
              <a:spcAft>
                <a:spcPts val="0"/>
              </a:spcAft>
              <a:buFont typeface="Courier New" pitchFamily="49" charset="0"/>
              <a:buChar char="o"/>
            </a:pPr>
            <a:r>
              <a:rPr lang="en-US" dirty="0"/>
              <a:t>Grant Guidance is issued each year:</a:t>
            </a:r>
          </a:p>
          <a:p>
            <a:pPr marL="731520" lvl="2" indent="-228600">
              <a:spcBef>
                <a:spcPts val="432"/>
              </a:spcBef>
              <a:spcAft>
                <a:spcPts val="0"/>
              </a:spcAft>
              <a:buFont typeface="Wingdings" pitchFamily="2" charset="2"/>
              <a:buChar char="§"/>
            </a:pPr>
            <a:r>
              <a:rPr lang="en-US" dirty="0"/>
              <a:t>Typically, DOE issues 6-8 guidance documents each year. </a:t>
            </a:r>
          </a:p>
          <a:p>
            <a:pPr marL="731520" lvl="2" indent="-228600">
              <a:spcBef>
                <a:spcPts val="432"/>
              </a:spcBef>
              <a:spcAft>
                <a:spcPts val="0"/>
              </a:spcAft>
              <a:buFont typeface="Wingdings" pitchFamily="2" charset="2"/>
              <a:buChar char="§"/>
            </a:pPr>
            <a:r>
              <a:rPr lang="en-US" dirty="0"/>
              <a:t>DOE guidance must be</a:t>
            </a:r>
            <a:r>
              <a:rPr lang="en-US" baseline="0" dirty="0"/>
              <a:t> in compliance with the Statute and the regulations.</a:t>
            </a:r>
            <a:endParaRPr lang="en-US" dirty="0"/>
          </a:p>
          <a:p>
            <a:pPr>
              <a:spcBef>
                <a:spcPts val="432"/>
              </a:spcBef>
            </a:pPr>
            <a:endParaRPr lang="en-US" dirty="0"/>
          </a:p>
          <a:p>
            <a:pPr>
              <a:spcBef>
                <a:spcPts val="432"/>
              </a:spcBef>
            </a:pPr>
            <a:r>
              <a:rPr lang="en-US" dirty="0"/>
              <a:t>All regulation changes and current</a:t>
            </a:r>
            <a:r>
              <a:rPr lang="en-US" baseline="0" dirty="0"/>
              <a:t> WPNs </a:t>
            </a:r>
            <a:r>
              <a:rPr lang="en-US" dirty="0"/>
              <a:t>are available on http://energy.gov/eere/wipo/weatherization-assistance-program.</a:t>
            </a:r>
          </a:p>
        </p:txBody>
      </p:sp>
    </p:spTree>
    <p:extLst>
      <p:ext uri="{BB962C8B-B14F-4D97-AF65-F5344CB8AC3E}">
        <p14:creationId xmlns:p14="http://schemas.microsoft.com/office/powerpoint/2010/main" val="30973342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endParaRPr lang="es-ES" alt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s-ES" alt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012E92BF-3E3A-4616-B364-D2D07D9A1429}" type="slidenum">
              <a:rPr lang="es-ES" altLang="en-US" smtClean="0"/>
              <a:pPr/>
              <a:t>‹#›</a:t>
            </a:fld>
            <a:endParaRPr lang="es-ES" altLang="en-US" dirty="0"/>
          </a:p>
        </p:txBody>
      </p:sp>
    </p:spTree>
    <p:extLst>
      <p:ext uri="{BB962C8B-B14F-4D97-AF65-F5344CB8AC3E}">
        <p14:creationId xmlns:p14="http://schemas.microsoft.com/office/powerpoint/2010/main" val="5109123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s-ES" altLang="en-US" dirty="0"/>
          </a:p>
        </p:txBody>
      </p:sp>
      <p:sp>
        <p:nvSpPr>
          <p:cNvPr id="5" name="Footer Placeholder 4"/>
          <p:cNvSpPr>
            <a:spLocks noGrp="1"/>
          </p:cNvSpPr>
          <p:nvPr>
            <p:ph type="ftr" sz="quarter" idx="11"/>
          </p:nvPr>
        </p:nvSpPr>
        <p:spPr/>
        <p:txBody>
          <a:bodyPr/>
          <a:lstStyle/>
          <a:p>
            <a:endParaRPr lang="es-ES" altLang="en-US" dirty="0"/>
          </a:p>
        </p:txBody>
      </p:sp>
      <p:sp>
        <p:nvSpPr>
          <p:cNvPr id="6" name="Slide Number Placeholder 5"/>
          <p:cNvSpPr>
            <a:spLocks noGrp="1"/>
          </p:cNvSpPr>
          <p:nvPr>
            <p:ph type="sldNum" sz="quarter" idx="12"/>
          </p:nvPr>
        </p:nvSpPr>
        <p:spPr/>
        <p:txBody>
          <a:bodyPr/>
          <a:lstStyle/>
          <a:p>
            <a:fld id="{F63276D8-8F9A-4A9A-A6B1-58DA338B73F2}" type="slidenum">
              <a:rPr lang="es-ES" altLang="en-US" smtClean="0"/>
              <a:pPr/>
              <a:t>‹#›</a:t>
            </a:fld>
            <a:endParaRPr lang="es-ES" altLang="en-US" dirty="0"/>
          </a:p>
        </p:txBody>
      </p:sp>
    </p:spTree>
    <p:extLst>
      <p:ext uri="{BB962C8B-B14F-4D97-AF65-F5344CB8AC3E}">
        <p14:creationId xmlns:p14="http://schemas.microsoft.com/office/powerpoint/2010/main" val="871665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endParaRPr lang="es-ES" altLang="en-US" dirty="0"/>
          </a:p>
        </p:txBody>
      </p:sp>
      <p:sp>
        <p:nvSpPr>
          <p:cNvPr id="5" name="Footer Placeholder 4"/>
          <p:cNvSpPr>
            <a:spLocks noGrp="1"/>
          </p:cNvSpPr>
          <p:nvPr>
            <p:ph type="ftr" sz="quarter" idx="11"/>
          </p:nvPr>
        </p:nvSpPr>
        <p:spPr>
          <a:xfrm>
            <a:off x="581192" y="5951810"/>
            <a:ext cx="5922209" cy="365125"/>
          </a:xfrm>
        </p:spPr>
        <p:txBody>
          <a:bodyPr/>
          <a:lstStyle/>
          <a:p>
            <a:endParaRPr lang="es-ES" alt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F2F6FA6D-5974-4611-A125-D9C549EE3EF6}" type="slidenum">
              <a:rPr lang="es-ES" altLang="en-US" smtClean="0"/>
              <a:pPr/>
              <a:t>‹#›</a:t>
            </a:fld>
            <a:endParaRPr lang="es-ES" altLang="en-US" dirty="0"/>
          </a:p>
        </p:txBody>
      </p:sp>
    </p:spTree>
    <p:extLst>
      <p:ext uri="{BB962C8B-B14F-4D97-AF65-F5344CB8AC3E}">
        <p14:creationId xmlns:p14="http://schemas.microsoft.com/office/powerpoint/2010/main" val="40423247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EERE Black Slide Inner">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defRPr>
                <a:solidFill>
                  <a:schemeClr val="bg2">
                    <a:lumMod val="10000"/>
                  </a:schemeClr>
                </a:solidFill>
              </a:defRPr>
            </a:lvl1pPr>
          </a:lstStyle>
          <a:p>
            <a:r>
              <a:rPr lang="en-US" dirty="0"/>
              <a:t>Click to edit Master title style</a:t>
            </a:r>
          </a:p>
        </p:txBody>
      </p:sp>
      <p:sp>
        <p:nvSpPr>
          <p:cNvPr id="3" name="TextBox 2"/>
          <p:cNvSpPr txBox="1"/>
          <p:nvPr userDrawn="1"/>
        </p:nvSpPr>
        <p:spPr>
          <a:xfrm>
            <a:off x="133687" y="3994059"/>
            <a:ext cx="914400" cy="914400"/>
          </a:xfrm>
          <a:prstGeom prst="rect">
            <a:avLst/>
          </a:prstGeom>
        </p:spPr>
        <p:txBody>
          <a:bodyPr vert="horz" wrap="none" lIns="68580" tIns="34290" rIns="68580" bIns="34290" rtlCol="0">
            <a:normAutofit/>
          </a:bodyPr>
          <a:lstStyle/>
          <a:p>
            <a:pPr marL="0" marR="0" indent="0" algn="l" defTabSz="342900" rtl="0" eaLnBrk="1" fontAlgn="auto" latinLnBrk="0" hangingPunct="1">
              <a:lnSpc>
                <a:spcPct val="100000"/>
              </a:lnSpc>
              <a:spcBef>
                <a:spcPct val="20000"/>
              </a:spcBef>
              <a:spcAft>
                <a:spcPts val="0"/>
              </a:spcAft>
              <a:buClrTx/>
              <a:buSzTx/>
              <a:buFont typeface="Arial"/>
              <a:buNone/>
              <a:tabLst/>
            </a:pPr>
            <a:endParaRPr kumimoji="0" lang="en-US" sz="1742" b="1" i="0" u="none" strike="noStrike" kern="1200" cap="none" spc="0" normalizeH="0" baseline="0" noProof="0" dirty="0">
              <a:ln>
                <a:noFill/>
              </a:ln>
              <a:solidFill>
                <a:srgbClr val="FFFFFF"/>
              </a:solidFill>
              <a:effectLst/>
              <a:uLnTx/>
              <a:uFillTx/>
              <a:latin typeface="Arial Narrow"/>
              <a:ea typeface="+mn-ea"/>
              <a:cs typeface="Arial Narrow"/>
            </a:endParaRPr>
          </a:p>
        </p:txBody>
      </p:sp>
      <p:sp>
        <p:nvSpPr>
          <p:cNvPr id="5" name="Content Placeholder 4"/>
          <p:cNvSpPr>
            <a:spLocks noGrp="1"/>
          </p:cNvSpPr>
          <p:nvPr>
            <p:ph sz="quarter" idx="10"/>
          </p:nvPr>
        </p:nvSpPr>
        <p:spPr>
          <a:xfrm>
            <a:off x="457200" y="1066800"/>
            <a:ext cx="8458200" cy="5029200"/>
          </a:xfrm>
          <a:prstGeom prst="rect">
            <a:avLst/>
          </a:prstGeom>
        </p:spPr>
        <p:txBody>
          <a:bodyPr vert="horz"/>
          <a:lstStyle>
            <a:lvl1pPr>
              <a:spcBef>
                <a:spcPts val="450"/>
              </a:spcBef>
              <a:spcAft>
                <a:spcPts val="450"/>
              </a:spcAft>
              <a:defRPr>
                <a:solidFill>
                  <a:srgbClr val="50565C"/>
                </a:solidFill>
              </a:defRPr>
            </a:lvl1pPr>
            <a:lvl2pPr>
              <a:spcBef>
                <a:spcPts val="450"/>
              </a:spcBef>
              <a:spcAft>
                <a:spcPts val="450"/>
              </a:spcAft>
              <a:defRPr>
                <a:solidFill>
                  <a:srgbClr val="50565C"/>
                </a:solidFill>
              </a:defRPr>
            </a:lvl2pPr>
            <a:lvl3pPr>
              <a:spcBef>
                <a:spcPts val="450"/>
              </a:spcBef>
              <a:spcAft>
                <a:spcPts val="450"/>
              </a:spcAft>
              <a:defRPr>
                <a:solidFill>
                  <a:srgbClr val="50565C"/>
                </a:solidFill>
              </a:defRPr>
            </a:lvl3pPr>
            <a:lvl4pPr>
              <a:spcBef>
                <a:spcPts val="450"/>
              </a:spcBef>
              <a:spcAft>
                <a:spcPts val="450"/>
              </a:spcAft>
              <a:defRPr>
                <a:solidFill>
                  <a:srgbClr val="50565C"/>
                </a:solidFill>
              </a:defRPr>
            </a:lvl4pPr>
            <a:lvl5pPr>
              <a:spcBef>
                <a:spcPts val="450"/>
              </a:spcBef>
              <a:spcAft>
                <a:spcPts val="450"/>
              </a:spcAft>
              <a:defRPr>
                <a:solidFill>
                  <a:srgbClr val="50565C"/>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7356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81192" y="2228003"/>
            <a:ext cx="7989752" cy="36307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s-ES" altLang="en-US" dirty="0"/>
          </a:p>
        </p:txBody>
      </p:sp>
      <p:sp>
        <p:nvSpPr>
          <p:cNvPr id="5" name="Footer Placeholder 4"/>
          <p:cNvSpPr>
            <a:spLocks noGrp="1"/>
          </p:cNvSpPr>
          <p:nvPr>
            <p:ph type="ftr" sz="quarter" idx="11"/>
          </p:nvPr>
        </p:nvSpPr>
        <p:spPr/>
        <p:txBody>
          <a:bodyPr/>
          <a:lstStyle/>
          <a:p>
            <a:endParaRPr lang="es-ES" altLang="en-US" dirty="0"/>
          </a:p>
        </p:txBody>
      </p:sp>
      <p:sp>
        <p:nvSpPr>
          <p:cNvPr id="6" name="Slide Number Placeholder 5"/>
          <p:cNvSpPr>
            <a:spLocks noGrp="1"/>
          </p:cNvSpPr>
          <p:nvPr>
            <p:ph type="sldNum" sz="quarter" idx="12"/>
          </p:nvPr>
        </p:nvSpPr>
        <p:spPr/>
        <p:txBody>
          <a:bodyPr/>
          <a:lstStyle/>
          <a:p>
            <a:fld id="{21056AED-C224-42A4-8187-B51AA116AA77}" type="slidenum">
              <a:rPr lang="es-ES" altLang="en-US" smtClean="0"/>
              <a:pPr/>
              <a:t>‹#›</a:t>
            </a:fld>
            <a:endParaRPr lang="es-ES" altLang="en-US" dirty="0"/>
          </a:p>
        </p:txBody>
      </p:sp>
    </p:spTree>
    <p:extLst>
      <p:ext uri="{BB962C8B-B14F-4D97-AF65-F5344CB8AC3E}">
        <p14:creationId xmlns:p14="http://schemas.microsoft.com/office/powerpoint/2010/main" val="590204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endParaRPr lang="es-ES" alt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s-ES" alt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61258776-9CEA-4512-8988-B8F986B998DC}" type="slidenum">
              <a:rPr lang="es-ES" altLang="en-US" smtClean="0"/>
              <a:pPr/>
              <a:t>‹#›</a:t>
            </a:fld>
            <a:endParaRPr lang="es-ES" altLang="en-US" dirty="0"/>
          </a:p>
        </p:txBody>
      </p:sp>
    </p:spTree>
    <p:extLst>
      <p:ext uri="{BB962C8B-B14F-4D97-AF65-F5344CB8AC3E}">
        <p14:creationId xmlns:p14="http://schemas.microsoft.com/office/powerpoint/2010/main" val="3257261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s-ES" altLang="en-US" dirty="0"/>
          </a:p>
        </p:txBody>
      </p:sp>
      <p:sp>
        <p:nvSpPr>
          <p:cNvPr id="6" name="Footer Placeholder 5"/>
          <p:cNvSpPr>
            <a:spLocks noGrp="1"/>
          </p:cNvSpPr>
          <p:nvPr>
            <p:ph type="ftr" sz="quarter" idx="11"/>
          </p:nvPr>
        </p:nvSpPr>
        <p:spPr/>
        <p:txBody>
          <a:bodyPr/>
          <a:lstStyle/>
          <a:p>
            <a:endParaRPr lang="es-ES" altLang="en-US" dirty="0"/>
          </a:p>
        </p:txBody>
      </p:sp>
      <p:sp>
        <p:nvSpPr>
          <p:cNvPr id="7" name="Slide Number Placeholder 6"/>
          <p:cNvSpPr>
            <a:spLocks noGrp="1"/>
          </p:cNvSpPr>
          <p:nvPr>
            <p:ph type="sldNum" sz="quarter" idx="12"/>
          </p:nvPr>
        </p:nvSpPr>
        <p:spPr/>
        <p:txBody>
          <a:bodyPr/>
          <a:lstStyle/>
          <a:p>
            <a:fld id="{DF9E76A3-4D40-4BB9-A02E-AD9D1D6813B7}" type="slidenum">
              <a:rPr lang="es-ES" altLang="en-US" smtClean="0"/>
              <a:pPr/>
              <a:t>‹#›</a:t>
            </a:fld>
            <a:endParaRPr lang="es-ES" altLang="en-US" dirty="0"/>
          </a:p>
        </p:txBody>
      </p:sp>
    </p:spTree>
    <p:extLst>
      <p:ext uri="{BB962C8B-B14F-4D97-AF65-F5344CB8AC3E}">
        <p14:creationId xmlns:p14="http://schemas.microsoft.com/office/powerpoint/2010/main" val="1400709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s-ES" altLang="en-US" dirty="0"/>
          </a:p>
        </p:txBody>
      </p:sp>
      <p:sp>
        <p:nvSpPr>
          <p:cNvPr id="8" name="Footer Placeholder 7"/>
          <p:cNvSpPr>
            <a:spLocks noGrp="1"/>
          </p:cNvSpPr>
          <p:nvPr>
            <p:ph type="ftr" sz="quarter" idx="11"/>
          </p:nvPr>
        </p:nvSpPr>
        <p:spPr/>
        <p:txBody>
          <a:bodyPr/>
          <a:lstStyle/>
          <a:p>
            <a:endParaRPr lang="es-ES" altLang="en-US" dirty="0"/>
          </a:p>
        </p:txBody>
      </p:sp>
      <p:sp>
        <p:nvSpPr>
          <p:cNvPr id="9" name="Slide Number Placeholder 8"/>
          <p:cNvSpPr>
            <a:spLocks noGrp="1"/>
          </p:cNvSpPr>
          <p:nvPr>
            <p:ph type="sldNum" sz="quarter" idx="12"/>
          </p:nvPr>
        </p:nvSpPr>
        <p:spPr/>
        <p:txBody>
          <a:bodyPr/>
          <a:lstStyle/>
          <a:p>
            <a:fld id="{CEE5F94B-8914-41EB-A13E-BD1D6D58291E}" type="slidenum">
              <a:rPr lang="es-ES" altLang="en-US" smtClean="0"/>
              <a:pPr/>
              <a:t>‹#›</a:t>
            </a:fld>
            <a:endParaRPr lang="es-ES" altLang="en-US" dirty="0"/>
          </a:p>
        </p:txBody>
      </p:sp>
    </p:spTree>
    <p:extLst>
      <p:ext uri="{BB962C8B-B14F-4D97-AF65-F5344CB8AC3E}">
        <p14:creationId xmlns:p14="http://schemas.microsoft.com/office/powerpoint/2010/main" val="4045989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s-ES" altLang="en-US" dirty="0"/>
          </a:p>
        </p:txBody>
      </p:sp>
      <p:sp>
        <p:nvSpPr>
          <p:cNvPr id="4" name="Footer Placeholder 3"/>
          <p:cNvSpPr>
            <a:spLocks noGrp="1"/>
          </p:cNvSpPr>
          <p:nvPr>
            <p:ph type="ftr" sz="quarter" idx="11"/>
          </p:nvPr>
        </p:nvSpPr>
        <p:spPr/>
        <p:txBody>
          <a:bodyPr/>
          <a:lstStyle/>
          <a:p>
            <a:endParaRPr lang="es-ES" altLang="en-US" dirty="0"/>
          </a:p>
        </p:txBody>
      </p:sp>
      <p:sp>
        <p:nvSpPr>
          <p:cNvPr id="5" name="Slide Number Placeholder 4"/>
          <p:cNvSpPr>
            <a:spLocks noGrp="1"/>
          </p:cNvSpPr>
          <p:nvPr>
            <p:ph type="sldNum" sz="quarter" idx="12"/>
          </p:nvPr>
        </p:nvSpPr>
        <p:spPr/>
        <p:txBody>
          <a:bodyPr/>
          <a:lstStyle/>
          <a:p>
            <a:fld id="{32078DA1-3242-42EC-A819-D692B3F76126}" type="slidenum">
              <a:rPr lang="es-ES" altLang="en-US" smtClean="0"/>
              <a:pPr/>
              <a:t>‹#›</a:t>
            </a:fld>
            <a:endParaRPr lang="es-ES" altLang="en-US" dirty="0"/>
          </a:p>
        </p:txBody>
      </p:sp>
    </p:spTree>
    <p:extLst>
      <p:ext uri="{BB962C8B-B14F-4D97-AF65-F5344CB8AC3E}">
        <p14:creationId xmlns:p14="http://schemas.microsoft.com/office/powerpoint/2010/main" val="1252647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s-ES" altLang="en-US" dirty="0"/>
          </a:p>
        </p:txBody>
      </p:sp>
      <p:sp>
        <p:nvSpPr>
          <p:cNvPr id="3" name="Footer Placeholder 2"/>
          <p:cNvSpPr>
            <a:spLocks noGrp="1"/>
          </p:cNvSpPr>
          <p:nvPr>
            <p:ph type="ftr" sz="quarter" idx="11"/>
          </p:nvPr>
        </p:nvSpPr>
        <p:spPr/>
        <p:txBody>
          <a:bodyPr/>
          <a:lstStyle/>
          <a:p>
            <a:endParaRPr lang="es-ES" altLang="en-US" dirty="0"/>
          </a:p>
        </p:txBody>
      </p:sp>
      <p:sp>
        <p:nvSpPr>
          <p:cNvPr id="4" name="Slide Number Placeholder 3"/>
          <p:cNvSpPr>
            <a:spLocks noGrp="1"/>
          </p:cNvSpPr>
          <p:nvPr>
            <p:ph type="sldNum" sz="quarter" idx="12"/>
          </p:nvPr>
        </p:nvSpPr>
        <p:spPr/>
        <p:txBody>
          <a:bodyPr/>
          <a:lstStyle/>
          <a:p>
            <a:fld id="{38973298-95CD-4F62-AB36-ED73AFF878F7}" type="slidenum">
              <a:rPr lang="es-ES" altLang="en-US" smtClean="0"/>
              <a:pPr/>
              <a:t>‹#›</a:t>
            </a:fld>
            <a:endParaRPr lang="es-ES" altLang="en-US" dirty="0"/>
          </a:p>
        </p:txBody>
      </p:sp>
    </p:spTree>
    <p:extLst>
      <p:ext uri="{BB962C8B-B14F-4D97-AF65-F5344CB8AC3E}">
        <p14:creationId xmlns:p14="http://schemas.microsoft.com/office/powerpoint/2010/main" val="30963190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endParaRPr lang="es-ES" alt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s-ES" alt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A520DB3E-5440-4F8D-A88F-951FFDFE275A}" type="slidenum">
              <a:rPr lang="es-ES" altLang="en-US" smtClean="0"/>
              <a:pPr/>
              <a:t>‹#›</a:t>
            </a:fld>
            <a:endParaRPr lang="es-ES" altLang="en-US" dirty="0"/>
          </a:p>
        </p:txBody>
      </p:sp>
    </p:spTree>
    <p:extLst>
      <p:ext uri="{BB962C8B-B14F-4D97-AF65-F5344CB8AC3E}">
        <p14:creationId xmlns:p14="http://schemas.microsoft.com/office/powerpoint/2010/main" val="4292787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endParaRPr lang="es-ES" alt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F196739-E154-43C9-BA7F-DEA015501133}" type="slidenum">
              <a:rPr lang="es-ES" altLang="en-US" smtClean="0"/>
              <a:pPr/>
              <a:t>‹#›</a:t>
            </a:fld>
            <a:endParaRPr lang="es-ES" altLang="en-US" dirty="0"/>
          </a:p>
        </p:txBody>
      </p:sp>
    </p:spTree>
    <p:extLst>
      <p:ext uri="{BB962C8B-B14F-4D97-AF65-F5344CB8AC3E}">
        <p14:creationId xmlns:p14="http://schemas.microsoft.com/office/powerpoint/2010/main" val="19617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endParaRPr lang="es-ES" altLang="en-US" dirty="0"/>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endParaRPr lang="es-ES" altLang="en-US" dirty="0"/>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9330B2CE-0955-4910-A37D-0EC1121993CB}" type="slidenum">
              <a:rPr lang="es-ES" altLang="en-US" smtClean="0"/>
              <a:pPr/>
              <a:t>‹#›</a:t>
            </a:fld>
            <a:endParaRPr lang="es-ES" altLang="en-US" dirty="0"/>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18489820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hf hdr="0" ft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2AA21-2C94-4EF4-A3F3-603378678822}"/>
              </a:ext>
            </a:extLst>
          </p:cNvPr>
          <p:cNvSpPr>
            <a:spLocks noGrp="1"/>
          </p:cNvSpPr>
          <p:nvPr>
            <p:ph type="ctrTitle"/>
          </p:nvPr>
        </p:nvSpPr>
        <p:spPr>
          <a:xfrm>
            <a:off x="395536" y="1124744"/>
            <a:ext cx="8352928" cy="1504844"/>
          </a:xfrm>
        </p:spPr>
        <p:txBody>
          <a:bodyPr>
            <a:normAutofit fontScale="90000"/>
          </a:bodyPr>
          <a:lstStyle/>
          <a:p>
            <a:r>
              <a:rPr lang="en-US" sz="2200" dirty="0"/>
              <a:t>Michigan Department of Health and Human Services</a:t>
            </a:r>
            <a:br>
              <a:rPr lang="en-US" dirty="0"/>
            </a:br>
            <a:r>
              <a:rPr lang="en-US" dirty="0"/>
              <a:t>Bureau of Community action and economic opportunity </a:t>
            </a:r>
          </a:p>
        </p:txBody>
      </p:sp>
      <p:sp>
        <p:nvSpPr>
          <p:cNvPr id="3" name="Subtitle 2">
            <a:extLst>
              <a:ext uri="{FF2B5EF4-FFF2-40B4-BE49-F238E27FC236}">
                <a16:creationId xmlns:a16="http://schemas.microsoft.com/office/drawing/2014/main" id="{079FE726-DCB5-48A2-B0EA-4C8A68F00761}"/>
              </a:ext>
            </a:extLst>
          </p:cNvPr>
          <p:cNvSpPr>
            <a:spLocks noGrp="1"/>
          </p:cNvSpPr>
          <p:nvPr>
            <p:ph type="subTitle" idx="1"/>
          </p:nvPr>
        </p:nvSpPr>
        <p:spPr>
          <a:xfrm>
            <a:off x="395536" y="2708920"/>
            <a:ext cx="7989752" cy="376845"/>
          </a:xfrm>
        </p:spPr>
        <p:txBody>
          <a:bodyPr/>
          <a:lstStyle/>
          <a:p>
            <a:r>
              <a:rPr lang="en-US" dirty="0"/>
              <a:t>January 24,  2019</a:t>
            </a:r>
          </a:p>
        </p:txBody>
      </p:sp>
      <p:pic>
        <p:nvPicPr>
          <p:cNvPr id="4" name="Picture 3">
            <a:extLst>
              <a:ext uri="{FF2B5EF4-FFF2-40B4-BE49-F238E27FC236}">
                <a16:creationId xmlns:a16="http://schemas.microsoft.com/office/drawing/2014/main" id="{A937066A-9635-4B71-9073-F656D1A32747}"/>
              </a:ext>
            </a:extLst>
          </p:cNvPr>
          <p:cNvPicPr>
            <a:picLocks noChangeAspect="1"/>
          </p:cNvPicPr>
          <p:nvPr/>
        </p:nvPicPr>
        <p:blipFill>
          <a:blip r:embed="rId2"/>
          <a:stretch>
            <a:fillRect/>
          </a:stretch>
        </p:blipFill>
        <p:spPr>
          <a:xfrm>
            <a:off x="3275856" y="3167474"/>
            <a:ext cx="5390476" cy="1209524"/>
          </a:xfrm>
          <a:prstGeom prst="rect">
            <a:avLst/>
          </a:prstGeom>
        </p:spPr>
      </p:pic>
    </p:spTree>
    <p:extLst>
      <p:ext uri="{BB962C8B-B14F-4D97-AF65-F5344CB8AC3E}">
        <p14:creationId xmlns:p14="http://schemas.microsoft.com/office/powerpoint/2010/main" val="41643141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Diagram 10"/>
          <p:cNvGraphicFramePr/>
          <p:nvPr>
            <p:extLst/>
          </p:nvPr>
        </p:nvGraphicFramePr>
        <p:xfrm>
          <a:off x="777949" y="1614820"/>
          <a:ext cx="6210300" cy="43287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p:cNvSpPr txBox="1"/>
          <p:nvPr/>
        </p:nvSpPr>
        <p:spPr>
          <a:xfrm>
            <a:off x="909591" y="1936445"/>
            <a:ext cx="685800" cy="685800"/>
          </a:xfrm>
          <a:prstGeom prst="rect">
            <a:avLst/>
          </a:prstGeom>
        </p:spPr>
        <p:txBody>
          <a:bodyPr vert="horz" wrap="square" lIns="68580" tIns="34290" rIns="68580" bIns="34290" rtlCol="0" anchor="ctr" anchorCtr="0">
            <a:noAutofit/>
          </a:bodyPr>
          <a:lstStyle/>
          <a:p>
            <a:pPr algn="ctr" defTabSz="342900">
              <a:spcBef>
                <a:spcPct val="20000"/>
              </a:spcBef>
            </a:pPr>
            <a:r>
              <a:rPr lang="en-US" sz="4500" b="1" dirty="0">
                <a:solidFill>
                  <a:schemeClr val="accent3"/>
                </a:solidFill>
                <a:latin typeface="Arial Narrow"/>
                <a:cs typeface="Arial Narrow"/>
              </a:rPr>
              <a:t>1</a:t>
            </a:r>
          </a:p>
        </p:txBody>
      </p:sp>
      <p:sp>
        <p:nvSpPr>
          <p:cNvPr id="5" name="TextBox 4"/>
          <p:cNvSpPr txBox="1"/>
          <p:nvPr/>
        </p:nvSpPr>
        <p:spPr>
          <a:xfrm>
            <a:off x="1285875" y="2953609"/>
            <a:ext cx="742950" cy="628650"/>
          </a:xfrm>
          <a:prstGeom prst="rect">
            <a:avLst/>
          </a:prstGeom>
        </p:spPr>
        <p:txBody>
          <a:bodyPr vert="horz" wrap="square" lIns="68580" tIns="34290" rIns="68580" bIns="34290" rtlCol="0" anchor="ctr" anchorCtr="0">
            <a:noAutofit/>
          </a:bodyPr>
          <a:lstStyle/>
          <a:p>
            <a:pPr algn="ctr" defTabSz="342900">
              <a:spcBef>
                <a:spcPct val="20000"/>
              </a:spcBef>
            </a:pPr>
            <a:r>
              <a:rPr lang="en-US" sz="4500" b="1" dirty="0">
                <a:solidFill>
                  <a:schemeClr val="accent3">
                    <a:lumMod val="75000"/>
                  </a:schemeClr>
                </a:solidFill>
                <a:latin typeface="Arial Narrow"/>
                <a:cs typeface="Arial Narrow"/>
              </a:rPr>
              <a:t>2</a:t>
            </a:r>
          </a:p>
        </p:txBody>
      </p:sp>
      <p:sp>
        <p:nvSpPr>
          <p:cNvPr id="6" name="TextBox 5"/>
          <p:cNvSpPr txBox="1"/>
          <p:nvPr/>
        </p:nvSpPr>
        <p:spPr>
          <a:xfrm>
            <a:off x="1314450" y="3881643"/>
            <a:ext cx="685800" cy="685800"/>
          </a:xfrm>
          <a:prstGeom prst="rect">
            <a:avLst/>
          </a:prstGeom>
        </p:spPr>
        <p:txBody>
          <a:bodyPr vert="horz" wrap="square" lIns="68580" tIns="34290" rIns="68580" bIns="34290" rtlCol="0" anchor="ctr" anchorCtr="0">
            <a:noAutofit/>
          </a:bodyPr>
          <a:lstStyle/>
          <a:p>
            <a:pPr algn="ctr" defTabSz="342900">
              <a:spcBef>
                <a:spcPct val="20000"/>
              </a:spcBef>
            </a:pPr>
            <a:r>
              <a:rPr lang="en-US" sz="4500" b="1" dirty="0">
                <a:solidFill>
                  <a:srgbClr val="7CA4BB"/>
                </a:solidFill>
                <a:latin typeface="Arial Narrow"/>
                <a:cs typeface="Arial Narrow"/>
              </a:rPr>
              <a:t>3</a:t>
            </a:r>
          </a:p>
        </p:txBody>
      </p:sp>
      <p:sp>
        <p:nvSpPr>
          <p:cNvPr id="21" name="TextBox 20"/>
          <p:cNvSpPr txBox="1"/>
          <p:nvPr/>
        </p:nvSpPr>
        <p:spPr>
          <a:xfrm>
            <a:off x="5600700" y="857250"/>
            <a:ext cx="1943100" cy="342900"/>
          </a:xfrm>
          <a:prstGeom prst="rect">
            <a:avLst/>
          </a:prstGeom>
        </p:spPr>
        <p:txBody>
          <a:bodyPr vert="horz" wrap="square" lIns="68580" tIns="34290" rIns="68580" bIns="34290" rtlCol="0">
            <a:normAutofit/>
          </a:bodyPr>
          <a:lstStyle/>
          <a:p>
            <a:pPr defTabSz="342900">
              <a:spcBef>
                <a:spcPct val="20000"/>
              </a:spcBef>
            </a:pPr>
            <a:endParaRPr lang="en-US" sz="1742" b="1" dirty="0">
              <a:solidFill>
                <a:srgbClr val="FFFFFF"/>
              </a:solidFill>
              <a:latin typeface="Arial Narrow"/>
              <a:cs typeface="Arial Narrow"/>
            </a:endParaRPr>
          </a:p>
        </p:txBody>
      </p:sp>
      <p:sp>
        <p:nvSpPr>
          <p:cNvPr id="8" name="TextBox 7">
            <a:extLst>
              <a:ext uri="{FF2B5EF4-FFF2-40B4-BE49-F238E27FC236}">
                <a16:creationId xmlns:a16="http://schemas.microsoft.com/office/drawing/2014/main" id="{34DF4ED5-0831-4EF2-A1A1-32C5778378E4}"/>
              </a:ext>
            </a:extLst>
          </p:cNvPr>
          <p:cNvSpPr txBox="1"/>
          <p:nvPr/>
        </p:nvSpPr>
        <p:spPr>
          <a:xfrm>
            <a:off x="942975" y="4921048"/>
            <a:ext cx="685800" cy="685800"/>
          </a:xfrm>
          <a:prstGeom prst="rect">
            <a:avLst/>
          </a:prstGeom>
        </p:spPr>
        <p:txBody>
          <a:bodyPr vert="horz" wrap="square" lIns="68580" tIns="34290" rIns="68580" bIns="34290" rtlCol="0" anchor="ctr" anchorCtr="0">
            <a:noAutofit/>
          </a:bodyPr>
          <a:lstStyle/>
          <a:p>
            <a:pPr algn="ctr" defTabSz="342900">
              <a:spcBef>
                <a:spcPct val="20000"/>
              </a:spcBef>
            </a:pPr>
            <a:r>
              <a:rPr lang="en-US" sz="4500" b="1" dirty="0">
                <a:solidFill>
                  <a:srgbClr val="969FA7"/>
                </a:solidFill>
                <a:latin typeface="Arial Narrow"/>
                <a:cs typeface="Arial Narrow"/>
              </a:rPr>
              <a:t>4</a:t>
            </a:r>
          </a:p>
        </p:txBody>
      </p:sp>
      <p:pic>
        <p:nvPicPr>
          <p:cNvPr id="10" name="Picture 9">
            <a:extLst>
              <a:ext uri="{FF2B5EF4-FFF2-40B4-BE49-F238E27FC236}">
                <a16:creationId xmlns:a16="http://schemas.microsoft.com/office/drawing/2014/main" id="{8EDA3ECB-221B-4652-8113-86EBA175D7E5}"/>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436491" y="5722061"/>
            <a:ext cx="1674128" cy="1029944"/>
          </a:xfrm>
          <a:prstGeom prst="rect">
            <a:avLst/>
          </a:prstGeom>
        </p:spPr>
      </p:pic>
      <p:sp>
        <p:nvSpPr>
          <p:cNvPr id="13" name="Title 1">
            <a:extLst>
              <a:ext uri="{FF2B5EF4-FFF2-40B4-BE49-F238E27FC236}">
                <a16:creationId xmlns:a16="http://schemas.microsoft.com/office/drawing/2014/main" id="{F43DE99B-EEDC-48C8-9EAC-96870B602927}"/>
              </a:ext>
            </a:extLst>
          </p:cNvPr>
          <p:cNvSpPr>
            <a:spLocks noGrp="1"/>
          </p:cNvSpPr>
          <p:nvPr>
            <p:ph type="title"/>
          </p:nvPr>
        </p:nvSpPr>
        <p:spPr>
          <a:xfrm>
            <a:off x="539552" y="620689"/>
            <a:ext cx="7989752" cy="979004"/>
          </a:xfrm>
          <a:solidFill>
            <a:srgbClr val="003366"/>
          </a:solidFill>
        </p:spPr>
        <p:txBody>
          <a:bodyPr>
            <a:noAutofit/>
          </a:bodyPr>
          <a:lstStyle/>
          <a:p>
            <a:r>
              <a:rPr lang="en-US" altLang="en-US" dirty="0">
                <a:solidFill>
                  <a:schemeClr val="bg1"/>
                </a:solidFill>
              </a:rPr>
              <a:t>Barrier #1 – High Regulation – Required State Guidance</a:t>
            </a:r>
          </a:p>
        </p:txBody>
      </p:sp>
    </p:spTree>
    <p:extLst>
      <p:ext uri="{BB962C8B-B14F-4D97-AF65-F5344CB8AC3E}">
        <p14:creationId xmlns:p14="http://schemas.microsoft.com/office/powerpoint/2010/main" val="27059662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61123E-C73A-44E8-B6BE-D44F42D11ACB}"/>
              </a:ext>
            </a:extLst>
          </p:cNvPr>
          <p:cNvSpPr>
            <a:spLocks noGrp="1"/>
          </p:cNvSpPr>
          <p:nvPr>
            <p:ph idx="1"/>
          </p:nvPr>
        </p:nvSpPr>
        <p:spPr>
          <a:xfrm>
            <a:off x="510920" y="1844824"/>
            <a:ext cx="7661480" cy="4680520"/>
          </a:xfrm>
        </p:spPr>
        <p:txBody>
          <a:bodyPr>
            <a:normAutofit lnSpcReduction="10000"/>
          </a:bodyPr>
          <a:lstStyle/>
          <a:p>
            <a:pPr>
              <a:buFont typeface="Wingdings" panose="05000000000000000000" pitchFamily="2" charset="2"/>
              <a:buChar char="Ø"/>
              <a:defRPr/>
            </a:pPr>
            <a:r>
              <a:rPr lang="en-US" sz="2400" dirty="0">
                <a:solidFill>
                  <a:schemeClr val="tx1"/>
                </a:solidFill>
                <a:ea typeface="ＭＳ Ｐゴシック" pitchFamily="-112" charset="-128"/>
              </a:rPr>
              <a:t>The Weatherization Assistance Program [WAP] </a:t>
            </a:r>
            <a:r>
              <a:rPr lang="en-US" sz="2400" b="1" u="sng" dirty="0">
                <a:solidFill>
                  <a:schemeClr val="tx1"/>
                </a:solidFill>
                <a:ea typeface="ＭＳ Ｐゴシック" pitchFamily="-112" charset="-128"/>
              </a:rPr>
              <a:t>is an energy efficiency program</a:t>
            </a:r>
            <a:endParaRPr lang="en-US" sz="2400" dirty="0">
              <a:solidFill>
                <a:schemeClr val="tx1"/>
              </a:solidFill>
              <a:ea typeface="ＭＳ Ｐゴシック" pitchFamily="-112" charset="-128"/>
            </a:endParaRPr>
          </a:p>
          <a:p>
            <a:pPr marL="1030288" lvl="1" indent="-342900">
              <a:buFont typeface="Wingdings" panose="05000000000000000000" pitchFamily="2" charset="2"/>
              <a:buChar char="Ø"/>
              <a:defRPr/>
            </a:pPr>
            <a:r>
              <a:rPr lang="en-US" sz="2200" dirty="0">
                <a:solidFill>
                  <a:schemeClr val="tx1"/>
                </a:solidFill>
                <a:ea typeface="ＭＳ Ｐゴシック" pitchFamily="-112" charset="-128"/>
              </a:rPr>
              <a:t>Measures installed are based upon expected energy savings associated with the measures – must meet a house specific savings to investment ratio of one or greater </a:t>
            </a:r>
          </a:p>
          <a:p>
            <a:pPr marL="1484313" lvl="2" indent="-342900">
              <a:buFont typeface="Wingdings" panose="05000000000000000000" pitchFamily="2" charset="2"/>
              <a:buChar char="Ø"/>
              <a:defRPr/>
            </a:pPr>
            <a:r>
              <a:rPr lang="en-US" sz="2000" dirty="0">
                <a:solidFill>
                  <a:schemeClr val="tx1"/>
                </a:solidFill>
                <a:ea typeface="ＭＳ Ｐゴシック" pitchFamily="-112" charset="-128"/>
              </a:rPr>
              <a:t>The measures must </a:t>
            </a:r>
            <a:r>
              <a:rPr lang="en-US" sz="2000" b="1" dirty="0">
                <a:solidFill>
                  <a:schemeClr val="tx1"/>
                </a:solidFill>
                <a:ea typeface="ＭＳ Ｐゴシック" pitchFamily="-112" charset="-128"/>
              </a:rPr>
              <a:t>generate more dollars in energy savings </a:t>
            </a:r>
            <a:r>
              <a:rPr lang="en-US" sz="2000" dirty="0">
                <a:solidFill>
                  <a:schemeClr val="tx1"/>
                </a:solidFill>
                <a:ea typeface="ＭＳ Ｐゴシック" pitchFamily="-112" charset="-128"/>
              </a:rPr>
              <a:t>during their expected lifetime </a:t>
            </a:r>
            <a:r>
              <a:rPr lang="en-US" sz="2000" b="1" dirty="0">
                <a:solidFill>
                  <a:schemeClr val="tx1"/>
                </a:solidFill>
                <a:ea typeface="ＭＳ Ｐゴシック" pitchFamily="-112" charset="-128"/>
              </a:rPr>
              <a:t>than they cost to install </a:t>
            </a:r>
          </a:p>
          <a:p>
            <a:pPr marL="1484313" lvl="2" indent="-342900">
              <a:buFont typeface="Wingdings" panose="05000000000000000000" pitchFamily="2" charset="2"/>
              <a:buChar char="Ø"/>
              <a:defRPr/>
            </a:pPr>
            <a:r>
              <a:rPr lang="en-US" sz="2000" b="1" dirty="0">
                <a:solidFill>
                  <a:schemeClr val="tx1"/>
                </a:solidFill>
                <a:ea typeface="ＭＳ Ｐゴシック" pitchFamily="-112" charset="-128"/>
              </a:rPr>
              <a:t>OR</a:t>
            </a:r>
            <a:r>
              <a:rPr lang="en-US" sz="2000" dirty="0">
                <a:solidFill>
                  <a:schemeClr val="tx1"/>
                </a:solidFill>
                <a:ea typeface="ＭＳ Ｐゴシック" pitchFamily="-112" charset="-128"/>
              </a:rPr>
              <a:t> the measures must </a:t>
            </a:r>
            <a:r>
              <a:rPr lang="en-US" sz="2000" b="1" dirty="0">
                <a:solidFill>
                  <a:schemeClr val="tx1"/>
                </a:solidFill>
                <a:ea typeface="ＭＳ Ｐゴシック" pitchFamily="-112" charset="-128"/>
              </a:rPr>
              <a:t>ensure the Health &amp; Safety </a:t>
            </a:r>
            <a:r>
              <a:rPr lang="en-US" sz="2000" dirty="0">
                <a:solidFill>
                  <a:schemeClr val="tx1"/>
                </a:solidFill>
                <a:ea typeface="ＭＳ Ｐゴシック" pitchFamily="-112" charset="-128"/>
              </a:rPr>
              <a:t>of the client and</a:t>
            </a:r>
            <a:r>
              <a:rPr lang="en-US" sz="2000" b="1" dirty="0">
                <a:solidFill>
                  <a:schemeClr val="tx1"/>
                </a:solidFill>
                <a:ea typeface="ＭＳ Ｐゴシック" pitchFamily="-112" charset="-128"/>
              </a:rPr>
              <a:t> remain within budget</a:t>
            </a:r>
          </a:p>
          <a:p>
            <a:pPr marL="890313" indent="-342900">
              <a:buFont typeface="Wingdings" panose="05000000000000000000" pitchFamily="2" charset="2"/>
              <a:buChar char="Ø"/>
              <a:defRPr/>
            </a:pPr>
            <a:r>
              <a:rPr lang="en-US" sz="2200" dirty="0">
                <a:solidFill>
                  <a:schemeClr val="tx1"/>
                </a:solidFill>
                <a:ea typeface="ＭＳ Ｐゴシック" pitchFamily="-112" charset="-128"/>
              </a:rPr>
              <a:t>Measures must be completed in alignment with the SWS and the Michigan Weatherization Field Guide</a:t>
            </a:r>
          </a:p>
        </p:txBody>
      </p:sp>
      <p:pic>
        <p:nvPicPr>
          <p:cNvPr id="4" name="Picture 3">
            <a:extLst>
              <a:ext uri="{FF2B5EF4-FFF2-40B4-BE49-F238E27FC236}">
                <a16:creationId xmlns:a16="http://schemas.microsoft.com/office/drawing/2014/main" id="{8B7F9C72-1DE8-421F-8BA0-807606D0EC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36491" y="5722061"/>
            <a:ext cx="1674128" cy="1029944"/>
          </a:xfrm>
          <a:prstGeom prst="rect">
            <a:avLst/>
          </a:prstGeom>
        </p:spPr>
      </p:pic>
      <p:sp>
        <p:nvSpPr>
          <p:cNvPr id="7" name="Title 1">
            <a:extLst>
              <a:ext uri="{FF2B5EF4-FFF2-40B4-BE49-F238E27FC236}">
                <a16:creationId xmlns:a16="http://schemas.microsoft.com/office/drawing/2014/main" id="{4D8FB4D0-FCA4-4C06-8EE4-2DE81BB0A4E6}"/>
              </a:ext>
            </a:extLst>
          </p:cNvPr>
          <p:cNvSpPr txBox="1">
            <a:spLocks/>
          </p:cNvSpPr>
          <p:nvPr/>
        </p:nvSpPr>
        <p:spPr>
          <a:xfrm>
            <a:off x="510920" y="692696"/>
            <a:ext cx="7989752" cy="578323"/>
          </a:xfrm>
          <a:prstGeom prst="rect">
            <a:avLst/>
          </a:prstGeom>
        </p:spPr>
        <p:txBody>
          <a:bodyPr vert="horz" lIns="91440" tIns="45720" rIns="91440" bIns="45720" rtlCol="0" anchor="b">
            <a:noAutofit/>
          </a:bodyPr>
          <a:lst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en-US" dirty="0"/>
              <a:t>Barrier #1- High Regulation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2B56D-C9BF-4C8A-BEC9-7474965B1716}"/>
              </a:ext>
            </a:extLst>
          </p:cNvPr>
          <p:cNvSpPr>
            <a:spLocks noGrp="1"/>
          </p:cNvSpPr>
          <p:nvPr>
            <p:ph type="title"/>
          </p:nvPr>
        </p:nvSpPr>
        <p:spPr>
          <a:xfrm>
            <a:off x="510920" y="692696"/>
            <a:ext cx="7989752" cy="578323"/>
          </a:xfrm>
        </p:spPr>
        <p:txBody>
          <a:bodyPr>
            <a:noAutofit/>
          </a:bodyPr>
          <a:lstStyle/>
          <a:p>
            <a:r>
              <a:rPr lang="en-US" altLang="en-US" dirty="0"/>
              <a:t>Barrier #1 – High Regulation – NEAT Audit</a:t>
            </a:r>
          </a:p>
        </p:txBody>
      </p:sp>
      <p:sp>
        <p:nvSpPr>
          <p:cNvPr id="3" name="Content Placeholder 2">
            <a:extLst>
              <a:ext uri="{FF2B5EF4-FFF2-40B4-BE49-F238E27FC236}">
                <a16:creationId xmlns:a16="http://schemas.microsoft.com/office/drawing/2014/main" id="{6E61123E-C73A-44E8-B6BE-D44F42D11ACB}"/>
              </a:ext>
            </a:extLst>
          </p:cNvPr>
          <p:cNvSpPr>
            <a:spLocks noGrp="1"/>
          </p:cNvSpPr>
          <p:nvPr>
            <p:ph idx="1"/>
          </p:nvPr>
        </p:nvSpPr>
        <p:spPr>
          <a:xfrm>
            <a:off x="323528" y="1700808"/>
            <a:ext cx="8364537" cy="4680520"/>
          </a:xfrm>
        </p:spPr>
        <p:txBody>
          <a:bodyPr>
            <a:normAutofit/>
          </a:bodyPr>
          <a:lstStyle/>
          <a:p>
            <a:pPr>
              <a:buFont typeface="Wingdings" panose="05000000000000000000" pitchFamily="2" charset="2"/>
              <a:buChar char="Ø"/>
              <a:defRPr/>
            </a:pPr>
            <a:r>
              <a:rPr lang="en-US" sz="2400" dirty="0">
                <a:solidFill>
                  <a:schemeClr val="tx1"/>
                </a:solidFill>
                <a:ea typeface="ＭＳ Ｐゴシック" pitchFamily="-112" charset="-128"/>
              </a:rPr>
              <a:t>The Weatherization Assistance Program [WAP] </a:t>
            </a:r>
            <a:r>
              <a:rPr lang="en-US" sz="2400" b="1" u="sng" dirty="0">
                <a:solidFill>
                  <a:schemeClr val="tx1"/>
                </a:solidFill>
                <a:ea typeface="ＭＳ Ｐゴシック" pitchFamily="-112" charset="-128"/>
              </a:rPr>
              <a:t>is an energy efficiency program</a:t>
            </a:r>
            <a:endParaRPr lang="en-US" sz="2400" dirty="0">
              <a:solidFill>
                <a:schemeClr val="tx1"/>
              </a:solidFill>
              <a:ea typeface="ＭＳ Ｐゴシック" pitchFamily="-112" charset="-128"/>
            </a:endParaRPr>
          </a:p>
          <a:p>
            <a:pPr marL="1030288" lvl="1" indent="-342900">
              <a:buFont typeface="Wingdings" panose="05000000000000000000" pitchFamily="2" charset="2"/>
              <a:buChar char="Ø"/>
              <a:defRPr/>
            </a:pPr>
            <a:r>
              <a:rPr lang="en-US" altLang="en-US" sz="2200" dirty="0">
                <a:solidFill>
                  <a:schemeClr val="tx1"/>
                </a:solidFill>
                <a:latin typeface="Gill Sans MT" panose="020B0502020104020203" pitchFamily="34" charset="0"/>
                <a:cs typeface="Arial" panose="020B0604020202020204" pitchFamily="34" charset="0"/>
              </a:rPr>
              <a:t>To qualify, each home must receive a </a:t>
            </a:r>
            <a:r>
              <a:rPr lang="en-US" altLang="en-US" sz="2200" b="1" dirty="0">
                <a:solidFill>
                  <a:schemeClr val="tx1"/>
                </a:solidFill>
                <a:latin typeface="Gill Sans MT" panose="020B0502020104020203" pitchFamily="34" charset="0"/>
                <a:cs typeface="Arial" panose="020B0604020202020204" pitchFamily="34" charset="0"/>
              </a:rPr>
              <a:t>comprehensive</a:t>
            </a:r>
            <a:r>
              <a:rPr lang="en-US" altLang="en-US" sz="2200" dirty="0">
                <a:solidFill>
                  <a:schemeClr val="tx1"/>
                </a:solidFill>
                <a:latin typeface="Gill Sans MT" panose="020B0502020104020203" pitchFamily="34" charset="0"/>
                <a:cs typeface="Arial" panose="020B0604020202020204" pitchFamily="34" charset="0"/>
              </a:rPr>
              <a:t> energy audit</a:t>
            </a:r>
          </a:p>
          <a:p>
            <a:pPr marL="1214313" lvl="1" indent="-342900">
              <a:buFont typeface="Wingdings" panose="05000000000000000000" pitchFamily="2" charset="2"/>
              <a:buChar char="Ø"/>
              <a:defRPr/>
            </a:pPr>
            <a:r>
              <a:rPr lang="en-US" altLang="en-US" sz="2200" dirty="0">
                <a:solidFill>
                  <a:schemeClr val="tx1"/>
                </a:solidFill>
                <a:latin typeface="Gill Sans MT" panose="020B0502020104020203" pitchFamily="34" charset="0"/>
                <a:cs typeface="Arial" panose="020B0604020202020204" pitchFamily="34" charset="0"/>
              </a:rPr>
              <a:t>Energy auditors in Michigan use the NEAT (National Energy Audit Tool)</a:t>
            </a:r>
            <a:endParaRPr lang="en-US" sz="2400" b="1" dirty="0">
              <a:ea typeface="ＭＳ Ｐゴシック" pitchFamily="-112" charset="-128"/>
            </a:endParaRPr>
          </a:p>
          <a:p>
            <a:pPr marL="1214313" lvl="1" indent="-342900">
              <a:buFont typeface="Wingdings" panose="05000000000000000000" pitchFamily="2" charset="2"/>
              <a:buChar char="Ø"/>
              <a:defRPr/>
            </a:pPr>
            <a:r>
              <a:rPr lang="en-US" altLang="en-US" sz="2200" dirty="0">
                <a:solidFill>
                  <a:schemeClr val="tx1"/>
                </a:solidFill>
                <a:latin typeface="Gill Sans MT" panose="020B0502020104020203" pitchFamily="34" charset="0"/>
                <a:cs typeface="Arial" panose="020B0604020202020204" pitchFamily="34" charset="0"/>
              </a:rPr>
              <a:t>Energy auditors take a “whole home” approach to identify structural and systemic barriers to energy efficiency</a:t>
            </a:r>
          </a:p>
          <a:p>
            <a:pPr marL="1214313" lvl="1" indent="-342900">
              <a:buFont typeface="Wingdings" panose="05000000000000000000" pitchFamily="2" charset="2"/>
              <a:buChar char="Ø"/>
              <a:defRPr/>
            </a:pPr>
            <a:r>
              <a:rPr lang="en-US" altLang="en-US" sz="2200" dirty="0">
                <a:solidFill>
                  <a:schemeClr val="tx1"/>
                </a:solidFill>
                <a:latin typeface="Gill Sans MT" panose="020B0502020104020203" pitchFamily="34" charset="0"/>
                <a:cs typeface="Arial" panose="020B0604020202020204" pitchFamily="34" charset="0"/>
              </a:rPr>
              <a:t>Not every home will receive the same measures</a:t>
            </a:r>
          </a:p>
        </p:txBody>
      </p:sp>
      <p:pic>
        <p:nvPicPr>
          <p:cNvPr id="4" name="Picture 3">
            <a:extLst>
              <a:ext uri="{FF2B5EF4-FFF2-40B4-BE49-F238E27FC236}">
                <a16:creationId xmlns:a16="http://schemas.microsoft.com/office/drawing/2014/main" id="{B4002307-FDAF-4334-BF59-335066F0C2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36491" y="5722061"/>
            <a:ext cx="1674128" cy="1029944"/>
          </a:xfrm>
          <a:prstGeom prst="rect">
            <a:avLst/>
          </a:prstGeom>
        </p:spPr>
      </p:pic>
    </p:spTree>
    <p:extLst>
      <p:ext uri="{BB962C8B-B14F-4D97-AF65-F5344CB8AC3E}">
        <p14:creationId xmlns:p14="http://schemas.microsoft.com/office/powerpoint/2010/main" val="13654522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83C8E6-CAC1-4B45-91AE-2562AC383361}"/>
              </a:ext>
            </a:extLst>
          </p:cNvPr>
          <p:cNvSpPr>
            <a:spLocks noGrp="1"/>
          </p:cNvSpPr>
          <p:nvPr>
            <p:ph idx="1"/>
          </p:nvPr>
        </p:nvSpPr>
        <p:spPr>
          <a:xfrm>
            <a:off x="101905" y="1844824"/>
            <a:ext cx="8364537" cy="4752528"/>
          </a:xfrm>
        </p:spPr>
        <p:txBody>
          <a:bodyPr>
            <a:normAutofit fontScale="92500"/>
          </a:bodyPr>
          <a:lstStyle/>
          <a:p>
            <a:pPr lvl="1">
              <a:buFont typeface="Wingdings" panose="05000000000000000000" pitchFamily="2" charset="2"/>
              <a:buChar char="Ø"/>
              <a:defRPr/>
            </a:pPr>
            <a:r>
              <a:rPr lang="en-US" sz="2600" dirty="0">
                <a:solidFill>
                  <a:schemeClr val="tx1"/>
                </a:solidFill>
                <a:ea typeface="ＭＳ Ｐゴシック" pitchFamily="-112" charset="-128"/>
              </a:rPr>
              <a:t>Deferrals are a reality for all energy efficiency programs</a:t>
            </a:r>
            <a:endParaRPr lang="en-US" sz="800" dirty="0">
              <a:solidFill>
                <a:schemeClr val="tx1"/>
              </a:solidFill>
              <a:ea typeface="ＭＳ Ｐゴシック" pitchFamily="-112" charset="-128"/>
            </a:endParaRPr>
          </a:p>
          <a:p>
            <a:pPr marL="1300288" lvl="2" indent="-342900">
              <a:buFont typeface="Wingdings" panose="05000000000000000000" pitchFamily="2" charset="2"/>
              <a:buChar char="Ø"/>
              <a:defRPr/>
            </a:pPr>
            <a:r>
              <a:rPr lang="en-US" sz="2200" dirty="0">
                <a:solidFill>
                  <a:schemeClr val="tx1"/>
                </a:solidFill>
                <a:ea typeface="ＭＳ Ｐゴシック" pitchFamily="-112" charset="-128"/>
              </a:rPr>
              <a:t>Consider the housing stock in Michigan; age, type, and material composition </a:t>
            </a:r>
          </a:p>
          <a:p>
            <a:pPr marL="1300288" lvl="2" indent="-342900">
              <a:buFont typeface="Wingdings" panose="05000000000000000000" pitchFamily="2" charset="2"/>
              <a:buChar char="Ø"/>
              <a:defRPr/>
            </a:pPr>
            <a:r>
              <a:rPr lang="en-US" sz="2200" dirty="0">
                <a:solidFill>
                  <a:schemeClr val="tx1"/>
                </a:solidFill>
                <a:ea typeface="ＭＳ Ｐゴシック" pitchFamily="-112" charset="-128"/>
              </a:rPr>
              <a:t>Funding is limited for the program and getting a home to a safe condition can at times be costly; flexible funding sources are being reduced or eliminated </a:t>
            </a:r>
          </a:p>
          <a:p>
            <a:pPr marL="1300288" lvl="2" indent="-342900">
              <a:buFont typeface="Wingdings" panose="05000000000000000000" pitchFamily="2" charset="2"/>
              <a:buChar char="Ø"/>
              <a:defRPr/>
            </a:pPr>
            <a:r>
              <a:rPr lang="en-US" sz="2200" dirty="0">
                <a:solidFill>
                  <a:schemeClr val="tx1"/>
                </a:solidFill>
                <a:ea typeface="ＭＳ Ｐゴシック" pitchFamily="-112" charset="-128"/>
              </a:rPr>
              <a:t>Many items we encounter make bringing the home to a safe condition is too expensive to cost justify the work</a:t>
            </a:r>
          </a:p>
          <a:p>
            <a:pPr marL="1300288" lvl="2" indent="-342900">
              <a:buFont typeface="Wingdings" panose="05000000000000000000" pitchFamily="2" charset="2"/>
              <a:buChar char="Ø"/>
              <a:defRPr/>
            </a:pPr>
            <a:r>
              <a:rPr lang="en-US" sz="2200" dirty="0">
                <a:solidFill>
                  <a:schemeClr val="tx1"/>
                </a:solidFill>
                <a:ea typeface="ＭＳ Ｐゴシック" pitchFamily="-112" charset="-128"/>
              </a:rPr>
              <a:t>Deferral rates are different all over Michigan.  Some are as high a 1 out of 4 dwellings can be weatherized.  (75% deferral rates) </a:t>
            </a:r>
          </a:p>
          <a:p>
            <a:pPr marL="1642288" lvl="3" indent="-342900">
              <a:buFont typeface="Wingdings" panose="05000000000000000000" pitchFamily="2" charset="2"/>
              <a:buChar char="Ø"/>
              <a:defRPr/>
            </a:pPr>
            <a:r>
              <a:rPr lang="en-US" sz="2000" dirty="0">
                <a:solidFill>
                  <a:schemeClr val="tx1"/>
                </a:solidFill>
                <a:ea typeface="ＭＳ Ｐゴシック" pitchFamily="-112" charset="-128"/>
              </a:rPr>
              <a:t>Increases costs of administration in reviewing applications</a:t>
            </a:r>
          </a:p>
          <a:p>
            <a:pPr marL="1642288" lvl="3" indent="-342900">
              <a:buFont typeface="Wingdings" panose="05000000000000000000" pitchFamily="2" charset="2"/>
              <a:buChar char="Ø"/>
              <a:defRPr/>
            </a:pPr>
            <a:r>
              <a:rPr lang="en-US" sz="2000" dirty="0">
                <a:solidFill>
                  <a:schemeClr val="tx1"/>
                </a:solidFill>
                <a:ea typeface="ＭＳ Ｐゴシック" pitchFamily="-112" charset="-128"/>
              </a:rPr>
              <a:t>Increases costs for non-energy efficient measures  </a:t>
            </a:r>
            <a:endParaRPr lang="en-US" sz="1700" dirty="0">
              <a:solidFill>
                <a:schemeClr val="tx1"/>
              </a:solidFill>
              <a:ea typeface="ＭＳ Ｐゴシック" pitchFamily="-112" charset="-128"/>
            </a:endParaRPr>
          </a:p>
        </p:txBody>
      </p:sp>
      <p:pic>
        <p:nvPicPr>
          <p:cNvPr id="4" name="Picture 3">
            <a:extLst>
              <a:ext uri="{FF2B5EF4-FFF2-40B4-BE49-F238E27FC236}">
                <a16:creationId xmlns:a16="http://schemas.microsoft.com/office/drawing/2014/main" id="{68D3AF82-F0EA-46A9-9E62-81FF248432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36491" y="5722061"/>
            <a:ext cx="1674128" cy="1029944"/>
          </a:xfrm>
          <a:prstGeom prst="rect">
            <a:avLst/>
          </a:prstGeom>
        </p:spPr>
      </p:pic>
      <p:sp>
        <p:nvSpPr>
          <p:cNvPr id="7" name="Title 1">
            <a:extLst>
              <a:ext uri="{FF2B5EF4-FFF2-40B4-BE49-F238E27FC236}">
                <a16:creationId xmlns:a16="http://schemas.microsoft.com/office/drawing/2014/main" id="{451029CB-368D-435E-9689-0B6507D37102}"/>
              </a:ext>
            </a:extLst>
          </p:cNvPr>
          <p:cNvSpPr txBox="1">
            <a:spLocks/>
          </p:cNvSpPr>
          <p:nvPr/>
        </p:nvSpPr>
        <p:spPr>
          <a:xfrm>
            <a:off x="510920" y="692696"/>
            <a:ext cx="7989752" cy="578323"/>
          </a:xfrm>
          <a:prstGeom prst="rect">
            <a:avLst/>
          </a:prstGeom>
        </p:spPr>
        <p:txBody>
          <a:bodyPr vert="horz" lIns="91440" tIns="45720" rIns="91440" bIns="45720" rtlCol="0" anchor="b">
            <a:noAutofit/>
          </a:bodyPr>
          <a:lst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en-US" dirty="0"/>
              <a:t>Barrier #2 – Deferrals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83C8E6-CAC1-4B45-91AE-2562AC383361}"/>
              </a:ext>
            </a:extLst>
          </p:cNvPr>
          <p:cNvSpPr>
            <a:spLocks noGrp="1"/>
          </p:cNvSpPr>
          <p:nvPr>
            <p:ph idx="1"/>
          </p:nvPr>
        </p:nvSpPr>
        <p:spPr>
          <a:xfrm>
            <a:off x="334963" y="1916832"/>
            <a:ext cx="8364537" cy="4752528"/>
          </a:xfrm>
        </p:spPr>
        <p:txBody>
          <a:bodyPr>
            <a:normAutofit fontScale="92500" lnSpcReduction="20000"/>
          </a:bodyPr>
          <a:lstStyle/>
          <a:p>
            <a:pPr marL="306000" lvl="1">
              <a:spcBef>
                <a:spcPct val="0"/>
              </a:spcBef>
              <a:spcAft>
                <a:spcPts val="432"/>
              </a:spcAft>
              <a:buClr>
                <a:schemeClr val="tx1"/>
              </a:buClr>
              <a:buFont typeface="Wingdings" panose="05000000000000000000" pitchFamily="2" charset="2"/>
              <a:buChar char="Ø"/>
              <a:defRPr/>
            </a:pPr>
            <a:r>
              <a:rPr lang="en-US" sz="3000" b="1" dirty="0">
                <a:solidFill>
                  <a:srgbClr val="005272"/>
                </a:solidFill>
                <a:ea typeface="ＭＳ Ｐゴシック"/>
              </a:rPr>
              <a:t>Realistic Expectations </a:t>
            </a:r>
          </a:p>
          <a:p>
            <a:pPr lvl="1">
              <a:buFont typeface="Wingdings" panose="05000000000000000000" pitchFamily="2" charset="2"/>
              <a:buChar char="Ø"/>
              <a:defRPr/>
            </a:pPr>
            <a:r>
              <a:rPr lang="en-US" sz="2600" dirty="0">
                <a:solidFill>
                  <a:schemeClr val="tx1"/>
                </a:solidFill>
                <a:ea typeface="ＭＳ Ｐゴシック" pitchFamily="-112" charset="-128"/>
              </a:rPr>
              <a:t>An approved application does </a:t>
            </a:r>
            <a:r>
              <a:rPr lang="en-US" sz="2600" b="1" dirty="0">
                <a:solidFill>
                  <a:schemeClr val="tx1"/>
                </a:solidFill>
                <a:ea typeface="ＭＳ Ｐゴシック" pitchFamily="-112" charset="-128"/>
              </a:rPr>
              <a:t>not</a:t>
            </a:r>
            <a:r>
              <a:rPr lang="en-US" sz="2600" dirty="0">
                <a:solidFill>
                  <a:schemeClr val="tx1"/>
                </a:solidFill>
                <a:ea typeface="ＭＳ Ｐゴシック" pitchFamily="-112" charset="-128"/>
              </a:rPr>
              <a:t> guarantee Wx services will be provided</a:t>
            </a:r>
            <a:endParaRPr lang="en-US" sz="800" dirty="0">
              <a:solidFill>
                <a:schemeClr val="tx1"/>
              </a:solidFill>
              <a:ea typeface="ＭＳ Ｐゴシック" pitchFamily="-112" charset="-128"/>
            </a:endParaRPr>
          </a:p>
          <a:p>
            <a:pPr marL="1300288" lvl="2" indent="-342900">
              <a:buFont typeface="Wingdings" panose="05000000000000000000" pitchFamily="2" charset="2"/>
              <a:buChar char="Ø"/>
              <a:defRPr/>
            </a:pPr>
            <a:r>
              <a:rPr lang="en-US" sz="2200" dirty="0">
                <a:solidFill>
                  <a:schemeClr val="tx1"/>
                </a:solidFill>
                <a:ea typeface="ＭＳ Ｐゴシック" pitchFamily="-112" charset="-128"/>
              </a:rPr>
              <a:t>A certain percentage of homes will be deferred</a:t>
            </a:r>
          </a:p>
          <a:p>
            <a:pPr marL="1769163" lvl="3" indent="-285750">
              <a:buFont typeface="Wingdings" panose="05000000000000000000" pitchFamily="2" charset="2"/>
              <a:buChar char="Ø"/>
              <a:defRPr/>
            </a:pPr>
            <a:r>
              <a:rPr lang="en-US" sz="1900" dirty="0">
                <a:solidFill>
                  <a:schemeClr val="tx1"/>
                </a:solidFill>
                <a:ea typeface="ＭＳ Ｐゴシック" pitchFamily="-112" charset="-128"/>
              </a:rPr>
              <a:t>Roof leaks</a:t>
            </a:r>
          </a:p>
          <a:p>
            <a:pPr marL="1769163" lvl="3" indent="-285750">
              <a:buFont typeface="Wingdings" panose="05000000000000000000" pitchFamily="2" charset="2"/>
              <a:buChar char="Ø"/>
              <a:defRPr/>
            </a:pPr>
            <a:r>
              <a:rPr lang="en-US" sz="1900" dirty="0">
                <a:solidFill>
                  <a:schemeClr val="tx1"/>
                </a:solidFill>
                <a:ea typeface="ＭＳ Ｐゴシック" pitchFamily="-112" charset="-128"/>
              </a:rPr>
              <a:t>Structural issues</a:t>
            </a:r>
          </a:p>
          <a:p>
            <a:pPr marL="1769163" lvl="3" indent="-285750">
              <a:buFont typeface="Wingdings" panose="05000000000000000000" pitchFamily="2" charset="2"/>
              <a:buChar char="Ø"/>
              <a:defRPr/>
            </a:pPr>
            <a:r>
              <a:rPr lang="en-US" sz="1900" dirty="0">
                <a:solidFill>
                  <a:schemeClr val="tx1"/>
                </a:solidFill>
                <a:ea typeface="ＭＳ Ｐゴシック" pitchFamily="-112" charset="-128"/>
              </a:rPr>
              <a:t>Mold &amp; moisture problems</a:t>
            </a:r>
          </a:p>
          <a:p>
            <a:pPr marL="1769163" lvl="3" indent="-285750">
              <a:buFont typeface="Wingdings" panose="05000000000000000000" pitchFamily="2" charset="2"/>
              <a:buChar char="Ø"/>
              <a:defRPr/>
            </a:pPr>
            <a:r>
              <a:rPr lang="en-US" sz="1900" dirty="0">
                <a:solidFill>
                  <a:schemeClr val="tx1"/>
                </a:solidFill>
                <a:ea typeface="ＭＳ Ｐゴシック" pitchFamily="-112" charset="-128"/>
              </a:rPr>
              <a:t>Difficult or uncooperative clients</a:t>
            </a:r>
          </a:p>
          <a:p>
            <a:pPr marL="1769163" lvl="3" indent="-285750">
              <a:buFont typeface="Wingdings" panose="05000000000000000000" pitchFamily="2" charset="2"/>
              <a:buChar char="Ø"/>
              <a:defRPr/>
            </a:pPr>
            <a:r>
              <a:rPr lang="en-US" sz="1900" dirty="0">
                <a:solidFill>
                  <a:schemeClr val="tx1"/>
                </a:solidFill>
                <a:ea typeface="ＭＳ Ｐゴシック" pitchFamily="-112" charset="-128"/>
              </a:rPr>
              <a:t>Accessibility issues – clutter, insect infestation, safety of staff &amp; contractors, illegal activity, etc. </a:t>
            </a:r>
          </a:p>
          <a:p>
            <a:pPr marL="1769163" lvl="3" indent="-285750">
              <a:buFont typeface="Wingdings" panose="05000000000000000000" pitchFamily="2" charset="2"/>
              <a:buChar char="Ø"/>
              <a:defRPr/>
            </a:pPr>
            <a:r>
              <a:rPr lang="en-US" sz="1900" dirty="0">
                <a:solidFill>
                  <a:schemeClr val="tx1"/>
                </a:solidFill>
                <a:ea typeface="ＭＳ Ｐゴシック" pitchFamily="-112" charset="-128"/>
              </a:rPr>
              <a:t>Home for sale</a:t>
            </a:r>
          </a:p>
          <a:p>
            <a:pPr marL="1769163" lvl="3" indent="-285750">
              <a:buFont typeface="Wingdings" panose="05000000000000000000" pitchFamily="2" charset="2"/>
              <a:buChar char="Ø"/>
              <a:defRPr/>
            </a:pPr>
            <a:r>
              <a:rPr lang="en-US" sz="1900" dirty="0">
                <a:solidFill>
                  <a:schemeClr val="tx1"/>
                </a:solidFill>
                <a:ea typeface="ＭＳ Ｐゴシック" pitchFamily="-112" charset="-128"/>
              </a:rPr>
              <a:t>Work needed is beyond scope of Weatherization</a:t>
            </a:r>
          </a:p>
          <a:p>
            <a:pPr marL="1769163" lvl="3" indent="-285750">
              <a:buFont typeface="Wingdings" panose="05000000000000000000" pitchFamily="2" charset="2"/>
              <a:buChar char="Ø"/>
              <a:defRPr/>
            </a:pPr>
            <a:r>
              <a:rPr lang="en-US" sz="1900" dirty="0">
                <a:solidFill>
                  <a:schemeClr val="tx1"/>
                </a:solidFill>
                <a:ea typeface="ＭＳ Ｐゴシック" pitchFamily="-112" charset="-128"/>
              </a:rPr>
              <a:t>Cuts of available funding </a:t>
            </a:r>
          </a:p>
        </p:txBody>
      </p:sp>
      <p:pic>
        <p:nvPicPr>
          <p:cNvPr id="4" name="Picture 3">
            <a:extLst>
              <a:ext uri="{FF2B5EF4-FFF2-40B4-BE49-F238E27FC236}">
                <a16:creationId xmlns:a16="http://schemas.microsoft.com/office/drawing/2014/main" id="{68D3AF82-F0EA-46A9-9E62-81FF248432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36491" y="5722061"/>
            <a:ext cx="1674128" cy="1029944"/>
          </a:xfrm>
          <a:prstGeom prst="rect">
            <a:avLst/>
          </a:prstGeom>
        </p:spPr>
      </p:pic>
      <p:sp>
        <p:nvSpPr>
          <p:cNvPr id="7" name="Title 1">
            <a:extLst>
              <a:ext uri="{FF2B5EF4-FFF2-40B4-BE49-F238E27FC236}">
                <a16:creationId xmlns:a16="http://schemas.microsoft.com/office/drawing/2014/main" id="{451029CB-368D-435E-9689-0B6507D37102}"/>
              </a:ext>
            </a:extLst>
          </p:cNvPr>
          <p:cNvSpPr txBox="1">
            <a:spLocks/>
          </p:cNvSpPr>
          <p:nvPr/>
        </p:nvSpPr>
        <p:spPr>
          <a:xfrm>
            <a:off x="510920" y="692696"/>
            <a:ext cx="7989752" cy="578323"/>
          </a:xfrm>
          <a:prstGeom prst="rect">
            <a:avLst/>
          </a:prstGeom>
        </p:spPr>
        <p:txBody>
          <a:bodyPr vert="horz" lIns="91440" tIns="45720" rIns="91440" bIns="45720" rtlCol="0" anchor="b">
            <a:noAutofit/>
          </a:bodyPr>
          <a:lst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en-US" dirty="0"/>
              <a:t>Barrier #2 – Deferrals</a:t>
            </a:r>
          </a:p>
        </p:txBody>
      </p:sp>
    </p:spTree>
    <p:extLst>
      <p:ext uri="{BB962C8B-B14F-4D97-AF65-F5344CB8AC3E}">
        <p14:creationId xmlns:p14="http://schemas.microsoft.com/office/powerpoint/2010/main" val="2050282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020272" y="2708920"/>
            <a:ext cx="1864723" cy="1338828"/>
          </a:xfrm>
          <a:prstGeom prst="rect">
            <a:avLst/>
          </a:prstGeom>
          <a:noFill/>
        </p:spPr>
        <p:txBody>
          <a:bodyPr wrap="square" rtlCol="0">
            <a:spAutoFit/>
          </a:bodyPr>
          <a:lstStyle/>
          <a:p>
            <a:r>
              <a:rPr lang="en-US" sz="1350" dirty="0"/>
              <a:t>Map courtesy of “</a:t>
            </a:r>
            <a:r>
              <a:rPr lang="en-US" sz="1350" i="1" dirty="0"/>
              <a:t>Weatherization and LIHEAP: Fact, Fuzzy, or Fiction?”</a:t>
            </a:r>
            <a:r>
              <a:rPr lang="en-US" sz="1350" dirty="0"/>
              <a:t>. February 2018. Erica Burrin, DOE, Holly Ravesloot HHS</a:t>
            </a:r>
          </a:p>
        </p:txBody>
      </p:sp>
      <p:pic>
        <p:nvPicPr>
          <p:cNvPr id="2" name="Picture 1" descr="Screen Shot 2018-04-24 at 9.55.08 PM.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536" y="2060848"/>
            <a:ext cx="6358990" cy="4611118"/>
          </a:xfrm>
          <a:prstGeom prst="rect">
            <a:avLst/>
          </a:prstGeom>
          <a:ln>
            <a:noFill/>
          </a:ln>
          <a:effectLst>
            <a:outerShdw blurRad="292100" dist="139700" dir="2700000" algn="tl" rotWithShape="0">
              <a:srgbClr val="333333">
                <a:alpha val="65000"/>
              </a:srgbClr>
            </a:outerShdw>
          </a:effectLst>
        </p:spPr>
      </p:pic>
      <p:pic>
        <p:nvPicPr>
          <p:cNvPr id="4" name="Picture 3">
            <a:extLst>
              <a:ext uri="{FF2B5EF4-FFF2-40B4-BE49-F238E27FC236}">
                <a16:creationId xmlns:a16="http://schemas.microsoft.com/office/drawing/2014/main" id="{F14F8E74-FDFF-406E-9A38-CB13073E28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6491" y="5722061"/>
            <a:ext cx="1674128" cy="1029944"/>
          </a:xfrm>
          <a:prstGeom prst="rect">
            <a:avLst/>
          </a:prstGeom>
        </p:spPr>
      </p:pic>
      <p:sp>
        <p:nvSpPr>
          <p:cNvPr id="5" name="Title 1">
            <a:extLst>
              <a:ext uri="{FF2B5EF4-FFF2-40B4-BE49-F238E27FC236}">
                <a16:creationId xmlns:a16="http://schemas.microsoft.com/office/drawing/2014/main" id="{AFB572A5-6244-46E7-8699-2C9A8046CC39}"/>
              </a:ext>
            </a:extLst>
          </p:cNvPr>
          <p:cNvSpPr txBox="1">
            <a:spLocks/>
          </p:cNvSpPr>
          <p:nvPr/>
        </p:nvSpPr>
        <p:spPr>
          <a:xfrm>
            <a:off x="510920" y="692696"/>
            <a:ext cx="7989752" cy="578323"/>
          </a:xfrm>
          <a:prstGeom prst="rect">
            <a:avLst/>
          </a:prstGeom>
        </p:spPr>
        <p:txBody>
          <a:bodyPr vert="horz" lIns="91440" tIns="45720" rIns="91440" bIns="45720" rtlCol="0" anchor="b">
            <a:noAutofit/>
          </a:bodyPr>
          <a:lst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en-US" dirty="0"/>
              <a:t>Barrier #3 – Funding does not meet need</a:t>
            </a:r>
          </a:p>
        </p:txBody>
      </p:sp>
      <p:sp>
        <p:nvSpPr>
          <p:cNvPr id="7" name="TextBox 6">
            <a:extLst>
              <a:ext uri="{FF2B5EF4-FFF2-40B4-BE49-F238E27FC236}">
                <a16:creationId xmlns:a16="http://schemas.microsoft.com/office/drawing/2014/main" id="{EAC9D9A0-315E-49EC-AA77-C125E8473356}"/>
              </a:ext>
            </a:extLst>
          </p:cNvPr>
          <p:cNvSpPr txBox="1"/>
          <p:nvPr/>
        </p:nvSpPr>
        <p:spPr>
          <a:xfrm>
            <a:off x="7020272" y="4334629"/>
            <a:ext cx="1864723" cy="923330"/>
          </a:xfrm>
          <a:prstGeom prst="rect">
            <a:avLst/>
          </a:prstGeom>
          <a:noFill/>
        </p:spPr>
        <p:txBody>
          <a:bodyPr wrap="square" rtlCol="0">
            <a:spAutoFit/>
          </a:bodyPr>
          <a:lstStyle/>
          <a:p>
            <a:r>
              <a:rPr lang="en-US" sz="1350" dirty="0"/>
              <a:t>Michigan’s 2018 LIHEAP Budget was approximately $165.3 million</a:t>
            </a:r>
          </a:p>
        </p:txBody>
      </p:sp>
    </p:spTree>
    <p:extLst>
      <p:ext uri="{BB962C8B-B14F-4D97-AF65-F5344CB8AC3E}">
        <p14:creationId xmlns:p14="http://schemas.microsoft.com/office/powerpoint/2010/main" val="7673724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14F8E74-FDFF-406E-9A38-CB13073E28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36491" y="5722061"/>
            <a:ext cx="1674128" cy="1029944"/>
          </a:xfrm>
          <a:prstGeom prst="rect">
            <a:avLst/>
          </a:prstGeom>
        </p:spPr>
      </p:pic>
      <p:sp>
        <p:nvSpPr>
          <p:cNvPr id="5" name="Title 1">
            <a:extLst>
              <a:ext uri="{FF2B5EF4-FFF2-40B4-BE49-F238E27FC236}">
                <a16:creationId xmlns:a16="http://schemas.microsoft.com/office/drawing/2014/main" id="{AFB572A5-6244-46E7-8699-2C9A8046CC39}"/>
              </a:ext>
            </a:extLst>
          </p:cNvPr>
          <p:cNvSpPr txBox="1">
            <a:spLocks/>
          </p:cNvSpPr>
          <p:nvPr/>
        </p:nvSpPr>
        <p:spPr>
          <a:xfrm>
            <a:off x="510920" y="692696"/>
            <a:ext cx="7989752" cy="578323"/>
          </a:xfrm>
          <a:prstGeom prst="rect">
            <a:avLst/>
          </a:prstGeom>
        </p:spPr>
        <p:txBody>
          <a:bodyPr vert="horz" lIns="91440" tIns="45720" rIns="91440" bIns="45720" rtlCol="0" anchor="b">
            <a:noAutofit/>
          </a:bodyPr>
          <a:lst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en-US" dirty="0"/>
              <a:t>Barrier #3 – Funding does not meet need</a:t>
            </a:r>
          </a:p>
        </p:txBody>
      </p:sp>
      <p:sp>
        <p:nvSpPr>
          <p:cNvPr id="7" name="Content Placeholder 2">
            <a:extLst>
              <a:ext uri="{FF2B5EF4-FFF2-40B4-BE49-F238E27FC236}">
                <a16:creationId xmlns:a16="http://schemas.microsoft.com/office/drawing/2014/main" id="{FB869A33-039C-412B-A1AD-EB0CA34FF321}"/>
              </a:ext>
            </a:extLst>
          </p:cNvPr>
          <p:cNvSpPr>
            <a:spLocks noGrp="1"/>
          </p:cNvSpPr>
          <p:nvPr>
            <p:ph idx="1"/>
          </p:nvPr>
        </p:nvSpPr>
        <p:spPr>
          <a:xfrm>
            <a:off x="323527" y="1844824"/>
            <a:ext cx="8364537" cy="4680520"/>
          </a:xfrm>
        </p:spPr>
        <p:txBody>
          <a:bodyPr>
            <a:normAutofit fontScale="92500"/>
          </a:bodyPr>
          <a:lstStyle/>
          <a:p>
            <a:pPr>
              <a:buFont typeface="Wingdings" panose="05000000000000000000" pitchFamily="2" charset="2"/>
              <a:buChar char="Ø"/>
              <a:defRPr/>
            </a:pPr>
            <a:r>
              <a:rPr lang="en-US" sz="2400" dirty="0">
                <a:solidFill>
                  <a:schemeClr val="tx1"/>
                </a:solidFill>
                <a:ea typeface="ＭＳ Ｐゴシック" pitchFamily="-112" charset="-128"/>
              </a:rPr>
              <a:t>Low-Income Home Energy Assistance Program (LIHEAP) WAP</a:t>
            </a:r>
          </a:p>
          <a:p>
            <a:pPr lvl="1">
              <a:buFont typeface="Wingdings" panose="05000000000000000000" pitchFamily="2" charset="2"/>
              <a:buChar char="Ø"/>
              <a:defRPr/>
            </a:pPr>
            <a:r>
              <a:rPr lang="en-US" sz="2200" dirty="0">
                <a:solidFill>
                  <a:schemeClr val="tx1"/>
                </a:solidFill>
                <a:ea typeface="ＭＳ Ｐゴシック" pitchFamily="-112" charset="-128"/>
              </a:rPr>
              <a:t>Annual funding is lower than other State’s allocations, totaling 5% of LIHEAP funding.  Max is 15% to 20%.</a:t>
            </a:r>
          </a:p>
          <a:p>
            <a:pPr>
              <a:buFont typeface="Wingdings" panose="05000000000000000000" pitchFamily="2" charset="2"/>
              <a:buChar char="Ø"/>
              <a:defRPr/>
            </a:pPr>
            <a:r>
              <a:rPr lang="en-US" sz="2400" dirty="0">
                <a:solidFill>
                  <a:schemeClr val="tx1"/>
                </a:solidFill>
                <a:ea typeface="ＭＳ Ｐゴシック" pitchFamily="-112" charset="-128"/>
              </a:rPr>
              <a:t>Michigan Public Services Commission:  In previous years, annual utility funds in the form of a Weatherization Assistance Program Grant from the MPSC was administered by BCAEO.  These funds were allocated to the Weatherization Operators in the State of Michigan.  This funding applied the same rules, regulations, and high quality work of the DOE WAP.  Approximately $10 M annually was received.</a:t>
            </a:r>
            <a:endParaRPr lang="en-US" altLang="en-US" sz="2400" dirty="0">
              <a:solidFill>
                <a:schemeClr val="tx1"/>
              </a:solidFill>
              <a:latin typeface="Gill Sans MT" panose="020B0502020104020203" pitchFamily="34" charset="0"/>
              <a:ea typeface="ＭＳ Ｐゴシック" pitchFamily="-112" charset="-128"/>
              <a:cs typeface="Arial" panose="020B0604020202020204" pitchFamily="34" charset="0"/>
            </a:endParaRPr>
          </a:p>
          <a:p>
            <a:pPr>
              <a:buFont typeface="Wingdings" panose="05000000000000000000" pitchFamily="2" charset="2"/>
              <a:buChar char="Ø"/>
              <a:defRPr/>
            </a:pPr>
            <a:r>
              <a:rPr lang="en-US" altLang="en-US" sz="2400" dirty="0">
                <a:solidFill>
                  <a:schemeClr val="tx1"/>
                </a:solidFill>
                <a:latin typeface="Gill Sans MT" panose="020B0502020104020203" pitchFamily="34" charset="0"/>
                <a:ea typeface="ＭＳ Ｐゴシック" pitchFamily="-112" charset="-128"/>
                <a:cs typeface="Arial" panose="020B0604020202020204" pitchFamily="34" charset="0"/>
              </a:rPr>
              <a:t>Without the planned allocation aligned with other WAP funds, it is more difficult for agencies to predict and spend leveraged utility funds in alignment with their other WAP expenditures.</a:t>
            </a:r>
            <a:endParaRPr lang="en-US" altLang="en-US" sz="2200" dirty="0">
              <a:solidFill>
                <a:schemeClr val="tx1"/>
              </a:solidFill>
              <a:latin typeface="Gill Sans MT" panose="020B0502020104020203" pitchFamily="34" charset="0"/>
              <a:ea typeface="ＭＳ Ｐゴシック" pitchFamily="-112" charset="-128"/>
              <a:cs typeface="Arial" panose="020B0604020202020204" pitchFamily="34" charset="0"/>
            </a:endParaRPr>
          </a:p>
        </p:txBody>
      </p:sp>
    </p:spTree>
    <p:extLst>
      <p:ext uri="{BB962C8B-B14F-4D97-AF65-F5344CB8AC3E}">
        <p14:creationId xmlns:p14="http://schemas.microsoft.com/office/powerpoint/2010/main" val="17343523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B75B3D-2DD4-4911-BA40-415D174D6BF8}"/>
              </a:ext>
            </a:extLst>
          </p:cNvPr>
          <p:cNvSpPr>
            <a:spLocks noGrp="1"/>
          </p:cNvSpPr>
          <p:nvPr>
            <p:ph idx="1"/>
          </p:nvPr>
        </p:nvSpPr>
        <p:spPr>
          <a:xfrm>
            <a:off x="560324" y="1772816"/>
            <a:ext cx="8023352" cy="4141049"/>
          </a:xfrm>
        </p:spPr>
        <p:txBody>
          <a:bodyPr>
            <a:normAutofit/>
          </a:bodyPr>
          <a:lstStyle/>
          <a:p>
            <a:pPr>
              <a:buFont typeface="Wingdings" panose="05000000000000000000" pitchFamily="2" charset="2"/>
              <a:buChar char="Ø"/>
            </a:pPr>
            <a:r>
              <a:rPr lang="en-US" sz="2800" dirty="0">
                <a:solidFill>
                  <a:schemeClr val="tx1"/>
                </a:solidFill>
              </a:rPr>
              <a:t>What the WAP is </a:t>
            </a:r>
            <a:r>
              <a:rPr lang="en-US" sz="2800" b="1" dirty="0">
                <a:solidFill>
                  <a:schemeClr val="tx1"/>
                </a:solidFill>
              </a:rPr>
              <a:t>NOT </a:t>
            </a:r>
          </a:p>
          <a:p>
            <a:pPr lvl="1">
              <a:buFont typeface="Wingdings" panose="05000000000000000000" pitchFamily="2" charset="2"/>
              <a:buChar char="Ø"/>
            </a:pPr>
            <a:r>
              <a:rPr lang="en-US" sz="2400" dirty="0">
                <a:solidFill>
                  <a:schemeClr val="tx1"/>
                </a:solidFill>
              </a:rPr>
              <a:t>A block grant</a:t>
            </a:r>
          </a:p>
          <a:p>
            <a:pPr lvl="1">
              <a:buFont typeface="Wingdings" panose="05000000000000000000" pitchFamily="2" charset="2"/>
              <a:buChar char="Ø"/>
            </a:pPr>
            <a:r>
              <a:rPr lang="en-US" sz="2400" dirty="0">
                <a:solidFill>
                  <a:schemeClr val="tx1"/>
                </a:solidFill>
              </a:rPr>
              <a:t>A window and door replacement program</a:t>
            </a:r>
          </a:p>
          <a:p>
            <a:pPr lvl="1">
              <a:buFont typeface="Wingdings" panose="05000000000000000000" pitchFamily="2" charset="2"/>
              <a:buChar char="Ø"/>
            </a:pPr>
            <a:r>
              <a:rPr lang="en-US" sz="2400" dirty="0">
                <a:solidFill>
                  <a:schemeClr val="tx1"/>
                </a:solidFill>
              </a:rPr>
              <a:t>A remodel or reconstruction program</a:t>
            </a:r>
          </a:p>
          <a:p>
            <a:pPr lvl="1">
              <a:buFont typeface="Wingdings" panose="05000000000000000000" pitchFamily="2" charset="2"/>
              <a:buChar char="Ø"/>
            </a:pPr>
            <a:r>
              <a:rPr lang="en-US" sz="2400" dirty="0">
                <a:solidFill>
                  <a:schemeClr val="tx1"/>
                </a:solidFill>
              </a:rPr>
              <a:t>An automatic furnace replacement program </a:t>
            </a:r>
          </a:p>
          <a:p>
            <a:pPr lvl="1">
              <a:buFont typeface="Wingdings" panose="05000000000000000000" pitchFamily="2" charset="2"/>
              <a:buChar char="Ø"/>
            </a:pPr>
            <a:r>
              <a:rPr lang="en-US" sz="2400" dirty="0">
                <a:solidFill>
                  <a:schemeClr val="tx1"/>
                </a:solidFill>
              </a:rPr>
              <a:t>An unskilled labor program </a:t>
            </a:r>
          </a:p>
        </p:txBody>
      </p:sp>
      <p:pic>
        <p:nvPicPr>
          <p:cNvPr id="4" name="Picture 3">
            <a:extLst>
              <a:ext uri="{FF2B5EF4-FFF2-40B4-BE49-F238E27FC236}">
                <a16:creationId xmlns:a16="http://schemas.microsoft.com/office/drawing/2014/main" id="{CD6659BB-28F4-43DD-B1FA-1194EB4846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36491" y="5722061"/>
            <a:ext cx="1674128" cy="1029944"/>
          </a:xfrm>
          <a:prstGeom prst="rect">
            <a:avLst/>
          </a:prstGeom>
        </p:spPr>
      </p:pic>
      <p:sp>
        <p:nvSpPr>
          <p:cNvPr id="7" name="Title 1">
            <a:extLst>
              <a:ext uri="{FF2B5EF4-FFF2-40B4-BE49-F238E27FC236}">
                <a16:creationId xmlns:a16="http://schemas.microsoft.com/office/drawing/2014/main" id="{7C0097DF-B8D3-4ECB-BE37-D4E4A59D2403}"/>
              </a:ext>
            </a:extLst>
          </p:cNvPr>
          <p:cNvSpPr>
            <a:spLocks noGrp="1"/>
          </p:cNvSpPr>
          <p:nvPr>
            <p:ph type="title"/>
          </p:nvPr>
        </p:nvSpPr>
        <p:spPr>
          <a:xfrm>
            <a:off x="510920" y="692696"/>
            <a:ext cx="7989752" cy="578323"/>
          </a:xfrm>
        </p:spPr>
        <p:txBody>
          <a:bodyPr>
            <a:noAutofit/>
          </a:bodyPr>
          <a:lstStyle/>
          <a:p>
            <a:pPr>
              <a:defRPr/>
            </a:pPr>
            <a:r>
              <a:rPr lang="en-US" dirty="0" err="1"/>
              <a:t>Wap</a:t>
            </a:r>
            <a:endParaRPr lang="en-US" dirty="0"/>
          </a:p>
        </p:txBody>
      </p:sp>
    </p:spTree>
    <p:extLst>
      <p:ext uri="{BB962C8B-B14F-4D97-AF65-F5344CB8AC3E}">
        <p14:creationId xmlns:p14="http://schemas.microsoft.com/office/powerpoint/2010/main" val="22699984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FA554A-E311-40D9-8BE9-EBA6BE7624D5}"/>
              </a:ext>
            </a:extLst>
          </p:cNvPr>
          <p:cNvSpPr>
            <a:spLocks noGrp="1"/>
          </p:cNvSpPr>
          <p:nvPr>
            <p:ph idx="1"/>
          </p:nvPr>
        </p:nvSpPr>
        <p:spPr>
          <a:xfrm>
            <a:off x="508001" y="2060848"/>
            <a:ext cx="7376367" cy="4320480"/>
          </a:xfrm>
        </p:spPr>
        <p:txBody>
          <a:bodyPr>
            <a:normAutofit fontScale="85000" lnSpcReduction="10000"/>
          </a:bodyPr>
          <a:lstStyle/>
          <a:p>
            <a:pPr>
              <a:buFont typeface="Wingdings" panose="05000000000000000000" pitchFamily="2" charset="2"/>
              <a:buChar char="Ø"/>
            </a:pPr>
            <a:r>
              <a:rPr lang="en-US" sz="2800" dirty="0">
                <a:solidFill>
                  <a:schemeClr val="tx1"/>
                </a:solidFill>
              </a:rPr>
              <a:t>What the WAP </a:t>
            </a:r>
            <a:r>
              <a:rPr lang="en-US" sz="2800" b="1" dirty="0">
                <a:solidFill>
                  <a:schemeClr val="tx1"/>
                </a:solidFill>
              </a:rPr>
              <a:t>IS </a:t>
            </a:r>
          </a:p>
          <a:p>
            <a:pPr lvl="1">
              <a:buFont typeface="Wingdings" panose="05000000000000000000" pitchFamily="2" charset="2"/>
              <a:buChar char="Ø"/>
            </a:pPr>
            <a:r>
              <a:rPr lang="en-US" sz="2400" dirty="0">
                <a:solidFill>
                  <a:schemeClr val="tx1"/>
                </a:solidFill>
              </a:rPr>
              <a:t>A low-income energy efficiency program with a focus on health &amp; safety</a:t>
            </a:r>
          </a:p>
          <a:p>
            <a:pPr lvl="1">
              <a:buFont typeface="Wingdings" panose="05000000000000000000" pitchFamily="2" charset="2"/>
              <a:buChar char="Ø"/>
            </a:pPr>
            <a:r>
              <a:rPr lang="en-US" sz="2400" dirty="0">
                <a:solidFill>
                  <a:schemeClr val="tx1"/>
                </a:solidFill>
              </a:rPr>
              <a:t>Formula grant with federal and state regulations which </a:t>
            </a:r>
            <a:r>
              <a:rPr lang="en-US" sz="2400" b="1" u="sng" dirty="0">
                <a:solidFill>
                  <a:schemeClr val="tx1"/>
                </a:solidFill>
              </a:rPr>
              <a:t>must</a:t>
            </a:r>
            <a:r>
              <a:rPr lang="en-US" sz="2400" dirty="0">
                <a:solidFill>
                  <a:schemeClr val="tx1"/>
                </a:solidFill>
              </a:rPr>
              <a:t> be followed</a:t>
            </a:r>
          </a:p>
          <a:p>
            <a:pPr lvl="1">
              <a:buFont typeface="Wingdings" panose="05000000000000000000" pitchFamily="2" charset="2"/>
              <a:buChar char="Ø"/>
            </a:pPr>
            <a:r>
              <a:rPr lang="en-US" sz="2400" dirty="0">
                <a:solidFill>
                  <a:schemeClr val="tx1"/>
                </a:solidFill>
              </a:rPr>
              <a:t>Supporter of local economies </a:t>
            </a:r>
          </a:p>
          <a:p>
            <a:pPr lvl="1">
              <a:buFont typeface="Wingdings" panose="05000000000000000000" pitchFamily="2" charset="2"/>
              <a:buChar char="Ø"/>
            </a:pPr>
            <a:r>
              <a:rPr lang="en-US" sz="2400" dirty="0">
                <a:solidFill>
                  <a:schemeClr val="tx1"/>
                </a:solidFill>
              </a:rPr>
              <a:t>Leading development resource for energy efficient measures in low income housing</a:t>
            </a:r>
          </a:p>
          <a:p>
            <a:pPr lvl="1">
              <a:buFont typeface="Wingdings" panose="05000000000000000000" pitchFamily="2" charset="2"/>
              <a:buChar char="Ø"/>
            </a:pPr>
            <a:r>
              <a:rPr lang="en-US" sz="2400" dirty="0">
                <a:solidFill>
                  <a:schemeClr val="tx1"/>
                </a:solidFill>
              </a:rPr>
              <a:t>Highly technical demanding program </a:t>
            </a:r>
          </a:p>
          <a:p>
            <a:pPr lvl="1">
              <a:buFont typeface="Wingdings" panose="05000000000000000000" pitchFamily="2" charset="2"/>
              <a:buChar char="Ø"/>
            </a:pPr>
            <a:r>
              <a:rPr lang="en-US" sz="2400" dirty="0">
                <a:solidFill>
                  <a:schemeClr val="tx1"/>
                </a:solidFill>
              </a:rPr>
              <a:t>A program that uses building science and a comprehensive, diagnostic energy audit to address indoor air quality, health and safety, baseload and seasonal load efficiency measures</a:t>
            </a:r>
          </a:p>
        </p:txBody>
      </p:sp>
      <p:pic>
        <p:nvPicPr>
          <p:cNvPr id="4" name="Picture 3">
            <a:extLst>
              <a:ext uri="{FF2B5EF4-FFF2-40B4-BE49-F238E27FC236}">
                <a16:creationId xmlns:a16="http://schemas.microsoft.com/office/drawing/2014/main" id="{E40E95F7-DE96-47D3-9D0E-06AEA79C3F1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36491" y="5722061"/>
            <a:ext cx="1674128" cy="1029944"/>
          </a:xfrm>
          <a:prstGeom prst="rect">
            <a:avLst/>
          </a:prstGeom>
        </p:spPr>
      </p:pic>
      <p:sp>
        <p:nvSpPr>
          <p:cNvPr id="7" name="Title 1">
            <a:extLst>
              <a:ext uri="{FF2B5EF4-FFF2-40B4-BE49-F238E27FC236}">
                <a16:creationId xmlns:a16="http://schemas.microsoft.com/office/drawing/2014/main" id="{93D8D0F7-0037-4ADF-879F-AD8E0613FB8E}"/>
              </a:ext>
            </a:extLst>
          </p:cNvPr>
          <p:cNvSpPr txBox="1">
            <a:spLocks/>
          </p:cNvSpPr>
          <p:nvPr/>
        </p:nvSpPr>
        <p:spPr>
          <a:xfrm>
            <a:off x="510920" y="692696"/>
            <a:ext cx="7989752" cy="578323"/>
          </a:xfrm>
          <a:prstGeom prst="rect">
            <a:avLst/>
          </a:prstGeom>
        </p:spPr>
        <p:txBody>
          <a:bodyPr vert="horz" lIns="91440" tIns="45720" rIns="91440" bIns="45720" rtlCol="0" anchor="b">
            <a:noAutofit/>
          </a:bodyPr>
          <a:lst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en-US" dirty="0" err="1"/>
              <a:t>Wap</a:t>
            </a:r>
            <a:endParaRPr lang="en-US" dirty="0"/>
          </a:p>
        </p:txBody>
      </p:sp>
    </p:spTree>
    <p:extLst>
      <p:ext uri="{BB962C8B-B14F-4D97-AF65-F5344CB8AC3E}">
        <p14:creationId xmlns:p14="http://schemas.microsoft.com/office/powerpoint/2010/main" val="4960237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14F8E74-FDFF-406E-9A38-CB13073E28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36491" y="5722061"/>
            <a:ext cx="1674128" cy="1029944"/>
          </a:xfrm>
          <a:prstGeom prst="rect">
            <a:avLst/>
          </a:prstGeom>
        </p:spPr>
      </p:pic>
      <p:sp>
        <p:nvSpPr>
          <p:cNvPr id="5" name="Title 1">
            <a:extLst>
              <a:ext uri="{FF2B5EF4-FFF2-40B4-BE49-F238E27FC236}">
                <a16:creationId xmlns:a16="http://schemas.microsoft.com/office/drawing/2014/main" id="{AFB572A5-6244-46E7-8699-2C9A8046CC39}"/>
              </a:ext>
            </a:extLst>
          </p:cNvPr>
          <p:cNvSpPr txBox="1">
            <a:spLocks/>
          </p:cNvSpPr>
          <p:nvPr/>
        </p:nvSpPr>
        <p:spPr>
          <a:xfrm>
            <a:off x="510920" y="692696"/>
            <a:ext cx="7989752" cy="578323"/>
          </a:xfrm>
          <a:prstGeom prst="rect">
            <a:avLst/>
          </a:prstGeom>
        </p:spPr>
        <p:txBody>
          <a:bodyPr vert="horz" lIns="91440" tIns="45720" rIns="91440" bIns="45720" rtlCol="0" anchor="b">
            <a:noAutofit/>
          </a:bodyPr>
          <a:lst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en-US" dirty="0"/>
              <a:t>Summary</a:t>
            </a:r>
          </a:p>
        </p:txBody>
      </p:sp>
      <p:sp>
        <p:nvSpPr>
          <p:cNvPr id="7" name="Content Placeholder 2">
            <a:extLst>
              <a:ext uri="{FF2B5EF4-FFF2-40B4-BE49-F238E27FC236}">
                <a16:creationId xmlns:a16="http://schemas.microsoft.com/office/drawing/2014/main" id="{FB869A33-039C-412B-A1AD-EB0CA34FF321}"/>
              </a:ext>
            </a:extLst>
          </p:cNvPr>
          <p:cNvSpPr>
            <a:spLocks noGrp="1"/>
          </p:cNvSpPr>
          <p:nvPr>
            <p:ph idx="1"/>
          </p:nvPr>
        </p:nvSpPr>
        <p:spPr>
          <a:xfrm>
            <a:off x="323528" y="1700808"/>
            <a:ext cx="8364537" cy="4680520"/>
          </a:xfrm>
        </p:spPr>
        <p:txBody>
          <a:bodyPr>
            <a:normAutofit/>
          </a:bodyPr>
          <a:lstStyle/>
          <a:p>
            <a:pPr>
              <a:buFont typeface="Wingdings" panose="05000000000000000000" pitchFamily="2" charset="2"/>
              <a:buChar char="Ø"/>
              <a:defRPr/>
            </a:pPr>
            <a:r>
              <a:rPr lang="en-US" sz="2400" dirty="0">
                <a:solidFill>
                  <a:schemeClr val="tx1"/>
                </a:solidFill>
                <a:ea typeface="ＭＳ Ｐゴシック" pitchFamily="-112" charset="-128"/>
              </a:rPr>
              <a:t>Many barriers in this program exist for serving every client who could use energy efficiency support</a:t>
            </a:r>
          </a:p>
          <a:p>
            <a:pPr>
              <a:buFont typeface="Wingdings" panose="05000000000000000000" pitchFamily="2" charset="2"/>
              <a:buChar char="Ø"/>
              <a:defRPr/>
            </a:pPr>
            <a:r>
              <a:rPr lang="en-US" sz="2400" dirty="0">
                <a:solidFill>
                  <a:schemeClr val="tx1"/>
                </a:solidFill>
                <a:ea typeface="ＭＳ Ｐゴシック" pitchFamily="-112" charset="-128"/>
              </a:rPr>
              <a:t>Focus is on the benefit of the client in terms of energy efficiency with an emphasis on health and safety</a:t>
            </a:r>
          </a:p>
          <a:p>
            <a:pPr lvl="1">
              <a:buFont typeface="Wingdings" panose="05000000000000000000" pitchFamily="2" charset="2"/>
              <a:buChar char="Ø"/>
              <a:defRPr/>
            </a:pPr>
            <a:r>
              <a:rPr lang="en-US" sz="2200" dirty="0">
                <a:solidFill>
                  <a:schemeClr val="tx1"/>
                </a:solidFill>
                <a:ea typeface="ＭＳ Ｐゴシック" pitchFamily="-112" charset="-128"/>
              </a:rPr>
              <a:t>Our program must work for clients in order to be successful</a:t>
            </a:r>
          </a:p>
          <a:p>
            <a:pPr lvl="1">
              <a:buFont typeface="Wingdings" panose="05000000000000000000" pitchFamily="2" charset="2"/>
              <a:buChar char="Ø"/>
              <a:defRPr/>
            </a:pPr>
            <a:r>
              <a:rPr lang="en-US" altLang="en-US" sz="2200" dirty="0">
                <a:solidFill>
                  <a:schemeClr val="tx1"/>
                </a:solidFill>
                <a:latin typeface="Gill Sans MT" panose="020B0502020104020203" pitchFamily="34" charset="0"/>
                <a:ea typeface="ＭＳ Ｐゴシック" pitchFamily="-112" charset="-128"/>
                <a:cs typeface="Arial" panose="020B0604020202020204" pitchFamily="34" charset="0"/>
              </a:rPr>
              <a:t>The process to leverage additional funds must be realistic and work for WAP program staff who are working with heavy regulations</a:t>
            </a:r>
          </a:p>
        </p:txBody>
      </p:sp>
    </p:spTree>
    <p:extLst>
      <p:ext uri="{BB962C8B-B14F-4D97-AF65-F5344CB8AC3E}">
        <p14:creationId xmlns:p14="http://schemas.microsoft.com/office/powerpoint/2010/main" val="4122348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a:extLst>
              <a:ext uri="{FF2B5EF4-FFF2-40B4-BE49-F238E27FC236}">
                <a16:creationId xmlns:a16="http://schemas.microsoft.com/office/drawing/2014/main" id="{4806F05C-6CA9-428D-B083-70641B3B1978}"/>
              </a:ext>
            </a:extLst>
          </p:cNvPr>
          <p:cNvSpPr>
            <a:spLocks noGrp="1" noChangeArrowheads="1"/>
          </p:cNvSpPr>
          <p:nvPr>
            <p:ph type="title"/>
          </p:nvPr>
        </p:nvSpPr>
        <p:spPr>
          <a:xfrm>
            <a:off x="539552" y="404664"/>
            <a:ext cx="8229600" cy="1143000"/>
          </a:xfrm>
        </p:spPr>
        <p:txBody>
          <a:bodyPr/>
          <a:lstStyle/>
          <a:p>
            <a:r>
              <a:rPr lang="en-US" altLang="en-US" dirty="0"/>
              <a:t>Michigan Department of Health and Human Services</a:t>
            </a:r>
          </a:p>
        </p:txBody>
      </p:sp>
      <p:sp>
        <p:nvSpPr>
          <p:cNvPr id="146435" name="Rectangle 3">
            <a:extLst>
              <a:ext uri="{FF2B5EF4-FFF2-40B4-BE49-F238E27FC236}">
                <a16:creationId xmlns:a16="http://schemas.microsoft.com/office/drawing/2014/main" id="{1A670E39-4A9F-42CD-BDC7-89E6DFCDEF42}"/>
              </a:ext>
            </a:extLst>
          </p:cNvPr>
          <p:cNvSpPr>
            <a:spLocks noGrp="1" noChangeArrowheads="1"/>
          </p:cNvSpPr>
          <p:nvPr>
            <p:ph idx="1"/>
          </p:nvPr>
        </p:nvSpPr>
        <p:spPr>
          <a:xfrm>
            <a:off x="395536" y="1844824"/>
            <a:ext cx="8229600" cy="4525962"/>
          </a:xfrm>
        </p:spPr>
        <p:txBody>
          <a:bodyPr>
            <a:normAutofit lnSpcReduction="10000"/>
          </a:bodyPr>
          <a:lstStyle/>
          <a:p>
            <a:pPr marL="0" indent="0">
              <a:buNone/>
            </a:pPr>
            <a:r>
              <a:rPr lang="en-US" altLang="en-US" sz="2000" b="1" dirty="0"/>
              <a:t>Mission and Vision</a:t>
            </a:r>
          </a:p>
          <a:p>
            <a:pPr marL="0" indent="0">
              <a:buNone/>
            </a:pPr>
            <a:r>
              <a:rPr lang="en-US" altLang="en-US" dirty="0"/>
              <a:t> </a:t>
            </a:r>
          </a:p>
          <a:p>
            <a:pPr marL="0" indent="0">
              <a:buNone/>
            </a:pPr>
            <a:r>
              <a:rPr lang="en-US" altLang="en-US" b="1" dirty="0"/>
              <a:t>Mission</a:t>
            </a:r>
            <a:br>
              <a:rPr lang="en-US" altLang="en-US" dirty="0"/>
            </a:br>
            <a:r>
              <a:rPr lang="en-US" altLang="en-US" dirty="0"/>
              <a:t>The Michigan Department of Health and Human Services provides opportunities, services, and programs that promote </a:t>
            </a:r>
            <a:r>
              <a:rPr lang="en-US" altLang="en-US" b="1" dirty="0"/>
              <a:t>a healthy, safe, and stable environment for residents to be self-sufficient</a:t>
            </a:r>
            <a:r>
              <a:rPr lang="en-US" altLang="en-US" dirty="0"/>
              <a:t>.</a:t>
            </a:r>
          </a:p>
          <a:p>
            <a:pPr marL="0" indent="0">
              <a:buNone/>
            </a:pPr>
            <a:r>
              <a:rPr lang="en-US" altLang="en-US" dirty="0"/>
              <a:t>  </a:t>
            </a:r>
          </a:p>
          <a:p>
            <a:pPr marL="0" indent="0">
              <a:buNone/>
            </a:pPr>
            <a:r>
              <a:rPr lang="en-US" altLang="en-US" b="1" dirty="0"/>
              <a:t>Vision</a:t>
            </a:r>
            <a:br>
              <a:rPr lang="en-US" altLang="en-US" dirty="0"/>
            </a:br>
            <a:r>
              <a:rPr lang="en-US" altLang="en-US" dirty="0"/>
              <a:t>Develop and encourage measurable health, safety and self-sufficiency outcomes that reduce and prevent risks, promote equity, foster healthy habits, and transform the health and human services system to </a:t>
            </a:r>
            <a:r>
              <a:rPr lang="en-US" altLang="en-US" b="1" dirty="0"/>
              <a:t>improve the lives of Michigan families</a:t>
            </a:r>
            <a:r>
              <a:rPr lang="en-US" altLang="en-US" dirty="0"/>
              <a:t>.</a:t>
            </a:r>
          </a:p>
          <a:p>
            <a:pPr marL="0" indent="0">
              <a:buNone/>
            </a:pPr>
            <a:endParaRPr lang="en-US" altLang="en-US" dirty="0"/>
          </a:p>
          <a:p>
            <a:pPr marL="0" indent="0">
              <a:buNone/>
            </a:pPr>
            <a:r>
              <a:rPr lang="en-US" altLang="en-US" dirty="0"/>
              <a:t> </a:t>
            </a:r>
          </a:p>
          <a:p>
            <a:endParaRPr lang="en-US" altLang="en-US" dirty="0"/>
          </a:p>
        </p:txBody>
      </p:sp>
      <p:pic>
        <p:nvPicPr>
          <p:cNvPr id="6" name="Picture 5">
            <a:extLst>
              <a:ext uri="{FF2B5EF4-FFF2-40B4-BE49-F238E27FC236}">
                <a16:creationId xmlns:a16="http://schemas.microsoft.com/office/drawing/2014/main" id="{1AEC8FBA-ECE5-46CC-BA09-3F06936AC4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36491" y="5722061"/>
            <a:ext cx="1674128" cy="1029944"/>
          </a:xfrm>
          <a:prstGeom prst="rect">
            <a:avLst/>
          </a:prstGeom>
        </p:spPr>
      </p:pic>
    </p:spTree>
    <p:extLst>
      <p:ext uri="{BB962C8B-B14F-4D97-AF65-F5344CB8AC3E}">
        <p14:creationId xmlns:p14="http://schemas.microsoft.com/office/powerpoint/2010/main" val="38971346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6F991F28-7D9C-407D-9700-496448BBDCA7}"/>
              </a:ext>
            </a:extLst>
          </p:cNvPr>
          <p:cNvSpPr txBox="1">
            <a:spLocks/>
          </p:cNvSpPr>
          <p:nvPr/>
        </p:nvSpPr>
        <p:spPr>
          <a:xfrm>
            <a:off x="611739" y="1762570"/>
            <a:ext cx="7989752" cy="3630795"/>
          </a:xfrm>
          <a:prstGeom prst="rect">
            <a:avLst/>
          </a:prstGeom>
        </p:spPr>
        <p:txBody>
          <a:bodyPr vert="horz" lIns="91440" tIns="45720" rIns="91440" bIns="45720" rtlCol="0" anchor="ct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buNone/>
            </a:pPr>
            <a:r>
              <a:rPr lang="en-US" sz="6000" dirty="0"/>
              <a:t>Questions?</a:t>
            </a:r>
          </a:p>
        </p:txBody>
      </p:sp>
      <p:sp>
        <p:nvSpPr>
          <p:cNvPr id="8" name="Title 1">
            <a:extLst>
              <a:ext uri="{FF2B5EF4-FFF2-40B4-BE49-F238E27FC236}">
                <a16:creationId xmlns:a16="http://schemas.microsoft.com/office/drawing/2014/main" id="{22BF11E8-336E-4BEA-BA59-78186E2EB44C}"/>
              </a:ext>
            </a:extLst>
          </p:cNvPr>
          <p:cNvSpPr txBox="1">
            <a:spLocks/>
          </p:cNvSpPr>
          <p:nvPr/>
        </p:nvSpPr>
        <p:spPr>
          <a:xfrm>
            <a:off x="581192" y="687475"/>
            <a:ext cx="7989752" cy="653294"/>
          </a:xfrm>
          <a:prstGeom prst="rect">
            <a:avLst/>
          </a:prstGeom>
        </p:spPr>
        <p:txBody>
          <a:bodyPr vert="horz" lIns="91440" tIns="45720" rIns="91440" bIns="45720" rtlCol="0" anchor="b">
            <a:normAutofit/>
          </a:bodyPr>
          <a:lst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Weatherization Assistance Program</a:t>
            </a:r>
          </a:p>
        </p:txBody>
      </p:sp>
      <p:pic>
        <p:nvPicPr>
          <p:cNvPr id="5" name="Content Placeholder 2" descr="A close up of a sign&#10;&#10;Description generated with high confidence">
            <a:extLst>
              <a:ext uri="{FF2B5EF4-FFF2-40B4-BE49-F238E27FC236}">
                <a16:creationId xmlns:a16="http://schemas.microsoft.com/office/drawing/2014/main" id="{75BB9700-302B-4149-9DCE-2CE79FC37EA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21280" y="6021288"/>
            <a:ext cx="1257825" cy="773830"/>
          </a:xfrm>
          <a:prstGeom prst="rect">
            <a:avLst/>
          </a:prstGeom>
        </p:spPr>
      </p:pic>
      <p:pic>
        <p:nvPicPr>
          <p:cNvPr id="6" name="Picture 5">
            <a:extLst>
              <a:ext uri="{FF2B5EF4-FFF2-40B4-BE49-F238E27FC236}">
                <a16:creationId xmlns:a16="http://schemas.microsoft.com/office/drawing/2014/main" id="{DC0EC354-2AD2-4ED1-BC64-3D2ECDA4A71E}"/>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8989" b="93633" l="9121" r="94463">
                        <a14:foregroundMark x1="9121" y1="42697" x2="9121" y2="42697"/>
                        <a14:foregroundMark x1="48208" y1="67416" x2="48208" y2="67416"/>
                        <a14:foregroundMark x1="47231" y1="35581" x2="47231" y2="35581"/>
                        <a14:foregroundMark x1="53746" y1="33708" x2="53746" y2="33708"/>
                        <a14:foregroundMark x1="68730" y1="29588" x2="68730" y2="29588"/>
                        <a14:foregroundMark x1="94788" y1="17228" x2="94788" y2="17228"/>
                        <a14:foregroundMark x1="22476" y1="94007" x2="22476" y2="94007"/>
                        <a14:foregroundMark x1="33876" y1="8989" x2="33876" y2="8989"/>
                      </a14:backgroundRemoval>
                    </a14:imgEffect>
                  </a14:imgLayer>
                </a14:imgProps>
              </a:ext>
            </a:extLst>
          </a:blip>
          <a:stretch>
            <a:fillRect/>
          </a:stretch>
        </p:blipFill>
        <p:spPr>
          <a:xfrm>
            <a:off x="164893" y="6029412"/>
            <a:ext cx="889760" cy="773831"/>
          </a:xfrm>
          <a:prstGeom prst="rect">
            <a:avLst/>
          </a:prstGeom>
        </p:spPr>
      </p:pic>
    </p:spTree>
    <p:extLst>
      <p:ext uri="{BB962C8B-B14F-4D97-AF65-F5344CB8AC3E}">
        <p14:creationId xmlns:p14="http://schemas.microsoft.com/office/powerpoint/2010/main" val="2622665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a:extLst>
              <a:ext uri="{FF2B5EF4-FFF2-40B4-BE49-F238E27FC236}">
                <a16:creationId xmlns:a16="http://schemas.microsoft.com/office/drawing/2014/main" id="{4806F05C-6CA9-428D-B083-70641B3B1978}"/>
              </a:ext>
            </a:extLst>
          </p:cNvPr>
          <p:cNvSpPr>
            <a:spLocks noGrp="1" noChangeArrowheads="1"/>
          </p:cNvSpPr>
          <p:nvPr>
            <p:ph type="title"/>
          </p:nvPr>
        </p:nvSpPr>
        <p:spPr>
          <a:xfrm>
            <a:off x="539552" y="404664"/>
            <a:ext cx="8229600" cy="1143000"/>
          </a:xfrm>
        </p:spPr>
        <p:txBody>
          <a:bodyPr/>
          <a:lstStyle/>
          <a:p>
            <a:r>
              <a:rPr lang="en-US" altLang="en-US" dirty="0"/>
              <a:t>BCAEO</a:t>
            </a:r>
          </a:p>
        </p:txBody>
      </p:sp>
      <p:sp>
        <p:nvSpPr>
          <p:cNvPr id="6" name="Rectangle 5">
            <a:extLst>
              <a:ext uri="{FF2B5EF4-FFF2-40B4-BE49-F238E27FC236}">
                <a16:creationId xmlns:a16="http://schemas.microsoft.com/office/drawing/2014/main" id="{5CD0829C-797A-405A-80AC-B89A51A09FAE}"/>
              </a:ext>
            </a:extLst>
          </p:cNvPr>
          <p:cNvSpPr/>
          <p:nvPr/>
        </p:nvSpPr>
        <p:spPr>
          <a:xfrm>
            <a:off x="5076056" y="1916832"/>
            <a:ext cx="720080" cy="1440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EE7A31FA-C9D6-4716-8A74-A04B885C9B9B}"/>
              </a:ext>
            </a:extLst>
          </p:cNvPr>
          <p:cNvSpPr txBox="1"/>
          <p:nvPr/>
        </p:nvSpPr>
        <p:spPr>
          <a:xfrm>
            <a:off x="397835" y="1843659"/>
            <a:ext cx="8229600" cy="2893100"/>
          </a:xfrm>
          <a:prstGeom prst="rect">
            <a:avLst/>
          </a:prstGeom>
          <a:noFill/>
        </p:spPr>
        <p:txBody>
          <a:bodyPr wrap="square" rtlCol="0">
            <a:spAutoFit/>
          </a:bodyPr>
          <a:lstStyle/>
          <a:p>
            <a:r>
              <a:rPr lang="en-US" sz="1400" b="1" dirty="0"/>
              <a:t>Funding Source:	U.S. Department of Energy (DOE) and LIHEAP</a:t>
            </a:r>
          </a:p>
          <a:p>
            <a:endParaRPr lang="en-US" b="1" dirty="0"/>
          </a:p>
          <a:p>
            <a:r>
              <a:rPr lang="en-US" sz="2400" b="1" dirty="0"/>
              <a:t>Weatherization Assistance Program for PY18/FY19	</a:t>
            </a:r>
          </a:p>
          <a:p>
            <a:r>
              <a:rPr lang="en-US" b="1" dirty="0"/>
              <a:t>			</a:t>
            </a:r>
          </a:p>
          <a:p>
            <a:r>
              <a:rPr lang="en-US" dirty="0"/>
              <a:t>Annual Allocation:		$16.9 Million DOE </a:t>
            </a:r>
          </a:p>
          <a:p>
            <a:r>
              <a:rPr lang="en-US" dirty="0"/>
              <a:t>					</a:t>
            </a:r>
            <a:r>
              <a:rPr lang="en-US" u="sng" dirty="0"/>
              <a:t>$   9   Million LIHEAP </a:t>
            </a:r>
            <a:r>
              <a:rPr lang="en-US" dirty="0"/>
              <a:t>		</a:t>
            </a:r>
          </a:p>
          <a:p>
            <a:r>
              <a:rPr lang="en-US" dirty="0"/>
              <a:t>					$27.9 Million </a:t>
            </a:r>
            <a:br>
              <a:rPr lang="en-US" dirty="0"/>
            </a:br>
            <a:endParaRPr lang="en-US" dirty="0"/>
          </a:p>
          <a:p>
            <a:r>
              <a:rPr lang="en-US" dirty="0"/>
              <a:t>Production Goals:		2,508 dwellings</a:t>
            </a:r>
          </a:p>
          <a:p>
            <a:endParaRPr lang="en-US" b="1" dirty="0"/>
          </a:p>
        </p:txBody>
      </p:sp>
      <p:pic>
        <p:nvPicPr>
          <p:cNvPr id="5" name="Picture 4">
            <a:extLst>
              <a:ext uri="{FF2B5EF4-FFF2-40B4-BE49-F238E27FC236}">
                <a16:creationId xmlns:a16="http://schemas.microsoft.com/office/drawing/2014/main" id="{1536476F-E759-414C-9AB4-B0EEDF6BCC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36491" y="5722061"/>
            <a:ext cx="1674128" cy="1029944"/>
          </a:xfrm>
          <a:prstGeom prst="rect">
            <a:avLst/>
          </a:prstGeom>
        </p:spPr>
      </p:pic>
    </p:spTree>
    <p:extLst>
      <p:ext uri="{BB962C8B-B14F-4D97-AF65-F5344CB8AC3E}">
        <p14:creationId xmlns:p14="http://schemas.microsoft.com/office/powerpoint/2010/main" val="2411861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9B48B-BA92-4C0B-8DF5-7D5074DB6B08}"/>
              </a:ext>
            </a:extLst>
          </p:cNvPr>
          <p:cNvSpPr>
            <a:spLocks noGrp="1"/>
          </p:cNvSpPr>
          <p:nvPr>
            <p:ph type="title"/>
          </p:nvPr>
        </p:nvSpPr>
        <p:spPr>
          <a:xfrm>
            <a:off x="435894" y="702156"/>
            <a:ext cx="8272212" cy="585134"/>
          </a:xfrm>
        </p:spPr>
        <p:txBody>
          <a:bodyPr vert="horz" lIns="91440" tIns="45720" rIns="91440" bIns="45720" rtlCol="0" anchor="b">
            <a:normAutofit/>
          </a:bodyPr>
          <a:lstStyle/>
          <a:p>
            <a:r>
              <a:rPr lang="en-US" dirty="0"/>
              <a:t>The Weatherization Assistance Program </a:t>
            </a:r>
            <a:endParaRPr lang="en-US" dirty="0">
              <a:highlight>
                <a:srgbClr val="FFFF00"/>
              </a:highlight>
            </a:endParaRPr>
          </a:p>
        </p:txBody>
      </p:sp>
      <p:sp>
        <p:nvSpPr>
          <p:cNvPr id="20" name="Text Placeholder 19">
            <a:extLst>
              <a:ext uri="{FF2B5EF4-FFF2-40B4-BE49-F238E27FC236}">
                <a16:creationId xmlns:a16="http://schemas.microsoft.com/office/drawing/2014/main" id="{ABA62C3D-4F5D-4928-A123-FFB47F96C599}"/>
              </a:ext>
            </a:extLst>
          </p:cNvPr>
          <p:cNvSpPr>
            <a:spLocks noGrp="1"/>
          </p:cNvSpPr>
          <p:nvPr>
            <p:ph sz="half" idx="2"/>
          </p:nvPr>
        </p:nvSpPr>
        <p:spPr>
          <a:xfrm>
            <a:off x="435895" y="2180496"/>
            <a:ext cx="8272211" cy="3678303"/>
          </a:xfrm>
        </p:spPr>
        <p:txBody>
          <a:bodyPr vert="horz" lIns="91440" tIns="45720" rIns="91440" bIns="45720" rtlCol="0" anchor="ctr">
            <a:normAutofit/>
          </a:bodyPr>
          <a:lstStyle/>
          <a:p>
            <a:pPr marL="285750" indent="-285750"/>
            <a:r>
              <a:rPr lang="en-US" dirty="0"/>
              <a:t>The U.S. Department of Energy (DOE) Weatherization Assistance Program </a:t>
            </a:r>
            <a:r>
              <a:rPr lang="en-US" b="1" dirty="0"/>
              <a:t>reduces energy costs for low-income households </a:t>
            </a:r>
            <a:r>
              <a:rPr lang="en-US" dirty="0"/>
              <a:t>by </a:t>
            </a:r>
            <a:r>
              <a:rPr lang="en-US" b="1" dirty="0"/>
              <a:t>increasing the energy efficiency </a:t>
            </a:r>
            <a:r>
              <a:rPr lang="en-US" dirty="0"/>
              <a:t>of their homes, while </a:t>
            </a:r>
            <a:r>
              <a:rPr lang="en-US" b="1" dirty="0"/>
              <a:t>ensuring their health and safety</a:t>
            </a:r>
            <a:r>
              <a:rPr lang="en-US" dirty="0"/>
              <a:t>. </a:t>
            </a:r>
          </a:p>
          <a:p>
            <a:pPr marL="285750" indent="-285750"/>
            <a:r>
              <a:rPr lang="en-US" dirty="0"/>
              <a:t>The program supports 8,500 jobs and provides weatherization services to approximately 35,000 homes every year using DOE funds. </a:t>
            </a:r>
          </a:p>
          <a:p>
            <a:pPr marL="285750" indent="-285750"/>
            <a:r>
              <a:rPr lang="en-US" dirty="0"/>
              <a:t>Through weatherization improvements and upgrades, these households save an average of $283 or more every year according to a national evaluation of the program. </a:t>
            </a:r>
          </a:p>
          <a:p>
            <a:pPr marL="285750" indent="-285750"/>
            <a:r>
              <a:rPr lang="en-US" dirty="0"/>
              <a:t>Since the program began in 1976, WAP has helped improve the lives of than 7 million families through weatherization services.</a:t>
            </a:r>
          </a:p>
        </p:txBody>
      </p:sp>
      <p:pic>
        <p:nvPicPr>
          <p:cNvPr id="5" name="Picture 4">
            <a:extLst>
              <a:ext uri="{FF2B5EF4-FFF2-40B4-BE49-F238E27FC236}">
                <a16:creationId xmlns:a16="http://schemas.microsoft.com/office/drawing/2014/main" id="{7861AB15-2059-46E5-8B5A-DD4FCC8BE0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36491" y="5722061"/>
            <a:ext cx="1674128" cy="1029944"/>
          </a:xfrm>
          <a:prstGeom prst="rect">
            <a:avLst/>
          </a:prstGeom>
        </p:spPr>
      </p:pic>
    </p:spTree>
    <p:extLst>
      <p:ext uri="{BB962C8B-B14F-4D97-AF65-F5344CB8AC3E}">
        <p14:creationId xmlns:p14="http://schemas.microsoft.com/office/powerpoint/2010/main" val="223924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Barrier #1- High Regulation</a:t>
            </a:r>
            <a:br>
              <a:rPr lang="en-US" dirty="0"/>
            </a:br>
            <a:endParaRPr lang="en-US" dirty="0"/>
          </a:p>
        </p:txBody>
      </p:sp>
      <p:sp>
        <p:nvSpPr>
          <p:cNvPr id="3" name="Content Placeholder 2"/>
          <p:cNvSpPr>
            <a:spLocks noGrp="1"/>
          </p:cNvSpPr>
          <p:nvPr>
            <p:ph idx="1"/>
          </p:nvPr>
        </p:nvSpPr>
        <p:spPr>
          <a:xfrm>
            <a:off x="141417" y="1412776"/>
            <a:ext cx="8252759" cy="5555252"/>
          </a:xfrm>
        </p:spPr>
        <p:txBody>
          <a:bodyPr>
            <a:noAutofit/>
          </a:bodyPr>
          <a:lstStyle/>
          <a:p>
            <a:pPr lvl="1">
              <a:lnSpc>
                <a:spcPct val="150000"/>
              </a:lnSpc>
              <a:buFont typeface="Wingdings" panose="05000000000000000000" pitchFamily="2" charset="2"/>
              <a:buChar char="Ø"/>
            </a:pPr>
            <a:r>
              <a:rPr lang="en-US" dirty="0">
                <a:solidFill>
                  <a:schemeClr val="tx1"/>
                </a:solidFill>
                <a:cs typeface="Calibri" panose="020F0502020204030204" pitchFamily="34" charset="0"/>
              </a:rPr>
              <a:t>The DOE WAP is a highly regulated, federal program</a:t>
            </a:r>
          </a:p>
          <a:p>
            <a:pPr lvl="2">
              <a:lnSpc>
                <a:spcPct val="150000"/>
              </a:lnSpc>
              <a:buFont typeface="Wingdings" panose="05000000000000000000" pitchFamily="2" charset="2"/>
              <a:buChar char="Ø"/>
            </a:pPr>
            <a:r>
              <a:rPr lang="en-US" sz="1600" dirty="0">
                <a:solidFill>
                  <a:schemeClr val="tx1"/>
                </a:solidFill>
                <a:cs typeface="Calibri" panose="020F0502020204030204" pitchFamily="34" charset="0"/>
              </a:rPr>
              <a:t>Many federal rules to follow</a:t>
            </a:r>
          </a:p>
          <a:p>
            <a:pPr lvl="2">
              <a:lnSpc>
                <a:spcPct val="150000"/>
              </a:lnSpc>
              <a:buFont typeface="Wingdings" panose="05000000000000000000" pitchFamily="2" charset="2"/>
              <a:buChar char="Ø"/>
            </a:pPr>
            <a:r>
              <a:rPr lang="en-US" sz="1600" dirty="0">
                <a:solidFill>
                  <a:schemeClr val="tx1"/>
                </a:solidFill>
                <a:cs typeface="Calibri" panose="020F0502020204030204" pitchFamily="34" charset="0"/>
              </a:rPr>
              <a:t>State rules must be followed to assure compliance</a:t>
            </a:r>
          </a:p>
          <a:p>
            <a:pPr lvl="1">
              <a:lnSpc>
                <a:spcPct val="150000"/>
              </a:lnSpc>
              <a:buFont typeface="Wingdings" panose="05000000000000000000" pitchFamily="2" charset="2"/>
              <a:buChar char="Ø"/>
            </a:pPr>
            <a:r>
              <a:rPr lang="en-US" dirty="0">
                <a:solidFill>
                  <a:schemeClr val="tx1"/>
                </a:solidFill>
                <a:cs typeface="Calibri" panose="020F0502020204030204" pitchFamily="34" charset="0"/>
              </a:rPr>
              <a:t>Which -  </a:t>
            </a:r>
          </a:p>
          <a:p>
            <a:pPr lvl="2">
              <a:lnSpc>
                <a:spcPct val="150000"/>
              </a:lnSpc>
              <a:buFont typeface="Wingdings" panose="05000000000000000000" pitchFamily="2" charset="2"/>
              <a:buChar char="Ø"/>
            </a:pPr>
            <a:r>
              <a:rPr lang="en-US" sz="1600" dirty="0">
                <a:solidFill>
                  <a:schemeClr val="tx1"/>
                </a:solidFill>
                <a:cs typeface="Calibri" panose="020F0502020204030204" pitchFamily="34" charset="0"/>
              </a:rPr>
              <a:t>Keeps clients safe</a:t>
            </a:r>
          </a:p>
          <a:p>
            <a:pPr lvl="2">
              <a:lnSpc>
                <a:spcPct val="150000"/>
              </a:lnSpc>
              <a:buFont typeface="Wingdings" panose="05000000000000000000" pitchFamily="2" charset="2"/>
              <a:buChar char="Ø"/>
            </a:pPr>
            <a:r>
              <a:rPr lang="en-US" sz="1600" dirty="0">
                <a:solidFill>
                  <a:schemeClr val="tx1"/>
                </a:solidFill>
                <a:cs typeface="Calibri" panose="020F0502020204030204" pitchFamily="34" charset="0"/>
              </a:rPr>
              <a:t>Ensures the highest energy savings that can be achieved in each dwelling touched</a:t>
            </a:r>
          </a:p>
          <a:p>
            <a:pPr lvl="2">
              <a:lnSpc>
                <a:spcPct val="150000"/>
              </a:lnSpc>
              <a:buFont typeface="Wingdings" panose="05000000000000000000" pitchFamily="2" charset="2"/>
              <a:buChar char="Ø"/>
            </a:pPr>
            <a:r>
              <a:rPr lang="en-US" sz="1600" dirty="0">
                <a:solidFill>
                  <a:schemeClr val="tx1"/>
                </a:solidFill>
                <a:cs typeface="Calibri" panose="020F0502020204030204" pitchFamily="34" charset="0"/>
              </a:rPr>
              <a:t>Allows for a custom analysis and plan for each dwelling – The NEAT Audit uses both nationally vetted scientific formulas to identify appropriate measures to be installed and state specific data of heating/cooling days unique to each location</a:t>
            </a:r>
          </a:p>
          <a:p>
            <a:pPr lvl="2">
              <a:lnSpc>
                <a:spcPct val="150000"/>
              </a:lnSpc>
              <a:buFont typeface="Wingdings" panose="05000000000000000000" pitchFamily="2" charset="2"/>
              <a:buChar char="Ø"/>
            </a:pPr>
            <a:r>
              <a:rPr lang="en-US" sz="1600" dirty="0">
                <a:solidFill>
                  <a:schemeClr val="tx1"/>
                </a:solidFill>
                <a:cs typeface="Calibri" panose="020F0502020204030204" pitchFamily="34" charset="0"/>
              </a:rPr>
              <a:t>Provides a highly certified workforce in building science to achieve results </a:t>
            </a:r>
          </a:p>
        </p:txBody>
      </p:sp>
      <p:sp>
        <p:nvSpPr>
          <p:cNvPr id="4" name="Slide Number Placeholder 3"/>
          <p:cNvSpPr>
            <a:spLocks noGrp="1"/>
          </p:cNvSpPr>
          <p:nvPr>
            <p:ph type="sldNum" sz="quarter" idx="12"/>
          </p:nvPr>
        </p:nvSpPr>
        <p:spPr>
          <a:xfrm>
            <a:off x="195958" y="6411378"/>
            <a:ext cx="770468" cy="365125"/>
          </a:xfrm>
        </p:spPr>
        <p:txBody>
          <a:bodyPr/>
          <a:lstStyle/>
          <a:p>
            <a:r>
              <a:rPr lang="en-US" dirty="0"/>
              <a:t>1</a:t>
            </a:r>
          </a:p>
        </p:txBody>
      </p:sp>
      <p:pic>
        <p:nvPicPr>
          <p:cNvPr id="5" name="Picture 4">
            <a:extLst>
              <a:ext uri="{FF2B5EF4-FFF2-40B4-BE49-F238E27FC236}">
                <a16:creationId xmlns:a16="http://schemas.microsoft.com/office/drawing/2014/main" id="{1DC82DA6-3370-439C-9D83-11E086B63D3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36491" y="5722061"/>
            <a:ext cx="1674128" cy="1029944"/>
          </a:xfrm>
          <a:prstGeom prst="rect">
            <a:avLst/>
          </a:prstGeom>
        </p:spPr>
      </p:pic>
    </p:spTree>
    <p:extLst>
      <p:ext uri="{BB962C8B-B14F-4D97-AF65-F5344CB8AC3E}">
        <p14:creationId xmlns:p14="http://schemas.microsoft.com/office/powerpoint/2010/main" val="542569962"/>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p:cNvSpPr>
            <a:spLocks noGrp="1"/>
          </p:cNvSpPr>
          <p:nvPr>
            <p:ph type="title"/>
          </p:nvPr>
        </p:nvSpPr>
        <p:spPr>
          <a:xfrm>
            <a:off x="467544" y="620688"/>
            <a:ext cx="8208912" cy="994132"/>
          </a:xfrm>
          <a:solidFill>
            <a:srgbClr val="003366"/>
          </a:solidFill>
        </p:spPr>
        <p:txBody>
          <a:bodyPr>
            <a:noAutofit/>
          </a:bodyPr>
          <a:lstStyle/>
          <a:p>
            <a:pPr>
              <a:defRPr/>
            </a:pPr>
            <a:r>
              <a:rPr lang="en-US" dirty="0">
                <a:solidFill>
                  <a:schemeClr val="bg1"/>
                </a:solidFill>
              </a:rPr>
              <a:t>Barrier #1 – High Regulation – Federal</a:t>
            </a:r>
            <a:br>
              <a:rPr lang="en-US" dirty="0">
                <a:solidFill>
                  <a:schemeClr val="bg1"/>
                </a:solidFill>
              </a:rPr>
            </a:br>
            <a:endParaRPr lang="en-US" dirty="0">
              <a:solidFill>
                <a:schemeClr val="bg1"/>
              </a:solidFill>
            </a:endParaRPr>
          </a:p>
        </p:txBody>
      </p:sp>
      <p:graphicFrame>
        <p:nvGraphicFramePr>
          <p:cNvPr id="11" name="Diagram 10"/>
          <p:cNvGraphicFramePr/>
          <p:nvPr>
            <p:extLst/>
          </p:nvPr>
        </p:nvGraphicFramePr>
        <p:xfrm>
          <a:off x="777949" y="1614820"/>
          <a:ext cx="6210300" cy="43287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p:cNvSpPr txBox="1"/>
          <p:nvPr/>
        </p:nvSpPr>
        <p:spPr>
          <a:xfrm>
            <a:off x="986722" y="2109234"/>
            <a:ext cx="685800" cy="685800"/>
          </a:xfrm>
          <a:prstGeom prst="rect">
            <a:avLst/>
          </a:prstGeom>
        </p:spPr>
        <p:txBody>
          <a:bodyPr vert="horz" wrap="square" lIns="68580" tIns="34290" rIns="68580" bIns="34290" rtlCol="0" anchor="ctr" anchorCtr="0">
            <a:noAutofit/>
          </a:bodyPr>
          <a:lstStyle/>
          <a:p>
            <a:pPr algn="ctr" defTabSz="342900">
              <a:spcBef>
                <a:spcPct val="20000"/>
              </a:spcBef>
            </a:pPr>
            <a:r>
              <a:rPr lang="en-US" sz="4500" b="1" dirty="0">
                <a:solidFill>
                  <a:schemeClr val="accent3"/>
                </a:solidFill>
                <a:latin typeface="Arial Narrow"/>
                <a:cs typeface="Arial Narrow"/>
              </a:rPr>
              <a:t>1</a:t>
            </a:r>
          </a:p>
        </p:txBody>
      </p:sp>
      <p:sp>
        <p:nvSpPr>
          <p:cNvPr id="5" name="TextBox 4"/>
          <p:cNvSpPr txBox="1"/>
          <p:nvPr/>
        </p:nvSpPr>
        <p:spPr>
          <a:xfrm>
            <a:off x="1285875" y="3501008"/>
            <a:ext cx="742950" cy="628650"/>
          </a:xfrm>
          <a:prstGeom prst="rect">
            <a:avLst/>
          </a:prstGeom>
        </p:spPr>
        <p:txBody>
          <a:bodyPr vert="horz" wrap="square" lIns="68580" tIns="34290" rIns="68580" bIns="34290" rtlCol="0" anchor="ctr" anchorCtr="0">
            <a:noAutofit/>
          </a:bodyPr>
          <a:lstStyle/>
          <a:p>
            <a:pPr algn="ctr" defTabSz="342900">
              <a:spcBef>
                <a:spcPct val="20000"/>
              </a:spcBef>
            </a:pPr>
            <a:r>
              <a:rPr lang="en-US" sz="4500" b="1" dirty="0">
                <a:solidFill>
                  <a:schemeClr val="accent3">
                    <a:lumMod val="75000"/>
                  </a:schemeClr>
                </a:solidFill>
                <a:latin typeface="Arial Narrow"/>
                <a:cs typeface="Arial Narrow"/>
              </a:rPr>
              <a:t>2</a:t>
            </a:r>
          </a:p>
        </p:txBody>
      </p:sp>
      <p:sp>
        <p:nvSpPr>
          <p:cNvPr id="6" name="TextBox 5"/>
          <p:cNvSpPr txBox="1"/>
          <p:nvPr/>
        </p:nvSpPr>
        <p:spPr>
          <a:xfrm>
            <a:off x="986722" y="4693729"/>
            <a:ext cx="685800" cy="685800"/>
          </a:xfrm>
          <a:prstGeom prst="rect">
            <a:avLst/>
          </a:prstGeom>
        </p:spPr>
        <p:txBody>
          <a:bodyPr vert="horz" wrap="square" lIns="68580" tIns="34290" rIns="68580" bIns="34290" rtlCol="0" anchor="ctr" anchorCtr="0">
            <a:noAutofit/>
          </a:bodyPr>
          <a:lstStyle/>
          <a:p>
            <a:pPr algn="ctr" defTabSz="342900">
              <a:spcBef>
                <a:spcPct val="20000"/>
              </a:spcBef>
            </a:pPr>
            <a:r>
              <a:rPr lang="en-US" sz="4500" b="1" dirty="0">
                <a:solidFill>
                  <a:srgbClr val="969FA7"/>
                </a:solidFill>
                <a:latin typeface="Arial Narrow"/>
                <a:cs typeface="Arial Narrow"/>
              </a:rPr>
              <a:t>3</a:t>
            </a:r>
          </a:p>
        </p:txBody>
      </p:sp>
      <p:sp>
        <p:nvSpPr>
          <p:cNvPr id="21" name="TextBox 20"/>
          <p:cNvSpPr txBox="1"/>
          <p:nvPr/>
        </p:nvSpPr>
        <p:spPr>
          <a:xfrm>
            <a:off x="5600700" y="857250"/>
            <a:ext cx="1943100" cy="342900"/>
          </a:xfrm>
          <a:prstGeom prst="rect">
            <a:avLst/>
          </a:prstGeom>
        </p:spPr>
        <p:txBody>
          <a:bodyPr vert="horz" wrap="square" lIns="68580" tIns="34290" rIns="68580" bIns="34290" rtlCol="0">
            <a:normAutofit/>
          </a:bodyPr>
          <a:lstStyle/>
          <a:p>
            <a:pPr defTabSz="342900">
              <a:spcBef>
                <a:spcPct val="20000"/>
              </a:spcBef>
            </a:pPr>
            <a:endParaRPr lang="en-US" sz="1742" b="1" dirty="0">
              <a:solidFill>
                <a:srgbClr val="FFFFFF"/>
              </a:solidFill>
              <a:latin typeface="Arial Narrow"/>
              <a:cs typeface="Arial Narrow"/>
            </a:endParaRPr>
          </a:p>
        </p:txBody>
      </p:sp>
      <p:pic>
        <p:nvPicPr>
          <p:cNvPr id="8" name="Picture 7">
            <a:extLst>
              <a:ext uri="{FF2B5EF4-FFF2-40B4-BE49-F238E27FC236}">
                <a16:creationId xmlns:a16="http://schemas.microsoft.com/office/drawing/2014/main" id="{DCE33EE1-7C2E-4DB6-96B4-067AA0D4E16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436491" y="5722061"/>
            <a:ext cx="1674128" cy="1029944"/>
          </a:xfrm>
          <a:prstGeom prst="rect">
            <a:avLst/>
          </a:prstGeom>
        </p:spPr>
      </p:pic>
    </p:spTree>
    <p:extLst>
      <p:ext uri="{BB962C8B-B14F-4D97-AF65-F5344CB8AC3E}">
        <p14:creationId xmlns:p14="http://schemas.microsoft.com/office/powerpoint/2010/main" val="23574264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8A644-AB6D-496E-8E74-3789480F410E}"/>
              </a:ext>
            </a:extLst>
          </p:cNvPr>
          <p:cNvSpPr>
            <a:spLocks noGrp="1"/>
          </p:cNvSpPr>
          <p:nvPr>
            <p:ph type="title"/>
          </p:nvPr>
        </p:nvSpPr>
        <p:spPr>
          <a:xfrm>
            <a:off x="457200" y="692696"/>
            <a:ext cx="8219256" cy="1082471"/>
          </a:xfrm>
          <a:solidFill>
            <a:srgbClr val="003366"/>
          </a:solidFill>
        </p:spPr>
        <p:txBody>
          <a:bodyPr>
            <a:normAutofit/>
          </a:bodyPr>
          <a:lstStyle/>
          <a:p>
            <a:r>
              <a:rPr lang="en-US" dirty="0">
                <a:solidFill>
                  <a:schemeClr val="bg1"/>
                </a:solidFill>
              </a:rPr>
              <a:t>Barrier #1 – High Regulation – Statute</a:t>
            </a:r>
            <a:br>
              <a:rPr lang="en-US" dirty="0">
                <a:solidFill>
                  <a:schemeClr val="bg1"/>
                </a:solidFill>
              </a:rPr>
            </a:br>
            <a:r>
              <a:rPr lang="en-US" dirty="0">
                <a:solidFill>
                  <a:schemeClr val="bg1"/>
                </a:solidFill>
              </a:rPr>
              <a:t> </a:t>
            </a:r>
          </a:p>
        </p:txBody>
      </p:sp>
      <p:sp>
        <p:nvSpPr>
          <p:cNvPr id="3" name="Content Placeholder 2">
            <a:extLst>
              <a:ext uri="{FF2B5EF4-FFF2-40B4-BE49-F238E27FC236}">
                <a16:creationId xmlns:a16="http://schemas.microsoft.com/office/drawing/2014/main" id="{0F25067A-E659-4068-A876-587E299A3BD8}"/>
              </a:ext>
            </a:extLst>
          </p:cNvPr>
          <p:cNvSpPr>
            <a:spLocks noGrp="1"/>
          </p:cNvSpPr>
          <p:nvPr>
            <p:ph sz="quarter" idx="10"/>
          </p:nvPr>
        </p:nvSpPr>
        <p:spPr>
          <a:xfrm>
            <a:off x="457200" y="1775167"/>
            <a:ext cx="8219256" cy="3903784"/>
          </a:xfrm>
        </p:spPr>
        <p:txBody>
          <a:bodyPr/>
          <a:lstStyle/>
          <a:p>
            <a:pPr>
              <a:buFont typeface="Wingdings" panose="05000000000000000000" pitchFamily="2" charset="2"/>
              <a:buChar char="Ø"/>
            </a:pPr>
            <a:r>
              <a:rPr lang="en-US" sz="2400" dirty="0">
                <a:solidFill>
                  <a:schemeClr val="tx1"/>
                </a:solidFill>
              </a:rPr>
              <a:t>(b) It is, therefore, the purpose of this part [42 USCS §§ 6861 et seq.] to develop and implement a weatherization assistance program to </a:t>
            </a:r>
            <a:r>
              <a:rPr lang="en-US" sz="2400" b="1" dirty="0">
                <a:solidFill>
                  <a:schemeClr val="tx1"/>
                </a:solidFill>
              </a:rPr>
              <a:t>increase the energy efficiency </a:t>
            </a:r>
            <a:r>
              <a:rPr lang="en-US" sz="2400" dirty="0">
                <a:solidFill>
                  <a:schemeClr val="tx1"/>
                </a:solidFill>
              </a:rPr>
              <a:t>of dwellings owned or occupied by low-income persons, reduce their total residential energy expenditures, and </a:t>
            </a:r>
            <a:r>
              <a:rPr lang="en-US" sz="2400" b="1" dirty="0">
                <a:solidFill>
                  <a:schemeClr val="tx1"/>
                </a:solidFill>
              </a:rPr>
              <a:t>improve their health and safety</a:t>
            </a:r>
            <a:r>
              <a:rPr lang="en-US" sz="2400" dirty="0">
                <a:solidFill>
                  <a:schemeClr val="tx1"/>
                </a:solidFill>
              </a:rPr>
              <a:t>, especially low-income persons who are particularly vulnerable such as the </a:t>
            </a:r>
            <a:r>
              <a:rPr lang="en-US" sz="2400" u="sng" dirty="0">
                <a:solidFill>
                  <a:schemeClr val="tx1"/>
                </a:solidFill>
              </a:rPr>
              <a:t>elderly, the handicapped, and children.</a:t>
            </a:r>
          </a:p>
          <a:p>
            <a:endParaRPr lang="en-US" dirty="0"/>
          </a:p>
        </p:txBody>
      </p:sp>
      <p:pic>
        <p:nvPicPr>
          <p:cNvPr id="4" name="Picture 3">
            <a:extLst>
              <a:ext uri="{FF2B5EF4-FFF2-40B4-BE49-F238E27FC236}">
                <a16:creationId xmlns:a16="http://schemas.microsoft.com/office/drawing/2014/main" id="{CED408DD-D9B0-4251-8F10-CB0E2DD22A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36491" y="5722061"/>
            <a:ext cx="1674128" cy="1029944"/>
          </a:xfrm>
          <a:prstGeom prst="rect">
            <a:avLst/>
          </a:prstGeom>
        </p:spPr>
      </p:pic>
    </p:spTree>
    <p:extLst>
      <p:ext uri="{BB962C8B-B14F-4D97-AF65-F5344CB8AC3E}">
        <p14:creationId xmlns:p14="http://schemas.microsoft.com/office/powerpoint/2010/main" val="3817713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p:cNvSpPr>
            <a:spLocks noGrp="1"/>
          </p:cNvSpPr>
          <p:nvPr>
            <p:ph type="title"/>
          </p:nvPr>
        </p:nvSpPr>
        <p:spPr>
          <a:xfrm>
            <a:off x="457200" y="627406"/>
            <a:ext cx="8219256" cy="1029944"/>
          </a:xfrm>
          <a:solidFill>
            <a:srgbClr val="003366"/>
          </a:solidFill>
        </p:spPr>
        <p:txBody>
          <a:bodyPr>
            <a:normAutofit/>
          </a:bodyPr>
          <a:lstStyle/>
          <a:p>
            <a:pPr>
              <a:defRPr/>
            </a:pPr>
            <a:r>
              <a:rPr lang="en-US" dirty="0">
                <a:solidFill>
                  <a:schemeClr val="bg1"/>
                </a:solidFill>
              </a:rPr>
              <a:t>Barrier #1 – High Regulation – CFR</a:t>
            </a:r>
            <a:br>
              <a:rPr lang="en-US" dirty="0">
                <a:solidFill>
                  <a:schemeClr val="bg1"/>
                </a:solidFill>
              </a:rPr>
            </a:br>
            <a:endParaRPr lang="en-US" dirty="0">
              <a:solidFill>
                <a:schemeClr val="bg1"/>
              </a:solidFill>
            </a:endParaRPr>
          </a:p>
        </p:txBody>
      </p:sp>
      <p:sp>
        <p:nvSpPr>
          <p:cNvPr id="18436" name="Rectangle 3"/>
          <p:cNvSpPr>
            <a:spLocks noGrp="1" noChangeArrowheads="1"/>
          </p:cNvSpPr>
          <p:nvPr>
            <p:ph sz="quarter" idx="10"/>
          </p:nvPr>
        </p:nvSpPr>
        <p:spPr>
          <a:xfrm>
            <a:off x="457200" y="1657350"/>
            <a:ext cx="8219256" cy="4795985"/>
          </a:xfrm>
        </p:spPr>
        <p:txBody>
          <a:bodyPr/>
          <a:lstStyle/>
          <a:p>
            <a:pPr>
              <a:spcBef>
                <a:spcPct val="0"/>
              </a:spcBef>
              <a:spcAft>
                <a:spcPts val="432"/>
              </a:spcAft>
              <a:buFont typeface="Wingdings" panose="05000000000000000000" pitchFamily="2" charset="2"/>
              <a:buChar char="Ø"/>
            </a:pPr>
            <a:r>
              <a:rPr lang="en-US" sz="2800" b="1" dirty="0">
                <a:solidFill>
                  <a:srgbClr val="005272"/>
                </a:solidFill>
                <a:ea typeface="ＭＳ Ｐゴシック"/>
                <a:cs typeface="ＭＳ Ｐゴシック"/>
              </a:rPr>
              <a:t>10 CFR Part 440, Final Rule (February 1, 2002)</a:t>
            </a:r>
          </a:p>
          <a:p>
            <a:pPr marL="612900" lvl="2" indent="-342900">
              <a:buFont typeface="Wingdings" panose="05000000000000000000" pitchFamily="2" charset="2"/>
              <a:buChar char="Ø"/>
            </a:pPr>
            <a:r>
              <a:rPr lang="en-US" sz="2400" dirty="0">
                <a:solidFill>
                  <a:schemeClr val="tx1"/>
                </a:solidFill>
                <a:ea typeface="ＭＳ Ｐゴシック" pitchFamily="34" charset="-128"/>
                <a:cs typeface="ＭＳ Ｐゴシック" charset="-128"/>
              </a:rPr>
              <a:t>Offers interpretation and insight on 30 different topics relating to WAP, including:</a:t>
            </a:r>
          </a:p>
          <a:p>
            <a:pPr lvl="2">
              <a:spcBef>
                <a:spcPct val="0"/>
              </a:spcBef>
              <a:spcAft>
                <a:spcPts val="432"/>
              </a:spcAft>
              <a:buFont typeface="Wingdings" panose="05000000000000000000" pitchFamily="2" charset="2"/>
              <a:buChar char="Ø"/>
            </a:pPr>
            <a:r>
              <a:rPr lang="en-US" sz="2200" dirty="0">
                <a:solidFill>
                  <a:schemeClr val="tx1"/>
                </a:solidFill>
                <a:ea typeface="ＭＳ Ｐゴシック" pitchFamily="34" charset="-128"/>
              </a:rPr>
              <a:t>Purpose and scope.</a:t>
            </a:r>
          </a:p>
          <a:p>
            <a:pPr lvl="2">
              <a:spcBef>
                <a:spcPct val="0"/>
              </a:spcBef>
              <a:spcAft>
                <a:spcPts val="432"/>
              </a:spcAft>
              <a:buFont typeface="Wingdings" panose="05000000000000000000" pitchFamily="2" charset="2"/>
              <a:buChar char="Ø"/>
            </a:pPr>
            <a:r>
              <a:rPr lang="en-US" sz="2200" dirty="0">
                <a:solidFill>
                  <a:schemeClr val="tx1"/>
                </a:solidFill>
                <a:ea typeface="ＭＳ Ｐゴシック" pitchFamily="34" charset="-128"/>
              </a:rPr>
              <a:t>Definitions.</a:t>
            </a:r>
          </a:p>
          <a:p>
            <a:pPr lvl="2">
              <a:spcBef>
                <a:spcPct val="0"/>
              </a:spcBef>
              <a:spcAft>
                <a:spcPts val="432"/>
              </a:spcAft>
              <a:buFont typeface="Wingdings" panose="05000000000000000000" pitchFamily="2" charset="2"/>
              <a:buChar char="Ø"/>
            </a:pPr>
            <a:r>
              <a:rPr lang="en-US" sz="2200" dirty="0">
                <a:solidFill>
                  <a:schemeClr val="tx1"/>
                </a:solidFill>
                <a:ea typeface="ＭＳ Ｐゴシック" pitchFamily="34" charset="-128"/>
              </a:rPr>
              <a:t>Allocation formula.</a:t>
            </a:r>
          </a:p>
          <a:p>
            <a:pPr lvl="2">
              <a:spcBef>
                <a:spcPct val="0"/>
              </a:spcBef>
              <a:spcAft>
                <a:spcPts val="432"/>
              </a:spcAft>
              <a:buFont typeface="Wingdings" panose="05000000000000000000" pitchFamily="2" charset="2"/>
              <a:buChar char="Ø"/>
            </a:pPr>
            <a:r>
              <a:rPr lang="en-US" sz="2200" dirty="0">
                <a:solidFill>
                  <a:schemeClr val="tx1"/>
                </a:solidFill>
                <a:ea typeface="ＭＳ Ｐゴシック" pitchFamily="34" charset="-128"/>
              </a:rPr>
              <a:t>Minimum requirements.</a:t>
            </a:r>
          </a:p>
          <a:p>
            <a:pPr lvl="2">
              <a:spcBef>
                <a:spcPct val="0"/>
              </a:spcBef>
              <a:spcAft>
                <a:spcPts val="432"/>
              </a:spcAft>
              <a:buFont typeface="Wingdings" panose="05000000000000000000" pitchFamily="2" charset="2"/>
              <a:buChar char="Ø"/>
            </a:pPr>
            <a:r>
              <a:rPr lang="en-US" sz="2200" dirty="0">
                <a:solidFill>
                  <a:schemeClr val="tx1"/>
                </a:solidFill>
                <a:ea typeface="ＭＳ Ｐゴシック" pitchFamily="34" charset="-128"/>
              </a:rPr>
              <a:t>Oversight and training.</a:t>
            </a:r>
          </a:p>
          <a:p>
            <a:pPr lvl="2">
              <a:spcBef>
                <a:spcPct val="0"/>
              </a:spcBef>
              <a:spcAft>
                <a:spcPts val="432"/>
              </a:spcAft>
              <a:buFont typeface="Wingdings" panose="05000000000000000000" pitchFamily="2" charset="2"/>
              <a:buChar char="Ø"/>
            </a:pPr>
            <a:r>
              <a:rPr lang="en-US" sz="2200" dirty="0">
                <a:solidFill>
                  <a:schemeClr val="tx1"/>
                </a:solidFill>
                <a:ea typeface="ＭＳ Ｐゴシック" pitchFamily="34" charset="-128"/>
              </a:rPr>
              <a:t>Reports.</a:t>
            </a:r>
          </a:p>
          <a:p>
            <a:pPr marL="612900" lvl="2" indent="-342900">
              <a:buFont typeface="Wingdings" panose="05000000000000000000" pitchFamily="2" charset="2"/>
              <a:buChar char="Ø"/>
            </a:pPr>
            <a:r>
              <a:rPr lang="en-US" sz="2400" b="1" dirty="0">
                <a:solidFill>
                  <a:srgbClr val="005272"/>
                </a:solidFill>
                <a:ea typeface="ＭＳ Ｐゴシック" pitchFamily="34" charset="-128"/>
                <a:cs typeface="ＭＳ Ｐゴシック" charset="-128"/>
              </a:rPr>
              <a:t>Appendix A </a:t>
            </a:r>
            <a:r>
              <a:rPr lang="en-US" sz="2400" dirty="0">
                <a:solidFill>
                  <a:schemeClr val="tx1"/>
                </a:solidFill>
                <a:ea typeface="ＭＳ Ｐゴシック" pitchFamily="34" charset="-128"/>
                <a:cs typeface="ＭＳ Ｐゴシック" charset="-128"/>
              </a:rPr>
              <a:t>provides standards for weatherization materials.</a:t>
            </a:r>
          </a:p>
          <a:p>
            <a:pPr marL="259556" indent="-259556">
              <a:spcBef>
                <a:spcPct val="0"/>
              </a:spcBef>
              <a:spcAft>
                <a:spcPts val="432"/>
              </a:spcAft>
              <a:buClr>
                <a:schemeClr val="tx1"/>
              </a:buClr>
              <a:buFont typeface="Arial" pitchFamily="34" charset="0"/>
              <a:buChar char="•"/>
            </a:pPr>
            <a:endParaRPr lang="en-US" dirty="0">
              <a:solidFill>
                <a:schemeClr val="tx1"/>
              </a:solidFill>
              <a:ea typeface="ＭＳ Ｐゴシック" pitchFamily="34" charset="-128"/>
            </a:endParaRPr>
          </a:p>
        </p:txBody>
      </p:sp>
      <p:pic>
        <p:nvPicPr>
          <p:cNvPr id="4" name="Picture 3">
            <a:extLst>
              <a:ext uri="{FF2B5EF4-FFF2-40B4-BE49-F238E27FC236}">
                <a16:creationId xmlns:a16="http://schemas.microsoft.com/office/drawing/2014/main" id="{92211FE7-0BA9-4B5A-AFB4-A74F0519BC6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6491" y="5722061"/>
            <a:ext cx="1674128" cy="1029944"/>
          </a:xfrm>
          <a:prstGeom prst="rect">
            <a:avLst/>
          </a:prstGeom>
        </p:spPr>
      </p:pic>
    </p:spTree>
    <p:extLst>
      <p:ext uri="{BB962C8B-B14F-4D97-AF65-F5344CB8AC3E}">
        <p14:creationId xmlns:p14="http://schemas.microsoft.com/office/powerpoint/2010/main" val="33758012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p:cNvSpPr>
            <a:spLocks noGrp="1"/>
          </p:cNvSpPr>
          <p:nvPr>
            <p:ph type="title"/>
          </p:nvPr>
        </p:nvSpPr>
        <p:spPr>
          <a:xfrm>
            <a:off x="457200" y="627406"/>
            <a:ext cx="8219256" cy="1029944"/>
          </a:xfrm>
          <a:solidFill>
            <a:srgbClr val="003366"/>
          </a:solidFill>
        </p:spPr>
        <p:txBody>
          <a:bodyPr>
            <a:normAutofit/>
          </a:bodyPr>
          <a:lstStyle/>
          <a:p>
            <a:pPr>
              <a:defRPr/>
            </a:pPr>
            <a:r>
              <a:rPr lang="en-US" dirty="0">
                <a:solidFill>
                  <a:schemeClr val="bg1"/>
                </a:solidFill>
              </a:rPr>
              <a:t>Barrier #1 – High Regulation – WPN</a:t>
            </a:r>
            <a:br>
              <a:rPr lang="en-US" dirty="0">
                <a:solidFill>
                  <a:schemeClr val="bg1"/>
                </a:solidFill>
              </a:rPr>
            </a:br>
            <a:endParaRPr lang="en-US" dirty="0">
              <a:solidFill>
                <a:schemeClr val="bg1"/>
              </a:solidFill>
            </a:endParaRPr>
          </a:p>
        </p:txBody>
      </p:sp>
      <p:sp>
        <p:nvSpPr>
          <p:cNvPr id="18436" name="Rectangle 3"/>
          <p:cNvSpPr>
            <a:spLocks noGrp="1" noChangeArrowheads="1"/>
          </p:cNvSpPr>
          <p:nvPr>
            <p:ph sz="quarter" idx="10"/>
          </p:nvPr>
        </p:nvSpPr>
        <p:spPr>
          <a:xfrm>
            <a:off x="457200" y="1657350"/>
            <a:ext cx="8219256" cy="4795985"/>
          </a:xfrm>
        </p:spPr>
        <p:txBody>
          <a:bodyPr/>
          <a:lstStyle/>
          <a:p>
            <a:pPr>
              <a:spcBef>
                <a:spcPct val="0"/>
              </a:spcBef>
              <a:spcAft>
                <a:spcPts val="432"/>
              </a:spcAft>
              <a:buFont typeface="Wingdings" panose="05000000000000000000" pitchFamily="2" charset="2"/>
              <a:buChar char="Ø"/>
            </a:pPr>
            <a:r>
              <a:rPr lang="en-US" sz="2800" b="1" dirty="0">
                <a:solidFill>
                  <a:srgbClr val="005272"/>
                </a:solidFill>
                <a:ea typeface="ＭＳ Ｐゴシック"/>
                <a:cs typeface="ＭＳ Ｐゴシック"/>
              </a:rPr>
              <a:t>WPNs and WAP Memos</a:t>
            </a:r>
          </a:p>
          <a:p>
            <a:pPr lvl="1">
              <a:spcBef>
                <a:spcPct val="0"/>
              </a:spcBef>
              <a:spcAft>
                <a:spcPts val="432"/>
              </a:spcAft>
              <a:buFont typeface="Wingdings" panose="05000000000000000000" pitchFamily="2" charset="2"/>
              <a:buChar char="Ø"/>
            </a:pPr>
            <a:r>
              <a:rPr lang="en-US" sz="2400" dirty="0">
                <a:solidFill>
                  <a:schemeClr val="tx1"/>
                </a:solidFill>
                <a:ea typeface="ＭＳ Ｐゴシック" pitchFamily="34" charset="-128"/>
              </a:rPr>
              <a:t>These provide specific guidance on the WAP from DOE</a:t>
            </a:r>
          </a:p>
          <a:p>
            <a:pPr lvl="1">
              <a:spcBef>
                <a:spcPct val="0"/>
              </a:spcBef>
              <a:spcAft>
                <a:spcPts val="432"/>
              </a:spcAft>
              <a:buFont typeface="Wingdings" panose="05000000000000000000" pitchFamily="2" charset="2"/>
              <a:buChar char="Ø"/>
            </a:pPr>
            <a:r>
              <a:rPr lang="en-US" sz="2400" dirty="0">
                <a:solidFill>
                  <a:schemeClr val="tx1"/>
                </a:solidFill>
                <a:ea typeface="ＭＳ Ｐゴシック" pitchFamily="34" charset="-128"/>
              </a:rPr>
              <a:t>Topics are specific, extensive processes and policies to follow</a:t>
            </a:r>
          </a:p>
          <a:p>
            <a:pPr lvl="1">
              <a:spcBef>
                <a:spcPct val="0"/>
              </a:spcBef>
              <a:spcAft>
                <a:spcPts val="432"/>
              </a:spcAft>
              <a:buFont typeface="Wingdings" panose="05000000000000000000" pitchFamily="2" charset="2"/>
              <a:buChar char="Ø"/>
            </a:pPr>
            <a:r>
              <a:rPr lang="en-US" sz="2400" dirty="0">
                <a:solidFill>
                  <a:schemeClr val="tx1"/>
                </a:solidFill>
                <a:ea typeface="ＭＳ Ｐゴシック" pitchFamily="34" charset="-128"/>
              </a:rPr>
              <a:t>Offer complex instructions to State on how to manage the program</a:t>
            </a:r>
          </a:p>
          <a:p>
            <a:pPr marL="259556" indent="-259556">
              <a:spcBef>
                <a:spcPct val="0"/>
              </a:spcBef>
              <a:spcAft>
                <a:spcPts val="432"/>
              </a:spcAft>
              <a:buClr>
                <a:schemeClr val="tx1"/>
              </a:buClr>
              <a:buFont typeface="Arial" pitchFamily="34" charset="0"/>
              <a:buChar char="•"/>
            </a:pPr>
            <a:endParaRPr lang="en-US" dirty="0">
              <a:solidFill>
                <a:schemeClr val="tx1"/>
              </a:solidFill>
              <a:ea typeface="ＭＳ Ｐゴシック" pitchFamily="34" charset="-128"/>
            </a:endParaRPr>
          </a:p>
        </p:txBody>
      </p:sp>
      <p:pic>
        <p:nvPicPr>
          <p:cNvPr id="4" name="Picture 3">
            <a:extLst>
              <a:ext uri="{FF2B5EF4-FFF2-40B4-BE49-F238E27FC236}">
                <a16:creationId xmlns:a16="http://schemas.microsoft.com/office/drawing/2014/main" id="{92211FE7-0BA9-4B5A-AFB4-A74F0519BC6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6491" y="5722061"/>
            <a:ext cx="1674128" cy="1029944"/>
          </a:xfrm>
          <a:prstGeom prst="rect">
            <a:avLst/>
          </a:prstGeom>
        </p:spPr>
      </p:pic>
    </p:spTree>
    <p:extLst>
      <p:ext uri="{BB962C8B-B14F-4D97-AF65-F5344CB8AC3E}">
        <p14:creationId xmlns:p14="http://schemas.microsoft.com/office/powerpoint/2010/main" val="575776956"/>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themeOverride>
</file>

<file path=docProps/app.xml><?xml version="1.0" encoding="utf-8"?>
<Properties xmlns="http://schemas.openxmlformats.org/officeDocument/2006/extended-properties" xmlns:vt="http://schemas.openxmlformats.org/officeDocument/2006/docPropsVTypes">
  <Template/>
  <TotalTime>2917</TotalTime>
  <Words>1974</Words>
  <Application>Microsoft Office PowerPoint</Application>
  <PresentationFormat>On-screen Show (4:3)</PresentationFormat>
  <Paragraphs>178</Paragraphs>
  <Slides>20</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Arial</vt:lpstr>
      <vt:lpstr>Arial Narrow</vt:lpstr>
      <vt:lpstr>Calibri</vt:lpstr>
      <vt:lpstr>Courier New</vt:lpstr>
      <vt:lpstr>Gill Sans MT</vt:lpstr>
      <vt:lpstr>Wingdings</vt:lpstr>
      <vt:lpstr>Wingdings 2</vt:lpstr>
      <vt:lpstr>Dividend</vt:lpstr>
      <vt:lpstr>Michigan Department of Health and Human Services Bureau of Community action and economic opportunity </vt:lpstr>
      <vt:lpstr>Michigan Department of Health and Human Services</vt:lpstr>
      <vt:lpstr>BCAEO</vt:lpstr>
      <vt:lpstr>The Weatherization Assistance Program </vt:lpstr>
      <vt:lpstr>Barrier #1- High Regulation </vt:lpstr>
      <vt:lpstr>Barrier #1 – High Regulation – Federal </vt:lpstr>
      <vt:lpstr>Barrier #1 – High Regulation – Statute  </vt:lpstr>
      <vt:lpstr>Barrier #1 – High Regulation – CFR </vt:lpstr>
      <vt:lpstr>Barrier #1 – High Regulation – WPN </vt:lpstr>
      <vt:lpstr>Barrier #1 – High Regulation – Required State Guidance</vt:lpstr>
      <vt:lpstr>PowerPoint Presentation</vt:lpstr>
      <vt:lpstr>Barrier #1 – High Regulation – NEAT Audit</vt:lpstr>
      <vt:lpstr>PowerPoint Presentation</vt:lpstr>
      <vt:lpstr>PowerPoint Presentation</vt:lpstr>
      <vt:lpstr>PowerPoint Presentation</vt:lpstr>
      <vt:lpstr>PowerPoint Presentation</vt:lpstr>
      <vt:lpstr>Wap</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BCAEO Grants Fiscal Year 2017 (FY17) Year-End Closing Procedures Webinar</dc:title>
  <dc:creator>Sanford, Melanie (DHHS)</dc:creator>
  <cp:lastModifiedBy>Schoenow, Kris (DHHS)</cp:lastModifiedBy>
  <cp:revision>90</cp:revision>
  <dcterms:created xsi:type="dcterms:W3CDTF">2018-08-08T16:34:58Z</dcterms:created>
  <dcterms:modified xsi:type="dcterms:W3CDTF">2019-01-24T02:57:17Z</dcterms:modified>
</cp:coreProperties>
</file>