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9" r:id="rId2"/>
  </p:sldMasterIdLst>
  <p:notesMasterIdLst>
    <p:notesMasterId r:id="rId18"/>
  </p:notesMasterIdLst>
  <p:handoutMasterIdLst>
    <p:handoutMasterId r:id="rId19"/>
  </p:handoutMasterIdLst>
  <p:sldIdLst>
    <p:sldId id="700" r:id="rId3"/>
    <p:sldId id="701" r:id="rId4"/>
    <p:sldId id="702" r:id="rId5"/>
    <p:sldId id="709" r:id="rId6"/>
    <p:sldId id="718" r:id="rId7"/>
    <p:sldId id="710" r:id="rId8"/>
    <p:sldId id="726" r:id="rId9"/>
    <p:sldId id="730" r:id="rId10"/>
    <p:sldId id="731" r:id="rId11"/>
    <p:sldId id="719" r:id="rId12"/>
    <p:sldId id="721" r:id="rId13"/>
    <p:sldId id="722" r:id="rId14"/>
    <p:sldId id="724" r:id="rId15"/>
    <p:sldId id="725" r:id="rId16"/>
    <p:sldId id="732" r:id="rId17"/>
  </p:sldIdLst>
  <p:sldSz cx="9144000" cy="6858000" type="screen4x3"/>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36" userDrawn="1">
          <p15:clr>
            <a:srgbClr val="A4A3A4"/>
          </p15:clr>
        </p15:guide>
        <p15:guide id="3" orient="horz" pos="1296" userDrawn="1">
          <p15:clr>
            <a:srgbClr val="A4A3A4"/>
          </p15:clr>
        </p15:guide>
        <p15:guide id="4" pos="192"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R Kupser" initials="JRK" lastIdx="0" clrIdx="0">
    <p:extLst>
      <p:ext uri="{19B8F6BF-5375-455C-9EA6-DF929625EA0E}">
        <p15:presenceInfo xmlns:p15="http://schemas.microsoft.com/office/powerpoint/2012/main" userId="S-1-5-21-847991084-1712597869-449653690-77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DD1"/>
    <a:srgbClr val="DEDEDE"/>
    <a:srgbClr val="D6D1F3"/>
    <a:srgbClr val="57257D"/>
    <a:srgbClr val="FFE181"/>
    <a:srgbClr val="E4D2F2"/>
    <a:srgbClr val="DCC4EE"/>
    <a:srgbClr val="9E5DCF"/>
    <a:srgbClr val="C9A4E4"/>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3830" autoAdjust="0"/>
  </p:normalViewPr>
  <p:slideViewPr>
    <p:cSldViewPr snapToGrid="0" showGuides="1">
      <p:cViewPr varScale="1">
        <p:scale>
          <a:sx n="87" d="100"/>
          <a:sy n="87" d="100"/>
        </p:scale>
        <p:origin x="1363" y="48"/>
      </p:cViewPr>
      <p:guideLst>
        <p:guide orient="horz" pos="576"/>
        <p:guide pos="336"/>
        <p:guide orient="horz" pos="1296"/>
        <p:guide pos="19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726"/>
    </p:cViewPr>
  </p:sorterViewPr>
  <p:notesViewPr>
    <p:cSldViewPr>
      <p:cViewPr varScale="1">
        <p:scale>
          <a:sx n="96" d="100"/>
          <a:sy n="96" d="100"/>
        </p:scale>
        <p:origin x="-3510" y="-108"/>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54987\Desktop\Various%20EO%20Presentations\Force%20For%20Growth%20Presentation\05.21.2018\Force%20For%20Growth%205.21.2018%20w%20C&amp;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14507042144111E-2"/>
          <c:y val="3.064987161938169E-2"/>
          <c:w val="0.89678677494373771"/>
          <c:h val="0.84694700292742475"/>
        </c:manualLayout>
      </c:layout>
      <c:barChart>
        <c:barDir val="col"/>
        <c:grouping val="stacked"/>
        <c:varyColors val="0"/>
        <c:ser>
          <c:idx val="0"/>
          <c:order val="0"/>
          <c:tx>
            <c:strRef>
              <c:f>'Hitorical and projected spend'!$A$5</c:f>
              <c:strCache>
                <c:ptCount val="1"/>
                <c:pt idx="0">
                  <c:v>Electric</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11B1-4FFE-A161-FC09B4881D1B}"/>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11B1-4FFE-A161-FC09B4881D1B}"/>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11B1-4FFE-A161-FC09B4881D1B}"/>
              </c:ext>
            </c:extLst>
          </c:dPt>
          <c:cat>
            <c:numRef>
              <c:f>'Hitorical and projected spend'!$B$4:$L$4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'Hitorical and projected spend'!$B$5:$L$5</c:f>
              <c:numCache>
                <c:formatCode>_("$"* #,##0_);_("$"* \(#,##0\);_("$"* "-"??_);_(@_)</c:formatCode>
                <c:ptCount val="11"/>
                <c:pt idx="0">
                  <c:v>2144.1970000000001</c:v>
                </c:pt>
                <c:pt idx="1">
                  <c:v>2490.047</c:v>
                </c:pt>
                <c:pt idx="2">
                  <c:v>4791.2809999999999</c:v>
                </c:pt>
                <c:pt idx="3">
                  <c:v>6240.4269999999997</c:v>
                </c:pt>
                <c:pt idx="4">
                  <c:v>5485</c:v>
                </c:pt>
                <c:pt idx="5">
                  <c:v>7008</c:v>
                </c:pt>
                <c:pt idx="6">
                  <c:v>7355</c:v>
                </c:pt>
                <c:pt idx="7">
                  <c:v>6700</c:v>
                </c:pt>
                <c:pt idx="8">
                  <c:v>6841</c:v>
                </c:pt>
                <c:pt idx="9" formatCode="General">
                  <c:v>12835</c:v>
                </c:pt>
                <c:pt idx="10" formatCode="General">
                  <c:v>14960</c:v>
                </c:pt>
              </c:numCache>
            </c:numRef>
          </c:val>
          <c:extLst>
            <c:ext xmlns:c16="http://schemas.microsoft.com/office/drawing/2014/chart" uri="{C3380CC4-5D6E-409C-BE32-E72D297353CC}">
              <c16:uniqueId val="{00000006-11B1-4FFE-A161-FC09B4881D1B}"/>
            </c:ext>
          </c:extLst>
        </c:ser>
        <c:ser>
          <c:idx val="1"/>
          <c:order val="1"/>
          <c:tx>
            <c:strRef>
              <c:f>'Hitorical and projected spend'!$A$6</c:f>
              <c:strCache>
                <c:ptCount val="1"/>
                <c:pt idx="0">
                  <c:v>Gas</c:v>
                </c:pt>
              </c:strCache>
            </c:strRef>
          </c:tx>
          <c:spPr>
            <a:solidFill>
              <a:schemeClr val="accent5"/>
            </a:solidFill>
            <a:ln>
              <a:noFill/>
            </a:ln>
            <a:effectLst/>
          </c:spPr>
          <c:invertIfNegative val="0"/>
          <c:dPt>
            <c:idx val="9"/>
            <c:invertIfNegative val="0"/>
            <c:bubble3D val="0"/>
            <c:spPr>
              <a:solidFill>
                <a:schemeClr val="accent5"/>
              </a:solidFill>
              <a:ln>
                <a:noFill/>
              </a:ln>
              <a:effectLst/>
            </c:spPr>
            <c:extLst>
              <c:ext xmlns:c16="http://schemas.microsoft.com/office/drawing/2014/chart" uri="{C3380CC4-5D6E-409C-BE32-E72D297353CC}">
                <c16:uniqueId val="{00000008-11B1-4FFE-A161-FC09B4881D1B}"/>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A-11B1-4FFE-A161-FC09B4881D1B}"/>
              </c:ext>
            </c:extLst>
          </c:dPt>
          <c:dLbls>
            <c:dLbl>
              <c:idx val="0"/>
              <c:layout>
                <c:manualLayout>
                  <c:x val="-1.5072594227818279E-17"/>
                  <c:y val="-4.621066005606491E-2"/>
                </c:manualLayout>
              </c:layout>
              <c:tx>
                <c:rich>
                  <a:bodyPr/>
                  <a:lstStyle/>
                  <a:p>
                    <a:fld id="{F789E453-3CA9-4423-AC62-247F96F61E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1B1-4FFE-A161-FC09B4881D1B}"/>
                </c:ext>
              </c:extLst>
            </c:dLbl>
            <c:dLbl>
              <c:idx val="1"/>
              <c:layout>
                <c:manualLayout>
                  <c:x val="-6.2949577414388614E-4"/>
                  <c:y val="-7.7717718850943557E-2"/>
                </c:manualLayout>
              </c:layout>
              <c:tx>
                <c:rich>
                  <a:bodyPr/>
                  <a:lstStyle/>
                  <a:p>
                    <a:fld id="{3AF470EE-0AED-4FE2-BC07-87E354BB18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1B1-4FFE-A161-FC09B4881D1B}"/>
                </c:ext>
              </c:extLst>
            </c:dLbl>
            <c:dLbl>
              <c:idx val="2"/>
              <c:layout>
                <c:manualLayout>
                  <c:x val="-2.2737608003638018E-3"/>
                  <c:y val="-0.1111111111111111"/>
                </c:manualLayout>
              </c:layout>
              <c:tx>
                <c:rich>
                  <a:bodyPr/>
                  <a:lstStyle/>
                  <a:p>
                    <a:fld id="{59F7DFC9-97F6-4D3E-8578-8130A6CC14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1B1-4FFE-A161-FC09B4881D1B}"/>
                </c:ext>
              </c:extLst>
            </c:dLbl>
            <c:dLbl>
              <c:idx val="3"/>
              <c:layout>
                <c:manualLayout>
                  <c:x val="-2.273797775712546E-3"/>
                  <c:y val="-0.11651229472319788"/>
                </c:manualLayout>
              </c:layout>
              <c:tx>
                <c:rich>
                  <a:bodyPr/>
                  <a:lstStyle/>
                  <a:p>
                    <a:fld id="{02D23E82-0E39-40F5-9D7F-18EBDFB53F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1B1-4FFE-A161-FC09B4881D1B}"/>
                </c:ext>
              </c:extLst>
            </c:dLbl>
            <c:dLbl>
              <c:idx val="4"/>
              <c:layout>
                <c:manualLayout>
                  <c:x val="2.273797775712546E-3"/>
                  <c:y val="-0.13708851669759814"/>
                </c:manualLayout>
              </c:layout>
              <c:tx>
                <c:rich>
                  <a:bodyPr/>
                  <a:lstStyle/>
                  <a:p>
                    <a:fld id="{2AD395B8-77AF-4E57-AB7B-1557808895B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1B1-4FFE-A161-FC09B4881D1B}"/>
                </c:ext>
              </c:extLst>
            </c:dLbl>
            <c:dLbl>
              <c:idx val="5"/>
              <c:layout>
                <c:manualLayout>
                  <c:x val="-6.0290376911273114E-17"/>
                  <c:y val="-0.10348072403904315"/>
                </c:manualLayout>
              </c:layout>
              <c:tx>
                <c:rich>
                  <a:bodyPr/>
                  <a:lstStyle/>
                  <a:p>
                    <a:fld id="{D034EF27-71AF-46A6-A9D9-59188000CC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1B1-4FFE-A161-FC09B4881D1B}"/>
                </c:ext>
              </c:extLst>
            </c:dLbl>
            <c:dLbl>
              <c:idx val="6"/>
              <c:layout>
                <c:manualLayout>
                  <c:x val="0"/>
                  <c:y val="-0.10185185185185194"/>
                </c:manualLayout>
              </c:layout>
              <c:tx>
                <c:rich>
                  <a:bodyPr/>
                  <a:lstStyle/>
                  <a:p>
                    <a:fld id="{3E020177-96F8-4E82-B284-F663C7DA7E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11B1-4FFE-A161-FC09B4881D1B}"/>
                </c:ext>
              </c:extLst>
            </c:dLbl>
            <c:dLbl>
              <c:idx val="7"/>
              <c:layout>
                <c:manualLayout>
                  <c:x val="-3.8543992587952681E-4"/>
                  <c:y val="-0.10995361711267683"/>
                </c:manualLayout>
              </c:layout>
              <c:tx>
                <c:rich>
                  <a:bodyPr/>
                  <a:lstStyle/>
                  <a:p>
                    <a:fld id="{9CE05D83-8C4C-4FDB-933E-A301458114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1B1-4FFE-A161-FC09B4881D1B}"/>
                </c:ext>
              </c:extLst>
            </c:dLbl>
            <c:dLbl>
              <c:idx val="8"/>
              <c:layout>
                <c:manualLayout>
                  <c:x val="2.2737608003638018E-3"/>
                  <c:y val="-0.10648148148148157"/>
                </c:manualLayout>
              </c:layout>
              <c:tx>
                <c:rich>
                  <a:bodyPr/>
                  <a:lstStyle/>
                  <a:p>
                    <a:fld id="{5E1698C5-5CCF-4598-A464-9830E8D4654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11B1-4FFE-A161-FC09B4881D1B}"/>
                </c:ext>
              </c:extLst>
            </c:dLbl>
            <c:dLbl>
              <c:idx val="9"/>
              <c:layout>
                <c:manualLayout>
                  <c:x val="-2.517853623976875E-3"/>
                  <c:y val="-0.11569789011724838"/>
                </c:manualLayout>
              </c:layout>
              <c:tx>
                <c:rich>
                  <a:bodyPr/>
                  <a:lstStyle/>
                  <a:p>
                    <a:fld id="{573603C0-8CF2-4BB7-8353-4F9B81AB1F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1B1-4FFE-A161-FC09B4881D1B}"/>
                </c:ext>
              </c:extLst>
            </c:dLbl>
            <c:dLbl>
              <c:idx val="10"/>
              <c:layout>
                <c:manualLayout>
                  <c:x val="-4.303410230562214E-3"/>
                  <c:y val="-0.15097727455724977"/>
                </c:manualLayout>
              </c:layout>
              <c:tx>
                <c:rich>
                  <a:bodyPr/>
                  <a:lstStyle/>
                  <a:p>
                    <a:fld id="{29973681-6F9F-4201-9BBE-5E1927AE19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1B1-4FFE-A161-FC09B4881D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'Hitorical and projected spend'!$B$4:$L$4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'Hitorical and projected spend'!$B$6:$L$6</c:f>
              <c:numCache>
                <c:formatCode>_("$"* #,##0_);_("$"* \(#,##0\);_("$"* "-"??_);_(@_)</c:formatCode>
                <c:ptCount val="11"/>
                <c:pt idx="0">
                  <c:v>1550</c:v>
                </c:pt>
                <c:pt idx="1">
                  <c:v>3728</c:v>
                </c:pt>
                <c:pt idx="2">
                  <c:v>5642</c:v>
                </c:pt>
                <c:pt idx="3">
                  <c:v>5993</c:v>
                </c:pt>
                <c:pt idx="4">
                  <c:v>6580</c:v>
                </c:pt>
                <c:pt idx="5">
                  <c:v>5335</c:v>
                </c:pt>
                <c:pt idx="6">
                  <c:v>5233</c:v>
                </c:pt>
                <c:pt idx="7">
                  <c:v>5301</c:v>
                </c:pt>
                <c:pt idx="8">
                  <c:v>4921</c:v>
                </c:pt>
                <c:pt idx="9" formatCode="General">
                  <c:v>5878</c:v>
                </c:pt>
                <c:pt idx="10" formatCode="General">
                  <c:v>7509</c:v>
                </c:pt>
              </c:numCache>
            </c:numRef>
          </c:val>
          <c:extLst>
            <c:ext xmlns:c15="http://schemas.microsoft.com/office/drawing/2012/chart" uri="{02D57815-91ED-43cb-92C2-25804820EDAC}">
              <c15:datalabelsRange>
                <c15:f>'Hitorical and projected spend'!$B$7:$L$7</c15:f>
                <c15:dlblRangeCache>
                  <c:ptCount val="11"/>
                  <c:pt idx="0">
                    <c:v> $3.69 </c:v>
                  </c:pt>
                  <c:pt idx="1">
                    <c:v> $6.22 </c:v>
                  </c:pt>
                  <c:pt idx="2">
                    <c:v> $10.43 </c:v>
                  </c:pt>
                  <c:pt idx="3">
                    <c:v> $12.23 </c:v>
                  </c:pt>
                  <c:pt idx="4">
                    <c:v> $12.07 </c:v>
                  </c:pt>
                  <c:pt idx="5">
                    <c:v> $12.34 </c:v>
                  </c:pt>
                  <c:pt idx="6">
                    <c:v> $12.59 </c:v>
                  </c:pt>
                  <c:pt idx="7">
                    <c:v> $12.00 </c:v>
                  </c:pt>
                  <c:pt idx="8">
                    <c:v> $11.76 </c:v>
                  </c:pt>
                  <c:pt idx="9">
                    <c:v> $18.71 </c:v>
                  </c:pt>
                  <c:pt idx="10">
                    <c:v> $22.47 </c:v>
                  </c:pt>
                </c15:dlblRangeCache>
              </c15:datalabelsRange>
            </c:ext>
            <c:ext xmlns:c16="http://schemas.microsoft.com/office/drawing/2014/chart" uri="{C3380CC4-5D6E-409C-BE32-E72D297353CC}">
              <c16:uniqueId val="{00000014-11B1-4FFE-A161-FC09B4881D1B}"/>
            </c:ext>
          </c:extLst>
        </c:ser>
        <c:dLbls>
          <c:showLegendKey val="0"/>
          <c:showVal val="0"/>
          <c:showCatName val="0"/>
          <c:showSerName val="0"/>
          <c:showPercent val="0"/>
          <c:showBubbleSize val="0"/>
        </c:dLbls>
        <c:gapWidth val="100"/>
        <c:overlap val="100"/>
        <c:axId val="292915120"/>
        <c:axId val="292915776"/>
      </c:barChart>
      <c:catAx>
        <c:axId val="29291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915776"/>
        <c:crosses val="autoZero"/>
        <c:auto val="1"/>
        <c:lblAlgn val="ctr"/>
        <c:lblOffset val="100"/>
        <c:noMultiLvlLbl val="0"/>
      </c:catAx>
      <c:valAx>
        <c:axId val="2929157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91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t" anchorCtr="1"/>
          <a:lstStyle/>
          <a:p>
            <a:pPr>
              <a:defRPr sz="1400" b="1" i="0" u="none" strike="noStrike" kern="1200" spc="0" baseline="0">
                <a:solidFill>
                  <a:schemeClr val="tx1">
                    <a:lumMod val="65000"/>
                    <a:lumOff val="35000"/>
                  </a:schemeClr>
                </a:solidFill>
                <a:latin typeface="+mn-lt"/>
                <a:ea typeface="+mn-ea"/>
                <a:cs typeface="+mn-cs"/>
              </a:defRPr>
            </a:pPr>
            <a:r>
              <a:rPr lang="en-US" sz="1050" b="1" dirty="0"/>
              <a:t>2018 EWR</a:t>
            </a:r>
            <a:r>
              <a:rPr lang="en-US" sz="1050" b="1" baseline="0" dirty="0"/>
              <a:t> Low Income Electric Savings</a:t>
            </a:r>
          </a:p>
          <a:p>
            <a:pPr>
              <a:defRPr b="1"/>
            </a:pPr>
            <a:r>
              <a:rPr lang="en-US" sz="1050" b="1" baseline="0" dirty="0"/>
              <a:t>(Total 23,322 MWH)</a:t>
            </a:r>
            <a:endParaRPr lang="en-US" sz="1050" b="1" dirty="0"/>
          </a:p>
        </c:rich>
      </c:tx>
      <c:layout>
        <c:manualLayout>
          <c:xMode val="edge"/>
          <c:yMode val="edge"/>
          <c:x val="0.31698306688824562"/>
          <c:y val="8.4317787836544839E-2"/>
        </c:manualLayout>
      </c:layout>
      <c:overlay val="0"/>
      <c:spPr>
        <a:noFill/>
        <a:ln>
          <a:noFill/>
        </a:ln>
        <a:effectLst/>
      </c:spPr>
      <c:txPr>
        <a:bodyPr rot="0" spcFirstLastPara="1" vertOverflow="ellipsis" vert="horz" wrap="square" anchor="t"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45893256651887"/>
          <c:y val="0.20519945851186017"/>
          <c:w val="0.40697752741423437"/>
          <c:h val="0.58475803698947748"/>
        </c:manualLayout>
      </c:layout>
      <c:pieChart>
        <c:varyColors val="1"/>
        <c:ser>
          <c:idx val="0"/>
          <c:order val="0"/>
          <c:explosion val="1"/>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0FB6-4054-A252-BC4534D6991C}"/>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0FB6-4054-A252-BC4534D6991C}"/>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0FB6-4054-A252-BC4534D6991C}"/>
              </c:ext>
            </c:extLst>
          </c:dPt>
          <c:dPt>
            <c:idx val="3"/>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7-0FB6-4054-A252-BC4534D6991C}"/>
              </c:ext>
            </c:extLst>
          </c:dPt>
          <c:dLbls>
            <c:dLbl>
              <c:idx val="1"/>
              <c:layout>
                <c:manualLayout>
                  <c:x val="8.534380967497715E-2"/>
                  <c:y val="0.119151509822563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FB6-4054-A252-BC4534D6991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Sheet1!$A$8:$A$11</c:f>
              <c:strCache>
                <c:ptCount val="4"/>
                <c:pt idx="0">
                  <c:v>Energy Efficency Assistance</c:v>
                </c:pt>
                <c:pt idx="1">
                  <c:v>Multi Family</c:v>
                </c:pt>
                <c:pt idx="2">
                  <c:v>Home Energy Consultation</c:v>
                </c:pt>
                <c:pt idx="3">
                  <c:v>Home Energy Reports</c:v>
                </c:pt>
              </c:strCache>
            </c:strRef>
          </c:cat>
          <c:val>
            <c:numRef>
              <c:f>Sheet1!$B$8:$B$11</c:f>
              <c:numCache>
                <c:formatCode>_(* #,##0_);_(* \(#,##0\);_(* "-"??_);_(@_)</c:formatCode>
                <c:ptCount val="4"/>
                <c:pt idx="0">
                  <c:v>5621</c:v>
                </c:pt>
                <c:pt idx="1">
                  <c:v>2216</c:v>
                </c:pt>
                <c:pt idx="2">
                  <c:v>6766</c:v>
                </c:pt>
                <c:pt idx="3">
                  <c:v>8720</c:v>
                </c:pt>
              </c:numCache>
            </c:numRef>
          </c:val>
          <c:extLst>
            <c:ext xmlns:c16="http://schemas.microsoft.com/office/drawing/2014/chart" uri="{C3380CC4-5D6E-409C-BE32-E72D297353CC}">
              <c16:uniqueId val="{00000008-0FB6-4054-A252-BC4534D6991C}"/>
            </c:ext>
          </c:extLst>
        </c:ser>
        <c:ser>
          <c:idx val="1"/>
          <c:order val="1"/>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A-0FB6-4054-A252-BC4534D6991C}"/>
              </c:ext>
            </c:extLst>
          </c:dPt>
          <c:cat>
            <c:strRef>
              <c:f>Sheet1!$A$8:$A$11</c:f>
              <c:strCache>
                <c:ptCount val="4"/>
                <c:pt idx="0">
                  <c:v>Energy Efficency Assistance</c:v>
                </c:pt>
                <c:pt idx="1">
                  <c:v>Multi Family</c:v>
                </c:pt>
                <c:pt idx="2">
                  <c:v>Home Energy Consultation</c:v>
                </c:pt>
                <c:pt idx="3">
                  <c:v>Home Energy Reports</c:v>
                </c:pt>
              </c:strCache>
            </c:strRef>
          </c:cat>
          <c:val>
            <c:numRef>
              <c:f>Sheet1!$B$2</c:f>
              <c:numCache>
                <c:formatCode>General</c:formatCode>
                <c:ptCount val="1"/>
                <c:pt idx="0">
                  <c:v>0</c:v>
                </c:pt>
              </c:numCache>
            </c:numRef>
          </c:val>
          <c:extLst>
            <c:ext xmlns:c16="http://schemas.microsoft.com/office/drawing/2014/chart" uri="{C3380CC4-5D6E-409C-BE32-E72D297353CC}">
              <c16:uniqueId val="{0000000B-0FB6-4054-A252-BC4534D6991C}"/>
            </c:ext>
          </c:extLst>
        </c:ser>
        <c:dLbls>
          <c:showLegendKey val="0"/>
          <c:showVal val="0"/>
          <c:showCatName val="0"/>
          <c:showSerName val="0"/>
          <c:showPercent val="0"/>
          <c:showBubbleSize val="0"/>
          <c:showLeaderLines val="1"/>
        </c:dLbls>
        <c:firstSliceAng val="222"/>
      </c:pieChart>
      <c:spPr>
        <a:noFill/>
        <a:ln>
          <a:noFill/>
        </a:ln>
        <a:effectLst/>
      </c:spPr>
    </c:plotArea>
    <c:legend>
      <c:legendPos val="b"/>
      <c:layout>
        <c:manualLayout>
          <c:xMode val="edge"/>
          <c:yMode val="edge"/>
          <c:x val="0.63324411104191203"/>
          <c:y val="0.52401556076201572"/>
          <c:w val="0.36398293963254591"/>
          <c:h val="0.2214114992518138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050" b="1" dirty="0"/>
              <a:t>2018 EWR Res</a:t>
            </a:r>
            <a:r>
              <a:rPr lang="en-US" sz="1050" b="1" baseline="0" dirty="0"/>
              <a:t>/LI</a:t>
            </a:r>
            <a:r>
              <a:rPr lang="en-US" sz="1050" b="1" dirty="0"/>
              <a:t> Electric Savings </a:t>
            </a:r>
          </a:p>
          <a:p>
            <a:pPr>
              <a:defRPr b="1"/>
            </a:pPr>
            <a:r>
              <a:rPr lang="en-US" sz="1050" b="1" dirty="0"/>
              <a:t>(Total 292,615 MWH)</a:t>
            </a:r>
          </a:p>
        </c:rich>
      </c:tx>
      <c:layout>
        <c:manualLayout>
          <c:xMode val="edge"/>
          <c:yMode val="edge"/>
          <c:x val="0.29833165499372039"/>
          <c:y val="0.100433216578147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183054216632673"/>
          <c:y val="0.28642928786359079"/>
          <c:w val="0.60079967259546041"/>
          <c:h val="0.7135707121364091"/>
        </c:manualLayout>
      </c:layout>
      <c:pieChart>
        <c:varyColors val="1"/>
        <c:ser>
          <c:idx val="0"/>
          <c:order val="0"/>
          <c:tx>
            <c:strRef>
              <c:f>Sheet1!$B$2</c:f>
              <c:strCache>
                <c:ptCount val="1"/>
                <c:pt idx="0">
                  <c:v>EWR Electric Savings (MWH)</c:v>
                </c:pt>
              </c:strCache>
            </c:strRef>
          </c:tx>
          <c:spPr>
            <a:solidFill>
              <a:schemeClr val="accent5">
                <a:lumMod val="60000"/>
                <a:lumOff val="40000"/>
              </a:schemeClr>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7B7-49A5-B16C-43A8C51938E2}"/>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7B7-49A5-B16C-43A8C51938E2}"/>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C7B7-49A5-B16C-43A8C51938E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Residential</c:v>
                </c:pt>
                <c:pt idx="1">
                  <c:v>Low Income</c:v>
                </c:pt>
              </c:strCache>
            </c:strRef>
          </c:cat>
          <c:val>
            <c:numRef>
              <c:f>Sheet1!$B$3:$B$4</c:f>
              <c:numCache>
                <c:formatCode>_(* #,##0_);_(* \(#,##0\);_(* "-"??_);_(@_)</c:formatCode>
                <c:ptCount val="2"/>
                <c:pt idx="0">
                  <c:v>269293</c:v>
                </c:pt>
                <c:pt idx="1">
                  <c:v>23322</c:v>
                </c:pt>
              </c:numCache>
            </c:numRef>
          </c:val>
          <c:extLst>
            <c:ext xmlns:c16="http://schemas.microsoft.com/office/drawing/2014/chart" uri="{C3380CC4-5D6E-409C-BE32-E72D297353CC}">
              <c16:uniqueId val="{00000004-C7B7-49A5-B16C-43A8C51938E2}"/>
            </c:ext>
          </c:extLst>
        </c:ser>
        <c:dLbls>
          <c:showLegendKey val="0"/>
          <c:showVal val="0"/>
          <c:showCatName val="0"/>
          <c:showSerName val="0"/>
          <c:showPercent val="0"/>
          <c:showBubbleSize val="0"/>
          <c:showLeaderLines val="1"/>
        </c:dLbls>
        <c:firstSliceAng val="100"/>
      </c:pieChart>
      <c:spPr>
        <a:noFill/>
        <a:ln>
          <a:noFill/>
        </a:ln>
        <a:effectLst/>
      </c:spPr>
    </c:plotArea>
    <c:legend>
      <c:legendPos val="b"/>
      <c:layout>
        <c:manualLayout>
          <c:xMode val="edge"/>
          <c:yMode val="edge"/>
          <c:x val="1.749470566072055E-2"/>
          <c:y val="0.80695933955713306"/>
          <c:w val="0.32703653418908907"/>
          <c:h val="0.1290313247434611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2018 EWR</a:t>
            </a:r>
            <a:r>
              <a:rPr lang="en-US" sz="1050" b="1" baseline="0" dirty="0"/>
              <a:t> Electric Low Income Electric Spend</a:t>
            </a:r>
          </a:p>
          <a:p>
            <a:pPr>
              <a:defRPr sz="1050" b="1"/>
            </a:pPr>
            <a:r>
              <a:rPr lang="en-US" sz="1050" b="1" baseline="0" dirty="0"/>
              <a:t>(Total $12,512,000)</a:t>
            </a:r>
            <a:endParaRPr lang="en-US" sz="1050" b="1" dirty="0"/>
          </a:p>
        </c:rich>
      </c:tx>
      <c:layout>
        <c:manualLayout>
          <c:xMode val="edge"/>
          <c:yMode val="edge"/>
          <c:x val="0.27554714531228458"/>
          <c:y val="2.4035102604969841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80435184980491"/>
          <c:y val="0.12838604438816134"/>
          <c:w val="0.4258456861003575"/>
          <c:h val="0.66743561488229008"/>
        </c:manualLayout>
      </c:layout>
      <c:pieChart>
        <c:varyColors val="1"/>
        <c:ser>
          <c:idx val="0"/>
          <c:order val="0"/>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4669-43D4-9EE7-C74FFE5FA7E8}"/>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4669-43D4-9EE7-C74FFE5FA7E8}"/>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4669-43D4-9EE7-C74FFE5FA7E8}"/>
              </c:ext>
            </c:extLst>
          </c:dPt>
          <c:dPt>
            <c:idx val="3"/>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7-4669-43D4-9EE7-C74FFE5FA7E8}"/>
              </c:ext>
            </c:extLst>
          </c:dPt>
          <c:dLbls>
            <c:dLbl>
              <c:idx val="1"/>
              <c:layout>
                <c:manualLayout>
                  <c:x val="-6.5411472089183534E-2"/>
                  <c:y val="0.154825588821161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69-43D4-9EE7-C74FFE5FA7E8}"/>
                </c:ext>
              </c:extLst>
            </c:dLbl>
            <c:dLbl>
              <c:idx val="3"/>
              <c:layout>
                <c:manualLayout>
                  <c:x val="2.9447678841494893E-3"/>
                  <c:y val="-5.72757153222584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669-43D4-9EE7-C74FFE5FA7E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Sheet1!$A$8:$A$11</c:f>
              <c:strCache>
                <c:ptCount val="4"/>
                <c:pt idx="0">
                  <c:v>Energy Efficency Assistance</c:v>
                </c:pt>
                <c:pt idx="1">
                  <c:v>Multi Family</c:v>
                </c:pt>
                <c:pt idx="2">
                  <c:v>Home Energy Consultation</c:v>
                </c:pt>
                <c:pt idx="3">
                  <c:v>Home Energy Reports</c:v>
                </c:pt>
              </c:strCache>
            </c:strRef>
          </c:cat>
          <c:val>
            <c:numRef>
              <c:f>Sheet1!$C$8:$C$11</c:f>
              <c:numCache>
                <c:formatCode>_("$"* #,##0_);_("$"* \(#,##0\);_("$"* "-"??_);_(@_)</c:formatCode>
                <c:ptCount val="4"/>
                <c:pt idx="0">
                  <c:v>5832</c:v>
                </c:pt>
                <c:pt idx="1">
                  <c:v>1439</c:v>
                </c:pt>
                <c:pt idx="2">
                  <c:v>4947</c:v>
                </c:pt>
                <c:pt idx="3">
                  <c:v>294</c:v>
                </c:pt>
              </c:numCache>
            </c:numRef>
          </c:val>
          <c:extLst>
            <c:ext xmlns:c16="http://schemas.microsoft.com/office/drawing/2014/chart" uri="{C3380CC4-5D6E-409C-BE32-E72D297353CC}">
              <c16:uniqueId val="{00000008-4669-43D4-9EE7-C74FFE5FA7E8}"/>
            </c:ext>
          </c:extLst>
        </c:ser>
        <c:ser>
          <c:idx val="1"/>
          <c:order val="1"/>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A-4669-43D4-9EE7-C74FFE5FA7E8}"/>
              </c:ext>
            </c:extLst>
          </c:dPt>
          <c:cat>
            <c:strRef>
              <c:f>Sheet1!$A$8:$A$11</c:f>
              <c:strCache>
                <c:ptCount val="4"/>
                <c:pt idx="0">
                  <c:v>Energy Efficency Assistance</c:v>
                </c:pt>
                <c:pt idx="1">
                  <c:v>Multi Family</c:v>
                </c:pt>
                <c:pt idx="2">
                  <c:v>Home Energy Consultation</c:v>
                </c:pt>
                <c:pt idx="3">
                  <c:v>Home Energy Reports</c:v>
                </c:pt>
              </c:strCache>
            </c:strRef>
          </c:cat>
          <c:val>
            <c:numRef>
              <c:f>Sheet1!$B$2</c:f>
              <c:numCache>
                <c:formatCode>General</c:formatCode>
                <c:ptCount val="1"/>
                <c:pt idx="0">
                  <c:v>0</c:v>
                </c:pt>
              </c:numCache>
            </c:numRef>
          </c:val>
          <c:extLst>
            <c:ext xmlns:c16="http://schemas.microsoft.com/office/drawing/2014/chart" uri="{C3380CC4-5D6E-409C-BE32-E72D297353CC}">
              <c16:uniqueId val="{0000000B-4669-43D4-9EE7-C74FFE5FA7E8}"/>
            </c:ext>
          </c:extLst>
        </c:ser>
        <c:dLbls>
          <c:showLegendKey val="0"/>
          <c:showVal val="0"/>
          <c:showCatName val="0"/>
          <c:showSerName val="0"/>
          <c:showPercent val="0"/>
          <c:showBubbleSize val="0"/>
          <c:showLeaderLines val="1"/>
        </c:dLbls>
        <c:firstSliceAng val="186"/>
      </c:pieChart>
      <c:spPr>
        <a:noFill/>
        <a:ln>
          <a:noFill/>
        </a:ln>
        <a:effectLst/>
      </c:spPr>
    </c:plotArea>
    <c:legend>
      <c:legendPos val="b"/>
      <c:layout>
        <c:manualLayout>
          <c:xMode val="edge"/>
          <c:yMode val="edge"/>
          <c:x val="0.56189734340193842"/>
          <c:y val="0.57037150015897564"/>
          <c:w val="0.42709255808368796"/>
          <c:h val="0.2173183323171511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2018 EWR Res/LI Electric Spend</a:t>
            </a:r>
          </a:p>
          <a:p>
            <a:pPr>
              <a:defRPr sz="1050" b="1"/>
            </a:pPr>
            <a:r>
              <a:rPr lang="en-US" sz="1050" b="1" dirty="0"/>
              <a:t>(Total $51,433,000)</a:t>
            </a:r>
          </a:p>
        </c:rich>
      </c:tx>
      <c:layout>
        <c:manualLayout>
          <c:xMode val="edge"/>
          <c:yMode val="edge"/>
          <c:x val="0.301717280863534"/>
          <c:y val="2.7777777777777776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075069241632318"/>
          <c:y val="0.19635534858022377"/>
          <c:w val="0.56525316832923622"/>
          <c:h val="0.73359748998559504"/>
        </c:manualLayout>
      </c:layout>
      <c:pieChart>
        <c:varyColors val="1"/>
        <c:ser>
          <c:idx val="0"/>
          <c:order val="0"/>
          <c:tx>
            <c:strRef>
              <c:f>Sheet1!$C$2</c:f>
              <c:strCache>
                <c:ptCount val="1"/>
                <c:pt idx="0">
                  <c:v>EWR  Electric $(000)</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476-40D9-8B5C-5C7475B9A3C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476-40D9-8B5C-5C7475B9A3CB}"/>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7476-40D9-8B5C-5C7475B9A3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Residential</c:v>
                </c:pt>
                <c:pt idx="1">
                  <c:v>Low Income</c:v>
                </c:pt>
              </c:strCache>
            </c:strRef>
          </c:cat>
          <c:val>
            <c:numRef>
              <c:f>Sheet1!$C$3:$C$4</c:f>
              <c:numCache>
                <c:formatCode>_("$"* #,##0_);_("$"* \(#,##0\);_("$"* "-"??_);_(@_)</c:formatCode>
                <c:ptCount val="2"/>
                <c:pt idx="0">
                  <c:v>39599</c:v>
                </c:pt>
                <c:pt idx="1">
                  <c:v>11834</c:v>
                </c:pt>
              </c:numCache>
            </c:numRef>
          </c:val>
          <c:extLst>
            <c:ext xmlns:c16="http://schemas.microsoft.com/office/drawing/2014/chart" uri="{C3380CC4-5D6E-409C-BE32-E72D297353CC}">
              <c16:uniqueId val="{00000004-7476-40D9-8B5C-5C7475B9A3CB}"/>
            </c:ext>
          </c:extLst>
        </c:ser>
        <c:dLbls>
          <c:showLegendKey val="0"/>
          <c:showVal val="0"/>
          <c:showCatName val="0"/>
          <c:showSerName val="0"/>
          <c:showPercent val="0"/>
          <c:showBubbleSize val="0"/>
          <c:showLeaderLines val="1"/>
        </c:dLbls>
        <c:firstSliceAng val="129"/>
      </c:pieChart>
      <c:spPr>
        <a:noFill/>
        <a:ln>
          <a:noFill/>
        </a:ln>
        <a:effectLst/>
      </c:spPr>
    </c:plotArea>
    <c:legend>
      <c:legendPos val="b"/>
      <c:layout>
        <c:manualLayout>
          <c:xMode val="edge"/>
          <c:yMode val="edge"/>
          <c:x val="8.5312867570588764E-3"/>
          <c:y val="0.7987063164749294"/>
          <c:w val="0.25421923264049961"/>
          <c:h val="0.1107275489867197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050" b="1"/>
              <a:t>2018 EWR</a:t>
            </a:r>
            <a:r>
              <a:rPr lang="en-US" sz="1050" b="1" baseline="0"/>
              <a:t> Low Income Gas Savings</a:t>
            </a:r>
          </a:p>
          <a:p>
            <a:pPr>
              <a:defRPr b="1"/>
            </a:pPr>
            <a:r>
              <a:rPr lang="en-US" sz="1050" b="1" baseline="0"/>
              <a:t>(Total 162,454 MCF)</a:t>
            </a:r>
            <a:endParaRPr lang="en-US" sz="1050" b="1"/>
          </a:p>
        </c:rich>
      </c:tx>
      <c:layout>
        <c:manualLayout>
          <c:xMode val="edge"/>
          <c:yMode val="edge"/>
          <c:x val="0.27690088971344623"/>
          <c:y val="8.032136602589620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955562210275996"/>
          <c:y val="0.20238884596805537"/>
          <c:w val="0.40703713137765662"/>
          <c:h val="0.65273272838560148"/>
        </c:manualLayout>
      </c:layout>
      <c:pieChart>
        <c:varyColors val="1"/>
        <c:ser>
          <c:idx val="0"/>
          <c:order val="0"/>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9A37-49A9-9D72-6EADA7FFC262}"/>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9A37-49A9-9D72-6EADA7FFC262}"/>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9A37-49A9-9D72-6EADA7FFC262}"/>
              </c:ext>
            </c:extLst>
          </c:dPt>
          <c:dPt>
            <c:idx val="3"/>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7-9A37-49A9-9D72-6EADA7FFC26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Sheet1!$A$8:$A$11</c:f>
              <c:strCache>
                <c:ptCount val="4"/>
                <c:pt idx="0">
                  <c:v>Energy Efficency Assistance</c:v>
                </c:pt>
                <c:pt idx="1">
                  <c:v>Multi Family</c:v>
                </c:pt>
                <c:pt idx="2">
                  <c:v>Home Energy Consultation</c:v>
                </c:pt>
                <c:pt idx="3">
                  <c:v>Home Energy Reports</c:v>
                </c:pt>
              </c:strCache>
            </c:strRef>
          </c:cat>
          <c:val>
            <c:numRef>
              <c:f>Sheet1!$D$8:$D$11</c:f>
              <c:numCache>
                <c:formatCode>_(* #,##0_);_(* \(#,##0\);_(* "-"??_);_(@_)</c:formatCode>
                <c:ptCount val="4"/>
                <c:pt idx="0">
                  <c:v>34115</c:v>
                </c:pt>
                <c:pt idx="1">
                  <c:v>25180</c:v>
                </c:pt>
                <c:pt idx="2">
                  <c:v>68231</c:v>
                </c:pt>
                <c:pt idx="3">
                  <c:v>34928</c:v>
                </c:pt>
              </c:numCache>
            </c:numRef>
          </c:val>
          <c:extLst>
            <c:ext xmlns:c16="http://schemas.microsoft.com/office/drawing/2014/chart" uri="{C3380CC4-5D6E-409C-BE32-E72D297353CC}">
              <c16:uniqueId val="{00000008-9A37-49A9-9D72-6EADA7FFC262}"/>
            </c:ext>
          </c:extLst>
        </c:ser>
        <c:ser>
          <c:idx val="1"/>
          <c:order val="1"/>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A-9A37-49A9-9D72-6EADA7FFC262}"/>
              </c:ext>
            </c:extLst>
          </c:dPt>
          <c:cat>
            <c:strRef>
              <c:f>Sheet1!$A$8:$A$11</c:f>
              <c:strCache>
                <c:ptCount val="4"/>
                <c:pt idx="0">
                  <c:v>Energy Efficency Assistance</c:v>
                </c:pt>
                <c:pt idx="1">
                  <c:v>Multi Family</c:v>
                </c:pt>
                <c:pt idx="2">
                  <c:v>Home Energy Consultation</c:v>
                </c:pt>
                <c:pt idx="3">
                  <c:v>Home Energy Reports</c:v>
                </c:pt>
              </c:strCache>
            </c:strRef>
          </c:cat>
          <c:val>
            <c:numRef>
              <c:f>Sheet1!$B$2</c:f>
              <c:numCache>
                <c:formatCode>General</c:formatCode>
                <c:ptCount val="1"/>
                <c:pt idx="0">
                  <c:v>0</c:v>
                </c:pt>
              </c:numCache>
            </c:numRef>
          </c:val>
          <c:extLst>
            <c:ext xmlns:c16="http://schemas.microsoft.com/office/drawing/2014/chart" uri="{C3380CC4-5D6E-409C-BE32-E72D297353CC}">
              <c16:uniqueId val="{0000000B-9A37-49A9-9D72-6EADA7FFC262}"/>
            </c:ext>
          </c:extLst>
        </c:ser>
        <c:dLbls>
          <c:showLegendKey val="0"/>
          <c:showVal val="0"/>
          <c:showCatName val="0"/>
          <c:showSerName val="0"/>
          <c:showPercent val="0"/>
          <c:showBubbleSize val="0"/>
          <c:showLeaderLines val="1"/>
        </c:dLbls>
        <c:firstSliceAng val="229"/>
      </c:pieChart>
      <c:spPr>
        <a:noFill/>
        <a:ln>
          <a:noFill/>
        </a:ln>
        <a:effectLst/>
      </c:spPr>
    </c:plotArea>
    <c:legend>
      <c:legendPos val="b"/>
      <c:layout>
        <c:manualLayout>
          <c:xMode val="edge"/>
          <c:yMode val="edge"/>
          <c:x val="0.63324409641041501"/>
          <c:y val="0.65691942404612158"/>
          <c:w val="0.36398293963254591"/>
          <c:h val="0.2214114992518138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050" b="1"/>
              <a:t>2018 EWR Res</a:t>
            </a:r>
            <a:r>
              <a:rPr lang="en-US" sz="1050" b="1" baseline="0"/>
              <a:t>/LI</a:t>
            </a:r>
            <a:r>
              <a:rPr lang="en-US" sz="1050" b="1"/>
              <a:t> Gas Savings </a:t>
            </a:r>
          </a:p>
          <a:p>
            <a:pPr>
              <a:defRPr b="1"/>
            </a:pPr>
            <a:r>
              <a:rPr lang="en-US" sz="1050" b="1"/>
              <a:t>(Total 924,230</a:t>
            </a:r>
            <a:r>
              <a:rPr lang="en-US" sz="1050" b="1" baseline="0"/>
              <a:t> MCF</a:t>
            </a:r>
            <a:r>
              <a:rPr lang="en-US" sz="1050" b="1"/>
              <a:t>)</a:t>
            </a:r>
          </a:p>
        </c:rich>
      </c:tx>
      <c:layout>
        <c:manualLayout>
          <c:xMode val="edge"/>
          <c:yMode val="edge"/>
          <c:x val="0.29833165499372039"/>
          <c:y val="0.100433216578147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728706904640304"/>
          <c:y val="0.21388553638102462"/>
          <c:w val="0.57180588821261891"/>
          <c:h val="0.63907765496644919"/>
        </c:manualLayout>
      </c:layout>
      <c:pieChart>
        <c:varyColors val="1"/>
        <c:ser>
          <c:idx val="0"/>
          <c:order val="0"/>
          <c:tx>
            <c:strRef>
              <c:f>Sheet1!$D$2</c:f>
              <c:strCache>
                <c:ptCount val="1"/>
                <c:pt idx="0">
                  <c:v>MCF</c:v>
                </c:pt>
              </c:strCache>
            </c:strRef>
          </c:tx>
          <c:dPt>
            <c:idx val="0"/>
            <c:bubble3D val="0"/>
            <c:spPr>
              <a:solidFill>
                <a:srgbClr val="0060BF"/>
              </a:solidFill>
              <a:ln w="19050">
                <a:solidFill>
                  <a:schemeClr val="lt1"/>
                </a:solidFill>
              </a:ln>
              <a:effectLst/>
            </c:spPr>
            <c:extLst>
              <c:ext xmlns:c16="http://schemas.microsoft.com/office/drawing/2014/chart" uri="{C3380CC4-5D6E-409C-BE32-E72D297353CC}">
                <c16:uniqueId val="{00000001-E1AA-4104-9A65-F62513A88A06}"/>
              </c:ext>
            </c:extLst>
          </c:dPt>
          <c:dPt>
            <c:idx val="1"/>
            <c:bubble3D val="0"/>
            <c:spPr>
              <a:solidFill>
                <a:srgbClr val="C6E29E"/>
              </a:solidFill>
              <a:ln w="19050">
                <a:solidFill>
                  <a:schemeClr val="lt1"/>
                </a:solidFill>
              </a:ln>
              <a:effectLst/>
            </c:spPr>
            <c:extLst>
              <c:ext xmlns:c16="http://schemas.microsoft.com/office/drawing/2014/chart" uri="{C3380CC4-5D6E-409C-BE32-E72D297353CC}">
                <c16:uniqueId val="{00000003-E1AA-4104-9A65-F62513A88A06}"/>
              </c:ext>
            </c:extLst>
          </c:dPt>
          <c:dLbls>
            <c:dLbl>
              <c:idx val="0"/>
              <c:layout>
                <c:manualLayout>
                  <c:x val="0.23065284311527698"/>
                  <c:y val="-4.1327316820156411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AA-4104-9A65-F62513A88A06}"/>
                </c:ext>
              </c:extLst>
            </c:dLbl>
            <c:dLbl>
              <c:idx val="1"/>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AA-4104-9A65-F62513A88A0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Sheet1!$A$3:$A$4</c:f>
              <c:strCache>
                <c:ptCount val="2"/>
                <c:pt idx="0">
                  <c:v>Residential</c:v>
                </c:pt>
                <c:pt idx="1">
                  <c:v>Low Income</c:v>
                </c:pt>
              </c:strCache>
            </c:strRef>
          </c:cat>
          <c:val>
            <c:numRef>
              <c:f>Sheet1!$D$3:$D$4</c:f>
              <c:numCache>
                <c:formatCode>_(* #,##0_);_(* \(#,##0\);_(* "-"??_);_(@_)</c:formatCode>
                <c:ptCount val="2"/>
                <c:pt idx="0">
                  <c:v>761776</c:v>
                </c:pt>
                <c:pt idx="1">
                  <c:v>162454</c:v>
                </c:pt>
              </c:numCache>
            </c:numRef>
          </c:val>
          <c:extLst>
            <c:ext xmlns:c16="http://schemas.microsoft.com/office/drawing/2014/chart" uri="{C3380CC4-5D6E-409C-BE32-E72D297353CC}">
              <c16:uniqueId val="{00000004-E1AA-4104-9A65-F62513A88A06}"/>
            </c:ext>
          </c:extLst>
        </c:ser>
        <c:dLbls>
          <c:showLegendKey val="0"/>
          <c:showVal val="0"/>
          <c:showCatName val="0"/>
          <c:showSerName val="0"/>
          <c:showPercent val="0"/>
          <c:showBubbleSize val="0"/>
          <c:showLeaderLines val="1"/>
        </c:dLbls>
        <c:firstSliceAng val="116"/>
      </c:pieChart>
      <c:spPr>
        <a:noFill/>
        <a:ln>
          <a:noFill/>
        </a:ln>
        <a:effectLst/>
      </c:spPr>
    </c:plotArea>
    <c:legend>
      <c:legendPos val="b"/>
      <c:layout>
        <c:manualLayout>
          <c:xMode val="edge"/>
          <c:yMode val="edge"/>
          <c:x val="1.3369672214616306E-2"/>
          <c:y val="0.62078541619309435"/>
          <c:w val="0.2404108349079554"/>
          <c:h val="9.121284315412311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a:t>2018 EWR</a:t>
            </a:r>
            <a:r>
              <a:rPr lang="en-US" sz="1050" b="1" baseline="0"/>
              <a:t> Electric Low Income Gas Spend</a:t>
            </a:r>
          </a:p>
          <a:p>
            <a:pPr>
              <a:defRPr sz="1050" b="1"/>
            </a:pPr>
            <a:r>
              <a:rPr lang="en-US" sz="1050" b="1" baseline="0"/>
              <a:t>(Total $5,799,000)</a:t>
            </a:r>
            <a:endParaRPr lang="en-US" sz="1050" b="1"/>
          </a:p>
        </c:rich>
      </c:tx>
      <c:layout>
        <c:manualLayout>
          <c:xMode val="edge"/>
          <c:yMode val="edge"/>
          <c:x val="0.214219004560914"/>
          <c:y val="2.804095303913148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323175141196749"/>
          <c:y val="0.14680432493061521"/>
          <c:w val="0.34331368364854647"/>
          <c:h val="0.60930909173492132"/>
        </c:manualLayout>
      </c:layout>
      <c:pieChart>
        <c:varyColors val="1"/>
        <c:ser>
          <c:idx val="0"/>
          <c:order val="0"/>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1-E061-4024-B5A4-B65CA2EF799F}"/>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E061-4024-B5A4-B65CA2EF799F}"/>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E061-4024-B5A4-B65CA2EF799F}"/>
              </c:ext>
            </c:extLst>
          </c:dPt>
          <c:dPt>
            <c:idx val="3"/>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7-E061-4024-B5A4-B65CA2EF799F}"/>
              </c:ext>
            </c:extLst>
          </c:dPt>
          <c:dLbls>
            <c:dLbl>
              <c:idx val="0"/>
              <c:layout>
                <c:manualLayout>
                  <c:x val="0.14376076448049779"/>
                  <c:y val="7.50040295070312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061-4024-B5A4-B65CA2EF799F}"/>
                </c:ext>
              </c:extLst>
            </c:dLbl>
            <c:dLbl>
              <c:idx val="3"/>
              <c:layout>
                <c:manualLayout>
                  <c:x val="-7.9998606649021101E-3"/>
                  <c:y val="-7.77627041446042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61-4024-B5A4-B65CA2EF799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Sheet1!$A$8:$A$11</c:f>
              <c:strCache>
                <c:ptCount val="4"/>
                <c:pt idx="0">
                  <c:v>Energy Efficency Assistance</c:v>
                </c:pt>
                <c:pt idx="1">
                  <c:v>Multi Family</c:v>
                </c:pt>
                <c:pt idx="2">
                  <c:v>Home Energy Consultation</c:v>
                </c:pt>
                <c:pt idx="3">
                  <c:v>Home Energy Reports</c:v>
                </c:pt>
              </c:strCache>
            </c:strRef>
          </c:cat>
          <c:val>
            <c:numRef>
              <c:f>Sheet1!$E$8:$E$11</c:f>
              <c:numCache>
                <c:formatCode>_("$"* #,##0_);_("$"* \(#,##0\);_("$"* "-"??_);_(@_)</c:formatCode>
                <c:ptCount val="4"/>
                <c:pt idx="0">
                  <c:v>3910</c:v>
                </c:pt>
                <c:pt idx="1">
                  <c:v>506</c:v>
                </c:pt>
                <c:pt idx="2">
                  <c:v>1336</c:v>
                </c:pt>
                <c:pt idx="3">
                  <c:v>47</c:v>
                </c:pt>
              </c:numCache>
            </c:numRef>
          </c:val>
          <c:extLst>
            <c:ext xmlns:c16="http://schemas.microsoft.com/office/drawing/2014/chart" uri="{C3380CC4-5D6E-409C-BE32-E72D297353CC}">
              <c16:uniqueId val="{00000008-E061-4024-B5A4-B65CA2EF799F}"/>
            </c:ext>
          </c:extLst>
        </c:ser>
        <c:ser>
          <c:idx val="1"/>
          <c:order val="1"/>
          <c:dPt>
            <c:idx val="0"/>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A-E061-4024-B5A4-B65CA2EF799F}"/>
              </c:ext>
            </c:extLst>
          </c:dPt>
          <c:cat>
            <c:strRef>
              <c:f>Sheet1!$A$8:$A$11</c:f>
              <c:strCache>
                <c:ptCount val="4"/>
                <c:pt idx="0">
                  <c:v>Energy Efficency Assistance</c:v>
                </c:pt>
                <c:pt idx="1">
                  <c:v>Multi Family</c:v>
                </c:pt>
                <c:pt idx="2">
                  <c:v>Home Energy Consultation</c:v>
                </c:pt>
                <c:pt idx="3">
                  <c:v>Home Energy Reports</c:v>
                </c:pt>
              </c:strCache>
            </c:strRef>
          </c:cat>
          <c:val>
            <c:numRef>
              <c:f>Sheet1!$B$2</c:f>
              <c:numCache>
                <c:formatCode>General</c:formatCode>
                <c:ptCount val="1"/>
                <c:pt idx="0">
                  <c:v>0</c:v>
                </c:pt>
              </c:numCache>
            </c:numRef>
          </c:val>
          <c:extLst>
            <c:ext xmlns:c16="http://schemas.microsoft.com/office/drawing/2014/chart" uri="{C3380CC4-5D6E-409C-BE32-E72D297353CC}">
              <c16:uniqueId val="{0000000B-E061-4024-B5A4-B65CA2EF799F}"/>
            </c:ext>
          </c:extLst>
        </c:ser>
        <c:dLbls>
          <c:showLegendKey val="0"/>
          <c:showVal val="0"/>
          <c:showCatName val="0"/>
          <c:showSerName val="0"/>
          <c:showPercent val="0"/>
          <c:showBubbleSize val="0"/>
          <c:showLeaderLines val="1"/>
        </c:dLbls>
        <c:firstSliceAng val="149"/>
      </c:pieChart>
      <c:spPr>
        <a:noFill/>
        <a:ln>
          <a:noFill/>
        </a:ln>
        <a:effectLst/>
      </c:spPr>
    </c:plotArea>
    <c:legend>
      <c:legendPos val="b"/>
      <c:layout>
        <c:manualLayout>
          <c:xMode val="edge"/>
          <c:yMode val="edge"/>
          <c:x val="0.58050396296387796"/>
          <c:y val="0.47022533381824105"/>
          <c:w val="0.34453849518810148"/>
          <c:h val="0.2173183323171511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a:t>2018 EWR Res/LI</a:t>
            </a:r>
            <a:r>
              <a:rPr lang="en-US" sz="1050" b="1" baseline="0"/>
              <a:t> Gas</a:t>
            </a:r>
            <a:r>
              <a:rPr lang="en-US" sz="1050" b="1"/>
              <a:t> Spend</a:t>
            </a:r>
          </a:p>
          <a:p>
            <a:pPr>
              <a:defRPr sz="1050" b="1"/>
            </a:pPr>
            <a:r>
              <a:rPr lang="en-US" sz="1050" b="1"/>
              <a:t>(Total $18,331,000)</a:t>
            </a:r>
          </a:p>
        </c:rich>
      </c:tx>
      <c:layout>
        <c:manualLayout>
          <c:xMode val="edge"/>
          <c:yMode val="edge"/>
          <c:x val="0.30528507563231061"/>
          <c:y val="6.4082122182124029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07283602483565"/>
          <c:y val="0.1917648493734242"/>
          <c:w val="0.55153127126219403"/>
          <c:h val="0.62358951359777803"/>
        </c:manualLayout>
      </c:layout>
      <c:pieChart>
        <c:varyColors val="1"/>
        <c:ser>
          <c:idx val="0"/>
          <c:order val="0"/>
          <c:tx>
            <c:strRef>
              <c:f>Sheet1!$C$2</c:f>
              <c:strCache>
                <c:ptCount val="1"/>
                <c:pt idx="0">
                  <c:v>EWR  Electric $(000)</c:v>
                </c:pt>
              </c:strCache>
            </c:strRef>
          </c:tx>
          <c:dPt>
            <c:idx val="0"/>
            <c:bubble3D val="0"/>
            <c:spPr>
              <a:solidFill>
                <a:srgbClr val="0060BF"/>
              </a:solidFill>
              <a:ln w="19050">
                <a:solidFill>
                  <a:schemeClr val="lt1"/>
                </a:solidFill>
              </a:ln>
              <a:effectLst/>
            </c:spPr>
            <c:extLst>
              <c:ext xmlns:c16="http://schemas.microsoft.com/office/drawing/2014/chart" uri="{C3380CC4-5D6E-409C-BE32-E72D297353CC}">
                <c16:uniqueId val="{00000001-90C7-4A55-B8E4-035567D510F4}"/>
              </c:ext>
            </c:extLst>
          </c:dPt>
          <c:dPt>
            <c:idx val="1"/>
            <c:bubble3D val="0"/>
            <c:spPr>
              <a:solidFill>
                <a:srgbClr val="C6E29E"/>
              </a:solidFill>
              <a:ln w="19050">
                <a:solidFill>
                  <a:schemeClr val="lt1"/>
                </a:solidFill>
              </a:ln>
              <a:effectLst/>
            </c:spPr>
            <c:extLst>
              <c:ext xmlns:c16="http://schemas.microsoft.com/office/drawing/2014/chart" uri="{C3380CC4-5D6E-409C-BE32-E72D297353CC}">
                <c16:uniqueId val="{00000003-90C7-4A55-B8E4-035567D510F4}"/>
              </c:ext>
            </c:extLst>
          </c:dPt>
          <c:dLbls>
            <c:dLbl>
              <c:idx val="0"/>
              <c:layout>
                <c:manualLayout>
                  <c:x val="0.2191091045873807"/>
                  <c:y val="-1.9124426451428068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C7-4A55-B8E4-035567D510F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Residential</c:v>
                </c:pt>
                <c:pt idx="1">
                  <c:v>Low Income</c:v>
                </c:pt>
              </c:strCache>
            </c:strRef>
          </c:cat>
          <c:val>
            <c:numRef>
              <c:f>Sheet1!$E$3:$E$4</c:f>
              <c:numCache>
                <c:formatCode>_("$"* #,##0_);_("$"* \(#,##0\);_("$"* "-"??_);_(@_)</c:formatCode>
                <c:ptCount val="2"/>
                <c:pt idx="0">
                  <c:v>12454</c:v>
                </c:pt>
                <c:pt idx="1">
                  <c:v>5877</c:v>
                </c:pt>
              </c:numCache>
            </c:numRef>
          </c:val>
          <c:extLst>
            <c:ext xmlns:c16="http://schemas.microsoft.com/office/drawing/2014/chart" uri="{C3380CC4-5D6E-409C-BE32-E72D297353CC}">
              <c16:uniqueId val="{00000004-90C7-4A55-B8E4-035567D510F4}"/>
            </c:ext>
          </c:extLst>
        </c:ser>
        <c:dLbls>
          <c:showLegendKey val="0"/>
          <c:showVal val="0"/>
          <c:showCatName val="0"/>
          <c:showSerName val="0"/>
          <c:showPercent val="0"/>
          <c:showBubbleSize val="0"/>
          <c:showLeaderLines val="1"/>
        </c:dLbls>
        <c:firstSliceAng val="145"/>
      </c:pieChart>
      <c:spPr>
        <a:noFill/>
        <a:ln>
          <a:noFill/>
        </a:ln>
        <a:effectLst/>
      </c:spPr>
    </c:plotArea>
    <c:legend>
      <c:legendPos val="b"/>
      <c:layout>
        <c:manualLayout>
          <c:xMode val="edge"/>
          <c:yMode val="edge"/>
          <c:x val="8.2368791720252334E-3"/>
          <c:y val="0.64552776632568731"/>
          <c:w val="0.25421923264049961"/>
          <c:h val="9.630788131808655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4503"/>
          </a:xfrm>
          <a:prstGeom prst="rect">
            <a:avLst/>
          </a:prstGeom>
        </p:spPr>
        <p:txBody>
          <a:bodyPr vert="horz" lIns="91280" tIns="45641" rIns="91280" bIns="45641" rtlCol="0"/>
          <a:lstStyle>
            <a:lvl1pPr algn="l">
              <a:defRPr sz="1300"/>
            </a:lvl1pPr>
          </a:lstStyle>
          <a:p>
            <a:endParaRPr lang="en-US" dirty="0"/>
          </a:p>
        </p:txBody>
      </p:sp>
      <p:sp>
        <p:nvSpPr>
          <p:cNvPr id="3" name="Date Placeholder 2"/>
          <p:cNvSpPr>
            <a:spLocks noGrp="1"/>
          </p:cNvSpPr>
          <p:nvPr>
            <p:ph type="dt" sz="quarter" idx="1"/>
          </p:nvPr>
        </p:nvSpPr>
        <p:spPr>
          <a:xfrm>
            <a:off x="3971081" y="2"/>
            <a:ext cx="3037735" cy="464503"/>
          </a:xfrm>
          <a:prstGeom prst="rect">
            <a:avLst/>
          </a:prstGeom>
        </p:spPr>
        <p:txBody>
          <a:bodyPr vert="horz" lIns="91280" tIns="45641" rIns="91280" bIns="45641" rtlCol="0"/>
          <a:lstStyle>
            <a:lvl1pPr algn="r">
              <a:defRPr sz="1300"/>
            </a:lvl1pPr>
          </a:lstStyle>
          <a:p>
            <a:fld id="{228C1587-7474-414E-8E6E-47C4F1657F69}" type="datetimeFigureOut">
              <a:rPr lang="en-US" smtClean="0"/>
              <a:pPr/>
              <a:t>1/15/2019</a:t>
            </a:fld>
            <a:endParaRPr lang="en-US" dirty="0"/>
          </a:p>
        </p:txBody>
      </p:sp>
      <p:sp>
        <p:nvSpPr>
          <p:cNvPr id="4" name="Footer Placeholder 3"/>
          <p:cNvSpPr>
            <a:spLocks noGrp="1"/>
          </p:cNvSpPr>
          <p:nvPr>
            <p:ph type="ftr" sz="quarter" idx="2"/>
          </p:nvPr>
        </p:nvSpPr>
        <p:spPr>
          <a:xfrm>
            <a:off x="1" y="8830313"/>
            <a:ext cx="3037735" cy="464503"/>
          </a:xfrm>
          <a:prstGeom prst="rect">
            <a:avLst/>
          </a:prstGeom>
        </p:spPr>
        <p:txBody>
          <a:bodyPr vert="horz" lIns="91280" tIns="45641" rIns="91280" bIns="4564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081" y="8830313"/>
            <a:ext cx="3037735" cy="464503"/>
          </a:xfrm>
          <a:prstGeom prst="rect">
            <a:avLst/>
          </a:prstGeom>
        </p:spPr>
        <p:txBody>
          <a:bodyPr vert="horz" lIns="91280" tIns="45641" rIns="91280" bIns="45641" rtlCol="0" anchor="b"/>
          <a:lstStyle>
            <a:lvl1pPr algn="r">
              <a:defRPr sz="1300"/>
            </a:lvl1pPr>
          </a:lstStyle>
          <a:p>
            <a:fld id="{43E82E2D-206F-47E5-B643-2DDC67A5FA67}" type="slidenum">
              <a:rPr lang="en-US" smtClean="0"/>
              <a:pPr/>
              <a:t>‹#›</a:t>
            </a:fld>
            <a:endParaRPr lang="en-US" dirty="0"/>
          </a:p>
        </p:txBody>
      </p:sp>
    </p:spTree>
    <p:extLst>
      <p:ext uri="{BB962C8B-B14F-4D97-AF65-F5344CB8AC3E}">
        <p14:creationId xmlns:p14="http://schemas.microsoft.com/office/powerpoint/2010/main" val="334861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1" tIns="46575" rIns="93151" bIns="46575" rtlCol="0"/>
          <a:lstStyle>
            <a:lvl1pPr algn="l">
              <a:defRPr sz="13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3151" tIns="46575" rIns="93151" bIns="46575" rtlCol="0"/>
          <a:lstStyle>
            <a:lvl1pPr algn="r">
              <a:defRPr sz="1300"/>
            </a:lvl1pPr>
          </a:lstStyle>
          <a:p>
            <a:fld id="{F167887E-6178-4E3C-B4F8-A23B88507AD9}" type="datetimeFigureOut">
              <a:rPr lang="en-US" smtClean="0"/>
              <a:pPr/>
              <a:t>1/15/2019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1" tIns="46575" rIns="93151" bIns="46575"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1" tIns="46575" rIns="93151" bIns="465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51" tIns="46575" rIns="93151" bIns="4657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51" tIns="46575" rIns="93151" bIns="46575" rtlCol="0" anchor="b"/>
          <a:lstStyle>
            <a:lvl1pPr algn="r">
              <a:defRPr sz="1300"/>
            </a:lvl1pPr>
          </a:lstStyle>
          <a:p>
            <a:fld id="{C2D74F75-5359-4D1A-80BD-484BEAFF5C50}" type="slidenum">
              <a:rPr lang="en-US" smtClean="0"/>
              <a:pPr/>
              <a:t>‹#›</a:t>
            </a:fld>
            <a:endParaRPr lang="en-US" dirty="0"/>
          </a:p>
        </p:txBody>
      </p:sp>
    </p:spTree>
    <p:extLst>
      <p:ext uri="{BB962C8B-B14F-4D97-AF65-F5344CB8AC3E}">
        <p14:creationId xmlns:p14="http://schemas.microsoft.com/office/powerpoint/2010/main" val="273614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er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130425"/>
            <a:ext cx="6400800" cy="1470025"/>
          </a:xfrm>
        </p:spPr>
        <p:txBody>
          <a:bodyPr>
            <a:normAutofit/>
          </a:bodyPr>
          <a:lstStyle>
            <a:lvl1pPr>
              <a:defRPr sz="2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000" y="3886200"/>
            <a:ext cx="6400800" cy="1752600"/>
          </a:xfrm>
        </p:spPr>
        <p:txBody>
          <a:bodyPr>
            <a:normAutofit/>
          </a:bodyPr>
          <a:lstStyle>
            <a:lvl1pPr marL="0" indent="0" algn="l">
              <a:buNone/>
              <a:defRPr sz="20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910FC5F4-618F-4A93-96C2-6637F5405BD2}" type="slidenum">
              <a:rPr lang="en-US" smtClean="0"/>
              <a:pPr/>
              <a:t>‹#›</a:t>
            </a:fld>
            <a:endParaRPr lang="en-US" dirty="0"/>
          </a:p>
        </p:txBody>
      </p:sp>
      <p:pic>
        <p:nvPicPr>
          <p:cNvPr id="5" name="Picture 4" descr="dte_hor_col28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731" y="1461346"/>
            <a:ext cx="4683219" cy="1053254"/>
          </a:xfrm>
          <a:prstGeom prst="rect">
            <a:avLst/>
          </a:prstGeom>
        </p:spPr>
      </p:pic>
      <p:sp>
        <p:nvSpPr>
          <p:cNvPr id="4" name="Rectangle 3"/>
          <p:cNvSpPr/>
          <p:nvPr userDrawn="1"/>
        </p:nvSpPr>
        <p:spPr>
          <a:xfrm>
            <a:off x="6620933" y="143933"/>
            <a:ext cx="2413000" cy="829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97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ergy_Title Slide - Green">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4" y="3692359"/>
            <a:ext cx="41825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400054" y="3059448"/>
            <a:ext cx="4615735"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14" name="Picture 13"/>
          <p:cNvPicPr>
            <a:picLocks noChangeAspect="1"/>
          </p:cNvPicPr>
          <p:nvPr userDrawn="1"/>
        </p:nvPicPr>
        <p:blipFill>
          <a:blip r:embed="rId2">
            <a:duotone>
              <a:prstClr val="black"/>
              <a:srgbClr val="95D600">
                <a:tint val="45000"/>
                <a:satMod val="400000"/>
              </a:srgbClr>
            </a:duotone>
            <a:extLst>
              <a:ext uri="{28A0092B-C50C-407E-A947-70E740481C1C}">
                <a14:useLocalDpi xmlns:a14="http://schemas.microsoft.com/office/drawing/2010/main"/>
              </a:ext>
            </a:extLst>
          </a:blip>
          <a:stretch>
            <a:fillRect/>
          </a:stretch>
        </p:blipFill>
        <p:spPr>
          <a:xfrm>
            <a:off x="-8952" y="-10832"/>
            <a:ext cx="2115108" cy="51389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5925" y="6197562"/>
            <a:ext cx="1992358" cy="343835"/>
          </a:xfrm>
          <a:prstGeom prst="rect">
            <a:avLst/>
          </a:prstGeom>
        </p:spPr>
      </p:pic>
      <p:sp>
        <p:nvSpPr>
          <p:cNvPr id="15" name="Text Placeholder 3"/>
          <p:cNvSpPr>
            <a:spLocks noGrp="1"/>
          </p:cNvSpPr>
          <p:nvPr>
            <p:ph type="body" sz="quarter" idx="20" hasCustomPrompt="1"/>
          </p:nvPr>
        </p:nvSpPr>
        <p:spPr>
          <a:xfrm>
            <a:off x="1400053" y="4200993"/>
            <a:ext cx="32004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6" name="Text Placeholder 3"/>
          <p:cNvSpPr>
            <a:spLocks noGrp="1"/>
          </p:cNvSpPr>
          <p:nvPr>
            <p:ph type="body" sz="quarter" idx="21" hasCustomPrompt="1"/>
          </p:nvPr>
        </p:nvSpPr>
        <p:spPr>
          <a:xfrm>
            <a:off x="1400053" y="4889321"/>
            <a:ext cx="3200400" cy="347472"/>
          </a:xfrm>
        </p:spPr>
        <p:txBody>
          <a:bodyPr anchor="ctr"/>
          <a:lstStyle>
            <a:lvl1pPr marL="0" indent="0">
              <a:buNone/>
              <a:defRPr sz="1050" cap="all" baseline="0">
                <a:solidFill>
                  <a:schemeClr val="bg1"/>
                </a:solidFill>
              </a:defRPr>
            </a:lvl1pPr>
          </a:lstStyle>
          <a:p>
            <a:pPr lvl="0"/>
            <a:r>
              <a:rPr lang="en-US" dirty="0"/>
              <a:t>Navigant Reference No:</a:t>
            </a:r>
          </a:p>
        </p:txBody>
      </p:sp>
    </p:spTree>
    <p:extLst>
      <p:ext uri="{BB962C8B-B14F-4D97-AF65-F5344CB8AC3E}">
        <p14:creationId xmlns:p14="http://schemas.microsoft.com/office/powerpoint/2010/main" val="288931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560" y="1"/>
            <a:ext cx="6853306" cy="1011420"/>
          </a:xfrm>
          <a:prstGeom prst="rect">
            <a:avLst/>
          </a:prstGeom>
        </p:spPr>
        <p:txBody>
          <a:bodyPr anchor="b"/>
          <a:lstStyle>
            <a:lvl1pPr>
              <a:defRPr>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076244" y="1262358"/>
            <a:ext cx="6856622"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311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Gray Bar">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Tree>
    <p:extLst>
      <p:ext uri="{BB962C8B-B14F-4D97-AF65-F5344CB8AC3E}">
        <p14:creationId xmlns:p14="http://schemas.microsoft.com/office/powerpoint/2010/main" val="155264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Bar_Title and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3" name="Rectangle 14"/>
          <p:cNvSpPr>
            <a:spLocks noGrp="1" noChangeArrowheads="1"/>
          </p:cNvSpPr>
          <p:nvPr>
            <p:ph idx="1"/>
          </p:nvPr>
        </p:nvSpPr>
        <p:spPr bwMode="auto">
          <a:xfrm>
            <a:off x="215590" y="1403684"/>
            <a:ext cx="8717276" cy="47653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127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Bar_Title and 2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4" name="Rectangle 14"/>
          <p:cNvSpPr>
            <a:spLocks noGrp="1" noChangeArrowheads="1"/>
          </p:cNvSpPr>
          <p:nvPr>
            <p:ph idx="10"/>
          </p:nvPr>
        </p:nvSpPr>
        <p:spPr bwMode="auto">
          <a:xfrm>
            <a:off x="215590" y="1403682"/>
            <a:ext cx="4221117"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noChangeArrowheads="1"/>
          </p:cNvSpPr>
          <p:nvPr>
            <p:ph idx="11"/>
          </p:nvPr>
        </p:nvSpPr>
        <p:spPr bwMode="auto">
          <a:xfrm>
            <a:off x="4711749" y="1403682"/>
            <a:ext cx="4221117"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400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Bar_Title and 3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3" name="Rectangle 14"/>
          <p:cNvSpPr>
            <a:spLocks noGrp="1" noChangeArrowheads="1"/>
          </p:cNvSpPr>
          <p:nvPr>
            <p:ph idx="1"/>
          </p:nvPr>
        </p:nvSpPr>
        <p:spPr bwMode="auto">
          <a:xfrm>
            <a:off x="215590" y="1403682"/>
            <a:ext cx="2740670"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4"/>
          <p:cNvSpPr>
            <a:spLocks noGrp="1" noChangeArrowheads="1"/>
          </p:cNvSpPr>
          <p:nvPr>
            <p:ph idx="12"/>
          </p:nvPr>
        </p:nvSpPr>
        <p:spPr bwMode="auto">
          <a:xfrm>
            <a:off x="3203893" y="1403682"/>
            <a:ext cx="2740670"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4"/>
          <p:cNvSpPr>
            <a:spLocks noGrp="1" noChangeArrowheads="1"/>
          </p:cNvSpPr>
          <p:nvPr>
            <p:ph idx="13"/>
          </p:nvPr>
        </p:nvSpPr>
        <p:spPr bwMode="auto">
          <a:xfrm>
            <a:off x="6192196" y="1403682"/>
            <a:ext cx="2740670"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9326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Bar_Chart/Figure/Tabl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3" name="Text Placeholder 8"/>
          <p:cNvSpPr>
            <a:spLocks noGrp="1"/>
          </p:cNvSpPr>
          <p:nvPr>
            <p:ph type="body" sz="quarter" idx="10" hasCustomPrompt="1"/>
          </p:nvPr>
        </p:nvSpPr>
        <p:spPr>
          <a:xfrm>
            <a:off x="1550987" y="1360208"/>
            <a:ext cx="6042025" cy="431800"/>
          </a:xfrm>
        </p:spPr>
        <p:txBody>
          <a:bodyPr anchor="ctr"/>
          <a:lstStyle>
            <a:lvl1pPr marL="0" indent="0" algn="ctr">
              <a:buNone/>
              <a:defRPr b="1" baseline="0"/>
            </a:lvl1pPr>
          </a:lstStyle>
          <a:p>
            <a:pPr lvl="0"/>
            <a:r>
              <a:rPr lang="en-US" b="1" dirty="0"/>
              <a:t>Insert Table/Chart/Figure Title</a:t>
            </a:r>
            <a:endParaRPr lang="en-US" dirty="0"/>
          </a:p>
        </p:txBody>
      </p:sp>
      <p:sp>
        <p:nvSpPr>
          <p:cNvPr id="14" name="Content Placeholder 14"/>
          <p:cNvSpPr>
            <a:spLocks noGrp="1"/>
          </p:cNvSpPr>
          <p:nvPr>
            <p:ph sz="quarter" idx="11"/>
          </p:nvPr>
        </p:nvSpPr>
        <p:spPr>
          <a:xfrm>
            <a:off x="918368" y="1969534"/>
            <a:ext cx="7307262" cy="3511550"/>
          </a:xfrm>
        </p:spPr>
        <p:txBody>
          <a:bodyPr/>
          <a:lstStyle>
            <a:lvl1pPr marL="0" indent="0">
              <a:buNone/>
              <a:defRPr/>
            </a:lvl1pPr>
          </a:lstStyle>
          <a:p>
            <a:pPr lvl="0"/>
            <a:r>
              <a:rPr lang="en-US"/>
              <a:t>Click to edit Master text styles</a:t>
            </a:r>
          </a:p>
        </p:txBody>
      </p:sp>
      <p:sp>
        <p:nvSpPr>
          <p:cNvPr id="15" name="Text Placeholder 16"/>
          <p:cNvSpPr>
            <a:spLocks noGrp="1"/>
          </p:cNvSpPr>
          <p:nvPr>
            <p:ph type="body" sz="quarter" idx="12" hasCustomPrompt="1"/>
          </p:nvPr>
        </p:nvSpPr>
        <p:spPr>
          <a:xfrm>
            <a:off x="1550987" y="5569942"/>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Tree>
    <p:extLst>
      <p:ext uri="{BB962C8B-B14F-4D97-AF65-F5344CB8AC3E}">
        <p14:creationId xmlns:p14="http://schemas.microsoft.com/office/powerpoint/2010/main" val="229610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Bar_Content+Table/Chart/Figur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3" name="Rectangle 14"/>
          <p:cNvSpPr>
            <a:spLocks noGrp="1" noChangeArrowheads="1"/>
          </p:cNvSpPr>
          <p:nvPr>
            <p:ph idx="1"/>
          </p:nvPr>
        </p:nvSpPr>
        <p:spPr bwMode="auto">
          <a:xfrm>
            <a:off x="215590" y="1403684"/>
            <a:ext cx="8717276"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1556327" y="2627336"/>
            <a:ext cx="6042025"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140692" y="3148932"/>
            <a:ext cx="4852639"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248952" y="5870236"/>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Tree>
    <p:extLst>
      <p:ext uri="{BB962C8B-B14F-4D97-AF65-F5344CB8AC3E}">
        <p14:creationId xmlns:p14="http://schemas.microsoft.com/office/powerpoint/2010/main" val="2520927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ar_2 Column Content+ Table/Chart/Figur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9144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4" name="Rectangle 14"/>
          <p:cNvSpPr>
            <a:spLocks noGrp="1" noChangeArrowheads="1"/>
          </p:cNvSpPr>
          <p:nvPr>
            <p:ph idx="10"/>
          </p:nvPr>
        </p:nvSpPr>
        <p:spPr bwMode="auto">
          <a:xfrm>
            <a:off x="215590" y="1403682"/>
            <a:ext cx="4221117"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1" hasCustomPrompt="1"/>
          </p:nvPr>
        </p:nvSpPr>
        <p:spPr>
          <a:xfrm>
            <a:off x="4633440" y="1403682"/>
            <a:ext cx="4313827"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6" name="Content Placeholder 14"/>
          <p:cNvSpPr>
            <a:spLocks noGrp="1"/>
          </p:cNvSpPr>
          <p:nvPr>
            <p:ph sz="quarter" idx="12"/>
          </p:nvPr>
        </p:nvSpPr>
        <p:spPr>
          <a:xfrm>
            <a:off x="4726136" y="1989635"/>
            <a:ext cx="4128435" cy="3155286"/>
          </a:xfrm>
        </p:spPr>
        <p:txBody>
          <a:bodyPr/>
          <a:lstStyle>
            <a:lvl1pPr marL="0" indent="0">
              <a:buNone/>
              <a:defRPr/>
            </a:lvl1pPr>
          </a:lstStyle>
          <a:p>
            <a:pPr lvl="0"/>
            <a:r>
              <a:rPr lang="en-US"/>
              <a:t>Click to edit Master text styles</a:t>
            </a:r>
          </a:p>
        </p:txBody>
      </p:sp>
      <p:sp>
        <p:nvSpPr>
          <p:cNvPr id="17" name="Text Placeholder 16"/>
          <p:cNvSpPr>
            <a:spLocks noGrp="1"/>
          </p:cNvSpPr>
          <p:nvPr>
            <p:ph type="body" sz="quarter" idx="13" hasCustomPrompt="1"/>
          </p:nvPr>
        </p:nvSpPr>
        <p:spPr>
          <a:xfrm>
            <a:off x="4801956" y="5216648"/>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Tree>
    <p:extLst>
      <p:ext uri="{BB962C8B-B14F-4D97-AF65-F5344CB8AC3E}">
        <p14:creationId xmlns:p14="http://schemas.microsoft.com/office/powerpoint/2010/main" val="1005425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_Green Bar">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9"/>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1"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05745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Title Slide 1">
    <p:spTree>
      <p:nvGrpSpPr>
        <p:cNvPr id="1" name=""/>
        <p:cNvGrpSpPr/>
        <p:nvPr/>
      </p:nvGrpSpPr>
      <p:grpSpPr>
        <a:xfrm>
          <a:off x="0" y="0"/>
          <a:ext cx="0" cy="0"/>
          <a:chOff x="0" y="0"/>
          <a:chExt cx="0" cy="0"/>
        </a:xfrm>
      </p:grpSpPr>
      <p:pic>
        <p:nvPicPr>
          <p:cNvPr id="17" name="Picture 16" descr="ga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712" y="4013202"/>
            <a:ext cx="2304288" cy="2286000"/>
          </a:xfrm>
          <a:prstGeom prst="rect">
            <a:avLst/>
          </a:prstGeom>
        </p:spPr>
      </p:pic>
      <p:sp>
        <p:nvSpPr>
          <p:cNvPr id="6" name="Slide Number Placeholder 5"/>
          <p:cNvSpPr>
            <a:spLocks noGrp="1"/>
          </p:cNvSpPr>
          <p:nvPr>
            <p:ph type="sldNum" sz="quarter" idx="12"/>
          </p:nvPr>
        </p:nvSpPr>
        <p:spPr/>
        <p:txBody>
          <a:bodyPr/>
          <a:lstStyle/>
          <a:p>
            <a:fld id="{910FC5F4-618F-4A93-96C2-6637F5405BD2}" type="slidenum">
              <a:rPr lang="en-US" smtClean="0"/>
              <a:pPr/>
              <a:t>‹#›</a:t>
            </a:fld>
            <a:endParaRPr lang="en-US" dirty="0"/>
          </a:p>
        </p:txBody>
      </p:sp>
      <p:pic>
        <p:nvPicPr>
          <p:cNvPr id="8" name="Picture 7" descr="electricPP.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3158" y="4016066"/>
            <a:ext cx="2286000" cy="2286000"/>
          </a:xfrm>
          <a:prstGeom prst="rect">
            <a:avLst/>
          </a:prstGeom>
        </p:spPr>
      </p:pic>
      <p:pic>
        <p:nvPicPr>
          <p:cNvPr id="9" name="Picture 8" descr="dtePP.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91" y="4016066"/>
            <a:ext cx="2286000" cy="2286000"/>
          </a:xfrm>
          <a:prstGeom prst="rect">
            <a:avLst/>
          </a:prstGeom>
        </p:spPr>
      </p:pic>
      <p:pic>
        <p:nvPicPr>
          <p:cNvPr id="10" name="Picture 9" descr="NuclearPP.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65650" y="4016066"/>
            <a:ext cx="2286000" cy="2286000"/>
          </a:xfrm>
          <a:prstGeom prst="rect">
            <a:avLst/>
          </a:prstGeom>
        </p:spPr>
      </p:pic>
      <p:grpSp>
        <p:nvGrpSpPr>
          <p:cNvPr id="13" name="Group 12"/>
          <p:cNvGrpSpPr/>
          <p:nvPr userDrawn="1"/>
        </p:nvGrpSpPr>
        <p:grpSpPr>
          <a:xfrm>
            <a:off x="-10584" y="3944873"/>
            <a:ext cx="9154584" cy="73152"/>
            <a:chOff x="-10584" y="3944873"/>
            <a:chExt cx="9154584" cy="73152"/>
          </a:xfrm>
        </p:grpSpPr>
        <p:sp>
          <p:nvSpPr>
            <p:cNvPr id="14" name="Rectangle 13"/>
            <p:cNvSpPr/>
            <p:nvPr/>
          </p:nvSpPr>
          <p:spPr>
            <a:xfrm>
              <a:off x="-10584" y="3945513"/>
              <a:ext cx="5775110" cy="72511"/>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sp>
          <p:nvSpPr>
            <p:cNvPr id="15" name="Rectangle 14"/>
            <p:cNvSpPr/>
            <p:nvPr/>
          </p:nvSpPr>
          <p:spPr>
            <a:xfrm>
              <a:off x="6848476" y="3944873"/>
              <a:ext cx="2295524" cy="73152"/>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sp>
          <p:nvSpPr>
            <p:cNvPr id="16" name="Rectangle 15"/>
            <p:cNvSpPr/>
            <p:nvPr/>
          </p:nvSpPr>
          <p:spPr>
            <a:xfrm>
              <a:off x="5755001" y="3945514"/>
              <a:ext cx="1097280" cy="70552"/>
            </a:xfrm>
            <a:prstGeom prst="rect">
              <a:avLst/>
            </a:prstGeom>
            <a:solidFill>
              <a:srgbClr val="49A9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grpSp>
      <p:pic>
        <p:nvPicPr>
          <p:cNvPr id="2" name="Picture 1" descr="dte_hor_col280.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8025" y="1461346"/>
            <a:ext cx="4833801" cy="1087120"/>
          </a:xfrm>
          <a:prstGeom prst="rect">
            <a:avLst/>
          </a:prstGeom>
        </p:spPr>
      </p:pic>
      <p:sp>
        <p:nvSpPr>
          <p:cNvPr id="19" name="Rectangle 18"/>
          <p:cNvSpPr/>
          <p:nvPr userDrawn="1"/>
        </p:nvSpPr>
        <p:spPr>
          <a:xfrm>
            <a:off x="6620933" y="143933"/>
            <a:ext cx="2413000" cy="829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44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Bar_Title and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14"/>
          <p:cNvSpPr>
            <a:spLocks noGrp="1" noChangeArrowheads="1"/>
          </p:cNvSpPr>
          <p:nvPr>
            <p:ph idx="1"/>
          </p:nvPr>
        </p:nvSpPr>
        <p:spPr bwMode="auto">
          <a:xfrm>
            <a:off x="215590" y="1262358"/>
            <a:ext cx="8717276"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063733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Bar_ 2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9" name="Rectangle 8"/>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1" name="Rectangle 14"/>
          <p:cNvSpPr>
            <a:spLocks noGrp="1" noChangeArrowheads="1"/>
          </p:cNvSpPr>
          <p:nvPr>
            <p:ph idx="1"/>
          </p:nvPr>
        </p:nvSpPr>
        <p:spPr bwMode="auto">
          <a:xfrm>
            <a:off x="215590" y="1262358"/>
            <a:ext cx="422111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4"/>
          <p:cNvSpPr>
            <a:spLocks noGrp="1" noChangeArrowheads="1"/>
          </p:cNvSpPr>
          <p:nvPr>
            <p:ph idx="10"/>
          </p:nvPr>
        </p:nvSpPr>
        <p:spPr bwMode="auto">
          <a:xfrm>
            <a:off x="4711749" y="1262358"/>
            <a:ext cx="422111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9408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Bar_3 Column Conten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©2015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3" name="Rectangle 14"/>
          <p:cNvSpPr>
            <a:spLocks noGrp="1" noChangeArrowheads="1"/>
          </p:cNvSpPr>
          <p:nvPr>
            <p:ph idx="1"/>
          </p:nvPr>
        </p:nvSpPr>
        <p:spPr bwMode="auto">
          <a:xfrm>
            <a:off x="215590" y="1262358"/>
            <a:ext cx="274067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4"/>
          <p:cNvSpPr>
            <a:spLocks noGrp="1" noChangeArrowheads="1"/>
          </p:cNvSpPr>
          <p:nvPr>
            <p:ph idx="10"/>
          </p:nvPr>
        </p:nvSpPr>
        <p:spPr bwMode="auto">
          <a:xfrm>
            <a:off x="3203893" y="1262358"/>
            <a:ext cx="274067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noChangeArrowheads="1"/>
          </p:cNvSpPr>
          <p:nvPr>
            <p:ph idx="11"/>
          </p:nvPr>
        </p:nvSpPr>
        <p:spPr bwMode="auto">
          <a:xfrm>
            <a:off x="6192196" y="1262358"/>
            <a:ext cx="274067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7"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935948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Bar_Table/Chart/Figur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9" name="Rectangle 8"/>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3" name="Text Placeholder 8"/>
          <p:cNvSpPr>
            <a:spLocks noGrp="1"/>
          </p:cNvSpPr>
          <p:nvPr>
            <p:ph type="body" sz="quarter" idx="10" hasCustomPrompt="1"/>
          </p:nvPr>
        </p:nvSpPr>
        <p:spPr>
          <a:xfrm>
            <a:off x="1550987" y="1360208"/>
            <a:ext cx="6042025" cy="431800"/>
          </a:xfrm>
        </p:spPr>
        <p:txBody>
          <a:bodyPr anchor="ctr"/>
          <a:lstStyle>
            <a:lvl1pPr marL="0" indent="0" algn="ctr">
              <a:buNone/>
              <a:defRPr b="1" baseline="0"/>
            </a:lvl1pPr>
          </a:lstStyle>
          <a:p>
            <a:pPr lvl="0"/>
            <a:r>
              <a:rPr lang="en-US" b="1" dirty="0"/>
              <a:t>Insert Table/Chart/Figure Title</a:t>
            </a:r>
            <a:endParaRPr lang="en-US" dirty="0"/>
          </a:p>
        </p:txBody>
      </p:sp>
      <p:sp>
        <p:nvSpPr>
          <p:cNvPr id="14" name="Content Placeholder 14"/>
          <p:cNvSpPr>
            <a:spLocks noGrp="1"/>
          </p:cNvSpPr>
          <p:nvPr>
            <p:ph sz="quarter" idx="11"/>
          </p:nvPr>
        </p:nvSpPr>
        <p:spPr>
          <a:xfrm>
            <a:off x="918368" y="1969534"/>
            <a:ext cx="7307262" cy="3511550"/>
          </a:xfrm>
        </p:spPr>
        <p:txBody>
          <a:bodyPr/>
          <a:lstStyle>
            <a:lvl1pPr marL="0" indent="0">
              <a:buNone/>
              <a:defRPr/>
            </a:lvl1pPr>
          </a:lstStyle>
          <a:p>
            <a:pPr lvl="0"/>
            <a:r>
              <a:rPr lang="en-US"/>
              <a:t>Click to edit Master text styles</a:t>
            </a:r>
          </a:p>
        </p:txBody>
      </p:sp>
      <p:sp>
        <p:nvSpPr>
          <p:cNvPr id="15" name="Text Placeholder 16"/>
          <p:cNvSpPr>
            <a:spLocks noGrp="1"/>
          </p:cNvSpPr>
          <p:nvPr>
            <p:ph type="body" sz="quarter" idx="12" hasCustomPrompt="1"/>
          </p:nvPr>
        </p:nvSpPr>
        <p:spPr>
          <a:xfrm>
            <a:off x="1550987" y="5569942"/>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Tree>
    <p:extLst>
      <p:ext uri="{BB962C8B-B14F-4D97-AF65-F5344CB8AC3E}">
        <p14:creationId xmlns:p14="http://schemas.microsoft.com/office/powerpoint/2010/main" val="249098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Bar_Content+Table/Figur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0" name="Rectangle 14"/>
          <p:cNvSpPr>
            <a:spLocks noGrp="1" noChangeArrowheads="1"/>
          </p:cNvSpPr>
          <p:nvPr>
            <p:ph idx="1"/>
          </p:nvPr>
        </p:nvSpPr>
        <p:spPr bwMode="auto">
          <a:xfrm>
            <a:off x="215590" y="1262358"/>
            <a:ext cx="8717276" cy="1129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1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3" name="Text Placeholder 8"/>
          <p:cNvSpPr>
            <a:spLocks noGrp="1"/>
          </p:cNvSpPr>
          <p:nvPr>
            <p:ph type="body" sz="quarter" idx="10" hasCustomPrompt="1"/>
          </p:nvPr>
        </p:nvSpPr>
        <p:spPr>
          <a:xfrm>
            <a:off x="1556327" y="2444457"/>
            <a:ext cx="6042025"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4" name="Content Placeholder 14"/>
          <p:cNvSpPr>
            <a:spLocks noGrp="1"/>
          </p:cNvSpPr>
          <p:nvPr>
            <p:ph sz="quarter" idx="11"/>
          </p:nvPr>
        </p:nvSpPr>
        <p:spPr>
          <a:xfrm>
            <a:off x="2104116" y="2985734"/>
            <a:ext cx="4935767" cy="2799013"/>
          </a:xfrm>
        </p:spPr>
        <p:txBody>
          <a:bodyPr/>
          <a:lstStyle>
            <a:lvl1pPr marL="0" indent="0">
              <a:buNone/>
              <a:defRPr/>
            </a:lvl1pPr>
          </a:lstStyle>
          <a:p>
            <a:pPr lvl="0"/>
            <a:r>
              <a:rPr lang="en-US"/>
              <a:t>Click to edit Master text styles</a:t>
            </a:r>
          </a:p>
        </p:txBody>
      </p:sp>
      <p:sp>
        <p:nvSpPr>
          <p:cNvPr id="15" name="Text Placeholder 16"/>
          <p:cNvSpPr>
            <a:spLocks noGrp="1"/>
          </p:cNvSpPr>
          <p:nvPr>
            <p:ph type="body" sz="quarter" idx="12" hasCustomPrompt="1"/>
          </p:nvPr>
        </p:nvSpPr>
        <p:spPr>
          <a:xfrm>
            <a:off x="2205060" y="5858000"/>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Tree>
    <p:extLst>
      <p:ext uri="{BB962C8B-B14F-4D97-AF65-F5344CB8AC3E}">
        <p14:creationId xmlns:p14="http://schemas.microsoft.com/office/powerpoint/2010/main" val="3767281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Bar_2 Column+Figure/Tabl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9" name="Rectangle 8"/>
          <p:cNvSpPr/>
          <p:nvPr userDrawn="1"/>
        </p:nvSpPr>
        <p:spPr bwMode="auto">
          <a:xfrm>
            <a:off x="0" y="0"/>
            <a:ext cx="9144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sp>
        <p:nvSpPr>
          <p:cNvPr id="2" name="Title 1"/>
          <p:cNvSpPr>
            <a:spLocks noGrp="1"/>
          </p:cNvSpPr>
          <p:nvPr>
            <p:ph type="title"/>
          </p:nvPr>
        </p:nvSpPr>
        <p:spPr>
          <a:xfrm>
            <a:off x="215590" y="1"/>
            <a:ext cx="8717276"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4"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5" name="Straight Connector 4"/>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cxnSp>
        <p:nvCxnSpPr>
          <p:cNvPr id="7" name="Straight Connector 6"/>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11" name="Rectangle 14"/>
          <p:cNvSpPr>
            <a:spLocks noGrp="1" noChangeArrowheads="1"/>
          </p:cNvSpPr>
          <p:nvPr>
            <p:ph idx="1"/>
          </p:nvPr>
        </p:nvSpPr>
        <p:spPr bwMode="auto">
          <a:xfrm>
            <a:off x="215590" y="1262358"/>
            <a:ext cx="422111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0" hasCustomPrompt="1"/>
          </p:nvPr>
        </p:nvSpPr>
        <p:spPr>
          <a:xfrm>
            <a:off x="4633440" y="1262358"/>
            <a:ext cx="4313827"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4" name="Content Placeholder 14"/>
          <p:cNvSpPr>
            <a:spLocks noGrp="1"/>
          </p:cNvSpPr>
          <p:nvPr>
            <p:ph sz="quarter" idx="11"/>
          </p:nvPr>
        </p:nvSpPr>
        <p:spPr>
          <a:xfrm>
            <a:off x="4726136" y="1848311"/>
            <a:ext cx="4128435" cy="3155286"/>
          </a:xfrm>
        </p:spPr>
        <p:txBody>
          <a:bodyPr/>
          <a:lstStyle>
            <a:lvl1pPr marL="0" indent="0">
              <a:buNone/>
              <a:defRPr/>
            </a:lvl1pPr>
          </a:lstStyle>
          <a:p>
            <a:pPr lvl="0"/>
            <a:r>
              <a:rPr lang="en-US"/>
              <a:t>Click to edit Master text styles</a:t>
            </a:r>
          </a:p>
        </p:txBody>
      </p:sp>
      <p:sp>
        <p:nvSpPr>
          <p:cNvPr id="15" name="Text Placeholder 16"/>
          <p:cNvSpPr>
            <a:spLocks noGrp="1"/>
          </p:cNvSpPr>
          <p:nvPr>
            <p:ph type="body" sz="quarter" idx="12" hasCustomPrompt="1"/>
          </p:nvPr>
        </p:nvSpPr>
        <p:spPr>
          <a:xfrm>
            <a:off x="4801956" y="5075324"/>
            <a:ext cx="1800225"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Tree>
    <p:extLst>
      <p:ext uri="{BB962C8B-B14F-4D97-AF65-F5344CB8AC3E}">
        <p14:creationId xmlns:p14="http://schemas.microsoft.com/office/powerpoint/2010/main" val="175765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 Green">
    <p:spTree>
      <p:nvGrpSpPr>
        <p:cNvPr id="1" name=""/>
        <p:cNvGrpSpPr/>
        <p:nvPr/>
      </p:nvGrpSpPr>
      <p:grpSpPr>
        <a:xfrm>
          <a:off x="0" y="0"/>
          <a:ext cx="0" cy="0"/>
          <a:chOff x="0" y="0"/>
          <a:chExt cx="0" cy="0"/>
        </a:xfrm>
      </p:grpSpPr>
      <p:sp>
        <p:nvSpPr>
          <p:cNvPr id="2" name="Title 1"/>
          <p:cNvSpPr>
            <a:spLocks noGrp="1"/>
          </p:cNvSpPr>
          <p:nvPr>
            <p:ph type="title"/>
          </p:nvPr>
        </p:nvSpPr>
        <p:spPr>
          <a:xfrm>
            <a:off x="2079560" y="1"/>
            <a:ext cx="6853306" cy="1011420"/>
          </a:xfrm>
          <a:prstGeom prst="rect">
            <a:avLst/>
          </a:prstGeom>
        </p:spPr>
        <p:txBody>
          <a:bodyPr anchor="b"/>
          <a:lstStyle/>
          <a:p>
            <a:r>
              <a:rPr lang="en-US"/>
              <a:t>Click to edit Master title style</a:t>
            </a:r>
            <a:endParaRPr lang="en-US" dirty="0"/>
          </a:p>
        </p:txBody>
      </p:sp>
    </p:spTree>
    <p:extLst>
      <p:ext uri="{BB962C8B-B14F-4D97-AF65-F5344CB8AC3E}">
        <p14:creationId xmlns:p14="http://schemas.microsoft.com/office/powerpoint/2010/main" val="2289990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560" y="1"/>
            <a:ext cx="6853306" cy="1011420"/>
          </a:xfrm>
          <a:prstGeom prst="rect">
            <a:avLst/>
          </a:prstGeom>
        </p:spPr>
        <p:txBody>
          <a:bodyPr anchor="b"/>
          <a:lstStyle>
            <a:lvl1pPr>
              <a:defRPr>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076244" y="1262358"/>
            <a:ext cx="330460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4"/>
          <p:cNvSpPr>
            <a:spLocks noGrp="1" noChangeArrowheads="1"/>
          </p:cNvSpPr>
          <p:nvPr>
            <p:ph idx="10"/>
          </p:nvPr>
        </p:nvSpPr>
        <p:spPr bwMode="auto">
          <a:xfrm>
            <a:off x="5628266" y="1262358"/>
            <a:ext cx="3304600"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68142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4572005" y="0"/>
            <a:ext cx="4571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1" y="865"/>
            <a:ext cx="4572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 Placeholder 23"/>
          <p:cNvSpPr>
            <a:spLocks noGrp="1"/>
          </p:cNvSpPr>
          <p:nvPr>
            <p:ph type="body" sz="quarter" idx="12" hasCustomPrompt="1"/>
          </p:nvPr>
        </p:nvSpPr>
        <p:spPr>
          <a:xfrm>
            <a:off x="6710289" y="858420"/>
            <a:ext cx="2222577"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DIVIDER SLIDE</a:t>
            </a:r>
          </a:p>
          <a:p>
            <a:pPr lvl="0"/>
            <a:r>
              <a:rPr lang="en-US" dirty="0"/>
              <a:t>OPTIONAL TEXT</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4394" y="858420"/>
            <a:ext cx="3935212" cy="484250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Tree>
    <p:extLst>
      <p:ext uri="{BB962C8B-B14F-4D97-AF65-F5344CB8AC3E}">
        <p14:creationId xmlns:p14="http://schemas.microsoft.com/office/powerpoint/2010/main" val="2162815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Energy">
    <p:spTree>
      <p:nvGrpSpPr>
        <p:cNvPr id="1" name=""/>
        <p:cNvGrpSpPr/>
        <p:nvPr/>
      </p:nvGrpSpPr>
      <p:grpSpPr>
        <a:xfrm>
          <a:off x="0" y="0"/>
          <a:ext cx="0" cy="0"/>
          <a:chOff x="0" y="0"/>
          <a:chExt cx="0" cy="0"/>
        </a:xfrm>
      </p:grpSpPr>
      <p:sp>
        <p:nvSpPr>
          <p:cNvPr id="12" name="Rectangle 11"/>
          <p:cNvSpPr/>
          <p:nvPr userDrawn="1"/>
        </p:nvSpPr>
        <p:spPr>
          <a:xfrm>
            <a:off x="4572005" y="0"/>
            <a:ext cx="4571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 Placeholder 23"/>
          <p:cNvSpPr>
            <a:spLocks noGrp="1"/>
          </p:cNvSpPr>
          <p:nvPr>
            <p:ph type="body" sz="quarter" idx="12" hasCustomPrompt="1"/>
          </p:nvPr>
        </p:nvSpPr>
        <p:spPr>
          <a:xfrm>
            <a:off x="6710289" y="858420"/>
            <a:ext cx="2222577"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DIVIDER SLIDE</a:t>
            </a:r>
          </a:p>
          <a:p>
            <a:pPr lvl="0"/>
            <a:r>
              <a:rPr lang="en-US" dirty="0"/>
              <a:t>OPTIONAL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pic>
        <p:nvPicPr>
          <p:cNvPr id="9" name="Picture 8"/>
          <p:cNvPicPr>
            <a:picLocks noChangeAspect="1"/>
          </p:cNvPicPr>
          <p:nvPr userDrawn="1"/>
        </p:nvPicPr>
        <p:blipFill rotWithShape="1">
          <a:blip r:embed="rId3" cstate="screen">
            <a:duotone>
              <a:prstClr val="black"/>
              <a:srgbClr val="555759">
                <a:tint val="45000"/>
                <a:satMod val="400000"/>
              </a:srgbClr>
            </a:duotone>
            <a:extLst>
              <a:ext uri="{28A0092B-C50C-407E-A947-70E740481C1C}">
                <a14:useLocalDpi xmlns:a14="http://schemas.microsoft.com/office/drawing/2010/main"/>
              </a:ext>
            </a:extLst>
          </a:blip>
          <a:srcRect/>
          <a:stretch/>
        </p:blipFill>
        <p:spPr>
          <a:xfrm>
            <a:off x="5" y="0"/>
            <a:ext cx="4571999" cy="6865034"/>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4394" y="858420"/>
            <a:ext cx="3935212" cy="4842504"/>
          </a:xfrm>
          <a:prstGeom prst="rect">
            <a:avLst/>
          </a:prstGeom>
        </p:spPr>
      </p:pic>
    </p:spTree>
    <p:extLst>
      <p:ext uri="{BB962C8B-B14F-4D97-AF65-F5344CB8AC3E}">
        <p14:creationId xmlns:p14="http://schemas.microsoft.com/office/powerpoint/2010/main" val="261765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xternal Title Slide 2">
    <p:spTree>
      <p:nvGrpSpPr>
        <p:cNvPr id="1" name=""/>
        <p:cNvGrpSpPr/>
        <p:nvPr/>
      </p:nvGrpSpPr>
      <p:grpSpPr>
        <a:xfrm>
          <a:off x="0" y="0"/>
          <a:ext cx="0" cy="0"/>
          <a:chOff x="0" y="0"/>
          <a:chExt cx="0" cy="0"/>
        </a:xfrm>
      </p:grpSpPr>
      <p:pic>
        <p:nvPicPr>
          <p:cNvPr id="19" name="Picture 18" descr="ga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4299" y="4850029"/>
            <a:ext cx="1468550" cy="1456895"/>
          </a:xfrm>
          <a:prstGeom prst="rect">
            <a:avLst/>
          </a:prstGeom>
        </p:spPr>
      </p:pic>
      <p:sp>
        <p:nvSpPr>
          <p:cNvPr id="2" name="Title 1"/>
          <p:cNvSpPr>
            <a:spLocks noGrp="1"/>
          </p:cNvSpPr>
          <p:nvPr>
            <p:ph type="ctrTitle"/>
          </p:nvPr>
        </p:nvSpPr>
        <p:spPr>
          <a:xfrm>
            <a:off x="2286000" y="2130425"/>
            <a:ext cx="6400800" cy="1298575"/>
          </a:xfrm>
        </p:spPr>
        <p:txBody>
          <a:bodyPr>
            <a:normAutofit/>
          </a:bodyPr>
          <a:lstStyle>
            <a:lvl1pPr>
              <a:defRPr sz="2800">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2286000" y="3886200"/>
            <a:ext cx="6400800" cy="762000"/>
          </a:xfrm>
        </p:spPr>
        <p:txBody>
          <a:bodyPr>
            <a:normAutofit/>
          </a:bodyPr>
          <a:lstStyle>
            <a:lvl1pPr marL="0" indent="0" algn="l">
              <a:buNone/>
              <a:defRPr sz="20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910FC5F4-618F-4A93-96C2-6637F5405BD2}" type="slidenum">
              <a:rPr lang="en-US" smtClean="0"/>
              <a:pPr/>
              <a:t>‹#›</a:t>
            </a:fld>
            <a:endParaRPr lang="en-US" dirty="0"/>
          </a:p>
        </p:txBody>
      </p:sp>
      <p:pic>
        <p:nvPicPr>
          <p:cNvPr id="12" name="Picture 11" descr="dte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691312" y="1469234"/>
            <a:ext cx="4743543" cy="1067184"/>
          </a:xfrm>
          <a:prstGeom prst="rect">
            <a:avLst/>
          </a:prstGeom>
        </p:spPr>
      </p:pic>
      <p:pic>
        <p:nvPicPr>
          <p:cNvPr id="9" name="Picture 8" descr="WindPP"/>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31201" y="4842904"/>
            <a:ext cx="3312801" cy="1462900"/>
          </a:xfrm>
          <a:prstGeom prst="rect">
            <a:avLst/>
          </a:prstGeom>
        </p:spPr>
      </p:pic>
      <p:pic>
        <p:nvPicPr>
          <p:cNvPr id="11" name="Picture 10" descr="electricPP.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53848" y="4846513"/>
            <a:ext cx="1463040" cy="1463040"/>
          </a:xfrm>
          <a:prstGeom prst="rect">
            <a:avLst/>
          </a:prstGeom>
        </p:spPr>
      </p:pic>
      <p:pic>
        <p:nvPicPr>
          <p:cNvPr id="13" name="Picture 12" descr="NuclearPP.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15830" y="4846513"/>
            <a:ext cx="1463040" cy="1463040"/>
          </a:xfrm>
          <a:prstGeom prst="rect">
            <a:avLst/>
          </a:prstGeom>
        </p:spPr>
      </p:pic>
      <p:pic>
        <p:nvPicPr>
          <p:cNvPr id="14" name="Picture 13" descr="dtePP.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59" y="4846513"/>
            <a:ext cx="1463040" cy="1463040"/>
          </a:xfrm>
          <a:prstGeom prst="rect">
            <a:avLst/>
          </a:prstGeom>
        </p:spPr>
      </p:pic>
      <p:grpSp>
        <p:nvGrpSpPr>
          <p:cNvPr id="15" name="Group 14"/>
          <p:cNvGrpSpPr/>
          <p:nvPr userDrawn="1"/>
        </p:nvGrpSpPr>
        <p:grpSpPr>
          <a:xfrm>
            <a:off x="1391" y="4778422"/>
            <a:ext cx="9142611" cy="72324"/>
            <a:chOff x="1391" y="4778422"/>
            <a:chExt cx="9142611" cy="72324"/>
          </a:xfrm>
        </p:grpSpPr>
        <p:sp>
          <p:nvSpPr>
            <p:cNvPr id="16" name="Rectangle 15"/>
            <p:cNvSpPr/>
            <p:nvPr/>
          </p:nvSpPr>
          <p:spPr>
            <a:xfrm>
              <a:off x="6924676" y="4780956"/>
              <a:ext cx="2219326" cy="68018"/>
            </a:xfrm>
            <a:prstGeom prst="rect">
              <a:avLst/>
            </a:prstGeom>
            <a:solidFill>
              <a:srgbClr val="0049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sp>
          <p:nvSpPr>
            <p:cNvPr id="17" name="Rectangle 16"/>
            <p:cNvSpPr/>
            <p:nvPr/>
          </p:nvSpPr>
          <p:spPr>
            <a:xfrm>
              <a:off x="5831201" y="4778422"/>
              <a:ext cx="1097280" cy="70552"/>
            </a:xfrm>
            <a:prstGeom prst="rect">
              <a:avLst/>
            </a:prstGeom>
            <a:solidFill>
              <a:srgbClr val="49A9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sp>
          <p:nvSpPr>
            <p:cNvPr id="18" name="Rectangle 17"/>
            <p:cNvSpPr/>
            <p:nvPr/>
          </p:nvSpPr>
          <p:spPr>
            <a:xfrm>
              <a:off x="1391" y="4778422"/>
              <a:ext cx="5839335" cy="72324"/>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grpSp>
      <p:pic>
        <p:nvPicPr>
          <p:cNvPr id="20" name="Picture 19" descr="dte_hor_col28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8025" y="1461346"/>
            <a:ext cx="4833801" cy="1087120"/>
          </a:xfrm>
          <a:prstGeom prst="rect">
            <a:avLst/>
          </a:prstGeom>
        </p:spPr>
      </p:pic>
      <p:sp>
        <p:nvSpPr>
          <p:cNvPr id="22" name="Rectangle 21"/>
          <p:cNvSpPr/>
          <p:nvPr userDrawn="1"/>
        </p:nvSpPr>
        <p:spPr>
          <a:xfrm>
            <a:off x="6620933" y="143933"/>
            <a:ext cx="2413000" cy="829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13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 Energy">
    <p:spTree>
      <p:nvGrpSpPr>
        <p:cNvPr id="1" name=""/>
        <p:cNvGrpSpPr/>
        <p:nvPr/>
      </p:nvGrpSpPr>
      <p:grpSpPr>
        <a:xfrm>
          <a:off x="0" y="0"/>
          <a:ext cx="0" cy="0"/>
          <a:chOff x="0" y="0"/>
          <a:chExt cx="0" cy="0"/>
        </a:xfrm>
      </p:grpSpPr>
      <p:sp>
        <p:nvSpPr>
          <p:cNvPr id="12" name="Rectangle 11"/>
          <p:cNvSpPr/>
          <p:nvPr userDrawn="1"/>
        </p:nvSpPr>
        <p:spPr>
          <a:xfrm>
            <a:off x="4572005" y="0"/>
            <a:ext cx="4571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sp>
        <p:nvSpPr>
          <p:cNvPr id="9" name="Text Placeholder 1"/>
          <p:cNvSpPr>
            <a:spLocks noGrp="1"/>
          </p:cNvSpPr>
          <p:nvPr>
            <p:ph type="body" sz="quarter" idx="12" hasCustomPrompt="1"/>
          </p:nvPr>
        </p:nvSpPr>
        <p:spPr>
          <a:xfrm>
            <a:off x="6227064" y="858420"/>
            <a:ext cx="2861250" cy="319327"/>
          </a:xfrm>
        </p:spPr>
        <p:txBody>
          <a:bodyPr anchor="t"/>
          <a:lstStyle>
            <a:lvl1pPr marL="0" indent="0">
              <a:buNone/>
              <a:defRPr cap="all" baseline="0"/>
            </a:lvl1pPr>
          </a:lstStyle>
          <a:p>
            <a:r>
              <a:rPr lang="en-US" b="1" dirty="0"/>
              <a:t>Contacts</a:t>
            </a:r>
          </a:p>
        </p:txBody>
      </p:sp>
      <p:pic>
        <p:nvPicPr>
          <p:cNvPr id="10" name="Picture 9"/>
          <p:cNvPicPr>
            <a:picLocks noChangeAspect="1"/>
          </p:cNvPicPr>
          <p:nvPr userDrawn="1"/>
        </p:nvPicPr>
        <p:blipFill rotWithShape="1">
          <a:blip r:embed="rId3" cstate="screen">
            <a:duotone>
              <a:prstClr val="black"/>
              <a:srgbClr val="555759">
                <a:tint val="45000"/>
                <a:satMod val="400000"/>
              </a:srgbClr>
            </a:duotone>
            <a:extLst>
              <a:ext uri="{28A0092B-C50C-407E-A947-70E740481C1C}">
                <a14:useLocalDpi xmlns:a14="http://schemas.microsoft.com/office/drawing/2010/main"/>
              </a:ext>
            </a:extLst>
          </a:blip>
          <a:srcRect/>
          <a:stretch/>
        </p:blipFill>
        <p:spPr>
          <a:xfrm>
            <a:off x="5" y="0"/>
            <a:ext cx="4571999" cy="6865034"/>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4394" y="858420"/>
            <a:ext cx="3935212" cy="4842504"/>
          </a:xfrm>
          <a:prstGeom prst="rect">
            <a:avLst/>
          </a:prstGeom>
        </p:spPr>
      </p:pic>
    </p:spTree>
    <p:extLst>
      <p:ext uri="{BB962C8B-B14F-4D97-AF65-F5344CB8AC3E}">
        <p14:creationId xmlns:p14="http://schemas.microsoft.com/office/powerpoint/2010/main" val="23988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_Color Block_Gray">
    <p:spTree>
      <p:nvGrpSpPr>
        <p:cNvPr id="1" name=""/>
        <p:cNvGrpSpPr/>
        <p:nvPr/>
      </p:nvGrpSpPr>
      <p:grpSpPr>
        <a:xfrm>
          <a:off x="0" y="0"/>
          <a:ext cx="0" cy="0"/>
          <a:chOff x="0" y="0"/>
          <a:chExt cx="0" cy="0"/>
        </a:xfrm>
      </p:grpSpPr>
      <p:sp>
        <p:nvSpPr>
          <p:cNvPr id="7" name="Rectangle 6"/>
          <p:cNvSpPr/>
          <p:nvPr userDrawn="1"/>
        </p:nvSpPr>
        <p:spPr>
          <a:xfrm>
            <a:off x="1047" y="0"/>
            <a:ext cx="9151264" cy="6858001"/>
          </a:xfrm>
          <a:prstGeom prst="rect">
            <a:avLst/>
          </a:prstGeom>
          <a:gradFill>
            <a:gsLst>
              <a:gs pos="0">
                <a:srgbClr val="648C1A"/>
              </a:gs>
              <a:gs pos="100000">
                <a:schemeClr val="accent2"/>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Freeform 8"/>
          <p:cNvSpPr/>
          <p:nvPr userDrawn="1"/>
        </p:nvSpPr>
        <p:spPr>
          <a:xfrm>
            <a:off x="-19969" y="-18548"/>
            <a:ext cx="8959356" cy="6883161"/>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 name="connsiteX0" fmla="*/ 2094750 w 8959356"/>
              <a:gd name="connsiteY0" fmla="*/ 15607 h 6883161"/>
              <a:gd name="connsiteX1" fmla="*/ 8959356 w 8959356"/>
              <a:gd name="connsiteY1" fmla="*/ 15399 h 6883161"/>
              <a:gd name="connsiteX2" fmla="*/ 3399925 w 8959356"/>
              <a:gd name="connsiteY2" fmla="*/ 6878276 h 6883161"/>
              <a:gd name="connsiteX3" fmla="*/ 16522 w 8959356"/>
              <a:gd name="connsiteY3" fmla="*/ 6883161 h 6883161"/>
              <a:gd name="connsiteX4" fmla="*/ 0 w 8959356"/>
              <a:gd name="connsiteY4" fmla="*/ 0 h 6883161"/>
              <a:gd name="connsiteX5" fmla="*/ 2094750 w 8959356"/>
              <a:gd name="connsiteY5" fmla="*/ 15607 h 688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9356" h="6883161">
                <a:moveTo>
                  <a:pt x="2094750" y="15607"/>
                </a:moveTo>
                <a:lnTo>
                  <a:pt x="8959356" y="15399"/>
                </a:lnTo>
                <a:lnTo>
                  <a:pt x="3399925" y="6878276"/>
                </a:lnTo>
                <a:lnTo>
                  <a:pt x="16522" y="6883161"/>
                </a:lnTo>
                <a:cubicBezTo>
                  <a:pt x="16522" y="6503974"/>
                  <a:pt x="0" y="379187"/>
                  <a:pt x="0" y="0"/>
                </a:cubicBezTo>
                <a:lnTo>
                  <a:pt x="2094750" y="15607"/>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 Placeholder 23"/>
          <p:cNvSpPr>
            <a:spLocks noGrp="1"/>
          </p:cNvSpPr>
          <p:nvPr>
            <p:ph type="body" sz="quarter" idx="19"/>
          </p:nvPr>
        </p:nvSpPr>
        <p:spPr>
          <a:xfrm>
            <a:off x="228601" y="490118"/>
            <a:ext cx="4343399" cy="4769512"/>
          </a:xfrm>
          <a:prstGeom prst="rect">
            <a:avLst/>
          </a:prstGeom>
        </p:spPr>
        <p:txBody>
          <a:bodyPr vert="horz" lIns="0" rIns="0" bIns="0" anchor="ctr"/>
          <a:lstStyle>
            <a:lvl1pPr marL="0" indent="0">
              <a:buFontTx/>
              <a:buNone/>
              <a:defRPr sz="2500" cap="all" baseline="0">
                <a:solidFill>
                  <a:schemeClr val="bg2"/>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2412" y="6327509"/>
            <a:ext cx="1145381" cy="317970"/>
          </a:xfrm>
          <a:prstGeom prst="rect">
            <a:avLst/>
          </a:prstGeom>
        </p:spPr>
      </p:pic>
    </p:spTree>
    <p:extLst>
      <p:ext uri="{BB962C8B-B14F-4D97-AF65-F5344CB8AC3E}">
        <p14:creationId xmlns:p14="http://schemas.microsoft.com/office/powerpoint/2010/main" val="180703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0FC5F4-618F-4A93-96C2-6637F5405BD2}" type="slidenum">
              <a:rPr lang="en-US" smtClean="0"/>
              <a:pPr/>
              <a:t>‹#›</a:t>
            </a:fld>
            <a:endParaRPr lang="en-US" dirty="0"/>
          </a:p>
        </p:txBody>
      </p:sp>
      <p:sp>
        <p:nvSpPr>
          <p:cNvPr id="13" name="Text Placeholder 12"/>
          <p:cNvSpPr>
            <a:spLocks noGrp="1"/>
          </p:cNvSpPr>
          <p:nvPr>
            <p:ph type="body" sz="quarter" idx="13"/>
          </p:nvPr>
        </p:nvSpPr>
        <p:spPr>
          <a:xfrm>
            <a:off x="152400" y="6400800"/>
            <a:ext cx="8001000" cy="457200"/>
          </a:xfrm>
        </p:spPr>
        <p:txBody>
          <a:bodyPr>
            <a:noAutofit/>
          </a:bodyPr>
          <a:lstStyle>
            <a:lvl1pPr marL="117475" indent="-117475">
              <a:buFont typeface="+mj-lt"/>
              <a:buAutoNum type="arabicPeriod"/>
              <a:defRPr sz="800" b="0"/>
            </a:lvl1pPr>
            <a:lvl2pPr>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86916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10FC5F4-618F-4A93-96C2-6637F5405BD2}" type="slidenum">
              <a:rPr lang="en-US" smtClean="0"/>
              <a:pPr/>
              <a:t>‹#›</a:t>
            </a:fld>
            <a:endParaRPr lang="en-US" dirty="0"/>
          </a:p>
        </p:txBody>
      </p:sp>
      <p:sp>
        <p:nvSpPr>
          <p:cNvPr id="6" name="Text Placeholder 12"/>
          <p:cNvSpPr>
            <a:spLocks noGrp="1"/>
          </p:cNvSpPr>
          <p:nvPr>
            <p:ph type="body" sz="quarter" idx="13"/>
          </p:nvPr>
        </p:nvSpPr>
        <p:spPr>
          <a:xfrm>
            <a:off x="152400" y="6400800"/>
            <a:ext cx="8001000" cy="457200"/>
          </a:xfrm>
        </p:spPr>
        <p:txBody>
          <a:bodyPr>
            <a:noAutofit/>
          </a:bodyPr>
          <a:lstStyle>
            <a:lvl1pPr marL="117475" indent="-117475">
              <a:buFont typeface="+mj-lt"/>
              <a:buAutoNum type="arabicPeriod"/>
              <a:defRPr sz="800" b="0"/>
            </a:lvl1pPr>
            <a:lvl2pPr>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286676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FC5F4-618F-4A93-96C2-6637F5405BD2}" type="slidenum">
              <a:rPr lang="en-US" smtClean="0"/>
              <a:pPr/>
              <a:t>‹#›</a:t>
            </a:fld>
            <a:endParaRPr lang="en-US" dirty="0"/>
          </a:p>
        </p:txBody>
      </p:sp>
      <p:sp>
        <p:nvSpPr>
          <p:cNvPr id="5" name="Title 1"/>
          <p:cNvSpPr>
            <a:spLocks noGrp="1"/>
          </p:cNvSpPr>
          <p:nvPr>
            <p:ph type="title"/>
          </p:nvPr>
        </p:nvSpPr>
        <p:spPr>
          <a:xfrm>
            <a:off x="457200" y="202722"/>
            <a:ext cx="6324600" cy="914400"/>
          </a:xfrm>
        </p:spPr>
        <p:txBody>
          <a:bodyPr/>
          <a:lstStyle/>
          <a:p>
            <a:r>
              <a:rPr lang="en-US" dirty="0"/>
              <a:t>Click to edit Master title style</a:t>
            </a:r>
          </a:p>
        </p:txBody>
      </p:sp>
      <p:sp>
        <p:nvSpPr>
          <p:cNvPr id="6" name="Text Placeholder 12"/>
          <p:cNvSpPr>
            <a:spLocks noGrp="1"/>
          </p:cNvSpPr>
          <p:nvPr>
            <p:ph type="body" sz="quarter" idx="13"/>
          </p:nvPr>
        </p:nvSpPr>
        <p:spPr>
          <a:xfrm>
            <a:off x="152400" y="6400800"/>
            <a:ext cx="8001000" cy="457200"/>
          </a:xfrm>
        </p:spPr>
        <p:txBody>
          <a:bodyPr>
            <a:noAutofit/>
          </a:bodyPr>
          <a:lstStyle>
            <a:lvl1pPr marL="117475" indent="-117475">
              <a:buFont typeface="+mj-lt"/>
              <a:buAutoNum type="arabicPeriod"/>
              <a:defRPr sz="800" b="0"/>
            </a:lvl1pPr>
            <a:lvl2pPr>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185707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ference Material divider (for Board deck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0FC5F4-618F-4A93-96C2-6637F5405BD2}" type="slidenum">
              <a:rPr lang="en-US" smtClean="0"/>
              <a:pPr/>
              <a:t>‹#›</a:t>
            </a:fld>
            <a:endParaRPr lang="en-US" dirty="0"/>
          </a:p>
        </p:txBody>
      </p:sp>
      <p:sp>
        <p:nvSpPr>
          <p:cNvPr id="13" name="Text Placeholder 12"/>
          <p:cNvSpPr>
            <a:spLocks noGrp="1"/>
          </p:cNvSpPr>
          <p:nvPr>
            <p:ph type="body" sz="quarter" idx="13"/>
          </p:nvPr>
        </p:nvSpPr>
        <p:spPr>
          <a:xfrm>
            <a:off x="152400" y="6400800"/>
            <a:ext cx="8001000" cy="457200"/>
          </a:xfrm>
        </p:spPr>
        <p:txBody>
          <a:bodyPr>
            <a:noAutofit/>
          </a:bodyPr>
          <a:lstStyle>
            <a:lvl1pPr marL="117475" indent="-117475">
              <a:buFont typeface="+mj-lt"/>
              <a:buAutoNum type="arabicPeriod"/>
              <a:defRPr sz="800" b="0"/>
            </a:lvl1pPr>
            <a:lvl2pPr>
              <a:defRPr sz="800"/>
            </a:lvl2pPr>
            <a:lvl3pPr>
              <a:defRPr sz="800"/>
            </a:lvl3pPr>
            <a:lvl4pPr>
              <a:defRPr sz="800"/>
            </a:lvl4pPr>
            <a:lvl5pPr>
              <a:defRPr sz="800"/>
            </a:lvl5pPr>
          </a:lstStyle>
          <a:p>
            <a:pPr lvl="0"/>
            <a:r>
              <a:rPr lang="en-US" dirty="0"/>
              <a:t>Click to edit Master text styles</a:t>
            </a:r>
          </a:p>
        </p:txBody>
      </p:sp>
      <p:sp>
        <p:nvSpPr>
          <p:cNvPr id="4" name="TextBox 3"/>
          <p:cNvSpPr txBox="1"/>
          <p:nvPr userDrawn="1"/>
        </p:nvSpPr>
        <p:spPr>
          <a:xfrm>
            <a:off x="471055" y="3048003"/>
            <a:ext cx="8458200" cy="738664"/>
          </a:xfrm>
          <a:prstGeom prst="rect">
            <a:avLst/>
          </a:prstGeom>
          <a:noFill/>
        </p:spPr>
        <p:txBody>
          <a:bodyPr wrap="square" rtlCol="0">
            <a:spAutoFit/>
          </a:bodyPr>
          <a:lstStyle/>
          <a:p>
            <a:pPr algn="ctr"/>
            <a:r>
              <a:rPr lang="en-US" sz="2400" dirty="0"/>
              <a:t>Reference Material</a:t>
            </a:r>
          </a:p>
          <a:p>
            <a:pPr algn="ctr"/>
            <a:r>
              <a:rPr lang="en-US" dirty="0"/>
              <a:t>(Optional</a:t>
            </a:r>
            <a:r>
              <a:rPr lang="en-US" baseline="0" dirty="0"/>
              <a:t> for Board of Directors Review)</a:t>
            </a:r>
            <a:endParaRPr lang="en-US" dirty="0"/>
          </a:p>
        </p:txBody>
      </p:sp>
    </p:spTree>
    <p:extLst>
      <p:ext uri="{BB962C8B-B14F-4D97-AF65-F5344CB8AC3E}">
        <p14:creationId xmlns:p14="http://schemas.microsoft.com/office/powerpoint/2010/main" val="3784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0"/>
            <a:ext cx="7467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0FC5F4-618F-4A93-96C2-6637F5405BD2}" type="slidenum">
              <a:rPr lang="en-US" smtClean="0"/>
              <a:t>‹#›</a:t>
            </a:fld>
            <a:endParaRPr lang="en-US" dirty="0"/>
          </a:p>
        </p:txBody>
      </p:sp>
    </p:spTree>
    <p:extLst>
      <p:ext uri="{BB962C8B-B14F-4D97-AF65-F5344CB8AC3E}">
        <p14:creationId xmlns:p14="http://schemas.microsoft.com/office/powerpoint/2010/main" val="26747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_Title Slide">
    <p:spTree>
      <p:nvGrpSpPr>
        <p:cNvPr id="1" name=""/>
        <p:cNvGrpSpPr/>
        <p:nvPr/>
      </p:nvGrpSpPr>
      <p:grpSpPr>
        <a:xfrm>
          <a:off x="0" y="0"/>
          <a:ext cx="0" cy="0"/>
          <a:chOff x="0" y="0"/>
          <a:chExt cx="0" cy="0"/>
        </a:xfrm>
      </p:grpSpPr>
      <p:sp>
        <p:nvSpPr>
          <p:cNvPr id="7" name="Rectangle 6"/>
          <p:cNvSpPr/>
          <p:nvPr userDrawn="1"/>
        </p:nvSpPr>
        <p:spPr>
          <a:xfrm>
            <a:off x="1047" y="3692"/>
            <a:ext cx="915126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Freeform 8"/>
          <p:cNvSpPr/>
          <p:nvPr userDrawn="1"/>
        </p:nvSpPr>
        <p:spPr>
          <a:xfrm>
            <a:off x="-8952" y="-3148"/>
            <a:ext cx="894833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1400053" y="3588760"/>
            <a:ext cx="4953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400054" y="3692359"/>
            <a:ext cx="41825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400054" y="3059448"/>
            <a:ext cx="4615735"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sp>
        <p:nvSpPr>
          <p:cNvPr id="15" name="Freeform 14"/>
          <p:cNvSpPr/>
          <p:nvPr userDrawn="1"/>
        </p:nvSpPr>
        <p:spPr>
          <a:xfrm>
            <a:off x="-6447" y="-3908"/>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4981" y="6197562"/>
            <a:ext cx="1994246" cy="343835"/>
          </a:xfrm>
          <a:prstGeom prst="rect">
            <a:avLst/>
          </a:prstGeom>
        </p:spPr>
      </p:pic>
      <p:sp>
        <p:nvSpPr>
          <p:cNvPr id="4" name="Text Placeholder 3"/>
          <p:cNvSpPr>
            <a:spLocks noGrp="1"/>
          </p:cNvSpPr>
          <p:nvPr>
            <p:ph type="body" sz="quarter" idx="20" hasCustomPrompt="1"/>
          </p:nvPr>
        </p:nvSpPr>
        <p:spPr>
          <a:xfrm>
            <a:off x="1400053" y="4200993"/>
            <a:ext cx="32004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400053" y="4889321"/>
            <a:ext cx="3200400" cy="347472"/>
          </a:xfrm>
        </p:spPr>
        <p:txBody>
          <a:bodyPr anchor="ctr"/>
          <a:lstStyle>
            <a:lvl1pPr marL="0" indent="0">
              <a:buNone/>
              <a:defRPr sz="1050" cap="all" baseline="0">
                <a:solidFill>
                  <a:schemeClr val="bg1"/>
                </a:solidFill>
              </a:defRPr>
            </a:lvl1pPr>
          </a:lstStyle>
          <a:p>
            <a:pPr lvl="0"/>
            <a:r>
              <a:rPr lang="en-US" dirty="0"/>
              <a:t>Navigant Reference No:</a:t>
            </a:r>
          </a:p>
        </p:txBody>
      </p:sp>
    </p:spTree>
    <p:extLst>
      <p:ext uri="{BB962C8B-B14F-4D97-AF65-F5344CB8AC3E}">
        <p14:creationId xmlns:p14="http://schemas.microsoft.com/office/powerpoint/2010/main" val="128162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3.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2722"/>
            <a:ext cx="6324600" cy="94027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FC5F4-618F-4A93-96C2-6637F5405BD2}" type="slidenum">
              <a:rPr lang="en-US" smtClean="0"/>
              <a:pPr/>
              <a:t>‹#›</a:t>
            </a:fld>
            <a:endParaRPr lang="en-US" dirty="0"/>
          </a:p>
        </p:txBody>
      </p:sp>
      <p:sp>
        <p:nvSpPr>
          <p:cNvPr id="9" name="Rectangle 8"/>
          <p:cNvSpPr/>
          <p:nvPr userDrawn="1"/>
        </p:nvSpPr>
        <p:spPr bwMode="black">
          <a:xfrm>
            <a:off x="0" y="1161984"/>
            <a:ext cx="9144000" cy="64008"/>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sp>
        <p:nvSpPr>
          <p:cNvPr id="10" name="Rectangle 9"/>
          <p:cNvSpPr/>
          <p:nvPr userDrawn="1"/>
        </p:nvSpPr>
        <p:spPr>
          <a:xfrm>
            <a:off x="0" y="6300216"/>
            <a:ext cx="9144000" cy="64008"/>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a:p>
        </p:txBody>
      </p:sp>
      <p:pic>
        <p:nvPicPr>
          <p:cNvPr id="5" name="Picture 4" descr="dte_hor_col280.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81799" y="301418"/>
            <a:ext cx="2175933" cy="489366"/>
          </a:xfrm>
          <a:prstGeom prst="rect">
            <a:avLst/>
          </a:prstGeom>
        </p:spPr>
      </p:pic>
    </p:spTree>
    <p:extLst>
      <p:ext uri="{BB962C8B-B14F-4D97-AF65-F5344CB8AC3E}">
        <p14:creationId xmlns:p14="http://schemas.microsoft.com/office/powerpoint/2010/main" val="2299733366"/>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73" r:id="rId3"/>
    <p:sldLayoutId id="2147483650" r:id="rId4"/>
    <p:sldLayoutId id="2147483652" r:id="rId5"/>
    <p:sldLayoutId id="2147483655" r:id="rId6"/>
    <p:sldLayoutId id="2147483674" r:id="rId7"/>
    <p:sldLayoutId id="2147483677" r:id="rId8"/>
  </p:sldLayoutIdLst>
  <p:hf hdr="0" ftr="0" dt="0"/>
  <p:txStyles>
    <p:titleStyle>
      <a:lvl1pPr algn="l" defTabSz="914400" rtl="0" eaLnBrk="1" latinLnBrk="0" hangingPunct="1">
        <a:spcBef>
          <a:spcPct val="0"/>
        </a:spcBef>
        <a:buNone/>
        <a:defRPr sz="2000" b="1" kern="1200">
          <a:solidFill>
            <a:srgbClr val="000000"/>
          </a:solidFill>
          <a:latin typeface="Arial" pitchFamily="34" charset="0"/>
          <a:ea typeface="+mj-ea"/>
          <a:cs typeface="Arial" pitchFamily="34" charset="0"/>
        </a:defRPr>
      </a:lvl1pPr>
    </p:titleStyle>
    <p:body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Text Placeholder 18"/>
          <p:cNvSpPr txBox="1">
            <a:spLocks/>
          </p:cNvSpPr>
          <p:nvPr userDrawn="1"/>
        </p:nvSpPr>
        <p:spPr>
          <a:xfrm>
            <a:off x="309511" y="6370116"/>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r>
              <a:rPr dirty="0">
                <a:solidFill>
                  <a:srgbClr val="555759">
                    <a:lumMod val="60000"/>
                    <a:lumOff val="40000"/>
                  </a:srgbClr>
                </a:solidFill>
              </a:rPr>
              <a:t>/ ©2016 Navigant Consulting, Inc. All rights Reserved</a:t>
            </a:r>
          </a:p>
        </p:txBody>
      </p:sp>
      <p:cxnSp>
        <p:nvCxnSpPr>
          <p:cNvPr id="22" name="Straight Connector 21"/>
          <p:cNvCxnSpPr/>
          <p:nvPr userDrawn="1"/>
        </p:nvCxnSpPr>
        <p:spPr>
          <a:xfrm>
            <a:off x="228601" y="6250077"/>
            <a:ext cx="8694739"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8"/>
          <p:cNvSpPr txBox="1">
            <a:spLocks/>
          </p:cNvSpPr>
          <p:nvPr userDrawn="1"/>
        </p:nvSpPr>
        <p:spPr>
          <a:xfrm>
            <a:off x="136515" y="6365441"/>
            <a:ext cx="35873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555759"/>
              </a:buClr>
            </a:pPr>
            <a:fld id="{C0D4A90D-707C-4CFA-8F87-17CF45DE2B45}" type="slidenum">
              <a:rPr smtClean="0">
                <a:solidFill>
                  <a:srgbClr val="95D600"/>
                </a:solidFill>
              </a:rPr>
              <a:pPr>
                <a:buClr>
                  <a:srgbClr val="555759"/>
                </a:buClr>
              </a:pPr>
              <a:t>‹#›</a:t>
            </a:fld>
            <a:endParaRPr dirty="0"/>
          </a:p>
        </p:txBody>
      </p:sp>
      <p:sp>
        <p:nvSpPr>
          <p:cNvPr id="1037" name="Rectangle 14"/>
          <p:cNvSpPr>
            <a:spLocks noGrp="1" noChangeArrowheads="1"/>
          </p:cNvSpPr>
          <p:nvPr userDrawn="1">
            <p:ph type="body" idx="1"/>
          </p:nvPr>
        </p:nvSpPr>
        <p:spPr bwMode="auto">
          <a:xfrm>
            <a:off x="2079560" y="1262358"/>
            <a:ext cx="6856622"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bwMode="auto">
          <a:xfrm flipH="1">
            <a:off x="0" y="6302465"/>
            <a:ext cx="9144000" cy="0"/>
          </a:xfrm>
          <a:prstGeom prst="line">
            <a:avLst/>
          </a:prstGeom>
          <a:solidFill>
            <a:schemeClr val="accent1"/>
          </a:solidFill>
          <a:ln w="19050" cap="flat" cmpd="dbl" algn="ctr">
            <a:noFill/>
            <a:prstDash val="solid"/>
            <a:round/>
            <a:headEnd type="none" w="med" len="med"/>
            <a:tailEnd type="none" w="med" len="med"/>
          </a:ln>
          <a:effectLst/>
        </p:spPr>
      </p:cxnSp>
      <p:pic>
        <p:nvPicPr>
          <p:cNvPr id="2" name="Picture 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955459" y="6400190"/>
            <a:ext cx="977407" cy="168518"/>
          </a:xfrm>
          <a:prstGeom prst="rect">
            <a:avLst/>
          </a:prstGeom>
        </p:spPr>
      </p:pic>
      <p:cxnSp>
        <p:nvCxnSpPr>
          <p:cNvPr id="5" name="Straight Connector 4"/>
          <p:cNvCxnSpPr/>
          <p:nvPr userDrawn="1"/>
        </p:nvCxnSpPr>
        <p:spPr bwMode="auto">
          <a:xfrm>
            <a:off x="2079560" y="1022438"/>
            <a:ext cx="706444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1" name="Freeform 10"/>
          <p:cNvSpPr/>
          <p:nvPr userDrawn="1"/>
        </p:nvSpPr>
        <p:spPr>
          <a:xfrm>
            <a:off x="0" y="1"/>
            <a:ext cx="2086007"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993266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sldNum="0" hdr="0" dt="0"/>
  <p:txStyles>
    <p:titleStyle>
      <a:lvl1pPr marL="0" indent="0" algn="l" rtl="0" eaLnBrk="1" fontAlgn="base" hangingPunct="1">
        <a:spcBef>
          <a:spcPct val="0"/>
        </a:spcBef>
        <a:spcAft>
          <a:spcPct val="0"/>
        </a:spcAft>
        <a:defRPr lang="en-US" sz="2200" b="0" kern="1200" cap="all" baseline="0" dirty="0">
          <a:solidFill>
            <a:schemeClr val="accent1"/>
          </a:solidFill>
          <a:effectLst/>
          <a:latin typeface="+mn-lt"/>
          <a:ea typeface="+mj-ea"/>
          <a:cs typeface="+mj-cs"/>
        </a:defRPr>
      </a:lvl1pPr>
      <a:lvl2pPr marL="455613" indent="-455613" algn="l" rtl="0" eaLnBrk="1" fontAlgn="base" hangingPunct="1">
        <a:spcBef>
          <a:spcPct val="0"/>
        </a:spcBef>
        <a:spcAft>
          <a:spcPct val="0"/>
        </a:spcAft>
        <a:defRPr sz="3200">
          <a:solidFill>
            <a:schemeClr val="bg1"/>
          </a:solidFill>
          <a:latin typeface="Arial Narrow" pitchFamily="34" charset="0"/>
        </a:defRPr>
      </a:lvl2pPr>
      <a:lvl3pPr marL="455613" indent="-455613" algn="l" rtl="0" eaLnBrk="1" fontAlgn="base" hangingPunct="1">
        <a:spcBef>
          <a:spcPct val="0"/>
        </a:spcBef>
        <a:spcAft>
          <a:spcPct val="0"/>
        </a:spcAft>
        <a:defRPr sz="3200">
          <a:solidFill>
            <a:schemeClr val="bg1"/>
          </a:solidFill>
          <a:latin typeface="Arial Narrow" pitchFamily="34" charset="0"/>
        </a:defRPr>
      </a:lvl3pPr>
      <a:lvl4pPr marL="455613" indent="-455613" algn="l" rtl="0" eaLnBrk="1" fontAlgn="base" hangingPunct="1">
        <a:spcBef>
          <a:spcPct val="0"/>
        </a:spcBef>
        <a:spcAft>
          <a:spcPct val="0"/>
        </a:spcAft>
        <a:defRPr sz="3200">
          <a:solidFill>
            <a:schemeClr val="bg1"/>
          </a:solidFill>
          <a:latin typeface="Arial Narrow" pitchFamily="34" charset="0"/>
        </a:defRPr>
      </a:lvl4pPr>
      <a:lvl5pPr marL="455613" indent="-455613" algn="l" rtl="0" eaLnBrk="1" fontAlgn="base" hangingPunct="1">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p:titleStyle>
    <p:bodyStyle>
      <a:lvl1pPr marL="230188" indent="-230188" algn="l" rtl="0" eaLnBrk="1" fontAlgn="base" hangingPunct="1">
        <a:spcBef>
          <a:spcPct val="20000"/>
        </a:spcBef>
        <a:spcAft>
          <a:spcPct val="0"/>
        </a:spcAft>
        <a:buClr>
          <a:schemeClr val="accent1"/>
        </a:buClr>
        <a:buSzPct val="100000"/>
        <a:buFont typeface="Arial" panose="020B0604020202020204" pitchFamily="34" charset="0"/>
        <a:buChar char="•"/>
        <a:defRPr lang="en-US" sz="1800" kern="1200" dirty="0">
          <a:solidFill>
            <a:schemeClr val="accent1"/>
          </a:solidFill>
          <a:latin typeface="+mj-lt"/>
          <a:ea typeface="+mn-ea"/>
          <a:cs typeface="+mn-cs"/>
        </a:defRPr>
      </a:lvl1pPr>
      <a:lvl2pPr marL="460375" indent="-22383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2pPr>
      <a:lvl3pPr marL="1027113" indent="-344488" algn="l" rtl="0" eaLnBrk="1" fontAlgn="base" hangingPunct="1">
        <a:spcBef>
          <a:spcPct val="20000"/>
        </a:spcBef>
        <a:spcAft>
          <a:spcPct val="0"/>
        </a:spcAft>
        <a:buClr>
          <a:schemeClr val="accent1"/>
        </a:buClr>
        <a:buSzPct val="100000"/>
        <a:buFont typeface="Wingdings" panose="05000000000000000000" pitchFamily="2" charset="2"/>
        <a:buChar char="§"/>
        <a:defRPr lang="en-US" sz="1400" kern="1200" dirty="0">
          <a:solidFill>
            <a:schemeClr val="accent1"/>
          </a:solidFill>
          <a:latin typeface="+mj-lt"/>
          <a:ea typeface="+mn-ea"/>
          <a:cs typeface="+mn-cs"/>
        </a:defRPr>
      </a:lvl3pPr>
      <a:lvl4pPr marL="1373188" indent="-344488" algn="l" rtl="0" eaLnBrk="1" fontAlgn="base" hangingPunct="1">
        <a:spcBef>
          <a:spcPct val="20000"/>
        </a:spcBef>
        <a:spcAft>
          <a:spcPct val="0"/>
        </a:spcAft>
        <a:buClr>
          <a:schemeClr val="accent1"/>
        </a:buClr>
        <a:buSzPct val="100000"/>
        <a:buFont typeface="Palatino Linotype" pitchFamily="18" charset="0"/>
        <a:buChar char="◦"/>
        <a:defRPr lang="en-US" sz="1200" kern="1200" dirty="0">
          <a:solidFill>
            <a:schemeClr val="accent1"/>
          </a:solidFill>
          <a:latin typeface="+mj-lt"/>
          <a:ea typeface="+mn-ea"/>
          <a:cs typeface="+mn-cs"/>
        </a:defRPr>
      </a:lvl4pPr>
      <a:lvl5pPr marL="1717675" indent="-342900" algn="l" rtl="0" eaLnBrk="1" fontAlgn="base" hangingPunct="1">
        <a:spcBef>
          <a:spcPct val="20000"/>
        </a:spcBef>
        <a:spcAft>
          <a:spcPct val="0"/>
        </a:spcAft>
        <a:buClr>
          <a:schemeClr val="accent1"/>
        </a:buClr>
        <a:buSzPct val="100000"/>
        <a:buFont typeface="Palatino Linotype" pitchFamily="18" charset="0"/>
        <a:buChar char="▫"/>
        <a:defRPr lang="en-US" sz="1100" kern="1200" dirty="0">
          <a:solidFill>
            <a:schemeClr val="accent1"/>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5"/>
            <a:ext cx="6400800" cy="1470025"/>
          </a:xfrm>
        </p:spPr>
        <p:txBody>
          <a:bodyPr>
            <a:noAutofit/>
          </a:bodyPr>
          <a:lstStyle/>
          <a:p>
            <a:pPr lvl="0"/>
            <a:r>
              <a:rPr lang="en-US" dirty="0">
                <a:latin typeface="Arial"/>
                <a:cs typeface="Arial"/>
              </a:rPr>
              <a:t>Energy Waste Reduction (EWR) </a:t>
            </a:r>
            <a:br>
              <a:rPr lang="en-US" dirty="0">
                <a:latin typeface="Arial"/>
                <a:cs typeface="Arial"/>
              </a:rPr>
            </a:br>
            <a:r>
              <a:rPr lang="en-US" dirty="0">
                <a:latin typeface="Arial"/>
                <a:cs typeface="Arial"/>
              </a:rPr>
              <a:t>Low Income</a:t>
            </a:r>
            <a:endParaRPr lang="en-US" dirty="0"/>
          </a:p>
        </p:txBody>
      </p:sp>
      <p:sp>
        <p:nvSpPr>
          <p:cNvPr id="3" name="Subtitle 2"/>
          <p:cNvSpPr>
            <a:spLocks noGrp="1"/>
          </p:cNvSpPr>
          <p:nvPr>
            <p:ph type="subTitle" idx="1"/>
          </p:nvPr>
        </p:nvSpPr>
        <p:spPr>
          <a:xfrm>
            <a:off x="2209800" y="3886200"/>
            <a:ext cx="6400800" cy="1752600"/>
          </a:xfrm>
        </p:spPr>
        <p:txBody>
          <a:bodyPr>
            <a:noAutofit/>
          </a:bodyPr>
          <a:lstStyle/>
          <a:p>
            <a:pPr lvl="0" defTabSz="457200">
              <a:defRPr/>
            </a:pPr>
            <a:r>
              <a:rPr lang="en-US" dirty="0">
                <a:latin typeface="Arial"/>
                <a:cs typeface="Arial"/>
              </a:rPr>
              <a:t>Jason Kupser</a:t>
            </a:r>
          </a:p>
          <a:p>
            <a:pPr lvl="0" defTabSz="457200">
              <a:defRPr/>
            </a:pPr>
            <a:r>
              <a:rPr lang="en-US" dirty="0">
                <a:latin typeface="Arial"/>
                <a:cs typeface="Arial"/>
              </a:rPr>
              <a:t>Manager – Residential / Education Awareness EWR</a:t>
            </a:r>
          </a:p>
          <a:p>
            <a:pPr lvl="0" defTabSz="457200">
              <a:defRPr/>
            </a:pPr>
            <a:endParaRPr lang="en-US" dirty="0">
              <a:latin typeface="Arial"/>
              <a:cs typeface="Arial"/>
            </a:endParaRPr>
          </a:p>
          <a:p>
            <a:pPr lvl="0" defTabSz="457200">
              <a:defRPr/>
            </a:pPr>
            <a:r>
              <a:rPr lang="en-US" dirty="0">
                <a:latin typeface="Arial"/>
                <a:cs typeface="Arial"/>
              </a:rPr>
              <a:t>January 24, 2019</a:t>
            </a:r>
          </a:p>
        </p:txBody>
      </p:sp>
    </p:spTree>
    <p:extLst>
      <p:ext uri="{BB962C8B-B14F-4D97-AF65-F5344CB8AC3E}">
        <p14:creationId xmlns:p14="http://schemas.microsoft.com/office/powerpoint/2010/main" val="117544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2" name="think-cell Slide" r:id="rId4" imgW="6350000" imgH="6350000" progId="">
                  <p:embed/>
                </p:oleObj>
              </mc:Choice>
              <mc:Fallback>
                <p:oleObj name="think-cell Slide" r:id="rId4" imgW="6350000" imgH="635000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54623" y="1988693"/>
            <a:ext cx="6098959" cy="5962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Autofit/>
          </a:bodyPr>
          <a:lstStyle/>
          <a:p>
            <a:r>
              <a:rPr lang="en-US" sz="2000" dirty="0"/>
              <a:t>Agenda</a:t>
            </a:r>
          </a:p>
        </p:txBody>
      </p:sp>
      <p:sp>
        <p:nvSpPr>
          <p:cNvPr id="3" name="Content Placeholder 2"/>
          <p:cNvSpPr>
            <a:spLocks noGrp="1"/>
          </p:cNvSpPr>
          <p:nvPr>
            <p:ph idx="1"/>
          </p:nvPr>
        </p:nvSpPr>
        <p:spPr/>
        <p:txBody>
          <a:bodyPr>
            <a:noAutofit/>
          </a:bodyPr>
          <a:lstStyle/>
          <a:p>
            <a:pPr marL="230188" indent="-230188">
              <a:spcBef>
                <a:spcPts val="0"/>
              </a:spcBef>
              <a:spcAft>
                <a:spcPts val="2400"/>
              </a:spcAft>
            </a:pPr>
            <a:r>
              <a:rPr lang="en-US" sz="1400" dirty="0"/>
              <a:t>Low Income EWR Portfolio and Benchmarking</a:t>
            </a:r>
          </a:p>
          <a:p>
            <a:pPr marL="230188" indent="-230188">
              <a:spcBef>
                <a:spcPts val="0"/>
              </a:spcBef>
              <a:spcAft>
                <a:spcPts val="2400"/>
              </a:spcAft>
            </a:pPr>
            <a:r>
              <a:rPr lang="en-US" sz="1400" b="1" dirty="0"/>
              <a:t>Low Income Programs</a:t>
            </a:r>
          </a:p>
          <a:p>
            <a:pPr lvl="1">
              <a:spcBef>
                <a:spcPts val="0"/>
              </a:spcBef>
              <a:spcAft>
                <a:spcPts val="2400"/>
              </a:spcAft>
            </a:pPr>
            <a:r>
              <a:rPr lang="en-US" b="1" dirty="0"/>
              <a:t>Energy Efficiency Assistance Program</a:t>
            </a:r>
          </a:p>
          <a:p>
            <a:pPr lvl="1">
              <a:spcBef>
                <a:spcPts val="0"/>
              </a:spcBef>
              <a:spcAft>
                <a:spcPts val="2400"/>
              </a:spcAft>
            </a:pPr>
            <a:r>
              <a:rPr lang="en-US" b="1" dirty="0"/>
              <a:t>Low Income Multifamily Program</a:t>
            </a:r>
          </a:p>
          <a:p>
            <a:pPr lvl="1">
              <a:spcBef>
                <a:spcPts val="0"/>
              </a:spcBef>
              <a:spcAft>
                <a:spcPts val="2400"/>
              </a:spcAft>
            </a:pPr>
            <a:r>
              <a:rPr lang="en-US" b="1" dirty="0"/>
              <a:t>Low Income Home Energy Consultation Program</a:t>
            </a:r>
          </a:p>
          <a:p>
            <a:pPr lvl="1">
              <a:spcBef>
                <a:spcPts val="0"/>
              </a:spcBef>
              <a:spcAft>
                <a:spcPts val="2400"/>
              </a:spcAft>
            </a:pPr>
            <a:r>
              <a:rPr lang="en-US" b="1" dirty="0"/>
              <a:t>Low Income Home Energy Reports Program</a:t>
            </a:r>
          </a:p>
        </p:txBody>
      </p:sp>
      <p:sp>
        <p:nvSpPr>
          <p:cNvPr id="6" name="Slide Number Placeholder 5"/>
          <p:cNvSpPr>
            <a:spLocks noGrp="1"/>
          </p:cNvSpPr>
          <p:nvPr>
            <p:ph type="sldNum" sz="quarter" idx="12"/>
          </p:nvPr>
        </p:nvSpPr>
        <p:spPr>
          <a:prstGeom prst="rect">
            <a:avLst/>
          </a:prstGeom>
        </p:spPr>
        <p:txBody>
          <a:bodyPr vert="horz" lIns="91440" tIns="45720" rIns="91440" bIns="45720" rtlCol="0" anchor="ctr"/>
          <a:lstStyle/>
          <a:p>
            <a:fld id="{910FC5F4-618F-4A93-96C2-6637F5405BD2}" type="slidenum">
              <a:rPr lang="en-US">
                <a:solidFill>
                  <a:srgbClr val="898989"/>
                </a:solidFill>
              </a:rPr>
              <a:pPr/>
              <a:t>10</a:t>
            </a:fld>
            <a:endParaRPr lang="en-US">
              <a:solidFill>
                <a:srgbClr val="898989"/>
              </a:solidFill>
            </a:endParaRPr>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8510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Efficiency Assistance (EEA) Program</a:t>
            </a:r>
          </a:p>
        </p:txBody>
      </p:sp>
      <p:sp>
        <p:nvSpPr>
          <p:cNvPr id="3" name="Content Placeholder 2"/>
          <p:cNvSpPr>
            <a:spLocks noGrp="1"/>
          </p:cNvSpPr>
          <p:nvPr>
            <p:ph idx="1"/>
          </p:nvPr>
        </p:nvSpPr>
        <p:spPr>
          <a:xfrm>
            <a:off x="4448908" y="1374222"/>
            <a:ext cx="4348251" cy="4525963"/>
          </a:xfrm>
        </p:spPr>
        <p:txBody>
          <a:bodyPr>
            <a:noAutofit/>
          </a:bodyPr>
          <a:lstStyle/>
          <a:p>
            <a:r>
              <a:rPr lang="en-US" dirty="0"/>
              <a:t>Energy Efficiency Assistance – high impact energy savings measures for single family homes </a:t>
            </a:r>
          </a:p>
          <a:p>
            <a:pPr>
              <a:spcBef>
                <a:spcPts val="0"/>
              </a:spcBef>
            </a:pPr>
            <a:endParaRPr lang="en-US" dirty="0"/>
          </a:p>
          <a:p>
            <a:r>
              <a:rPr lang="en-US" dirty="0"/>
              <a:t>EEA program serves 5000 – 6000 Low Income customers annually</a:t>
            </a:r>
          </a:p>
          <a:p>
            <a:endParaRPr lang="en-US" dirty="0"/>
          </a:p>
          <a:p>
            <a:r>
              <a:rPr lang="en-US" dirty="0"/>
              <a:t>As part of the EWR 2018-19 plan filing settlement, the EEA program is expanding its program offerings, resulting in an increase in spending by an additional $5 million over the original plan for the two years. Comprehensive energy efficiency home upgrades are targeted at customers in arrears and high energy use, partnering with THAW and Revenue Management &amp; Protection to fully leverage all available customer assistance.</a:t>
            </a:r>
          </a:p>
          <a:p>
            <a:endParaRPr lang="en-US" dirty="0"/>
          </a:p>
          <a:p>
            <a:r>
              <a:rPr lang="en-US" dirty="0"/>
              <a:t>The EEA program is delivered through partnerships with Community Action Agencies and Non-Profit Agencies such as Wayne Metro, OLSA and Habitat For Humanity among many others.</a:t>
            </a:r>
          </a:p>
          <a:p>
            <a:endParaRPr lang="en-US" dirty="0"/>
          </a:p>
        </p:txBody>
      </p:sp>
      <p:sp>
        <p:nvSpPr>
          <p:cNvPr id="4" name="Slide Number Placeholder 3"/>
          <p:cNvSpPr>
            <a:spLocks noGrp="1"/>
          </p:cNvSpPr>
          <p:nvPr>
            <p:ph type="sldNum" sz="quarter" idx="12"/>
          </p:nvPr>
        </p:nvSpPr>
        <p:spPr/>
        <p:txBody>
          <a:bodyPr/>
          <a:lstStyle/>
          <a:p>
            <a:fld id="{910FC5F4-618F-4A93-96C2-6637F5405BD2}" type="slidenum">
              <a:rPr lang="en-US" smtClean="0"/>
              <a:t>11</a:t>
            </a:fld>
            <a:endParaRPr lang="en-US" dirty="0"/>
          </a:p>
        </p:txBody>
      </p:sp>
      <p:sp>
        <p:nvSpPr>
          <p:cNvPr id="7" name="Rectangle 6"/>
          <p:cNvSpPr/>
          <p:nvPr/>
        </p:nvSpPr>
        <p:spPr>
          <a:xfrm>
            <a:off x="660064" y="1435769"/>
            <a:ext cx="3639375" cy="2490530"/>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660064" y="1435769"/>
            <a:ext cx="3639375" cy="2490530"/>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Content Placeholder 2"/>
          <p:cNvSpPr txBox="1">
            <a:spLocks/>
          </p:cNvSpPr>
          <p:nvPr/>
        </p:nvSpPr>
        <p:spPr>
          <a:xfrm>
            <a:off x="213949" y="1435769"/>
            <a:ext cx="4234959" cy="2135738"/>
          </a:xfrm>
          <a:prstGeom prst="rect">
            <a:avLst/>
          </a:prstGeom>
        </p:spPr>
        <p:txBody>
          <a:bodyPr vert="horz" lIns="91440" tIns="45720" rIns="91440" bIns="45720" rtlCol="0">
            <a:no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600" dirty="0"/>
              <a:t>Energy Efficiency Assistance</a:t>
            </a:r>
          </a:p>
          <a:p>
            <a:pPr marL="457200" lvl="1" indent="0">
              <a:buNone/>
            </a:pPr>
            <a:endParaRPr lang="en-US" sz="300" dirty="0"/>
          </a:p>
          <a:p>
            <a:pPr marL="742950" lvl="1" indent="-285750">
              <a:buFont typeface="Arial" panose="020B0604020202020204" pitchFamily="34" charset="0"/>
              <a:buChar char="•"/>
            </a:pPr>
            <a:r>
              <a:rPr lang="en-US" sz="1200" dirty="0"/>
              <a:t>HVAC tune-ups and replacements</a:t>
            </a:r>
          </a:p>
          <a:p>
            <a:pPr marL="742950" lvl="1" indent="-285750">
              <a:buFont typeface="Arial" panose="020B0604020202020204" pitchFamily="34" charset="0"/>
              <a:buChar char="•"/>
            </a:pPr>
            <a:r>
              <a:rPr lang="en-US" sz="1200" dirty="0"/>
              <a:t>Water heater replacement</a:t>
            </a:r>
          </a:p>
          <a:p>
            <a:pPr marL="742950" lvl="1" indent="-285750">
              <a:buFont typeface="Arial" panose="020B0604020202020204" pitchFamily="34" charset="0"/>
              <a:buChar char="•"/>
            </a:pPr>
            <a:r>
              <a:rPr lang="en-US" sz="1200" dirty="0"/>
              <a:t>Air sealing and insulation</a:t>
            </a:r>
          </a:p>
          <a:p>
            <a:pPr marL="742950" lvl="1" indent="-285750">
              <a:buFont typeface="Arial" panose="020B0604020202020204" pitchFamily="34" charset="0"/>
              <a:buChar char="•"/>
            </a:pPr>
            <a:r>
              <a:rPr lang="en-US" sz="1200" dirty="0"/>
              <a:t>Refrigerator </a:t>
            </a:r>
          </a:p>
          <a:p>
            <a:pPr marL="742950" lvl="1" indent="-285750">
              <a:buFont typeface="Arial" panose="020B0604020202020204" pitchFamily="34" charset="0"/>
              <a:buChar char="•"/>
            </a:pPr>
            <a:r>
              <a:rPr lang="en-US" sz="1200" dirty="0"/>
              <a:t>Programable thermostats</a:t>
            </a:r>
          </a:p>
          <a:p>
            <a:pPr marL="742950" lvl="1" indent="-285750">
              <a:buFont typeface="Arial" panose="020B0604020202020204" pitchFamily="34" charset="0"/>
              <a:buChar char="•"/>
            </a:pPr>
            <a:r>
              <a:rPr lang="en-US" sz="1200" dirty="0"/>
              <a:t>LED lights </a:t>
            </a:r>
          </a:p>
          <a:p>
            <a:pPr marL="742950" lvl="1" indent="-285750">
              <a:buFont typeface="Arial" panose="020B0604020202020204" pitchFamily="34" charset="0"/>
              <a:buChar char="•"/>
            </a:pPr>
            <a:r>
              <a:rPr lang="en-US" sz="1200" dirty="0"/>
              <a:t>Pipe wrap</a:t>
            </a:r>
          </a:p>
          <a:p>
            <a:pPr marL="742950" lvl="1" indent="-285750">
              <a:buFont typeface="Arial" panose="020B0604020202020204" pitchFamily="34" charset="0"/>
              <a:buChar char="•"/>
            </a:pPr>
            <a:r>
              <a:rPr lang="en-US" sz="1200" dirty="0"/>
              <a:t>Efficient showerheads</a:t>
            </a:r>
          </a:p>
          <a:p>
            <a:pPr marL="742950" lvl="1" indent="-285750">
              <a:buFont typeface="Arial" panose="020B0604020202020204" pitchFamily="34" charset="0"/>
              <a:buChar char="•"/>
            </a:pPr>
            <a:r>
              <a:rPr lang="en-US" sz="1200" dirty="0"/>
              <a:t>Faucet aerators</a:t>
            </a:r>
          </a:p>
        </p:txBody>
      </p:sp>
    </p:spTree>
    <p:extLst>
      <p:ext uri="{BB962C8B-B14F-4D97-AF65-F5344CB8AC3E}">
        <p14:creationId xmlns:p14="http://schemas.microsoft.com/office/powerpoint/2010/main" val="248605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Income Multifamily Program</a:t>
            </a:r>
          </a:p>
        </p:txBody>
      </p:sp>
      <p:sp>
        <p:nvSpPr>
          <p:cNvPr id="3" name="Content Placeholder 2"/>
          <p:cNvSpPr>
            <a:spLocks noGrp="1"/>
          </p:cNvSpPr>
          <p:nvPr>
            <p:ph idx="1"/>
          </p:nvPr>
        </p:nvSpPr>
        <p:spPr>
          <a:xfrm>
            <a:off x="4818185" y="1240326"/>
            <a:ext cx="4325815" cy="4525963"/>
          </a:xfrm>
        </p:spPr>
        <p:txBody>
          <a:bodyPr>
            <a:noAutofit/>
          </a:bodyPr>
          <a:lstStyle/>
          <a:p>
            <a:r>
              <a:rPr lang="en-US" dirty="0"/>
              <a:t>Low Income Multifamily – simple and high impact energy savings measures for multifamily buildings and units</a:t>
            </a:r>
          </a:p>
          <a:p>
            <a:pPr>
              <a:spcBef>
                <a:spcPts val="0"/>
              </a:spcBef>
            </a:pPr>
            <a:endParaRPr lang="en-US" dirty="0"/>
          </a:p>
          <a:p>
            <a:pPr>
              <a:spcBef>
                <a:spcPts val="0"/>
              </a:spcBef>
            </a:pPr>
            <a:r>
              <a:rPr lang="en-US" dirty="0"/>
              <a:t>Low Income Multifamily serves over 6000 customers</a:t>
            </a:r>
          </a:p>
          <a:p>
            <a:pPr>
              <a:spcBef>
                <a:spcPts val="0"/>
              </a:spcBef>
            </a:pPr>
            <a:endParaRPr lang="en-US" dirty="0"/>
          </a:p>
          <a:p>
            <a:pPr>
              <a:spcBef>
                <a:spcPts val="0"/>
              </a:spcBef>
            </a:pPr>
            <a:r>
              <a:rPr lang="en-US" dirty="0"/>
              <a:t>As part of the EWR 2018-19 plan filing settlement, the Multifamily program is expanding its program offerings, resulting in an increase in spending by an additional $3.25 million over the original plan for the two years.</a:t>
            </a:r>
          </a:p>
          <a:p>
            <a:pPr>
              <a:spcBef>
                <a:spcPts val="0"/>
              </a:spcBef>
            </a:pPr>
            <a:endParaRPr lang="en-US" dirty="0"/>
          </a:p>
          <a:p>
            <a:r>
              <a:rPr lang="en-US" dirty="0"/>
              <a:t>New program offerings will include:</a:t>
            </a:r>
          </a:p>
          <a:p>
            <a:pPr lvl="1"/>
            <a:r>
              <a:rPr lang="en-US" dirty="0"/>
              <a:t>Much more expensive and impactful energy savings measures installed into the units </a:t>
            </a:r>
          </a:p>
          <a:p>
            <a:pPr lvl="1"/>
            <a:r>
              <a:rPr lang="en-US" dirty="0"/>
              <a:t>Concierge full service for property owners:</a:t>
            </a:r>
          </a:p>
          <a:p>
            <a:pPr lvl="2"/>
            <a:r>
              <a:rPr lang="en-US" dirty="0"/>
              <a:t>Audits and contractor estimates</a:t>
            </a:r>
          </a:p>
          <a:p>
            <a:pPr lvl="2"/>
            <a:r>
              <a:rPr lang="en-US" dirty="0"/>
              <a:t>Finding financing</a:t>
            </a:r>
          </a:p>
          <a:p>
            <a:pPr lvl="2"/>
            <a:r>
              <a:rPr lang="en-US" dirty="0"/>
              <a:t>Very attractive rebate incentives for energy efficiency upgrades in multifamily common areas</a:t>
            </a:r>
          </a:p>
          <a:p>
            <a:pPr lvl="1"/>
            <a:endParaRPr lang="en-US" sz="1300" dirty="0"/>
          </a:p>
          <a:p>
            <a:pPr>
              <a:spcBef>
                <a:spcPts val="0"/>
              </a:spcBef>
            </a:pPr>
            <a:endParaRPr lang="en-US" sz="1300" dirty="0"/>
          </a:p>
          <a:p>
            <a:pPr>
              <a:spcBef>
                <a:spcPts val="0"/>
              </a:spcBef>
            </a:pPr>
            <a:endParaRPr lang="en-US" sz="1300" dirty="0"/>
          </a:p>
          <a:p>
            <a:pPr>
              <a:spcBef>
                <a:spcPts val="0"/>
              </a:spcBef>
            </a:pPr>
            <a:endParaRPr lang="en-US" sz="1300" dirty="0"/>
          </a:p>
        </p:txBody>
      </p:sp>
      <p:sp>
        <p:nvSpPr>
          <p:cNvPr id="4" name="Slide Number Placeholder 3"/>
          <p:cNvSpPr>
            <a:spLocks noGrp="1"/>
          </p:cNvSpPr>
          <p:nvPr>
            <p:ph type="sldNum" sz="quarter" idx="12"/>
          </p:nvPr>
        </p:nvSpPr>
        <p:spPr/>
        <p:txBody>
          <a:bodyPr/>
          <a:lstStyle/>
          <a:p>
            <a:fld id="{910FC5F4-618F-4A93-96C2-6637F5405BD2}" type="slidenum">
              <a:rPr lang="en-US" smtClean="0"/>
              <a:t>12</a:t>
            </a:fld>
            <a:endParaRPr lang="en-US" dirty="0"/>
          </a:p>
        </p:txBody>
      </p:sp>
      <p:sp>
        <p:nvSpPr>
          <p:cNvPr id="7" name="Content Placeholder 2"/>
          <p:cNvSpPr txBox="1">
            <a:spLocks/>
          </p:cNvSpPr>
          <p:nvPr/>
        </p:nvSpPr>
        <p:spPr>
          <a:xfrm>
            <a:off x="4572373" y="1397976"/>
            <a:ext cx="3481754" cy="4525963"/>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lvl="1" indent="0">
              <a:buNone/>
            </a:pPr>
            <a:endParaRPr lang="en-US" sz="1600" dirty="0"/>
          </a:p>
          <a:p>
            <a:pPr lvl="1"/>
            <a:endParaRPr lang="en-US" sz="1600" dirty="0"/>
          </a:p>
        </p:txBody>
      </p:sp>
      <p:sp>
        <p:nvSpPr>
          <p:cNvPr id="8" name="Rectangle 7"/>
          <p:cNvSpPr/>
          <p:nvPr/>
        </p:nvSpPr>
        <p:spPr>
          <a:xfrm>
            <a:off x="537929" y="1397976"/>
            <a:ext cx="3832167" cy="2490530"/>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537929" y="1397976"/>
            <a:ext cx="3832167" cy="2524132"/>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p:cNvSpPr txBox="1">
            <a:spLocks/>
          </p:cNvSpPr>
          <p:nvPr/>
        </p:nvSpPr>
        <p:spPr>
          <a:xfrm>
            <a:off x="28083" y="1397976"/>
            <a:ext cx="4544290" cy="2135738"/>
          </a:xfrm>
          <a:prstGeom prst="rect">
            <a:avLst/>
          </a:prstGeom>
        </p:spPr>
        <p:txBody>
          <a:bodyPr vert="horz" lIns="91440" tIns="45720" rIns="91440" bIns="45720" rtlCol="0">
            <a:no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600" dirty="0"/>
              <a:t>Low Income Multifamily</a:t>
            </a:r>
          </a:p>
          <a:p>
            <a:pPr marL="457200" lvl="1" indent="0">
              <a:buNone/>
            </a:pPr>
            <a:endParaRPr lang="en-US" sz="300" dirty="0"/>
          </a:p>
          <a:p>
            <a:pPr marL="742950" lvl="1" indent="-285750">
              <a:buFont typeface="Arial" panose="020B0604020202020204" pitchFamily="34" charset="0"/>
              <a:buChar char="•"/>
            </a:pPr>
            <a:r>
              <a:rPr lang="en-US" sz="1200" dirty="0"/>
              <a:t>HVAC tune-ups and replacements </a:t>
            </a:r>
          </a:p>
          <a:p>
            <a:pPr marL="742950" lvl="1" indent="-285750">
              <a:buFont typeface="Arial" panose="020B0604020202020204" pitchFamily="34" charset="0"/>
              <a:buChar char="•"/>
            </a:pPr>
            <a:r>
              <a:rPr lang="en-US" sz="1200" dirty="0"/>
              <a:t>Water heater replacement</a:t>
            </a:r>
          </a:p>
          <a:p>
            <a:pPr marL="742950" lvl="1" indent="-285750">
              <a:buFont typeface="Arial" panose="020B0604020202020204" pitchFamily="34" charset="0"/>
              <a:buChar char="•"/>
            </a:pPr>
            <a:r>
              <a:rPr lang="en-US" sz="1200" dirty="0"/>
              <a:t>Air sealing and Insulation</a:t>
            </a:r>
          </a:p>
          <a:p>
            <a:pPr marL="742950" lvl="1" indent="-285750">
              <a:buFont typeface="Arial" panose="020B0604020202020204" pitchFamily="34" charset="0"/>
              <a:buChar char="•"/>
            </a:pPr>
            <a:r>
              <a:rPr lang="en-US" sz="1200" dirty="0"/>
              <a:t>Refrigerator </a:t>
            </a:r>
          </a:p>
          <a:p>
            <a:pPr marL="742950" lvl="1" indent="-285750">
              <a:buFont typeface="Arial" panose="020B0604020202020204" pitchFamily="34" charset="0"/>
              <a:buChar char="•"/>
            </a:pPr>
            <a:r>
              <a:rPr lang="en-US" sz="1200" dirty="0"/>
              <a:t>Programable thermostats</a:t>
            </a:r>
          </a:p>
          <a:p>
            <a:pPr marL="742950" lvl="1" indent="-285750">
              <a:buFont typeface="Arial" panose="020B0604020202020204" pitchFamily="34" charset="0"/>
              <a:buChar char="•"/>
            </a:pPr>
            <a:r>
              <a:rPr lang="en-US" sz="1200" dirty="0"/>
              <a:t>LED lights </a:t>
            </a:r>
          </a:p>
          <a:p>
            <a:pPr marL="742950" lvl="1" indent="-285750">
              <a:buFont typeface="Arial" panose="020B0604020202020204" pitchFamily="34" charset="0"/>
              <a:buChar char="•"/>
            </a:pPr>
            <a:r>
              <a:rPr lang="en-US" sz="1200" dirty="0"/>
              <a:t>Pipe wrap</a:t>
            </a:r>
          </a:p>
          <a:p>
            <a:pPr marL="742950" lvl="1" indent="-285750">
              <a:buFont typeface="Arial" panose="020B0604020202020204" pitchFamily="34" charset="0"/>
              <a:buChar char="•"/>
            </a:pPr>
            <a:r>
              <a:rPr lang="en-US" sz="1200" dirty="0"/>
              <a:t>Efficient showerheads</a:t>
            </a:r>
          </a:p>
          <a:p>
            <a:pPr marL="742950" lvl="1" indent="-285750">
              <a:buFont typeface="Arial" panose="020B0604020202020204" pitchFamily="34" charset="0"/>
              <a:buChar char="•"/>
            </a:pPr>
            <a:r>
              <a:rPr lang="en-US" sz="1200" dirty="0"/>
              <a:t>Faucet aerators</a:t>
            </a:r>
          </a:p>
        </p:txBody>
      </p:sp>
    </p:spTree>
    <p:extLst>
      <p:ext uri="{BB962C8B-B14F-4D97-AF65-F5344CB8AC3E}">
        <p14:creationId xmlns:p14="http://schemas.microsoft.com/office/powerpoint/2010/main" val="282353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Income Home Energy Consultation (HEC) Program</a:t>
            </a:r>
          </a:p>
        </p:txBody>
      </p:sp>
      <p:sp>
        <p:nvSpPr>
          <p:cNvPr id="3" name="Content Placeholder 2"/>
          <p:cNvSpPr>
            <a:spLocks noGrp="1"/>
          </p:cNvSpPr>
          <p:nvPr>
            <p:ph idx="1"/>
          </p:nvPr>
        </p:nvSpPr>
        <p:spPr>
          <a:xfrm>
            <a:off x="5029200" y="1387466"/>
            <a:ext cx="4114800" cy="4525963"/>
          </a:xfrm>
        </p:spPr>
        <p:txBody>
          <a:bodyPr>
            <a:noAutofit/>
          </a:bodyPr>
          <a:lstStyle/>
          <a:p>
            <a:r>
              <a:rPr lang="en-US" dirty="0"/>
              <a:t>Low Income Home Energy Consultation – simple energy savings measures for single family homes</a:t>
            </a:r>
          </a:p>
          <a:p>
            <a:pPr>
              <a:spcBef>
                <a:spcPts val="0"/>
              </a:spcBef>
            </a:pPr>
            <a:endParaRPr lang="en-US" dirty="0"/>
          </a:p>
          <a:p>
            <a:pPr>
              <a:spcBef>
                <a:spcPts val="0"/>
              </a:spcBef>
            </a:pPr>
            <a:r>
              <a:rPr lang="en-US" dirty="0"/>
              <a:t>Low Income HEC serves over 7000 customers</a:t>
            </a:r>
          </a:p>
          <a:p>
            <a:pPr>
              <a:spcBef>
                <a:spcPts val="0"/>
              </a:spcBef>
            </a:pPr>
            <a:endParaRPr lang="en-US" dirty="0"/>
          </a:p>
          <a:p>
            <a:r>
              <a:rPr lang="en-US" dirty="0"/>
              <a:t>HEC program offerings are part of the outreach efforts at all Community Assistance Days (CADs), many foodbanks, community action agencies, multiple faith-based partnerships, community groups and neighborhood organizations.</a:t>
            </a:r>
          </a:p>
          <a:p>
            <a:pPr marL="0" indent="0">
              <a:buNone/>
            </a:pPr>
            <a:endParaRPr lang="en-US" dirty="0"/>
          </a:p>
          <a:p>
            <a:pPr>
              <a:spcBef>
                <a:spcPts val="0"/>
              </a:spcBef>
            </a:pPr>
            <a:endParaRPr lang="en-US" dirty="0"/>
          </a:p>
          <a:p>
            <a:pPr lvl="1">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p:txBody>
      </p:sp>
      <p:sp>
        <p:nvSpPr>
          <p:cNvPr id="4" name="Slide Number Placeholder 3"/>
          <p:cNvSpPr>
            <a:spLocks noGrp="1"/>
          </p:cNvSpPr>
          <p:nvPr>
            <p:ph type="sldNum" sz="quarter" idx="12"/>
          </p:nvPr>
        </p:nvSpPr>
        <p:spPr/>
        <p:txBody>
          <a:bodyPr/>
          <a:lstStyle/>
          <a:p>
            <a:fld id="{910FC5F4-618F-4A93-96C2-6637F5405BD2}" type="slidenum">
              <a:rPr lang="en-US" smtClean="0"/>
              <a:t>13</a:t>
            </a:fld>
            <a:endParaRPr lang="en-US" dirty="0"/>
          </a:p>
        </p:txBody>
      </p:sp>
      <p:sp>
        <p:nvSpPr>
          <p:cNvPr id="7" name="Content Placeholder 2"/>
          <p:cNvSpPr txBox="1">
            <a:spLocks/>
          </p:cNvSpPr>
          <p:nvPr/>
        </p:nvSpPr>
        <p:spPr>
          <a:xfrm>
            <a:off x="4572373" y="1397976"/>
            <a:ext cx="3481754" cy="4525963"/>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lvl="1" indent="0">
              <a:buNone/>
            </a:pPr>
            <a:endParaRPr lang="en-US" sz="1600" dirty="0"/>
          </a:p>
          <a:p>
            <a:pPr lvl="1"/>
            <a:endParaRPr lang="en-US" sz="1600" dirty="0"/>
          </a:p>
        </p:txBody>
      </p:sp>
      <p:sp>
        <p:nvSpPr>
          <p:cNvPr id="9" name="Rectangle 8"/>
          <p:cNvSpPr/>
          <p:nvPr/>
        </p:nvSpPr>
        <p:spPr>
          <a:xfrm>
            <a:off x="589723" y="1463980"/>
            <a:ext cx="4098175" cy="1925183"/>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589723" y="1463980"/>
            <a:ext cx="4098175" cy="1969633"/>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Content Placeholder 2"/>
          <p:cNvSpPr txBox="1">
            <a:spLocks/>
          </p:cNvSpPr>
          <p:nvPr/>
        </p:nvSpPr>
        <p:spPr>
          <a:xfrm>
            <a:off x="172753" y="1600505"/>
            <a:ext cx="4515145" cy="1788658"/>
          </a:xfrm>
          <a:prstGeom prst="rect">
            <a:avLst/>
          </a:prstGeom>
        </p:spPr>
        <p:txBody>
          <a:bodyPr vert="horz" lIns="91440" tIns="45720" rIns="91440" bIns="45720" rtlCol="0">
            <a:normAutofit fontScale="85000" lnSpcReduction="10000"/>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900" dirty="0"/>
              <a:t>Low Income Home Energy Consultation</a:t>
            </a:r>
          </a:p>
          <a:p>
            <a:pPr marL="457200" lvl="1" indent="0">
              <a:buNone/>
            </a:pPr>
            <a:endParaRPr lang="en-US" sz="500" dirty="0"/>
          </a:p>
          <a:p>
            <a:pPr marL="742950" lvl="1" indent="-285750">
              <a:buFont typeface="Arial" panose="020B0604020202020204" pitchFamily="34" charset="0"/>
              <a:buChar char="•"/>
            </a:pPr>
            <a:r>
              <a:rPr lang="en-US" dirty="0"/>
              <a:t>LED light bulbs</a:t>
            </a:r>
          </a:p>
          <a:p>
            <a:pPr marL="742950" lvl="1" indent="-285750">
              <a:buFont typeface="Arial" panose="020B0604020202020204" pitchFamily="34" charset="0"/>
              <a:buChar char="•"/>
            </a:pPr>
            <a:r>
              <a:rPr lang="en-US" dirty="0"/>
              <a:t>LED nightlights</a:t>
            </a:r>
          </a:p>
          <a:p>
            <a:pPr marL="742950" lvl="1" indent="-285750">
              <a:buFont typeface="Arial" panose="020B0604020202020204" pitchFamily="34" charset="0"/>
              <a:buChar char="•"/>
            </a:pPr>
            <a:r>
              <a:rPr lang="en-US" dirty="0"/>
              <a:t>Pipe wrap</a:t>
            </a:r>
          </a:p>
          <a:p>
            <a:pPr marL="742950" lvl="1" indent="-285750">
              <a:buFont typeface="Arial" panose="020B0604020202020204" pitchFamily="34" charset="0"/>
              <a:buChar char="•"/>
            </a:pPr>
            <a:r>
              <a:rPr lang="en-US" dirty="0"/>
              <a:t>Programable and smart thermostats</a:t>
            </a:r>
          </a:p>
          <a:p>
            <a:pPr marL="742950" lvl="1" indent="-285750">
              <a:buFont typeface="Arial" panose="020B0604020202020204" pitchFamily="34" charset="0"/>
              <a:buChar char="•"/>
            </a:pPr>
            <a:r>
              <a:rPr lang="en-US" dirty="0"/>
              <a:t>Efficient showerheads</a:t>
            </a:r>
          </a:p>
          <a:p>
            <a:pPr marL="742950" lvl="1" indent="-285750">
              <a:buFont typeface="Arial" panose="020B0604020202020204" pitchFamily="34" charset="0"/>
              <a:buChar char="•"/>
            </a:pPr>
            <a:r>
              <a:rPr lang="en-US" dirty="0"/>
              <a:t>Faucet aerators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endParaRPr lang="en-US" dirty="0"/>
          </a:p>
          <a:p>
            <a:pPr marL="461963" lvl="1" indent="0">
              <a:buNone/>
            </a:pPr>
            <a:endParaRPr lang="en-US" dirty="0"/>
          </a:p>
        </p:txBody>
      </p:sp>
    </p:spTree>
    <p:extLst>
      <p:ext uri="{BB962C8B-B14F-4D97-AF65-F5344CB8AC3E}">
        <p14:creationId xmlns:p14="http://schemas.microsoft.com/office/powerpoint/2010/main" val="63905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Income Home Energy Reports (HERs) Program</a:t>
            </a:r>
          </a:p>
        </p:txBody>
      </p:sp>
      <p:sp>
        <p:nvSpPr>
          <p:cNvPr id="4" name="Slide Number Placeholder 3"/>
          <p:cNvSpPr>
            <a:spLocks noGrp="1"/>
          </p:cNvSpPr>
          <p:nvPr>
            <p:ph type="sldNum" sz="quarter" idx="12"/>
          </p:nvPr>
        </p:nvSpPr>
        <p:spPr/>
        <p:txBody>
          <a:bodyPr/>
          <a:lstStyle/>
          <a:p>
            <a:fld id="{910FC5F4-618F-4A93-96C2-6637F5405BD2}" type="slidenum">
              <a:rPr lang="en-US" smtClean="0"/>
              <a:t>14</a:t>
            </a:fld>
            <a:endParaRPr lang="en-US" dirty="0"/>
          </a:p>
        </p:txBody>
      </p:sp>
      <p:sp>
        <p:nvSpPr>
          <p:cNvPr id="19" name="Content Placeholder 2"/>
          <p:cNvSpPr>
            <a:spLocks noGrp="1"/>
          </p:cNvSpPr>
          <p:nvPr>
            <p:ph idx="1"/>
          </p:nvPr>
        </p:nvSpPr>
        <p:spPr>
          <a:xfrm>
            <a:off x="4695092" y="1394934"/>
            <a:ext cx="4301763" cy="4274345"/>
          </a:xfrm>
        </p:spPr>
        <p:txBody>
          <a:bodyPr>
            <a:noAutofit/>
          </a:bodyPr>
          <a:lstStyle/>
          <a:p>
            <a:pPr>
              <a:spcBef>
                <a:spcPts val="0"/>
              </a:spcBef>
            </a:pPr>
            <a:r>
              <a:rPr lang="en-US" dirty="0"/>
              <a:t>Low Income Home Energy Reports – behavioral treatment via neighbor comparison reports </a:t>
            </a:r>
          </a:p>
          <a:p>
            <a:pPr>
              <a:spcBef>
                <a:spcPts val="0"/>
              </a:spcBef>
            </a:pPr>
            <a:endParaRPr lang="en-US" dirty="0"/>
          </a:p>
          <a:p>
            <a:pPr>
              <a:spcBef>
                <a:spcPts val="0"/>
              </a:spcBef>
            </a:pPr>
            <a:r>
              <a:rPr lang="en-US" dirty="0"/>
              <a:t>The report provides a neighbor comparison along with energy efficiently behavior change recommendations and EWR program participation recommendations.  The HER uses “social norming” via the neighbor comparison to cause the behavior modification.</a:t>
            </a:r>
          </a:p>
          <a:p>
            <a:pPr marL="461963" lvl="1" indent="0">
              <a:spcBef>
                <a:spcPts val="0"/>
              </a:spcBef>
              <a:buNone/>
            </a:pPr>
            <a:r>
              <a:rPr lang="en-US" dirty="0"/>
              <a:t> </a:t>
            </a:r>
          </a:p>
          <a:p>
            <a:pPr>
              <a:spcBef>
                <a:spcPts val="0"/>
              </a:spcBef>
            </a:pPr>
            <a:r>
              <a:rPr lang="en-US" dirty="0"/>
              <a:t>HER has the most cost-effective energy savings measure in Low Income portfolio</a:t>
            </a:r>
          </a:p>
          <a:p>
            <a:pPr>
              <a:spcBef>
                <a:spcPts val="0"/>
              </a:spcBef>
            </a:pPr>
            <a:endParaRPr lang="en-US" dirty="0"/>
          </a:p>
          <a:p>
            <a:pPr>
              <a:spcBef>
                <a:spcPts val="0"/>
              </a:spcBef>
            </a:pPr>
            <a:r>
              <a:rPr lang="en-US" dirty="0"/>
              <a:t>Low Income HER serves about 182,000 customers</a:t>
            </a:r>
          </a:p>
          <a:p>
            <a:pPr>
              <a:spcBef>
                <a:spcPts val="0"/>
              </a:spcBef>
            </a:pPr>
            <a:endParaRPr lang="en-US" dirty="0"/>
          </a:p>
        </p:txBody>
      </p:sp>
      <p:sp>
        <p:nvSpPr>
          <p:cNvPr id="6" name="Rectangle 5"/>
          <p:cNvSpPr/>
          <p:nvPr/>
        </p:nvSpPr>
        <p:spPr>
          <a:xfrm>
            <a:off x="509846" y="1332095"/>
            <a:ext cx="3832167" cy="1925183"/>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509846" y="1332095"/>
            <a:ext cx="3832167" cy="1969633"/>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Content Placeholder 2"/>
          <p:cNvSpPr txBox="1">
            <a:spLocks/>
          </p:cNvSpPr>
          <p:nvPr/>
        </p:nvSpPr>
        <p:spPr>
          <a:xfrm>
            <a:off x="0" y="1468620"/>
            <a:ext cx="4088423" cy="1788658"/>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600" dirty="0"/>
              <a:t>Low Income Home Energy Reports</a:t>
            </a:r>
          </a:p>
          <a:p>
            <a:pPr marL="457200" lvl="1" indent="0">
              <a:buNone/>
            </a:pPr>
            <a:endParaRPr lang="en-US" sz="400" dirty="0"/>
          </a:p>
          <a:p>
            <a:pPr marL="742950" lvl="1" indent="-285750">
              <a:buFont typeface="Arial" panose="020B0604020202020204" pitchFamily="34" charset="0"/>
              <a:buChar char="•"/>
            </a:pPr>
            <a:r>
              <a:rPr lang="en-US" sz="1200" dirty="0"/>
              <a:t>Paper Home Energy Reports</a:t>
            </a:r>
          </a:p>
          <a:p>
            <a:pPr marL="742950" lvl="1" indent="-285750">
              <a:buFont typeface="Arial" panose="020B0604020202020204" pitchFamily="34" charset="0"/>
              <a:buChar char="•"/>
            </a:pPr>
            <a:r>
              <a:rPr lang="en-US" sz="1200" dirty="0"/>
              <a:t>Email Home Energy Reports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endParaRPr lang="en-US" dirty="0"/>
          </a:p>
          <a:p>
            <a:pPr marL="461963" lvl="1" indent="0">
              <a:buNone/>
            </a:pPr>
            <a:endParaRPr lang="en-US" dirty="0"/>
          </a:p>
        </p:txBody>
      </p:sp>
    </p:spTree>
    <p:extLst>
      <p:ext uri="{BB962C8B-B14F-4D97-AF65-F5344CB8AC3E}">
        <p14:creationId xmlns:p14="http://schemas.microsoft.com/office/powerpoint/2010/main" val="193510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2637692" y="2699238"/>
            <a:ext cx="6049108" cy="3426925"/>
          </a:xfrm>
        </p:spPr>
        <p:txBody>
          <a:bodyPr>
            <a:normAutofit/>
          </a:bodyPr>
          <a:lstStyle/>
          <a:p>
            <a:pPr marL="0" lvl="0" indent="0" defTabSz="457200">
              <a:buNone/>
              <a:defRPr/>
            </a:pPr>
            <a:r>
              <a:rPr lang="en-US" sz="2400" b="1" dirty="0">
                <a:latin typeface="Arial"/>
                <a:cs typeface="Arial"/>
              </a:rPr>
              <a:t>Jason Kupser</a:t>
            </a:r>
          </a:p>
          <a:p>
            <a:pPr marL="0" lvl="0" indent="0" defTabSz="457200">
              <a:buNone/>
              <a:defRPr/>
            </a:pPr>
            <a:r>
              <a:rPr lang="en-US" sz="1800" dirty="0">
                <a:latin typeface="Arial"/>
                <a:cs typeface="Arial"/>
              </a:rPr>
              <a:t>DTE Energy</a:t>
            </a:r>
          </a:p>
          <a:p>
            <a:pPr marL="0" lvl="0" indent="0" defTabSz="457200">
              <a:buNone/>
              <a:defRPr/>
            </a:pPr>
            <a:r>
              <a:rPr lang="en-US" sz="1800" dirty="0">
                <a:latin typeface="Arial"/>
                <a:cs typeface="Arial"/>
              </a:rPr>
              <a:t>Manager – Residential / Education Awareness EWR</a:t>
            </a:r>
          </a:p>
          <a:p>
            <a:pPr marL="0" lvl="0" indent="0" defTabSz="457200">
              <a:buNone/>
              <a:defRPr/>
            </a:pPr>
            <a:r>
              <a:rPr lang="en-US" sz="1800" dirty="0">
                <a:latin typeface="Arial"/>
                <a:cs typeface="Arial"/>
              </a:rPr>
              <a:t>Office: 313-235-7062</a:t>
            </a:r>
          </a:p>
          <a:p>
            <a:pPr marL="0" lvl="0" indent="0" defTabSz="457200">
              <a:buNone/>
              <a:defRPr/>
            </a:pPr>
            <a:r>
              <a:rPr lang="en-US" sz="1800" dirty="0">
                <a:latin typeface="Arial"/>
                <a:cs typeface="Arial"/>
              </a:rPr>
              <a:t>Email: jason.kupser@dteenergy.com</a:t>
            </a:r>
          </a:p>
        </p:txBody>
      </p:sp>
      <p:sp>
        <p:nvSpPr>
          <p:cNvPr id="4" name="Slide Number Placeholder 3"/>
          <p:cNvSpPr>
            <a:spLocks noGrp="1"/>
          </p:cNvSpPr>
          <p:nvPr>
            <p:ph type="sldNum" sz="quarter" idx="12"/>
          </p:nvPr>
        </p:nvSpPr>
        <p:spPr/>
        <p:txBody>
          <a:bodyPr/>
          <a:lstStyle/>
          <a:p>
            <a:fld id="{910FC5F4-618F-4A93-96C2-6637F5405BD2}" type="slidenum">
              <a:rPr lang="en-US" smtClean="0"/>
              <a:t>15</a:t>
            </a:fld>
            <a:endParaRPr lang="en-US" dirty="0"/>
          </a:p>
        </p:txBody>
      </p:sp>
    </p:spTree>
    <p:extLst>
      <p:ext uri="{BB962C8B-B14F-4D97-AF65-F5344CB8AC3E}">
        <p14:creationId xmlns:p14="http://schemas.microsoft.com/office/powerpoint/2010/main" val="333337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 name="think-cell Slide" r:id="rId4" imgW="6350000" imgH="6350000" progId="">
                  <p:embed/>
                </p:oleObj>
              </mc:Choice>
              <mc:Fallback>
                <p:oleObj name="think-cell Slide" r:id="rId4" imgW="6350000" imgH="635000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p:nvPr>
        </p:nvSpPr>
        <p:spPr/>
        <p:txBody>
          <a:bodyPr>
            <a:noAutofit/>
          </a:bodyPr>
          <a:lstStyle/>
          <a:p>
            <a:r>
              <a:rPr lang="en-US" sz="2000" dirty="0"/>
              <a:t>Executive Summary</a:t>
            </a:r>
          </a:p>
        </p:txBody>
      </p:sp>
      <p:sp>
        <p:nvSpPr>
          <p:cNvPr id="12" name="Content Placeholder 2"/>
          <p:cNvSpPr>
            <a:spLocks noGrp="1"/>
          </p:cNvSpPr>
          <p:nvPr>
            <p:ph idx="1"/>
          </p:nvPr>
        </p:nvSpPr>
        <p:spPr>
          <a:xfrm>
            <a:off x="457200" y="1372089"/>
            <a:ext cx="8382000" cy="5096972"/>
          </a:xfrm>
        </p:spPr>
        <p:txBody>
          <a:bodyPr>
            <a:noAutofit/>
          </a:bodyPr>
          <a:lstStyle/>
          <a:p>
            <a:pPr lvl="0"/>
            <a:r>
              <a:rPr lang="en-US" dirty="0"/>
              <a:t>EWR Low Income portfolio contains four programs delivering various energy savings measures:</a:t>
            </a:r>
          </a:p>
          <a:p>
            <a:pPr lvl="1"/>
            <a:r>
              <a:rPr lang="en-US" dirty="0"/>
              <a:t>Energy Efficiency Assistance – high impact savings measures for single family homes </a:t>
            </a:r>
          </a:p>
          <a:p>
            <a:pPr lvl="1"/>
            <a:r>
              <a:rPr lang="en-US" dirty="0"/>
              <a:t>Low Income Multifamily – simple and high impact savings measures for multifamily buildings and units</a:t>
            </a:r>
          </a:p>
          <a:p>
            <a:pPr lvl="1"/>
            <a:r>
              <a:rPr lang="en-US" dirty="0"/>
              <a:t>Low Income Home Energy Consultation – simple savings measures for single family homes</a:t>
            </a:r>
          </a:p>
          <a:p>
            <a:pPr lvl="1"/>
            <a:r>
              <a:rPr lang="en-US" dirty="0"/>
              <a:t>Low Income Home Energy Reports – behavioral treatment via neighbor comparison reports </a:t>
            </a:r>
          </a:p>
          <a:p>
            <a:pPr lvl="1"/>
            <a:endParaRPr lang="en-US" dirty="0"/>
          </a:p>
          <a:p>
            <a:pPr marL="233363" lvl="0" indent="-233363">
              <a:spcBef>
                <a:spcPts val="0"/>
              </a:spcBef>
              <a:spcAft>
                <a:spcPts val="1400"/>
              </a:spcAft>
            </a:pPr>
            <a:r>
              <a:rPr lang="en-US" b="0" dirty="0"/>
              <a:t>DTE Energy’s Energy Waste Reduction (EWR) Low Income program </a:t>
            </a:r>
            <a:r>
              <a:rPr lang="en-US" dirty="0"/>
              <a:t>has</a:t>
            </a:r>
            <a:r>
              <a:rPr lang="en-US" b="0" dirty="0"/>
              <a:t> grown from $12 million per year to $18.7 million in 2018 and $22.4 million in 2019.  </a:t>
            </a:r>
            <a:r>
              <a:rPr lang="en-US" dirty="0"/>
              <a:t>A portion of the EWR performance incentive mechanism is tied to the spend of EWR Low Income budgets. Some of the budget increase is part of the EWR 2018-19 plan settlement.  </a:t>
            </a:r>
          </a:p>
          <a:p>
            <a:pPr marL="233363" lvl="0" indent="-233363">
              <a:spcBef>
                <a:spcPts val="0"/>
              </a:spcBef>
              <a:spcAft>
                <a:spcPts val="1400"/>
              </a:spcAft>
            </a:pPr>
            <a:r>
              <a:rPr lang="en-US" dirty="0"/>
              <a:t>American Council for an Energy-Efficient Economy (ACEEE) benchmarking placed DTE Energy’s EWR Electric Low Income program 9</a:t>
            </a:r>
            <a:r>
              <a:rPr lang="en-US" baseline="30000" dirty="0"/>
              <a:t>th</a:t>
            </a:r>
            <a:r>
              <a:rPr lang="en-US" dirty="0"/>
              <a:t> largest nationally based on spend. No gas data available.</a:t>
            </a:r>
          </a:p>
          <a:p>
            <a:pPr lvl="0"/>
            <a:r>
              <a:rPr lang="en-US" dirty="0"/>
              <a:t>Low Income programs are expensive. For electric, it costs 4 to 5 times more than residential and commercial and industrial (C&amp;I) programs. For gas, it costs 2 to 4 times more than residential and C&amp;I programs.  This is because the entire cost of the energy savings measure (often including installation) is funded through the program.</a:t>
            </a:r>
          </a:p>
          <a:p>
            <a:pPr marL="0" lvl="0" indent="0">
              <a:buNone/>
            </a:pPr>
            <a:endParaRPr lang="en-US" dirty="0"/>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p:txBody>
          <a:bodyPr vert="horz" lIns="91440" tIns="45720" rIns="91440" bIns="45720" rtlCol="0" anchor="ctr"/>
          <a:lstStyle/>
          <a:p>
            <a:fld id="{910FC5F4-618F-4A93-96C2-6637F5405BD2}" type="slidenum">
              <a:rPr lang="en-US">
                <a:solidFill>
                  <a:srgbClr val="898989"/>
                </a:solidFill>
              </a:rPr>
              <a:pPr/>
              <a:t>2</a:t>
            </a:fld>
            <a:endParaRPr lang="en-US">
              <a:solidFill>
                <a:srgbClr val="898989"/>
              </a:solidFill>
            </a:endParaRPr>
          </a:p>
        </p:txBody>
      </p:sp>
    </p:spTree>
    <p:extLst>
      <p:ext uri="{BB962C8B-B14F-4D97-AF65-F5344CB8AC3E}">
        <p14:creationId xmlns:p14="http://schemas.microsoft.com/office/powerpoint/2010/main" val="353617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0" name="think-cell Slide" r:id="rId4" imgW="6350000" imgH="6350000" progId="">
                  <p:embed/>
                </p:oleObj>
              </mc:Choice>
              <mc:Fallback>
                <p:oleObj name="think-cell Slide" r:id="rId4" imgW="6350000" imgH="635000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81000" y="1531493"/>
            <a:ext cx="6098959" cy="49147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Autofit/>
          </a:bodyPr>
          <a:lstStyle/>
          <a:p>
            <a:r>
              <a:rPr lang="en-US" sz="2000" dirty="0"/>
              <a:t>Agenda</a:t>
            </a:r>
          </a:p>
        </p:txBody>
      </p:sp>
      <p:sp>
        <p:nvSpPr>
          <p:cNvPr id="3" name="Content Placeholder 2"/>
          <p:cNvSpPr>
            <a:spLocks noGrp="1"/>
          </p:cNvSpPr>
          <p:nvPr>
            <p:ph idx="1"/>
          </p:nvPr>
        </p:nvSpPr>
        <p:spPr/>
        <p:txBody>
          <a:bodyPr>
            <a:noAutofit/>
          </a:bodyPr>
          <a:lstStyle/>
          <a:p>
            <a:pPr marL="230188" indent="-230188">
              <a:spcBef>
                <a:spcPts val="0"/>
              </a:spcBef>
              <a:spcAft>
                <a:spcPts val="2400"/>
              </a:spcAft>
            </a:pPr>
            <a:r>
              <a:rPr lang="en-US" sz="1400" b="1" dirty="0"/>
              <a:t>Low Income EWR Portfolio and Benchmarking</a:t>
            </a:r>
          </a:p>
          <a:p>
            <a:pPr marL="230188" indent="-230188">
              <a:spcBef>
                <a:spcPts val="0"/>
              </a:spcBef>
              <a:spcAft>
                <a:spcPts val="2400"/>
              </a:spcAft>
            </a:pPr>
            <a:r>
              <a:rPr lang="en-US" sz="1400" dirty="0"/>
              <a:t>Low Income Programs</a:t>
            </a:r>
          </a:p>
          <a:p>
            <a:pPr lvl="1">
              <a:spcBef>
                <a:spcPts val="0"/>
              </a:spcBef>
              <a:spcAft>
                <a:spcPts val="2400"/>
              </a:spcAft>
            </a:pPr>
            <a:r>
              <a:rPr lang="en-US" dirty="0"/>
              <a:t>Energy Efficiency Assistance Program</a:t>
            </a:r>
          </a:p>
          <a:p>
            <a:pPr lvl="1">
              <a:spcBef>
                <a:spcPts val="0"/>
              </a:spcBef>
              <a:spcAft>
                <a:spcPts val="2400"/>
              </a:spcAft>
            </a:pPr>
            <a:r>
              <a:rPr lang="en-US" dirty="0"/>
              <a:t>Low Income Multifamily Program</a:t>
            </a:r>
          </a:p>
          <a:p>
            <a:pPr lvl="1">
              <a:spcBef>
                <a:spcPts val="0"/>
              </a:spcBef>
              <a:spcAft>
                <a:spcPts val="2400"/>
              </a:spcAft>
            </a:pPr>
            <a:r>
              <a:rPr lang="en-US" dirty="0"/>
              <a:t>Low Income Home Energy Consultation Program</a:t>
            </a:r>
          </a:p>
          <a:p>
            <a:pPr lvl="1">
              <a:spcBef>
                <a:spcPts val="0"/>
              </a:spcBef>
              <a:spcAft>
                <a:spcPts val="2400"/>
              </a:spcAft>
            </a:pPr>
            <a:r>
              <a:rPr lang="en-US" dirty="0"/>
              <a:t>Low Income Home Energy Reports Program</a:t>
            </a:r>
          </a:p>
        </p:txBody>
      </p:sp>
      <p:sp>
        <p:nvSpPr>
          <p:cNvPr id="6" name="Slide Number Placeholder 5"/>
          <p:cNvSpPr>
            <a:spLocks noGrp="1"/>
          </p:cNvSpPr>
          <p:nvPr>
            <p:ph type="sldNum" sz="quarter" idx="12"/>
          </p:nvPr>
        </p:nvSpPr>
        <p:spPr>
          <a:prstGeom prst="rect">
            <a:avLst/>
          </a:prstGeom>
        </p:spPr>
        <p:txBody>
          <a:bodyPr vert="horz" lIns="91440" tIns="45720" rIns="91440" bIns="45720" rtlCol="0" anchor="ctr"/>
          <a:lstStyle/>
          <a:p>
            <a:fld id="{910FC5F4-618F-4A93-96C2-6637F5405BD2}" type="slidenum">
              <a:rPr lang="en-US">
                <a:solidFill>
                  <a:srgbClr val="898989"/>
                </a:solidFill>
              </a:rPr>
              <a:pPr/>
              <a:t>3</a:t>
            </a:fld>
            <a:endParaRPr lang="en-US">
              <a:solidFill>
                <a:srgbClr val="898989"/>
              </a:solidFill>
            </a:endParaRPr>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4901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EWR Low Income Portfolio</a:t>
            </a:r>
          </a:p>
        </p:txBody>
      </p:sp>
      <p:sp>
        <p:nvSpPr>
          <p:cNvPr id="4" name="Slide Number Placeholder 3"/>
          <p:cNvSpPr>
            <a:spLocks noGrp="1"/>
          </p:cNvSpPr>
          <p:nvPr>
            <p:ph type="sldNum" sz="quarter" idx="12"/>
          </p:nvPr>
        </p:nvSpPr>
        <p:spPr/>
        <p:txBody>
          <a:bodyPr/>
          <a:lstStyle/>
          <a:p>
            <a:fld id="{910FC5F4-618F-4A93-96C2-6637F5405BD2}" type="slidenum">
              <a:rPr lang="en-US" smtClean="0"/>
              <a:pPr/>
              <a:t>4</a:t>
            </a:fld>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2"/>
          <p:cNvSpPr>
            <a:spLocks noGrp="1"/>
          </p:cNvSpPr>
          <p:nvPr>
            <p:ph idx="1"/>
          </p:nvPr>
        </p:nvSpPr>
        <p:spPr>
          <a:xfrm>
            <a:off x="457200" y="1287960"/>
            <a:ext cx="8579224" cy="4525963"/>
          </a:xfrm>
        </p:spPr>
        <p:txBody>
          <a:bodyPr>
            <a:noAutofit/>
          </a:bodyPr>
          <a:lstStyle/>
          <a:p>
            <a:pPr>
              <a:spcBef>
                <a:spcPts val="0"/>
              </a:spcBef>
            </a:pPr>
            <a:r>
              <a:rPr lang="en-US" dirty="0"/>
              <a:t>The program’s objective is to reduce the energy use of Low Income customers through improvements to their existing home at no cost to them. </a:t>
            </a:r>
          </a:p>
          <a:p>
            <a:pPr>
              <a:spcBef>
                <a:spcPts val="0"/>
              </a:spcBef>
            </a:pPr>
            <a:endParaRPr lang="en-US" dirty="0"/>
          </a:p>
          <a:p>
            <a:pPr>
              <a:spcBef>
                <a:spcPts val="0"/>
              </a:spcBef>
            </a:pPr>
            <a:r>
              <a:rPr lang="en-US" dirty="0"/>
              <a:t>Low Income program qualifications:  Customers with a household income at or below 200% of the Federal Poverty Limit, or reside within a HUD census tract, or reside in a section 8 or other subsidized multifamily building</a:t>
            </a:r>
          </a:p>
          <a:p>
            <a:pPr lvl="0">
              <a:spcBef>
                <a:spcPts val="0"/>
              </a:spcBef>
            </a:pPr>
            <a:endParaRPr lang="en-US" dirty="0"/>
          </a:p>
          <a:p>
            <a:pPr lvl="0">
              <a:spcBef>
                <a:spcPts val="0"/>
              </a:spcBef>
            </a:pPr>
            <a:r>
              <a:rPr lang="en-US" dirty="0"/>
              <a:t>Low Income programs are expensive because the entire cost of the energy savings measure (often including installation) is funded through the program.</a:t>
            </a:r>
          </a:p>
          <a:p>
            <a:pPr lvl="1">
              <a:spcBef>
                <a:spcPts val="0"/>
              </a:spcBef>
            </a:pPr>
            <a:r>
              <a:rPr lang="en-US" dirty="0"/>
              <a:t>Electric costs 4 to 5 times more than residential and C&amp;I programs. </a:t>
            </a:r>
          </a:p>
          <a:p>
            <a:pPr lvl="1">
              <a:spcBef>
                <a:spcPts val="0"/>
              </a:spcBef>
            </a:pPr>
            <a:r>
              <a:rPr lang="en-US" dirty="0"/>
              <a:t>Gas costs 2 to 4 times more than residential and C&amp;I programs. </a:t>
            </a:r>
          </a:p>
          <a:p>
            <a:pPr lvl="1">
              <a:spcBef>
                <a:spcPts val="0"/>
              </a:spcBef>
            </a:pPr>
            <a:endParaRPr lang="en-US" dirty="0"/>
          </a:p>
          <a:p>
            <a:pPr>
              <a:spcBef>
                <a:spcPts val="0"/>
              </a:spcBef>
            </a:pPr>
            <a:r>
              <a:rPr lang="en-US" dirty="0"/>
              <a:t>The revenue requirement for EWR Low Income programs is spread across all customers and customer classes.  It is a portion of the distribution surcharge.  For electric, it is applied volumetrically to residential customers and per meter for secondary and primary customers, and for gas applied volumetrically to all customer classes. Low Income portion of the surcharge is applied regardless of choice or EWR self-direct status. </a:t>
            </a:r>
          </a:p>
          <a:p>
            <a:pPr>
              <a:spcBef>
                <a:spcPts val="0"/>
              </a:spcBef>
            </a:pPr>
            <a:endParaRPr lang="en-US" dirty="0"/>
          </a:p>
          <a:p>
            <a:pPr>
              <a:spcBef>
                <a:spcPts val="0"/>
              </a:spcBef>
            </a:pPr>
            <a:r>
              <a:rPr lang="en-US" dirty="0"/>
              <a:t>The Energy Efficiency Assistance program is managed by Solutions for Energy Efficient Logistics L.L.C. (SEEL) and the Home Energy Consultation and Multifamily Low Income programs are managed by  Walker-Miller Services.</a:t>
            </a:r>
          </a:p>
          <a:p>
            <a:pPr lvl="1">
              <a:spcBef>
                <a:spcPts val="0"/>
              </a:spcBef>
            </a:pPr>
            <a:endParaRPr lang="en-US" dirty="0"/>
          </a:p>
        </p:txBody>
      </p:sp>
    </p:spTree>
    <p:extLst>
      <p:ext uri="{BB962C8B-B14F-4D97-AF65-F5344CB8AC3E}">
        <p14:creationId xmlns:p14="http://schemas.microsoft.com/office/powerpoint/2010/main" val="327684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and Projected EWR Low Income Spend </a:t>
            </a:r>
          </a:p>
        </p:txBody>
      </p:sp>
      <p:sp>
        <p:nvSpPr>
          <p:cNvPr id="4" name="Slide Number Placeholder 3"/>
          <p:cNvSpPr>
            <a:spLocks noGrp="1"/>
          </p:cNvSpPr>
          <p:nvPr>
            <p:ph type="sldNum" sz="quarter" idx="12"/>
          </p:nvPr>
        </p:nvSpPr>
        <p:spPr/>
        <p:txBody>
          <a:bodyPr/>
          <a:lstStyle/>
          <a:p>
            <a:fld id="{910FC5F4-618F-4A93-96C2-6637F5405BD2}" type="slidenum">
              <a:rPr lang="en-US" smtClean="0"/>
              <a:pPr/>
              <a:t>5</a:t>
            </a:fld>
            <a:endParaRPr lang="en-US" dirty="0"/>
          </a:p>
        </p:txBody>
      </p:sp>
      <p:graphicFrame>
        <p:nvGraphicFramePr>
          <p:cNvPr id="8" name="Chart 7">
            <a:extLst>
              <a:ext uri="{FF2B5EF4-FFF2-40B4-BE49-F238E27FC236}">
                <a16:creationId xmlns:a16="http://schemas.microsoft.com/office/drawing/2014/main" id="{3014BD8E-EA25-463D-A1D1-7CA24F92AC4D}"/>
              </a:ext>
            </a:extLst>
          </p:cNvPr>
          <p:cNvGraphicFramePr>
            <a:graphicFrameLocks/>
          </p:cNvGraphicFramePr>
          <p:nvPr>
            <p:extLst>
              <p:ext uri="{D42A27DB-BD31-4B8C-83A1-F6EECF244321}">
                <p14:modId xmlns:p14="http://schemas.microsoft.com/office/powerpoint/2010/main" val="2585784139"/>
              </p:ext>
            </p:extLst>
          </p:nvPr>
        </p:nvGraphicFramePr>
        <p:xfrm>
          <a:off x="589085" y="1394460"/>
          <a:ext cx="7723642" cy="45579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3568" y="6148712"/>
            <a:ext cx="8574301" cy="738664"/>
          </a:xfrm>
          <a:prstGeom prst="rect">
            <a:avLst/>
          </a:prstGeom>
          <a:noFill/>
        </p:spPr>
        <p:txBody>
          <a:bodyPr wrap="square" rtlCol="0">
            <a:spAutoFit/>
          </a:bodyPr>
          <a:lstStyle/>
          <a:p>
            <a:endParaRPr lang="en-US" sz="1050" dirty="0"/>
          </a:p>
          <a:p>
            <a:r>
              <a:rPr lang="en-US" sz="1050" dirty="0"/>
              <a:t>Data Source: various DTE Energy historical EO and EWR filings, EWR plan filings and settlements (cases U-16289; U-16358; U-16290; U-16359; U-16737; U-16751; U-17282; U-17288; U-17602; U-17608; U-17832; U-17841; U-18023; U-18024; U-18332; U-18338; U-20029; U-20035; U-18262; U-18268)</a:t>
            </a:r>
          </a:p>
        </p:txBody>
      </p:sp>
    </p:spTree>
    <p:extLst>
      <p:ext uri="{BB962C8B-B14F-4D97-AF65-F5344CB8AC3E}">
        <p14:creationId xmlns:p14="http://schemas.microsoft.com/office/powerpoint/2010/main" val="257824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12F55D-29FD-496A-8CFA-98613532A15A}"/>
              </a:ext>
            </a:extLst>
          </p:cNvPr>
          <p:cNvPicPr>
            <a:picLocks noChangeAspect="1"/>
          </p:cNvPicPr>
          <p:nvPr/>
        </p:nvPicPr>
        <p:blipFill>
          <a:blip r:embed="rId2"/>
          <a:stretch>
            <a:fillRect/>
          </a:stretch>
        </p:blipFill>
        <p:spPr>
          <a:xfrm>
            <a:off x="401417" y="1788960"/>
            <a:ext cx="8524764" cy="3776953"/>
          </a:xfrm>
          <a:prstGeom prst="rect">
            <a:avLst/>
          </a:prstGeom>
        </p:spPr>
      </p:pic>
      <p:sp>
        <p:nvSpPr>
          <p:cNvPr id="2" name="Title 1"/>
          <p:cNvSpPr>
            <a:spLocks noGrp="1"/>
          </p:cNvSpPr>
          <p:nvPr>
            <p:ph type="title"/>
          </p:nvPr>
        </p:nvSpPr>
        <p:spPr/>
        <p:txBody>
          <a:bodyPr/>
          <a:lstStyle/>
          <a:p>
            <a:r>
              <a:rPr lang="en-US" dirty="0"/>
              <a:t>Benchmarking - ACEEE Top Utilities by Total Low Income Spending ($1,000s)</a:t>
            </a:r>
          </a:p>
        </p:txBody>
      </p:sp>
      <p:sp>
        <p:nvSpPr>
          <p:cNvPr id="4" name="Slide Number Placeholder 3"/>
          <p:cNvSpPr>
            <a:spLocks noGrp="1"/>
          </p:cNvSpPr>
          <p:nvPr>
            <p:ph type="sldNum" sz="quarter" idx="12"/>
          </p:nvPr>
        </p:nvSpPr>
        <p:spPr/>
        <p:txBody>
          <a:bodyPr/>
          <a:lstStyle/>
          <a:p>
            <a:fld id="{910FC5F4-618F-4A93-96C2-6637F5405BD2}" type="slidenum">
              <a:rPr lang="en-US" smtClean="0"/>
              <a:t>6</a:t>
            </a:fld>
            <a:endParaRPr lang="en-US" dirty="0"/>
          </a:p>
        </p:txBody>
      </p:sp>
      <p:sp>
        <p:nvSpPr>
          <p:cNvPr id="8" name="TextBox 7"/>
          <p:cNvSpPr txBox="1"/>
          <p:nvPr/>
        </p:nvSpPr>
        <p:spPr>
          <a:xfrm>
            <a:off x="353568" y="6148712"/>
            <a:ext cx="6393097" cy="577081"/>
          </a:xfrm>
          <a:prstGeom prst="rect">
            <a:avLst/>
          </a:prstGeom>
          <a:noFill/>
        </p:spPr>
        <p:txBody>
          <a:bodyPr wrap="none" rtlCol="0">
            <a:spAutoFit/>
          </a:bodyPr>
          <a:lstStyle/>
          <a:p>
            <a:endParaRPr lang="en-US" sz="1050" dirty="0"/>
          </a:p>
          <a:p>
            <a:r>
              <a:rPr lang="en-US" sz="1050" dirty="0"/>
              <a:t>Data Source: 2017 ACEEE Utility Scorecard	</a:t>
            </a:r>
          </a:p>
          <a:p>
            <a:r>
              <a:rPr lang="en-US" sz="1050" dirty="0"/>
              <a:t>DTE Energy ranks 12</a:t>
            </a:r>
            <a:r>
              <a:rPr lang="en-US" sz="1050" baseline="30000" dirty="0"/>
              <a:t>th</a:t>
            </a:r>
            <a:r>
              <a:rPr lang="en-US" sz="1050" dirty="0"/>
              <a:t> in total spend on energy efficiency programs and Consumers Energy ranks 15</a:t>
            </a:r>
            <a:r>
              <a:rPr lang="en-US" sz="1050" baseline="30000" dirty="0"/>
              <a:t>th</a:t>
            </a:r>
            <a:r>
              <a:rPr lang="en-US" sz="1050" dirty="0"/>
              <a:t>  </a:t>
            </a:r>
          </a:p>
        </p:txBody>
      </p:sp>
      <p:sp>
        <p:nvSpPr>
          <p:cNvPr id="10" name="TextBox 9"/>
          <p:cNvSpPr txBox="1"/>
          <p:nvPr/>
        </p:nvSpPr>
        <p:spPr>
          <a:xfrm>
            <a:off x="3131507" y="1788960"/>
            <a:ext cx="2964493" cy="738664"/>
          </a:xfrm>
          <a:prstGeom prst="rect">
            <a:avLst/>
          </a:prstGeom>
          <a:solidFill>
            <a:schemeClr val="bg1"/>
          </a:solidFill>
        </p:spPr>
        <p:txBody>
          <a:bodyPr wrap="square" rtlCol="0">
            <a:spAutoFit/>
          </a:bodyPr>
          <a:lstStyle/>
          <a:p>
            <a:r>
              <a:rPr lang="en-US" sz="1400" dirty="0"/>
              <a:t>              </a:t>
            </a:r>
          </a:p>
          <a:p>
            <a:endParaRPr lang="en-US" sz="1400" dirty="0"/>
          </a:p>
          <a:p>
            <a:endParaRPr lang="en-US" sz="1400" dirty="0"/>
          </a:p>
        </p:txBody>
      </p:sp>
      <p:sp>
        <p:nvSpPr>
          <p:cNvPr id="3" name="Rectangle: Rounded Corners 2"/>
          <p:cNvSpPr/>
          <p:nvPr/>
        </p:nvSpPr>
        <p:spPr>
          <a:xfrm>
            <a:off x="4852035" y="4535804"/>
            <a:ext cx="85725" cy="103603"/>
          </a:xfrm>
          <a:prstGeom prst="round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cxnSp>
        <p:nvCxnSpPr>
          <p:cNvPr id="12" name="Straight Arrow Connector 11"/>
          <p:cNvCxnSpPr/>
          <p:nvPr/>
        </p:nvCxnSpPr>
        <p:spPr>
          <a:xfrm flipH="1">
            <a:off x="1886989" y="3034145"/>
            <a:ext cx="1" cy="972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39003" y="2203148"/>
            <a:ext cx="3760994" cy="830997"/>
          </a:xfrm>
          <a:prstGeom prst="rect">
            <a:avLst/>
          </a:prstGeom>
          <a:solidFill>
            <a:schemeClr val="bg1">
              <a:lumMod val="85000"/>
            </a:schemeClr>
          </a:solidFill>
          <a:ln>
            <a:solidFill>
              <a:schemeClr val="tx1"/>
            </a:solidFill>
          </a:ln>
        </p:spPr>
        <p:txBody>
          <a:bodyPr wrap="square" rtlCol="0">
            <a:spAutoFit/>
          </a:bodyPr>
          <a:lstStyle/>
          <a:p>
            <a:r>
              <a:rPr lang="en-US" sz="1600" b="1" dirty="0"/>
              <a:t>DTE Energy Electric was ranked 9</a:t>
            </a:r>
            <a:r>
              <a:rPr lang="en-US" sz="1600" b="1" baseline="30000" dirty="0"/>
              <a:t>th</a:t>
            </a:r>
            <a:r>
              <a:rPr lang="en-US" sz="1600" b="1" dirty="0"/>
              <a:t> nationally and the increased spend moves DTE closer to the 6</a:t>
            </a:r>
            <a:r>
              <a:rPr lang="en-US" sz="1600" b="1" baseline="30000" dirty="0"/>
              <a:t>th</a:t>
            </a:r>
            <a:r>
              <a:rPr lang="en-US" sz="1600" b="1" dirty="0"/>
              <a:t> position</a:t>
            </a:r>
          </a:p>
        </p:txBody>
      </p:sp>
    </p:spTree>
    <p:extLst>
      <p:ext uri="{BB962C8B-B14F-4D97-AF65-F5344CB8AC3E}">
        <p14:creationId xmlns:p14="http://schemas.microsoft.com/office/powerpoint/2010/main" val="118553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4921135" y="4119257"/>
            <a:ext cx="3832167" cy="1925183"/>
          </a:xfrm>
          <a:prstGeom prst="rect">
            <a:avLst/>
          </a:prstGeom>
          <a:blipFill dpi="0" rotWithShape="1">
            <a:blip r:embed="rId2"/>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598516" y="4119257"/>
            <a:ext cx="4098175" cy="1925183"/>
          </a:xfrm>
          <a:prstGeom prst="rect">
            <a:avLst/>
          </a:prstGeom>
          <a:blipFill dpi="0" rotWithShape="1">
            <a:blip r:embed="rId3"/>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598516" y="1419740"/>
            <a:ext cx="4081549" cy="2490530"/>
          </a:xfrm>
          <a:prstGeom prst="rect">
            <a:avLst/>
          </a:prstGeom>
          <a:blipFill dpi="0" rotWithShape="1">
            <a:blip r:embed="rId4"/>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4921135" y="1419740"/>
            <a:ext cx="3832167" cy="2490530"/>
          </a:xfrm>
          <a:prstGeom prst="rect">
            <a:avLst/>
          </a:prstGeom>
          <a:blipFill dpi="0" rotWithShape="1">
            <a:blip r:embed="rId5"/>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a:t>Energy Savings measures Provided in EWR Low Income Portfolio</a:t>
            </a:r>
          </a:p>
        </p:txBody>
      </p:sp>
      <p:sp>
        <p:nvSpPr>
          <p:cNvPr id="4" name="Slide Number Placeholder 3"/>
          <p:cNvSpPr>
            <a:spLocks noGrp="1"/>
          </p:cNvSpPr>
          <p:nvPr>
            <p:ph type="sldNum" sz="quarter" idx="12"/>
          </p:nvPr>
        </p:nvSpPr>
        <p:spPr/>
        <p:txBody>
          <a:bodyPr/>
          <a:lstStyle/>
          <a:p>
            <a:fld id="{910FC5F4-618F-4A93-96C2-6637F5405BD2}" type="slidenum">
              <a:rPr lang="en-US" smtClean="0"/>
              <a:pPr/>
              <a:t>7</a:t>
            </a:fld>
            <a:endParaRPr lang="en-US" dirty="0"/>
          </a:p>
        </p:txBody>
      </p:sp>
      <p:sp>
        <p:nvSpPr>
          <p:cNvPr id="5" name="Text Placeholder 4"/>
          <p:cNvSpPr>
            <a:spLocks noGrp="1"/>
          </p:cNvSpPr>
          <p:nvPr>
            <p:ph type="body" sz="quarter" idx="13"/>
          </p:nvPr>
        </p:nvSpPr>
        <p:spPr/>
        <p:txBody>
          <a:bodyPr/>
          <a:lstStyle/>
          <a:p>
            <a:endParaRPr lang="en-US"/>
          </a:p>
        </p:txBody>
      </p:sp>
      <p:sp>
        <p:nvSpPr>
          <p:cNvPr id="3" name="Rectangle 2"/>
          <p:cNvSpPr/>
          <p:nvPr/>
        </p:nvSpPr>
        <p:spPr>
          <a:xfrm>
            <a:off x="598516" y="1419740"/>
            <a:ext cx="4098175" cy="2490530"/>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Content Placeholder 2"/>
          <p:cNvSpPr txBox="1">
            <a:spLocks/>
          </p:cNvSpPr>
          <p:nvPr/>
        </p:nvSpPr>
        <p:spPr>
          <a:xfrm>
            <a:off x="152401" y="1419740"/>
            <a:ext cx="4544290" cy="2135738"/>
          </a:xfrm>
          <a:prstGeom prst="rect">
            <a:avLst/>
          </a:prstGeom>
        </p:spPr>
        <p:txBody>
          <a:bodyPr vert="horz" lIns="91440" tIns="45720" rIns="91440" bIns="45720" rtlCol="0">
            <a:no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600" dirty="0"/>
              <a:t>Energy Efficiency Assistance</a:t>
            </a:r>
          </a:p>
          <a:p>
            <a:pPr marL="457200" lvl="1" indent="0">
              <a:buNone/>
            </a:pPr>
            <a:endParaRPr lang="en-US" sz="300" dirty="0"/>
          </a:p>
          <a:p>
            <a:pPr marL="742950" lvl="1" indent="-285750">
              <a:buFont typeface="Arial" panose="020B0604020202020204" pitchFamily="34" charset="0"/>
              <a:buChar char="•"/>
            </a:pPr>
            <a:r>
              <a:rPr lang="en-US" sz="1200" dirty="0"/>
              <a:t>HVAC tune-ups and replacements</a:t>
            </a:r>
          </a:p>
          <a:p>
            <a:pPr marL="742950" lvl="1" indent="-285750">
              <a:buFont typeface="Arial" panose="020B0604020202020204" pitchFamily="34" charset="0"/>
              <a:buChar char="•"/>
            </a:pPr>
            <a:r>
              <a:rPr lang="en-US" sz="1200" dirty="0"/>
              <a:t>Water heater replacement</a:t>
            </a:r>
          </a:p>
          <a:p>
            <a:pPr marL="742950" lvl="1" indent="-285750">
              <a:buFont typeface="Arial" panose="020B0604020202020204" pitchFamily="34" charset="0"/>
              <a:buChar char="•"/>
            </a:pPr>
            <a:r>
              <a:rPr lang="en-US" sz="1200" dirty="0"/>
              <a:t>Air sealing and insulation</a:t>
            </a:r>
          </a:p>
          <a:p>
            <a:pPr marL="742950" lvl="1" indent="-285750">
              <a:buFont typeface="Arial" panose="020B0604020202020204" pitchFamily="34" charset="0"/>
              <a:buChar char="•"/>
            </a:pPr>
            <a:r>
              <a:rPr lang="en-US" sz="1200" dirty="0"/>
              <a:t>Refrigerator </a:t>
            </a:r>
          </a:p>
          <a:p>
            <a:pPr marL="742950" lvl="1" indent="-285750">
              <a:buFont typeface="Arial" panose="020B0604020202020204" pitchFamily="34" charset="0"/>
              <a:buChar char="•"/>
            </a:pPr>
            <a:r>
              <a:rPr lang="en-US" sz="1200" dirty="0"/>
              <a:t>Programable thermostats</a:t>
            </a:r>
          </a:p>
          <a:p>
            <a:pPr marL="742950" lvl="1" indent="-285750">
              <a:buFont typeface="Arial" panose="020B0604020202020204" pitchFamily="34" charset="0"/>
              <a:buChar char="•"/>
            </a:pPr>
            <a:r>
              <a:rPr lang="en-US" sz="1200" dirty="0"/>
              <a:t>LED lights </a:t>
            </a:r>
          </a:p>
          <a:p>
            <a:pPr marL="742950" lvl="1" indent="-285750">
              <a:buFont typeface="Arial" panose="020B0604020202020204" pitchFamily="34" charset="0"/>
              <a:buChar char="•"/>
            </a:pPr>
            <a:r>
              <a:rPr lang="en-US" sz="1200" dirty="0"/>
              <a:t>Pipe wrap</a:t>
            </a:r>
          </a:p>
          <a:p>
            <a:pPr marL="742950" lvl="1" indent="-285750">
              <a:buFont typeface="Arial" panose="020B0604020202020204" pitchFamily="34" charset="0"/>
              <a:buChar char="•"/>
            </a:pPr>
            <a:r>
              <a:rPr lang="en-US" sz="1200" dirty="0"/>
              <a:t>Efficient showerheads</a:t>
            </a:r>
          </a:p>
          <a:p>
            <a:pPr marL="742950" lvl="1" indent="-285750">
              <a:buFont typeface="Arial" panose="020B0604020202020204" pitchFamily="34" charset="0"/>
              <a:buChar char="•"/>
            </a:pPr>
            <a:r>
              <a:rPr lang="en-US" sz="1200" dirty="0"/>
              <a:t>Faucet aerators</a:t>
            </a:r>
          </a:p>
        </p:txBody>
      </p:sp>
      <p:sp>
        <p:nvSpPr>
          <p:cNvPr id="7" name="Rectangle 6"/>
          <p:cNvSpPr/>
          <p:nvPr/>
        </p:nvSpPr>
        <p:spPr>
          <a:xfrm>
            <a:off x="4921135" y="1419740"/>
            <a:ext cx="3832167" cy="2524132"/>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Content Placeholder 2"/>
          <p:cNvSpPr txBox="1">
            <a:spLocks/>
          </p:cNvSpPr>
          <p:nvPr/>
        </p:nvSpPr>
        <p:spPr>
          <a:xfrm>
            <a:off x="4411289" y="1419740"/>
            <a:ext cx="4544290" cy="2135738"/>
          </a:xfrm>
          <a:prstGeom prst="rect">
            <a:avLst/>
          </a:prstGeom>
        </p:spPr>
        <p:txBody>
          <a:bodyPr vert="horz" lIns="91440" tIns="45720" rIns="91440" bIns="45720" rtlCol="0">
            <a:no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600" dirty="0"/>
              <a:t>Low Income Multifamily</a:t>
            </a:r>
          </a:p>
          <a:p>
            <a:pPr marL="457200" lvl="1" indent="0">
              <a:buNone/>
            </a:pPr>
            <a:endParaRPr lang="en-US" sz="300" dirty="0"/>
          </a:p>
          <a:p>
            <a:pPr marL="742950" lvl="1" indent="-285750">
              <a:buFont typeface="Arial" panose="020B0604020202020204" pitchFamily="34" charset="0"/>
              <a:buChar char="•"/>
            </a:pPr>
            <a:r>
              <a:rPr lang="en-US" sz="1200" dirty="0"/>
              <a:t>HVAC tune-ups and replacements </a:t>
            </a:r>
          </a:p>
          <a:p>
            <a:pPr marL="742950" lvl="1" indent="-285750">
              <a:buFont typeface="Arial" panose="020B0604020202020204" pitchFamily="34" charset="0"/>
              <a:buChar char="•"/>
            </a:pPr>
            <a:r>
              <a:rPr lang="en-US" sz="1200" dirty="0"/>
              <a:t>Water heater replacement</a:t>
            </a:r>
          </a:p>
          <a:p>
            <a:pPr marL="742950" lvl="1" indent="-285750">
              <a:buFont typeface="Arial" panose="020B0604020202020204" pitchFamily="34" charset="0"/>
              <a:buChar char="•"/>
            </a:pPr>
            <a:r>
              <a:rPr lang="en-US" sz="1200" dirty="0"/>
              <a:t>Air sealing and Insulation</a:t>
            </a:r>
          </a:p>
          <a:p>
            <a:pPr marL="742950" lvl="1" indent="-285750">
              <a:buFont typeface="Arial" panose="020B0604020202020204" pitchFamily="34" charset="0"/>
              <a:buChar char="•"/>
            </a:pPr>
            <a:r>
              <a:rPr lang="en-US" sz="1200" dirty="0"/>
              <a:t>Refrigerator </a:t>
            </a:r>
          </a:p>
          <a:p>
            <a:pPr marL="742950" lvl="1" indent="-285750">
              <a:buFont typeface="Arial" panose="020B0604020202020204" pitchFamily="34" charset="0"/>
              <a:buChar char="•"/>
            </a:pPr>
            <a:r>
              <a:rPr lang="en-US" sz="1200" dirty="0"/>
              <a:t>Programable thermostats</a:t>
            </a:r>
          </a:p>
          <a:p>
            <a:pPr marL="742950" lvl="1" indent="-285750">
              <a:buFont typeface="Arial" panose="020B0604020202020204" pitchFamily="34" charset="0"/>
              <a:buChar char="•"/>
            </a:pPr>
            <a:r>
              <a:rPr lang="en-US" sz="1200" dirty="0"/>
              <a:t>LED lights </a:t>
            </a:r>
          </a:p>
          <a:p>
            <a:pPr marL="742950" lvl="1" indent="-285750">
              <a:buFont typeface="Arial" panose="020B0604020202020204" pitchFamily="34" charset="0"/>
              <a:buChar char="•"/>
            </a:pPr>
            <a:r>
              <a:rPr lang="en-US" sz="1200" dirty="0"/>
              <a:t>Pipe wrap</a:t>
            </a:r>
          </a:p>
          <a:p>
            <a:pPr marL="742950" lvl="1" indent="-285750">
              <a:buFont typeface="Arial" panose="020B0604020202020204" pitchFamily="34" charset="0"/>
              <a:buChar char="•"/>
            </a:pPr>
            <a:r>
              <a:rPr lang="en-US" sz="1200" dirty="0"/>
              <a:t>Efficient showerheads</a:t>
            </a:r>
          </a:p>
          <a:p>
            <a:pPr marL="742950" lvl="1" indent="-285750">
              <a:buFont typeface="Arial" panose="020B0604020202020204" pitchFamily="34" charset="0"/>
              <a:buChar char="•"/>
            </a:pPr>
            <a:r>
              <a:rPr lang="en-US" sz="1200" dirty="0"/>
              <a:t>Faucet aerators</a:t>
            </a:r>
          </a:p>
        </p:txBody>
      </p:sp>
      <p:sp>
        <p:nvSpPr>
          <p:cNvPr id="9" name="Rectangle 8"/>
          <p:cNvSpPr/>
          <p:nvPr/>
        </p:nvSpPr>
        <p:spPr>
          <a:xfrm>
            <a:off x="598516" y="4119257"/>
            <a:ext cx="4098175" cy="1969633"/>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Content Placeholder 2"/>
          <p:cNvSpPr txBox="1">
            <a:spLocks/>
          </p:cNvSpPr>
          <p:nvPr/>
        </p:nvSpPr>
        <p:spPr>
          <a:xfrm>
            <a:off x="181546" y="4255782"/>
            <a:ext cx="4515145" cy="1788658"/>
          </a:xfrm>
          <a:prstGeom prst="rect">
            <a:avLst/>
          </a:prstGeom>
        </p:spPr>
        <p:txBody>
          <a:bodyPr vert="horz" lIns="91440" tIns="45720" rIns="91440" bIns="45720" rtlCol="0">
            <a:normAutofit fontScale="85000" lnSpcReduction="10000"/>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900" dirty="0"/>
              <a:t>Low Income Home Energy Consultation</a:t>
            </a:r>
          </a:p>
          <a:p>
            <a:pPr marL="457200" lvl="1" indent="0">
              <a:buNone/>
            </a:pPr>
            <a:endParaRPr lang="en-US" sz="500" dirty="0"/>
          </a:p>
          <a:p>
            <a:pPr marL="742950" lvl="1" indent="-285750">
              <a:buFont typeface="Arial" panose="020B0604020202020204" pitchFamily="34" charset="0"/>
              <a:buChar char="•"/>
            </a:pPr>
            <a:r>
              <a:rPr lang="en-US" dirty="0"/>
              <a:t>LED light bulbs</a:t>
            </a:r>
          </a:p>
          <a:p>
            <a:pPr marL="742950" lvl="1" indent="-285750">
              <a:buFont typeface="Arial" panose="020B0604020202020204" pitchFamily="34" charset="0"/>
              <a:buChar char="•"/>
            </a:pPr>
            <a:r>
              <a:rPr lang="en-US" dirty="0"/>
              <a:t>LED nightlights</a:t>
            </a:r>
          </a:p>
          <a:p>
            <a:pPr marL="742950" lvl="1" indent="-285750">
              <a:buFont typeface="Arial" panose="020B0604020202020204" pitchFamily="34" charset="0"/>
              <a:buChar char="•"/>
            </a:pPr>
            <a:r>
              <a:rPr lang="en-US" dirty="0"/>
              <a:t>Pipe wrap</a:t>
            </a:r>
          </a:p>
          <a:p>
            <a:pPr marL="742950" lvl="1" indent="-285750">
              <a:buFont typeface="Arial" panose="020B0604020202020204" pitchFamily="34" charset="0"/>
              <a:buChar char="•"/>
            </a:pPr>
            <a:r>
              <a:rPr lang="en-US" dirty="0"/>
              <a:t>Programable and smart thermostats</a:t>
            </a:r>
          </a:p>
          <a:p>
            <a:pPr marL="742950" lvl="1" indent="-285750">
              <a:buFont typeface="Arial" panose="020B0604020202020204" pitchFamily="34" charset="0"/>
              <a:buChar char="•"/>
            </a:pPr>
            <a:r>
              <a:rPr lang="en-US" dirty="0"/>
              <a:t>Efficient showerheads</a:t>
            </a:r>
          </a:p>
          <a:p>
            <a:pPr marL="742950" lvl="1" indent="-285750">
              <a:buFont typeface="Arial" panose="020B0604020202020204" pitchFamily="34" charset="0"/>
              <a:buChar char="•"/>
            </a:pPr>
            <a:r>
              <a:rPr lang="en-US" dirty="0"/>
              <a:t>Faucet aerators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endParaRPr lang="en-US" dirty="0"/>
          </a:p>
          <a:p>
            <a:pPr marL="461963" lvl="1" indent="0">
              <a:buNone/>
            </a:pPr>
            <a:endParaRPr lang="en-US" dirty="0"/>
          </a:p>
        </p:txBody>
      </p:sp>
      <p:sp>
        <p:nvSpPr>
          <p:cNvPr id="12" name="Rectangle 11"/>
          <p:cNvSpPr/>
          <p:nvPr/>
        </p:nvSpPr>
        <p:spPr>
          <a:xfrm>
            <a:off x="4921135" y="4119257"/>
            <a:ext cx="3832167" cy="1969633"/>
          </a:xfrm>
          <a:prstGeom prst="rect">
            <a:avLst/>
          </a:prstGeom>
          <a:solidFill>
            <a:schemeClr val="bg1">
              <a:alpha val="84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p:cNvSpPr txBox="1">
            <a:spLocks/>
          </p:cNvSpPr>
          <p:nvPr/>
        </p:nvSpPr>
        <p:spPr>
          <a:xfrm>
            <a:off x="4411289" y="4255782"/>
            <a:ext cx="4088423" cy="1788658"/>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1pPr>
            <a:lvl2pPr marL="687388"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2pPr>
            <a:lvl3pPr marL="914400" indent="-227013"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3pPr>
            <a:lvl4pPr marL="1139825" indent="-225425"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4pPr>
            <a:lvl5pPr marL="1376363" indent="-234950" algn="l" defTabSz="914400" rtl="0" eaLnBrk="1" latinLnBrk="0" hangingPunct="1">
              <a:spcBef>
                <a:spcPct val="2000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1600" dirty="0"/>
              <a:t>Low Income Home Energy Reports</a:t>
            </a:r>
          </a:p>
          <a:p>
            <a:pPr marL="457200" lvl="1" indent="0">
              <a:buNone/>
            </a:pPr>
            <a:endParaRPr lang="en-US" sz="400" dirty="0"/>
          </a:p>
          <a:p>
            <a:pPr marL="742950" lvl="1" indent="-285750">
              <a:buFont typeface="Arial" panose="020B0604020202020204" pitchFamily="34" charset="0"/>
              <a:buChar char="•"/>
            </a:pPr>
            <a:r>
              <a:rPr lang="en-US" sz="1200" dirty="0"/>
              <a:t>Paper Home Energy Reports</a:t>
            </a:r>
          </a:p>
          <a:p>
            <a:pPr marL="742950" lvl="1" indent="-285750">
              <a:buFont typeface="Arial" panose="020B0604020202020204" pitchFamily="34" charset="0"/>
              <a:buChar char="•"/>
            </a:pPr>
            <a:r>
              <a:rPr lang="en-US" sz="1200" dirty="0"/>
              <a:t>Email Home Energy Reports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endParaRPr lang="en-US" dirty="0"/>
          </a:p>
          <a:p>
            <a:pPr marL="461963" lvl="1" indent="0">
              <a:buNone/>
            </a:pPr>
            <a:endParaRPr lang="en-US" dirty="0"/>
          </a:p>
        </p:txBody>
      </p:sp>
    </p:spTree>
    <p:extLst>
      <p:ext uri="{BB962C8B-B14F-4D97-AF65-F5344CB8AC3E}">
        <p14:creationId xmlns:p14="http://schemas.microsoft.com/office/powerpoint/2010/main" val="230163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EWR Electric Residential and Low Income Portfolio</a:t>
            </a:r>
          </a:p>
        </p:txBody>
      </p:sp>
      <p:sp>
        <p:nvSpPr>
          <p:cNvPr id="4" name="Slide Number Placeholder 3"/>
          <p:cNvSpPr>
            <a:spLocks noGrp="1"/>
          </p:cNvSpPr>
          <p:nvPr>
            <p:ph type="sldNum" sz="quarter" idx="12"/>
          </p:nvPr>
        </p:nvSpPr>
        <p:spPr/>
        <p:txBody>
          <a:bodyPr/>
          <a:lstStyle/>
          <a:p>
            <a:fld id="{910FC5F4-618F-4A93-96C2-6637F5405BD2}" type="slidenum">
              <a:rPr lang="en-US" smtClean="0"/>
              <a:t>8</a:t>
            </a:fld>
            <a:endParaRPr lang="en-US" dirty="0"/>
          </a:p>
        </p:txBody>
      </p:sp>
      <p:graphicFrame>
        <p:nvGraphicFramePr>
          <p:cNvPr id="55" name="Chart 54">
            <a:extLst>
              <a:ext uri="{FF2B5EF4-FFF2-40B4-BE49-F238E27FC236}">
                <a16:creationId xmlns:a16="http://schemas.microsoft.com/office/drawing/2014/main" id="{CEF40043-5862-45A9-B1E9-F512F8913240}"/>
              </a:ext>
            </a:extLst>
          </p:cNvPr>
          <p:cNvGraphicFramePr>
            <a:graphicFrameLocks/>
          </p:cNvGraphicFramePr>
          <p:nvPr>
            <p:extLst>
              <p:ext uri="{D42A27DB-BD31-4B8C-83A1-F6EECF244321}">
                <p14:modId xmlns:p14="http://schemas.microsoft.com/office/powerpoint/2010/main" val="2687387461"/>
              </p:ext>
            </p:extLst>
          </p:nvPr>
        </p:nvGraphicFramePr>
        <p:xfrm>
          <a:off x="3980577" y="1040233"/>
          <a:ext cx="4706223" cy="3275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Chart 55">
            <a:extLst>
              <a:ext uri="{FF2B5EF4-FFF2-40B4-BE49-F238E27FC236}">
                <a16:creationId xmlns:a16="http://schemas.microsoft.com/office/drawing/2014/main" id="{EABFFC11-890E-44FA-92C3-803F1F70BDC9}"/>
              </a:ext>
            </a:extLst>
          </p:cNvPr>
          <p:cNvGraphicFramePr>
            <a:graphicFrameLocks/>
          </p:cNvGraphicFramePr>
          <p:nvPr>
            <p:extLst/>
          </p:nvPr>
        </p:nvGraphicFramePr>
        <p:xfrm>
          <a:off x="713065" y="1046794"/>
          <a:ext cx="3078760" cy="259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a:extLst>
              <a:ext uri="{FF2B5EF4-FFF2-40B4-BE49-F238E27FC236}">
                <a16:creationId xmlns:a16="http://schemas.microsoft.com/office/drawing/2014/main" id="{BF876828-EF09-4E32-ACB2-8179AE8633D7}"/>
              </a:ext>
            </a:extLst>
          </p:cNvPr>
          <p:cNvGraphicFramePr>
            <a:graphicFrameLocks/>
          </p:cNvGraphicFramePr>
          <p:nvPr>
            <p:extLst/>
          </p:nvPr>
        </p:nvGraphicFramePr>
        <p:xfrm>
          <a:off x="4197991" y="3777627"/>
          <a:ext cx="4613946" cy="2943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Chart 57">
            <a:extLst>
              <a:ext uri="{FF2B5EF4-FFF2-40B4-BE49-F238E27FC236}">
                <a16:creationId xmlns:a16="http://schemas.microsoft.com/office/drawing/2014/main" id="{EF0108F2-E793-49A3-9DA4-B0A74ACD4E40}"/>
              </a:ext>
            </a:extLst>
          </p:cNvPr>
          <p:cNvGraphicFramePr>
            <a:graphicFrameLocks/>
          </p:cNvGraphicFramePr>
          <p:nvPr>
            <p:extLst/>
          </p:nvPr>
        </p:nvGraphicFramePr>
        <p:xfrm>
          <a:off x="692093" y="3822500"/>
          <a:ext cx="3288484" cy="2533850"/>
        </p:xfrm>
        <a:graphic>
          <a:graphicData uri="http://schemas.openxmlformats.org/drawingml/2006/chart">
            <c:chart xmlns:c="http://schemas.openxmlformats.org/drawingml/2006/chart" xmlns:r="http://schemas.openxmlformats.org/officeDocument/2006/relationships" r:id="rId5"/>
          </a:graphicData>
        </a:graphic>
      </p:graphicFrame>
      <p:cxnSp>
        <p:nvCxnSpPr>
          <p:cNvPr id="60" name="Straight Connector 59"/>
          <p:cNvCxnSpPr/>
          <p:nvPr/>
        </p:nvCxnSpPr>
        <p:spPr>
          <a:xfrm flipV="1">
            <a:off x="3481431" y="1828800"/>
            <a:ext cx="1937857" cy="507533"/>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9500" y="2986481"/>
            <a:ext cx="1673953" cy="44234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338818" y="4189512"/>
            <a:ext cx="2080470" cy="42466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380763" y="5863905"/>
            <a:ext cx="2038525" cy="1995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3568" y="6148712"/>
            <a:ext cx="4711546" cy="415498"/>
          </a:xfrm>
          <a:prstGeom prst="rect">
            <a:avLst/>
          </a:prstGeom>
          <a:noFill/>
        </p:spPr>
        <p:txBody>
          <a:bodyPr wrap="none" rtlCol="0">
            <a:spAutoFit/>
          </a:bodyPr>
          <a:lstStyle/>
          <a:p>
            <a:endParaRPr lang="en-US" sz="1050" dirty="0"/>
          </a:p>
          <a:p>
            <a:r>
              <a:rPr lang="en-US" sz="1050" dirty="0"/>
              <a:t>Data Source: DTE Energy EWR plan filings and settlements, case U-18262 </a:t>
            </a:r>
          </a:p>
        </p:txBody>
      </p:sp>
    </p:spTree>
    <p:extLst>
      <p:ext uri="{BB962C8B-B14F-4D97-AF65-F5344CB8AC3E}">
        <p14:creationId xmlns:p14="http://schemas.microsoft.com/office/powerpoint/2010/main" val="115831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EWR Gas Residential and Low Income Portfolio</a:t>
            </a:r>
          </a:p>
        </p:txBody>
      </p:sp>
      <p:sp>
        <p:nvSpPr>
          <p:cNvPr id="4" name="Slide Number Placeholder 3"/>
          <p:cNvSpPr>
            <a:spLocks noGrp="1"/>
          </p:cNvSpPr>
          <p:nvPr>
            <p:ph type="sldNum" sz="quarter" idx="12"/>
          </p:nvPr>
        </p:nvSpPr>
        <p:spPr/>
        <p:txBody>
          <a:bodyPr/>
          <a:lstStyle/>
          <a:p>
            <a:fld id="{910FC5F4-618F-4A93-96C2-6637F5405BD2}" type="slidenum">
              <a:rPr lang="en-US" smtClean="0"/>
              <a:t>9</a:t>
            </a:fld>
            <a:endParaRPr lang="en-US" dirty="0"/>
          </a:p>
        </p:txBody>
      </p:sp>
      <p:graphicFrame>
        <p:nvGraphicFramePr>
          <p:cNvPr id="5" name="Chart 4">
            <a:extLst>
              <a:ext uri="{FF2B5EF4-FFF2-40B4-BE49-F238E27FC236}">
                <a16:creationId xmlns:a16="http://schemas.microsoft.com/office/drawing/2014/main" id="{F0D66E4D-0AB5-42AB-A203-FEAF9873E4FC}"/>
              </a:ext>
            </a:extLst>
          </p:cNvPr>
          <p:cNvGraphicFramePr>
            <a:graphicFrameLocks/>
          </p:cNvGraphicFramePr>
          <p:nvPr>
            <p:extLst/>
          </p:nvPr>
        </p:nvGraphicFramePr>
        <p:xfrm>
          <a:off x="3725225" y="1072165"/>
          <a:ext cx="5095798" cy="31776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FE794F4-B31A-4A33-B482-8AAF215C1502}"/>
              </a:ext>
            </a:extLst>
          </p:cNvPr>
          <p:cNvGraphicFramePr>
            <a:graphicFrameLocks/>
          </p:cNvGraphicFramePr>
          <p:nvPr>
            <p:extLst/>
          </p:nvPr>
        </p:nvGraphicFramePr>
        <p:xfrm>
          <a:off x="781230" y="1064838"/>
          <a:ext cx="3559722" cy="3185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93C3AF3-3D43-4C73-A5C6-56F24B74FCAA}"/>
              </a:ext>
            </a:extLst>
          </p:cNvPr>
          <p:cNvGraphicFramePr>
            <a:graphicFrameLocks/>
          </p:cNvGraphicFramePr>
          <p:nvPr>
            <p:extLst/>
          </p:nvPr>
        </p:nvGraphicFramePr>
        <p:xfrm>
          <a:off x="3882198" y="3892481"/>
          <a:ext cx="5626723" cy="31703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1E71FCFC-D7DD-4C07-AE24-2EB3774A75BA}"/>
              </a:ext>
            </a:extLst>
          </p:cNvPr>
          <p:cNvGraphicFramePr>
            <a:graphicFrameLocks/>
          </p:cNvGraphicFramePr>
          <p:nvPr>
            <p:extLst/>
          </p:nvPr>
        </p:nvGraphicFramePr>
        <p:xfrm>
          <a:off x="855622" y="3709618"/>
          <a:ext cx="3559722" cy="3148382"/>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p:cNvCxnSpPr/>
          <p:nvPr/>
        </p:nvCxnSpPr>
        <p:spPr>
          <a:xfrm flipV="1">
            <a:off x="3498209" y="1803633"/>
            <a:ext cx="2114026" cy="327171"/>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9500" y="3294174"/>
            <a:ext cx="2076625" cy="43105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238150" y="4362275"/>
            <a:ext cx="2483142" cy="7043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6873" y="6140741"/>
            <a:ext cx="2399252" cy="8389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3568" y="6148712"/>
            <a:ext cx="4711546" cy="415498"/>
          </a:xfrm>
          <a:prstGeom prst="rect">
            <a:avLst/>
          </a:prstGeom>
          <a:noFill/>
        </p:spPr>
        <p:txBody>
          <a:bodyPr wrap="none" rtlCol="0">
            <a:spAutoFit/>
          </a:bodyPr>
          <a:lstStyle/>
          <a:p>
            <a:endParaRPr lang="en-US" sz="1050" dirty="0"/>
          </a:p>
          <a:p>
            <a:r>
              <a:rPr lang="en-US" sz="1050" dirty="0"/>
              <a:t>Data Source: DTE Energy EWR plan filings and settlements, case U-18268 </a:t>
            </a:r>
          </a:p>
        </p:txBody>
      </p:sp>
    </p:spTree>
    <p:extLst>
      <p:ext uri="{BB962C8B-B14F-4D97-AF65-F5344CB8AC3E}">
        <p14:creationId xmlns:p14="http://schemas.microsoft.com/office/powerpoint/2010/main" val="288211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precDefaultPercent/&gt;&lt;m_precDefaultDate/&gt;&lt;m_precDefaultYear/&gt;&lt;m_precDefaultQuarter/&gt;&lt;m_precDefaultMonth/&gt;&lt;m_precDefaultWeek/&gt;&lt;m_precDefaultDay/&gt;&lt;m_mruColor&gt;&lt;m_vecMRU length=&quot;1&quot;&gt;&lt;elem m_fUsage=&quot;1.00000000000000000000E+000&quot;&gt;&lt;m_ppcolschidx val=&quot;0&quot;/&gt;&lt;m_rgb r=&quot;b3&quot; g=&quot;d9&quot; b=&quot;ff&quot;/&gt;&lt;m_nBrightness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E Energy Master Slide">
  <a:themeElements>
    <a:clrScheme name="Custom 1">
      <a:dk1>
        <a:sysClr val="windowText" lastClr="000000"/>
      </a:dk1>
      <a:lt1>
        <a:sysClr val="window" lastClr="FFFFFF"/>
      </a:lt1>
      <a:dk2>
        <a:srgbClr val="1F497D"/>
      </a:dk2>
      <a:lt2>
        <a:srgbClr val="EEECE1"/>
      </a:lt2>
      <a:accent1>
        <a:srgbClr val="004990"/>
      </a:accent1>
      <a:accent2>
        <a:srgbClr val="7FA4C7"/>
      </a:accent2>
      <a:accent3>
        <a:srgbClr val="0060BF"/>
      </a:accent3>
      <a:accent4>
        <a:srgbClr val="B3D9FF"/>
      </a:accent4>
      <a:accent5>
        <a:srgbClr val="8DC63F"/>
      </a:accent5>
      <a:accent6>
        <a:srgbClr val="C6E29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Standard_Energy (4:3)">
  <a:themeElements>
    <a:clrScheme name="Custom 5">
      <a:dk1>
        <a:srgbClr val="555759"/>
      </a:dk1>
      <a:lt1>
        <a:sysClr val="window" lastClr="FFFFFF"/>
      </a:lt1>
      <a:dk2>
        <a:srgbClr val="555759"/>
      </a:dk2>
      <a:lt2>
        <a:srgbClr val="FFFFFF"/>
      </a:lt2>
      <a:accent1>
        <a:srgbClr val="555759"/>
      </a:accent1>
      <a:accent2>
        <a:srgbClr val="95D600"/>
      </a:accent2>
      <a:accent3>
        <a:srgbClr val="0093C9"/>
      </a:accent3>
      <a:accent4>
        <a:srgbClr val="FFB718"/>
      </a:accent4>
      <a:accent5>
        <a:srgbClr val="E53C2E"/>
      </a:accent5>
      <a:accent6>
        <a:srgbClr val="8B189B"/>
      </a:accent6>
      <a:hlink>
        <a:srgbClr val="85D206"/>
      </a:hlink>
      <a:folHlink>
        <a:srgbClr val="648C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ergy_PowerPoint_Template_(February_2016).potx [Read-Only]" id="{7F894B98-0E68-40E7-8489-6A4AFB3AB1E5}" vid="{6E642C54-0881-4852-BB61-C9B2B39858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25542</TotalTime>
  <Words>1398</Words>
  <Application>Microsoft Office PowerPoint</Application>
  <PresentationFormat>On-screen Show (4:3)</PresentationFormat>
  <Paragraphs>232</Paragraphs>
  <Slides>15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Arial Narrow</vt:lpstr>
      <vt:lpstr>Calibri</vt:lpstr>
      <vt:lpstr>Palatino Linotype</vt:lpstr>
      <vt:lpstr>Wingdings</vt:lpstr>
      <vt:lpstr>DTE Energy Master Slide</vt:lpstr>
      <vt:lpstr>Standard_Energy (4:3)</vt:lpstr>
      <vt:lpstr>think-cell Slide</vt:lpstr>
      <vt:lpstr>Energy Waste Reduction (EWR)  Low Income</vt:lpstr>
      <vt:lpstr>Executive Summary</vt:lpstr>
      <vt:lpstr>Agenda</vt:lpstr>
      <vt:lpstr>EWR Low Income Portfolio</vt:lpstr>
      <vt:lpstr>Historical and Projected EWR Low Income Spend </vt:lpstr>
      <vt:lpstr>Benchmarking - ACEEE Top Utilities by Total Low Income Spending ($1,000s)</vt:lpstr>
      <vt:lpstr>Energy Savings measures Provided in EWR Low Income Portfolio</vt:lpstr>
      <vt:lpstr>EWR Electric Residential and Low Income Portfolio</vt:lpstr>
      <vt:lpstr>EWR Gas Residential and Low Income Portfolio</vt:lpstr>
      <vt:lpstr>Agenda</vt:lpstr>
      <vt:lpstr>Energy Efficiency Assistance (EEA) Program</vt:lpstr>
      <vt:lpstr>Low Income Multifamily Program</vt:lpstr>
      <vt:lpstr>Low Income Home Energy Consultation (HEC) Program</vt:lpstr>
      <vt:lpstr>Low Income Home Energy Reports (HERs) Program</vt:lpstr>
      <vt:lpstr>Questions?</vt:lpstr>
    </vt:vector>
  </TitlesOfParts>
  <Company>DTE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 MacKool</dc:creator>
  <cp:lastModifiedBy>Jason R Kupser</cp:lastModifiedBy>
  <cp:revision>1000</cp:revision>
  <cp:lastPrinted>2018-05-02T17:44:53Z</cp:lastPrinted>
  <dcterms:created xsi:type="dcterms:W3CDTF">2014-03-12T12:52:09Z</dcterms:created>
  <dcterms:modified xsi:type="dcterms:W3CDTF">2019-01-15T14:21:07Z</dcterms:modified>
</cp:coreProperties>
</file>