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&amp;ehk=nQPS8rhwslxeMjHm2eieMg&amp;r=0&amp;pid=OfficeInsert" ContentType="image/gif"/>
  <Default Extension="jpg&amp;ehk=Zv8LOTw1pJduHNtIsEU2kA&amp;r=0&amp;pid=OfficeInsert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notesMasterIdLst>
    <p:notesMasterId r:id="rId61"/>
  </p:notesMasterIdLst>
  <p:sldIdLst>
    <p:sldId id="256" r:id="rId2"/>
    <p:sldId id="257" r:id="rId3"/>
    <p:sldId id="259" r:id="rId4"/>
    <p:sldId id="260" r:id="rId5"/>
    <p:sldId id="261" r:id="rId6"/>
    <p:sldId id="263" r:id="rId7"/>
    <p:sldId id="326" r:id="rId8"/>
    <p:sldId id="267" r:id="rId9"/>
    <p:sldId id="284" r:id="rId10"/>
    <p:sldId id="293" r:id="rId11"/>
    <p:sldId id="295" r:id="rId12"/>
    <p:sldId id="274" r:id="rId13"/>
    <p:sldId id="278" r:id="rId14"/>
    <p:sldId id="283" r:id="rId15"/>
    <p:sldId id="280" r:id="rId16"/>
    <p:sldId id="281" r:id="rId17"/>
    <p:sldId id="282" r:id="rId18"/>
    <p:sldId id="275" r:id="rId19"/>
    <p:sldId id="285" r:id="rId20"/>
    <p:sldId id="288" r:id="rId21"/>
    <p:sldId id="297" r:id="rId22"/>
    <p:sldId id="276" r:id="rId23"/>
    <p:sldId id="289" r:id="rId24"/>
    <p:sldId id="292" r:id="rId25"/>
    <p:sldId id="290" r:id="rId26"/>
    <p:sldId id="291" r:id="rId27"/>
    <p:sldId id="264" r:id="rId28"/>
    <p:sldId id="318" r:id="rId29"/>
    <p:sldId id="265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1" r:id="rId42"/>
    <p:sldId id="309" r:id="rId43"/>
    <p:sldId id="310" r:id="rId44"/>
    <p:sldId id="312" r:id="rId45"/>
    <p:sldId id="313" r:id="rId46"/>
    <p:sldId id="316" r:id="rId47"/>
    <p:sldId id="314" r:id="rId48"/>
    <p:sldId id="268" r:id="rId49"/>
    <p:sldId id="319" r:id="rId50"/>
    <p:sldId id="269" r:id="rId51"/>
    <p:sldId id="320" r:id="rId52"/>
    <p:sldId id="271" r:id="rId53"/>
    <p:sldId id="266" r:id="rId54"/>
    <p:sldId id="273" r:id="rId55"/>
    <p:sldId id="272" r:id="rId56"/>
    <p:sldId id="270" r:id="rId57"/>
    <p:sldId id="321" r:id="rId58"/>
    <p:sldId id="322" r:id="rId59"/>
    <p:sldId id="323" r:id="rId6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75D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901" autoAdjust="0"/>
  </p:normalViewPr>
  <p:slideViewPr>
    <p:cSldViewPr snapToGrid="0">
      <p:cViewPr varScale="1">
        <p:scale>
          <a:sx n="109" d="100"/>
          <a:sy n="109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DEE85B-82EB-47BE-992C-AE6A11F33ACE}" type="datetimeFigureOut">
              <a:rPr lang="en-US" smtClean="0"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6AB0FC-C35A-4D1A-87D4-15EC96D66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8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47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78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2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Open</a:t>
            </a:r>
            <a:r>
              <a:rPr lang="en-US" baseline="0" dirty="0"/>
              <a:t> Subf</a:t>
            </a:r>
            <a:r>
              <a:rPr lang="en-US" dirty="0"/>
              <a:t>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5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714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Aeronautics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761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999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Scroll to your airport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31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Invoices, Consultant Name. Note: can see</a:t>
            </a:r>
            <a:r>
              <a:rPr lang="en-US" baseline="0" dirty="0"/>
              <a:t> other sites but cannot access the </a:t>
            </a:r>
            <a:r>
              <a:rPr lang="en-US" baseline="0" dirty="0" smtClean="0"/>
              <a:t>subfolders </a:t>
            </a:r>
            <a:r>
              <a:rPr lang="en-US" baseline="0" dirty="0"/>
              <a:t>unless you work </a:t>
            </a:r>
            <a:r>
              <a:rPr lang="en-US" baseline="0" dirty="0" smtClean="0"/>
              <a:t>with </a:t>
            </a:r>
            <a:r>
              <a:rPr lang="en-US" baseline="0" dirty="0"/>
              <a:t>that airport.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66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Drag and Drop Invoice.</a:t>
            </a:r>
            <a:r>
              <a:rPr lang="en-US" baseline="0" dirty="0"/>
              <a:t>  Keep a copy for your records.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796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3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00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</a:t>
            </a:r>
            <a:r>
              <a:rPr lang="en-US" baseline="0" dirty="0"/>
              <a:t> the file has been added. Keep “DO NOT CHANGE..” file.  </a:t>
            </a:r>
            <a:r>
              <a:rPr lang="en-US" baseline="0" dirty="0" smtClean="0"/>
              <a:t>It needs </a:t>
            </a:r>
            <a:r>
              <a:rPr lang="en-US" baseline="0" dirty="0"/>
              <a:t>to be there.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8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done yet…Highlight invoice, Right</a:t>
            </a:r>
            <a:r>
              <a:rPr lang="en-US" baseline="0" dirty="0"/>
              <a:t> click, Scroll down to Change state – Click Next.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772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add comments that will stay with the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064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Done.  State</a:t>
            </a:r>
            <a:r>
              <a:rPr lang="en-US" baseline="0" dirty="0"/>
              <a:t> has changed.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66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Email should</a:t>
            </a:r>
            <a:r>
              <a:rPr lang="en-US" baseline="0" dirty="0"/>
              <a:t> automatically pop up; otherwise send email manually.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2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Add airport manager email address.  Hit SEND!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9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087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038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Locate</a:t>
            </a:r>
            <a:r>
              <a:rPr lang="en-US" baseline="0" dirty="0" smtClean="0"/>
              <a:t> and open ProjectWise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Consultant Login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56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9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568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Open</a:t>
            </a:r>
            <a:r>
              <a:rPr lang="en-US" baseline="0" dirty="0"/>
              <a:t> Subf</a:t>
            </a:r>
            <a:r>
              <a:rPr lang="en-US" dirty="0"/>
              <a:t>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16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Documents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521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Aeronautics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950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05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13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98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820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916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21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71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713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034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4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16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18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98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9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Assign proper naming convention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46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 is saved</a:t>
            </a:r>
            <a:r>
              <a:rPr lang="en-US" baseline="0" dirty="0"/>
              <a:t> locally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Consultant Login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AB0FC-C35A-4D1A-87D4-15EC96D662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3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8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7356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655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586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6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9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5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86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3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083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5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477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0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9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456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41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&amp;ehk=nQPS8rhwslxeMjHm2eieMg&amp;r=0&amp;pid=OfficeInsert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MDOT-ProjectWiseConsultant@Michigan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DOT-ProjectWiseConsultant@Michigan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higan.gov/aero/0,4533,7-145-61401_61434_61435_76144---,00.html" TargetMode="External"/><Relationship Id="rId4" Type="http://schemas.openxmlformats.org/officeDocument/2006/relationships/hyperlink" Target="http://www.michigan.gov/aero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&amp;ehk=Zv8LOTw1pJduHNtIsEU2kA&amp;r=0&amp;pid=OfficeInsert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ProjectWise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Aero’s Payment System</a:t>
            </a:r>
          </a:p>
        </p:txBody>
      </p:sp>
    </p:spTree>
    <p:extLst>
      <p:ext uri="{BB962C8B-B14F-4D97-AF65-F5344CB8AC3E}">
        <p14:creationId xmlns:p14="http://schemas.microsoft.com/office/powerpoint/2010/main" val="304798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225"/>
            <a:ext cx="8596668" cy="1296219"/>
          </a:xfrm>
        </p:spPr>
        <p:txBody>
          <a:bodyPr/>
          <a:lstStyle/>
          <a:p>
            <a:r>
              <a:rPr lang="en-US" dirty="0"/>
              <a:t>Consultant Adding Invoices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803" y="0"/>
            <a:ext cx="9143999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523744" y="2565308"/>
            <a:ext cx="743712" cy="12751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26592" y="6254496"/>
            <a:ext cx="670560" cy="40427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108507" y="786809"/>
            <a:ext cx="1623521" cy="41184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57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>
            <a:off x="617081" y="0"/>
            <a:ext cx="9649825" cy="68580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852928" y="3429000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52928" y="3718560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225"/>
            <a:ext cx="8596668" cy="1296219"/>
          </a:xfrm>
        </p:spPr>
        <p:txBody>
          <a:bodyPr/>
          <a:lstStyle/>
          <a:p>
            <a:r>
              <a:rPr lang="en-US" dirty="0"/>
              <a:t>Consultant Adding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303639"/>
            <a:ext cx="7080318" cy="27377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5" y="0"/>
            <a:ext cx="964641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5831" y="1125593"/>
            <a:ext cx="358985" cy="8566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5831" y="1928878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8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295"/>
            <a:ext cx="8596668" cy="1320800"/>
          </a:xfrm>
        </p:spPr>
        <p:txBody>
          <a:bodyPr/>
          <a:lstStyle/>
          <a:p>
            <a:r>
              <a:rPr lang="en-US" dirty="0"/>
              <a:t>Consultant Adding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" y="0"/>
            <a:ext cx="964641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024128" y="1343951"/>
            <a:ext cx="146304" cy="94916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4128" y="2293112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248"/>
          <a:stretch/>
        </p:blipFill>
        <p:spPr>
          <a:xfrm>
            <a:off x="619742" y="-4203"/>
            <a:ext cx="9650472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77334" y="1436089"/>
            <a:ext cx="438912" cy="67923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9742" y="2160589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81447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0" y="4057"/>
            <a:ext cx="964641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68096" y="2806100"/>
            <a:ext cx="560832" cy="71738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7334" y="3870142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7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8" y="0"/>
            <a:ext cx="964641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92480" y="2928020"/>
            <a:ext cx="707136" cy="7828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" y="4183599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6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-1" b="5256"/>
          <a:stretch/>
        </p:blipFill>
        <p:spPr>
          <a:xfrm>
            <a:off x="613961" y="0"/>
            <a:ext cx="96511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5853" y="4100975"/>
            <a:ext cx="3331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Scroll to your airport from the list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5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63" y="0"/>
            <a:ext cx="9646418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19125" y="3169920"/>
            <a:ext cx="1901952" cy="42672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591966" y="4870704"/>
            <a:ext cx="1901952" cy="896112"/>
          </a:xfrm>
          <a:prstGeom prst="roundRect">
            <a:avLst/>
          </a:prstGeom>
          <a:noFill/>
          <a:ln w="57150">
            <a:solidFill>
              <a:srgbClr val="75D5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42361" y="3171127"/>
            <a:ext cx="1959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No Access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42361" y="5087927"/>
            <a:ext cx="1664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5D533"/>
                </a:solidFill>
              </a:rPr>
              <a:t>Access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3" y="0"/>
            <a:ext cx="9174589" cy="6880942"/>
          </a:xfrm>
          <a:prstGeom prst="rect">
            <a:avLst/>
          </a:prstGeom>
        </p:spPr>
      </p:pic>
      <p:cxnSp>
        <p:nvCxnSpPr>
          <p:cNvPr id="16" name="Curved Connector 15"/>
          <p:cNvCxnSpPr/>
          <p:nvPr/>
        </p:nvCxnSpPr>
        <p:spPr>
          <a:xfrm>
            <a:off x="2039815" y="1360526"/>
            <a:ext cx="3995626" cy="1600125"/>
          </a:xfrm>
          <a:prstGeom prst="curvedConnector3">
            <a:avLst>
              <a:gd name="adj1" fmla="val 56161"/>
            </a:avLst>
          </a:prstGeom>
          <a:ln w="5715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2564" y="3440471"/>
            <a:ext cx="3099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Drag &amp; </a:t>
            </a:r>
            <a:r>
              <a:rPr lang="en-US" sz="2400" dirty="0" smtClean="0">
                <a:solidFill>
                  <a:schemeClr val="accent5"/>
                </a:solidFill>
              </a:rPr>
              <a:t>drop, </a:t>
            </a:r>
          </a:p>
          <a:p>
            <a:r>
              <a:rPr lang="en-US" sz="2400" dirty="0" smtClean="0">
                <a:solidFill>
                  <a:schemeClr val="accent5"/>
                </a:solidFill>
              </a:rPr>
              <a:t>select ‘No Wizard’</a:t>
            </a:r>
            <a:endParaRPr lang="en-US" sz="2400" dirty="0">
              <a:solidFill>
                <a:schemeClr val="accent5"/>
              </a:solidFill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1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18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9" decel="50000" autoRev="1" fill="hold">
                                          <p:stCondLst>
                                            <p:cond delay="31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5" fill="hold">
                                          <p:stCondLst>
                                            <p:cond delay="6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&amp; </a:t>
            </a:r>
            <a:r>
              <a:rPr lang="en-US" dirty="0" smtClean="0"/>
              <a:t>why</a:t>
            </a:r>
            <a:r>
              <a:rPr lang="en-US" dirty="0"/>
              <a:t>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electronic way to pay invoices </a:t>
            </a:r>
          </a:p>
          <a:p>
            <a:r>
              <a:rPr lang="en-US" dirty="0"/>
              <a:t>We call it e-invoicing</a:t>
            </a:r>
          </a:p>
          <a:p>
            <a:r>
              <a:rPr lang="en-US" dirty="0"/>
              <a:t>A way to reduce paper &amp; postage costs</a:t>
            </a:r>
          </a:p>
          <a:p>
            <a:r>
              <a:rPr lang="en-US" dirty="0"/>
              <a:t>Decrease processing time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033" y="1818530"/>
            <a:ext cx="3524218" cy="372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9646419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3232635" y="4173647"/>
            <a:ext cx="1248830" cy="4696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93799" y="3685476"/>
            <a:ext cx="3735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Invoice is visible when 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“-Submittals” is selected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862547" y="1676991"/>
            <a:ext cx="226242" cy="661727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32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9646419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229332" y="1276249"/>
            <a:ext cx="779895" cy="88433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16395" y="2540000"/>
            <a:ext cx="4830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This file shows up automatically and sets the workflow of the folder. </a:t>
            </a:r>
          </a:p>
          <a:p>
            <a:endParaRPr lang="en-US" sz="2400" b="1" dirty="0">
              <a:solidFill>
                <a:schemeClr val="accent5"/>
              </a:solidFill>
            </a:endParaRPr>
          </a:p>
          <a:p>
            <a:r>
              <a:rPr lang="en-US" sz="2400" b="1" dirty="0">
                <a:solidFill>
                  <a:schemeClr val="accent5"/>
                </a:solidFill>
              </a:rPr>
              <a:t>DO NOT delete this file or change state.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1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-9809"/>
            <a:ext cx="9660215" cy="6867809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523232" y="5693664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711696" y="5700729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137434" y="1495415"/>
            <a:ext cx="579426" cy="66321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8002" y="2213446"/>
            <a:ext cx="107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Right click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6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964641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4671487" y="2540000"/>
            <a:ext cx="961217" cy="25714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597460" y="5145024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9646418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542199" y="1093021"/>
            <a:ext cx="1463605" cy="501859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778496" y="866468"/>
            <a:ext cx="609366" cy="267388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63552" y="1988523"/>
            <a:ext cx="36549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Notice state change from “Pending” to “Ready for Sponsor Review”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91440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096000" y="1644128"/>
            <a:ext cx="1706880" cy="80273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78249" y="2531315"/>
            <a:ext cx="3706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Your email may open automatically. </a:t>
            </a:r>
          </a:p>
          <a:p>
            <a:r>
              <a:rPr lang="en-US" sz="2400" b="1" dirty="0">
                <a:solidFill>
                  <a:schemeClr val="accent5"/>
                </a:solidFill>
              </a:rPr>
              <a:t>Do not </a:t>
            </a:r>
            <a:r>
              <a:rPr lang="en-US" sz="2400" dirty="0">
                <a:solidFill>
                  <a:schemeClr val="accent5"/>
                </a:solidFill>
              </a:rPr>
              <a:t>delete default email address. 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17103"/>
            <a:ext cx="9121196" cy="684089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900672" y="1613648"/>
            <a:ext cx="1146048" cy="86369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1684367" y="1968627"/>
            <a:ext cx="1076940" cy="71521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975730" y="2683840"/>
            <a:ext cx="282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Add sponsor’s email address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1228" y="2522897"/>
            <a:ext cx="18706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Send email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Consultant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8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Consultant is </a:t>
            </a:r>
            <a:r>
              <a:rPr lang="en-US" dirty="0" smtClean="0"/>
              <a:t>done</a:t>
            </a:r>
            <a:r>
              <a:rPr lang="en-US" dirty="0"/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7599"/>
          <a:stretch/>
        </p:blipFill>
        <p:spPr>
          <a:xfrm>
            <a:off x="2191559" y="1576403"/>
            <a:ext cx="5972053" cy="414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3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Consultants - l</a:t>
            </a:r>
            <a:r>
              <a:rPr lang="en-US" dirty="0" smtClean="0"/>
              <a:t>et’s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1:  Name your file</a:t>
            </a:r>
          </a:p>
          <a:p>
            <a:endParaRPr lang="en-US" dirty="0"/>
          </a:p>
          <a:p>
            <a:r>
              <a:rPr lang="en-US" dirty="0"/>
              <a:t>2: Open ProjectWise</a:t>
            </a:r>
          </a:p>
          <a:p>
            <a:pPr lvl="1"/>
            <a:endParaRPr lang="en-US" dirty="0"/>
          </a:p>
          <a:p>
            <a:r>
              <a:rPr lang="en-US" dirty="0"/>
              <a:t>3: Drop invoice into appropriate Airport folder</a:t>
            </a:r>
          </a:p>
          <a:p>
            <a:pPr lvl="2"/>
            <a:endParaRPr lang="en-US" dirty="0"/>
          </a:p>
          <a:p>
            <a:r>
              <a:rPr lang="en-US" dirty="0"/>
              <a:t>4: Right click, change state to “Next” </a:t>
            </a:r>
          </a:p>
          <a:p>
            <a:pPr lvl="3"/>
            <a:endParaRPr lang="en-US" dirty="0"/>
          </a:p>
          <a:p>
            <a:r>
              <a:rPr lang="en-US" dirty="0"/>
              <a:t>5: Send Email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2244"/>
          <a:stretch/>
        </p:blipFill>
        <p:spPr>
          <a:xfrm>
            <a:off x="5844616" y="1828800"/>
            <a:ext cx="3591084" cy="36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4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up is the airport…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35" y="1451410"/>
            <a:ext cx="6906178" cy="458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involved?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Consultants &amp; Contractors who want to get paid for the airport work</a:t>
            </a:r>
          </a:p>
          <a:p>
            <a:r>
              <a:rPr lang="en-US" dirty="0"/>
              <a:t>Airports who have projects with State and Federal money</a:t>
            </a:r>
          </a:p>
          <a:p>
            <a:r>
              <a:rPr lang="en-US" dirty="0"/>
              <a:t>MDOT Aero &amp; ProjectWise staff </a:t>
            </a:r>
          </a:p>
          <a:p>
            <a:endParaRPr lang="en-US" dirty="0"/>
          </a:p>
          <a:p>
            <a:pPr lvl="1"/>
            <a:r>
              <a:rPr lang="en-US" dirty="0"/>
              <a:t>We all are in on this together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62" y="3248318"/>
            <a:ext cx="4662340" cy="31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-109" b="11156"/>
          <a:stretch/>
        </p:blipFill>
        <p:spPr>
          <a:xfrm>
            <a:off x="677334" y="-138343"/>
            <a:ext cx="963705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36335" y="1343951"/>
            <a:ext cx="339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Email from Consultant</a:t>
            </a:r>
          </a:p>
        </p:txBody>
      </p:sp>
      <p:sp>
        <p:nvSpPr>
          <p:cNvPr id="9" name="Double Bracket 8"/>
          <p:cNvSpPr/>
          <p:nvPr/>
        </p:nvSpPr>
        <p:spPr>
          <a:xfrm>
            <a:off x="787651" y="2616451"/>
            <a:ext cx="7025490" cy="2362955"/>
          </a:xfrm>
          <a:prstGeom prst="bracketPair">
            <a:avLst>
              <a:gd name="adj" fmla="val 4023"/>
            </a:avLst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02862" y="2505827"/>
            <a:ext cx="2080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Steps to Approve Invoice are in the email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637508" y="5638876"/>
            <a:ext cx="730707" cy="70192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7651" y="6719657"/>
            <a:ext cx="7025490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497434" y="4580016"/>
            <a:ext cx="29333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If hyperlink doesn’t work, find invoice here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98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225"/>
            <a:ext cx="8596668" cy="1296219"/>
          </a:xfrm>
        </p:spPr>
        <p:txBody>
          <a:bodyPr/>
          <a:lstStyle/>
          <a:p>
            <a:r>
              <a:rPr lang="en-US" dirty="0"/>
              <a:t>Consultant Adding Invoices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803" y="0"/>
            <a:ext cx="9143999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523744" y="2565308"/>
            <a:ext cx="743712" cy="127517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26592" y="6254496"/>
            <a:ext cx="670560" cy="40427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2"/>
          <a:stretch/>
        </p:blipFill>
        <p:spPr>
          <a:xfrm>
            <a:off x="617081" y="0"/>
            <a:ext cx="9649825" cy="685800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852928" y="3429000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852928" y="3718560"/>
            <a:ext cx="731520" cy="1413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300395" y="3354874"/>
            <a:ext cx="1946495" cy="182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dirty="0"/>
              <a:t>AirportManager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225"/>
            <a:ext cx="8596668" cy="1296219"/>
          </a:xfrm>
        </p:spPr>
        <p:txBody>
          <a:bodyPr/>
          <a:lstStyle/>
          <a:p>
            <a:r>
              <a:rPr lang="en-US" dirty="0"/>
              <a:t>Consultant Adding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3303639"/>
            <a:ext cx="7080318" cy="273772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5" y="0"/>
            <a:ext cx="964641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835831" y="1125593"/>
            <a:ext cx="358985" cy="8566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35831" y="2159711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1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4295"/>
            <a:ext cx="8596668" cy="1320800"/>
          </a:xfrm>
        </p:spPr>
        <p:txBody>
          <a:bodyPr/>
          <a:lstStyle/>
          <a:p>
            <a:r>
              <a:rPr lang="en-US" dirty="0"/>
              <a:t>Consultant Adding Invoices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73" y="0"/>
            <a:ext cx="9646418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024128" y="1343951"/>
            <a:ext cx="146304" cy="94916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0297" y="2470598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5248"/>
          <a:stretch/>
        </p:blipFill>
        <p:spPr>
          <a:xfrm>
            <a:off x="619742" y="-4203"/>
            <a:ext cx="9650472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677334" y="1481354"/>
            <a:ext cx="438912" cy="67923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7334" y="2340489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40" y="4057"/>
            <a:ext cx="964641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68096" y="2806100"/>
            <a:ext cx="560832" cy="71738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7334" y="3870142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46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48" y="0"/>
            <a:ext cx="9646418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792480" y="2928020"/>
            <a:ext cx="707136" cy="7828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77334" y="4247429"/>
            <a:ext cx="1481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56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9720147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85181" y="2939187"/>
            <a:ext cx="2209045" cy="274320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9530" y="1859894"/>
            <a:ext cx="384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Only airports you have access to will show up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9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7" y="0"/>
            <a:ext cx="9720147" cy="6858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1485900" y="3864110"/>
            <a:ext cx="659869" cy="37927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996862" y="1555907"/>
            <a:ext cx="707136" cy="7828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41968" y="2461208"/>
            <a:ext cx="3841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Double-click to open and review invoice.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4275" y="5336796"/>
            <a:ext cx="2097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Expand each folder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6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is paperless happening?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NOW!!  It has already started</a:t>
            </a:r>
          </a:p>
          <a:p>
            <a:r>
              <a:rPr lang="en-US" dirty="0"/>
              <a:t>Aero is currently paying invoices electronically </a:t>
            </a:r>
          </a:p>
          <a:p>
            <a:r>
              <a:rPr lang="en-US" dirty="0"/>
              <a:t>Money issued in FY 2017 is </a:t>
            </a:r>
            <a:r>
              <a:rPr lang="en-US" u="sng" dirty="0"/>
              <a:t>required</a:t>
            </a:r>
            <a:r>
              <a:rPr lang="en-US" dirty="0"/>
              <a:t> to be processed in ProjectWise.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07" y="3579722"/>
            <a:ext cx="3321642" cy="32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29373"/>
          <a:stretch/>
        </p:blipFill>
        <p:spPr>
          <a:xfrm>
            <a:off x="613960" y="609600"/>
            <a:ext cx="10843011" cy="6126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3959" y="51874"/>
            <a:ext cx="59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PDF opens       Document is checked out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811509" y="499891"/>
            <a:ext cx="253813" cy="129285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95469" y="609600"/>
            <a:ext cx="416460" cy="190726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6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655" y="702981"/>
            <a:ext cx="8596668" cy="3880773"/>
          </a:xfrm>
        </p:spPr>
        <p:txBody>
          <a:bodyPr/>
          <a:lstStyle/>
          <a:p>
            <a:r>
              <a:rPr lang="en-US" dirty="0"/>
              <a:t>Review the invoice per your usual process and save for your records.</a:t>
            </a:r>
          </a:p>
          <a:p>
            <a:r>
              <a:rPr lang="en-US" dirty="0"/>
              <a:t>Follow the next steps in ProjectWise to document your approval.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893" y="2291595"/>
            <a:ext cx="3458879" cy="381697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2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8959"/>
          <a:stretch/>
        </p:blipFill>
        <p:spPr>
          <a:xfrm>
            <a:off x="1232030" y="0"/>
            <a:ext cx="10154780" cy="65836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3705851" y="5347153"/>
            <a:ext cx="707136" cy="7828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86354" y="5258729"/>
            <a:ext cx="2419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NOTE: Close the PDF, then click “Check In”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42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8482"/>
          <a:stretch/>
        </p:blipFill>
        <p:spPr>
          <a:xfrm>
            <a:off x="381002" y="0"/>
            <a:ext cx="10962132" cy="53949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1737" y="1930400"/>
            <a:ext cx="5967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Red check mark changes to a pencil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485584" y="1348967"/>
            <a:ext cx="398353" cy="88723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9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0"/>
            <a:ext cx="9752381" cy="693333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951876" y="5574765"/>
            <a:ext cx="561974" cy="15607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7731587" y="5514976"/>
            <a:ext cx="1028277" cy="3121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67510" y="2457493"/>
            <a:ext cx="12124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Right </a:t>
            </a:r>
          </a:p>
          <a:p>
            <a:r>
              <a:rPr lang="en-US" sz="2400" dirty="0">
                <a:solidFill>
                  <a:schemeClr val="accent5"/>
                </a:solidFill>
              </a:rPr>
              <a:t>Click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80736" y="1565522"/>
            <a:ext cx="398353" cy="887239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4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09" y="-37667"/>
            <a:ext cx="9752381" cy="693333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693031" y="4242062"/>
            <a:ext cx="245097" cy="480767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5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268"/>
          <a:stretch/>
        </p:blipFill>
        <p:spPr>
          <a:xfrm>
            <a:off x="676890" y="464"/>
            <a:ext cx="9752381" cy="6928981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805489" y="2160589"/>
            <a:ext cx="707136" cy="7828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84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14" y="-37667"/>
            <a:ext cx="9752381" cy="693333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194305" y="894620"/>
            <a:ext cx="642938" cy="200025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986713" y="1094645"/>
            <a:ext cx="1287288" cy="413481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Airport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7796" y="1615255"/>
            <a:ext cx="3654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Notice state change from </a:t>
            </a:r>
            <a:r>
              <a:rPr lang="en-US" sz="2400" dirty="0" smtClean="0">
                <a:solidFill>
                  <a:schemeClr val="accent5"/>
                </a:solidFill>
              </a:rPr>
              <a:t>“Ready for Sponsor Review” </a:t>
            </a:r>
            <a:r>
              <a:rPr lang="en-US" sz="2400" dirty="0">
                <a:solidFill>
                  <a:schemeClr val="accent5"/>
                </a:solidFill>
              </a:rPr>
              <a:t>to </a:t>
            </a:r>
            <a:r>
              <a:rPr lang="en-US" sz="2400" dirty="0" smtClean="0">
                <a:solidFill>
                  <a:schemeClr val="accent5"/>
                </a:solidFill>
              </a:rPr>
              <a:t>“Submitted to MDOT”</a:t>
            </a:r>
            <a:endParaRPr lang="en-US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0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Airport is done!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337" y="1579055"/>
            <a:ext cx="5572580" cy="44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 </a:t>
            </a:r>
            <a:r>
              <a:rPr lang="en-US" dirty="0"/>
              <a:t>- </a:t>
            </a:r>
            <a:r>
              <a:rPr lang="en-US" dirty="0" smtClean="0"/>
              <a:t>let’s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5031"/>
            <a:ext cx="8596668" cy="4476331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baseline="30000" dirty="0"/>
              <a:t>:</a:t>
            </a:r>
            <a:r>
              <a:rPr lang="en-US" dirty="0"/>
              <a:t> Receive an email &amp; open ProjectWise</a:t>
            </a:r>
          </a:p>
          <a:p>
            <a:pPr lvl="1"/>
            <a:endParaRPr lang="en-US" dirty="0"/>
          </a:p>
          <a:p>
            <a:r>
              <a:rPr lang="en-US" dirty="0"/>
              <a:t>2: Find and open invoice, review </a:t>
            </a:r>
            <a:r>
              <a:rPr lang="en-US" dirty="0" smtClean="0"/>
              <a:t>it, save it for your files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3: Check file back in</a:t>
            </a:r>
          </a:p>
          <a:p>
            <a:endParaRPr lang="en-US" dirty="0"/>
          </a:p>
          <a:p>
            <a:r>
              <a:rPr lang="en-US" dirty="0"/>
              <a:t>4: Right click to change state to</a:t>
            </a:r>
          </a:p>
          <a:p>
            <a:pPr marL="0" indent="0">
              <a:buNone/>
            </a:pPr>
            <a:r>
              <a:rPr lang="en-US" dirty="0"/>
              <a:t>        “Next”</a:t>
            </a:r>
          </a:p>
          <a:p>
            <a:pPr lvl="3"/>
            <a:endParaRPr lang="en-US" dirty="0"/>
          </a:p>
          <a:p>
            <a:r>
              <a:rPr lang="en-US" dirty="0"/>
              <a:t>5: Send Email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397" y="3741404"/>
            <a:ext cx="4392443" cy="20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we start? 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4596"/>
            <a:ext cx="8596668" cy="3880773"/>
          </a:xfrm>
        </p:spPr>
        <p:txBody>
          <a:bodyPr/>
          <a:lstStyle/>
          <a:p>
            <a:r>
              <a:rPr lang="en-US" dirty="0"/>
              <a:t>New User Registration Form</a:t>
            </a:r>
          </a:p>
          <a:p>
            <a:pPr lvl="1"/>
            <a:r>
              <a:rPr lang="en-US" dirty="0"/>
              <a:t>Anyone who approves or processes payments may have access</a:t>
            </a:r>
          </a:p>
          <a:p>
            <a:r>
              <a:rPr lang="en-US" dirty="0"/>
              <a:t>MDOT ProjectWise staff gets this form.  They assign username and password.</a:t>
            </a:r>
          </a:p>
          <a:p>
            <a:r>
              <a:rPr lang="en-US" dirty="0"/>
              <a:t>You’ll get an email with the info &amp; how to download ProjectWise.</a:t>
            </a:r>
          </a:p>
          <a:p>
            <a:pPr lvl="1"/>
            <a:r>
              <a:rPr lang="en-US" dirty="0"/>
              <a:t>Ask MDOT ProjectWise if you have questions.  </a:t>
            </a:r>
          </a:p>
          <a:p>
            <a:pPr marL="914400" lvl="2" indent="0">
              <a:buNone/>
            </a:pPr>
            <a:r>
              <a:rPr lang="en-US" dirty="0">
                <a:hlinkClick r:id="rId3"/>
              </a:rPr>
              <a:t>MDOT-ProjectWiseConsultant@Michigan.gov</a:t>
            </a:r>
            <a:r>
              <a:rPr lang="en-US" dirty="0"/>
              <a:t>  </a:t>
            </a:r>
          </a:p>
          <a:p>
            <a:pPr lvl="1"/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4176" y="3548613"/>
            <a:ext cx="2499577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5715"/>
            <a:ext cx="8596668" cy="4565647"/>
          </a:xfrm>
        </p:spPr>
        <p:txBody>
          <a:bodyPr>
            <a:normAutofit/>
          </a:bodyPr>
          <a:lstStyle/>
          <a:p>
            <a:r>
              <a:rPr lang="en-US" dirty="0"/>
              <a:t>MDOT receives the email</a:t>
            </a:r>
          </a:p>
          <a:p>
            <a:endParaRPr lang="en-US" dirty="0"/>
          </a:p>
          <a:p>
            <a:r>
              <a:rPr lang="en-US" dirty="0"/>
              <a:t>MDOT goes through the same process you just did.  We review it and right click to next. </a:t>
            </a:r>
          </a:p>
          <a:p>
            <a:endParaRPr lang="en-US" dirty="0"/>
          </a:p>
          <a:p>
            <a:r>
              <a:rPr lang="en-US" dirty="0"/>
              <a:t>Remember to keep a copy for your records.  An invoice will no longer be visible to the airport or consultant.  Contact your AERO Project Manager to check payment status, if you have questions.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627" y="4010267"/>
            <a:ext cx="5944115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</a:t>
            </a:r>
            <a:r>
              <a:rPr lang="en-US" dirty="0" smtClean="0"/>
              <a:t>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297"/>
            <a:ext cx="8596668" cy="3880773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ommon 3 icons </a:t>
            </a:r>
            <a:r>
              <a:rPr lang="en-US" dirty="0"/>
              <a:t>you’ll see</a:t>
            </a:r>
          </a:p>
          <a:p>
            <a:r>
              <a:rPr lang="en-US" dirty="0" smtClean="0"/>
              <a:t>Naming convention examples</a:t>
            </a:r>
            <a:endParaRPr lang="en-US" dirty="0"/>
          </a:p>
          <a:p>
            <a:r>
              <a:rPr lang="en-US" dirty="0" smtClean="0"/>
              <a:t>FAQ </a:t>
            </a:r>
            <a:r>
              <a:rPr lang="en-US" dirty="0"/>
              <a:t>resource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879" y="1580297"/>
            <a:ext cx="3048264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Icons to </a:t>
            </a:r>
            <a:r>
              <a:rPr lang="en-US" dirty="0" smtClean="0"/>
              <a:t>look </a:t>
            </a:r>
            <a:r>
              <a:rPr lang="en-US" dirty="0"/>
              <a:t>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 Check – You have it checked out.  Must check it back in.</a:t>
            </a:r>
          </a:p>
          <a:p>
            <a:pPr lvl="1"/>
            <a:r>
              <a:rPr lang="en-US" dirty="0"/>
              <a:t>Right click, Check 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Lock – Someone else has it locked. Check audit trail and contact them.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Pencil- you can edit the document.  This is the state we want.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151" y="4217138"/>
            <a:ext cx="466714" cy="63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74" y="1657896"/>
            <a:ext cx="361940" cy="502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778" y="3136039"/>
            <a:ext cx="388736" cy="4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</a:t>
            </a:r>
            <a:r>
              <a:rPr lang="en-US" dirty="0" smtClean="0"/>
              <a:t>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2"/>
            <a:ext cx="9381066" cy="5138669"/>
          </a:xfrm>
        </p:spPr>
        <p:txBody>
          <a:bodyPr numCol="2">
            <a:normAutofit/>
          </a:bodyPr>
          <a:lstStyle/>
          <a:p>
            <a:r>
              <a:rPr lang="en-US" dirty="0" err="1"/>
              <a:t>City_Consultant_Invoice</a:t>
            </a:r>
            <a:r>
              <a:rPr lang="en-US" dirty="0"/>
              <a:t> Number</a:t>
            </a:r>
          </a:p>
          <a:p>
            <a:pPr lvl="1"/>
            <a:r>
              <a:rPr lang="en-US" dirty="0" smtClean="0"/>
              <a:t>Essex_MeadHunt_235792.pdf</a:t>
            </a:r>
            <a:br>
              <a:rPr lang="en-US" dirty="0" smtClean="0"/>
            </a:br>
            <a:endParaRPr lang="en-US" dirty="0"/>
          </a:p>
          <a:p>
            <a:pPr>
              <a:tabLst>
                <a:tab pos="4916488" algn="l"/>
                <a:tab pos="4970463" algn="l"/>
              </a:tabLst>
            </a:pPr>
            <a:r>
              <a:rPr lang="en-US" dirty="0" err="1"/>
              <a:t>City_Contractor_Invoice</a:t>
            </a:r>
            <a:r>
              <a:rPr lang="en-US" dirty="0"/>
              <a:t> Number</a:t>
            </a:r>
          </a:p>
          <a:p>
            <a:pPr lvl="1"/>
            <a:r>
              <a:rPr lang="en-US" dirty="0"/>
              <a:t>Essex_RiethRiley_235792.pdf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	Common </a:t>
            </a:r>
            <a:r>
              <a:rPr lang="en-US" dirty="0"/>
              <a:t>Abbreviations</a:t>
            </a:r>
          </a:p>
          <a:p>
            <a:pPr lvl="1"/>
            <a:r>
              <a:rPr lang="en-US" dirty="0"/>
              <a:t>Mead &amp; Hunt = </a:t>
            </a:r>
            <a:r>
              <a:rPr lang="en-US" dirty="0" err="1"/>
              <a:t>MeadHunt</a:t>
            </a:r>
            <a:endParaRPr lang="en-US" dirty="0"/>
          </a:p>
          <a:p>
            <a:pPr lvl="1"/>
            <a:r>
              <a:rPr lang="en-US" dirty="0"/>
              <a:t>Commonwealth Associates = Commonwealth </a:t>
            </a:r>
          </a:p>
          <a:p>
            <a:pPr lvl="1"/>
            <a:r>
              <a:rPr lang="en-US" dirty="0" err="1"/>
              <a:t>QoE</a:t>
            </a:r>
            <a:r>
              <a:rPr lang="en-US" dirty="0"/>
              <a:t> Consulting, PLC = </a:t>
            </a:r>
            <a:r>
              <a:rPr lang="en-US" dirty="0" err="1"/>
              <a:t>QoE</a:t>
            </a:r>
            <a:endParaRPr lang="en-US" dirty="0"/>
          </a:p>
          <a:p>
            <a:pPr lvl="1"/>
            <a:r>
              <a:rPr lang="en-US" dirty="0"/>
              <a:t>RS&amp;H = RSH</a:t>
            </a:r>
          </a:p>
          <a:p>
            <a:pPr lvl="1"/>
            <a:r>
              <a:rPr lang="en-US" dirty="0"/>
              <a:t>C &amp; S Engineers, Inc = CS</a:t>
            </a:r>
          </a:p>
          <a:p>
            <a:pPr lvl="1"/>
            <a:r>
              <a:rPr lang="en-US" dirty="0"/>
              <a:t>Wade-Trim = </a:t>
            </a:r>
            <a:r>
              <a:rPr lang="en-US" dirty="0" err="1"/>
              <a:t>WadeTrim</a:t>
            </a:r>
            <a:endParaRPr lang="en-US" dirty="0"/>
          </a:p>
          <a:p>
            <a:pPr lvl="1"/>
            <a:r>
              <a:rPr lang="en-US" dirty="0" err="1"/>
              <a:t>Prein</a:t>
            </a:r>
            <a:r>
              <a:rPr lang="en-US" dirty="0"/>
              <a:t> &amp; </a:t>
            </a:r>
            <a:r>
              <a:rPr lang="en-US" dirty="0" err="1"/>
              <a:t>Newhof</a:t>
            </a:r>
            <a:r>
              <a:rPr lang="en-US" dirty="0"/>
              <a:t> </a:t>
            </a:r>
            <a:r>
              <a:rPr lang="en-US" dirty="0" err="1"/>
              <a:t>Inc</a:t>
            </a:r>
            <a:r>
              <a:rPr lang="en-US" dirty="0"/>
              <a:t> = </a:t>
            </a:r>
            <a:r>
              <a:rPr lang="en-US" dirty="0" err="1"/>
              <a:t>PreinNewhof</a:t>
            </a:r>
            <a:endParaRPr lang="en-US" dirty="0"/>
          </a:p>
          <a:p>
            <a:pPr lvl="1"/>
            <a:r>
              <a:rPr lang="en-US" dirty="0"/>
              <a:t>Baker and Associates = Baker</a:t>
            </a:r>
          </a:p>
          <a:p>
            <a:pPr lvl="1"/>
            <a:r>
              <a:rPr lang="en-US" dirty="0" err="1"/>
              <a:t>DJMcQuestion</a:t>
            </a:r>
            <a:r>
              <a:rPr lang="en-US" dirty="0"/>
              <a:t> and Sons = </a:t>
            </a:r>
            <a:r>
              <a:rPr lang="en-US" dirty="0" err="1"/>
              <a:t>DJMcQuestion</a:t>
            </a:r>
            <a:endParaRPr lang="en-US" dirty="0"/>
          </a:p>
          <a:p>
            <a:pPr lvl="1"/>
            <a:r>
              <a:rPr lang="en-US" dirty="0"/>
              <a:t>Highlight Markings = Highlight</a:t>
            </a:r>
          </a:p>
        </p:txBody>
      </p:sp>
    </p:spTree>
    <p:extLst>
      <p:ext uri="{BB962C8B-B14F-4D97-AF65-F5344CB8AC3E}">
        <p14:creationId xmlns:p14="http://schemas.microsoft.com/office/powerpoint/2010/main" val="14725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0449"/>
            <a:ext cx="8596668" cy="4610914"/>
          </a:xfrm>
        </p:spPr>
        <p:txBody>
          <a:bodyPr>
            <a:normAutofit/>
          </a:bodyPr>
          <a:lstStyle/>
          <a:p>
            <a:r>
              <a:rPr lang="en-US" dirty="0"/>
              <a:t>If it’s tech – contact </a:t>
            </a:r>
            <a:r>
              <a:rPr lang="en-US" dirty="0" smtClean="0">
                <a:hlinkClick r:id="rId3"/>
              </a:rPr>
              <a:t>MDOT-ProjectWiseConsultant@Michigan.gov</a:t>
            </a:r>
            <a:endParaRPr lang="en-US" dirty="0" smtClean="0"/>
          </a:p>
          <a:p>
            <a:pPr lvl="1"/>
            <a:r>
              <a:rPr lang="en-US" dirty="0" smtClean="0"/>
              <a:t>Firewalls</a:t>
            </a:r>
            <a:endParaRPr lang="en-US" dirty="0"/>
          </a:p>
          <a:p>
            <a:pPr lvl="1"/>
            <a:r>
              <a:rPr lang="en-US" dirty="0"/>
              <a:t>Email doesn’t work</a:t>
            </a:r>
          </a:p>
          <a:p>
            <a:pPr lvl="1"/>
            <a:r>
              <a:rPr lang="en-US" dirty="0"/>
              <a:t>Username and/or Password problems</a:t>
            </a:r>
          </a:p>
          <a:p>
            <a:pPr lvl="1"/>
            <a:r>
              <a:rPr lang="en-US" dirty="0"/>
              <a:t>Data folder- Empty folders/No folders</a:t>
            </a:r>
          </a:p>
          <a:p>
            <a:pPr lvl="1"/>
            <a:endParaRPr lang="en-US" dirty="0"/>
          </a:p>
          <a:p>
            <a:r>
              <a:rPr lang="en-US" dirty="0"/>
              <a:t>If it’s processes – Contact MDOT AERO (Your Project Manager, Erika, or Jenn)</a:t>
            </a:r>
          </a:p>
          <a:p>
            <a:pPr lvl="1"/>
            <a:r>
              <a:rPr lang="en-US" dirty="0"/>
              <a:t>Payment not made</a:t>
            </a:r>
          </a:p>
          <a:p>
            <a:pPr lvl="1"/>
            <a:r>
              <a:rPr lang="en-US" dirty="0"/>
              <a:t>It’s locked and you don’t know how to free it</a:t>
            </a:r>
          </a:p>
          <a:p>
            <a:pPr lvl="1"/>
            <a:r>
              <a:rPr lang="en-US" dirty="0"/>
              <a:t>Don’t know next </a:t>
            </a:r>
            <a:r>
              <a:rPr lang="en-US" dirty="0" smtClean="0"/>
              <a:t>step</a:t>
            </a:r>
          </a:p>
          <a:p>
            <a:pPr lvl="1"/>
            <a:r>
              <a:rPr lang="en-US" dirty="0" smtClean="0">
                <a:hlinkClick r:id="rId4"/>
              </a:rPr>
              <a:t>www.Michigan.gov/aero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http://www.michigan.gov/aero/0,4533,7-145-61401_61434_61435_76144---,</a:t>
            </a:r>
            <a:r>
              <a:rPr lang="en-US" dirty="0" smtClean="0">
                <a:hlinkClick r:id="rId5"/>
              </a:rPr>
              <a:t>00.html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36372"/>
            <a:ext cx="8943184" cy="5138669"/>
          </a:xfrm>
        </p:spPr>
        <p:txBody>
          <a:bodyPr>
            <a:normAutofit/>
          </a:bodyPr>
          <a:lstStyle/>
          <a:p>
            <a:endParaRPr lang="en-US" sz="9600" dirty="0"/>
          </a:p>
          <a:p>
            <a:r>
              <a:rPr lang="en-US" sz="9600" dirty="0"/>
              <a:t>Questions?</a:t>
            </a:r>
          </a:p>
          <a:p>
            <a:pPr lvl="1"/>
            <a:r>
              <a:rPr lang="en-US" sz="2300" dirty="0"/>
              <a:t>Presentation and handouts </a:t>
            </a:r>
            <a:r>
              <a:rPr lang="en-US" sz="2300" dirty="0" smtClean="0"/>
              <a:t>are </a:t>
            </a:r>
            <a:r>
              <a:rPr lang="en-US" sz="2300" dirty="0"/>
              <a:t>available on MDOT’s </a:t>
            </a:r>
            <a:r>
              <a:rPr lang="en-US" sz="2300" dirty="0" smtClean="0"/>
              <a:t>website.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0950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1137"/>
            <a:ext cx="8596668" cy="1320800"/>
          </a:xfrm>
        </p:spPr>
        <p:txBody>
          <a:bodyPr/>
          <a:lstStyle/>
          <a:p>
            <a:r>
              <a:rPr lang="en-US" dirty="0" smtClean="0"/>
              <a:t>How to find the audit </a:t>
            </a:r>
            <a:r>
              <a:rPr lang="en-US" dirty="0"/>
              <a:t>t</a:t>
            </a:r>
            <a:r>
              <a:rPr lang="en-US" dirty="0" smtClean="0"/>
              <a:t>rail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155" b="3503"/>
          <a:stretch/>
        </p:blipFill>
        <p:spPr>
          <a:xfrm>
            <a:off x="1320272" y="871537"/>
            <a:ext cx="9752381" cy="598646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4229100" y="6318252"/>
            <a:ext cx="1967362" cy="11111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91934" y="1730672"/>
            <a:ext cx="2748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Right Click on file</a:t>
            </a:r>
          </a:p>
        </p:txBody>
      </p:sp>
    </p:spTree>
    <p:extLst>
      <p:ext uri="{BB962C8B-B14F-4D97-AF65-F5344CB8AC3E}">
        <p14:creationId xmlns:p14="http://schemas.microsoft.com/office/powerpoint/2010/main" val="73435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09" y="-123392"/>
            <a:ext cx="9752381" cy="69333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8366464" y="415695"/>
            <a:ext cx="720387" cy="89059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228432" y="2675005"/>
            <a:ext cx="0" cy="253536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6256" y="5210365"/>
            <a:ext cx="2528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Comments stay with file</a:t>
            </a: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Audit Trail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09" y="-37667"/>
            <a:ext cx="9752381" cy="69333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3742804" y="1671638"/>
            <a:ext cx="2465727" cy="795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742804" y="6153945"/>
            <a:ext cx="1089364" cy="396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Audit Trail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048" y="82448"/>
            <a:ext cx="6001203" cy="67755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441297" y="442913"/>
            <a:ext cx="2306699" cy="110093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72498" y="1558528"/>
            <a:ext cx="1569100" cy="74374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ext Placeholder 2"/>
          <p:cNvSpPr txBox="1">
            <a:spLocks/>
          </p:cNvSpPr>
          <p:nvPr/>
        </p:nvSpPr>
        <p:spPr>
          <a:xfrm>
            <a:off x="10488485" y="6367799"/>
            <a:ext cx="1703516" cy="490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Audit Trail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8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82" y="4790365"/>
            <a:ext cx="4301398" cy="1640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58463"/>
            <a:ext cx="8596668" cy="4282900"/>
          </a:xfrm>
        </p:spPr>
        <p:txBody>
          <a:bodyPr>
            <a:normAutofit/>
          </a:bodyPr>
          <a:lstStyle/>
          <a:p>
            <a:r>
              <a:rPr lang="en-US" dirty="0"/>
              <a:t>Once you have ProjectWise and have logged in, you’re ready to process payments.</a:t>
            </a:r>
          </a:p>
          <a:p>
            <a:r>
              <a:rPr lang="en-US" dirty="0"/>
              <a:t>Follows existing paper system</a:t>
            </a:r>
          </a:p>
          <a:p>
            <a:pPr lvl="1"/>
            <a:r>
              <a:rPr lang="en-US" dirty="0"/>
              <a:t>Consultant submits invoice into correct ProjectWise folder</a:t>
            </a:r>
          </a:p>
          <a:p>
            <a:pPr lvl="1"/>
            <a:r>
              <a:rPr lang="en-US" dirty="0"/>
              <a:t>Airport receives email from consultant</a:t>
            </a:r>
          </a:p>
          <a:p>
            <a:pPr lvl="1"/>
            <a:r>
              <a:rPr lang="en-US" dirty="0"/>
              <a:t>Airport opens ProjectWise, reviews &amp; approves invoice (clicks “Next”)</a:t>
            </a:r>
          </a:p>
          <a:p>
            <a:pPr lvl="1"/>
            <a:r>
              <a:rPr lang="en-US" dirty="0"/>
              <a:t>MDOT receives email from sponsor</a:t>
            </a:r>
          </a:p>
          <a:p>
            <a:pPr lvl="1"/>
            <a:r>
              <a:rPr lang="en-US" dirty="0"/>
              <a:t>MDOT opens ProjectWise, reviews &amp; approves invoice (clicks “Next”)</a:t>
            </a:r>
          </a:p>
          <a:p>
            <a:pPr lvl="1"/>
            <a:r>
              <a:rPr lang="en-US" dirty="0"/>
              <a:t>Consultant and/or Contractor gets paid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8957"/>
          </a:xfrm>
        </p:spPr>
        <p:txBody>
          <a:bodyPr/>
          <a:lstStyle/>
          <a:p>
            <a:r>
              <a:rPr lang="en-US" dirty="0"/>
              <a:t>Payment </a:t>
            </a:r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1243065"/>
            <a:ext cx="4185623" cy="576262"/>
          </a:xfrm>
        </p:spPr>
        <p:txBody>
          <a:bodyPr/>
          <a:lstStyle/>
          <a:p>
            <a:r>
              <a:rPr lang="en-US" dirty="0"/>
              <a:t>Paper – old process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011381"/>
            <a:ext cx="4185623" cy="411604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Consultant sends invoice to airport – 2-5 days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Airport receives invoice 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Airport reviews and mails invoice to MDOT – AERO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MDOT-AERO receives invoice (5-7 days via mail)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MDOT –AERO reviews invoices and approves – 30 minutes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MDOT-AERO gives to Finance to key into our MAIN system, approves and mails or send EFT – 3-10 days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1243065"/>
            <a:ext cx="4185618" cy="576262"/>
          </a:xfrm>
        </p:spPr>
        <p:txBody>
          <a:bodyPr/>
          <a:lstStyle/>
          <a:p>
            <a:r>
              <a:rPr lang="en-US" dirty="0"/>
              <a:t>E-Invoice/ProjectWise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011381"/>
            <a:ext cx="4185617" cy="4116042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Consultant submits invoice in </a:t>
            </a:r>
            <a:r>
              <a:rPr lang="en-US" sz="1700" dirty="0" smtClean="0">
                <a:solidFill>
                  <a:schemeClr val="bg1">
                    <a:lumMod val="65000"/>
                  </a:schemeClr>
                </a:solidFill>
              </a:rPr>
              <a:t>ProjectWise </a:t>
            </a:r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– 10 minutes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Airport receives e-mail with link to invoice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Airport opens ProjectWise, review and approves invoice – 10 minutes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MDOT-AERO receives email and approves invoice – 10 minutes</a:t>
            </a:r>
          </a:p>
          <a:p>
            <a:r>
              <a:rPr lang="en-US" sz="1700" dirty="0">
                <a:solidFill>
                  <a:schemeClr val="bg1">
                    <a:lumMod val="65000"/>
                  </a:schemeClr>
                </a:solidFill>
              </a:rPr>
              <a:t>Email goes to Finance to key into our MAIN system, approves and mails or sends EFT 3-10 days</a:t>
            </a:r>
          </a:p>
          <a:p>
            <a:endParaRPr lang="en-US" sz="1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675745" y="5840820"/>
            <a:ext cx="8754858" cy="3414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dirty="0" smtClean="0"/>
              <a:t> 	 3-5 weeks  	      	 2-3 weeks</a:t>
            </a:r>
          </a:p>
        </p:txBody>
      </p:sp>
    </p:spTree>
    <p:extLst>
      <p:ext uri="{BB962C8B-B14F-4D97-AF65-F5344CB8AC3E}">
        <p14:creationId xmlns:p14="http://schemas.microsoft.com/office/powerpoint/2010/main" val="232701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967" y="1930400"/>
            <a:ext cx="4761389" cy="47613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916317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What does this really look </a:t>
            </a:r>
            <a:r>
              <a:rPr lang="en-US" dirty="0" smtClean="0"/>
              <a:t>like?</a:t>
            </a:r>
            <a:br>
              <a:rPr lang="en-US" dirty="0" smtClean="0"/>
            </a:br>
            <a:r>
              <a:rPr lang="en-US" dirty="0" smtClean="0"/>
              <a:t>Let’s </a:t>
            </a:r>
            <a:r>
              <a:rPr lang="en-US" dirty="0"/>
              <a:t>start with the consultant adding an invoice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34" y="0"/>
            <a:ext cx="9618156" cy="6858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072384" y="2415057"/>
            <a:ext cx="1023762" cy="219501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72384" y="3124048"/>
            <a:ext cx="775339" cy="194115"/>
          </a:xfrm>
          <a:prstGeom prst="round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560020" y="3032910"/>
            <a:ext cx="1035838" cy="185269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26328" y="-12823"/>
            <a:ext cx="2080245" cy="311587"/>
          </a:xfrm>
          <a:prstGeom prst="roundRect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1708130" y="358468"/>
            <a:ext cx="4003" cy="91153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2407508" y="358467"/>
            <a:ext cx="24627" cy="842423"/>
          </a:xfrm>
          <a:prstGeom prst="straightConnector1">
            <a:avLst/>
          </a:prstGeom>
          <a:ln w="76200">
            <a:solidFill>
              <a:srgbClr val="FF99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065753" y="358467"/>
            <a:ext cx="15105" cy="95567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81865" y="1477815"/>
            <a:ext cx="333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5"/>
                </a:solidFill>
              </a:rPr>
              <a:t>Save invoice as…</a:t>
            </a:r>
          </a:p>
        </p:txBody>
      </p:sp>
    </p:spTree>
    <p:extLst>
      <p:ext uri="{BB962C8B-B14F-4D97-AF65-F5344CB8AC3E}">
        <p14:creationId xmlns:p14="http://schemas.microsoft.com/office/powerpoint/2010/main" val="75501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920</TotalTime>
  <Words>1128</Words>
  <Application>Microsoft Office PowerPoint</Application>
  <PresentationFormat>Widescreen</PresentationFormat>
  <Paragraphs>311</Paragraphs>
  <Slides>59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Trebuchet MS</vt:lpstr>
      <vt:lpstr>Wingdings</vt:lpstr>
      <vt:lpstr>Wingdings 3</vt:lpstr>
      <vt:lpstr>Facet</vt:lpstr>
      <vt:lpstr>ProjectWise Training</vt:lpstr>
      <vt:lpstr>What is this &amp; why? </vt:lpstr>
      <vt:lpstr>Who is involved?   </vt:lpstr>
      <vt:lpstr>When is paperless happening?   </vt:lpstr>
      <vt:lpstr>How do we start?   </vt:lpstr>
      <vt:lpstr>What’s next? </vt:lpstr>
      <vt:lpstr>Payment process</vt:lpstr>
      <vt:lpstr>What does this really look like? Let’s start with the consultant adding an invoice    </vt:lpstr>
      <vt:lpstr>PowerPoint Presentation</vt:lpstr>
      <vt:lpstr>Consultant Adding Invoices</vt:lpstr>
      <vt:lpstr>PowerPoint Presentation</vt:lpstr>
      <vt:lpstr>Consultant Adding Invoices</vt:lpstr>
      <vt:lpstr>Consultant Adding Invoices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Consultant is done!</vt:lpstr>
      <vt:lpstr>Consultants - let’s review</vt:lpstr>
      <vt:lpstr>Next up is the airport…</vt:lpstr>
      <vt:lpstr>PowerPoint Presentation</vt:lpstr>
      <vt:lpstr>Consultant Adding Invoices</vt:lpstr>
      <vt:lpstr>PowerPoint Presentation</vt:lpstr>
      <vt:lpstr>Consultant Adding Invoices</vt:lpstr>
      <vt:lpstr>Consultant Adding Invoices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in</vt:lpstr>
      <vt:lpstr>Airport is done!</vt:lpstr>
      <vt:lpstr>Airports - let’s review</vt:lpstr>
      <vt:lpstr>What happens next?</vt:lpstr>
      <vt:lpstr>Helpful things</vt:lpstr>
      <vt:lpstr>Icons to look for</vt:lpstr>
      <vt:lpstr>Naming conventions</vt:lpstr>
      <vt:lpstr>Troubleshooting</vt:lpstr>
      <vt:lpstr>PowerPoint Presentation</vt:lpstr>
      <vt:lpstr>How to find the audit trail</vt:lpstr>
      <vt:lpstr>PowerPoint Presentation</vt:lpstr>
      <vt:lpstr>PowerPoint Presentation</vt:lpstr>
      <vt:lpstr>PowerPoint Presentation</vt:lpstr>
    </vt:vector>
  </TitlesOfParts>
  <Company>State of Michigan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ProjectWise  Training</dc:title>
  <dc:creator>Wise, Laura (MDOT)</dc:creator>
  <cp:lastModifiedBy>Wise, Laura (MDOT)</cp:lastModifiedBy>
  <cp:revision>128</cp:revision>
  <cp:lastPrinted>2017-04-26T17:35:18Z</cp:lastPrinted>
  <dcterms:created xsi:type="dcterms:W3CDTF">2017-04-07T13:11:16Z</dcterms:created>
  <dcterms:modified xsi:type="dcterms:W3CDTF">2017-05-04T13:04:43Z</dcterms:modified>
</cp:coreProperties>
</file>