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 id="257" r:id="rId6"/>
    <p:sldId id="264" r:id="rId7"/>
    <p:sldId id="258" r:id="rId8"/>
    <p:sldId id="259" r:id="rId9"/>
    <p:sldId id="260" r:id="rId10"/>
    <p:sldId id="261"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FF97296-6641-4229-B05B-0274B73994DD}" type="datetimeFigureOut">
              <a:rPr lang="en-US" smtClean="0"/>
              <a:t>9/15/20</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C2FB76B-E75F-4223-88A8-9C7A1F6F1CA9}" type="slidenum">
              <a:rPr lang="en-US" smtClean="0"/>
              <a:t>‹#›</a:t>
            </a:fld>
            <a:endParaRPr lang="en-US"/>
          </a:p>
        </p:txBody>
      </p:sp>
    </p:spTree>
    <p:extLst>
      <p:ext uri="{BB962C8B-B14F-4D97-AF65-F5344CB8AC3E}">
        <p14:creationId xmlns:p14="http://schemas.microsoft.com/office/powerpoint/2010/main" val="1990832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F97296-6641-4229-B05B-0274B73994DD}" type="datetimeFigureOut">
              <a:rPr lang="en-US" smtClean="0"/>
              <a:t>9/15/20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2FB76B-E75F-4223-88A8-9C7A1F6F1CA9}" type="slidenum">
              <a:rPr lang="en-US" smtClean="0"/>
              <a:t>‹#›</a:t>
            </a:fld>
            <a:endParaRPr lang="en-US"/>
          </a:p>
        </p:txBody>
      </p:sp>
    </p:spTree>
    <p:extLst>
      <p:ext uri="{BB962C8B-B14F-4D97-AF65-F5344CB8AC3E}">
        <p14:creationId xmlns:p14="http://schemas.microsoft.com/office/powerpoint/2010/main" val="29558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FF97296-6641-4229-B05B-0274B73994DD}" type="datetimeFigureOut">
              <a:rPr lang="en-US" smtClean="0"/>
              <a:t>9/15/20</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C2FB76B-E75F-4223-88A8-9C7A1F6F1CA9}" type="slidenum">
              <a:rPr lang="en-US" smtClean="0"/>
              <a:t>‹#›</a:t>
            </a:fld>
            <a:endParaRPr lang="en-US"/>
          </a:p>
        </p:txBody>
      </p:sp>
    </p:spTree>
    <p:extLst>
      <p:ext uri="{BB962C8B-B14F-4D97-AF65-F5344CB8AC3E}">
        <p14:creationId xmlns:p14="http://schemas.microsoft.com/office/powerpoint/2010/main" val="1977828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F97296-6641-4229-B05B-0274B73994DD}" type="datetimeFigureOut">
              <a:rPr lang="en-US" smtClean="0"/>
              <a:t>9/15/20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C2FB76B-E75F-4223-88A8-9C7A1F6F1CA9}" type="slidenum">
              <a:rPr lang="en-US" smtClean="0"/>
              <a:t>‹#›</a:t>
            </a:fld>
            <a:endParaRPr lang="en-US"/>
          </a:p>
        </p:txBody>
      </p:sp>
    </p:spTree>
    <p:extLst>
      <p:ext uri="{BB962C8B-B14F-4D97-AF65-F5344CB8AC3E}">
        <p14:creationId xmlns:p14="http://schemas.microsoft.com/office/powerpoint/2010/main" val="1841573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FF97296-6641-4229-B05B-0274B73994DD}" type="datetimeFigureOut">
              <a:rPr lang="en-US" smtClean="0"/>
              <a:t>9/15/20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C2FB76B-E75F-4223-88A8-9C7A1F6F1CA9}" type="slidenum">
              <a:rPr lang="en-US" smtClean="0"/>
              <a:t>‹#›</a:t>
            </a:fld>
            <a:endParaRPr lang="en-US"/>
          </a:p>
        </p:txBody>
      </p:sp>
    </p:spTree>
    <p:extLst>
      <p:ext uri="{BB962C8B-B14F-4D97-AF65-F5344CB8AC3E}">
        <p14:creationId xmlns:p14="http://schemas.microsoft.com/office/powerpoint/2010/main" val="431531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F97296-6641-4229-B05B-0274B73994DD}" type="datetimeFigureOut">
              <a:rPr lang="en-US" smtClean="0"/>
              <a:t>9/15/20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2FB76B-E75F-4223-88A8-9C7A1F6F1CA9}" type="slidenum">
              <a:rPr lang="en-US" smtClean="0"/>
              <a:t>‹#›</a:t>
            </a:fld>
            <a:endParaRPr lang="en-US"/>
          </a:p>
        </p:txBody>
      </p:sp>
    </p:spTree>
    <p:extLst>
      <p:ext uri="{BB962C8B-B14F-4D97-AF65-F5344CB8AC3E}">
        <p14:creationId xmlns:p14="http://schemas.microsoft.com/office/powerpoint/2010/main" val="256015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F97296-6641-4229-B05B-0274B73994DD}" type="datetimeFigureOut">
              <a:rPr lang="en-US" smtClean="0"/>
              <a:t>9/15/20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2FB76B-E75F-4223-88A8-9C7A1F6F1CA9}" type="slidenum">
              <a:rPr lang="en-US" smtClean="0"/>
              <a:t>‹#›</a:t>
            </a:fld>
            <a:endParaRPr lang="en-US"/>
          </a:p>
        </p:txBody>
      </p:sp>
    </p:spTree>
    <p:extLst>
      <p:ext uri="{BB962C8B-B14F-4D97-AF65-F5344CB8AC3E}">
        <p14:creationId xmlns:p14="http://schemas.microsoft.com/office/powerpoint/2010/main" val="173804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FF97296-6641-4229-B05B-0274B73994DD}" type="datetimeFigureOut">
              <a:rPr lang="en-US" smtClean="0"/>
              <a:t>9/15/20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2FB76B-E75F-4223-88A8-9C7A1F6F1CA9}"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Tree>
    <p:extLst>
      <p:ext uri="{BB962C8B-B14F-4D97-AF65-F5344CB8AC3E}">
        <p14:creationId xmlns:p14="http://schemas.microsoft.com/office/powerpoint/2010/main" val="12532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97296-6641-4229-B05B-0274B73994DD}" type="datetimeFigureOut">
              <a:rPr lang="en-US" smtClean="0"/>
              <a:t>9/15/20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2FB76B-E75F-4223-88A8-9C7A1F6F1CA9}" type="slidenum">
              <a:rPr lang="en-US" smtClean="0"/>
              <a:t>‹#›</a:t>
            </a:fld>
            <a:endParaRPr lang="en-US"/>
          </a:p>
        </p:txBody>
      </p:sp>
    </p:spTree>
    <p:extLst>
      <p:ext uri="{BB962C8B-B14F-4D97-AF65-F5344CB8AC3E}">
        <p14:creationId xmlns:p14="http://schemas.microsoft.com/office/powerpoint/2010/main" val="135249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FF97296-6641-4229-B05B-0274B73994DD}" type="datetimeFigureOut">
              <a:rPr lang="en-US" smtClean="0"/>
              <a:t>9/15/20</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C2FB76B-E75F-4223-88A8-9C7A1F6F1CA9}" type="slidenum">
              <a:rPr lang="en-US" smtClean="0"/>
              <a:t>‹#›</a:t>
            </a:fld>
            <a:endParaRPr lang="en-US"/>
          </a:p>
        </p:txBody>
      </p:sp>
    </p:spTree>
    <p:extLst>
      <p:ext uri="{BB962C8B-B14F-4D97-AF65-F5344CB8AC3E}">
        <p14:creationId xmlns:p14="http://schemas.microsoft.com/office/powerpoint/2010/main" val="410164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F97296-6641-4229-B05B-0274B73994DD}" type="datetimeFigureOut">
              <a:rPr lang="en-US" smtClean="0"/>
              <a:t>9/15/20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2FB76B-E75F-4223-88A8-9C7A1F6F1CA9}" type="slidenum">
              <a:rPr lang="en-US" smtClean="0"/>
              <a:t>‹#›</a:t>
            </a:fld>
            <a:endParaRPr lang="en-US"/>
          </a:p>
        </p:txBody>
      </p:sp>
    </p:spTree>
    <p:extLst>
      <p:ext uri="{BB962C8B-B14F-4D97-AF65-F5344CB8AC3E}">
        <p14:creationId xmlns:p14="http://schemas.microsoft.com/office/powerpoint/2010/main" val="1745619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FF97296-6641-4229-B05B-0274B73994DD}" type="datetimeFigureOut">
              <a:rPr lang="en-US" smtClean="0"/>
              <a:t>9/15/20</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C2FB76B-E75F-4223-88A8-9C7A1F6F1CA9}"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506833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F3192-F287-4375-BD6A-EEC6342BF936}"/>
              </a:ext>
            </a:extLst>
          </p:cNvPr>
          <p:cNvSpPr>
            <a:spLocks noGrp="1"/>
          </p:cNvSpPr>
          <p:nvPr>
            <p:ph type="ctrTitle"/>
          </p:nvPr>
        </p:nvSpPr>
        <p:spPr/>
        <p:txBody>
          <a:bodyPr/>
          <a:lstStyle/>
          <a:p>
            <a:r>
              <a:rPr lang="en-US"/>
              <a:t>Recommendations from the Primary Care Connections Workgroup </a:t>
            </a:r>
          </a:p>
        </p:txBody>
      </p:sp>
      <p:sp>
        <p:nvSpPr>
          <p:cNvPr id="3" name="Subtitle 2">
            <a:extLst>
              <a:ext uri="{FF2B5EF4-FFF2-40B4-BE49-F238E27FC236}">
                <a16:creationId xmlns:a16="http://schemas.microsoft.com/office/drawing/2014/main" id="{F3F530FF-9831-4726-8211-022C115753DD}"/>
              </a:ext>
            </a:extLst>
          </p:cNvPr>
          <p:cNvSpPr>
            <a:spLocks noGrp="1"/>
          </p:cNvSpPr>
          <p:nvPr>
            <p:ph type="subTitle" idx="1"/>
          </p:nvPr>
        </p:nvSpPr>
        <p:spPr/>
        <p:txBody>
          <a:bodyPr/>
          <a:lstStyle/>
          <a:p>
            <a:r>
              <a:rPr lang="en-US"/>
              <a:t>September 11, 2020</a:t>
            </a:r>
          </a:p>
        </p:txBody>
      </p:sp>
    </p:spTree>
    <p:extLst>
      <p:ext uri="{BB962C8B-B14F-4D97-AF65-F5344CB8AC3E}">
        <p14:creationId xmlns:p14="http://schemas.microsoft.com/office/powerpoint/2010/main" val="1824877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D6E55-D95D-491A-8CF7-03220286D82E}"/>
              </a:ext>
            </a:extLst>
          </p:cNvPr>
          <p:cNvSpPr>
            <a:spLocks noGrp="1"/>
          </p:cNvSpPr>
          <p:nvPr>
            <p:ph type="title"/>
          </p:nvPr>
        </p:nvSpPr>
        <p:spPr/>
        <p:txBody>
          <a:bodyPr/>
          <a:lstStyle/>
          <a:p>
            <a:r>
              <a:rPr lang="en-US"/>
              <a:t>Focus Areas of Recommendations	</a:t>
            </a:r>
          </a:p>
        </p:txBody>
      </p:sp>
      <p:sp>
        <p:nvSpPr>
          <p:cNvPr id="3" name="Content Placeholder 2">
            <a:extLst>
              <a:ext uri="{FF2B5EF4-FFF2-40B4-BE49-F238E27FC236}">
                <a16:creationId xmlns:a16="http://schemas.microsoft.com/office/drawing/2014/main" id="{DC7441DC-5B1E-4684-9112-FB2C5BA027C0}"/>
              </a:ext>
            </a:extLst>
          </p:cNvPr>
          <p:cNvSpPr>
            <a:spLocks noGrp="1"/>
          </p:cNvSpPr>
          <p:nvPr>
            <p:ph sz="half" idx="1"/>
          </p:nvPr>
        </p:nvSpPr>
        <p:spPr>
          <a:xfrm>
            <a:off x="2026763" y="3912124"/>
            <a:ext cx="9681328" cy="2187020"/>
          </a:xfrm>
        </p:spPr>
        <p:txBody>
          <a:bodyPr numCol="2">
            <a:normAutofit/>
          </a:bodyPr>
          <a:lstStyle/>
          <a:p>
            <a:r>
              <a:rPr lang="en-US" sz="2200"/>
              <a:t>Decrease the number of uninsured</a:t>
            </a:r>
          </a:p>
          <a:p>
            <a:r>
              <a:rPr lang="en-US" sz="2200"/>
              <a:t>Maximize the use of school-based clinics for expanded care delivery</a:t>
            </a:r>
          </a:p>
          <a:p>
            <a:r>
              <a:rPr lang="en-US" sz="2200"/>
              <a:t>Support effective vaccination efforts</a:t>
            </a:r>
          </a:p>
          <a:p>
            <a:r>
              <a:rPr lang="en-US" sz="2200"/>
              <a:t>Encourage healthy behaviors and use of preventive healthcare</a:t>
            </a:r>
          </a:p>
          <a:p>
            <a:r>
              <a:rPr lang="en-US" sz="2200"/>
              <a:t>Ensure full access to and use of mental health services</a:t>
            </a:r>
          </a:p>
        </p:txBody>
      </p:sp>
      <p:sp>
        <p:nvSpPr>
          <p:cNvPr id="5" name="Content Placeholder 2">
            <a:extLst>
              <a:ext uri="{FF2B5EF4-FFF2-40B4-BE49-F238E27FC236}">
                <a16:creationId xmlns:a16="http://schemas.microsoft.com/office/drawing/2014/main" id="{A26A7661-C63C-4588-8B0D-DF49D7961C9F}"/>
              </a:ext>
            </a:extLst>
          </p:cNvPr>
          <p:cNvSpPr txBox="1">
            <a:spLocks/>
          </p:cNvSpPr>
          <p:nvPr/>
        </p:nvSpPr>
        <p:spPr>
          <a:xfrm>
            <a:off x="1998481" y="2309567"/>
            <a:ext cx="9747315" cy="1206631"/>
          </a:xfrm>
          <a:prstGeom prst="rect">
            <a:avLst/>
          </a:prstGeom>
        </p:spPr>
        <p:txBody>
          <a:bodyPr vert="horz" lIns="91440" tIns="45720" rIns="91440" bIns="45720" rtlCol="0" anchor="ctr">
            <a:normAutofit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2200"/>
              <a:t>Maximize COVID testing and Q/I follow-up as a moment to screen and refer residents to healthcare and SDOH programs</a:t>
            </a:r>
          </a:p>
          <a:p>
            <a:r>
              <a:rPr lang="en-US" sz="2200"/>
              <a:t>Ensure support services are available for people</a:t>
            </a:r>
          </a:p>
        </p:txBody>
      </p:sp>
      <p:sp>
        <p:nvSpPr>
          <p:cNvPr id="6" name="Rectangle 5">
            <a:extLst>
              <a:ext uri="{FF2B5EF4-FFF2-40B4-BE49-F238E27FC236}">
                <a16:creationId xmlns:a16="http://schemas.microsoft.com/office/drawing/2014/main" id="{A4B65BC0-0143-4389-9B24-17D164D80592}"/>
              </a:ext>
            </a:extLst>
          </p:cNvPr>
          <p:cNvSpPr/>
          <p:nvPr/>
        </p:nvSpPr>
        <p:spPr>
          <a:xfrm>
            <a:off x="428920" y="2295426"/>
            <a:ext cx="1508288" cy="126790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a:solidFill>
                  <a:schemeClr val="tx1"/>
                </a:solidFill>
              </a:rPr>
              <a:t>Immediate COVID response</a:t>
            </a:r>
          </a:p>
        </p:txBody>
      </p:sp>
      <p:sp>
        <p:nvSpPr>
          <p:cNvPr id="7" name="Rectangle 6">
            <a:extLst>
              <a:ext uri="{FF2B5EF4-FFF2-40B4-BE49-F238E27FC236}">
                <a16:creationId xmlns:a16="http://schemas.microsoft.com/office/drawing/2014/main" id="{36567E74-B1C0-43E1-A72A-40FC17979D83}"/>
              </a:ext>
            </a:extLst>
          </p:cNvPr>
          <p:cNvSpPr/>
          <p:nvPr/>
        </p:nvSpPr>
        <p:spPr>
          <a:xfrm>
            <a:off x="443060" y="3978112"/>
            <a:ext cx="1470582" cy="21964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a:t>Addressing underlying causes of disparities</a:t>
            </a:r>
          </a:p>
        </p:txBody>
      </p:sp>
    </p:spTree>
    <p:extLst>
      <p:ext uri="{BB962C8B-B14F-4D97-AF65-F5344CB8AC3E}">
        <p14:creationId xmlns:p14="http://schemas.microsoft.com/office/powerpoint/2010/main" val="3656472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44D9-5432-485D-BEA1-98210C6CAFA5}"/>
              </a:ext>
            </a:extLst>
          </p:cNvPr>
          <p:cNvSpPr>
            <a:spLocks noGrp="1"/>
          </p:cNvSpPr>
          <p:nvPr>
            <p:ph type="title"/>
          </p:nvPr>
        </p:nvSpPr>
        <p:spPr/>
        <p:txBody>
          <a:bodyPr/>
          <a:lstStyle/>
          <a:p>
            <a:r>
              <a:rPr lang="en-US"/>
              <a:t>Addressing health and SDOH needs during </a:t>
            </a:r>
            <a:r>
              <a:rPr lang="en-US" err="1"/>
              <a:t>covid</a:t>
            </a:r>
            <a:endParaRPr lang="en-US"/>
          </a:p>
        </p:txBody>
      </p:sp>
      <p:sp>
        <p:nvSpPr>
          <p:cNvPr id="3" name="Content Placeholder 2">
            <a:extLst>
              <a:ext uri="{FF2B5EF4-FFF2-40B4-BE49-F238E27FC236}">
                <a16:creationId xmlns:a16="http://schemas.microsoft.com/office/drawing/2014/main" id="{3F3A0EA5-5E71-4323-ABA0-699E28F75A87}"/>
              </a:ext>
            </a:extLst>
          </p:cNvPr>
          <p:cNvSpPr>
            <a:spLocks noGrp="1"/>
          </p:cNvSpPr>
          <p:nvPr>
            <p:ph sz="half" idx="1"/>
          </p:nvPr>
        </p:nvSpPr>
        <p:spPr>
          <a:xfrm>
            <a:off x="581193" y="2228003"/>
            <a:ext cx="11155178" cy="3633047"/>
          </a:xfrm>
        </p:spPr>
        <p:txBody>
          <a:bodyPr>
            <a:normAutofit/>
          </a:bodyPr>
          <a:lstStyle/>
          <a:p>
            <a:r>
              <a:rPr lang="en-US" sz="2200">
                <a:solidFill>
                  <a:schemeClr val="tx2">
                    <a:lumMod val="40000"/>
                    <a:lumOff val="60000"/>
                  </a:schemeClr>
                </a:solidFill>
              </a:rPr>
              <a:t>211 enhanced screening and referral hotline services</a:t>
            </a:r>
          </a:p>
          <a:p>
            <a:r>
              <a:rPr lang="en-US" sz="2200">
                <a:solidFill>
                  <a:schemeClr val="tx2">
                    <a:lumMod val="40000"/>
                    <a:lumOff val="60000"/>
                  </a:schemeClr>
                </a:solidFill>
              </a:rPr>
              <a:t>Test site flyers with support services</a:t>
            </a:r>
          </a:p>
          <a:p>
            <a:r>
              <a:rPr lang="en-US" sz="2200">
                <a:solidFill>
                  <a:schemeClr val="tx2">
                    <a:lumMod val="40000"/>
                    <a:lumOff val="60000"/>
                  </a:schemeClr>
                </a:solidFill>
              </a:rPr>
              <a:t>“Protect” website</a:t>
            </a:r>
          </a:p>
          <a:p>
            <a:r>
              <a:rPr lang="en-US" sz="2200">
                <a:solidFill>
                  <a:schemeClr val="tx2">
                    <a:lumMod val="40000"/>
                    <a:lumOff val="60000"/>
                  </a:schemeClr>
                </a:solidFill>
              </a:rPr>
              <a:t>Q-Cares and Q-Box program for food and hygiene product delivery</a:t>
            </a:r>
          </a:p>
          <a:p>
            <a:r>
              <a:rPr lang="en-US" sz="2200" b="1"/>
              <a:t>Neighborhood test site navigators</a:t>
            </a:r>
          </a:p>
        </p:txBody>
      </p:sp>
    </p:spTree>
    <p:extLst>
      <p:ext uri="{BB962C8B-B14F-4D97-AF65-F5344CB8AC3E}">
        <p14:creationId xmlns:p14="http://schemas.microsoft.com/office/powerpoint/2010/main" val="1061291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7CD75-CF2A-496D-8CEB-7CC113164948}"/>
              </a:ext>
            </a:extLst>
          </p:cNvPr>
          <p:cNvSpPr>
            <a:spLocks noGrp="1"/>
          </p:cNvSpPr>
          <p:nvPr>
            <p:ph type="title"/>
          </p:nvPr>
        </p:nvSpPr>
        <p:spPr/>
        <p:txBody>
          <a:bodyPr>
            <a:normAutofit/>
          </a:bodyPr>
          <a:lstStyle/>
          <a:p>
            <a:r>
              <a:rPr lang="en-US"/>
              <a:t>Goal: Decreasing the Number of Uninsured Individuals</a:t>
            </a:r>
          </a:p>
        </p:txBody>
      </p:sp>
      <p:sp>
        <p:nvSpPr>
          <p:cNvPr id="3" name="Content Placeholder 2">
            <a:extLst>
              <a:ext uri="{FF2B5EF4-FFF2-40B4-BE49-F238E27FC236}">
                <a16:creationId xmlns:a16="http://schemas.microsoft.com/office/drawing/2014/main" id="{60FE3DAB-4814-4470-A10C-90D2C3ED1E23}"/>
              </a:ext>
            </a:extLst>
          </p:cNvPr>
          <p:cNvSpPr>
            <a:spLocks noGrp="1"/>
          </p:cNvSpPr>
          <p:nvPr>
            <p:ph idx="1"/>
          </p:nvPr>
        </p:nvSpPr>
        <p:spPr/>
        <p:txBody>
          <a:bodyPr>
            <a:normAutofit/>
          </a:bodyPr>
          <a:lstStyle/>
          <a:p>
            <a:pPr marL="0" indent="0">
              <a:buNone/>
            </a:pPr>
            <a:r>
              <a:rPr lang="en-US"/>
              <a:t>Recommendations: </a:t>
            </a:r>
          </a:p>
          <a:p>
            <a:r>
              <a:rPr lang="en-US"/>
              <a:t>Maximize Medicaid enrollment, including supporting cross-enrollment from other state programs</a:t>
            </a:r>
          </a:p>
          <a:p>
            <a:r>
              <a:rPr lang="en-US"/>
              <a:t>Target those who have recently lost employer-sponsored coverage to enroll in Medicaid or ACA plans through a partnership between DHHS (Medicaid), LEO (UIA and </a:t>
            </a:r>
            <a:r>
              <a:rPr lang="en-US" err="1"/>
              <a:t>MichiganWorks</a:t>
            </a:r>
            <a:r>
              <a:rPr lang="en-US"/>
              <a:t>!), and DIFS (Health Insurance Marketplace)</a:t>
            </a:r>
          </a:p>
        </p:txBody>
      </p:sp>
    </p:spTree>
    <p:extLst>
      <p:ext uri="{BB962C8B-B14F-4D97-AF65-F5344CB8AC3E}">
        <p14:creationId xmlns:p14="http://schemas.microsoft.com/office/powerpoint/2010/main" val="1617738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AF10-482A-4D5C-B6DA-AFD965F360C5}"/>
              </a:ext>
            </a:extLst>
          </p:cNvPr>
          <p:cNvSpPr>
            <a:spLocks noGrp="1"/>
          </p:cNvSpPr>
          <p:nvPr>
            <p:ph type="title"/>
          </p:nvPr>
        </p:nvSpPr>
        <p:spPr/>
        <p:txBody>
          <a:bodyPr>
            <a:normAutofit/>
          </a:bodyPr>
          <a:lstStyle/>
          <a:p>
            <a:r>
              <a:rPr lang="en-US"/>
              <a:t>Goal: </a:t>
            </a:r>
            <a:r>
              <a:rPr lang="en-US" sz="2800"/>
              <a:t>Support school-based clinics for expanded care delivery</a:t>
            </a:r>
            <a:r>
              <a:rPr lang="en-US"/>
              <a:t> </a:t>
            </a:r>
          </a:p>
        </p:txBody>
      </p:sp>
      <p:sp>
        <p:nvSpPr>
          <p:cNvPr id="3" name="Content Placeholder 2">
            <a:extLst>
              <a:ext uri="{FF2B5EF4-FFF2-40B4-BE49-F238E27FC236}">
                <a16:creationId xmlns:a16="http://schemas.microsoft.com/office/drawing/2014/main" id="{AB3B9063-A767-4907-8D71-2CA8043A969C}"/>
              </a:ext>
            </a:extLst>
          </p:cNvPr>
          <p:cNvSpPr>
            <a:spLocks noGrp="1"/>
          </p:cNvSpPr>
          <p:nvPr>
            <p:ph idx="1"/>
          </p:nvPr>
        </p:nvSpPr>
        <p:spPr>
          <a:xfrm>
            <a:off x="581192" y="2180496"/>
            <a:ext cx="11029615" cy="4252388"/>
          </a:xfrm>
        </p:spPr>
        <p:txBody>
          <a:bodyPr>
            <a:normAutofit/>
          </a:bodyPr>
          <a:lstStyle/>
          <a:p>
            <a:pPr marL="0" indent="0">
              <a:buNone/>
            </a:pPr>
            <a:r>
              <a:rPr lang="en-US"/>
              <a:t>Recommendations</a:t>
            </a:r>
          </a:p>
          <a:p>
            <a:r>
              <a:rPr lang="en-US"/>
              <a:t>Leverage existing Child and Adolescent Health Center Program care facilities (“CAHC”, also referred to as school-based health clinics) to increase access to primary care and vaccination services to all families in the surrounding community, not just those with students enrolled at the school</a:t>
            </a:r>
          </a:p>
          <a:p>
            <a:r>
              <a:rPr lang="en-US"/>
              <a:t>Host webinars targeted to parents of students to highlight the importance of primary care and how their children can utilize the services available at CAHCs </a:t>
            </a:r>
          </a:p>
        </p:txBody>
      </p:sp>
    </p:spTree>
    <p:extLst>
      <p:ext uri="{BB962C8B-B14F-4D97-AF65-F5344CB8AC3E}">
        <p14:creationId xmlns:p14="http://schemas.microsoft.com/office/powerpoint/2010/main" val="1731708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806D7-0DC9-4B3A-B6CB-C92D9DA37D16}"/>
              </a:ext>
            </a:extLst>
          </p:cNvPr>
          <p:cNvSpPr>
            <a:spLocks noGrp="1"/>
          </p:cNvSpPr>
          <p:nvPr>
            <p:ph type="title"/>
          </p:nvPr>
        </p:nvSpPr>
        <p:spPr/>
        <p:txBody>
          <a:bodyPr>
            <a:normAutofit/>
          </a:bodyPr>
          <a:lstStyle/>
          <a:p>
            <a:r>
              <a:rPr lang="en-US"/>
              <a:t>Goal: Support future vaccination campaigns through effective messaging</a:t>
            </a:r>
          </a:p>
        </p:txBody>
      </p:sp>
      <p:sp>
        <p:nvSpPr>
          <p:cNvPr id="3" name="Content Placeholder 2">
            <a:extLst>
              <a:ext uri="{FF2B5EF4-FFF2-40B4-BE49-F238E27FC236}">
                <a16:creationId xmlns:a16="http://schemas.microsoft.com/office/drawing/2014/main" id="{D7419255-2257-47A9-AB50-B343222E0711}"/>
              </a:ext>
            </a:extLst>
          </p:cNvPr>
          <p:cNvSpPr>
            <a:spLocks noGrp="1"/>
          </p:cNvSpPr>
          <p:nvPr>
            <p:ph sz="half" idx="1"/>
          </p:nvPr>
        </p:nvSpPr>
        <p:spPr>
          <a:xfrm>
            <a:off x="411511" y="2048894"/>
            <a:ext cx="11126898" cy="4512162"/>
          </a:xfrm>
        </p:spPr>
        <p:txBody>
          <a:bodyPr>
            <a:normAutofit fontScale="85000" lnSpcReduction="10000"/>
          </a:bodyPr>
          <a:lstStyle/>
          <a:p>
            <a:pPr marL="0" indent="0">
              <a:buNone/>
            </a:pPr>
            <a:r>
              <a:rPr lang="en-US"/>
              <a:t>Recommendations</a:t>
            </a:r>
          </a:p>
          <a:p>
            <a:pPr marL="0" indent="0">
              <a:buNone/>
            </a:pPr>
            <a:r>
              <a:rPr lang="en-US" b="1"/>
              <a:t>Covid-19 </a:t>
            </a:r>
          </a:p>
          <a:p>
            <a:r>
              <a:rPr lang="en-US"/>
              <a:t>Develop messaging that directly addresses the fears, myths, and distrust in government and any potential Covid-19 vaccination, especially regarding the speed at which vaccinations are being researched and developed</a:t>
            </a:r>
          </a:p>
          <a:p>
            <a:r>
              <a:rPr lang="en-US"/>
              <a:t>Develop protocols for vaccine delivery that alleviate fears. For example, use trusted sources like Community Health Workers to deliver the vaccines, and show patients the vial before it is administered to overcome fears about what people are being injected with</a:t>
            </a:r>
          </a:p>
          <a:p>
            <a:pPr marL="0" indent="0">
              <a:buNone/>
            </a:pPr>
            <a:r>
              <a:rPr lang="en-US" b="1"/>
              <a:t>Other Vaccinations</a:t>
            </a:r>
          </a:p>
          <a:p>
            <a:r>
              <a:rPr lang="en-US"/>
              <a:t>Continue and amplify messaging related to the importance of vaccinations for influenza and early childhood vaccinations</a:t>
            </a:r>
          </a:p>
          <a:p>
            <a:pPr marL="0" indent="0">
              <a:buNone/>
            </a:pPr>
            <a:r>
              <a:rPr lang="en-US" b="1"/>
              <a:t>All vaccinations</a:t>
            </a:r>
          </a:p>
          <a:p>
            <a:r>
              <a:rPr lang="en-US"/>
              <a:t>Increase utilization of existing platforms like radio, TV, and digital marketing</a:t>
            </a:r>
          </a:p>
          <a:p>
            <a:r>
              <a:rPr lang="en-US"/>
              <a:t>Expand usage of other media including billboards, digital road signage, bus placards (inside and outside of busses) </a:t>
            </a:r>
          </a:p>
          <a:p>
            <a:r>
              <a:rPr lang="en-US"/>
              <a:t>Promote digital content including video campaigns (expand on existing mask up initiatives) as well as social media marketing</a:t>
            </a:r>
          </a:p>
          <a:p>
            <a:r>
              <a:rPr lang="en-US"/>
              <a:t>Use existing infrastructure to bring vaccines to people, particularly vulnerable populations. For example, offer vaccines at homeless shelters, repurpose COVID mobile testing vans to deliver the COVID vaccine, offer flu vaccines alongside COVID tests</a:t>
            </a:r>
          </a:p>
        </p:txBody>
      </p:sp>
    </p:spTree>
    <p:extLst>
      <p:ext uri="{BB962C8B-B14F-4D97-AF65-F5344CB8AC3E}">
        <p14:creationId xmlns:p14="http://schemas.microsoft.com/office/powerpoint/2010/main" val="418307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C2F82-D728-4605-B880-F3C3D406765E}"/>
              </a:ext>
            </a:extLst>
          </p:cNvPr>
          <p:cNvSpPr>
            <a:spLocks noGrp="1"/>
          </p:cNvSpPr>
          <p:nvPr>
            <p:ph type="title"/>
          </p:nvPr>
        </p:nvSpPr>
        <p:spPr/>
        <p:txBody>
          <a:bodyPr/>
          <a:lstStyle/>
          <a:p>
            <a:r>
              <a:rPr lang="en-US" sz="2800"/>
              <a:t>Goal: Implement Quality Criteria to Incentivize Care</a:t>
            </a:r>
            <a:br>
              <a:rPr lang="en-US" sz="2800"/>
            </a:br>
            <a:endParaRPr lang="en-US"/>
          </a:p>
        </p:txBody>
      </p:sp>
      <p:sp>
        <p:nvSpPr>
          <p:cNvPr id="3" name="Content Placeholder 2">
            <a:extLst>
              <a:ext uri="{FF2B5EF4-FFF2-40B4-BE49-F238E27FC236}">
                <a16:creationId xmlns:a16="http://schemas.microsoft.com/office/drawing/2014/main" id="{FE5B459C-29C3-41A2-A6C6-8DE348D2C237}"/>
              </a:ext>
            </a:extLst>
          </p:cNvPr>
          <p:cNvSpPr>
            <a:spLocks noGrp="1"/>
          </p:cNvSpPr>
          <p:nvPr>
            <p:ph sz="half" idx="1"/>
          </p:nvPr>
        </p:nvSpPr>
        <p:spPr>
          <a:xfrm>
            <a:off x="581192" y="2228003"/>
            <a:ext cx="11089191" cy="3633047"/>
          </a:xfrm>
        </p:spPr>
        <p:txBody>
          <a:bodyPr/>
          <a:lstStyle/>
          <a:p>
            <a:pPr marL="0" indent="0">
              <a:buNone/>
            </a:pPr>
            <a:r>
              <a:rPr lang="en-US"/>
              <a:t>Recommendations: </a:t>
            </a:r>
          </a:p>
          <a:p>
            <a:r>
              <a:rPr lang="en-US"/>
              <a:t>Undertake efforts to improve the number of well visits a patient has per year. These efforts could include: </a:t>
            </a:r>
          </a:p>
          <a:p>
            <a:pPr lvl="1"/>
            <a:r>
              <a:rPr lang="en-US"/>
              <a:t>Incentives for Medicaid providers to remain connected with their patients</a:t>
            </a:r>
          </a:p>
          <a:p>
            <a:pPr lvl="1"/>
            <a:r>
              <a:rPr lang="en-US"/>
              <a:t>Creating incentives for patients to completed their wellness check visits through “rewards” including bus fare cards or other gift cards</a:t>
            </a:r>
          </a:p>
        </p:txBody>
      </p:sp>
    </p:spTree>
    <p:extLst>
      <p:ext uri="{BB962C8B-B14F-4D97-AF65-F5344CB8AC3E}">
        <p14:creationId xmlns:p14="http://schemas.microsoft.com/office/powerpoint/2010/main" val="2891967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DAA58-516E-422E-A0B9-CD940BB252F1}"/>
              </a:ext>
            </a:extLst>
          </p:cNvPr>
          <p:cNvSpPr>
            <a:spLocks noGrp="1"/>
          </p:cNvSpPr>
          <p:nvPr>
            <p:ph type="title"/>
          </p:nvPr>
        </p:nvSpPr>
        <p:spPr/>
        <p:txBody>
          <a:bodyPr/>
          <a:lstStyle/>
          <a:p>
            <a:r>
              <a:rPr lang="en-US" sz="2800"/>
              <a:t>Goal: Educate the Public on Mental Health Services </a:t>
            </a:r>
            <a:endParaRPr lang="en-US"/>
          </a:p>
        </p:txBody>
      </p:sp>
      <p:sp>
        <p:nvSpPr>
          <p:cNvPr id="3" name="Content Placeholder 2">
            <a:extLst>
              <a:ext uri="{FF2B5EF4-FFF2-40B4-BE49-F238E27FC236}">
                <a16:creationId xmlns:a16="http://schemas.microsoft.com/office/drawing/2014/main" id="{03C299C2-94F5-4F6E-BC12-50A8A172AF9C}"/>
              </a:ext>
            </a:extLst>
          </p:cNvPr>
          <p:cNvSpPr>
            <a:spLocks noGrp="1"/>
          </p:cNvSpPr>
          <p:nvPr>
            <p:ph sz="half" idx="1"/>
          </p:nvPr>
        </p:nvSpPr>
        <p:spPr>
          <a:xfrm>
            <a:off x="581193" y="2228003"/>
            <a:ext cx="5422390" cy="4172797"/>
          </a:xfrm>
        </p:spPr>
        <p:txBody>
          <a:bodyPr>
            <a:normAutofit lnSpcReduction="10000"/>
          </a:bodyPr>
          <a:lstStyle/>
          <a:p>
            <a:pPr marL="0" indent="0">
              <a:buNone/>
            </a:pPr>
            <a:r>
              <a:rPr lang="en-US"/>
              <a:t>Recommendations</a:t>
            </a:r>
          </a:p>
          <a:p>
            <a:r>
              <a:rPr lang="en-US"/>
              <a:t>Develop and launch a “Let’s Talk About It” campaign to promote the importance of talking about mental health and support services. This campaign should include: </a:t>
            </a:r>
          </a:p>
          <a:p>
            <a:pPr lvl="1"/>
            <a:r>
              <a:rPr lang="en-US"/>
              <a:t>Basic mental health facts, the “it” </a:t>
            </a:r>
          </a:p>
          <a:p>
            <a:pPr lvl="1"/>
            <a:r>
              <a:rPr lang="en-US"/>
              <a:t>Messaging that seeks to destigmatize mental health </a:t>
            </a:r>
          </a:p>
          <a:p>
            <a:pPr lvl="1"/>
            <a:r>
              <a:rPr lang="en-US"/>
              <a:t>Marketing and messaging to be distributed to healthcare providers and partners of MDHHS </a:t>
            </a:r>
          </a:p>
          <a:p>
            <a:pPr lvl="1"/>
            <a:r>
              <a:rPr lang="en-US"/>
              <a:t>Webinars on destigmatizing mental health needs and issues</a:t>
            </a:r>
          </a:p>
          <a:p>
            <a:r>
              <a:rPr lang="en-US"/>
              <a:t>Develop materials and trainings for patients and families so they understand mental health topics and can become their own advocates</a:t>
            </a:r>
          </a:p>
        </p:txBody>
      </p:sp>
      <p:sp>
        <p:nvSpPr>
          <p:cNvPr id="4" name="Content Placeholder 3">
            <a:extLst>
              <a:ext uri="{FF2B5EF4-FFF2-40B4-BE49-F238E27FC236}">
                <a16:creationId xmlns:a16="http://schemas.microsoft.com/office/drawing/2014/main" id="{076E774D-6674-4599-9CF9-33224D6CA286}"/>
              </a:ext>
            </a:extLst>
          </p:cNvPr>
          <p:cNvSpPr>
            <a:spLocks noGrp="1"/>
          </p:cNvSpPr>
          <p:nvPr>
            <p:ph sz="half" idx="2"/>
          </p:nvPr>
        </p:nvSpPr>
        <p:spPr>
          <a:xfrm>
            <a:off x="6188417" y="2020613"/>
            <a:ext cx="5422392" cy="3633047"/>
          </a:xfrm>
        </p:spPr>
        <p:txBody>
          <a:bodyPr>
            <a:normAutofit lnSpcReduction="10000"/>
          </a:bodyPr>
          <a:lstStyle/>
          <a:p>
            <a:pPr marL="0" indent="0">
              <a:buNone/>
            </a:pPr>
            <a:r>
              <a:rPr lang="en-US"/>
              <a:t>Target Populations</a:t>
            </a:r>
          </a:p>
          <a:p>
            <a:r>
              <a:rPr lang="en-US"/>
              <a:t>Individuals with dealing with existing mental health issues</a:t>
            </a:r>
          </a:p>
          <a:p>
            <a:r>
              <a:rPr lang="en-US"/>
              <a:t>Individuals facing additional mental health burdens due to Covid-19, including, but not limited to: </a:t>
            </a:r>
          </a:p>
          <a:p>
            <a:pPr lvl="1"/>
            <a:r>
              <a:rPr lang="en-US"/>
              <a:t>Families with children in virtual classroom settings</a:t>
            </a:r>
          </a:p>
          <a:p>
            <a:pPr lvl="1"/>
            <a:r>
              <a:rPr lang="en-US"/>
              <a:t>Individuals who have lost jobs or become primary source of household income </a:t>
            </a:r>
          </a:p>
          <a:p>
            <a:pPr lvl="1"/>
            <a:r>
              <a:rPr lang="en-US"/>
              <a:t>Individuals faced isolation due to social distancing measures</a:t>
            </a:r>
          </a:p>
        </p:txBody>
      </p:sp>
    </p:spTree>
    <p:extLst>
      <p:ext uri="{BB962C8B-B14F-4D97-AF65-F5344CB8AC3E}">
        <p14:creationId xmlns:p14="http://schemas.microsoft.com/office/powerpoint/2010/main" val="353288933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32A03B60D166C49B52760289DBD2298" ma:contentTypeVersion="11" ma:contentTypeDescription="Create a new document." ma:contentTypeScope="" ma:versionID="1e0d42a166adf88b807047f29c9b2f37">
  <xsd:schema xmlns:xsd="http://www.w3.org/2001/XMLSchema" xmlns:xs="http://www.w3.org/2001/XMLSchema" xmlns:p="http://schemas.microsoft.com/office/2006/metadata/properties" xmlns:ns3="886e7af9-2e37-4a2e-bc94-67e36d273241" xmlns:ns4="02e6d8a9-9510-4132-80ff-a10bb74478e8" targetNamespace="http://schemas.microsoft.com/office/2006/metadata/properties" ma:root="true" ma:fieldsID="c5b922bce3587f7562f32ad4a0487ae2" ns3:_="" ns4:_="">
    <xsd:import namespace="886e7af9-2e37-4a2e-bc94-67e36d273241"/>
    <xsd:import namespace="02e6d8a9-9510-4132-80ff-a10bb74478e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6e7af9-2e37-4a2e-bc94-67e36d2732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e6d8a9-9510-4132-80ff-a10bb74478e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17DB71-3A22-451F-9603-7BD2EEBF5F80}">
  <ds:schemaRefs>
    <ds:schemaRef ds:uri="http://schemas.microsoft.com/sharepoint/v3/contenttype/forms"/>
  </ds:schemaRefs>
</ds:datastoreItem>
</file>

<file path=customXml/itemProps2.xml><?xml version="1.0" encoding="utf-8"?>
<ds:datastoreItem xmlns:ds="http://schemas.openxmlformats.org/officeDocument/2006/customXml" ds:itemID="{FE8D11A4-9A98-409C-A1A1-5070C65363CC}">
  <ds:schemaRefs>
    <ds:schemaRef ds:uri="http://schemas.microsoft.com/office/2006/metadata/contentType"/>
    <ds:schemaRef ds:uri="http://schemas.microsoft.com/office/2006/metadata/properties/metaAttributes"/>
    <ds:schemaRef ds:uri="http://www.w3.org/2000/xmlns/"/>
    <ds:schemaRef ds:uri="http://www.w3.org/2001/XMLSchema"/>
    <ds:schemaRef ds:uri="886e7af9-2e37-4a2e-bc94-67e36d273241"/>
    <ds:schemaRef ds:uri="02e6d8a9-9510-4132-80ff-a10bb74478e8"/>
  </ds:schemaRefs>
</ds:datastoreItem>
</file>

<file path=customXml/itemProps3.xml><?xml version="1.0" encoding="utf-8"?>
<ds:datastoreItem xmlns:ds="http://schemas.openxmlformats.org/officeDocument/2006/customXml" ds:itemID="{505A3F37-54D8-4C9F-BD23-480AE8B686F5}">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Template>TM03457464[[fn=Dividend]]</Template>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Dividend</vt:lpstr>
      <vt:lpstr>Recommendations from the Primary Care Connections Workgroup </vt:lpstr>
      <vt:lpstr>Focus Areas of Recommendations </vt:lpstr>
      <vt:lpstr>Addressing health and SDOH needs during covid</vt:lpstr>
      <vt:lpstr>Goal: Decreasing the Number of Uninsured Individuals</vt:lpstr>
      <vt:lpstr>Goal: Support school-based clinics for expanded care delivery </vt:lpstr>
      <vt:lpstr>Goal: Support future vaccination campaigns through effective messaging</vt:lpstr>
      <vt:lpstr>Goal: Implement Quality Criteria to Incentivize Care </vt:lpstr>
      <vt:lpstr>Goal: Educate the Public on Mental Health Services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Jackson, Christopher (DHHS)</dc:creator>
  <cp:lastModifiedBy>El-Amin, Danielle</cp:lastModifiedBy>
  <cp:revision>2</cp:revision>
  <dcterms:created xsi:type="dcterms:W3CDTF">2020-09-09T12:04:49Z</dcterms:created>
  <dcterms:modified xsi:type="dcterms:W3CDTF">2020-09-15T14:45:28Z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iteId">
    <vt:lpwstr>d5fb7087-3777-42ad-966a-892ef47225d1</vt:lpwstr>
  </property>
  <property fmtid="{D5CDD505-2E9C-101B-9397-08002B2CF9AE}" pid="4" name="MSIP_Label_3a2fed65-62e7-46ea-af74-187e0c17143a_Owner">
    <vt:lpwstr>JacksonC47@michigan.gov</vt:lpwstr>
  </property>
  <property fmtid="{D5CDD505-2E9C-101B-9397-08002B2CF9AE}" pid="5" name="MSIP_Label_3a2fed65-62e7-46ea-af74-187e0c17143a_SetDate">
    <vt:lpwstr>2020-09-09T12:40:26.3746333Z</vt:lpwstr>
  </property>
  <property fmtid="{D5CDD505-2E9C-101B-9397-08002B2CF9AE}" pid="6" name="MSIP_Label_3a2fed65-62e7-46ea-af74-187e0c17143a_Name">
    <vt:lpwstr>Internal Data (Standard State Data)</vt:lpwstr>
  </property>
  <property fmtid="{D5CDD505-2E9C-101B-9397-08002B2CF9AE}" pid="7" name="MSIP_Label_3a2fed65-62e7-46ea-af74-187e0c17143a_Application">
    <vt:lpwstr>Microsoft Azure Information Protection</vt:lpwstr>
  </property>
  <property fmtid="{D5CDD505-2E9C-101B-9397-08002B2CF9AE}" pid="8" name="MSIP_Label_3a2fed65-62e7-46ea-af74-187e0c17143a_ActionId">
    <vt:lpwstr>499352c7-fdc6-499d-862b-f1851233fabf</vt:lpwstr>
  </property>
  <property fmtid="{D5CDD505-2E9C-101B-9397-08002B2CF9AE}" pid="9" name="MSIP_Label_3a2fed65-62e7-46ea-af74-187e0c17143a_Extended_MSFT_Method">
    <vt:lpwstr>Manual</vt:lpwstr>
  </property>
  <property fmtid="{D5CDD505-2E9C-101B-9397-08002B2CF9AE}" pid="10" name="Sensitivity">
    <vt:lpwstr>Internal Data (Standard State Data)</vt:lpwstr>
  </property>
  <property fmtid="{D5CDD505-2E9C-101B-9397-08002B2CF9AE}" pid="11" name="ContentTypeId">
    <vt:lpwstr>0x010100232A03B60D166C49B52760289DBD2298</vt:lpwstr>
  </property>
</Properties>
</file>