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10"/>
  </p:notesMasterIdLst>
  <p:sldIdLst>
    <p:sldId id="425" r:id="rId3"/>
    <p:sldId id="428" r:id="rId4"/>
    <p:sldId id="431" r:id="rId5"/>
    <p:sldId id="430" r:id="rId6"/>
    <p:sldId id="276" r:id="rId7"/>
    <p:sldId id="277" r:id="rId8"/>
    <p:sldId id="43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" y="2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52" d="100"/>
          <a:sy n="152" d="100"/>
        </p:scale>
        <p:origin x="77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911A1-18BE-4E2F-9BED-D3FD460B8831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E9C63-C095-4DEB-8E63-BBD4DD85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21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B7B3BB-1477-42AC-A536-0EB9985EB1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375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728844"/>
            <a:ext cx="10363200" cy="130196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 baseline="0">
                <a:ln>
                  <a:noFill/>
                </a:ln>
                <a:solidFill>
                  <a:srgbClr val="18453B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0807"/>
            <a:ext cx="10363200" cy="21023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EA0DAA7-1FFA-4241-8DD1-3F5398E9FF3C}" type="datetimeFigureOut">
              <a:rPr lang="en-US" smtClean="0"/>
              <a:pPr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D169539-2209-436E-BA6A-4D4E99B9A8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25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F04A8-073F-4973-B185-E0A26E4CE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B36B3-DC13-4C89-9A0E-8BEE031DC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AA181-3B2F-4BA7-BDDD-FFC857652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EA63-DCDA-4D73-B024-3A622D219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EE581-421E-494C-A010-D04E2707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0BC94-946E-4E98-9207-B1462BB1AE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94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5DBBD-A73C-4A1E-B0EE-4657E2396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8DAEE-4BDE-49A2-9EDA-63DFFD579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82F53-B134-4B2B-AABF-080A1DD36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94EEC-00E6-4AAE-8E3E-35968F3A8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288E1-F057-46DB-B05B-9F5374F10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9D240-4468-4412-8A06-A148E86879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054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9477C-01BE-492E-BD6F-5437541F0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BE596-6E51-433B-AA7F-C232BED91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DC514-EBFD-429A-B904-0CB965B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73F8D-2980-4C4F-936B-8D4C8B7C6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F1BAA-298A-4178-921C-593F94BB5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AED7E-CAB1-4416-A887-492D3941A9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923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6DB9D-D739-46C2-AB3E-D1A3F3CDB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C31E8-4EEF-41BA-8D20-5FDB06384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FBFCA7-4DBA-443A-BFA1-1FF459CF8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686B2A-89E0-4B81-AD57-A55335159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39343-E9A8-4C5E-BCAC-B50E8AC51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89B0C1-34A6-446E-BCDF-82D8E849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6C4DF-0914-49C5-884E-95C84BBDB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825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AC239-3609-40C7-AA9D-1E8D919EF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5FDF54-B72C-46E1-9079-6067096A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778FD5-8F3C-43D4-9FA6-F54634C35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423538-57CA-4492-B30F-97E303BB71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638E6-7954-4E6A-8756-5652EB92A4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89F526-8A27-4BB9-9F16-4C77E9755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CC8820-1236-4E90-9252-29083F68A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5FAFCE-3E2C-443F-9293-5CC7272E6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5F526-7214-40B9-AB5C-3D6866F40D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587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DED3-2C4D-46D2-9A34-4E39D2AF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98F955-1516-46E9-AE26-C1CB47A0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5BC1C-1B70-48BE-AAF1-D647853FD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3411C1-251B-48A6-8BAD-E68DE47FF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CBD1C-4E10-4247-8174-5083764288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3275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77F7A9-7A4B-472B-96E6-6814F0045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2B05E3-9EFA-4501-BB1F-53B5021A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DFC8A-6429-4253-82DF-B1ED27208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CEC37-9D2B-486F-9ADD-32FBB871EE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5533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9D8A0-0040-4DDE-A2D6-1E915D388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ADDFA-EF5B-4A7D-9655-DCC2DEDFC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89EFFD-2C2B-4841-BF9A-ED478CB00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6BC05-3119-452E-A7F8-30C7CBCD8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F83C28-F7A3-43E3-B451-0739B1732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CA17E-4508-4A36-B1F3-E3A47B02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43219-4ECE-486A-A541-35C00A3FB7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26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BE82E-6E6C-4546-A959-FE81FE55E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4848AE-6AD1-4043-8556-DED5DD2A31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B9AC51-F212-4C8F-B1FD-2E09FDB9B8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6F7DA-8238-494C-A9F0-F6E803E7B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11DD4-97C5-4E8B-A2FB-23204FE8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A2831-A9BF-4C4E-9CF0-C4D0CEA99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FF1EC-B264-4F1B-9A1E-C2869C8768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55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4E500-A80C-48A2-8F71-24E5607D5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CD319E-EBA9-4F9C-B64F-E88FBBC39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2BFD0-D7FD-46F4-BA14-4CF384B9B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F0E5E-D715-427E-A707-F7912F8FB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69FF2-4FB0-42CC-9703-0C60D9089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37ACE-E077-4B7E-BA44-1C67B40332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3107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248609"/>
            <a:ext cx="10972800" cy="48023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 baseline="0">
                <a:solidFill>
                  <a:srgbClr val="18453B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1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9671"/>
            <a:ext cx="10972800" cy="4066495"/>
          </a:xfrm>
          <a:prstGeom prst="rect">
            <a:avLst/>
          </a:prstGeom>
        </p:spPr>
        <p:txBody>
          <a:bodyPr/>
          <a:lstStyle>
            <a:lvl1pPr>
              <a:buClr>
                <a:srgbClr val="18453B"/>
              </a:buClr>
              <a:buFont typeface="Arial"/>
              <a:buChar char="•"/>
              <a:defRPr sz="2100" b="0" i="0">
                <a:solidFill>
                  <a:srgbClr val="595959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1800" b="0" i="0">
                <a:solidFill>
                  <a:srgbClr val="595959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b="0" i="0"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b="0" i="0"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EA0DAA7-1FFA-4241-8DD1-3F5398E9FF3C}" type="datetimeFigureOut">
              <a:rPr lang="en-US" smtClean="0"/>
              <a:pPr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D169539-2209-436E-BA6A-4D4E99B9A8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392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71A84C-74A6-45D2-A0CC-D95A40E2A8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77BAA-6057-45C5-8D27-6B1D6E9A8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3B4D1-F1AE-4EC5-BA4A-D4375D197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40F30-4FAF-4D11-8644-16ED4D43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86596-2D0D-400B-ACD9-38F12D5EC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03A3F-71AB-468F-94C4-748C91AC37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0631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6A30C-84DF-4E8D-A233-6DAF415D9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0DD51B2C-8B7A-4267-82BE-FD6C0A264FF3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EFF83-1DB2-4AAD-BA39-CC1162E07F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8AF02-31E3-4092-A4DA-E42F9EF04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7BF78-A810-40B2-B768-BDF08958E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7F8C6E0-ADBC-473A-9B6B-D21FE90A2B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5415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561DB-0564-4DD9-AC6A-3195EE956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740542E-B939-426C-A568-3B0D412401AB}"/>
              </a:ext>
            </a:extLst>
          </p:cNvPr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26A45-3905-4E22-A55B-F084938F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EB4B6-67F9-4C1B-B058-2263C8A3D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621A5-DE5D-4066-9A6A-65B81DC2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B5F6E8D-A29F-4A47-B9D7-503100DA24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491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003154"/>
            <a:ext cx="10972800" cy="87509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 baseline="0">
                <a:solidFill>
                  <a:srgbClr val="18453B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2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9668"/>
            <a:ext cx="5267605" cy="429668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 sz="2100" b="0" i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b="0" i="0"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b="0" i="0"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6BEB8DBB-8BDF-48D9-82C8-84B5836534F0}" type="datetimeFigureOut">
              <a:rPr lang="en-US" smtClean="0"/>
              <a:pPr>
                <a:defRPr/>
              </a:pPr>
              <a:t>9/16/2020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B2844372-C130-4F7F-B3FA-EF149AC74CD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314796" y="2059668"/>
            <a:ext cx="5267605" cy="429668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100" b="0" i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b="0" i="0"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b="0" i="0"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73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109873"/>
            <a:ext cx="10972800" cy="82173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>
                <a:solidFill>
                  <a:srgbClr val="18453B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1 column, no bullets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81013"/>
            <a:ext cx="10972800" cy="4024165"/>
          </a:xfrm>
          <a:prstGeom prst="rect">
            <a:avLst/>
          </a:prstGeom>
        </p:spPr>
        <p:txBody>
          <a:bodyPr wrap="square" numCol="1" anchor="t"/>
          <a:lstStyle>
            <a:lvl1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18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b="0" i="0"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b="0" i="0"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EA0DAA7-1FFA-4241-8DD1-3F5398E9FF3C}" type="datetimeFigureOut">
              <a:rPr lang="en-US" smtClean="0"/>
              <a:pPr/>
              <a:t>9/16/2020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D169539-2209-436E-BA6A-4D4E99B9A8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4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875094"/>
            <a:ext cx="10972800" cy="72510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00" b="0" i="0">
                <a:solidFill>
                  <a:srgbClr val="18453B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1 column with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4905"/>
            <a:ext cx="10972800" cy="4419600"/>
          </a:xfrm>
          <a:prstGeom prst="rect">
            <a:avLst/>
          </a:prstGeom>
        </p:spPr>
        <p:txBody>
          <a:bodyPr wrap="square" numCol="1" anchor="t"/>
          <a:lstStyle>
            <a:lvl1pPr marL="342900" indent="-342900" algn="l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 sz="18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342900" indent="137160" algn="l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b="0" i="0"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b="0" i="0"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EA0DAA7-1FFA-4241-8DD1-3F5398E9FF3C}" type="datetimeFigureOut">
              <a:rPr lang="en-US" smtClean="0"/>
              <a:pPr/>
              <a:t>9/16/2020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D169539-2209-436E-BA6A-4D4E99B9A8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7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05003"/>
            <a:ext cx="10972800" cy="4114800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pPr lvl="0"/>
            <a:r>
              <a:rPr lang="en-US" noProof="0" dirty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94690B-C734-4C03-9156-EDAEBA22CA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13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DAA7-1FFA-4241-8DD1-3F5398E9FF3C}" type="datetimeFigureOut">
              <a:rPr lang="en-US" smtClean="0"/>
              <a:pPr/>
              <a:t>9/16/2020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539-2209-436E-BA6A-4D4E99B9A8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33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981200"/>
            <a:ext cx="10972800" cy="4114800"/>
          </a:xfrm>
        </p:spPr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66374-76EB-4750-9FDB-BF26E9D90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6993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>
            <a:lvl1pPr>
              <a:defRPr sz="2800">
                <a:latin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</a:defRPr>
            </a:lvl2pPr>
            <a:lvl3pPr>
              <a:defRPr sz="2000">
                <a:latin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>
            <a:lvl1pPr>
              <a:defRPr sz="2800">
                <a:latin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</a:defRPr>
            </a:lvl2pPr>
            <a:lvl3pPr>
              <a:defRPr sz="2000">
                <a:latin typeface="Tahoma" panose="020B0604030504040204" pitchFamily="34" charset="0"/>
              </a:defRPr>
            </a:lvl3pPr>
            <a:lvl4pPr>
              <a:defRPr sz="1800">
                <a:latin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3F3E1-99D5-4EB8-B7E5-72204E8EB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2016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rgbClr val="B8D9D0">
                <a:alpha val="0"/>
              </a:srgbClr>
            </a:gs>
            <a:gs pos="15000">
              <a:srgbClr val="38947C">
                <a:alpha val="49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</a:lstStyle>
          <a:p>
            <a:fld id="{2EA0DAA7-1FFA-4241-8DD1-3F5398E9FF3C}" type="datetimeFigureOut">
              <a:rPr lang="en-US" smtClean="0"/>
              <a:pPr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</a:lstStyle>
          <a:p>
            <a:fld id="{3D169539-2209-436E-BA6A-4D4E99B9A83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MSU thinner spear_green RGB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" y="6253066"/>
            <a:ext cx="10972800" cy="103284"/>
          </a:xfrm>
          <a:prstGeom prst="rect">
            <a:avLst/>
          </a:prstGeom>
        </p:spPr>
      </p:pic>
      <p:pic>
        <p:nvPicPr>
          <p:cNvPr id="12" name="Picture 11" descr="PP banner wordmark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65" y="3"/>
            <a:ext cx="12187937" cy="66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63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00">
                <a:gamma/>
                <a:shade val="46275"/>
                <a:invGamma/>
              </a:srgbClr>
            </a:gs>
            <a:gs pos="100000">
              <a:srgbClr val="00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43BDFD-9B95-4665-8782-EED748E23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71F9CE-D502-489A-BB68-3D17D04C1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4164DC9-627C-478C-AD7B-E03032B5BC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46D530F-1B7D-4DA3-BE79-7D78DDEF7A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45AA14D-206D-47D3-BE84-889EEC03BE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B07ADF5-9EDE-4ADA-822F-9C4CC78ACA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64315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0075" y="933297"/>
            <a:ext cx="11599653" cy="1470025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>
              <a:spcBef>
                <a:spcPct val="20000"/>
              </a:spcBef>
              <a:buClr>
                <a:srgbClr val="00CCFF"/>
              </a:buClr>
              <a:defRPr/>
            </a:pPr>
            <a:r>
              <a:rPr lang="en-US" sz="4000" b="1" kern="0" dirty="0">
                <a:solidFill>
                  <a:srgbClr val="000000"/>
                </a:solidFill>
                <a:ea typeface="Tahoma" panose="020B0604030504040204" pitchFamily="34" charset="0"/>
              </a:rPr>
              <a:t>Work, Health Disparities and COVID-19</a:t>
            </a:r>
            <a:br>
              <a:rPr lang="en-US" sz="4000" b="1" kern="0" dirty="0">
                <a:solidFill>
                  <a:srgbClr val="000000"/>
                </a:solidFill>
                <a:ea typeface="Tahoma" panose="020B0604030504040204" pitchFamily="34" charset="0"/>
              </a:rPr>
            </a:br>
            <a:r>
              <a:rPr lang="en-US" sz="4000" b="1" kern="0" dirty="0">
                <a:solidFill>
                  <a:srgbClr val="000000"/>
                </a:solidFill>
                <a:ea typeface="Tahoma" panose="020B0604030504040204" pitchFamily="34" charset="0"/>
              </a:rPr>
              <a:t>           </a:t>
            </a:r>
            <a:r>
              <a:rPr lang="en-US" sz="1800" b="1" dirty="0">
                <a:solidFill>
                  <a:prstClr val="black"/>
                </a:solidFill>
                <a:ea typeface="Tahoma" panose="020B0604030504040204" pitchFamily="34" charset="0"/>
              </a:rPr>
              <a:t>https://oem.msu.edu/images/newsletter/ProjectSensor/2020/Fall2020_Newsletter_V31N4.pdf</a:t>
            </a:r>
            <a:br>
              <a:rPr lang="en-US" sz="1900" b="1" dirty="0">
                <a:solidFill>
                  <a:prstClr val="black"/>
                </a:solidFill>
                <a:ea typeface="Tahoma" panose="020B0604030504040204" pitchFamily="34" charset="0"/>
              </a:rPr>
            </a:br>
            <a:br>
              <a:rPr lang="en-US" sz="2000" kern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  <a:ea typeface="Tahoma" panose="020B0604030504040204" pitchFamily="34" charset="0"/>
              </a:rPr>
              <a:t>    </a:t>
            </a:r>
            <a:endParaRPr lang="en-US" b="1" dirty="0">
              <a:solidFill>
                <a:schemeClr val="tx1"/>
              </a:solidFill>
              <a:ea typeface="Tahoma" panose="020B060403050404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1007" y="2947358"/>
            <a:ext cx="4888301" cy="2843842"/>
          </a:xfrm>
        </p:spPr>
        <p:txBody>
          <a:bodyPr>
            <a:normAutofit/>
          </a:bodyPr>
          <a:lstStyle/>
          <a:p>
            <a:pPr lvl="0" eaLnBrk="1" hangingPunct="1">
              <a:buClr>
                <a:srgbClr val="00CCFF"/>
              </a:buClr>
              <a:defRPr/>
            </a:pPr>
            <a:r>
              <a:rPr lang="en-US" sz="2400" b="1" dirty="0">
                <a:solidFill>
                  <a:schemeClr val="tx1"/>
                </a:solidFill>
                <a:ea typeface="Tahoma" panose="020B0604030504040204" pitchFamily="34" charset="0"/>
              </a:rPr>
              <a:t>Kenneth D. Rosenman, M.D.</a:t>
            </a:r>
          </a:p>
          <a:p>
            <a:pPr lvl="0" eaLnBrk="1" hangingPunct="1">
              <a:buClr>
                <a:srgbClr val="00CCFF"/>
              </a:buClr>
              <a:defRPr/>
            </a:pPr>
            <a:r>
              <a:rPr lang="en-US" sz="2400" b="1" dirty="0">
                <a:solidFill>
                  <a:schemeClr val="tx1"/>
                </a:solidFill>
                <a:ea typeface="Tahoma" panose="020B0604030504040204" pitchFamily="34" charset="0"/>
              </a:rPr>
              <a:t>Professor of Medicine</a:t>
            </a:r>
          </a:p>
          <a:p>
            <a:pPr lvl="0" eaLnBrk="1" hangingPunct="1">
              <a:buClr>
                <a:srgbClr val="00CCFF"/>
              </a:buClr>
              <a:defRPr/>
            </a:pPr>
            <a:r>
              <a:rPr lang="en-US" sz="2400" b="1" dirty="0">
                <a:solidFill>
                  <a:schemeClr val="tx1"/>
                </a:solidFill>
                <a:ea typeface="Tahoma" panose="020B0604030504040204" pitchFamily="34" charset="0"/>
              </a:rPr>
              <a:t>Michigan State University</a:t>
            </a:r>
          </a:p>
          <a:p>
            <a:pPr lvl="0" eaLnBrk="1" hangingPunct="1">
              <a:buClr>
                <a:srgbClr val="00CCFF"/>
              </a:buClr>
              <a:defRPr/>
            </a:pPr>
            <a:r>
              <a:rPr lang="en-US" sz="2400" b="1" dirty="0">
                <a:solidFill>
                  <a:schemeClr val="tx1"/>
                </a:solidFill>
                <a:ea typeface="Tahoma" panose="020B0604030504040204" pitchFamily="34" charset="0"/>
              </a:rPr>
              <a:t>www.oem.msu.edu</a:t>
            </a:r>
          </a:p>
          <a:p>
            <a:pPr lvl="0" eaLnBrk="1" hangingPunct="1">
              <a:buClr>
                <a:srgbClr val="00CCFF"/>
              </a:buClr>
              <a:defRPr/>
            </a:pPr>
            <a:r>
              <a:rPr lang="en-US" sz="2400" b="1" dirty="0">
                <a:solidFill>
                  <a:schemeClr val="tx1"/>
                </a:solidFill>
                <a:ea typeface="Tahoma" panose="020B0604030504040204" pitchFamily="34" charset="0"/>
              </a:rPr>
              <a:t>Rosenman@msu.edu</a:t>
            </a:r>
          </a:p>
          <a:p>
            <a:pPr lvl="0" eaLnBrk="1" hangingPunct="1">
              <a:buClr>
                <a:srgbClr val="00CCFF"/>
              </a:buClr>
              <a:defRPr/>
            </a:pPr>
            <a:r>
              <a:rPr lang="en-US" sz="2400" b="1" dirty="0">
                <a:solidFill>
                  <a:schemeClr val="tx1"/>
                </a:solidFill>
                <a:ea typeface="Tahoma" panose="020B0604030504040204" pitchFamily="34" charset="0"/>
              </a:rPr>
              <a:t>517-353-1846</a:t>
            </a:r>
          </a:p>
          <a:p>
            <a:pPr lvl="0" eaLnBrk="1" hangingPunct="1">
              <a:buClr>
                <a:srgbClr val="00CCFF"/>
              </a:buClr>
              <a:defRPr/>
            </a:pPr>
            <a:endParaRPr lang="en-US" sz="2600" b="1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eaLnBrk="1" hangingPunct="1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83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435" y="2362633"/>
            <a:ext cx="2739033" cy="3488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>
            <a:extLst>
              <a:ext uri="{FF2B5EF4-FFF2-40B4-BE49-F238E27FC236}">
                <a16:creationId xmlns:a16="http://schemas.microsoft.com/office/drawing/2014/main" id="{4A0B1247-52FA-4258-BD63-3CE0ABED1300}"/>
              </a:ext>
            </a:extLst>
          </p:cNvPr>
          <p:cNvSpPr txBox="1"/>
          <p:nvPr/>
        </p:nvSpPr>
        <p:spPr>
          <a:xfrm>
            <a:off x="1434820" y="633597"/>
            <a:ext cx="9818702" cy="63780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kern="1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Ten Most Common Occupations for Whites, Blacks, Asians and Hispanics in MI: Grouped by Categories-Manager/Professional, Clerical/Sales/Service, and Trades/Operators/Manual Laborers</a:t>
            </a:r>
            <a:endParaRPr lang="en-US" sz="1600" kern="14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kern="1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 </a:t>
            </a:r>
            <a:endParaRPr lang="en-US" sz="1600" kern="14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B82DE862-B1CB-4596-8281-50AC80DF8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957" y="1271402"/>
            <a:ext cx="3743325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u="sng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White/non -Hispanic</a:t>
            </a: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(# employed: white-3,558,662; non-Hispanic-4,041,165)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</a:t>
            </a: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Manager/professional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Manager, all other (2.1%)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Nurses (2.1%)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Elementary/middle school teachers (2.1%)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Clerical/sales/service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Cashiers (2.4%)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Retail salespersons (2.4%)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Secretaries (2.3%)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Supervisors of retail sales workers (1.9%)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Waiters/waitresses (1.6%)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Trades/operators/manual laborers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Drivers/sales workers and truck drivers (2.3%)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Black </a:t>
            </a: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(# employed: 435,105)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Clerical/sales/service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Nursing/home health aides (4.7%)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Personal and home care aides (2.8%)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Cashiers (2.8%)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Customer service representatives (2.4%)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Retail salespersons (2.3%)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Cooks (2.2%)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Trades/operators/manual labor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Janitors (3.1%)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Laborers (2.5%)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Bus drivers (2.1%)           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AD4BEBF2-BE48-4516-B32B-13AD6765D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8373" y="1247404"/>
            <a:ext cx="3743324" cy="4499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Asian</a:t>
            </a: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(# employed: 129,414)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Manager/professional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Mechanical engineers (9%)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Software developers (7.5%)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Postsecondary teachers (4.2%)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Computer/information systems managers (3.9%)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Physical therapists (3.6%)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Managers (3.4%)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Nurses (3.2%)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Accountants (2.9%)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Physicians (2.7%) 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Clerical/sales/services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Maids and housekeeping cleaners (2.7)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Hispanic</a:t>
            </a: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(# employed: 161,489)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Manager/professional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Accountant (2%)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Clerical/sales/service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Janitors (3.9%)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Retail salespersons (2.7%)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Waiters/waitresses (2.7%)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Cooks (2.3%)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Food preparation workers (2.1%)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Trades/operators/manual labor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Agricultural workers (9.8%)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Assemblers and fabricators (4%)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Grounds maintenance workers (2.9%)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Packers and packagers, hand (2%)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kern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200" kern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9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CE43399-DCE6-4750-B858-FCAC37F42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55514"/>
              </p:ext>
            </p:extLst>
          </p:nvPr>
        </p:nvGraphicFramePr>
        <p:xfrm>
          <a:off x="904875" y="1171575"/>
          <a:ext cx="9829800" cy="484548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605800">
                  <a:extLst>
                    <a:ext uri="{9D8B030D-6E8A-4147-A177-3AD203B41FA5}">
                      <a16:colId xmlns:a16="http://schemas.microsoft.com/office/drawing/2014/main" val="3400318957"/>
                    </a:ext>
                  </a:extLst>
                </a:gridCol>
                <a:gridCol w="903000">
                  <a:extLst>
                    <a:ext uri="{9D8B030D-6E8A-4147-A177-3AD203B41FA5}">
                      <a16:colId xmlns:a16="http://schemas.microsoft.com/office/drawing/2014/main" val="2270464466"/>
                    </a:ext>
                  </a:extLst>
                </a:gridCol>
                <a:gridCol w="1161000">
                  <a:extLst>
                    <a:ext uri="{9D8B030D-6E8A-4147-A177-3AD203B41FA5}">
                      <a16:colId xmlns:a16="http://schemas.microsoft.com/office/drawing/2014/main" val="4235096637"/>
                    </a:ext>
                  </a:extLst>
                </a:gridCol>
                <a:gridCol w="1161000">
                  <a:extLst>
                    <a:ext uri="{9D8B030D-6E8A-4147-A177-3AD203B41FA5}">
                      <a16:colId xmlns:a16="http://schemas.microsoft.com/office/drawing/2014/main" val="3529850759"/>
                    </a:ext>
                  </a:extLst>
                </a:gridCol>
                <a:gridCol w="1032000">
                  <a:extLst>
                    <a:ext uri="{9D8B030D-6E8A-4147-A177-3AD203B41FA5}">
                      <a16:colId xmlns:a16="http://schemas.microsoft.com/office/drawing/2014/main" val="2942569722"/>
                    </a:ext>
                  </a:extLst>
                </a:gridCol>
                <a:gridCol w="903000">
                  <a:extLst>
                    <a:ext uri="{9D8B030D-6E8A-4147-A177-3AD203B41FA5}">
                      <a16:colId xmlns:a16="http://schemas.microsoft.com/office/drawing/2014/main" val="3108626763"/>
                    </a:ext>
                  </a:extLst>
                </a:gridCol>
                <a:gridCol w="903000">
                  <a:extLst>
                    <a:ext uri="{9D8B030D-6E8A-4147-A177-3AD203B41FA5}">
                      <a16:colId xmlns:a16="http://schemas.microsoft.com/office/drawing/2014/main" val="1573901903"/>
                    </a:ext>
                  </a:extLst>
                </a:gridCol>
                <a:gridCol w="1161000">
                  <a:extLst>
                    <a:ext uri="{9D8B030D-6E8A-4147-A177-3AD203B41FA5}">
                      <a16:colId xmlns:a16="http://schemas.microsoft.com/office/drawing/2014/main" val="589280249"/>
                    </a:ext>
                  </a:extLst>
                </a:gridCol>
              </a:tblGrid>
              <a:tr h="200853">
                <a:tc grid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</a:rPr>
                        <a:t>Number and Rate/100,000 Employed of COVID-19 Deaths by Industry, Overall and among Non-Black and Blacks, Michigan 3/10/20-6/23/20, Age 18-70 Years</a:t>
                      </a:r>
                      <a:endParaRPr lang="en-US" sz="1400" b="1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624295"/>
                  </a:ext>
                </a:extLst>
              </a:tr>
              <a:tr h="4017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# of COVID Deaths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Total Employ-</a:t>
                      </a:r>
                      <a:r>
                        <a:rPr lang="en-US" sz="1200" kern="0" dirty="0" err="1">
                          <a:effectLst/>
                        </a:rPr>
                        <a:t>ment</a:t>
                      </a:r>
                      <a:r>
                        <a:rPr lang="en-US" sz="1200" kern="0" dirty="0">
                          <a:effectLst/>
                        </a:rPr>
                        <a:t> Rate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Non-Black COVID Deaths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Non-Black Rate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Black COVID Deaths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Black Rate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Black to Non-Black Rate Ratio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791518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All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1,510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2.57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625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1.22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885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11.37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9.3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08778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Agriculture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0.94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0.97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0.00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--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426077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Arts &amp; Entertainment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1.99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0.97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9.74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10.0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594524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Construction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98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3.12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1.45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31.50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21.7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834149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Educational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1.50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0.47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10.52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22.4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803361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Finance &amp; Insurance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1.54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0.96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5.53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5.8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513297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Food Service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1.90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1.21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5.14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4.2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743597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Health Care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231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3.24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1.42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146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12.72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9.0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775743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Information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2.24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0.81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11.54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14.2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9637006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Manufacturing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344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3.31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139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1.52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205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16.22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10.7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029056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Military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11.79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1.60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129.15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80.7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983977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Mining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1.18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1.20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0.00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--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353678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Other Services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111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9.82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4.75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32.84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6.9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464072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Professional/Scientific/Tech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128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2.22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1.04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9.67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9.3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039670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Public Administration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3.98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2.80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17.08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6.1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362345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Real Estate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2.27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1.16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12.51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10.8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646625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Retail Trade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126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1.95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1.28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7.65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6.0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793340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Transportation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4.29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2.30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11.16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4.9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947972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Utilities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3.39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1.04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13.54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13.0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788988"/>
                  </a:ext>
                </a:extLst>
              </a:tr>
              <a:tr h="20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Wholesale Trade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1.10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0.70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4.40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6.3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4743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683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B499B30-B842-492C-A93A-708FD4189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960038"/>
              </p:ext>
            </p:extLst>
          </p:nvPr>
        </p:nvGraphicFramePr>
        <p:xfrm>
          <a:off x="609601" y="929640"/>
          <a:ext cx="10820400" cy="49987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535639">
                  <a:extLst>
                    <a:ext uri="{9D8B030D-6E8A-4147-A177-3AD203B41FA5}">
                      <a16:colId xmlns:a16="http://schemas.microsoft.com/office/drawing/2014/main" val="459898280"/>
                    </a:ext>
                  </a:extLst>
                </a:gridCol>
                <a:gridCol w="1129740">
                  <a:extLst>
                    <a:ext uri="{9D8B030D-6E8A-4147-A177-3AD203B41FA5}">
                      <a16:colId xmlns:a16="http://schemas.microsoft.com/office/drawing/2014/main" val="2707773793"/>
                    </a:ext>
                  </a:extLst>
                </a:gridCol>
                <a:gridCol w="1129740">
                  <a:extLst>
                    <a:ext uri="{9D8B030D-6E8A-4147-A177-3AD203B41FA5}">
                      <a16:colId xmlns:a16="http://schemas.microsoft.com/office/drawing/2014/main" val="3645456606"/>
                    </a:ext>
                  </a:extLst>
                </a:gridCol>
                <a:gridCol w="1380795">
                  <a:extLst>
                    <a:ext uri="{9D8B030D-6E8A-4147-A177-3AD203B41FA5}">
                      <a16:colId xmlns:a16="http://schemas.microsoft.com/office/drawing/2014/main" val="4080211955"/>
                    </a:ext>
                  </a:extLst>
                </a:gridCol>
                <a:gridCol w="1255266">
                  <a:extLst>
                    <a:ext uri="{9D8B030D-6E8A-4147-A177-3AD203B41FA5}">
                      <a16:colId xmlns:a16="http://schemas.microsoft.com/office/drawing/2014/main" val="2509861505"/>
                    </a:ext>
                  </a:extLst>
                </a:gridCol>
                <a:gridCol w="1004214">
                  <a:extLst>
                    <a:ext uri="{9D8B030D-6E8A-4147-A177-3AD203B41FA5}">
                      <a16:colId xmlns:a16="http://schemas.microsoft.com/office/drawing/2014/main" val="2824360636"/>
                    </a:ext>
                  </a:extLst>
                </a:gridCol>
                <a:gridCol w="1129740">
                  <a:extLst>
                    <a:ext uri="{9D8B030D-6E8A-4147-A177-3AD203B41FA5}">
                      <a16:colId xmlns:a16="http://schemas.microsoft.com/office/drawing/2014/main" val="2190096554"/>
                    </a:ext>
                  </a:extLst>
                </a:gridCol>
                <a:gridCol w="1255266">
                  <a:extLst>
                    <a:ext uri="{9D8B030D-6E8A-4147-A177-3AD203B41FA5}">
                      <a16:colId xmlns:a16="http://schemas.microsoft.com/office/drawing/2014/main" val="1726668079"/>
                    </a:ext>
                  </a:extLst>
                </a:gridCol>
              </a:tblGrid>
              <a:tr h="322324">
                <a:tc grid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+mj-lt"/>
                        </a:rPr>
                        <a:t>Number and Rate/100,000 Employed of COVID-19 Deaths by Occupation, Overall and among Non-Black and Blacks,</a:t>
                      </a:r>
                      <a:endParaRPr lang="en-US" sz="1400" b="1" kern="1400" dirty="0">
                        <a:effectLst/>
                        <a:latin typeface="+mj-lt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+mj-lt"/>
                        </a:rPr>
                        <a:t> Michigan 3/10/20-6/23/20, Age 18-70 Years</a:t>
                      </a:r>
                      <a:endParaRPr lang="en-US" sz="1400" b="1" kern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470982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# of COVID Deaths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Total Employ-ment Rate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Non-Black COVID Deaths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Non-Black Rate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Black COVID Deaths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Black Rate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Black to Non-Black Rate Ratio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84309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All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1,735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2.90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744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1.46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991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12.7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8.7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023947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Architecture &amp; Engineering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1.96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1.04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17.43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16.8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138428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Arts &amp; Entertainment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2.61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0.92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21.25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23.1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287703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Business &amp; Financial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2.44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1.30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21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12.06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9.3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953652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Community &amp; Social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1.78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0.55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6.88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12.5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492906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Computers &amp; Math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1.20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0.61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8.16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13.4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307312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Construction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2.90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1.58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20.72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13.1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848674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Education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1.26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0.50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8.19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16.4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2026825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Farm/Fish/Forest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1.86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1.68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5.46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3.3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90712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Food Prep &amp; Serving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1.56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0.86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5.01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5.8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554221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Healthcare Practitioners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1.83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1.13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9.06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8.0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403160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Healthcare Support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2.66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0.92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7.86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8.5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997676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Installation/Repair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3.37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2.24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18.21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8.1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2769731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Legal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1.81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1.54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4.86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3.2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202400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Life/Physical/Social Science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1.11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0.48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8.74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18.2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77867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Maintenance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95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3.84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1.56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13.33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8.5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630508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Management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1.74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1.02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10.34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10.1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260682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Office/Admin Support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144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2.19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1.12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8.64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7.7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316168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Personal Care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64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3.65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1.01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18.20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18.0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216747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Production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190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3.67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1.78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115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12.13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6.8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4023956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Protective Service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5.42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1.91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18.93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9.9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975803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Sales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101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1.75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1.02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7.94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7.8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990344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Transportation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475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10.03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206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5.30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269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</a:rPr>
                        <a:t>31.75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6.0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269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688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3C7ECD0A-1962-460C-AB18-9D6C300A77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609600"/>
            <a:ext cx="8610600" cy="1143000"/>
          </a:xfrm>
          <a:gradFill rotWithShape="0">
            <a:gsLst>
              <a:gs pos="0">
                <a:srgbClr val="009900">
                  <a:gamma/>
                  <a:shade val="46275"/>
                  <a:invGamma/>
                </a:srgbClr>
              </a:gs>
              <a:gs pos="100000">
                <a:srgbClr val="009900"/>
              </a:gs>
            </a:gsLst>
            <a:lin ang="5400000" scaled="1"/>
          </a:gradFill>
        </p:spPr>
        <p:txBody>
          <a:bodyPr/>
          <a:lstStyle/>
          <a:p>
            <a:r>
              <a:rPr lang="en-US" alt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Distribution of Duration of Work for Black and White Workers</a:t>
            </a:r>
          </a:p>
        </p:txBody>
      </p:sp>
      <p:graphicFrame>
        <p:nvGraphicFramePr>
          <p:cNvPr id="121859" name="Object 3">
            <a:extLst>
              <a:ext uri="{FF2B5EF4-FFF2-40B4-BE49-F238E27FC236}">
                <a16:creationId xmlns:a16="http://schemas.microsoft.com/office/drawing/2014/main" id="{959EDCEF-C2CF-4912-8142-4A013EF1C794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2209800" y="1981200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hart" r:id="rId3" imgW="7772401" imgH="4114800" progId="MSGraph.Chart.8">
                  <p:embed followColorScheme="full"/>
                </p:oleObj>
              </mc:Choice>
              <mc:Fallback>
                <p:oleObj name="Chart" r:id="rId3" imgW="7772401" imgH="4114800" progId="MSGraph.Chart.8">
                  <p:embed followColorScheme="full"/>
                  <p:pic>
                    <p:nvPicPr>
                      <p:cNvPr id="121859" name="Object 3">
                        <a:extLst>
                          <a:ext uri="{FF2B5EF4-FFF2-40B4-BE49-F238E27FC236}">
                            <a16:creationId xmlns:a16="http://schemas.microsoft.com/office/drawing/2014/main" id="{959EDCEF-C2CF-4912-8142-4A013EF1C7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81200"/>
                        <a:ext cx="77724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860" name="Text Box 4">
            <a:extLst>
              <a:ext uri="{FF2B5EF4-FFF2-40B4-BE49-F238E27FC236}">
                <a16:creationId xmlns:a16="http://schemas.microsoft.com/office/drawing/2014/main" id="{14623223-0995-4ED8-BA0C-F4C156309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308726"/>
            <a:ext cx="541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Rosenman et al. (Am J Epid 1996; 144:890-900)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31506DCD-F985-4C89-83ED-B5007D666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609600"/>
            <a:ext cx="8686800" cy="1143000"/>
          </a:xfrm>
          <a:gradFill rotWithShape="0">
            <a:gsLst>
              <a:gs pos="0">
                <a:srgbClr val="009900">
                  <a:gamma/>
                  <a:shade val="46275"/>
                  <a:invGamma/>
                </a:srgbClr>
              </a:gs>
              <a:gs pos="100000">
                <a:srgbClr val="009900"/>
              </a:gs>
            </a:gsLst>
            <a:lin ang="5400000" scaled="1"/>
          </a:gradFill>
        </p:spPr>
        <p:txBody>
          <a:bodyPr/>
          <a:lstStyle/>
          <a:p>
            <a:r>
              <a:rPr lang="en-US" altLang="en-US" sz="33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Distribution of Cumulative Silica Exposure for Black  and White Workers</a:t>
            </a:r>
          </a:p>
        </p:txBody>
      </p:sp>
      <p:graphicFrame>
        <p:nvGraphicFramePr>
          <p:cNvPr id="122883" name="Object 3">
            <a:extLst>
              <a:ext uri="{FF2B5EF4-FFF2-40B4-BE49-F238E27FC236}">
                <a16:creationId xmlns:a16="http://schemas.microsoft.com/office/drawing/2014/main" id="{38005457-CC01-4D2F-8970-056AA72AC5DD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2209800" y="1981200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art" r:id="rId3" imgW="7772401" imgH="4114800" progId="MSGraph.Chart.8">
                  <p:embed followColorScheme="full"/>
                </p:oleObj>
              </mc:Choice>
              <mc:Fallback>
                <p:oleObj name="Chart" r:id="rId3" imgW="7772401" imgH="4114800" progId="MSGraph.Chart.8">
                  <p:embed followColorScheme="full"/>
                  <p:pic>
                    <p:nvPicPr>
                      <p:cNvPr id="122883" name="Object 3">
                        <a:extLst>
                          <a:ext uri="{FF2B5EF4-FFF2-40B4-BE49-F238E27FC236}">
                            <a16:creationId xmlns:a16="http://schemas.microsoft.com/office/drawing/2014/main" id="{38005457-CC01-4D2F-8970-056AA72AC5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81200"/>
                        <a:ext cx="77724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884" name="Text Box 4">
            <a:extLst>
              <a:ext uri="{FF2B5EF4-FFF2-40B4-BE49-F238E27FC236}">
                <a16:creationId xmlns:a16="http://schemas.microsoft.com/office/drawing/2014/main" id="{1FB13773-73FA-4368-A74D-1F76E731B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308726"/>
            <a:ext cx="541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Rosenman et al. (Am J Epid 1996; 144:890-900)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F03860-CA1D-4EB5-85B7-C32BA817BB40}"/>
              </a:ext>
            </a:extLst>
          </p:cNvPr>
          <p:cNvSpPr txBox="1"/>
          <p:nvPr/>
        </p:nvSpPr>
        <p:spPr>
          <a:xfrm>
            <a:off x="4580527" y="1077907"/>
            <a:ext cx="2181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1CA19B-9140-4DE6-B44E-9E7DE7DA80A8}"/>
              </a:ext>
            </a:extLst>
          </p:cNvPr>
          <p:cNvSpPr txBox="1"/>
          <p:nvPr/>
        </p:nvSpPr>
        <p:spPr>
          <a:xfrm>
            <a:off x="2208508" y="2355742"/>
            <a:ext cx="857318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30% of COVID Deaths are Within Usual Working Age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Differential Rates by Industry/Occupation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Differential Rates by Industry/Occupation is Greater for Blacks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ratio of of black to white mortality rates by Industry/Occupation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Work Needed to Determine Why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0504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1012</Words>
  <Application>Microsoft Office PowerPoint</Application>
  <PresentationFormat>Widescreen</PresentationFormat>
  <Paragraphs>441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Gotham Book</vt:lpstr>
      <vt:lpstr>Tahoma</vt:lpstr>
      <vt:lpstr>Times New Roman</vt:lpstr>
      <vt:lpstr>Wingdings</vt:lpstr>
      <vt:lpstr>Theme1</vt:lpstr>
      <vt:lpstr>Default Design</vt:lpstr>
      <vt:lpstr>Chart</vt:lpstr>
      <vt:lpstr>Work, Health Disparities and COVID-19            https://oem.msu.edu/images/newsletter/ProjectSensor/2020/Fall2020_Newsletter_V31N4.pdf       </vt:lpstr>
      <vt:lpstr>PowerPoint Presentation</vt:lpstr>
      <vt:lpstr>PowerPoint Presentation</vt:lpstr>
      <vt:lpstr>PowerPoint Presentation</vt:lpstr>
      <vt:lpstr>Distribution of Duration of Work for Black and White Workers</vt:lpstr>
      <vt:lpstr>Distribution of Cumulative Silica Exposure for Black  and White Workers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Rosenman, Kenneth</dc:creator>
  <cp:lastModifiedBy>Ken Rosenman</cp:lastModifiedBy>
  <cp:revision>20</cp:revision>
  <dcterms:created xsi:type="dcterms:W3CDTF">2020-09-16T14:24:36Z</dcterms:created>
  <dcterms:modified xsi:type="dcterms:W3CDTF">2020-09-16T17:13:13Z</dcterms:modified>
</cp:coreProperties>
</file>