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  <p:sldId id="264" r:id="rId7"/>
    <p:sldId id="265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50" autoAdjust="0"/>
  </p:normalViewPr>
  <p:slideViewPr>
    <p:cSldViewPr snapToGrid="0">
      <p:cViewPr varScale="1">
        <p:scale>
          <a:sx n="56" d="100"/>
          <a:sy n="56" d="100"/>
        </p:scale>
        <p:origin x="72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6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3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1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9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7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7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8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6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9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88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0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FF97296-6641-4229-B05B-0274B73994D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C2FB76B-E75F-4223-88A8-9C7A1F6F1CA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092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3192-F287-4375-BD6A-EEC6342BF9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Centering Equity Workgroup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F530FF-9831-4726-8211-022C115753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18, 2020</a:t>
            </a:r>
          </a:p>
        </p:txBody>
      </p:sp>
    </p:spTree>
    <p:extLst>
      <p:ext uri="{BB962C8B-B14F-4D97-AF65-F5344CB8AC3E}">
        <p14:creationId xmlns:p14="http://schemas.microsoft.com/office/powerpoint/2010/main" val="1824877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D6E55-D95D-491A-8CF7-03220286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Emphasis of Recommendations:</a:t>
            </a:r>
            <a:br>
              <a:rPr lang="en-US" dirty="0"/>
            </a:br>
            <a:r>
              <a:rPr lang="en-US" cap="none" dirty="0"/>
              <a:t>Addressing The Root Cause Of Racial Health Disparities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41DC-5B1E-4684-9112-FB2C5BA02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6763" y="3912124"/>
            <a:ext cx="9681328" cy="2187020"/>
          </a:xfrm>
        </p:spPr>
        <p:txBody>
          <a:bodyPr numCol="2">
            <a:normAutofit fontScale="92500"/>
          </a:bodyPr>
          <a:lstStyle/>
          <a:p>
            <a:r>
              <a:rPr lang="en-US" sz="2200" dirty="0"/>
              <a:t>Study the causes of racial disparities in the impact of COVID-19 and recommend actions to address such disparities </a:t>
            </a:r>
          </a:p>
          <a:p>
            <a:r>
              <a:rPr lang="en-US" sz="2200" dirty="0"/>
              <a:t>Recommend changes in Michigan law relevant to combatting racial disparities in the impact of and response to pandemics. </a:t>
            </a:r>
          </a:p>
          <a:p>
            <a:r>
              <a:rPr lang="en-US" sz="2200" dirty="0"/>
              <a:t>Identify other issues and provide recommendations to the governor on any other matters relevant to addressing racial disparities in the impact of and response to pandemics.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26A7661-C63C-4588-8B0D-DF49D7961C9F}"/>
              </a:ext>
            </a:extLst>
          </p:cNvPr>
          <p:cNvSpPr txBox="1">
            <a:spLocks/>
          </p:cNvSpPr>
          <p:nvPr/>
        </p:nvSpPr>
        <p:spPr>
          <a:xfrm>
            <a:off x="1998481" y="2309567"/>
            <a:ext cx="9747315" cy="1206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en-US" sz="1800" b="0" i="0" u="none" strike="noStrike" baseline="0" dirty="0">
              <a:latin typeface="Century Gothic" panose="020B0502020202020204" pitchFamily="34" charset="0"/>
            </a:endParaRPr>
          </a:p>
          <a:p>
            <a:pPr marR="0" algn="l"/>
            <a:r>
              <a:rPr lang="en-US" sz="3500" dirty="0">
                <a:latin typeface="+mj-lt"/>
              </a:rPr>
              <a:t>H</a:t>
            </a:r>
            <a:r>
              <a:rPr lang="en-US" sz="3500" i="0" u="none" strike="noStrike" baseline="0" dirty="0">
                <a:latin typeface="+mj-lt"/>
              </a:rPr>
              <a:t>ow to put in place policies, programs, and practices that contribute to the ending of systemic racism</a:t>
            </a:r>
          </a:p>
          <a:p>
            <a:endParaRPr lang="en-US" sz="2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B65BC0-0143-4389-9B24-17D164D80592}"/>
              </a:ext>
            </a:extLst>
          </p:cNvPr>
          <p:cNvSpPr/>
          <p:nvPr/>
        </p:nvSpPr>
        <p:spPr>
          <a:xfrm>
            <a:off x="428920" y="2295426"/>
            <a:ext cx="1508288" cy="126790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Pragmatic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567E74-B1C0-43E1-A72A-40FC17979D83}"/>
              </a:ext>
            </a:extLst>
          </p:cNvPr>
          <p:cNvSpPr/>
          <p:nvPr/>
        </p:nvSpPr>
        <p:spPr>
          <a:xfrm>
            <a:off x="443060" y="3978112"/>
            <a:ext cx="1470582" cy="2196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MI Task Force on Racial Disparities</a:t>
            </a:r>
          </a:p>
        </p:txBody>
      </p:sp>
    </p:spTree>
    <p:extLst>
      <p:ext uri="{BB962C8B-B14F-4D97-AF65-F5344CB8AC3E}">
        <p14:creationId xmlns:p14="http://schemas.microsoft.com/office/powerpoint/2010/main" val="365647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B44D9-5432-485D-BEA1-98210C6CA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Centering Equity Accomplishments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A0EA5-5E71-4323-ABA0-699E28F75A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1155178" cy="363304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Strengthened MDHHS plan on institutionalizing the Equity Impact Assessment model across the agency, as it relates to ED: 2020-9.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Informed recommendations to LARA in response to ED: 2020-7, which requires all health care professionals to receive implicit bias training for licensure and </a:t>
            </a:r>
            <a:r>
              <a:rPr lang="en-US" sz="2200" dirty="0" err="1">
                <a:solidFill>
                  <a:schemeClr val="tx1"/>
                </a:solidFill>
              </a:rPr>
              <a:t>relicensure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Galvanized and promoted the Coronavirus Rapid Response Funding Initiative.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Coordinated with MDHHS DEI Council, MDHHS Opioids Team and the Racial Disparities Centering Equity Workgroup to gather and submit recommendations on how to tangibly address racism as a public health crisis.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91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B44D9-5432-485D-BEA1-98210C6CA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racial health disparities during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A0EA5-5E71-4323-ABA0-699E28F75A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1155178" cy="3633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</a:rPr>
              <a:t>CENTERING EQUITY FOCUS AREAS: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Maternal Infant Health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Equity Impact Assessment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Racism as a Public Health Crisis </a:t>
            </a:r>
          </a:p>
        </p:txBody>
      </p:sp>
    </p:spTree>
    <p:extLst>
      <p:ext uri="{BB962C8B-B14F-4D97-AF65-F5344CB8AC3E}">
        <p14:creationId xmlns:p14="http://schemas.microsoft.com/office/powerpoint/2010/main" val="225754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CD75-CF2A-496D-8CEB-7CC113164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AREA: Maternal infant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E3DAB-4814-4470-A10C-90D2C3ED1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Goal: </a:t>
            </a:r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dentify opportunities to advocate for more focus and resources to move forward a cross-sector systems change model to end systemic racism.  </a:t>
            </a:r>
            <a:endParaRPr lang="en-US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b="0" i="0" u="none" strike="noStrike" baseline="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200" dirty="0"/>
              <a:t>Recommendations: </a:t>
            </a:r>
          </a:p>
          <a:p>
            <a:r>
              <a:rPr lang="en-US" sz="2000" dirty="0">
                <a:solidFill>
                  <a:schemeClr val="tx1"/>
                </a:solidFill>
              </a:rPr>
              <a:t>Diversify the pool of birth professionals who are considered official health providers for healthcare coverage including lactation consultants, doulas, midwives, CHWs, medical interpreters, etc.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Create a policy to create uniformity and standardization of SDOH screening across the healthcare system. </a:t>
            </a:r>
          </a:p>
        </p:txBody>
      </p:sp>
    </p:spTree>
    <p:extLst>
      <p:ext uri="{BB962C8B-B14F-4D97-AF65-F5344CB8AC3E}">
        <p14:creationId xmlns:p14="http://schemas.microsoft.com/office/powerpoint/2010/main" val="161773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CAF10-482A-4D5C-B6DA-AFD965F36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AREA: Identify best practices for racial equity impact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B9063-A767-4907-8D71-2CA8043A9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52388"/>
          </a:xfrm>
        </p:spPr>
        <p:txBody>
          <a:bodyPr>
            <a:normAutofit/>
          </a:bodyPr>
          <a:lstStyle/>
          <a:p>
            <a:pPr marL="0" marR="0" indent="0" algn="l">
              <a:buNone/>
            </a:pPr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Goal: </a:t>
            </a:r>
            <a:r>
              <a:rPr lang="en-US" sz="1800" b="0" i="0" u="none" strike="noStrike" baseline="0" dirty="0">
                <a:latin typeface="Century Gothic" panose="020B0502020202020204" pitchFamily="34" charset="0"/>
              </a:rPr>
              <a:t>Develop or amend policies or practices to assure that all are responsive to root causes of health disparities and inequality. </a:t>
            </a:r>
          </a:p>
          <a:p>
            <a:pPr marR="0" algn="l"/>
            <a:endParaRPr lang="en-US" sz="1800" b="0" i="0" u="none" strike="noStrike" baseline="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200" dirty="0"/>
              <a:t>Recommendations</a:t>
            </a:r>
          </a:p>
          <a:p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Institutionalizing the EIA tool must come with capacity building, professional development, training, ongoing technical assistance, resources, and organizational change. </a:t>
            </a:r>
          </a:p>
          <a:p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</a:rPr>
              <a:t>M</a:t>
            </a:r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ake an explicit, committed, and sustainable line in budget to support the work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</a:rPr>
              <a:t>.</a:t>
            </a:r>
            <a:endParaRPr lang="en-US" sz="20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</a:rPr>
              <a:t>Establish p</a:t>
            </a:r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rocess evaluation as learning and accountability. Reporting around implementation.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0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806D7-0DC9-4B3A-B6CB-C92D9DA37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AREA: Racism as a PUBLIC Health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19255-2257-47A9-AB50-B343222E0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511" y="2048894"/>
            <a:ext cx="11126898" cy="4512162"/>
          </a:xfrm>
        </p:spPr>
        <p:txBody>
          <a:bodyPr>
            <a:normAutofit/>
          </a:bodyPr>
          <a:lstStyle/>
          <a:p>
            <a:pPr marL="0" marR="0" lvl="0" indent="0">
              <a:lnSpc>
                <a:spcPts val="1205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Goal: </a:t>
            </a:r>
            <a: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guidance from the state on actions that can be associated</a:t>
            </a:r>
          </a:p>
          <a:p>
            <a:pPr marL="0" marR="0" lvl="0" indent="0">
              <a:lnSpc>
                <a:spcPts val="1205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declarations of racism as a public health crisis.</a:t>
            </a:r>
            <a:b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>
              <a:lnSpc>
                <a:spcPts val="1205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200" dirty="0"/>
              <a:t>Recommendations</a:t>
            </a:r>
          </a:p>
          <a:p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Understand and establish greater robustness around MDCR’s discrimination complaint process. How do we compliment regulation with knowledge and needs assessment frameworks? </a:t>
            </a:r>
          </a:p>
          <a:p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Cultivate intentional and accessible process for ensuring that community voices are readily and easily incorporate.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07435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2A03B60D166C49B52760289DBD2298" ma:contentTypeVersion="11" ma:contentTypeDescription="Create a new document." ma:contentTypeScope="" ma:versionID="1e0d42a166adf88b807047f29c9b2f37">
  <xsd:schema xmlns:xsd="http://www.w3.org/2001/XMLSchema" xmlns:xs="http://www.w3.org/2001/XMLSchema" xmlns:p="http://schemas.microsoft.com/office/2006/metadata/properties" xmlns:ns3="886e7af9-2e37-4a2e-bc94-67e36d273241" xmlns:ns4="02e6d8a9-9510-4132-80ff-a10bb74478e8" targetNamespace="http://schemas.microsoft.com/office/2006/metadata/properties" ma:root="true" ma:fieldsID="c5b922bce3587f7562f32ad4a0487ae2" ns3:_="" ns4:_="">
    <xsd:import namespace="886e7af9-2e37-4a2e-bc94-67e36d273241"/>
    <xsd:import namespace="02e6d8a9-9510-4132-80ff-a10bb74478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e7af9-2e37-4a2e-bc94-67e36d2732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6d8a9-9510-4132-80ff-a10bb74478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5A3F37-54D8-4C9F-BD23-480AE8B686F5}">
  <ds:schemaRefs>
    <ds:schemaRef ds:uri="02e6d8a9-9510-4132-80ff-a10bb74478e8"/>
    <ds:schemaRef ds:uri="886e7af9-2e37-4a2e-bc94-67e36d27324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E8D11A4-9A98-409C-A1A1-5070C65363CC}">
  <ds:schemaRefs>
    <ds:schemaRef ds:uri="02e6d8a9-9510-4132-80ff-a10bb74478e8"/>
    <ds:schemaRef ds:uri="886e7af9-2e37-4a2e-bc94-67e36d27324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C17DB71-3A22-451F-9603-7BD2EEBF5F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835</TotalTime>
  <Words>468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Gill Sans MT</vt:lpstr>
      <vt:lpstr>Wingdings 2</vt:lpstr>
      <vt:lpstr>Dividend</vt:lpstr>
      <vt:lpstr>Centering Equity Workgroup </vt:lpstr>
      <vt:lpstr>Emphasis of Recommendations: Addressing The Root Cause Of Racial Health Disparities </vt:lpstr>
      <vt:lpstr>Centering Equity Accomplishments </vt:lpstr>
      <vt:lpstr>Addressing racial health disparities during COVID-19</vt:lpstr>
      <vt:lpstr>FOCUS AREA: Maternal infant health</vt:lpstr>
      <vt:lpstr>FOCUS AREA: Identify best practices for racial equity impact assessments</vt:lpstr>
      <vt:lpstr>FOCUS AREA: Racism as a PUBLIC Health Crisis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Christopher (DHHS)</dc:creator>
  <cp:lastModifiedBy>Murillo, Yesenia (DHHS-Contractor)</cp:lastModifiedBy>
  <cp:revision>7</cp:revision>
  <dcterms:created xsi:type="dcterms:W3CDTF">2020-09-09T12:04:49Z</dcterms:created>
  <dcterms:modified xsi:type="dcterms:W3CDTF">2020-09-18T12:46:36Z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iteId">
    <vt:lpwstr>d5fb7087-3777-42ad-966a-892ef47225d1</vt:lpwstr>
  </property>
  <property fmtid="{D5CDD505-2E9C-101B-9397-08002B2CF9AE}" pid="4" name="MSIP_Label_3a2fed65-62e7-46ea-af74-187e0c17143a_Owner">
    <vt:lpwstr>JacksonC47@michigan.gov</vt:lpwstr>
  </property>
  <property fmtid="{D5CDD505-2E9C-101B-9397-08002B2CF9AE}" pid="5" name="MSIP_Label_3a2fed65-62e7-46ea-af74-187e0c17143a_SetDate">
    <vt:lpwstr>2020-09-09T12:40:26.3746333Z</vt:lpwstr>
  </property>
  <property fmtid="{D5CDD505-2E9C-101B-9397-08002B2CF9AE}" pid="6" name="MSIP_Label_3a2fed65-62e7-46ea-af74-187e0c17143a_Name">
    <vt:lpwstr>Internal Data (Standard State Data)</vt:lpwstr>
  </property>
  <property fmtid="{D5CDD505-2E9C-101B-9397-08002B2CF9AE}" pid="7" name="MSIP_Label_3a2fed65-62e7-46ea-af74-187e0c17143a_Application">
    <vt:lpwstr>Microsoft Azure Information Protection</vt:lpwstr>
  </property>
  <property fmtid="{D5CDD505-2E9C-101B-9397-08002B2CF9AE}" pid="8" name="MSIP_Label_3a2fed65-62e7-46ea-af74-187e0c17143a_ActionId">
    <vt:lpwstr>499352c7-fdc6-499d-862b-f1851233fabf</vt:lpwstr>
  </property>
  <property fmtid="{D5CDD505-2E9C-101B-9397-08002B2CF9AE}" pid="9" name="MSIP_Label_3a2fed65-62e7-46ea-af74-187e0c17143a_Extended_MSFT_Method">
    <vt:lpwstr>Manual</vt:lpwstr>
  </property>
  <property fmtid="{D5CDD505-2E9C-101B-9397-08002B2CF9AE}" pid="10" name="Sensitivity">
    <vt:lpwstr>Internal Data (Standard State Data)</vt:lpwstr>
  </property>
  <property fmtid="{D5CDD505-2E9C-101B-9397-08002B2CF9AE}" pid="11" name="ContentTypeId">
    <vt:lpwstr>0x010100232A03B60D166C49B52760289DBD2298</vt:lpwstr>
  </property>
</Properties>
</file>