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9"/>
  </p:notesMasterIdLst>
  <p:sldIdLst>
    <p:sldId id="265" r:id="rId6"/>
    <p:sldId id="266" r:id="rId7"/>
    <p:sldId id="272" r:id="rId8"/>
    <p:sldId id="262" r:id="rId9"/>
    <p:sldId id="258" r:id="rId10"/>
    <p:sldId id="273" r:id="rId11"/>
    <p:sldId id="257" r:id="rId12"/>
    <p:sldId id="256" r:id="rId13"/>
    <p:sldId id="274" r:id="rId14"/>
    <p:sldId id="267" r:id="rId15"/>
    <p:sldId id="278" r:id="rId16"/>
    <p:sldId id="263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Stagg" initials="AS" lastIdx="6" clrIdx="0">
    <p:extLst>
      <p:ext uri="{19B8F6BF-5375-455C-9EA6-DF929625EA0E}">
        <p15:presenceInfo xmlns:p15="http://schemas.microsoft.com/office/powerpoint/2012/main" userId="S::astagg@mphi.org::b14cb45e-23de-4054-9b45-e1089552a39b" providerId="AD"/>
      </p:ext>
    </p:extLst>
  </p:cmAuthor>
  <p:cmAuthor id="2" name="Issidoros Sarinopoulos" initials="IS" lastIdx="1" clrIdx="1">
    <p:extLst>
      <p:ext uri="{19B8F6BF-5375-455C-9EA6-DF929625EA0E}">
        <p15:presenceInfo xmlns:p15="http://schemas.microsoft.com/office/powerpoint/2012/main" userId="S::isarinop@mphi.org::10149063-5985-4952-a660-992b3ca8cd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CE2408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EE9A1E-85E8-4623-AD8E-675B61819205}" v="14" dt="2021-03-18T18:31:24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85230" autoAdjust="0"/>
  </p:normalViewPr>
  <p:slideViewPr>
    <p:cSldViewPr snapToGrid="0">
      <p:cViewPr varScale="1">
        <p:scale>
          <a:sx n="97" d="100"/>
          <a:sy n="97" d="100"/>
        </p:scale>
        <p:origin x="11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B8657-15D4-470E-9C0E-62089BB611C2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473F1-EAA0-4F6C-956F-4CA9BA9B2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distinction between the first 4 groups. As titled, they seem duplicative. All 4 use the word “vulnerable”.  [Answer: I</a:t>
            </a:r>
            <a:r>
              <a:rPr lang="en-US" dirty="0">
                <a:solidFill>
                  <a:srgbClr val="0070C0"/>
                </a:solidFill>
              </a:rPr>
              <a:t>t’s based on a combination of 1) how each organization listed their target population priorities (all organizations have done this), and 2) reported demographics (only some have done this).]  </a:t>
            </a:r>
          </a:p>
          <a:p>
            <a:r>
              <a:rPr lang="en-US" dirty="0"/>
              <a:t>Is vulnerable pops in local communities and subset of vulnerable pops statewide (bar 1 &amp; 4) [Answer: No - There is no overlap or duplication, the classification depends on the region of operation for each organizations; some local, some statewide], </a:t>
            </a:r>
          </a:p>
          <a:p>
            <a:r>
              <a:rPr lang="en-US" dirty="0" err="1"/>
              <a:t>Afr</a:t>
            </a:r>
            <a:r>
              <a:rPr lang="en-US" dirty="0"/>
              <a:t> </a:t>
            </a:r>
            <a:r>
              <a:rPr lang="en-US" dirty="0" err="1"/>
              <a:t>Amers</a:t>
            </a:r>
            <a:r>
              <a:rPr lang="en-US" dirty="0"/>
              <a:t> is listed in bar 2, 3, 5 – is that duplicative? [There is no duplication across any categories the total N is still 1,146,458]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60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3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83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 always need a unit of measure – I added “number of”  in the heading. Is that correct?  [Answer: Correct, thank you!]</a:t>
            </a:r>
          </a:p>
          <a:p>
            <a:r>
              <a:rPr lang="en-US" dirty="0"/>
              <a:t>If MSU did not serve people, I would remove them from this table. [Done!} I also think that where we list MSU, we should say MSU/UM [Answer: Not sure, I am using the name listed in “RRI - Final Subrecipient Program Report Data”]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0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1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96%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of women and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93%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of children served had a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medical home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by the end of the initiative.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94%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of children served had the last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age-appropriate well-child visit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.</a:t>
            </a:r>
          </a:p>
          <a:p>
            <a:pPr marL="285750" indent="-285750">
              <a:lnSpc>
                <a:spcPts val="38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A statewide program to promote youth physical activity and wellness in disadvantaged school districts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reached children in all 83 counties (100% coverage).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8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about the https://www.mistartmap.info/ dashboard and 2 epidemiologic surveillance projects one conducted by MSU and the other by UoM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01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47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473F1-EAA0-4F6C-956F-4CA9BA9B28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1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7522-CE6C-4E01-8806-533250D84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0DC8C-8C25-4C28-ACE6-2019D79DD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1B1DD-724A-4044-9DC6-22D7A5CC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86040-D409-40D2-88AB-037946F7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232D1-66C3-46B7-8AEB-5F652AD1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86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D5438-0A5F-463B-9933-495B3938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59CA5-BD2C-4D53-AD78-4FC2AF1CF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6D5A3-8BDB-431F-84E3-68036DFC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CF085-BB6F-4E52-8EBF-2515A7D7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F9BDF-3C55-4A48-9389-93AC2619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1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B3612-505D-4C91-AE10-B92F72FC0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FD464-7A15-4A75-9863-AC3D93BC6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A4BC8-4B55-4DDA-9225-CC449EB1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02821-DE32-4D07-A36E-FC666D42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3AF9F-20DE-406E-A143-92CFCF00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7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D8646-F034-4788-A93B-FFB8B847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35A2-8AEF-447A-A6C1-A7D64E3C7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30064-EDAA-463B-B4BA-8733C3A4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4885C-45BC-4B9D-85DB-C3AEC7CD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D74E4-DBDF-483A-BCF5-92F35436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2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C8B31-F300-4794-92CD-A1785B6E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0095C-1709-446A-92A7-763B170AF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BF5D-3E0D-4C56-8983-77163419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B13A-8CA8-4B5A-9941-F17333F3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EF693-BE57-4DE2-BC29-33F38F3A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4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9C7F1-AE78-45C2-B715-F7395999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F544-8C7B-40EB-A378-F5CFBA33F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B9019-3DC2-49E5-ADD2-AE53BDAB8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68F9-567D-4422-A83D-207418DF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E73A7-BDE8-4A5B-93B9-03031FA8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9891F-5771-415B-8C32-B62AFE4D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5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257D5-9B5A-4876-81F8-EE5C749D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E1A6F-250C-4711-9C08-6AD35ACE8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5779-601C-4430-A0B4-E8D1AC477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59CEAD-0C38-49A5-A534-02378CDEE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ECACF9-957C-4FBA-9362-40C0A488E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32FC84-2674-47C4-892A-FC09BDF11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D3C53-463C-4CAF-A006-ECAEC976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F4AC88-7F6A-47AF-882F-9986F434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2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46D5-343A-4EEA-809A-AF3537401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14746-1347-4A7B-8073-350B16D4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27C7A-9083-4C82-9DF0-3B9472E7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57564-A4A2-4BCC-8491-C7403DE5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1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63378-D9DD-4008-849E-799EE5E1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A13A9-5D0A-4B0E-BE3C-2706E088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A53CF-3620-4CA7-84B7-07453E87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5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EE1-F8DB-45DE-AF19-55321036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47A43-8CDF-4BCE-9724-6DD570EBE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E2F1E-3945-48DC-9070-0CA70E34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5456C-B5A2-4681-B683-9D16DFE8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C1323-6C11-4DE2-9BA0-09EFC001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89656-AEE7-4AE9-9BCB-420F75CA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8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1931-11EA-4FE7-9246-6548ED3F4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C88AD-ADB9-466C-B930-49FE3D6AE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4A1C7-B6DF-4286-B51F-7926BBDF2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51E73-E597-4DD9-8A9F-29F48435A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06D97-AC0B-4ACA-88E7-442CC35A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F75BE-4520-4928-9A3B-0D17FCFF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9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92CEC3-D1BF-4B2D-B84B-C7A7026C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69CC0-D771-4DC2-9085-4149EAE84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408B-E476-4894-8C67-1E9BE92CA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8992A-5D1D-4DE3-A5A4-E7CABC3F0D99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F60F7-00D8-4DDF-9323-D9E3191D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A8B6B-9B84-4C3D-B58C-4E6F377CB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0013C-D90F-4DB1-B6E5-DA8CAE5CD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D5A628-C2A2-45AF-8308-046E7F69C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2468" y="990699"/>
            <a:ext cx="8669532" cy="48766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571D5-D548-4A3E-A7D8-ADDED974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950976"/>
            <a:ext cx="6574652" cy="13350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latin typeface="72 Light" panose="020B0303030000000003" pitchFamily="34" charset="0"/>
                <a:cs typeface="72 Light" panose="020B0303030000000003" pitchFamily="34" charset="0"/>
              </a:rPr>
              <a:t>Michigan Network to Innovate for Community Health Equity (MNICHE) </a:t>
            </a:r>
            <a:br>
              <a:rPr lang="en-US" sz="2800" dirty="0">
                <a:latin typeface="72 Light" panose="020B0303030000000003" pitchFamily="34" charset="0"/>
                <a:cs typeface="72 Light" panose="020B0303030000000003" pitchFamily="34" charset="0"/>
              </a:rPr>
            </a:br>
            <a:r>
              <a:rPr lang="en-US" sz="3200" b="1" dirty="0">
                <a:latin typeface="72 Light" panose="020B0303030000000003" pitchFamily="34" charset="0"/>
                <a:cs typeface="72 Light" panose="020B0303030000000003" pitchFamily="34" charset="0"/>
              </a:rPr>
              <a:t>Rapid Response Initiative</a:t>
            </a:r>
            <a:endParaRPr lang="en-US" sz="2800" b="1" dirty="0"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F57F6F6-E12E-4FB7-A28D-0043BB9FB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" y="2714976"/>
            <a:ext cx="4607306" cy="60121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72 Condensed" panose="020B0506030000000003" pitchFamily="34" charset="0"/>
                <a:cs typeface="72 Condensed" panose="020B0506030000000003" pitchFamily="34" charset="0"/>
              </a:rPr>
              <a:t>Evaluation Report Summary</a:t>
            </a:r>
          </a:p>
          <a:p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5D06F-E042-4552-8474-E3D921DF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0" y="5866799"/>
            <a:ext cx="1568101" cy="713294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D5E9A92C-4432-4307-BDD2-3C1D5A2CE0BD}"/>
              </a:ext>
            </a:extLst>
          </p:cNvPr>
          <p:cNvSpPr txBox="1">
            <a:spLocks/>
          </p:cNvSpPr>
          <p:nvPr/>
        </p:nvSpPr>
        <p:spPr>
          <a:xfrm>
            <a:off x="312234" y="5305806"/>
            <a:ext cx="1736262" cy="601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FFCC99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Prepared by</a:t>
            </a:r>
          </a:p>
          <a:p>
            <a:endParaRPr lang="en-US" sz="17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25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B59942-A3D0-4528-B633-191D12113075}"/>
              </a:ext>
            </a:extLst>
          </p:cNvPr>
          <p:cNvSpPr/>
          <p:nvPr/>
        </p:nvSpPr>
        <p:spPr>
          <a:xfrm>
            <a:off x="0" y="166959"/>
            <a:ext cx="12188952" cy="7315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Ins="0" anchor="ctr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Organizational and community benefits of RRI participation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9252751-B25E-4153-BEAA-BB899863C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4" y="1161101"/>
            <a:ext cx="1454669" cy="1454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4E02AB-9CE2-4083-8BD1-6E4C13CC6500}"/>
              </a:ext>
            </a:extLst>
          </p:cNvPr>
          <p:cNvSpPr txBox="1"/>
          <p:nvPr/>
        </p:nvSpPr>
        <p:spPr>
          <a:xfrm>
            <a:off x="2102595" y="1532128"/>
            <a:ext cx="969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84%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organizations report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expanded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capacity to provided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328AE-059A-4C3D-91FE-B1748F86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4" y="2240200"/>
            <a:ext cx="11051578" cy="347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84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B59942-A3D0-4528-B633-191D12113075}"/>
              </a:ext>
            </a:extLst>
          </p:cNvPr>
          <p:cNvSpPr/>
          <p:nvPr/>
        </p:nvSpPr>
        <p:spPr>
          <a:xfrm>
            <a:off x="0" y="317275"/>
            <a:ext cx="12188952" cy="43088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Ins="0" anchor="ctr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Lessons learned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91D2CD-3E1B-40C4-9E16-0F53729811FB}"/>
              </a:ext>
            </a:extLst>
          </p:cNvPr>
          <p:cNvSpPr/>
          <p:nvPr/>
        </p:nvSpPr>
        <p:spPr>
          <a:xfrm>
            <a:off x="1178010" y="1338558"/>
            <a:ext cx="10759858" cy="4542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342265" indent="0">
              <a:lnSpc>
                <a:spcPct val="110000"/>
              </a:lnSpc>
              <a:spcBef>
                <a:spcPts val="0"/>
              </a:spcBef>
              <a:spcAft>
                <a:spcPts val="980"/>
              </a:spcAft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Community Partnerships: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Bring the right partners, especially those already active with the target population, to the table from the initial stages of strategy formation and proposal development. </a:t>
            </a:r>
          </a:p>
          <a:p>
            <a:pPr marL="171450" marR="344805" indent="0">
              <a:lnSpc>
                <a:spcPct val="110000"/>
              </a:lnSpc>
              <a:spcBef>
                <a:spcPts val="0"/>
              </a:spcBef>
              <a:spcAft>
                <a:spcPts val="980"/>
              </a:spcAft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Consistent program implementation: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Make sure that everyone in your organization clearly understands the full scope of project to effectively execute strategies in the face of frequent changes, delays, or unexpected events.</a:t>
            </a:r>
          </a:p>
          <a:p>
            <a:pPr marL="171450" marR="170180" indent="0">
              <a:lnSpc>
                <a:spcPct val="110000"/>
              </a:lnSpc>
              <a:spcBef>
                <a:spcPts val="0"/>
              </a:spcBef>
              <a:spcAft>
                <a:spcPts val="980"/>
              </a:spcAft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Optimize implementation effectiveness: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Use tools such as United Way's ALICE</a:t>
            </a:r>
            <a:r>
              <a:rPr lang="en-US" b="1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to deploy resources strategically, while avoiding duplication, to optimize the impact on the target population.</a:t>
            </a:r>
            <a:r>
              <a:rPr lang="en-US" b="1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72" panose="020B0503030000000003" pitchFamily="34" charset="0"/>
              <a:ea typeface="Calibri" panose="020F0502020204030204" pitchFamily="34" charset="0"/>
              <a:cs typeface="72" panose="020B0503030000000003" pitchFamily="34" charset="0"/>
            </a:endParaRPr>
          </a:p>
          <a:p>
            <a:pPr marL="171450" marR="375920" indent="0">
              <a:lnSpc>
                <a:spcPct val="110000"/>
              </a:lnSpc>
              <a:spcBef>
                <a:spcPts val="0"/>
              </a:spcBef>
              <a:spcAft>
                <a:spcPts val="980"/>
              </a:spcAft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Support the people doing the work: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Intervention success requires staff who are agile, flexible, resourceful and caring</a:t>
            </a:r>
            <a:r>
              <a:rPr lang="en-US" b="1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.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Organizations need to</a:t>
            </a:r>
            <a:r>
              <a:rPr lang="en-US" b="1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provide the people doing the work with the adequate training, support and resources.  </a:t>
            </a:r>
          </a:p>
          <a:p>
            <a:pPr marL="171450" marR="170180" indent="0">
              <a:lnSpc>
                <a:spcPct val="110000"/>
              </a:lnSpc>
              <a:spcBef>
                <a:spcPts val="0"/>
              </a:spcBef>
              <a:spcAft>
                <a:spcPts val="980"/>
              </a:spcAft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Community outreach and engagement: </a:t>
            </a:r>
            <a:r>
              <a:rPr lang="en-US" dirty="0">
                <a:solidFill>
                  <a:srgbClr val="000000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People are often most comfortable working directly with individuals they trust. Engage with, empathy, integrity and respect, and be cognizant of historically justifiable reasons to distrust institutions and systems.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0A28F05-F4AB-4901-945B-B38EDB3A2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2" y="1332665"/>
            <a:ext cx="976660" cy="976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E581B7-A6C8-4E95-94F8-4DD137E4E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9" y="2309324"/>
            <a:ext cx="1028861" cy="102886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65B3703-F5BB-453C-94E8-7DF42CC2C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2" y="3280091"/>
            <a:ext cx="1158658" cy="115865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ADCB64E-4AF2-4DFE-9359-1683B82AF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181" y="4409159"/>
            <a:ext cx="870559" cy="8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B59942-A3D0-4528-B633-191D12113075}"/>
              </a:ext>
            </a:extLst>
          </p:cNvPr>
          <p:cNvSpPr/>
          <p:nvPr/>
        </p:nvSpPr>
        <p:spPr>
          <a:xfrm>
            <a:off x="0" y="210191"/>
            <a:ext cx="12188952" cy="7315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Ins="0" anchor="ctr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cs typeface="72" panose="020B0503030000000003" pitchFamily="34" charset="0"/>
              </a:rPr>
              <a:t>A great foundation for future 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C23CF-8D1A-4A4E-8C67-E4B33BE67D07}"/>
              </a:ext>
            </a:extLst>
          </p:cNvPr>
          <p:cNvSpPr/>
          <p:nvPr/>
        </p:nvSpPr>
        <p:spPr>
          <a:xfrm>
            <a:off x="564096" y="6006465"/>
            <a:ext cx="11714988" cy="69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i="1" dirty="0">
                <a:solidFill>
                  <a:schemeClr val="accent1"/>
                </a:solidFill>
              </a:rPr>
              <a:t>“Built confidence, collective agency, sense of power to change.”</a:t>
            </a:r>
          </a:p>
          <a:p>
            <a:pPr>
              <a:lnSpc>
                <a:spcPts val="2400"/>
              </a:lnSpc>
            </a:pPr>
            <a:r>
              <a:rPr lang="en-US" i="1" dirty="0">
                <a:solidFill>
                  <a:schemeClr val="accent1"/>
                </a:solidFill>
              </a:rPr>
              <a:t>“There was an increase in satisfaction and renewed commitment to the work through the successes of the RRI”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058EC3B-35CE-4C71-A0C4-07AF23905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364313"/>
            <a:ext cx="914400" cy="914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6C0322-E5C6-4C52-AD06-FD90B1008AF0}"/>
              </a:ext>
            </a:extLst>
          </p:cNvPr>
          <p:cNvGrpSpPr/>
          <p:nvPr/>
        </p:nvGrpSpPr>
        <p:grpSpPr>
          <a:xfrm>
            <a:off x="87084" y="952424"/>
            <a:ext cx="12036089" cy="4885827"/>
            <a:chOff x="87084" y="952424"/>
            <a:chExt cx="12036089" cy="4885827"/>
          </a:xfrm>
        </p:grpSpPr>
        <p:pic>
          <p:nvPicPr>
            <p:cNvPr id="16" name="Picture 1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4BED1B7E-AAD2-4EEC-9C62-1DE8B3FB2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222" y="1541243"/>
              <a:ext cx="1828800" cy="1828800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FDA11393-7E9F-43F5-A824-79D4D32C7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892" y="2455643"/>
              <a:ext cx="2651760" cy="2651760"/>
            </a:xfrm>
            <a:prstGeom prst="rect">
              <a:avLst/>
            </a:prstGeom>
          </p:spPr>
        </p:pic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67429B9E-A0E0-46C0-B0E8-EC34A6D1B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08" y="1504559"/>
              <a:ext cx="1828800" cy="1828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8B4D69-C1AE-476F-8629-CA4ECF60B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06" y="2919550"/>
              <a:ext cx="1828800" cy="1828800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390D3DE8-0919-4597-9962-B0475C08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284" y="1080852"/>
              <a:ext cx="1828800" cy="1828800"/>
            </a:xfrm>
            <a:prstGeom prst="rect">
              <a:avLst/>
            </a:prstGeom>
          </p:spPr>
        </p:pic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90C72EB0-3D90-4908-ACEC-C00FE9AA8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04" y="2217511"/>
              <a:ext cx="1828800" cy="1828800"/>
            </a:xfrm>
            <a:prstGeom prst="rect">
              <a:avLst/>
            </a:prstGeom>
          </p:spPr>
        </p:pic>
        <p:pic>
          <p:nvPicPr>
            <p:cNvPr id="38" name="Picture 3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49CA25C-077F-422F-BB33-903C090A6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782" y="3728543"/>
              <a:ext cx="1828800" cy="1828800"/>
            </a:xfrm>
            <a:prstGeom prst="rect">
              <a:avLst/>
            </a:prstGeom>
          </p:spPr>
        </p:pic>
        <p:pic>
          <p:nvPicPr>
            <p:cNvPr id="43" name="Picture 42" descr="Shape, arrow&#10;&#10;Description automatically generated">
              <a:extLst>
                <a:ext uri="{FF2B5EF4-FFF2-40B4-BE49-F238E27FC236}">
                  <a16:creationId xmlns:a16="http://schemas.microsoft.com/office/drawing/2014/main" id="{7BEF9E36-F94F-445E-A85D-02256A826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612" y="1149165"/>
              <a:ext cx="1828800" cy="1828800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84F1B79F-9355-4278-8146-AF3FB6E2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6877" y="2547059"/>
              <a:ext cx="1650269" cy="1650269"/>
            </a:xfrm>
            <a:prstGeom prst="rect">
              <a:avLst/>
            </a:prstGeom>
          </p:spPr>
        </p:pic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F35F8CE1-9ECC-4214-A0A7-8CA9909E7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489" y="4009451"/>
              <a:ext cx="1828800" cy="1828800"/>
            </a:xfrm>
            <a:prstGeom prst="rect">
              <a:avLst/>
            </a:prstGeom>
          </p:spPr>
        </p:pic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AF099C8B-5C5F-49E7-97A7-1D53B1B0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01" y="2841668"/>
              <a:ext cx="911181" cy="911181"/>
            </a:xfrm>
            <a:prstGeom prst="rect">
              <a:avLst/>
            </a:prstGeom>
          </p:spPr>
        </p:pic>
        <p:pic>
          <p:nvPicPr>
            <p:cNvPr id="53" name="Picture 52" descr="Logo&#10;&#10;Description automatically generated">
              <a:extLst>
                <a:ext uri="{FF2B5EF4-FFF2-40B4-BE49-F238E27FC236}">
                  <a16:creationId xmlns:a16="http://schemas.microsoft.com/office/drawing/2014/main" id="{362D4F47-0ED7-4F6C-A2F6-5984D5D30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804" y="2841668"/>
              <a:ext cx="914400" cy="914400"/>
            </a:xfrm>
            <a:prstGeom prst="rect">
              <a:avLst/>
            </a:prstGeom>
          </p:spPr>
        </p:pic>
        <p:pic>
          <p:nvPicPr>
            <p:cNvPr id="55" name="Picture 54" descr="Logo&#10;&#10;Description automatically generated">
              <a:extLst>
                <a:ext uri="{FF2B5EF4-FFF2-40B4-BE49-F238E27FC236}">
                  <a16:creationId xmlns:a16="http://schemas.microsoft.com/office/drawing/2014/main" id="{DB7D4D58-CF01-44A5-905A-0A0A0E58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999" y="2841668"/>
              <a:ext cx="914400" cy="9144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7B4267-DF5D-4F2E-8D7E-5579E57DA045}"/>
                </a:ext>
              </a:extLst>
            </p:cNvPr>
            <p:cNvSpPr txBox="1"/>
            <p:nvPr/>
          </p:nvSpPr>
          <p:spPr>
            <a:xfrm>
              <a:off x="87084" y="952424"/>
              <a:ext cx="12036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5">
                      <a:lumMod val="75000"/>
                    </a:schemeClr>
                  </a:solidFill>
                  <a:latin typeface="72" panose="020B0503030000000003" pitchFamily="34" charset="0"/>
                  <a:cs typeface="72" panose="020B0503030000000003" pitchFamily="34" charset="0"/>
                </a:rPr>
                <a:t>The Rapid Response Initiative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72" panose="020B0503030000000003" pitchFamily="34" charset="0"/>
                  <a:cs typeface="72" panose="020B0503030000000003" pitchFamily="34" charset="0"/>
                </a:rPr>
                <a:t>Empowered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  <a:latin typeface="72" panose="020B0503030000000003" pitchFamily="34" charset="0"/>
                  <a:cs typeface="72" panose="020B0503030000000003" pitchFamily="34" charset="0"/>
                </a:rPr>
                <a:t> individuals,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72" panose="020B0503030000000003" pitchFamily="34" charset="0"/>
                  <a:cs typeface="72" panose="020B0503030000000003" pitchFamily="34" charset="0"/>
                </a:rPr>
                <a:t>Equipped 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  <a:latin typeface="72" panose="020B0503030000000003" pitchFamily="34" charset="0"/>
                  <a:cs typeface="72" panose="020B0503030000000003" pitchFamily="34" charset="0"/>
                </a:rPr>
                <a:t>organizations and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72" panose="020B0503030000000003" pitchFamily="34" charset="0"/>
                  <a:cs typeface="72" panose="020B0503030000000003" pitchFamily="34" charset="0"/>
                </a:rPr>
                <a:t>Engaged </a:t>
              </a:r>
              <a:r>
                <a:rPr lang="en-US" dirty="0">
                  <a:solidFill>
                    <a:schemeClr val="accent5">
                      <a:lumMod val="75000"/>
                    </a:schemeClr>
                  </a:solidFill>
                  <a:latin typeface="72" panose="020B0503030000000003" pitchFamily="34" charset="0"/>
                  <a:cs typeface="72" panose="020B0503030000000003" pitchFamily="34" charset="0"/>
                </a:rPr>
                <a:t>communities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11BB810-F843-400D-A5BF-24FD62DDF8F4}"/>
                </a:ext>
              </a:extLst>
            </p:cNvPr>
            <p:cNvSpPr/>
            <p:nvPr/>
          </p:nvSpPr>
          <p:spPr>
            <a:xfrm>
              <a:off x="1059539" y="1719491"/>
              <a:ext cx="1074059" cy="4808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08CF0A0-3A76-4023-BE87-7F3A33D605A0}"/>
                </a:ext>
              </a:extLst>
            </p:cNvPr>
            <p:cNvSpPr/>
            <p:nvPr/>
          </p:nvSpPr>
          <p:spPr>
            <a:xfrm>
              <a:off x="953372" y="3121952"/>
              <a:ext cx="1074059" cy="4808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8456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ABB08A1-04C6-44C1-BC36-B32D3A8EB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363" r="7871" b="2"/>
          <a:stretch/>
        </p:blipFill>
        <p:spPr>
          <a:xfrm>
            <a:off x="963613" y="917575"/>
            <a:ext cx="1649413" cy="172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66DA9-172B-415D-98B8-F1491E129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13" y="2705100"/>
            <a:ext cx="1649413" cy="1724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A3B97-D97F-4614-85C4-06782C4E8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13" y="4489450"/>
            <a:ext cx="1649413" cy="1406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F01921-764E-40CF-8742-EFD18FF3C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350" y="917575"/>
            <a:ext cx="2338388" cy="2471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1F900-FEA4-440A-A187-E6A64DAD8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3350" y="3449638"/>
            <a:ext cx="2338388" cy="2446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4F5FD-D2F2-4D5D-AF86-7ACF9D3FEB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022"/>
          <a:stretch/>
        </p:blipFill>
        <p:spPr>
          <a:xfrm>
            <a:off x="5073650" y="917575"/>
            <a:ext cx="2141538" cy="1982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271481-C5B8-48BF-A0D4-D445F5F9AD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650" y="2960688"/>
            <a:ext cx="2141538" cy="2935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BC89A9-820E-474C-A937-F0BD44347D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513" y="917575"/>
            <a:ext cx="1430338" cy="1679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0B1982-B2B0-47A3-98F7-14FE82DAB1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5513" y="2657475"/>
            <a:ext cx="1430338" cy="107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D46C2-4C76-4892-AF4E-4CB760DB76C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632" t="10179" r="4713"/>
          <a:stretch/>
        </p:blipFill>
        <p:spPr>
          <a:xfrm>
            <a:off x="7275513" y="3797300"/>
            <a:ext cx="1430338" cy="2098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17B20F-7B4F-4EAF-B627-AFB945705A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6176" y="917575"/>
            <a:ext cx="2334382" cy="2116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FC93B6-5B2A-42B5-8F80-B1CDBB914B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66176" y="3093138"/>
            <a:ext cx="1994240" cy="12876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2707CA-E8FE-4647-AA94-84DEAB9C0DD3}"/>
              </a:ext>
            </a:extLst>
          </p:cNvPr>
          <p:cNvSpPr txBox="1"/>
          <p:nvPr/>
        </p:nvSpPr>
        <p:spPr>
          <a:xfrm rot="18934318">
            <a:off x="9012275" y="5013255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RRI In</a:t>
            </a: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Action</a:t>
            </a:r>
            <a:endParaRPr lang="en-US" sz="3600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3781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3C623C4-C119-4A54-A2F0-DC760E0516ED}"/>
              </a:ext>
            </a:extLst>
          </p:cNvPr>
          <p:cNvSpPr/>
          <p:nvPr/>
        </p:nvSpPr>
        <p:spPr>
          <a:xfrm>
            <a:off x="-6957" y="185299"/>
            <a:ext cx="12230597" cy="46166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The Rapid Response Initiative - An </a:t>
            </a:r>
            <a:r>
              <a:rPr lang="en-US" sz="2400" b="1" u="sng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efficient</a:t>
            </a:r>
            <a:r>
              <a:rPr lang="en-US" sz="2400" b="1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 and </a:t>
            </a:r>
            <a:r>
              <a:rPr lang="en-US" sz="2400" b="1" u="sng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effective</a:t>
            </a:r>
            <a:r>
              <a:rPr lang="en-US" sz="2400" b="1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 use of public funds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CC0818-0201-478F-A21C-D69DA388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5637" y="6007863"/>
            <a:ext cx="685307" cy="631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2254FB-5FD4-4D15-B5E4-9C79158AE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748" y="5881375"/>
            <a:ext cx="817763" cy="817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582AF-38E7-491C-9DBA-B4337F861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186" y="6206893"/>
            <a:ext cx="1539478" cy="358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C2B1A3-B203-4F65-A29E-8194F05C1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3436" y="1531630"/>
            <a:ext cx="1285750" cy="406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C41E02-E0C0-4867-9161-67BABA787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255" y="6075441"/>
            <a:ext cx="727261" cy="72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38FFFC-9022-4AB3-98F0-276853006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7368" y="6049512"/>
            <a:ext cx="732754" cy="7327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977A89-2D81-4935-93E7-629DF584A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10" y="2026655"/>
            <a:ext cx="610791" cy="526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40AFDE-6073-436C-A378-4B1218D37F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2937" y="2509160"/>
            <a:ext cx="1124008" cy="590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96E965-DA7F-4115-96D5-79C0E4FD70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49" y="2531255"/>
            <a:ext cx="1369946" cy="684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2A7683-74DE-4BCD-BF61-0EA855CBF2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86013" y="3168308"/>
            <a:ext cx="595738" cy="5901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F1A0E-0915-4D08-81A0-CE858245D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9102" y="3244044"/>
            <a:ext cx="897754" cy="5213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BD7F39-9157-40A5-8B9C-8C1B39C04C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58137" y="4060143"/>
            <a:ext cx="1219797" cy="4892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2B699D-DE11-4D22-9534-72BB3EE8F3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189" y="3815507"/>
            <a:ext cx="1233324" cy="4671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8A84B3A-68F8-4C98-9285-EBDACD80BA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590" y="5201589"/>
            <a:ext cx="1206963" cy="6750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8659A1-0411-431B-A72B-AE19A6BF44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08864" y="4943900"/>
            <a:ext cx="721380" cy="7213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16E87C-070E-4653-ADFB-6412F0A025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23258" y="4592918"/>
            <a:ext cx="1177520" cy="4417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5466A2-BECC-42B4-A684-FAC0D76F55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652" y="4934373"/>
            <a:ext cx="1539478" cy="306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D0D002-2934-4AB8-A1B3-7D5F5F8C62D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6306" y="6092730"/>
            <a:ext cx="1012512" cy="6750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51045-31FE-4D7C-968D-2F4BF48712B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33428" y="5894786"/>
            <a:ext cx="872952" cy="8729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96F5AA-AF1A-4C09-AFAB-F50CC8FCF446}"/>
              </a:ext>
            </a:extLst>
          </p:cNvPr>
          <p:cNvSpPr txBox="1"/>
          <p:nvPr/>
        </p:nvSpPr>
        <p:spPr>
          <a:xfrm>
            <a:off x="65605" y="86024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72 Condensed" panose="020B0506030000000003" pitchFamily="34" charset="0"/>
                <a:cs typeface="72 Condensed" panose="020B0506030000000003" pitchFamily="34" charset="0"/>
              </a:rPr>
              <a:t>$17.2 </a:t>
            </a:r>
            <a:r>
              <a:rPr lang="en-US" sz="2400" b="1" dirty="0">
                <a:latin typeface="72 Condensed" panose="020B0506030000000003" pitchFamily="34" charset="0"/>
                <a:cs typeface="72 Condensed" panose="020B0506030000000003" pitchFamily="34" charset="0"/>
              </a:rPr>
              <a:t>million to community organizations  /  </a:t>
            </a:r>
            <a:r>
              <a:rPr lang="en-US" sz="2800" b="1" dirty="0">
                <a:latin typeface="72 Condensed" panose="020B0506030000000003" pitchFamily="34" charset="0"/>
                <a:cs typeface="72 Condensed" panose="020B0506030000000003" pitchFamily="34" charset="0"/>
              </a:rPr>
              <a:t>1,146,458</a:t>
            </a:r>
            <a:r>
              <a:rPr lang="en-US" sz="2400" b="1" dirty="0">
                <a:latin typeface="72 Condensed" panose="020B0506030000000003" pitchFamily="34" charset="0"/>
                <a:cs typeface="72 Condensed" panose="020B0506030000000003" pitchFamily="34" charset="0"/>
              </a:rPr>
              <a:t> Michiganders served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A8D6DA-5EF9-448B-8AF1-915A587975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8687" y="1330133"/>
            <a:ext cx="1047750" cy="581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7F61B-5FCD-40E9-9DF6-65FD76F08D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48218" y="6124528"/>
            <a:ext cx="568194" cy="568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86FD1-EFAD-4C6A-B9B6-9F8A4EB848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44600" y="6021270"/>
            <a:ext cx="762876" cy="762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53DCD-5CB5-4130-A927-EB5C5F708C2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55107" y="6140360"/>
            <a:ext cx="1212996" cy="499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754B5-BB1A-4441-9049-6E373EB460B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33890" y="6057290"/>
            <a:ext cx="1212996" cy="733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C69DF3-851F-427E-998B-D0184511AB7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77350" y="6049512"/>
            <a:ext cx="718226" cy="718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18827E-08A9-4267-982D-AF54F9E5B2A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559720" y="3851917"/>
            <a:ext cx="1635784" cy="1748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247F76-748D-4238-AF8C-D5060DC3D24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853614" y="1989720"/>
            <a:ext cx="1019921" cy="5329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4985BC-7853-4DE6-A47E-8BC0CFB47EB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977" y="4364682"/>
            <a:ext cx="892517" cy="5456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DAC9D-8F3D-45EE-96D8-D84CB826882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25993" y="1744919"/>
            <a:ext cx="8871375" cy="4033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46E5D2-33E0-48B3-93FE-046A3FC86E4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17722" y="5769534"/>
            <a:ext cx="493720" cy="493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6727A3-6D86-4EA5-9558-E1C4A71F808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205041" y="5595014"/>
            <a:ext cx="529396" cy="5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8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3C623C4-C119-4A54-A2F0-DC760E0516ED}"/>
              </a:ext>
            </a:extLst>
          </p:cNvPr>
          <p:cNvSpPr/>
          <p:nvPr/>
        </p:nvSpPr>
        <p:spPr>
          <a:xfrm>
            <a:off x="0" y="0"/>
            <a:ext cx="12192000" cy="4358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ctr">
            <a:spAutoFit/>
          </a:bodyPr>
          <a:lstStyle/>
          <a:p>
            <a:pPr marL="25400" marR="695960" indent="-571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Programs and number of people served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49235-2F70-460C-A3EB-2D1CECC5B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40" y="564317"/>
            <a:ext cx="9754445" cy="6151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320B01-8E3B-4B14-97A0-E444CBD22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52" y="5250766"/>
            <a:ext cx="5567208" cy="14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4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3C623C4-C119-4A54-A2F0-DC760E0516ED}"/>
              </a:ext>
            </a:extLst>
          </p:cNvPr>
          <p:cNvSpPr/>
          <p:nvPr/>
        </p:nvSpPr>
        <p:spPr>
          <a:xfrm>
            <a:off x="0" y="177930"/>
            <a:ext cx="12192000" cy="64008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b">
            <a:spAutoFit/>
          </a:bodyPr>
          <a:lstStyle/>
          <a:p>
            <a:pPr marL="25400" marR="695960" indent="-5715" algn="ctr">
              <a:spcBef>
                <a:spcPts val="1200"/>
              </a:spcBef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RRI provided critically needed funds</a:t>
            </a:r>
          </a:p>
          <a:p>
            <a:pPr marL="25400" marR="695960" indent="-571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bg1"/>
              </a:solidFill>
              <a:latin typeface="72" panose="020B0503030000000003" pitchFamily="34" charset="0"/>
              <a:ea typeface="Calibri" panose="020F0502020204030204" pitchFamily="34" charset="0"/>
              <a:cs typeface="72" panose="020B0503030000000003" pitchFamily="34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B2FD604-8CC3-4923-88E9-B99B913D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0563" y="2662824"/>
            <a:ext cx="1884123" cy="188412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251E93F-879E-45F8-A192-116D7E4E2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5" y="899767"/>
            <a:ext cx="1584542" cy="15845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6F97EA-B403-49F9-9EEF-BC15C26B8A0C}"/>
              </a:ext>
            </a:extLst>
          </p:cNvPr>
          <p:cNvSpPr/>
          <p:nvPr/>
        </p:nvSpPr>
        <p:spPr>
          <a:xfrm>
            <a:off x="1763560" y="1168317"/>
            <a:ext cx="1019722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76% </a:t>
            </a:r>
            <a:r>
              <a:rPr lang="en-US" sz="2400" dirty="0">
                <a:latin typeface="72 Condensed" panose="020B0506030000000003" pitchFamily="34" charset="0"/>
                <a:cs typeface="72 Condensed" panose="020B0506030000000003" pitchFamily="34" charset="0"/>
              </a:rPr>
              <a:t>of the community project leaders of RRI-awarded programs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believed </a:t>
            </a:r>
            <a:r>
              <a:rPr lang="en-US" sz="2400" dirty="0">
                <a:latin typeface="72 Condensed" panose="020B0506030000000003" pitchFamily="34" charset="0"/>
                <a:cs typeface="72 Condensed" panose="020B0506030000000003" pitchFamily="34" charset="0"/>
              </a:rPr>
              <a:t>their organization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could not </a:t>
            </a:r>
            <a:r>
              <a:rPr lang="en-US" sz="2400" dirty="0">
                <a:latin typeface="72 Condensed" panose="020B0506030000000003" pitchFamily="34" charset="0"/>
                <a:cs typeface="72 Condensed" panose="020B0506030000000003" pitchFamily="34" charset="0"/>
              </a:rPr>
              <a:t>have found another funding source to support their work. </a:t>
            </a:r>
          </a:p>
          <a:p>
            <a:endParaRPr lang="en-US" sz="1900" dirty="0">
              <a:latin typeface="72 Condensed" panose="020B0506030000000003" pitchFamily="34" charset="0"/>
              <a:cs typeface="72 Condensed" panose="020B0506030000000003" pitchFamily="34" charset="0"/>
            </a:endParaRPr>
          </a:p>
          <a:p>
            <a:endParaRPr lang="en-US" sz="1900" dirty="0">
              <a:latin typeface="72 Condensed" panose="020B0506030000000003" pitchFamily="34" charset="0"/>
              <a:cs typeface="72 Condensed" panose="020B05060300000000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EBC6C4-CCAE-4EBC-B7F1-23CA31DF7307}"/>
              </a:ext>
            </a:extLst>
          </p:cNvPr>
          <p:cNvSpPr/>
          <p:nvPr/>
        </p:nvSpPr>
        <p:spPr>
          <a:xfrm>
            <a:off x="1665961" y="3260849"/>
            <a:ext cx="1052603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72 Condensed" panose="020B0506030000000003" pitchFamily="34" charset="0"/>
                <a:cs typeface="72 Condensed" panose="020B0506030000000003" pitchFamily="34" charset="0"/>
              </a:rPr>
              <a:t>One program which provides much needed supports to blind and visually impaired clients was forced to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close</a:t>
            </a:r>
            <a:r>
              <a:rPr lang="en-US" sz="2800" dirty="0">
                <a:solidFill>
                  <a:srgbClr val="CE2408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 </a:t>
            </a:r>
            <a:r>
              <a:rPr lang="en-US" sz="2400" dirty="0">
                <a:latin typeface="72 Condensed" panose="020B0506030000000003" pitchFamily="34" charset="0"/>
                <a:cs typeface="72 Condensed" panose="020B0506030000000003" pitchFamily="34" charset="0"/>
              </a:rPr>
              <a:t>for months because of the pandemic. RRI was the only funding source to support this work.</a:t>
            </a:r>
          </a:p>
        </p:txBody>
      </p:sp>
    </p:spTree>
    <p:extLst>
      <p:ext uri="{BB962C8B-B14F-4D97-AF65-F5344CB8AC3E}">
        <p14:creationId xmlns:p14="http://schemas.microsoft.com/office/powerpoint/2010/main" val="146306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18CE4-AB35-4522-A429-5FCCE5FC73BE}"/>
              </a:ext>
            </a:extLst>
          </p:cNvPr>
          <p:cNvSpPr txBox="1"/>
          <p:nvPr/>
        </p:nvSpPr>
        <p:spPr>
          <a:xfrm>
            <a:off x="773723" y="1111348"/>
            <a:ext cx="9918756" cy="42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98% - 100%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of individuals served were from the communities and populations identified by the Task Force.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72" panose="020B0503030000000003" pitchFamily="34" charset="0"/>
              <a:cs typeface="72" panose="020B0503030000000003" pitchFamily="34" charset="0"/>
            </a:endParaRP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A program with 49 subrecipient organizations reported leadership demographics of subrecipient awardees as: </a:t>
            </a:r>
          </a:p>
          <a:p>
            <a:pPr marL="682625" indent="-392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72" panose="020B0503030000000003" pitchFamily="34" charset="0"/>
                <a:cs typeface="72" panose="020B0503030000000003" pitchFamily="34" charset="0"/>
              </a:rPr>
              <a:t>91%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African American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 </a:t>
            </a:r>
          </a:p>
          <a:p>
            <a:pPr marL="682625" indent="-392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72" panose="020B0503030000000003" pitchFamily="34" charset="0"/>
                <a:cs typeface="72" panose="020B0503030000000003" pitchFamily="34" charset="0"/>
              </a:rPr>
              <a:t>9%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Hispanic </a:t>
            </a:r>
          </a:p>
          <a:p>
            <a:pPr marL="682625" indent="-392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72" panose="020B0503030000000003" pitchFamily="34" charset="0"/>
                <a:cs typeface="72" panose="020B0503030000000003" pitchFamily="34" charset="0"/>
              </a:rPr>
              <a:t>51%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Women</a:t>
            </a:r>
            <a:endParaRPr lang="en-US" dirty="0">
              <a:solidFill>
                <a:schemeClr val="bg2">
                  <a:lumMod val="25000"/>
                </a:schemeClr>
              </a:solidFill>
              <a:latin typeface="72" panose="020B0503030000000003" pitchFamily="34" charset="0"/>
              <a:cs typeface="72" panose="020B05030300000000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B59942-A3D0-4528-B633-191D12113075}"/>
              </a:ext>
            </a:extLst>
          </p:cNvPr>
          <p:cNvSpPr/>
          <p:nvPr/>
        </p:nvSpPr>
        <p:spPr>
          <a:xfrm>
            <a:off x="3048" y="363556"/>
            <a:ext cx="12188952" cy="43088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cs typeface="72" panose="020B0503030000000003" pitchFamily="34" charset="0"/>
              </a:rPr>
              <a:t>Programs served targeted populations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34AE1C7-3DC5-49D7-98C8-BD1B38769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1684" y="3205229"/>
            <a:ext cx="3012691" cy="301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3C623C4-C119-4A54-A2F0-DC760E0516ED}"/>
              </a:ext>
            </a:extLst>
          </p:cNvPr>
          <p:cNvSpPr/>
          <p:nvPr/>
        </p:nvSpPr>
        <p:spPr>
          <a:xfrm>
            <a:off x="0" y="320170"/>
            <a:ext cx="12192000" cy="4358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ctr">
            <a:spAutoFit/>
          </a:bodyPr>
          <a:lstStyle/>
          <a:p>
            <a:pPr marL="25400" marR="695960" indent="-571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Provided crucially needed assistance to the vulnerable, underserved and the marginalized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3BF84AE-93CA-4FE0-841C-7AECA000D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1" y="1503124"/>
            <a:ext cx="914400" cy="9144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38AFEF9-345C-4E70-BB81-98851C792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1" y="2413994"/>
            <a:ext cx="914400" cy="9144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011A9467-ED11-4DCB-999E-6F8E5A2F9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2" y="3474005"/>
            <a:ext cx="914400" cy="914400"/>
          </a:xfrm>
          <a:prstGeom prst="rect">
            <a:avLst/>
          </a:prstGeom>
        </p:spPr>
      </p:pic>
      <p:pic>
        <p:nvPicPr>
          <p:cNvPr id="22" name="Picture 21" descr="A picture containing silhouette, vector graphics&#10;&#10;Description automatically generated">
            <a:extLst>
              <a:ext uri="{FF2B5EF4-FFF2-40B4-BE49-F238E27FC236}">
                <a16:creationId xmlns:a16="http://schemas.microsoft.com/office/drawing/2014/main" id="{0D62929C-8CD3-46C4-B0DE-F94F2C3FE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3" y="4384875"/>
            <a:ext cx="914400" cy="91440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3FD82E0-B37B-475F-869C-84A033217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3" y="5354876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A3AC41-36C6-42BC-936E-BFADD4C4DF6D}"/>
              </a:ext>
            </a:extLst>
          </p:cNvPr>
          <p:cNvSpPr/>
          <p:nvPr/>
        </p:nvSpPr>
        <p:spPr>
          <a:xfrm>
            <a:off x="1397473" y="1147930"/>
            <a:ext cx="10581807" cy="549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A snapshot of populations served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Populations with little or no access to preventive or primary care services, for example,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84%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of participants had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not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 received a flu vaccine in recent memory,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24%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had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never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 received it.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Families with young children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facing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eviction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foreclosure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food insecurity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and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utility shut-off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.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High risk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older adults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who had never used any video conferencing tool and did not want to leave their homes during the pandemic</a:t>
            </a:r>
            <a:r>
              <a:rPr lang="en-US" sz="2400" dirty="0">
                <a:latin typeface="72 Condensed" panose="020B0506030000000003" pitchFamily="34" charset="0"/>
                <a:cs typeface="72 Condensed" panose="020B0506030000000003" pitchFamily="34" charset="0"/>
              </a:rPr>
              <a:t>.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Medically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homebound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adults, isolated,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living alone and in poverty,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95%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of whom were assessed at high nutritional risk.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Young women and their children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(newborn to 5 years) experiencing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homelessness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.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Pregnant and interconception women, and their children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(under 18 months) in abusive relationships with a clinical diagnosis of depression and living in extreme poverty;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67%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of them having multiple chronic conditions, and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75% 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of them assessed to be in crisis by CHWs.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People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returning home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after incarceration</a:t>
            </a:r>
            <a:r>
              <a:rPr lang="en-US" sz="2000" dirty="0">
                <a:latin typeface="72 Condensed" panose="020B0506030000000003" pitchFamily="34" charset="0"/>
                <a:cs typeface="72 Condensed" panose="020B050603000000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382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8ABFB8-4E5D-461E-9967-A62A1557EBBA}"/>
              </a:ext>
            </a:extLst>
          </p:cNvPr>
          <p:cNvSpPr/>
          <p:nvPr/>
        </p:nvSpPr>
        <p:spPr>
          <a:xfrm>
            <a:off x="0" y="490383"/>
            <a:ext cx="12191999" cy="4358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ctr">
            <a:spAutoFit/>
          </a:bodyPr>
          <a:lstStyle/>
          <a:p>
            <a:pPr marL="25400" marR="695960" indent="-5715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ea typeface="Calibri" panose="020F0502020204030204" pitchFamily="34" charset="0"/>
                <a:cs typeface="72" panose="020B0503030000000003" pitchFamily="34" charset="0"/>
              </a:rPr>
              <a:t>Strategies and Frequency used across programs (122 total strategies)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BABF4D-1686-4056-97DA-23E6501B0096}"/>
              </a:ext>
            </a:extLst>
          </p:cNvPr>
          <p:cNvSpPr/>
          <p:nvPr/>
        </p:nvSpPr>
        <p:spPr>
          <a:xfrm>
            <a:off x="692497" y="1603868"/>
            <a:ext cx="1949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Healthcare services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CB604-5125-40F4-9241-A0BBA2D48438}"/>
              </a:ext>
            </a:extLst>
          </p:cNvPr>
          <p:cNvSpPr/>
          <p:nvPr/>
        </p:nvSpPr>
        <p:spPr>
          <a:xfrm>
            <a:off x="0" y="4309046"/>
            <a:ext cx="2496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Education and livelihoods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2CCF13-23A6-4094-B788-3A587F5967A9}"/>
              </a:ext>
            </a:extLst>
          </p:cNvPr>
          <p:cNvSpPr/>
          <p:nvPr/>
        </p:nvSpPr>
        <p:spPr>
          <a:xfrm>
            <a:off x="9170134" y="4441189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7030A0"/>
                </a:solidFill>
                <a:latin typeface="72" panose="020B0503030000000003" pitchFamily="34" charset="0"/>
                <a:cs typeface="72" panose="020B0503030000000003" pitchFamily="34" charset="0"/>
              </a:rPr>
              <a:t>Data improvement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F39B5-A7FA-416B-945B-CF2AF958B6C8}"/>
              </a:ext>
            </a:extLst>
          </p:cNvPr>
          <p:cNvSpPr/>
          <p:nvPr/>
        </p:nvSpPr>
        <p:spPr>
          <a:xfrm>
            <a:off x="9302286" y="1484243"/>
            <a:ext cx="2266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6"/>
                </a:solidFill>
                <a:latin typeface="72" panose="020B0503030000000003" pitchFamily="34" charset="0"/>
                <a:cs typeface="72" panose="020B0503030000000003" pitchFamily="34" charset="0"/>
              </a:rPr>
              <a:t>Non-medical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37D80-2D45-4E61-8DB7-6BB3820F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191" y="1165360"/>
            <a:ext cx="9673119" cy="56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0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783443-E51C-47D2-9515-274505BAF6F2}"/>
              </a:ext>
            </a:extLst>
          </p:cNvPr>
          <p:cNvSpPr/>
          <p:nvPr/>
        </p:nvSpPr>
        <p:spPr>
          <a:xfrm>
            <a:off x="0" y="457758"/>
            <a:ext cx="12192000" cy="43088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cs typeface="72" panose="020B0503030000000003" pitchFamily="34" charset="0"/>
              </a:rPr>
              <a:t>People served: Service recipients by strategy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0BFEF-D2A2-4F3B-8E13-71B29ECAD204}"/>
              </a:ext>
            </a:extLst>
          </p:cNvPr>
          <p:cNvSpPr/>
          <p:nvPr/>
        </p:nvSpPr>
        <p:spPr>
          <a:xfrm>
            <a:off x="692497" y="1603868"/>
            <a:ext cx="19495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Healthcare services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2F99B9-4BB1-4BDF-9653-FB843BB2D41B}"/>
              </a:ext>
            </a:extLst>
          </p:cNvPr>
          <p:cNvSpPr/>
          <p:nvPr/>
        </p:nvSpPr>
        <p:spPr>
          <a:xfrm>
            <a:off x="0" y="4424215"/>
            <a:ext cx="2496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Education and livelihoods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DFC240-5174-428F-9FAF-DAB72692F2B8}"/>
              </a:ext>
            </a:extLst>
          </p:cNvPr>
          <p:cNvSpPr/>
          <p:nvPr/>
        </p:nvSpPr>
        <p:spPr>
          <a:xfrm>
            <a:off x="9373333" y="4441189"/>
            <a:ext cx="18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7030A0"/>
                </a:solidFill>
                <a:latin typeface="72" panose="020B0503030000000003" pitchFamily="34" charset="0"/>
                <a:cs typeface="72" panose="020B0503030000000003" pitchFamily="34" charset="0"/>
              </a:rPr>
              <a:t>Data improvement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67E72-C331-438E-86C3-74CF5E02B42B}"/>
              </a:ext>
            </a:extLst>
          </p:cNvPr>
          <p:cNvSpPr/>
          <p:nvPr/>
        </p:nvSpPr>
        <p:spPr>
          <a:xfrm>
            <a:off x="9493358" y="1547325"/>
            <a:ext cx="2266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chemeClr val="accent6"/>
                </a:solidFill>
                <a:latin typeface="72" panose="020B0503030000000003" pitchFamily="34" charset="0"/>
                <a:cs typeface="72" panose="020B0503030000000003" pitchFamily="34" charset="0"/>
              </a:rPr>
              <a:t>Non-medical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6B1FE-B7E1-4300-8E53-4DA3976A6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5" y="1256518"/>
            <a:ext cx="9523828" cy="56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B59942-A3D0-4528-B633-191D12113075}"/>
              </a:ext>
            </a:extLst>
          </p:cNvPr>
          <p:cNvSpPr/>
          <p:nvPr/>
        </p:nvSpPr>
        <p:spPr>
          <a:xfrm>
            <a:off x="31134" y="430661"/>
            <a:ext cx="12188952" cy="73152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72" panose="020B0503030000000003" pitchFamily="34" charset="0"/>
                <a:cs typeface="72" panose="020B0503030000000003" pitchFamily="34" charset="0"/>
              </a:rPr>
              <a:t>Exceeded expectations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40EE5-8F35-4792-92E8-F8BA7B08A081}"/>
              </a:ext>
            </a:extLst>
          </p:cNvPr>
          <p:cNvSpPr txBox="1"/>
          <p:nvPr/>
        </p:nvSpPr>
        <p:spPr>
          <a:xfrm>
            <a:off x="548642" y="1632180"/>
            <a:ext cx="1033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85%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of the reported outcome indicators*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met or exceeded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expectations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EA591-18ED-4916-B9F4-4CD10AFC0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35" y="2144712"/>
            <a:ext cx="7831909" cy="274139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7622173-3E99-41D2-95EA-FD534BBDC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60" y="2367356"/>
            <a:ext cx="2011680" cy="201168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1F2572B-F2A9-4839-804D-625DF0CF1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1" y="2514600"/>
            <a:ext cx="1828800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842FF-3CD7-4F0E-BBB5-EA51E140BB32}"/>
              </a:ext>
            </a:extLst>
          </p:cNvPr>
          <p:cNvSpPr txBox="1"/>
          <p:nvPr/>
        </p:nvSpPr>
        <p:spPr>
          <a:xfrm>
            <a:off x="511447" y="1239986"/>
            <a:ext cx="915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72" panose="020B0503030000000003" pitchFamily="34" charset="0"/>
                <a:cs typeface="72" panose="020B0503030000000003" pitchFamily="34" charset="0"/>
              </a:rPr>
              <a:t>Funded Programs were asked to compare expected and actual project outcomes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2E8FD-2CF7-410B-AB3D-6B8CEBC6FB22}"/>
              </a:ext>
            </a:extLst>
          </p:cNvPr>
          <p:cNvSpPr txBox="1"/>
          <p:nvPr/>
        </p:nvSpPr>
        <p:spPr>
          <a:xfrm>
            <a:off x="612096" y="4523803"/>
            <a:ext cx="11224471" cy="192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Examples: 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Food, water, and personal care items were expected to go to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144,200 people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,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 but the actual number of participants served was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356,076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Financial assistance to address critical housing, utilities and food needs was expected to go to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60 households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, but the actual number of supported households was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722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.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72" panose="020B0503030000000003" pitchFamily="34" charset="0"/>
                <a:cs typeface="72" panose="020B0503030000000003" pitchFamily="34" charset="0"/>
              </a:rPr>
              <a:t>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72" panose="020B0503030000000003" pitchFamily="34" charset="0"/>
              <a:cs typeface="72" panose="020B05030300000000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11F29-3362-4299-AF8B-3056A1F34FAA}"/>
              </a:ext>
            </a:extLst>
          </p:cNvPr>
          <p:cNvSpPr txBox="1"/>
          <p:nvPr/>
        </p:nvSpPr>
        <p:spPr>
          <a:xfrm>
            <a:off x="776313" y="6510128"/>
            <a:ext cx="1018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*Across all programs there were 188 explicit outcome indicators that were measured and evaluated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105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41ECC28C667048BE8DDE46EB31EECB" ma:contentTypeVersion="14" ma:contentTypeDescription="Create a new document." ma:contentTypeScope="" ma:versionID="2f3c64191a174f64beaa5af8578b2e68">
  <xsd:schema xmlns:xsd="http://www.w3.org/2001/XMLSchema" xmlns:xs="http://www.w3.org/2001/XMLSchema" xmlns:p="http://schemas.microsoft.com/office/2006/metadata/properties" xmlns:ns1="http://schemas.microsoft.com/sharepoint/v3" xmlns:ns2="f4e0dc3c-5608-4df5-aa55-51bd42116906" xmlns:ns3="d61e9206-6e8e-4e1b-a056-b2361dec4892" targetNamespace="http://schemas.microsoft.com/office/2006/metadata/properties" ma:root="true" ma:fieldsID="afd6f37e20cb8b0bf4ccc695018d0c5a" ns1:_="" ns2:_="" ns3:_="">
    <xsd:import namespace="http://schemas.microsoft.com/sharepoint/v3"/>
    <xsd:import namespace="f4e0dc3c-5608-4df5-aa55-51bd42116906"/>
    <xsd:import namespace="d61e9206-6e8e-4e1b-a056-b2361dec489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0dc3c-5608-4df5-aa55-51bd4211690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e9206-6e8e-4e1b-a056-b2361dec48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7A2CD41-E16E-4240-8F35-3D3B9111B4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CEE71F-DD99-46DD-B48E-E47FEFD09DAB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  <ds:schemaRef ds:uri="f4e0dc3c-5608-4df5-aa55-51bd42116906"/>
    <ds:schemaRef ds:uri="d61e9206-6e8e-4e1b-a056-b2361dec4892"/>
    <ds:schemaRef ds:uri="http://schemas.microsoft.com/sharepoint/v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ABC5883-22E2-45BA-BC55-E1265DA377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e0dc3c-5608-4df5-aa55-51bd42116906"/>
    <ds:schemaRef ds:uri="d61e9206-6e8e-4e1b-a056-b2361dec48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C51EBB6-CB5C-4D0F-B17D-5360A1335A6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1050</Words>
  <Application>Microsoft Office PowerPoint</Application>
  <PresentationFormat>Widescreen</PresentationFormat>
  <Paragraphs>75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72</vt:lpstr>
      <vt:lpstr>72 Condensed</vt:lpstr>
      <vt:lpstr>72 Light</vt:lpstr>
      <vt:lpstr>Aharoni</vt:lpstr>
      <vt:lpstr>Arial</vt:lpstr>
      <vt:lpstr>Calibri</vt:lpstr>
      <vt:lpstr>Calibri Light</vt:lpstr>
      <vt:lpstr>Franklin Gothic Medium</vt:lpstr>
      <vt:lpstr>Office Theme</vt:lpstr>
      <vt:lpstr>Michigan Network to Innovate for Community Health Equity (MNICHE)  Rapid Response Initiative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Michigan Network to Innovate for Community Health Equity (MNICHE)  Rapid Response Initiative</dc:title>
  <dc:creator>Renee Canady</dc:creator>
  <cp:lastModifiedBy>Amy Stagg</cp:lastModifiedBy>
  <cp:revision>18</cp:revision>
  <dcterms:created xsi:type="dcterms:W3CDTF">2021-03-13T02:06:01Z</dcterms:created>
  <dcterms:modified xsi:type="dcterms:W3CDTF">2021-03-18T18:53:39Z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0x0101008F41ECC28C667048BE8DDE46EB31EECB</vt:lpwstr>
  </property>
</Properties>
</file>