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26"/>
  </p:notesMasterIdLst>
  <p:handoutMasterIdLst>
    <p:handoutMasterId r:id="rId27"/>
  </p:handoutMasterIdLst>
  <p:sldIdLst>
    <p:sldId id="304" r:id="rId5"/>
    <p:sldId id="282" r:id="rId6"/>
    <p:sldId id="259" r:id="rId7"/>
    <p:sldId id="294" r:id="rId8"/>
    <p:sldId id="271" r:id="rId9"/>
    <p:sldId id="283" r:id="rId10"/>
    <p:sldId id="285" r:id="rId11"/>
    <p:sldId id="305" r:id="rId12"/>
    <p:sldId id="284" r:id="rId13"/>
    <p:sldId id="289" r:id="rId14"/>
    <p:sldId id="292" r:id="rId15"/>
    <p:sldId id="291" r:id="rId16"/>
    <p:sldId id="287" r:id="rId17"/>
    <p:sldId id="295" r:id="rId18"/>
    <p:sldId id="296" r:id="rId19"/>
    <p:sldId id="299" r:id="rId20"/>
    <p:sldId id="297" r:id="rId21"/>
    <p:sldId id="298" r:id="rId22"/>
    <p:sldId id="301" r:id="rId23"/>
    <p:sldId id="302" r:id="rId24"/>
    <p:sldId id="303" r:id="rId25"/>
  </p:sldIdLst>
  <p:sldSz cx="12192000" cy="6858000"/>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89408" autoAdjust="0"/>
  </p:normalViewPr>
  <p:slideViewPr>
    <p:cSldViewPr snapToGrid="0" showGuides="1">
      <p:cViewPr varScale="1">
        <p:scale>
          <a:sx n="48" d="100"/>
          <a:sy n="48" d="100"/>
        </p:scale>
        <p:origin x="67" y="355"/>
      </p:cViewPr>
      <p:guideLst>
        <p:guide orient="horz" pos="2160"/>
        <p:guide pos="3840"/>
      </p:guideLst>
    </p:cSldViewPr>
  </p:slideViewPr>
  <p:notesTextViewPr>
    <p:cViewPr>
      <p:scale>
        <a:sx n="3" d="2"/>
        <a:sy n="3" d="2"/>
      </p:scale>
      <p:origin x="0" y="0"/>
    </p:cViewPr>
  </p:notesTextViewPr>
  <p:notesViewPr>
    <p:cSldViewPr snapToGrid="0" showGuides="1">
      <p:cViewPr varScale="1">
        <p:scale>
          <a:sx n="76" d="100"/>
          <a:sy n="76" d="100"/>
        </p:scale>
        <p:origin x="3264"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3407"/>
          </a:xfrm>
          <a:prstGeom prst="rect">
            <a:avLst/>
          </a:prstGeom>
        </p:spPr>
        <p:txBody>
          <a:bodyPr vert="horz" lIns="91440" tIns="45720" rIns="91440" bIns="45720" rtlCol="0"/>
          <a:lstStyle>
            <a:lvl1pPr algn="r">
              <a:defRPr sz="1200"/>
            </a:lvl1pPr>
          </a:lstStyle>
          <a:p>
            <a:fld id="{5627325D-7C6B-4659-A656-A772019985A7}" type="datetimeFigureOut">
              <a:rPr lang="en-US" smtClean="0"/>
              <a:t>2/19/2019</a:t>
            </a:fld>
            <a:endParaRPr lang="en-US" dirty="0"/>
          </a:p>
        </p:txBody>
      </p:sp>
      <p:sp>
        <p:nvSpPr>
          <p:cNvPr id="4" name="Footer Placeholder 3"/>
          <p:cNvSpPr>
            <a:spLocks noGrp="1"/>
          </p:cNvSpPr>
          <p:nvPr>
            <p:ph type="ftr" sz="quarter" idx="2"/>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3406"/>
          </a:xfrm>
          <a:prstGeom prst="rect">
            <a:avLst/>
          </a:prstGeom>
        </p:spPr>
        <p:txBody>
          <a:bodyPr vert="horz" lIns="91440" tIns="45720" rIns="91440" bIns="45720" rtlCol="0" anchor="b"/>
          <a:lstStyle>
            <a:lvl1pPr algn="r">
              <a:defRPr sz="1200"/>
            </a:lvl1pPr>
          </a:lstStyle>
          <a:p>
            <a:fld id="{DAB6F1DE-7011-44EB-ACA9-621AFE57E05B}" type="slidenum">
              <a:rPr lang="en-US" smtClean="0"/>
              <a:t>‹#›</a:t>
            </a:fld>
            <a:endParaRPr lang="en-US" dirty="0"/>
          </a:p>
        </p:txBody>
      </p:sp>
    </p:spTree>
    <p:extLst>
      <p:ext uri="{BB962C8B-B14F-4D97-AF65-F5344CB8AC3E}">
        <p14:creationId xmlns:p14="http://schemas.microsoft.com/office/powerpoint/2010/main" val="37769527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38" y="0"/>
            <a:ext cx="3037840" cy="463407"/>
          </a:xfrm>
          <a:prstGeom prst="rect">
            <a:avLst/>
          </a:prstGeom>
        </p:spPr>
        <p:txBody>
          <a:bodyPr vert="horz" lIns="91440" tIns="45720" rIns="91440" bIns="45720" rtlCol="0"/>
          <a:lstStyle>
            <a:lvl1pPr algn="r">
              <a:defRPr sz="1200"/>
            </a:lvl1pPr>
          </a:lstStyle>
          <a:p>
            <a:fld id="{D75FD80F-0FDC-4A05-9EF1-C028EC4EDC0A}" type="datetimeFigureOut">
              <a:rPr lang="en-US" smtClean="0"/>
              <a:t>2/19/2019</a:t>
            </a:fld>
            <a:endParaRPr lang="en-US" dirty="0"/>
          </a:p>
        </p:txBody>
      </p:sp>
      <p:sp>
        <p:nvSpPr>
          <p:cNvPr id="4" name="Slide Image Placeholder 3"/>
          <p:cNvSpPr>
            <a:spLocks noGrp="1" noRot="1" noChangeAspect="1"/>
          </p:cNvSpPr>
          <p:nvPr>
            <p:ph type="sldImg" idx="2"/>
          </p:nvPr>
        </p:nvSpPr>
        <p:spPr>
          <a:xfrm>
            <a:off x="735013" y="1154113"/>
            <a:ext cx="55403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1"/>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9"/>
            <a:ext cx="3037840" cy="463406"/>
          </a:xfrm>
          <a:prstGeom prst="rect">
            <a:avLst/>
          </a:prstGeom>
        </p:spPr>
        <p:txBody>
          <a:bodyPr vert="horz" lIns="91440" tIns="45720" rIns="91440" bIns="45720" rtlCol="0" anchor="b"/>
          <a:lstStyle>
            <a:lvl1pPr algn="r">
              <a:defRPr sz="1200"/>
            </a:lvl1pPr>
          </a:lstStyle>
          <a:p>
            <a:fld id="{EB6039D5-9119-4C2A-87C5-029C8B6BFFEF}" type="slidenum">
              <a:rPr lang="en-US" smtClean="0"/>
              <a:t>‹#›</a:t>
            </a:fld>
            <a:endParaRPr lang="en-US" dirty="0"/>
          </a:p>
        </p:txBody>
      </p:sp>
    </p:spTree>
    <p:extLst>
      <p:ext uri="{BB962C8B-B14F-4D97-AF65-F5344CB8AC3E}">
        <p14:creationId xmlns:p14="http://schemas.microsoft.com/office/powerpoint/2010/main" val="333752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a:t>
            </a:fld>
            <a:endParaRPr lang="en-US" dirty="0"/>
          </a:p>
        </p:txBody>
      </p:sp>
    </p:spTree>
    <p:extLst>
      <p:ext uri="{BB962C8B-B14F-4D97-AF65-F5344CB8AC3E}">
        <p14:creationId xmlns:p14="http://schemas.microsoft.com/office/powerpoint/2010/main" val="1097192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12</a:t>
            </a:fld>
            <a:endParaRPr lang="en-US" dirty="0"/>
          </a:p>
        </p:txBody>
      </p:sp>
    </p:spTree>
    <p:extLst>
      <p:ext uri="{BB962C8B-B14F-4D97-AF65-F5344CB8AC3E}">
        <p14:creationId xmlns:p14="http://schemas.microsoft.com/office/powerpoint/2010/main" val="6519622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13</a:t>
            </a:fld>
            <a:endParaRPr lang="en-US" dirty="0"/>
          </a:p>
        </p:txBody>
      </p:sp>
    </p:spTree>
    <p:extLst>
      <p:ext uri="{BB962C8B-B14F-4D97-AF65-F5344CB8AC3E}">
        <p14:creationId xmlns:p14="http://schemas.microsoft.com/office/powerpoint/2010/main" val="15988046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14</a:t>
            </a:fld>
            <a:endParaRPr lang="en-US" dirty="0"/>
          </a:p>
        </p:txBody>
      </p:sp>
    </p:spTree>
    <p:extLst>
      <p:ext uri="{BB962C8B-B14F-4D97-AF65-F5344CB8AC3E}">
        <p14:creationId xmlns:p14="http://schemas.microsoft.com/office/powerpoint/2010/main" val="544183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was the test carried out? Did the team carry the test out on a small scale?  How did the team determine the effectiveness of the test? What problems, unexpected observations, and/or unintended side effects occurred? Feel free to insert images of tools developed for your test here (i.e. survey, tracking document, etc.)]</a:t>
            </a:r>
          </a:p>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15</a:t>
            </a:fld>
            <a:endParaRPr lang="en-US" dirty="0"/>
          </a:p>
        </p:txBody>
      </p:sp>
    </p:spTree>
    <p:extLst>
      <p:ext uri="{BB962C8B-B14F-4D97-AF65-F5344CB8AC3E}">
        <p14:creationId xmlns:p14="http://schemas.microsoft.com/office/powerpoint/2010/main" val="16910520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17</a:t>
            </a:fld>
            <a:endParaRPr lang="en-US" dirty="0"/>
          </a:p>
        </p:txBody>
      </p:sp>
    </p:spTree>
    <p:extLst>
      <p:ext uri="{BB962C8B-B14F-4D97-AF65-F5344CB8AC3E}">
        <p14:creationId xmlns:p14="http://schemas.microsoft.com/office/powerpoint/2010/main" val="32977183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18</a:t>
            </a:fld>
            <a:endParaRPr lang="en-US" dirty="0"/>
          </a:p>
        </p:txBody>
      </p:sp>
    </p:spTree>
    <p:extLst>
      <p:ext uri="{BB962C8B-B14F-4D97-AF65-F5344CB8AC3E}">
        <p14:creationId xmlns:p14="http://schemas.microsoft.com/office/powerpoint/2010/main" val="3641899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19</a:t>
            </a:fld>
            <a:endParaRPr lang="en-US" dirty="0"/>
          </a:p>
        </p:txBody>
      </p:sp>
    </p:spTree>
    <p:extLst>
      <p:ext uri="{BB962C8B-B14F-4D97-AF65-F5344CB8AC3E}">
        <p14:creationId xmlns:p14="http://schemas.microsoft.com/office/powerpoint/2010/main" val="25411954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20</a:t>
            </a:fld>
            <a:endParaRPr lang="en-US" dirty="0"/>
          </a:p>
        </p:txBody>
      </p:sp>
    </p:spTree>
    <p:extLst>
      <p:ext uri="{BB962C8B-B14F-4D97-AF65-F5344CB8AC3E}">
        <p14:creationId xmlns:p14="http://schemas.microsoft.com/office/powerpoint/2010/main" val="126317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3</a:t>
            </a:fld>
            <a:endParaRPr lang="en-US" dirty="0"/>
          </a:p>
        </p:txBody>
      </p:sp>
    </p:spTree>
    <p:extLst>
      <p:ext uri="{BB962C8B-B14F-4D97-AF65-F5344CB8AC3E}">
        <p14:creationId xmlns:p14="http://schemas.microsoft.com/office/powerpoint/2010/main" val="3721466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4</a:t>
            </a:fld>
            <a:endParaRPr lang="en-US" dirty="0"/>
          </a:p>
        </p:txBody>
      </p:sp>
    </p:spTree>
    <p:extLst>
      <p:ext uri="{BB962C8B-B14F-4D97-AF65-F5344CB8AC3E}">
        <p14:creationId xmlns:p14="http://schemas.microsoft.com/office/powerpoint/2010/main" val="6673076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5</a:t>
            </a:fld>
            <a:endParaRPr lang="en-US" dirty="0"/>
          </a:p>
        </p:txBody>
      </p:sp>
    </p:spTree>
    <p:extLst>
      <p:ext uri="{BB962C8B-B14F-4D97-AF65-F5344CB8AC3E}">
        <p14:creationId xmlns:p14="http://schemas.microsoft.com/office/powerpoint/2010/main" val="19661077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6</a:t>
            </a:fld>
            <a:endParaRPr lang="en-US" dirty="0"/>
          </a:p>
        </p:txBody>
      </p:sp>
    </p:spTree>
    <p:extLst>
      <p:ext uri="{BB962C8B-B14F-4D97-AF65-F5344CB8AC3E}">
        <p14:creationId xmlns:p14="http://schemas.microsoft.com/office/powerpoint/2010/main" val="830895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7</a:t>
            </a:fld>
            <a:endParaRPr lang="en-US" dirty="0"/>
          </a:p>
        </p:txBody>
      </p:sp>
    </p:spTree>
    <p:extLst>
      <p:ext uri="{BB962C8B-B14F-4D97-AF65-F5344CB8AC3E}">
        <p14:creationId xmlns:p14="http://schemas.microsoft.com/office/powerpoint/2010/main" val="39773668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9</a:t>
            </a:fld>
            <a:endParaRPr lang="en-US" dirty="0"/>
          </a:p>
        </p:txBody>
      </p:sp>
    </p:spTree>
    <p:extLst>
      <p:ext uri="{BB962C8B-B14F-4D97-AF65-F5344CB8AC3E}">
        <p14:creationId xmlns:p14="http://schemas.microsoft.com/office/powerpoint/2010/main" val="24456734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10</a:t>
            </a:fld>
            <a:endParaRPr lang="en-US" dirty="0"/>
          </a:p>
        </p:txBody>
      </p:sp>
    </p:spTree>
    <p:extLst>
      <p:ext uri="{BB962C8B-B14F-4D97-AF65-F5344CB8AC3E}">
        <p14:creationId xmlns:p14="http://schemas.microsoft.com/office/powerpoint/2010/main" val="13917681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6039D5-9119-4C2A-87C5-029C8B6BFFEF}" type="slidenum">
              <a:rPr lang="en-US" smtClean="0"/>
              <a:t>11</a:t>
            </a:fld>
            <a:endParaRPr lang="en-US" dirty="0"/>
          </a:p>
        </p:txBody>
      </p:sp>
    </p:spTree>
    <p:extLst>
      <p:ext uri="{BB962C8B-B14F-4D97-AF65-F5344CB8AC3E}">
        <p14:creationId xmlns:p14="http://schemas.microsoft.com/office/powerpoint/2010/main" val="268942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Date Placeholder 9"/>
          <p:cNvSpPr>
            <a:spLocks noGrp="1"/>
          </p:cNvSpPr>
          <p:nvPr>
            <p:ph type="dt" sz="half" idx="10"/>
          </p:nvPr>
        </p:nvSpPr>
        <p:spPr/>
        <p:txBody>
          <a:bodyPr/>
          <a:lstStyle>
            <a:lvl1pPr>
              <a:defRPr>
                <a:solidFill>
                  <a:schemeClr val="bg2"/>
                </a:solidFill>
              </a:defRPr>
            </a:lvl1pPr>
          </a:lstStyle>
          <a:p>
            <a:fld id="{349BF3EA-1A78-4F07-BDC0-C8A1BD461199}" type="datetimeFigureOut">
              <a:rPr lang="en-US" smtClean="0"/>
              <a:t>2/19/2019</a:t>
            </a:fld>
            <a:endParaRPr lang="en-US" dirty="0"/>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401CF334-2D5C-4859-84A6-CA7E6E43FAEB}" type="slidenum">
              <a:rPr lang="en-US" smtClean="0"/>
              <a:t>‹#›</a:t>
            </a:fld>
            <a:endParaRPr lang="en-US" dirty="0"/>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dirty="0"/>
          </a:p>
        </p:txBody>
      </p:sp>
      <p:sp>
        <p:nvSpPr>
          <p:cNvPr id="3" name="Subtitle 2"/>
          <p:cNvSpPr>
            <a:spLocks noGrp="1"/>
          </p:cNvSpPr>
          <p:nvPr>
            <p:ph type="subTitle" idx="1"/>
          </p:nvPr>
        </p:nvSpPr>
        <p:spPr>
          <a:xfrm>
            <a:off x="9347200" y="2052960"/>
            <a:ext cx="26416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13" name="Title 12"/>
          <p:cNvSpPr>
            <a:spLocks noGrp="1"/>
          </p:cNvSpPr>
          <p:nvPr>
            <p:ph type="title"/>
          </p:nvPr>
        </p:nvSpPr>
        <p:spPr>
          <a:xfrm>
            <a:off x="609600" y="2052960"/>
            <a:ext cx="8432800" cy="182880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2173938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609637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03200" y="147319"/>
            <a:ext cx="89408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47319"/>
            <a:ext cx="2608061"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Date Placeholder 3"/>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401CF334-2D5C-4859-84A6-CA7E6E43FAEB}" type="slidenum">
              <a:rPr lang="en-US" smtClean="0"/>
              <a:t>‹#›</a:t>
            </a:fld>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Vertical Title 1"/>
          <p:cNvSpPr>
            <a:spLocks noGrp="1"/>
          </p:cNvSpPr>
          <p:nvPr>
            <p:ph type="title" orient="vert"/>
          </p:nvPr>
        </p:nvSpPr>
        <p:spPr>
          <a:xfrm>
            <a:off x="9550400" y="274639"/>
            <a:ext cx="2235200" cy="5851525"/>
          </a:xfrm>
        </p:spPr>
        <p:txBody>
          <a:bodyPr vert="eaVert"/>
          <a:lstStyle/>
          <a:p>
            <a:r>
              <a:rPr lang="en-US"/>
              <a:t>Click to edit Master title style</a:t>
            </a:r>
            <a:endParaRPr lang="en-US" dirty="0"/>
          </a:p>
        </p:txBody>
      </p:sp>
    </p:spTree>
    <p:extLst>
      <p:ext uri="{BB962C8B-B14F-4D97-AF65-F5344CB8AC3E}">
        <p14:creationId xmlns:p14="http://schemas.microsoft.com/office/powerpoint/2010/main" val="3626437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3" name="Content Placeholder 2"/>
          <p:cNvSpPr>
            <a:spLocks noGrp="1"/>
          </p:cNvSpPr>
          <p:nvPr>
            <p:ph idx="1"/>
          </p:nvPr>
        </p:nvSpPr>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6"/>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72447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9347200" y="152399"/>
            <a:ext cx="26416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200" y="153923"/>
            <a:ext cx="89408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Date Placeholder 8"/>
          <p:cNvSpPr>
            <a:spLocks noGrp="1"/>
          </p:cNvSpPr>
          <p:nvPr>
            <p:ph type="dt" sz="half" idx="10"/>
          </p:nvPr>
        </p:nvSpPr>
        <p:spPr/>
        <p:txBody>
          <a:bodyPr/>
          <a:lstStyle>
            <a:lvl1pPr>
              <a:defRPr>
                <a:solidFill>
                  <a:srgbClr val="FFFFFF"/>
                </a:solidFill>
              </a:defRPr>
            </a:lvl1pPr>
          </a:lstStyle>
          <a:p>
            <a:fld id="{349BF3EA-1A78-4F07-BDC0-C8A1BD461199}" type="datetimeFigureOut">
              <a:rPr lang="en-US" smtClean="0"/>
              <a:t>2/19/2019</a:t>
            </a:fld>
            <a:endParaRPr lang="en-US" dirty="0"/>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401CF334-2D5C-4859-84A6-CA7E6E43FAEB}" type="slidenum">
              <a:rPr lang="en-US" smtClean="0"/>
              <a:t>‹#›</a:t>
            </a:fld>
            <a:endParaRPr lang="en-US" dirty="0"/>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dirty="0"/>
          </a:p>
        </p:txBody>
      </p:sp>
      <p:sp>
        <p:nvSpPr>
          <p:cNvPr id="3" name="Text Placeholder 2"/>
          <p:cNvSpPr>
            <a:spLocks noGrp="1"/>
          </p:cNvSpPr>
          <p:nvPr>
            <p:ph type="body" idx="1"/>
          </p:nvPr>
        </p:nvSpPr>
        <p:spPr>
          <a:xfrm>
            <a:off x="9550400" y="2892277"/>
            <a:ext cx="21336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2" name="Title 11"/>
          <p:cNvSpPr>
            <a:spLocks noGrp="1"/>
          </p:cNvSpPr>
          <p:nvPr>
            <p:ph type="title"/>
          </p:nvPr>
        </p:nvSpPr>
        <p:spPr>
          <a:xfrm>
            <a:off x="508000" y="2892277"/>
            <a:ext cx="8432800" cy="1645920"/>
          </a:xfrm>
        </p:spPr>
        <p:txBody>
          <a:bodyPr/>
          <a:lstStyle>
            <a:lvl1pPr algn="r">
              <a:defRPr sz="4200" spc="150" baseline="0"/>
            </a:lvl1pPr>
          </a:lstStyle>
          <a:p>
            <a:r>
              <a:rPr lang="en-US"/>
              <a:t>Click to edit Master title style</a:t>
            </a:r>
            <a:endParaRPr lang="en-US" dirty="0"/>
          </a:p>
        </p:txBody>
      </p:sp>
    </p:spTree>
    <p:extLst>
      <p:ext uri="{BB962C8B-B14F-4D97-AF65-F5344CB8AC3E}">
        <p14:creationId xmlns:p14="http://schemas.microsoft.com/office/powerpoint/2010/main" val="228124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4" name="Content Placeholder 3"/>
          <p:cNvSpPr>
            <a:spLocks noGrp="1"/>
          </p:cNvSpPr>
          <p:nvPr>
            <p:ph sz="half" idx="2"/>
          </p:nvPr>
        </p:nvSpPr>
        <p:spPr>
          <a:xfrm>
            <a:off x="6197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Content Placeholder 2"/>
          <p:cNvSpPr>
            <a:spLocks noGrp="1"/>
          </p:cNvSpPr>
          <p:nvPr>
            <p:ph sz="half" idx="1"/>
          </p:nvPr>
        </p:nvSpPr>
        <p:spPr>
          <a:xfrm>
            <a:off x="609600" y="1719072"/>
            <a:ext cx="5384800" cy="4407408"/>
          </a:xfrm>
        </p:spPr>
        <p:txBody>
          <a:bodyPr/>
          <a:lstStyle>
            <a:lvl1pPr>
              <a:defRPr sz="2400"/>
            </a:lvl1pPr>
            <a:lvl2pPr>
              <a:defRPr sz="20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882349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Date Placeholder 6"/>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
        <p:nvSpPr>
          <p:cNvPr id="6" name="Content Placeholder 5"/>
          <p:cNvSpPr>
            <a:spLocks noGrp="1"/>
          </p:cNvSpPr>
          <p:nvPr>
            <p:ph sz="quarter" idx="4"/>
          </p:nvPr>
        </p:nvSpPr>
        <p:spPr>
          <a:xfrm>
            <a:off x="6193368" y="2438400"/>
            <a:ext cx="5389033"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3368" y="1722438"/>
            <a:ext cx="5389033"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438400"/>
            <a:ext cx="5386917"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Text Placeholder 2"/>
          <p:cNvSpPr>
            <a:spLocks noGrp="1"/>
          </p:cNvSpPr>
          <p:nvPr>
            <p:ph type="body" idx="1"/>
          </p:nvPr>
        </p:nvSpPr>
        <p:spPr>
          <a:xfrm>
            <a:off x="609600" y="1722438"/>
            <a:ext cx="5386917"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itle 9"/>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379235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084948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03200" y="150919"/>
            <a:ext cx="11775736"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Date Placeholder 1"/>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04699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9347200" y="150876"/>
            <a:ext cx="26416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203200" y="152400"/>
            <a:ext cx="89408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Date Placeholder 4"/>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401CF334-2D5C-4859-84A6-CA7E6E43FAEB}" type="slidenum">
              <a:rPr lang="en-US" smtClean="0"/>
              <a:t>‹#›</a:t>
            </a:fld>
            <a:endParaRPr lang="en-US" dirty="0"/>
          </a:p>
        </p:txBody>
      </p:sp>
      <p:sp>
        <p:nvSpPr>
          <p:cNvPr id="3" name="Content Placeholder 2"/>
          <p:cNvSpPr>
            <a:spLocks noGrp="1"/>
          </p:cNvSpPr>
          <p:nvPr>
            <p:ph idx="1"/>
          </p:nvPr>
        </p:nvSpPr>
        <p:spPr>
          <a:xfrm>
            <a:off x="812800" y="304801"/>
            <a:ext cx="7823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546336" y="2130552"/>
            <a:ext cx="2231136"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itle 10"/>
          <p:cNvSpPr>
            <a:spLocks noGrp="1"/>
          </p:cNvSpPr>
          <p:nvPr>
            <p:ph type="title"/>
          </p:nvPr>
        </p:nvSpPr>
        <p:spPr>
          <a:xfrm>
            <a:off x="9546336" y="457200"/>
            <a:ext cx="2234213" cy="1673352"/>
          </a:xfrm>
        </p:spPr>
        <p:txBody>
          <a:bodyPr anchor="b"/>
          <a:lstStyle>
            <a:lvl1pPr algn="l">
              <a:defRPr sz="2000" spc="150" baseline="0"/>
            </a:lvl1pPr>
          </a:lstStyle>
          <a:p>
            <a:r>
              <a:rPr lang="en-US"/>
              <a:t>Click to edit Master title style</a:t>
            </a:r>
            <a:endParaRPr lang="en-US" dirty="0"/>
          </a:p>
        </p:txBody>
      </p:sp>
    </p:spTree>
    <p:extLst>
      <p:ext uri="{BB962C8B-B14F-4D97-AF65-F5344CB8AC3E}">
        <p14:creationId xmlns:p14="http://schemas.microsoft.com/office/powerpoint/2010/main" val="275602564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useBgFill="1">
        <p:nvSpPr>
          <p:cNvPr id="9" name="Rectangle 8"/>
          <p:cNvSpPr/>
          <p:nvPr/>
        </p:nvSpPr>
        <p:spPr>
          <a:xfrm>
            <a:off x="9347200" y="150876"/>
            <a:ext cx="26416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5" name="Date Placeholder 4"/>
          <p:cNvSpPr>
            <a:spLocks noGrp="1"/>
          </p:cNvSpPr>
          <p:nvPr>
            <p:ph type="dt" sz="half" idx="10"/>
          </p:nvPr>
        </p:nvSpPr>
        <p:spPr/>
        <p:txBody>
          <a:bodyPr/>
          <a:lstStyle/>
          <a:p>
            <a:fld id="{349BF3EA-1A78-4F07-BDC0-C8A1BD461199}" type="datetimeFigureOut">
              <a:rPr lang="en-US" smtClean="0"/>
              <a:t>2/19/2019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3" name="Picture Placeholder 2"/>
          <p:cNvSpPr>
            <a:spLocks noGrp="1"/>
          </p:cNvSpPr>
          <p:nvPr>
            <p:ph type="pic" idx="1"/>
          </p:nvPr>
        </p:nvSpPr>
        <p:spPr>
          <a:xfrm>
            <a:off x="203200" y="152400"/>
            <a:ext cx="89408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550400" y="2133600"/>
            <a:ext cx="22352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itle 9"/>
          <p:cNvSpPr>
            <a:spLocks noGrp="1"/>
          </p:cNvSpPr>
          <p:nvPr>
            <p:ph type="title"/>
          </p:nvPr>
        </p:nvSpPr>
        <p:spPr>
          <a:xfrm>
            <a:off x="9550400" y="460248"/>
            <a:ext cx="2235200" cy="1673352"/>
          </a:xfrm>
        </p:spPr>
        <p:txBody>
          <a:bodyPr anchor="b"/>
          <a:lstStyle>
            <a:lvl1pPr algn="l">
              <a:defRPr sz="2000" spc="150" baseline="0">
                <a:solidFill>
                  <a:schemeClr val="tx2"/>
                </a:solidFill>
              </a:defRPr>
            </a:lvl1pPr>
          </a:lstStyle>
          <a:p>
            <a:r>
              <a:rPr lang="en-US"/>
              <a:t>Click to edit Master title style</a:t>
            </a:r>
            <a:endParaRPr lang="en-US" dirty="0"/>
          </a:p>
        </p:txBody>
      </p:sp>
    </p:spTree>
    <p:extLst>
      <p:ext uri="{BB962C8B-B14F-4D97-AF65-F5344CB8AC3E}">
        <p14:creationId xmlns:p14="http://schemas.microsoft.com/office/powerpoint/2010/main" val="21091926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1">
        <a:schemeClr val="bg1"/>
      </p:bgRef>
    </p:bg>
    <p:spTree>
      <p:nvGrpSpPr>
        <p:cNvPr id="1" name=""/>
        <p:cNvGrpSpPr/>
        <p:nvPr/>
      </p:nvGrpSpPr>
      <p:grpSpPr>
        <a:xfrm>
          <a:off x="0" y="0"/>
          <a:ext cx="0" cy="0"/>
          <a:chOff x="0" y="0"/>
          <a:chExt cx="0" cy="0"/>
        </a:xfrm>
      </p:grpSpPr>
      <p:sp>
        <p:nvSpPr>
          <p:cNvPr id="9" name="Rectangle 8"/>
          <p:cNvSpPr/>
          <p:nvPr/>
        </p:nvSpPr>
        <p:spPr>
          <a:xfrm>
            <a:off x="203200" y="1634971"/>
            <a:ext cx="11775736"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8" name="Rectangle 7"/>
          <p:cNvSpPr/>
          <p:nvPr/>
        </p:nvSpPr>
        <p:spPr>
          <a:xfrm>
            <a:off x="203199" y="152401"/>
            <a:ext cx="11752063"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4" name="Date Placeholder 3"/>
          <p:cNvSpPr>
            <a:spLocks noGrp="1"/>
          </p:cNvSpPr>
          <p:nvPr>
            <p:ph type="dt" sz="half" idx="2"/>
          </p:nvPr>
        </p:nvSpPr>
        <p:spPr>
          <a:xfrm>
            <a:off x="494517" y="6356350"/>
            <a:ext cx="2844800" cy="274320"/>
          </a:xfrm>
          <a:prstGeom prst="rect">
            <a:avLst/>
          </a:prstGeom>
        </p:spPr>
        <p:txBody>
          <a:bodyPr vert="horz" lIns="91440" tIns="45720" rIns="91440" bIns="45720" rtlCol="0" anchor="ctr"/>
          <a:lstStyle>
            <a:lvl1pPr algn="l">
              <a:defRPr sz="1100">
                <a:solidFill>
                  <a:schemeClr val="tx2"/>
                </a:solidFill>
              </a:defRPr>
            </a:lvl1pPr>
          </a:lstStyle>
          <a:p>
            <a:fld id="{349BF3EA-1A78-4F07-BDC0-C8A1BD461199}" type="datetimeFigureOut">
              <a:rPr lang="en-US" smtClean="0"/>
              <a:t>2/19/2019</a:t>
            </a:fld>
            <a:endParaRPr lang="en-US" dirty="0"/>
          </a:p>
        </p:txBody>
      </p:sp>
      <p:sp>
        <p:nvSpPr>
          <p:cNvPr id="5" name="Footer Placeholder 4"/>
          <p:cNvSpPr>
            <a:spLocks noGrp="1"/>
          </p:cNvSpPr>
          <p:nvPr>
            <p:ph type="ftr" sz="quarter" idx="3"/>
          </p:nvPr>
        </p:nvSpPr>
        <p:spPr>
          <a:xfrm>
            <a:off x="4064000" y="6356350"/>
            <a:ext cx="4470400" cy="274320"/>
          </a:xfrm>
          <a:prstGeom prst="rect">
            <a:avLst/>
          </a:prstGeom>
        </p:spPr>
        <p:txBody>
          <a:bodyPr vert="horz" lIns="91440" tIns="45720" rIns="91440" bIns="45720" rtlCol="0" anchor="ctr"/>
          <a:lstStyle>
            <a:lvl1pPr algn="ctr">
              <a:defRPr sz="1100">
                <a:solidFill>
                  <a:schemeClr val="tx2"/>
                </a:solidFill>
              </a:defRPr>
            </a:lvl1pPr>
          </a:lstStyle>
          <a:p>
            <a:endParaRPr lang="en-US" dirty="0"/>
          </a:p>
        </p:txBody>
      </p:sp>
      <p:sp>
        <p:nvSpPr>
          <p:cNvPr id="6" name="Slide Number Placeholder 5"/>
          <p:cNvSpPr>
            <a:spLocks noGrp="1"/>
          </p:cNvSpPr>
          <p:nvPr>
            <p:ph type="sldNum" sz="quarter" idx="4"/>
          </p:nvPr>
        </p:nvSpPr>
        <p:spPr>
          <a:xfrm>
            <a:off x="10979573" y="6355080"/>
            <a:ext cx="777288"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401CF334-2D5C-4859-84A6-CA7E6E43FAEB}" type="slidenum">
              <a:rPr lang="en-US" smtClean="0"/>
              <a:t>‹#›</a:t>
            </a:fld>
            <a:endParaRPr lang="en-US" dirty="0"/>
          </a:p>
        </p:txBody>
      </p:sp>
      <p:sp>
        <p:nvSpPr>
          <p:cNvPr id="3" name="Text Placeholder 2"/>
          <p:cNvSpPr>
            <a:spLocks noGrp="1"/>
          </p:cNvSpPr>
          <p:nvPr>
            <p:ph type="body" idx="1"/>
          </p:nvPr>
        </p:nvSpPr>
        <p:spPr>
          <a:xfrm>
            <a:off x="507999" y="1719071"/>
            <a:ext cx="11210524" cy="44074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a:xfrm>
            <a:off x="508000" y="355847"/>
            <a:ext cx="11175013" cy="1054394"/>
          </a:xfrm>
          <a:prstGeom prst="rect">
            <a:avLst/>
          </a:prstGeom>
        </p:spPr>
        <p:txBody>
          <a:bodyPr vert="horz" lIns="91440" tIns="45720" rIns="91440" bIns="45720" rtlCol="0" anchor="ctr">
            <a:noAutofit/>
          </a:bodyPr>
          <a:lstStyle/>
          <a:p>
            <a:r>
              <a:rPr lang="en-US"/>
              <a:t>Click to edit Master title style</a:t>
            </a:r>
            <a:endParaRPr lang="en-US" dirty="0"/>
          </a:p>
        </p:txBody>
      </p:sp>
    </p:spTree>
    <p:extLst>
      <p:ext uri="{BB962C8B-B14F-4D97-AF65-F5344CB8AC3E}">
        <p14:creationId xmlns:p14="http://schemas.microsoft.com/office/powerpoint/2010/main" val="285696172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83341" y="811306"/>
            <a:ext cx="9784990" cy="781878"/>
          </a:xfrm>
          <a:prstGeom prst="rect">
            <a:avLst/>
          </a:prstGeom>
        </p:spPr>
        <p:txBody>
          <a:bodyPr>
            <a:normAutofit fontScale="85000" lnSpcReduction="10000"/>
          </a:bodyPr>
          <a:lst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a:lstStyle>
          <a:p>
            <a:r>
              <a:rPr lang="en-US" i="1" dirty="0">
                <a:solidFill>
                  <a:schemeClr val="tx1">
                    <a:lumMod val="75000"/>
                    <a:lumOff val="25000"/>
                  </a:schemeClr>
                </a:solidFill>
              </a:rPr>
              <a:t>[Guidance Slide-Information Only, Delete]</a:t>
            </a:r>
          </a:p>
        </p:txBody>
      </p:sp>
      <p:sp>
        <p:nvSpPr>
          <p:cNvPr id="6" name="Content Placeholder 4"/>
          <p:cNvSpPr txBox="1">
            <a:spLocks/>
          </p:cNvSpPr>
          <p:nvPr/>
        </p:nvSpPr>
        <p:spPr>
          <a:xfrm>
            <a:off x="489074" y="1961852"/>
            <a:ext cx="10946819" cy="5120640"/>
          </a:xfrm>
          <a:prstGeom prst="rect">
            <a:avLst/>
          </a:prstGeom>
        </p:spPr>
        <p:txBody>
          <a:bodyPr>
            <a:normAutofit/>
          </a:bodyPr>
          <a:lstStyle>
            <a:lvl1pPr marL="274320" indent="-228600" algn="l" defTabSz="914400" rtl="0" eaLnBrk="1" latinLnBrk="0" hangingPunct="1">
              <a:spcBef>
                <a:spcPct val="20000"/>
              </a:spcBef>
              <a:buClr>
                <a:schemeClr val="accent1"/>
              </a:buClr>
              <a:buFont typeface="Wingdings 2" pitchFamily="18" charset="2"/>
              <a:buChar char=""/>
              <a:defRPr sz="24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20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a:lstStyle>
          <a:p>
            <a:r>
              <a:rPr lang="en-US" sz="1600" dirty="0">
                <a:solidFill>
                  <a:schemeClr val="tx1"/>
                </a:solidFill>
              </a:rPr>
              <a:t>There is guidance within slides on what to include and items to be pulled from the Team Charter. Please be sure to remove this guidance (text colored in red) once information is included.</a:t>
            </a:r>
          </a:p>
          <a:p>
            <a:pPr marL="45720" indent="0">
              <a:buNone/>
            </a:pPr>
            <a:endParaRPr lang="en-US" sz="1600" dirty="0">
              <a:solidFill>
                <a:schemeClr val="tx1"/>
              </a:solidFill>
            </a:endParaRPr>
          </a:p>
          <a:p>
            <a:r>
              <a:rPr lang="en-US" sz="1600" dirty="0">
                <a:solidFill>
                  <a:schemeClr val="tx1"/>
                </a:solidFill>
              </a:rPr>
              <a:t>Feel free to add graphics, charts, screen shots of pertinent tools, and pictures throughout to make the presentation engaging and easily understood by the intended audience. Use bullets to limit the amount of narrative on slides, too much text on PPT slides can be overwhelming.</a:t>
            </a:r>
          </a:p>
          <a:p>
            <a:pPr marL="45720" indent="0">
              <a:buNone/>
            </a:pPr>
            <a:endParaRPr lang="en-US" sz="1600" dirty="0">
              <a:solidFill>
                <a:schemeClr val="tx1"/>
              </a:solidFill>
            </a:endParaRPr>
          </a:p>
          <a:p>
            <a:r>
              <a:rPr lang="en-US" sz="1600" dirty="0">
                <a:solidFill>
                  <a:schemeClr val="tx1"/>
                </a:solidFill>
              </a:rPr>
              <a:t>It is highly recommended that you have someone outside of your QI team review the Story Board from the audience perspective.</a:t>
            </a:r>
          </a:p>
          <a:p>
            <a:pPr marL="45720" indent="0">
              <a:buNone/>
            </a:pPr>
            <a:endParaRPr lang="en-US" sz="1600" dirty="0">
              <a:solidFill>
                <a:schemeClr val="tx1"/>
              </a:solidFill>
            </a:endParaRPr>
          </a:p>
          <a:p>
            <a:r>
              <a:rPr lang="en-US" sz="1600" dirty="0">
                <a:solidFill>
                  <a:schemeClr val="tx1"/>
                </a:solidFill>
              </a:rPr>
              <a:t>Use the notes section below the slide to capture additional information that you would share verbally during the presentation, notable things that are not able to be captured in the slides due to space limitation.</a:t>
            </a:r>
          </a:p>
          <a:p>
            <a:endParaRPr lang="en-US" dirty="0">
              <a:solidFill>
                <a:schemeClr val="tx1"/>
              </a:solidFill>
            </a:endParaRPr>
          </a:p>
        </p:txBody>
      </p:sp>
    </p:spTree>
    <p:extLst>
      <p:ext uri="{BB962C8B-B14F-4D97-AF65-F5344CB8AC3E}">
        <p14:creationId xmlns:p14="http://schemas.microsoft.com/office/powerpoint/2010/main" val="1253459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Examine the Current Approach: Key Lessons from Root Cause Analysis</a:t>
            </a:r>
          </a:p>
          <a:p>
            <a:pPr marL="45720" indent="0">
              <a:buNone/>
            </a:pPr>
            <a:r>
              <a:rPr lang="en-US" sz="2200" i="1" dirty="0">
                <a:solidFill>
                  <a:srgbClr val="FF0000"/>
                </a:solidFill>
              </a:rPr>
              <a:t>[Determining Root Cause: What did the team learn from the QI tool used to examine root cause? How did the team decide what root cause to tackle? You can summarize in bullets.]</a:t>
            </a:r>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12754753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Identify Potential Solutions</a:t>
            </a:r>
          </a:p>
          <a:p>
            <a:pPr marL="45720" indent="0">
              <a:buNone/>
            </a:pPr>
            <a:r>
              <a:rPr lang="en-US" sz="2200" i="1" dirty="0">
                <a:solidFill>
                  <a:srgbClr val="FF0000"/>
                </a:solidFill>
              </a:rPr>
              <a:t>[Insert Affinity Diagram or other QI tool used to brainstorm potential solutions to the root cause.]</a:t>
            </a:r>
          </a:p>
          <a:p>
            <a:pPr marL="45720" indent="0">
              <a:buNone/>
            </a:pPr>
            <a:endParaRPr lang="en-US" dirty="0"/>
          </a:p>
          <a:p>
            <a:pPr marL="45720" indent="0">
              <a:buNone/>
            </a:pPr>
            <a:endParaRPr lang="en-US" dirty="0"/>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2844888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Identify Potential Solutions: Key Lessons from Affinity Diagram</a:t>
            </a:r>
          </a:p>
          <a:p>
            <a:pPr marL="45720" indent="0">
              <a:buNone/>
            </a:pPr>
            <a:r>
              <a:rPr lang="en-US" sz="2200" i="1" dirty="0">
                <a:solidFill>
                  <a:srgbClr val="FF0000"/>
                </a:solidFill>
              </a:rPr>
              <a:t>[What did the team learn from identifying potential solutions based on the root cause? Were model or best practices reviewed to identify potential changes that could be tested? What solution did the team pick and why? You can summarize in bullets.]</a:t>
            </a:r>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15663092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Improvement Theory (If/Then Statement)</a:t>
            </a:r>
          </a:p>
          <a:p>
            <a:pPr marL="45720" indent="0">
              <a:buNone/>
            </a:pPr>
            <a:r>
              <a:rPr lang="en-US" sz="2200" i="1" dirty="0">
                <a:solidFill>
                  <a:srgbClr val="FF0000"/>
                </a:solidFill>
              </a:rPr>
              <a:t>[Insert Improvement Theory/Theories from your Team Charter]</a:t>
            </a:r>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35716848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DO Stage</a:t>
            </a:r>
            <a:br>
              <a:rPr lang="en-US" dirty="0"/>
            </a:br>
            <a:r>
              <a:rPr lang="en-US" sz="3200" dirty="0"/>
              <a:t>Test the theory for Improvement</a:t>
            </a:r>
            <a:endParaRPr lang="en-US" dirty="0"/>
          </a:p>
        </p:txBody>
      </p:sp>
      <p:sp>
        <p:nvSpPr>
          <p:cNvPr id="5" name="Subtitle 4"/>
          <p:cNvSpPr>
            <a:spLocks noGrp="1"/>
          </p:cNvSpPr>
          <p:nvPr>
            <p:ph type="subTitle" idx="1"/>
          </p:nvPr>
        </p:nvSpPr>
        <p:spPr>
          <a:xfrm>
            <a:off x="9347200" y="293914"/>
            <a:ext cx="2641600" cy="6237515"/>
          </a:xfrm>
        </p:spPr>
        <p:txBody>
          <a:bodyPr/>
          <a:lstStyle/>
          <a:p>
            <a:r>
              <a:rPr lang="en-US" dirty="0"/>
              <a:t>Test the Theory for Improvement</a:t>
            </a:r>
          </a:p>
          <a:p>
            <a:endParaRPr lang="en-US" dirty="0"/>
          </a:p>
        </p:txBody>
      </p:sp>
    </p:spTree>
    <p:extLst>
      <p:ext uri="{BB962C8B-B14F-4D97-AF65-F5344CB8AC3E}">
        <p14:creationId xmlns:p14="http://schemas.microsoft.com/office/powerpoint/2010/main" val="4201838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Test the Theory</a:t>
            </a:r>
          </a:p>
          <a:p>
            <a:endParaRPr lang="en-US" dirty="0"/>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Do Stage</a:t>
            </a:r>
            <a:br>
              <a:rPr lang="en-US" dirty="0"/>
            </a:br>
            <a:r>
              <a:rPr lang="en-US" sz="2000" dirty="0"/>
              <a:t>Test the theory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671326799"/>
              </p:ext>
            </p:extLst>
          </p:nvPr>
        </p:nvGraphicFramePr>
        <p:xfrm>
          <a:off x="1783391" y="3148232"/>
          <a:ext cx="8162214" cy="3177421"/>
        </p:xfrm>
        <a:graphic>
          <a:graphicData uri="http://schemas.openxmlformats.org/drawingml/2006/table">
            <a:tbl>
              <a:tblPr firstRow="1" bandRow="1">
                <a:tableStyleId>{5C22544A-7EE6-4342-B048-85BDC9FD1C3A}</a:tableStyleId>
              </a:tblPr>
              <a:tblGrid>
                <a:gridCol w="4081107">
                  <a:extLst>
                    <a:ext uri="{9D8B030D-6E8A-4147-A177-3AD203B41FA5}">
                      <a16:colId xmlns:a16="http://schemas.microsoft.com/office/drawing/2014/main" val="20000"/>
                    </a:ext>
                  </a:extLst>
                </a:gridCol>
                <a:gridCol w="4081107">
                  <a:extLst>
                    <a:ext uri="{9D8B030D-6E8A-4147-A177-3AD203B41FA5}">
                      <a16:colId xmlns:a16="http://schemas.microsoft.com/office/drawing/2014/main" val="20001"/>
                    </a:ext>
                  </a:extLst>
                </a:gridCol>
              </a:tblGrid>
              <a:tr h="586621">
                <a:tc>
                  <a:txBody>
                    <a:bodyPr/>
                    <a:lstStyle/>
                    <a:p>
                      <a:r>
                        <a:rPr lang="en-US" dirty="0"/>
                        <a:t>Major Action Steps</a:t>
                      </a:r>
                    </a:p>
                  </a:txBody>
                  <a:tcPr/>
                </a:tc>
                <a:tc>
                  <a:txBody>
                    <a:bodyPr/>
                    <a:lstStyle/>
                    <a:p>
                      <a:r>
                        <a:rPr lang="en-US" dirty="0"/>
                        <a:t>Date Completed</a:t>
                      </a:r>
                    </a:p>
                  </a:txBody>
                  <a:tcPr/>
                </a:tc>
                <a:extLst>
                  <a:ext uri="{0D108BD9-81ED-4DB2-BD59-A6C34878D82A}">
                    <a16:rowId xmlns:a16="http://schemas.microsoft.com/office/drawing/2014/main" val="10000"/>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1"/>
                  </a:ext>
                </a:extLst>
              </a:tr>
              <a:tr h="370840">
                <a:tc>
                  <a:txBody>
                    <a:bodyPr/>
                    <a:lstStyle/>
                    <a:p>
                      <a:endParaRPr lang="en-US" dirty="0"/>
                    </a:p>
                  </a:txBody>
                  <a:tcPr/>
                </a:tc>
                <a:tc>
                  <a:txBody>
                    <a:bodyPr/>
                    <a:lstStyle/>
                    <a:p>
                      <a:endParaRPr lang="en-US"/>
                    </a:p>
                  </a:txBody>
                  <a:tcPr/>
                </a:tc>
                <a:extLst>
                  <a:ext uri="{0D108BD9-81ED-4DB2-BD59-A6C34878D82A}">
                    <a16:rowId xmlns:a16="http://schemas.microsoft.com/office/drawing/2014/main" val="10002"/>
                  </a:ext>
                </a:extLst>
              </a:tr>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3"/>
                  </a:ext>
                </a:extLst>
              </a:tr>
              <a:tr h="370840">
                <a:tc>
                  <a:txBody>
                    <a:bodyPr/>
                    <a:lstStyle/>
                    <a:p>
                      <a:endParaRPr lang="en-US"/>
                    </a:p>
                  </a:txBody>
                  <a:tcPr/>
                </a:tc>
                <a:tc>
                  <a:txBody>
                    <a:bodyPr/>
                    <a:lstStyle/>
                    <a:p>
                      <a:endParaRPr lang="en-US"/>
                    </a:p>
                  </a:txBody>
                  <a:tcPr/>
                </a:tc>
                <a:extLst>
                  <a:ext uri="{0D108BD9-81ED-4DB2-BD59-A6C34878D82A}">
                    <a16:rowId xmlns:a16="http://schemas.microsoft.com/office/drawing/2014/main" val="10004"/>
                  </a:ext>
                </a:extLst>
              </a:tr>
              <a:tr h="332620">
                <a:tc>
                  <a:txBody>
                    <a:bodyPr/>
                    <a:lstStyle/>
                    <a:p>
                      <a:endParaRPr lang="en-US"/>
                    </a:p>
                  </a:txBody>
                  <a:tcPr/>
                </a:tc>
                <a:tc>
                  <a:txBody>
                    <a:bodyPr/>
                    <a:lstStyle/>
                    <a:p>
                      <a:endParaRPr lang="en-US"/>
                    </a:p>
                  </a:txBody>
                  <a:tcPr/>
                </a:tc>
                <a:extLst>
                  <a:ext uri="{0D108BD9-81ED-4DB2-BD59-A6C34878D82A}">
                    <a16:rowId xmlns:a16="http://schemas.microsoft.com/office/drawing/2014/main" val="10005"/>
                  </a:ext>
                </a:extLst>
              </a:tr>
              <a:tr h="370840">
                <a:tc>
                  <a:txBody>
                    <a:bodyPr/>
                    <a:lstStyle/>
                    <a:p>
                      <a:endParaRPr lang="en-US" dirty="0"/>
                    </a:p>
                  </a:txBody>
                  <a:tcPr/>
                </a:tc>
                <a:tc>
                  <a:txBody>
                    <a:bodyPr/>
                    <a:lstStyle/>
                    <a:p>
                      <a:endParaRPr lang="en-US"/>
                    </a:p>
                  </a:txBody>
                  <a:tcPr/>
                </a:tc>
                <a:extLst>
                  <a:ext uri="{0D108BD9-81ED-4DB2-BD59-A6C34878D82A}">
                    <a16:rowId xmlns:a16="http://schemas.microsoft.com/office/drawing/2014/main" val="10006"/>
                  </a:ext>
                </a:extLst>
              </a:tr>
              <a:tr h="370840">
                <a:tc>
                  <a:txBody>
                    <a:bodyPr/>
                    <a:lstStyle/>
                    <a:p>
                      <a:endParaRPr lang="en-US"/>
                    </a:p>
                  </a:txBody>
                  <a:tcPr/>
                </a:tc>
                <a:tc>
                  <a:txBody>
                    <a:bodyPr/>
                    <a:lstStyle/>
                    <a:p>
                      <a:endParaRPr lang="en-US" dirty="0"/>
                    </a:p>
                  </a:txBody>
                  <a:tcPr/>
                </a:tc>
                <a:extLst>
                  <a:ext uri="{0D108BD9-81ED-4DB2-BD59-A6C34878D82A}">
                    <a16:rowId xmlns:a16="http://schemas.microsoft.com/office/drawing/2014/main" val="10007"/>
                  </a:ext>
                </a:extLst>
              </a:tr>
            </a:tbl>
          </a:graphicData>
        </a:graphic>
      </p:graphicFrame>
      <p:sp>
        <p:nvSpPr>
          <p:cNvPr id="6" name="Rectangle 5"/>
          <p:cNvSpPr/>
          <p:nvPr/>
        </p:nvSpPr>
        <p:spPr>
          <a:xfrm>
            <a:off x="507999" y="2143036"/>
            <a:ext cx="10602686" cy="923330"/>
          </a:xfrm>
          <a:prstGeom prst="rect">
            <a:avLst/>
          </a:prstGeom>
        </p:spPr>
        <p:txBody>
          <a:bodyPr wrap="square">
            <a:spAutoFit/>
          </a:bodyPr>
          <a:lstStyle/>
          <a:p>
            <a:r>
              <a:rPr lang="en-US" i="1" dirty="0">
                <a:solidFill>
                  <a:srgbClr val="FF0000"/>
                </a:solidFill>
              </a:rPr>
              <a:t>[Note the major action steps and dates your team took to </a:t>
            </a:r>
            <a:r>
              <a:rPr lang="en-US" i="1" u="sng" dirty="0">
                <a:solidFill>
                  <a:srgbClr val="FF0000"/>
                </a:solidFill>
              </a:rPr>
              <a:t>test</a:t>
            </a:r>
            <a:r>
              <a:rPr lang="en-US" i="1" dirty="0">
                <a:solidFill>
                  <a:srgbClr val="FF0000"/>
                </a:solidFill>
              </a:rPr>
              <a:t> the improvement theory (complete the Do stage). This includes </a:t>
            </a:r>
            <a:r>
              <a:rPr lang="en-US" i="1" u="sng" dirty="0">
                <a:solidFill>
                  <a:srgbClr val="FF0000"/>
                </a:solidFill>
              </a:rPr>
              <a:t>tasks</a:t>
            </a:r>
            <a:r>
              <a:rPr lang="en-US" i="1" dirty="0">
                <a:solidFill>
                  <a:srgbClr val="FF0000"/>
                </a:solidFill>
              </a:rPr>
              <a:t> that were completed in order to prepare for the test as well as </a:t>
            </a:r>
            <a:r>
              <a:rPr lang="en-US" i="1" u="sng" dirty="0">
                <a:solidFill>
                  <a:srgbClr val="FF0000"/>
                </a:solidFill>
              </a:rPr>
              <a:t>testing</a:t>
            </a:r>
            <a:r>
              <a:rPr lang="en-US" i="1" dirty="0">
                <a:solidFill>
                  <a:srgbClr val="FF0000"/>
                </a:solidFill>
              </a:rPr>
              <a:t> the theory.]  </a:t>
            </a:r>
          </a:p>
        </p:txBody>
      </p:sp>
    </p:spTree>
    <p:extLst>
      <p:ext uri="{BB962C8B-B14F-4D97-AF65-F5344CB8AC3E}">
        <p14:creationId xmlns:p14="http://schemas.microsoft.com/office/powerpoint/2010/main" val="2610750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spcBef>
                <a:spcPts val="0"/>
              </a:spcBef>
              <a:buClrTx/>
              <a:buNone/>
              <a:defRPr/>
            </a:pPr>
            <a:r>
              <a:rPr lang="en-US" sz="2200" i="1" dirty="0">
                <a:solidFill>
                  <a:srgbClr val="FF0000"/>
                </a:solidFill>
              </a:rPr>
              <a:t>[Use this space to insert images of tools developed for your test (i.e. survey, tracking document, checklist, etc.)]</a:t>
            </a:r>
          </a:p>
        </p:txBody>
      </p:sp>
      <p:sp>
        <p:nvSpPr>
          <p:cNvPr id="3" name="Title 2"/>
          <p:cNvSpPr>
            <a:spLocks noGrp="1"/>
          </p:cNvSpPr>
          <p:nvPr>
            <p:ph type="title"/>
          </p:nvPr>
        </p:nvSpPr>
        <p:spPr/>
        <p:txBody>
          <a:bodyPr/>
          <a:lstStyle/>
          <a:p>
            <a:r>
              <a:rPr lang="en-US" dirty="0">
                <a:solidFill>
                  <a:prstClr val="white"/>
                </a:solidFill>
              </a:rPr>
              <a:t>Do Stage</a:t>
            </a:r>
            <a:br>
              <a:rPr lang="en-US" dirty="0">
                <a:solidFill>
                  <a:prstClr val="white"/>
                </a:solidFill>
              </a:rPr>
            </a:br>
            <a:r>
              <a:rPr lang="en-US" sz="2000" dirty="0">
                <a:solidFill>
                  <a:prstClr val="white"/>
                </a:solidFill>
              </a:rPr>
              <a:t>Test the theory for Improvement</a:t>
            </a:r>
            <a:endParaRPr lang="en-US" dirty="0"/>
          </a:p>
        </p:txBody>
      </p:sp>
      <p:pic>
        <p:nvPicPr>
          <p:cNvPr id="5" name="Picture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124244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STUDY Stage</a:t>
            </a:r>
            <a:br>
              <a:rPr lang="en-US" dirty="0"/>
            </a:br>
            <a:r>
              <a:rPr lang="en-US" sz="3200" dirty="0"/>
              <a:t>Use data to Study the Results of the Test</a:t>
            </a:r>
            <a:endParaRPr lang="en-US" dirty="0"/>
          </a:p>
        </p:txBody>
      </p:sp>
      <p:sp>
        <p:nvSpPr>
          <p:cNvPr id="5" name="Subtitle 4"/>
          <p:cNvSpPr>
            <a:spLocks noGrp="1"/>
          </p:cNvSpPr>
          <p:nvPr>
            <p:ph type="subTitle" idx="1"/>
          </p:nvPr>
        </p:nvSpPr>
        <p:spPr>
          <a:xfrm>
            <a:off x="9347200" y="293914"/>
            <a:ext cx="2641600" cy="6237515"/>
          </a:xfrm>
        </p:spPr>
        <p:txBody>
          <a:bodyPr/>
          <a:lstStyle/>
          <a:p>
            <a:r>
              <a:rPr lang="en-US" dirty="0"/>
              <a:t>Study the Results</a:t>
            </a:r>
          </a:p>
          <a:p>
            <a:endParaRPr lang="en-US" dirty="0"/>
          </a:p>
        </p:txBody>
      </p:sp>
    </p:spTree>
    <p:extLst>
      <p:ext uri="{BB962C8B-B14F-4D97-AF65-F5344CB8AC3E}">
        <p14:creationId xmlns:p14="http://schemas.microsoft.com/office/powerpoint/2010/main" val="2415696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How did the test go?</a:t>
            </a:r>
          </a:p>
          <a:p>
            <a:pPr marL="0" indent="0">
              <a:spcBef>
                <a:spcPts val="0"/>
              </a:spcBef>
              <a:buClrTx/>
              <a:buNone/>
              <a:defRPr/>
            </a:pPr>
            <a:r>
              <a:rPr lang="en-US" sz="2200" i="1" spc="100" dirty="0">
                <a:solidFill>
                  <a:srgbClr val="FF0000"/>
                </a:solidFill>
              </a:rPr>
              <a:t>[Was the test successful? Did the results match the team’s theory? Was there an improvement? </a:t>
            </a:r>
            <a:r>
              <a:rPr lang="en-US" sz="2200" i="1" dirty="0">
                <a:solidFill>
                  <a:srgbClr val="FF0000"/>
                </a:solidFill>
              </a:rPr>
              <a:t>You can summarize in bullets.]</a:t>
            </a:r>
          </a:p>
          <a:p>
            <a:pPr marL="0" indent="0">
              <a:spcBef>
                <a:spcPts val="0"/>
              </a:spcBef>
              <a:buClrTx/>
              <a:buNone/>
              <a:defRPr/>
            </a:pPr>
            <a:endParaRPr lang="en-US" sz="1800" i="1" spc="100" dirty="0">
              <a:solidFill>
                <a:srgbClr val="FF0000"/>
              </a:solidFill>
            </a:endParaRPr>
          </a:p>
          <a:p>
            <a:pPr marL="45720" indent="0">
              <a:buNone/>
            </a:pPr>
            <a:endParaRPr lang="en-US" dirty="0"/>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Study  Stage</a:t>
            </a:r>
            <a:br>
              <a:rPr lang="en-US" dirty="0"/>
            </a:br>
            <a:r>
              <a:rPr lang="en-US" sz="2000" dirty="0"/>
              <a:t>Use Data to Study The Results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
        <p:nvSpPr>
          <p:cNvPr id="5" name="Rectangle 4"/>
          <p:cNvSpPr/>
          <p:nvPr/>
        </p:nvSpPr>
        <p:spPr>
          <a:xfrm>
            <a:off x="2778604" y="3439761"/>
            <a:ext cx="6427081" cy="2447433"/>
          </a:xfrm>
          <a:prstGeom prst="rect">
            <a:avLst/>
          </a:prstGeom>
          <a:solidFill>
            <a:schemeClr val="bg1">
              <a:lumMod val="75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r>
              <a:rPr lang="en-US" i="1" dirty="0">
                <a:solidFill>
                  <a:srgbClr val="FF0000"/>
                </a:solidFill>
              </a:rPr>
              <a:t>[Insert a chart or table with your data (be sure to include your baseline and comparison data). Feel free to include the data chart(s) on a separate slide, if needed.] </a:t>
            </a:r>
          </a:p>
        </p:txBody>
      </p:sp>
    </p:spTree>
    <p:extLst>
      <p:ext uri="{BB962C8B-B14F-4D97-AF65-F5344CB8AC3E}">
        <p14:creationId xmlns:p14="http://schemas.microsoft.com/office/powerpoint/2010/main" val="262092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What did the team learn?</a:t>
            </a:r>
          </a:p>
          <a:p>
            <a:pPr marL="0" indent="0">
              <a:spcBef>
                <a:spcPts val="0"/>
              </a:spcBef>
              <a:buClrTx/>
              <a:buNone/>
              <a:defRPr/>
            </a:pPr>
            <a:r>
              <a:rPr lang="en-US" sz="2200" i="1" spc="100" dirty="0">
                <a:solidFill>
                  <a:srgbClr val="FF0000"/>
                </a:solidFill>
              </a:rPr>
              <a:t>[Note what the team learned through the test here. Did the team experience any unintended side effects or events that impacted results? Did the team need to test the improvement under other conditions? Were there any “aha” moments during the test? </a:t>
            </a:r>
            <a:r>
              <a:rPr lang="en-US" sz="2200" i="1" dirty="0">
                <a:solidFill>
                  <a:srgbClr val="FF0000"/>
                </a:solidFill>
              </a:rPr>
              <a:t>You can summarize in bullets.]</a:t>
            </a:r>
          </a:p>
          <a:p>
            <a:pPr marL="0" indent="0">
              <a:spcBef>
                <a:spcPts val="0"/>
              </a:spcBef>
              <a:buClrTx/>
              <a:buNone/>
              <a:defRPr/>
            </a:pPr>
            <a:endParaRPr lang="en-US" dirty="0"/>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Study  Stage</a:t>
            </a:r>
            <a:br>
              <a:rPr lang="en-US" dirty="0"/>
            </a:br>
            <a:r>
              <a:rPr lang="en-US" sz="2000" dirty="0"/>
              <a:t>Use Data to Study The Results</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4134484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 </a:t>
            </a:r>
          </a:p>
        </p:txBody>
      </p:sp>
      <p:sp>
        <p:nvSpPr>
          <p:cNvPr id="4" name="Title 3"/>
          <p:cNvSpPr>
            <a:spLocks noGrp="1"/>
          </p:cNvSpPr>
          <p:nvPr>
            <p:ph type="title"/>
          </p:nvPr>
        </p:nvSpPr>
        <p:spPr/>
        <p:txBody>
          <a:bodyPr/>
          <a:lstStyle/>
          <a:p>
            <a:r>
              <a:rPr lang="en-US" dirty="0">
                <a:solidFill>
                  <a:srgbClr val="FF0000"/>
                </a:solidFill>
              </a:rPr>
              <a:t>QI Project Title</a:t>
            </a:r>
            <a:br>
              <a:rPr lang="en-US" dirty="0">
                <a:solidFill>
                  <a:srgbClr val="FF0000"/>
                </a:solidFill>
              </a:rPr>
            </a:br>
            <a:r>
              <a:rPr lang="en-US" sz="2400" dirty="0">
                <a:solidFill>
                  <a:srgbClr val="FF0000"/>
                </a:solidFill>
                <a:latin typeface="+mn-lt"/>
              </a:rPr>
              <a:t>Team Name</a:t>
            </a:r>
            <a:br>
              <a:rPr lang="en-US" sz="2400" dirty="0">
                <a:solidFill>
                  <a:srgbClr val="FF0000"/>
                </a:solidFill>
                <a:latin typeface="+mn-lt"/>
              </a:rPr>
            </a:br>
            <a:r>
              <a:rPr lang="en-US" sz="2400" dirty="0">
                <a:solidFill>
                  <a:srgbClr val="FF0000"/>
                </a:solidFill>
                <a:latin typeface="+mn-lt"/>
              </a:rPr>
              <a:t>Local Implementing Agency</a:t>
            </a:r>
            <a:br>
              <a:rPr lang="en-US" sz="2400" dirty="0">
                <a:solidFill>
                  <a:srgbClr val="FF0000"/>
                </a:solidFill>
                <a:latin typeface="+mn-lt"/>
              </a:rPr>
            </a:br>
            <a:br>
              <a:rPr lang="en-US" sz="2400" dirty="0">
                <a:solidFill>
                  <a:srgbClr val="FF0000"/>
                </a:solidFill>
                <a:latin typeface="+mn-lt"/>
              </a:rPr>
            </a:br>
            <a:r>
              <a:rPr lang="en-US" sz="2400" dirty="0">
                <a:solidFill>
                  <a:srgbClr val="FF0000"/>
                </a:solidFill>
                <a:latin typeface="+mn-lt"/>
              </a:rPr>
              <a:t>FY16 Storyboard</a:t>
            </a:r>
            <a:endParaRPr lang="en-US" dirty="0">
              <a:solidFill>
                <a:srgbClr val="FF0000"/>
              </a:solidFill>
              <a:latin typeface="+mn-lt"/>
            </a:endParaRPr>
          </a:p>
        </p:txBody>
      </p:sp>
      <p:sp>
        <p:nvSpPr>
          <p:cNvPr id="2" name="TextBox 1"/>
          <p:cNvSpPr txBox="1"/>
          <p:nvPr/>
        </p:nvSpPr>
        <p:spPr>
          <a:xfrm>
            <a:off x="9569450" y="2496766"/>
            <a:ext cx="2197100" cy="1938992"/>
          </a:xfrm>
          <a:prstGeom prst="rect">
            <a:avLst/>
          </a:prstGeom>
          <a:noFill/>
          <a:ln>
            <a:solidFill>
              <a:schemeClr val="bg2">
                <a:lumMod val="25000"/>
              </a:schemeClr>
            </a:solidFill>
          </a:ln>
        </p:spPr>
        <p:txBody>
          <a:bodyPr wrap="square" rtlCol="0" anchor="ctr" anchorCtr="1">
            <a:spAutoFit/>
          </a:bodyPr>
          <a:lstStyle/>
          <a:p>
            <a:r>
              <a:rPr lang="en-US" sz="2400" dirty="0">
                <a:solidFill>
                  <a:srgbClr val="FF0000"/>
                </a:solidFill>
              </a:rPr>
              <a:t>[Insert Program/ Organization Logo or Graphic]</a:t>
            </a:r>
          </a:p>
        </p:txBody>
      </p:sp>
    </p:spTree>
    <p:extLst>
      <p:ext uri="{BB962C8B-B14F-4D97-AF65-F5344CB8AC3E}">
        <p14:creationId xmlns:p14="http://schemas.microsoft.com/office/powerpoint/2010/main" val="1727290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AcT Stage</a:t>
            </a:r>
            <a:br>
              <a:rPr lang="en-US" dirty="0"/>
            </a:br>
            <a:r>
              <a:rPr lang="en-US" sz="3200" dirty="0"/>
              <a:t>Act on the Results and Establish Future Plans</a:t>
            </a:r>
            <a:endParaRPr lang="en-US" dirty="0"/>
          </a:p>
        </p:txBody>
      </p:sp>
      <p:sp>
        <p:nvSpPr>
          <p:cNvPr id="5" name="Subtitle 4"/>
          <p:cNvSpPr>
            <a:spLocks noGrp="1"/>
          </p:cNvSpPr>
          <p:nvPr>
            <p:ph type="subTitle" idx="1"/>
          </p:nvPr>
        </p:nvSpPr>
        <p:spPr>
          <a:xfrm>
            <a:off x="9347200" y="293914"/>
            <a:ext cx="2641600" cy="6237515"/>
          </a:xfrm>
        </p:spPr>
        <p:txBody>
          <a:bodyPr/>
          <a:lstStyle/>
          <a:p>
            <a:r>
              <a:rPr lang="en-US" dirty="0"/>
              <a:t>Standardize the Improvement Theory  or Develop a New Theory</a:t>
            </a:r>
          </a:p>
          <a:p>
            <a:endParaRPr lang="en-US" dirty="0"/>
          </a:p>
          <a:p>
            <a:r>
              <a:rPr lang="en-US" dirty="0"/>
              <a:t>Establish Future Plans</a:t>
            </a:r>
          </a:p>
          <a:p>
            <a:endParaRPr lang="en-US" dirty="0"/>
          </a:p>
        </p:txBody>
      </p:sp>
    </p:spTree>
    <p:extLst>
      <p:ext uri="{BB962C8B-B14F-4D97-AF65-F5344CB8AC3E}">
        <p14:creationId xmlns:p14="http://schemas.microsoft.com/office/powerpoint/2010/main" val="3475068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88620" lvl="1" indent="-342900">
              <a:buClr>
                <a:schemeClr val="accent1"/>
              </a:buClr>
            </a:pPr>
            <a:r>
              <a:rPr lang="en-US" sz="2400" spc="150" dirty="0"/>
              <a:t>Based on the results, the team decided to</a:t>
            </a:r>
            <a:r>
              <a:rPr lang="en-US" sz="2400" dirty="0"/>
              <a:t>: </a:t>
            </a:r>
            <a:r>
              <a:rPr lang="en-US" sz="2400" i="1" dirty="0">
                <a:solidFill>
                  <a:srgbClr val="FF0000"/>
                </a:solidFill>
              </a:rPr>
              <a:t>Adapt, Adopt, or Abandon </a:t>
            </a:r>
            <a:r>
              <a:rPr lang="en-US" sz="2400" spc="150" dirty="0"/>
              <a:t>the improvement theory</a:t>
            </a:r>
          </a:p>
          <a:p>
            <a:pPr marL="662940" lvl="2" indent="-342900">
              <a:buClr>
                <a:schemeClr val="accent1"/>
              </a:buClr>
            </a:pPr>
            <a:r>
              <a:rPr lang="en-US" sz="2200" i="1" dirty="0">
                <a:solidFill>
                  <a:srgbClr val="FF0000"/>
                </a:solidFill>
              </a:rPr>
              <a:t>[Why?] </a:t>
            </a:r>
          </a:p>
          <a:p>
            <a:pPr marL="320040" lvl="2" indent="0">
              <a:buClr>
                <a:schemeClr val="accent1"/>
              </a:buClr>
              <a:buNone/>
            </a:pPr>
            <a:endParaRPr lang="en-US" spc="150" dirty="0"/>
          </a:p>
          <a:p>
            <a:pPr marL="388620" lvl="1" indent="-342900">
              <a:buClr>
                <a:schemeClr val="accent1"/>
              </a:buClr>
            </a:pPr>
            <a:r>
              <a:rPr lang="en-US" sz="2400" dirty="0"/>
              <a:t>The team celebrated the successes of this cycle by:</a:t>
            </a:r>
            <a:endParaRPr lang="en-US" sz="2400" spc="150" dirty="0"/>
          </a:p>
          <a:p>
            <a:pPr marL="548640" lvl="2" indent="-228600">
              <a:buClr>
                <a:schemeClr val="accent1"/>
              </a:buClr>
              <a:buFont typeface="Wingdings 2" pitchFamily="18" charset="2"/>
              <a:buChar char=""/>
            </a:pPr>
            <a:r>
              <a:rPr lang="en-US" sz="2200" i="1" dirty="0">
                <a:solidFill>
                  <a:srgbClr val="FF0000"/>
                </a:solidFill>
              </a:rPr>
              <a:t>[Note what the team did to celebrate – feel free to include a picture of your celebration.] </a:t>
            </a:r>
          </a:p>
          <a:p>
            <a:pPr marL="365760" lvl="1" indent="0">
              <a:buNone/>
            </a:pPr>
            <a:endParaRPr lang="en-US" sz="1800" i="1" dirty="0">
              <a:solidFill>
                <a:srgbClr val="FF0000"/>
              </a:solidFill>
            </a:endParaRPr>
          </a:p>
          <a:p>
            <a:pPr marL="274320" lvl="1" indent="-228600">
              <a:buClr>
                <a:schemeClr val="accent1"/>
              </a:buClr>
              <a:buFont typeface="Wingdings 2" pitchFamily="18" charset="2"/>
              <a:buChar char=""/>
            </a:pPr>
            <a:r>
              <a:rPr lang="en-US" sz="2400" spc="150" dirty="0"/>
              <a:t>Plans for the next PDSA cycle:</a:t>
            </a:r>
          </a:p>
          <a:p>
            <a:pPr marL="548640" lvl="2" indent="-228600">
              <a:buClr>
                <a:schemeClr val="accent1"/>
              </a:buClr>
              <a:buFont typeface="Wingdings 2" pitchFamily="18" charset="2"/>
              <a:buChar char=""/>
            </a:pPr>
            <a:r>
              <a:rPr lang="en-US" sz="2200" i="1" dirty="0">
                <a:solidFill>
                  <a:srgbClr val="FF0000"/>
                </a:solidFill>
              </a:rPr>
              <a:t>[What are the team’s plans for your next PDSA cycle?]</a:t>
            </a:r>
          </a:p>
          <a:p>
            <a:endParaRPr lang="en-US" dirty="0"/>
          </a:p>
        </p:txBody>
      </p:sp>
      <p:sp>
        <p:nvSpPr>
          <p:cNvPr id="3" name="Title 2"/>
          <p:cNvSpPr>
            <a:spLocks noGrp="1"/>
          </p:cNvSpPr>
          <p:nvPr>
            <p:ph type="title"/>
          </p:nvPr>
        </p:nvSpPr>
        <p:spPr/>
        <p:txBody>
          <a:bodyPr/>
          <a:lstStyle/>
          <a:p>
            <a:r>
              <a:rPr lang="en-US" dirty="0"/>
              <a:t>ACT STAGE</a:t>
            </a:r>
            <a:br>
              <a:rPr lang="en-US" dirty="0"/>
            </a:br>
            <a:r>
              <a:rPr lang="en-US" sz="2000" dirty="0"/>
              <a:t>Act on the results and Establish Future Plans</a:t>
            </a:r>
          </a:p>
        </p:txBody>
      </p:sp>
    </p:spTree>
    <p:extLst>
      <p:ext uri="{BB962C8B-B14F-4D97-AF65-F5344CB8AC3E}">
        <p14:creationId xmlns:p14="http://schemas.microsoft.com/office/powerpoint/2010/main" val="2088589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latin typeface="+mn-lt"/>
              </a:rPr>
              <a:t>Our QI TEAM</a:t>
            </a:r>
          </a:p>
        </p:txBody>
      </p:sp>
      <p:sp>
        <p:nvSpPr>
          <p:cNvPr id="5" name="Content Placeholder 2"/>
          <p:cNvSpPr>
            <a:spLocks noGrp="1"/>
          </p:cNvSpPr>
          <p:nvPr>
            <p:ph idx="1"/>
          </p:nvPr>
        </p:nvSpPr>
        <p:spPr>
          <a:xfrm>
            <a:off x="508000" y="1670084"/>
            <a:ext cx="11210524" cy="4803287"/>
          </a:xfrm>
        </p:spPr>
        <p:txBody>
          <a:bodyPr>
            <a:normAutofit fontScale="85000" lnSpcReduction="20000"/>
          </a:bodyPr>
          <a:lstStyle/>
          <a:p>
            <a:pPr marL="45720" indent="0">
              <a:buNone/>
            </a:pPr>
            <a:r>
              <a:rPr lang="en-US" sz="2100" i="1" dirty="0">
                <a:solidFill>
                  <a:srgbClr val="FF0000"/>
                </a:solidFill>
              </a:rPr>
              <a:t>[Insert team member names, agency position they are representing on the team, and role on QI team (pull from Team Charter) – a table has been included below for you to display this information]</a:t>
            </a:r>
          </a:p>
          <a:p>
            <a:pPr marL="45720" indent="0">
              <a:buNone/>
            </a:pPr>
            <a:endParaRPr lang="en-US" i="1" dirty="0">
              <a:solidFill>
                <a:srgbClr val="FF0000"/>
              </a:solidFill>
            </a:endParaRPr>
          </a:p>
          <a:p>
            <a:endParaRPr lang="en-US" i="1" dirty="0">
              <a:solidFill>
                <a:srgbClr val="FF0000"/>
              </a:solidFill>
            </a:endParaRPr>
          </a:p>
          <a:p>
            <a:endParaRPr lang="en-US" i="1" dirty="0">
              <a:solidFill>
                <a:srgbClr val="FF0000"/>
              </a:solidFill>
            </a:endParaRPr>
          </a:p>
          <a:p>
            <a:endParaRPr lang="en-US" i="1" dirty="0">
              <a:solidFill>
                <a:srgbClr val="FF0000"/>
              </a:solidFill>
            </a:endParaRPr>
          </a:p>
          <a:p>
            <a:endParaRPr lang="en-US" i="1" dirty="0">
              <a:solidFill>
                <a:srgbClr val="FF0000"/>
              </a:solidFill>
            </a:endParaRPr>
          </a:p>
          <a:p>
            <a:pPr marL="0" indent="0">
              <a:buNone/>
            </a:pPr>
            <a:endParaRPr lang="en-US" i="1" dirty="0">
              <a:solidFill>
                <a:srgbClr val="FF0000"/>
              </a:solidFill>
            </a:endParaRPr>
          </a:p>
          <a:p>
            <a:pPr marL="0" indent="0">
              <a:buNone/>
            </a:pPr>
            <a:endParaRPr lang="en-US" i="1" dirty="0">
              <a:solidFill>
                <a:srgbClr val="FF0000"/>
              </a:solidFill>
            </a:endParaRPr>
          </a:p>
          <a:p>
            <a:pPr marL="0" indent="0">
              <a:buNone/>
            </a:pPr>
            <a:endParaRPr lang="en-US" i="1" dirty="0">
              <a:solidFill>
                <a:srgbClr val="FF0000"/>
              </a:solidFill>
            </a:endParaRPr>
          </a:p>
          <a:p>
            <a:pPr marL="0" indent="0">
              <a:buNone/>
            </a:pPr>
            <a:endParaRPr lang="en-US" i="1" dirty="0">
              <a:solidFill>
                <a:srgbClr val="FF0000"/>
              </a:solidFill>
            </a:endParaRPr>
          </a:p>
          <a:p>
            <a:pPr marL="0" indent="0">
              <a:buNone/>
            </a:pPr>
            <a:endParaRPr lang="en-US" i="1" dirty="0">
              <a:solidFill>
                <a:srgbClr val="FF0000"/>
              </a:solidFill>
            </a:endParaRPr>
          </a:p>
          <a:p>
            <a:pPr marL="0" indent="0">
              <a:buNone/>
            </a:pPr>
            <a:endParaRPr lang="en-US" i="1" dirty="0">
              <a:solidFill>
                <a:srgbClr val="FF0000"/>
              </a:solidFill>
            </a:endParaRPr>
          </a:p>
          <a:p>
            <a:pPr marL="45720" indent="0">
              <a:buNone/>
            </a:pPr>
            <a:endParaRPr lang="en-US" sz="2100" i="1" dirty="0">
              <a:solidFill>
                <a:srgbClr val="FF0000"/>
              </a:solidFill>
            </a:endParaRPr>
          </a:p>
          <a:p>
            <a:pPr marL="45720" indent="0">
              <a:buNone/>
            </a:pPr>
            <a:r>
              <a:rPr lang="en-US" sz="2100" i="1" dirty="0">
                <a:solidFill>
                  <a:srgbClr val="FF0000"/>
                </a:solidFill>
              </a:rPr>
              <a:t>[This is a great spot to include a picture of your team!]</a:t>
            </a:r>
          </a:p>
          <a:p>
            <a:endParaRPr lang="en-US" i="1" dirty="0"/>
          </a:p>
        </p:txBody>
      </p:sp>
      <p:graphicFrame>
        <p:nvGraphicFramePr>
          <p:cNvPr id="3" name="Table 2"/>
          <p:cNvGraphicFramePr>
            <a:graphicFrameLocks noGrp="1"/>
          </p:cNvGraphicFramePr>
          <p:nvPr>
            <p:extLst>
              <p:ext uri="{D42A27DB-BD31-4B8C-83A1-F6EECF244321}">
                <p14:modId xmlns:p14="http://schemas.microsoft.com/office/powerpoint/2010/main" val="1147365956"/>
              </p:ext>
            </p:extLst>
          </p:nvPr>
        </p:nvGraphicFramePr>
        <p:xfrm>
          <a:off x="1915886" y="2447474"/>
          <a:ext cx="8621484" cy="3453445"/>
        </p:xfrm>
        <a:graphic>
          <a:graphicData uri="http://schemas.openxmlformats.org/drawingml/2006/table">
            <a:tbl>
              <a:tblPr firstRow="1" bandRow="1">
                <a:tableStyleId>{5C22544A-7EE6-4342-B048-85BDC9FD1C3A}</a:tableStyleId>
              </a:tblPr>
              <a:tblGrid>
                <a:gridCol w="2873828">
                  <a:extLst>
                    <a:ext uri="{9D8B030D-6E8A-4147-A177-3AD203B41FA5}">
                      <a16:colId xmlns:a16="http://schemas.microsoft.com/office/drawing/2014/main" val="20000"/>
                    </a:ext>
                  </a:extLst>
                </a:gridCol>
                <a:gridCol w="2873828">
                  <a:extLst>
                    <a:ext uri="{9D8B030D-6E8A-4147-A177-3AD203B41FA5}">
                      <a16:colId xmlns:a16="http://schemas.microsoft.com/office/drawing/2014/main" val="20001"/>
                    </a:ext>
                  </a:extLst>
                </a:gridCol>
                <a:gridCol w="2873828">
                  <a:extLst>
                    <a:ext uri="{9D8B030D-6E8A-4147-A177-3AD203B41FA5}">
                      <a16:colId xmlns:a16="http://schemas.microsoft.com/office/drawing/2014/main" val="20002"/>
                    </a:ext>
                  </a:extLst>
                </a:gridCol>
              </a:tblGrid>
              <a:tr h="827367">
                <a:tc>
                  <a:txBody>
                    <a:bodyPr/>
                    <a:lstStyle/>
                    <a:p>
                      <a:r>
                        <a:rPr lang="en-US" dirty="0"/>
                        <a:t>Team</a:t>
                      </a:r>
                      <a:r>
                        <a:rPr lang="en-US" baseline="0" dirty="0"/>
                        <a:t> Member Name</a:t>
                      </a:r>
                      <a:endParaRPr lang="en-US" dirty="0"/>
                    </a:p>
                  </a:txBody>
                  <a:tcPr/>
                </a:tc>
                <a:tc>
                  <a:txBody>
                    <a:bodyPr/>
                    <a:lstStyle/>
                    <a:p>
                      <a:r>
                        <a:rPr lang="en-US" dirty="0"/>
                        <a:t>Agency</a:t>
                      </a:r>
                      <a:r>
                        <a:rPr lang="en-US" baseline="0" dirty="0"/>
                        <a:t> Position</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Role on CQI Team</a:t>
                      </a:r>
                    </a:p>
                    <a:p>
                      <a:endParaRPr lang="en-US" dirty="0"/>
                    </a:p>
                  </a:txBody>
                  <a:tcPr/>
                </a:tc>
                <a:extLst>
                  <a:ext uri="{0D108BD9-81ED-4DB2-BD59-A6C34878D82A}">
                    <a16:rowId xmlns:a16="http://schemas.microsoft.com/office/drawing/2014/main" val="10000"/>
                  </a:ext>
                </a:extLst>
              </a:tr>
              <a:tr h="375154">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1"/>
                  </a:ext>
                </a:extLst>
              </a:tr>
              <a:tr h="375154">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2"/>
                  </a:ext>
                </a:extLst>
              </a:tr>
              <a:tr h="375154">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3"/>
                  </a:ext>
                </a:extLst>
              </a:tr>
              <a:tr h="375154">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4"/>
                  </a:ext>
                </a:extLst>
              </a:tr>
              <a:tr h="375154">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5"/>
                  </a:ext>
                </a:extLst>
              </a:tr>
              <a:tr h="375154">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0006"/>
                  </a:ext>
                </a:extLst>
              </a:tr>
              <a:tr h="375154">
                <a:tc>
                  <a:txBody>
                    <a:bodyPr/>
                    <a:lstStyle/>
                    <a:p>
                      <a:endParaRPr lang="en-US"/>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7"/>
                  </a:ext>
                </a:extLst>
              </a:tr>
            </a:tbl>
          </a:graphicData>
        </a:graphic>
      </p:graphicFrame>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89943" y="5762750"/>
            <a:ext cx="1447070" cy="875759"/>
          </a:xfrm>
          <a:prstGeom prst="rect">
            <a:avLst/>
          </a:prstGeom>
        </p:spPr>
      </p:pic>
    </p:spTree>
    <p:extLst>
      <p:ext uri="{BB962C8B-B14F-4D97-AF65-F5344CB8AC3E}">
        <p14:creationId xmlns:p14="http://schemas.microsoft.com/office/powerpoint/2010/main" val="2211321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PLAN Stage</a:t>
            </a:r>
            <a:br>
              <a:rPr lang="en-US" dirty="0"/>
            </a:br>
            <a:r>
              <a:rPr lang="en-US" sz="3200" dirty="0"/>
              <a:t>Identify an Opportunity and plan for Improvement</a:t>
            </a:r>
            <a:endParaRPr lang="en-US" dirty="0"/>
          </a:p>
        </p:txBody>
      </p:sp>
      <p:sp>
        <p:nvSpPr>
          <p:cNvPr id="5" name="Subtitle 4"/>
          <p:cNvSpPr>
            <a:spLocks noGrp="1"/>
          </p:cNvSpPr>
          <p:nvPr>
            <p:ph type="subTitle" idx="1"/>
          </p:nvPr>
        </p:nvSpPr>
        <p:spPr>
          <a:xfrm>
            <a:off x="9347200" y="293914"/>
            <a:ext cx="2641600" cy="6237515"/>
          </a:xfrm>
        </p:spPr>
        <p:txBody>
          <a:bodyPr/>
          <a:lstStyle/>
          <a:p>
            <a:r>
              <a:rPr lang="en-US" dirty="0"/>
              <a:t>Getting Started</a:t>
            </a:r>
          </a:p>
          <a:p>
            <a:endParaRPr lang="en-US" dirty="0"/>
          </a:p>
          <a:p>
            <a:r>
              <a:rPr lang="en-US" dirty="0"/>
              <a:t>Assemble the Team</a:t>
            </a:r>
          </a:p>
          <a:p>
            <a:endParaRPr lang="en-US" dirty="0"/>
          </a:p>
          <a:p>
            <a:r>
              <a:rPr lang="en-US" dirty="0"/>
              <a:t>Examine the Current Approach</a:t>
            </a:r>
          </a:p>
          <a:p>
            <a:endParaRPr lang="en-US" dirty="0"/>
          </a:p>
          <a:p>
            <a:r>
              <a:rPr lang="en-US" dirty="0"/>
              <a:t>Identify Potential Solutions</a:t>
            </a:r>
          </a:p>
          <a:p>
            <a:endParaRPr lang="en-US" dirty="0"/>
          </a:p>
          <a:p>
            <a:r>
              <a:rPr lang="en-US" dirty="0"/>
              <a:t>Develop an Improvement Theory </a:t>
            </a:r>
          </a:p>
        </p:txBody>
      </p:sp>
    </p:spTree>
    <p:extLst>
      <p:ext uri="{BB962C8B-B14F-4D97-AF65-F5344CB8AC3E}">
        <p14:creationId xmlns:p14="http://schemas.microsoft.com/office/powerpoint/2010/main" val="184613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US" dirty="0"/>
              <a:t>Problem Statement</a:t>
            </a:r>
          </a:p>
          <a:p>
            <a:r>
              <a:rPr lang="en-US" dirty="0"/>
              <a:t> </a:t>
            </a:r>
            <a:r>
              <a:rPr lang="en-US" sz="2200" i="1" dirty="0">
                <a:solidFill>
                  <a:srgbClr val="FF0000"/>
                </a:solidFill>
              </a:rPr>
              <a:t>[Insert Problem Statement from your Team Charter]</a:t>
            </a:r>
          </a:p>
          <a:p>
            <a:pPr marL="45720" indent="0">
              <a:buNone/>
            </a:pPr>
            <a:endParaRPr lang="en-US" sz="1800" i="1" dirty="0">
              <a:solidFill>
                <a:srgbClr val="FF0000"/>
              </a:solidFill>
            </a:endParaRPr>
          </a:p>
          <a:p>
            <a:pPr marL="45720" indent="0">
              <a:buNone/>
            </a:pPr>
            <a:endParaRPr lang="en-US" sz="1800" i="1" dirty="0">
              <a:solidFill>
                <a:srgbClr val="FF0000"/>
              </a:solidFill>
            </a:endParaRPr>
          </a:p>
          <a:p>
            <a:pPr marL="45720" indent="0">
              <a:buNone/>
            </a:pPr>
            <a:r>
              <a:rPr lang="en-US" dirty="0"/>
              <a:t>Aim Statement </a:t>
            </a:r>
          </a:p>
          <a:p>
            <a:r>
              <a:rPr lang="en-US" sz="2200" dirty="0"/>
              <a:t> </a:t>
            </a:r>
            <a:r>
              <a:rPr lang="en-US" sz="2200" i="1" dirty="0">
                <a:solidFill>
                  <a:srgbClr val="FF0000"/>
                </a:solidFill>
              </a:rPr>
              <a:t>[Insert final Aim Statement from your Team Charter]</a:t>
            </a:r>
          </a:p>
          <a:p>
            <a:pPr marL="45720" indent="0">
              <a:buNone/>
            </a:pPr>
            <a:endParaRPr lang="en-US" sz="1800" i="1" dirty="0">
              <a:solidFill>
                <a:srgbClr val="FF0000"/>
              </a:solidFill>
            </a:endParaRPr>
          </a:p>
          <a:p>
            <a:pPr marL="45720" indent="0">
              <a:buNone/>
            </a:pPr>
            <a:endParaRPr lang="en-US" sz="1800" dirty="0"/>
          </a:p>
          <a:p>
            <a:endParaRPr lang="en-US" dirty="0"/>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41663061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Examine the Current Approach: Process Map</a:t>
            </a:r>
          </a:p>
          <a:p>
            <a:pPr marL="45720" indent="0">
              <a:buNone/>
            </a:pPr>
            <a:r>
              <a:rPr lang="en-US" sz="2200" i="1" dirty="0">
                <a:solidFill>
                  <a:srgbClr val="FF0000"/>
                </a:solidFill>
              </a:rPr>
              <a:t> [Insert the process map the team developed of the current process (prior to improvement) or a description (it’s a good idea to use bullets to break up the text) of the current process selected for improvement.]</a:t>
            </a:r>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1334698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Examine the Current Approach: Key Lessons from Process Map</a:t>
            </a:r>
          </a:p>
          <a:p>
            <a:pPr marL="45720" indent="0">
              <a:buNone/>
            </a:pPr>
            <a:r>
              <a:rPr lang="en-US" sz="2200" i="1" dirty="0">
                <a:solidFill>
                  <a:srgbClr val="FF0000"/>
                </a:solidFill>
              </a:rPr>
              <a:t>[Examine Current Approach: Look to the process improvement area on the Team Charter for key information about the process and gaps noted by the team in review of the process map. What did the team learn from your process map that informed the PDSA cycle undertaken? You can summarize in bullets.]</a:t>
            </a:r>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3502660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Examine the Current Approach: Baseline Data</a:t>
            </a:r>
          </a:p>
          <a:p>
            <a:pPr marL="45720" indent="0">
              <a:buNone/>
            </a:pPr>
            <a:r>
              <a:rPr lang="en-US" sz="2200" i="1" dirty="0">
                <a:solidFill>
                  <a:srgbClr val="FF0000"/>
                </a:solidFill>
              </a:rPr>
              <a:t>[Include baseline data that supports the problem identified, the measure in your Aim Statement, and the process being targeted for improvement. This is a good spot to insert a chart (pie, bar, run, etc.) with your data displayed visually. Keep in mind, the team will want to display comparison data in the Study section of the story board.]</a:t>
            </a:r>
          </a:p>
          <a:p>
            <a:pPr marL="45720" indent="0">
              <a:buNone/>
            </a:pPr>
            <a:endParaRPr lang="en-US" dirty="0"/>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1518044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2056" y="1719071"/>
            <a:ext cx="11210524" cy="4407408"/>
          </a:xfrm>
        </p:spPr>
        <p:txBody>
          <a:bodyPr/>
          <a:lstStyle/>
          <a:p>
            <a:r>
              <a:rPr lang="en-US" dirty="0"/>
              <a:t>Examine the Current Approach: Determine Root Cause</a:t>
            </a:r>
          </a:p>
          <a:p>
            <a:pPr marL="45720" indent="0">
              <a:buNone/>
            </a:pPr>
            <a:r>
              <a:rPr lang="en-US" sz="2200" i="1" dirty="0">
                <a:solidFill>
                  <a:srgbClr val="FF0000"/>
                </a:solidFill>
              </a:rPr>
              <a:t>[Insert the QI tool (Fishbone Diagram, Tree Diagram, Force Field Analysis, Interrelationship Diagraph etc.) used to examine root causes.]</a:t>
            </a:r>
          </a:p>
          <a:p>
            <a:pPr marL="45720" indent="0">
              <a:buNone/>
            </a:pPr>
            <a:endParaRPr lang="en-US" sz="1800" i="1" dirty="0">
              <a:solidFill>
                <a:srgbClr val="FF0000"/>
              </a:solidFill>
            </a:endParaRPr>
          </a:p>
        </p:txBody>
      </p:sp>
      <p:sp>
        <p:nvSpPr>
          <p:cNvPr id="3" name="Title 2"/>
          <p:cNvSpPr>
            <a:spLocks noGrp="1"/>
          </p:cNvSpPr>
          <p:nvPr>
            <p:ph type="title"/>
          </p:nvPr>
        </p:nvSpPr>
        <p:spPr/>
        <p:txBody>
          <a:bodyPr/>
          <a:lstStyle/>
          <a:p>
            <a:r>
              <a:rPr lang="en-US" dirty="0"/>
              <a:t>PLAN Stage</a:t>
            </a:r>
            <a:br>
              <a:rPr lang="en-US" dirty="0"/>
            </a:br>
            <a:r>
              <a:rPr lang="en-US" sz="2000" dirty="0"/>
              <a:t>identify an opportunity And Plan for Improvement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35943" y="5559550"/>
            <a:ext cx="1447070" cy="875759"/>
          </a:xfrm>
          <a:prstGeom prst="rect">
            <a:avLst/>
          </a:prstGeom>
        </p:spPr>
      </p:pic>
    </p:spTree>
    <p:extLst>
      <p:ext uri="{BB962C8B-B14F-4D97-AF65-F5344CB8AC3E}">
        <p14:creationId xmlns:p14="http://schemas.microsoft.com/office/powerpoint/2010/main" val="1477855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les training presentation">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spDef>
      <a:spPr>
        <a:ln>
          <a:noFill/>
        </a:ln>
      </a:spPr>
      <a:bodyPr rtlCol="0" anchor="ctr"/>
      <a:lstStyle>
        <a:defPPr algn="ctr">
          <a:defRPr dirty="0"/>
        </a:defPPr>
      </a:lstStyle>
      <a:style>
        <a:lnRef idx="3">
          <a:schemeClr val="lt1"/>
        </a:lnRef>
        <a:fillRef idx="1">
          <a:schemeClr val="accent3"/>
        </a:fillRef>
        <a:effectRef idx="1">
          <a:schemeClr val="accent3"/>
        </a:effectRef>
        <a:fontRef idx="minor">
          <a:schemeClr val="lt1"/>
        </a:fontRef>
      </a:style>
    </a:spDef>
    <a:lnDef>
      <a:spPr/>
      <a:bodyPr/>
      <a:lstStyle/>
      <a:style>
        <a:lnRef idx="1">
          <a:schemeClr val="accent3"/>
        </a:lnRef>
        <a:fillRef idx="0">
          <a:schemeClr val="accent3"/>
        </a:fillRef>
        <a:effectRef idx="0">
          <a:schemeClr val="accent3"/>
        </a:effectRef>
        <a:fontRef idx="minor">
          <a:schemeClr val="tx1"/>
        </a:fontRef>
      </a:style>
    </a:lnDef>
    <a:txDef>
      <a:spPr>
        <a:noFill/>
        <a:ln>
          <a:solidFill>
            <a:schemeClr val="accent4"/>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Sales training presentation" id="{B6AD0E1B-010F-4040-BECC-338DC7180AF6}" vid="{9250DCDA-9F4A-4BAF-B302-6C51082CF123}"/>
    </a:ext>
  </a:extLst>
</a:theme>
</file>

<file path=ppt/theme/theme2.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EFABB49F60045A181E71C1076283F" ma:contentTypeVersion="0" ma:contentTypeDescription="Create a new document." ma:contentTypeScope="" ma:versionID="3f9dbbe0e6038ae67eeeaec3ae782afc">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C398BE8-C7E2-4FB4-A75A-2A97F9F6A3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186E494-A2FF-4006-9A39-BB205438E013}">
  <ds:schemaRefs>
    <ds:schemaRef ds:uri="http://purl.org/dc/elements/1.1/"/>
    <ds:schemaRef ds:uri="http://schemas.microsoft.com/office/2006/metadata/properties"/>
    <ds:schemaRef ds:uri="http://www.w3.org/XML/1998/namespace"/>
    <ds:schemaRef ds:uri="http://purl.org/dc/terms/"/>
    <ds:schemaRef ds:uri="http://schemas.microsoft.com/office/2006/documentManagement/types"/>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1C3D7135-FB9F-45D7-A7D6-24DC5443FE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Words>1062</Words>
  <Application>Microsoft Office PowerPoint</Application>
  <PresentationFormat>Widescreen</PresentationFormat>
  <Paragraphs>121</Paragraphs>
  <Slides>21</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Wingdings</vt:lpstr>
      <vt:lpstr>Wingdings 2</vt:lpstr>
      <vt:lpstr>Sales training presentation</vt:lpstr>
      <vt:lpstr>PowerPoint Presentation</vt:lpstr>
      <vt:lpstr>QI Project Title Team Name Local Implementing Agency  FY16 Storyboard</vt:lpstr>
      <vt:lpstr>Our QI TEAM</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PLAN Stage identify an opportunity And Plan for Improvement</vt:lpstr>
      <vt:lpstr>DO Stage Test the theory for Improvement</vt:lpstr>
      <vt:lpstr>Do Stage Test the theory for Improvement</vt:lpstr>
      <vt:lpstr>Do Stage Test the theory for Improvement</vt:lpstr>
      <vt:lpstr>STUDY Stage Use data to Study the Results of the Test</vt:lpstr>
      <vt:lpstr>Study  Stage Use Data to Study The Results</vt:lpstr>
      <vt:lpstr>Study  Stage Use Data to Study The Results</vt:lpstr>
      <vt:lpstr>AcT Stage Act on the Results and Establish Future Plans</vt:lpstr>
      <vt:lpstr>ACT STAGE Act on the results and Establish Future Plans</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Storyboard PowerPoint Template - LIA Specific</dc:title>
  <dc:subject>Storyboard PowerPoint Template - LIA Specific</dc:subject>
  <dc:creator/>
  <cp:keywords>MDHHS;Storyboard;PowerPoint;Template;LIA;Specific</cp:keywords>
  <cp:lastModifiedBy/>
  <cp:revision>1</cp:revision>
  <dcterms:created xsi:type="dcterms:W3CDTF">2016-06-01T15:32:01Z</dcterms:created>
  <dcterms:modified xsi:type="dcterms:W3CDTF">2019-02-19T21:40:21Z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TC034605589991</vt:lpwstr>
  </property>
  <property fmtid="{D5CDD505-2E9C-101B-9397-08002B2CF9AE}" pid="3" name="ContentTypeId">
    <vt:lpwstr>0x010100703EFABB49F60045A181E71C1076283F</vt:lpwstr>
  </property>
</Properties>
</file>