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346" r:id="rId5"/>
    <p:sldId id="375" r:id="rId6"/>
    <p:sldId id="377" r:id="rId7"/>
    <p:sldId id="370" r:id="rId8"/>
    <p:sldId id="372" r:id="rId9"/>
    <p:sldId id="371" r:id="rId10"/>
    <p:sldId id="374" r:id="rId11"/>
    <p:sldId id="367" r:id="rId12"/>
    <p:sldId id="365" r:id="rId13"/>
    <p:sldId id="364" r:id="rId14"/>
    <p:sldId id="363" r:id="rId15"/>
    <p:sldId id="378" r:id="rId16"/>
    <p:sldId id="366" r:id="rId17"/>
    <p:sldId id="348" r:id="rId18"/>
    <p:sldId id="349" r:id="rId19"/>
    <p:sldId id="350" r:id="rId20"/>
    <p:sldId id="351" r:id="rId21"/>
    <p:sldId id="356" r:id="rId22"/>
    <p:sldId id="355" r:id="rId23"/>
    <p:sldId id="368" r:id="rId24"/>
    <p:sldId id="358" r:id="rId25"/>
    <p:sldId id="354" r:id="rId26"/>
    <p:sldId id="360" r:id="rId27"/>
    <p:sldId id="369" r:id="rId28"/>
    <p:sldId id="359" r:id="rId29"/>
    <p:sldId id="361" r:id="rId30"/>
    <p:sldId id="376" r:id="rId31"/>
    <p:sldId id="336" r:id="rId32"/>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9C8C6"/>
    <a:srgbClr val="B3B5B2"/>
    <a:srgbClr val="C3C4BF"/>
    <a:srgbClr val="B8B7B2"/>
    <a:srgbClr val="BFC0BA"/>
    <a:srgbClr val="DBDBD7"/>
    <a:srgbClr val="BEBEC0"/>
    <a:srgbClr val="ABBED4"/>
    <a:srgbClr val="CBCA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8"/>
    <p:restoredTop sz="94706"/>
  </p:normalViewPr>
  <p:slideViewPr>
    <p:cSldViewPr snapToGrid="0" snapToObjects="1">
      <p:cViewPr varScale="1">
        <p:scale>
          <a:sx n="76" d="100"/>
          <a:sy n="76" d="100"/>
        </p:scale>
        <p:origin x="802" y="67"/>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9D8569BE-27E1-4384-8694-2495A89D0CAC}" type="datetimeFigureOut">
              <a:rPr lang="en-US" smtClean="0"/>
              <a:t>4/19/2021</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53" tIns="48327" rIns="96653" bIns="48327"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1726"/>
          </a:xfrm>
          <a:prstGeom prst="rect">
            <a:avLst/>
          </a:prstGeom>
        </p:spPr>
        <p:txBody>
          <a:bodyPr vert="horz" lIns="96653" tIns="48327" rIns="96653" bIns="48327"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5"/>
            <a:ext cx="3169920" cy="481726"/>
          </a:xfrm>
          <a:prstGeom prst="rect">
            <a:avLst/>
          </a:prstGeom>
        </p:spPr>
        <p:txBody>
          <a:bodyPr vert="horz" lIns="96653" tIns="48327" rIns="96653" bIns="48327" rtlCol="0" anchor="b"/>
          <a:lstStyle>
            <a:lvl1pPr algn="r">
              <a:defRPr sz="1200"/>
            </a:lvl1pPr>
          </a:lstStyle>
          <a:p>
            <a:fld id="{00737513-6623-4E65-A457-A87DBE41630B}" type="slidenum">
              <a:rPr lang="en-US" smtClean="0"/>
              <a:t>‹#›</a:t>
            </a:fld>
            <a:endParaRPr lang="en-US"/>
          </a:p>
        </p:txBody>
      </p:sp>
    </p:spTree>
    <p:extLst>
      <p:ext uri="{BB962C8B-B14F-4D97-AF65-F5344CB8AC3E}">
        <p14:creationId xmlns:p14="http://schemas.microsoft.com/office/powerpoint/2010/main" val="282710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37513-6623-4E65-A457-A87DBE41630B}" type="slidenum">
              <a:rPr lang="en-US" smtClean="0"/>
              <a:t>18</a:t>
            </a:fld>
            <a:endParaRPr lang="en-US"/>
          </a:p>
        </p:txBody>
      </p:sp>
    </p:spTree>
    <p:extLst>
      <p:ext uri="{BB962C8B-B14F-4D97-AF65-F5344CB8AC3E}">
        <p14:creationId xmlns:p14="http://schemas.microsoft.com/office/powerpoint/2010/main" val="40096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737513-6623-4E65-A457-A87DBE41630B}" type="slidenum">
              <a:rPr lang="en-US" smtClean="0"/>
              <a:t>23</a:t>
            </a:fld>
            <a:endParaRPr lang="en-US"/>
          </a:p>
        </p:txBody>
      </p:sp>
    </p:spTree>
    <p:extLst>
      <p:ext uri="{BB962C8B-B14F-4D97-AF65-F5344CB8AC3E}">
        <p14:creationId xmlns:p14="http://schemas.microsoft.com/office/powerpoint/2010/main" val="560580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1C1C12A-5B68-154C-8A1F-ADA6383C8651}"/>
              </a:ext>
            </a:extLst>
          </p:cNvPr>
          <p:cNvSpPr/>
          <p:nvPr userDrawn="1"/>
        </p:nvSpPr>
        <p:spPr>
          <a:xfrm>
            <a:off x="0" y="1585609"/>
            <a:ext cx="12198570" cy="5554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481ADDB-2814-6646-8DE0-0D9282F41B6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619" b="38851"/>
          <a:stretch/>
        </p:blipFill>
        <p:spPr>
          <a:xfrm rot="10800000">
            <a:off x="-2" y="-2"/>
            <a:ext cx="12198571" cy="1684927"/>
          </a:xfrm>
          <a:prstGeom prst="rect">
            <a:avLst/>
          </a:prstGeom>
        </p:spPr>
      </p:pic>
      <p:pic>
        <p:nvPicPr>
          <p:cNvPr id="7" name="Picture 6">
            <a:extLst>
              <a:ext uri="{FF2B5EF4-FFF2-40B4-BE49-F238E27FC236}">
                <a16:creationId xmlns:a16="http://schemas.microsoft.com/office/drawing/2014/main" id="{1888BE12-E648-FC46-8F84-F3FF15BF4BEF}"/>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646771" y="1952160"/>
            <a:ext cx="10660566" cy="4535726"/>
          </a:xfrm>
          <a:prstGeom prst="rect">
            <a:avLst/>
          </a:prstGeom>
        </p:spPr>
      </p:pic>
      <p:sp>
        <p:nvSpPr>
          <p:cNvPr id="2" name="Title 1">
            <a:extLst>
              <a:ext uri="{FF2B5EF4-FFF2-40B4-BE49-F238E27FC236}">
                <a16:creationId xmlns:a16="http://schemas.microsoft.com/office/drawing/2014/main" id="{E31C3EAC-113F-D645-9B6D-6CBBB90F11A8}"/>
              </a:ext>
            </a:extLst>
          </p:cNvPr>
          <p:cNvSpPr>
            <a:spLocks noGrp="1"/>
          </p:cNvSpPr>
          <p:nvPr>
            <p:ph type="ctrTitle" hasCustomPrompt="1"/>
          </p:nvPr>
        </p:nvSpPr>
        <p:spPr>
          <a:xfrm>
            <a:off x="1524000" y="2511364"/>
            <a:ext cx="9144000" cy="2387600"/>
          </a:xfrm>
        </p:spPr>
        <p:txBody>
          <a:bodyPr anchor="b"/>
          <a:lstStyle>
            <a:lvl1pPr algn="ctr">
              <a:defRPr sz="6000" b="1">
                <a:solidFill>
                  <a:schemeClr val="accent2"/>
                </a:solidFill>
              </a:defRPr>
            </a:lvl1pPr>
          </a:lstStyle>
          <a:p>
            <a:r>
              <a:rPr lang="en-US" dirty="0"/>
              <a:t>CLICK TO EDIT MASTER TITLE STYLE</a:t>
            </a:r>
          </a:p>
        </p:txBody>
      </p:sp>
      <p:sp>
        <p:nvSpPr>
          <p:cNvPr id="3" name="Subtitle 2">
            <a:extLst>
              <a:ext uri="{FF2B5EF4-FFF2-40B4-BE49-F238E27FC236}">
                <a16:creationId xmlns:a16="http://schemas.microsoft.com/office/drawing/2014/main" id="{FEB7E6F4-B8EA-624B-B3CA-27F91B0CFCA1}"/>
              </a:ext>
            </a:extLst>
          </p:cNvPr>
          <p:cNvSpPr>
            <a:spLocks noGrp="1"/>
          </p:cNvSpPr>
          <p:nvPr>
            <p:ph type="subTitle" idx="1" hasCustomPrompt="1"/>
          </p:nvPr>
        </p:nvSpPr>
        <p:spPr>
          <a:xfrm>
            <a:off x="1524000" y="4991039"/>
            <a:ext cx="9144000" cy="947664"/>
          </a:xfrm>
        </p:spPr>
        <p:txBody>
          <a:bodyPr/>
          <a:lstStyle>
            <a:lvl1pPr marL="0" indent="0" algn="ctr">
              <a:buNone/>
              <a:defRPr sz="240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10" name="Picture 9" descr="A picture containing drawing&#10;&#10;Description automatically generated">
            <a:extLst>
              <a:ext uri="{FF2B5EF4-FFF2-40B4-BE49-F238E27FC236}">
                <a16:creationId xmlns:a16="http://schemas.microsoft.com/office/drawing/2014/main" id="{FB6B7F7D-2536-9043-88DB-A968CA68B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92410" y="267232"/>
            <a:ext cx="3601761" cy="977484"/>
          </a:xfrm>
          <a:prstGeom prst="rect">
            <a:avLst/>
          </a:prstGeom>
        </p:spPr>
      </p:pic>
    </p:spTree>
    <p:extLst>
      <p:ext uri="{BB962C8B-B14F-4D97-AF65-F5344CB8AC3E}">
        <p14:creationId xmlns:p14="http://schemas.microsoft.com/office/powerpoint/2010/main" val="1201184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89623" y="1973262"/>
            <a:ext cx="1926336" cy="14427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5" name="Rectangle 4"/>
          <p:cNvSpPr/>
          <p:nvPr userDrawn="1"/>
        </p:nvSpPr>
        <p:spPr>
          <a:xfrm>
            <a:off x="269394" y="76200"/>
            <a:ext cx="11911159"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rtl="0" eaLnBrk="1" latinLnBrk="0" hangingPunct="1">
              <a:lnSpc>
                <a:spcPct val="90000"/>
              </a:lnSpc>
              <a:spcBef>
                <a:spcPct val="0"/>
              </a:spcBef>
              <a:buNone/>
            </a:pPr>
            <a:endParaRPr lang="en-US" sz="3600"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14" name="Rectangle 13"/>
          <p:cNvSpPr/>
          <p:nvPr/>
        </p:nvSpPr>
        <p:spPr>
          <a:xfrm>
            <a:off x="10281026" y="609600"/>
            <a:ext cx="191097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508000" y="76199"/>
            <a:ext cx="9195379" cy="1080938"/>
          </a:xfrm>
        </p:spPr>
        <p:txBody>
          <a:bodyPr/>
          <a:lstStyle/>
          <a:p>
            <a:r>
              <a:rPr lang="en-US" dirty="0"/>
              <a:t>Click to edit Master title style</a:t>
            </a:r>
          </a:p>
        </p:txBody>
      </p:sp>
    </p:spTree>
    <p:extLst>
      <p:ext uri="{BB962C8B-B14F-4D97-AF65-F5344CB8AC3E}">
        <p14:creationId xmlns:p14="http://schemas.microsoft.com/office/powerpoint/2010/main" val="1755572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12DE02A-3009-4CCE-B772-0ABC99ADCC49}" type="slidenum">
              <a:rPr lang="en-US"/>
              <a:pPr>
                <a:defRPr/>
              </a:pPr>
              <a:t>‹#›</a:t>
            </a:fld>
            <a:endParaRPr lang="en-US"/>
          </a:p>
        </p:txBody>
      </p:sp>
    </p:spTree>
    <p:extLst>
      <p:ext uri="{BB962C8B-B14F-4D97-AF65-F5344CB8AC3E}">
        <p14:creationId xmlns:p14="http://schemas.microsoft.com/office/powerpoint/2010/main" val="2281609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89623" y="1973262"/>
            <a:ext cx="1926336" cy="14427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5" name="Rectangle 4"/>
          <p:cNvSpPr/>
          <p:nvPr userDrawn="1"/>
        </p:nvSpPr>
        <p:spPr>
          <a:xfrm>
            <a:off x="269394" y="76200"/>
            <a:ext cx="11911159"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rtl="0" eaLnBrk="1" latinLnBrk="0" hangingPunct="1">
              <a:lnSpc>
                <a:spcPct val="90000"/>
              </a:lnSpc>
              <a:spcBef>
                <a:spcPct val="0"/>
              </a:spcBef>
              <a:buNone/>
            </a:pPr>
            <a:endParaRPr lang="en-US" sz="3600"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14" name="Rectangle 13"/>
          <p:cNvSpPr/>
          <p:nvPr/>
        </p:nvSpPr>
        <p:spPr>
          <a:xfrm>
            <a:off x="10281026" y="609600"/>
            <a:ext cx="191097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508000" y="76199"/>
            <a:ext cx="9195379" cy="1080938"/>
          </a:xfrm>
        </p:spPr>
        <p:txBody>
          <a:bodyPr/>
          <a:lstStyle/>
          <a:p>
            <a:r>
              <a:rPr lang="en-US" dirty="0"/>
              <a:t>Click to edit Master title style</a:t>
            </a:r>
          </a:p>
        </p:txBody>
      </p:sp>
    </p:spTree>
    <p:extLst>
      <p:ext uri="{BB962C8B-B14F-4D97-AF65-F5344CB8AC3E}">
        <p14:creationId xmlns:p14="http://schemas.microsoft.com/office/powerpoint/2010/main" val="518253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89623" y="1973262"/>
            <a:ext cx="1926336" cy="14427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13" name="Title 1"/>
          <p:cNvSpPr>
            <a:spLocks noGrp="1"/>
          </p:cNvSpPr>
          <p:nvPr>
            <p:ph type="title"/>
          </p:nvPr>
        </p:nvSpPr>
        <p:spPr>
          <a:xfrm>
            <a:off x="507999" y="76199"/>
            <a:ext cx="9781623" cy="1080938"/>
          </a:xfrm>
        </p:spPr>
        <p:txBody>
          <a:bodyPr/>
          <a:lstStyle/>
          <a:p>
            <a:r>
              <a:rPr lang="en-US" dirty="0"/>
              <a:t>Click to edit Master title style</a:t>
            </a:r>
          </a:p>
        </p:txBody>
      </p:sp>
    </p:spTree>
    <p:extLst>
      <p:ext uri="{BB962C8B-B14F-4D97-AF65-F5344CB8AC3E}">
        <p14:creationId xmlns:p14="http://schemas.microsoft.com/office/powerpoint/2010/main" val="32871495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13885" y="620713"/>
            <a:ext cx="10883900" cy="641350"/>
          </a:xfrm>
        </p:spPr>
        <p:txBody>
          <a:bodyPr/>
          <a:lstStyle/>
          <a:p>
            <a:r>
              <a:rPr lang="en-US"/>
              <a:t>Click to edit Master title style</a:t>
            </a:r>
          </a:p>
        </p:txBody>
      </p:sp>
      <p:sp>
        <p:nvSpPr>
          <p:cNvPr id="3" name="Text Placeholder 2"/>
          <p:cNvSpPr>
            <a:spLocks noGrp="1"/>
          </p:cNvSpPr>
          <p:nvPr>
            <p:ph type="body" sz="half" idx="1"/>
          </p:nvPr>
        </p:nvSpPr>
        <p:spPr>
          <a:xfrm>
            <a:off x="1068918" y="1617663"/>
            <a:ext cx="5168900" cy="444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41017" y="1617663"/>
            <a:ext cx="5171016" cy="44497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8C95CB-4252-44A8-BA4E-49044AC90FD7}"/>
              </a:ext>
            </a:extLst>
          </p:cNvPr>
          <p:cNvSpPr>
            <a:spLocks noGrp="1"/>
          </p:cNvSpPr>
          <p:nvPr>
            <p:ph type="dt" sz="half" idx="10"/>
          </p:nvPr>
        </p:nvSpPr>
        <p:spPr>
          <a:xfrm>
            <a:off x="1536700" y="6286500"/>
            <a:ext cx="2540000" cy="457200"/>
          </a:xfrm>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D6C67A41-0041-41E0-BA6D-66FD6D292C8C}"/>
              </a:ext>
            </a:extLst>
          </p:cNvPr>
          <p:cNvSpPr>
            <a:spLocks noGrp="1"/>
          </p:cNvSpPr>
          <p:nvPr>
            <p:ph type="ftr" sz="quarter" idx="11"/>
          </p:nvPr>
        </p:nvSpPr>
        <p:spPr>
          <a:xfrm>
            <a:off x="4787900" y="6286500"/>
            <a:ext cx="3860800" cy="457200"/>
          </a:xfr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AFBCC1F1-F8C9-4626-8E73-F9DFE07EE85F}"/>
              </a:ext>
            </a:extLst>
          </p:cNvPr>
          <p:cNvSpPr>
            <a:spLocks noGrp="1"/>
          </p:cNvSpPr>
          <p:nvPr>
            <p:ph type="sldNum" sz="quarter" idx="12"/>
          </p:nvPr>
        </p:nvSpPr>
        <p:spPr>
          <a:xfrm>
            <a:off x="9359900" y="6286500"/>
            <a:ext cx="2540000" cy="457200"/>
          </a:xfrm>
        </p:spPr>
        <p:txBody>
          <a:bodyPr/>
          <a:lstStyle>
            <a:lvl1pPr>
              <a:defRPr/>
            </a:lvl1pPr>
          </a:lstStyle>
          <a:p>
            <a:fld id="{31FF1958-ED2D-42BF-9E8B-63940AE8F5F3}" type="slidenum">
              <a:rPr lang="en-US" altLang="en-US"/>
              <a:pPr/>
              <a:t>‹#›</a:t>
            </a:fld>
            <a:endParaRPr lang="en-US" altLang="en-US"/>
          </a:p>
        </p:txBody>
      </p:sp>
    </p:spTree>
    <p:extLst>
      <p:ext uri="{BB962C8B-B14F-4D97-AF65-F5344CB8AC3E}">
        <p14:creationId xmlns:p14="http://schemas.microsoft.com/office/powerpoint/2010/main" val="2580420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FD032B-EA0B-9B49-AF36-885F2EDEB075}"/>
              </a:ext>
            </a:extLst>
          </p:cNvPr>
          <p:cNvSpPr/>
          <p:nvPr userDrawn="1"/>
        </p:nvSpPr>
        <p:spPr>
          <a:xfrm>
            <a:off x="0" y="301557"/>
            <a:ext cx="11353800" cy="1031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D6ADEB56-0163-154E-8E57-64BAF2215CE7}"/>
              </a:ext>
            </a:extLst>
          </p:cNvPr>
          <p:cNvSpPr>
            <a:spLocks noGrp="1"/>
          </p:cNvSpPr>
          <p:nvPr>
            <p:ph type="title" hasCustomPrompt="1"/>
          </p:nvPr>
        </p:nvSpPr>
        <p:spPr>
          <a:xfrm>
            <a:off x="831850" y="576263"/>
            <a:ext cx="10515600" cy="2852737"/>
          </a:xfrm>
        </p:spPr>
        <p:txBody>
          <a:bodyPr anchor="b"/>
          <a:lstStyle>
            <a:lvl1pPr algn="ct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24DF9FE-2EB7-DA4C-BD13-A3A19BD9A193}"/>
              </a:ext>
            </a:extLst>
          </p:cNvPr>
          <p:cNvSpPr>
            <a:spLocks noGrp="1"/>
          </p:cNvSpPr>
          <p:nvPr>
            <p:ph type="body" idx="1"/>
          </p:nvPr>
        </p:nvSpPr>
        <p:spPr>
          <a:xfrm>
            <a:off x="831850" y="3491068"/>
            <a:ext cx="10515600" cy="1500187"/>
          </a:xfrm>
        </p:spPr>
        <p:txBody>
          <a:bodyPr/>
          <a:lstStyle>
            <a:lvl1pPr marL="0" indent="0" algn="ctr">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119F89DD-747C-2847-B131-E17CA5C6143A}"/>
              </a:ext>
            </a:extLst>
          </p:cNvPr>
          <p:cNvSpPr>
            <a:spLocks noGrp="1"/>
          </p:cNvSpPr>
          <p:nvPr>
            <p:ph type="sldNum" sz="quarter" idx="12"/>
          </p:nvPr>
        </p:nvSpPr>
        <p:spPr/>
        <p:txBody>
          <a:bodyPr/>
          <a:lstStyle/>
          <a:p>
            <a:fld id="{B3BFB3E3-E287-7946-A1F9-3A9BC4891135}" type="slidenum">
              <a:rPr lang="en-US" smtClean="0"/>
              <a:t>‹#›</a:t>
            </a:fld>
            <a:endParaRPr lang="en-US"/>
          </a:p>
        </p:txBody>
      </p:sp>
    </p:spTree>
    <p:extLst>
      <p:ext uri="{BB962C8B-B14F-4D97-AF65-F5344CB8AC3E}">
        <p14:creationId xmlns:p14="http://schemas.microsoft.com/office/powerpoint/2010/main" val="152259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43297-EB30-284C-8FC7-C489B8799BCC}"/>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674F479-664E-E247-BE57-3C5E87E5702D}"/>
              </a:ext>
            </a:extLst>
          </p:cNvPr>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32AF378-983F-554C-91D9-24CE408337D0}"/>
              </a:ext>
            </a:extLst>
          </p:cNvPr>
          <p:cNvSpPr>
            <a:spLocks noGrp="1"/>
          </p:cNvSpPr>
          <p:nvPr>
            <p:ph type="sldNum" sz="quarter" idx="12"/>
          </p:nvPr>
        </p:nvSpPr>
        <p:spPr/>
        <p:txBody>
          <a:bodyPr/>
          <a:lstStyle/>
          <a:p>
            <a:fld id="{B3BFB3E3-E287-7946-A1F9-3A9BC4891135}" type="slidenum">
              <a:rPr lang="en-US" smtClean="0"/>
              <a:t>‹#›</a:t>
            </a:fld>
            <a:endParaRPr lang="en-US"/>
          </a:p>
        </p:txBody>
      </p:sp>
    </p:spTree>
    <p:extLst>
      <p:ext uri="{BB962C8B-B14F-4D97-AF65-F5344CB8AC3E}">
        <p14:creationId xmlns:p14="http://schemas.microsoft.com/office/powerpoint/2010/main" val="111211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6120-7FF6-3149-8BC1-394D957C2BBE}"/>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B06DBC0-55F4-9E45-998D-6907986F7BAE}"/>
              </a:ext>
            </a:extLst>
          </p:cNvPr>
          <p:cNvSpPr>
            <a:spLocks noGrp="1"/>
          </p:cNvSpPr>
          <p:nvPr>
            <p:ph sz="half" idx="1"/>
          </p:nvPr>
        </p:nvSpPr>
        <p:spPr>
          <a:xfrm>
            <a:off x="838200" y="1271588"/>
            <a:ext cx="5181600" cy="3998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92AAEFA-5190-1342-9B37-DF7E11F6EE7D}"/>
              </a:ext>
            </a:extLst>
          </p:cNvPr>
          <p:cNvSpPr>
            <a:spLocks noGrp="1"/>
          </p:cNvSpPr>
          <p:nvPr>
            <p:ph sz="half" idx="2"/>
          </p:nvPr>
        </p:nvSpPr>
        <p:spPr>
          <a:xfrm>
            <a:off x="6172200" y="1271588"/>
            <a:ext cx="5181600" cy="39989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D084C88-9DD6-944E-93D4-15967CACFC9F}"/>
              </a:ext>
            </a:extLst>
          </p:cNvPr>
          <p:cNvSpPr>
            <a:spLocks noGrp="1"/>
          </p:cNvSpPr>
          <p:nvPr>
            <p:ph type="sldNum" sz="quarter" idx="12"/>
          </p:nvPr>
        </p:nvSpPr>
        <p:spPr/>
        <p:txBody>
          <a:bodyPr/>
          <a:lstStyle/>
          <a:p>
            <a:fld id="{B3BFB3E3-E287-7946-A1F9-3A9BC4891135}" type="slidenum">
              <a:rPr lang="en-US" smtClean="0"/>
              <a:t>‹#›</a:t>
            </a:fld>
            <a:endParaRPr lang="en-US"/>
          </a:p>
        </p:txBody>
      </p:sp>
    </p:spTree>
    <p:extLst>
      <p:ext uri="{BB962C8B-B14F-4D97-AF65-F5344CB8AC3E}">
        <p14:creationId xmlns:p14="http://schemas.microsoft.com/office/powerpoint/2010/main" val="512969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26CEC-BE5E-6442-8B4B-726B152F04E5}"/>
              </a:ext>
            </a:extLst>
          </p:cNvPr>
          <p:cNvSpPr>
            <a:spLocks noGrp="1"/>
          </p:cNvSpPr>
          <p:nvPr>
            <p:ph type="title" hasCustomPrompt="1"/>
          </p:nvPr>
        </p:nvSpPr>
        <p:spPr>
          <a:xfrm>
            <a:off x="839788" y="-53975"/>
            <a:ext cx="10515600" cy="1325563"/>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E4E2B496-316C-0B47-BCB8-A9AE0A3CBB57}"/>
              </a:ext>
            </a:extLst>
          </p:cNvPr>
          <p:cNvSpPr>
            <a:spLocks noGrp="1"/>
          </p:cNvSpPr>
          <p:nvPr>
            <p:ph type="body" idx="1"/>
          </p:nvPr>
        </p:nvSpPr>
        <p:spPr>
          <a:xfrm>
            <a:off x="839788" y="13128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65D836-38FA-8742-AA5A-D82AC543A232}"/>
              </a:ext>
            </a:extLst>
          </p:cNvPr>
          <p:cNvSpPr>
            <a:spLocks noGrp="1"/>
          </p:cNvSpPr>
          <p:nvPr>
            <p:ph sz="half" idx="2"/>
          </p:nvPr>
        </p:nvSpPr>
        <p:spPr>
          <a:xfrm>
            <a:off x="839788" y="2136774"/>
            <a:ext cx="5157787"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C04954-B7C7-8941-8C3A-DA4782BF8EFF}"/>
              </a:ext>
            </a:extLst>
          </p:cNvPr>
          <p:cNvSpPr>
            <a:spLocks noGrp="1"/>
          </p:cNvSpPr>
          <p:nvPr>
            <p:ph type="body" sz="quarter" idx="3"/>
          </p:nvPr>
        </p:nvSpPr>
        <p:spPr>
          <a:xfrm>
            <a:off x="6172200" y="13128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B1BAD9E-09FA-F545-9443-A190193B72C5}"/>
              </a:ext>
            </a:extLst>
          </p:cNvPr>
          <p:cNvSpPr>
            <a:spLocks noGrp="1"/>
          </p:cNvSpPr>
          <p:nvPr>
            <p:ph sz="quarter" idx="4"/>
          </p:nvPr>
        </p:nvSpPr>
        <p:spPr>
          <a:xfrm>
            <a:off x="6172200" y="2136774"/>
            <a:ext cx="5183188" cy="3095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B48F552F-E4FB-214E-8524-96D99198FC03}"/>
              </a:ext>
            </a:extLst>
          </p:cNvPr>
          <p:cNvSpPr>
            <a:spLocks noGrp="1"/>
          </p:cNvSpPr>
          <p:nvPr>
            <p:ph type="sldNum" sz="quarter" idx="12"/>
          </p:nvPr>
        </p:nvSpPr>
        <p:spPr/>
        <p:txBody>
          <a:bodyPr/>
          <a:lstStyle/>
          <a:p>
            <a:fld id="{B3BFB3E3-E287-7946-A1F9-3A9BC4891135}" type="slidenum">
              <a:rPr lang="en-US" smtClean="0"/>
              <a:t>‹#›</a:t>
            </a:fld>
            <a:endParaRPr lang="en-US"/>
          </a:p>
        </p:txBody>
      </p:sp>
    </p:spTree>
    <p:extLst>
      <p:ext uri="{BB962C8B-B14F-4D97-AF65-F5344CB8AC3E}">
        <p14:creationId xmlns:p14="http://schemas.microsoft.com/office/powerpoint/2010/main" val="2747584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431317-557A-0E4D-B4A7-1A35C837648F}"/>
              </a:ext>
            </a:extLst>
          </p:cNvPr>
          <p:cNvSpPr/>
          <p:nvPr userDrawn="1"/>
        </p:nvSpPr>
        <p:spPr>
          <a:xfrm>
            <a:off x="0" y="0"/>
            <a:ext cx="12192000" cy="56128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88FCF0-4AE6-6849-B0BE-1A77A40756E1}"/>
              </a:ext>
            </a:extLst>
          </p:cNvPr>
          <p:cNvSpPr>
            <a:spLocks noGrp="1"/>
          </p:cNvSpPr>
          <p:nvPr>
            <p:ph type="title" hasCustomPrompt="1"/>
          </p:nvPr>
        </p:nvSpPr>
        <p:spPr>
          <a:xfrm>
            <a:off x="838200" y="208672"/>
            <a:ext cx="10515600" cy="1325563"/>
          </a:xfrm>
        </p:spPr>
        <p:txBody>
          <a:bodyPr/>
          <a:lstStyle/>
          <a:p>
            <a:r>
              <a:rPr lang="en-US" dirty="0"/>
              <a:t>CLICK TO EDIT MASTER TITLE STYLE</a:t>
            </a:r>
            <a:br>
              <a:rPr lang="en-US" dirty="0"/>
            </a:br>
            <a:r>
              <a:rPr lang="en-US" dirty="0"/>
              <a:t>CLICK TO EDIT MASTER TITLE STYLE</a:t>
            </a:r>
          </a:p>
        </p:txBody>
      </p:sp>
      <p:sp>
        <p:nvSpPr>
          <p:cNvPr id="5" name="Slide Number Placeholder 4">
            <a:extLst>
              <a:ext uri="{FF2B5EF4-FFF2-40B4-BE49-F238E27FC236}">
                <a16:creationId xmlns:a16="http://schemas.microsoft.com/office/drawing/2014/main" id="{D9EAF6EF-655A-784A-A3EC-561E6B4041DD}"/>
              </a:ext>
            </a:extLst>
          </p:cNvPr>
          <p:cNvSpPr>
            <a:spLocks noGrp="1"/>
          </p:cNvSpPr>
          <p:nvPr>
            <p:ph type="sldNum" sz="quarter" idx="12"/>
          </p:nvPr>
        </p:nvSpPr>
        <p:spPr/>
        <p:txBody>
          <a:bodyPr/>
          <a:lstStyle/>
          <a:p>
            <a:fld id="{B3BFB3E3-E287-7946-A1F9-3A9BC4891135}" type="slidenum">
              <a:rPr lang="en-US" smtClean="0"/>
              <a:t>‹#›</a:t>
            </a:fld>
            <a:endParaRPr lang="en-US"/>
          </a:p>
        </p:txBody>
      </p:sp>
      <p:sp>
        <p:nvSpPr>
          <p:cNvPr id="6" name="Rectangle 5">
            <a:extLst>
              <a:ext uri="{FF2B5EF4-FFF2-40B4-BE49-F238E27FC236}">
                <a16:creationId xmlns:a16="http://schemas.microsoft.com/office/drawing/2014/main" id="{C60EFB23-B79C-614E-8266-613F671F2EB9}"/>
              </a:ext>
            </a:extLst>
          </p:cNvPr>
          <p:cNvSpPr/>
          <p:nvPr userDrawn="1"/>
        </p:nvSpPr>
        <p:spPr>
          <a:xfrm>
            <a:off x="0" y="1488516"/>
            <a:ext cx="9951396" cy="457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5700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8EA49C-19E7-3F41-A685-90F6E24D58D7}"/>
              </a:ext>
            </a:extLst>
          </p:cNvPr>
          <p:cNvSpPr/>
          <p:nvPr userDrawn="1"/>
        </p:nvSpPr>
        <p:spPr>
          <a:xfrm>
            <a:off x="-1588" y="433821"/>
            <a:ext cx="11353800" cy="1031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F8392697-5F59-1F46-BD75-FC5947A7D1C4}"/>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819C5D-E190-6F41-9C28-79792F722567}"/>
              </a:ext>
            </a:extLst>
          </p:cNvPr>
          <p:cNvSpPr>
            <a:spLocks noGrp="1"/>
          </p:cNvSpPr>
          <p:nvPr>
            <p:ph idx="1"/>
          </p:nvPr>
        </p:nvSpPr>
        <p:spPr>
          <a:xfrm>
            <a:off x="5183188" y="987425"/>
            <a:ext cx="6172200" cy="432055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9928B31-3A4F-3142-B953-1F7149AC102D}"/>
              </a:ext>
            </a:extLst>
          </p:cNvPr>
          <p:cNvSpPr>
            <a:spLocks noGrp="1"/>
          </p:cNvSpPr>
          <p:nvPr>
            <p:ph type="body" sz="half" idx="2"/>
          </p:nvPr>
        </p:nvSpPr>
        <p:spPr>
          <a:xfrm>
            <a:off x="839788" y="2057400"/>
            <a:ext cx="3932237" cy="32505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1792CA56-546C-7C4A-8C4A-CB0B1F5E3B76}"/>
              </a:ext>
            </a:extLst>
          </p:cNvPr>
          <p:cNvSpPr>
            <a:spLocks noGrp="1"/>
          </p:cNvSpPr>
          <p:nvPr>
            <p:ph type="sldNum" sz="quarter" idx="12"/>
          </p:nvPr>
        </p:nvSpPr>
        <p:spPr/>
        <p:txBody>
          <a:bodyPr/>
          <a:lstStyle/>
          <a:p>
            <a:fld id="{B3BFB3E3-E287-7946-A1F9-3A9BC4891135}" type="slidenum">
              <a:rPr lang="en-US" smtClean="0"/>
              <a:t>‹#›</a:t>
            </a:fld>
            <a:endParaRPr lang="en-US"/>
          </a:p>
        </p:txBody>
      </p:sp>
    </p:spTree>
    <p:extLst>
      <p:ext uri="{BB962C8B-B14F-4D97-AF65-F5344CB8AC3E}">
        <p14:creationId xmlns:p14="http://schemas.microsoft.com/office/powerpoint/2010/main" val="999841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CF10C5-ED77-6348-BE2B-7A420F9F6E02}"/>
              </a:ext>
            </a:extLst>
          </p:cNvPr>
          <p:cNvSpPr/>
          <p:nvPr userDrawn="1"/>
        </p:nvSpPr>
        <p:spPr>
          <a:xfrm>
            <a:off x="-1588" y="433821"/>
            <a:ext cx="11353800" cy="10311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a:extLst>
              <a:ext uri="{FF2B5EF4-FFF2-40B4-BE49-F238E27FC236}">
                <a16:creationId xmlns:a16="http://schemas.microsoft.com/office/drawing/2014/main" id="{EA65DECC-A6C0-DB4A-A59E-9186E8EAA3F0}"/>
              </a:ext>
            </a:extLst>
          </p:cNvPr>
          <p:cNvSpPr>
            <a:spLocks noGrp="1"/>
          </p:cNvSpPr>
          <p:nvPr>
            <p:ph type="title" hasCustomPrompt="1"/>
          </p:nvPr>
        </p:nvSpPr>
        <p:spPr>
          <a:xfrm>
            <a:off x="839788" y="457200"/>
            <a:ext cx="3932237" cy="1600200"/>
          </a:xfrm>
        </p:spPr>
        <p:txBody>
          <a:bodyPr anchor="b"/>
          <a:lstStyle>
            <a:lvl1pPr>
              <a:defRPr sz="3200">
                <a:solidFill>
                  <a:schemeClr val="accent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8181E8F3-FC2B-7443-84EC-6EF155281A77}"/>
              </a:ext>
            </a:extLst>
          </p:cNvPr>
          <p:cNvSpPr>
            <a:spLocks noGrp="1"/>
          </p:cNvSpPr>
          <p:nvPr>
            <p:ph type="pic" idx="1"/>
          </p:nvPr>
        </p:nvSpPr>
        <p:spPr>
          <a:xfrm>
            <a:off x="5183188" y="987426"/>
            <a:ext cx="6172200" cy="42536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7FBD8B-7CF0-8241-A837-0A4032FF4A13}"/>
              </a:ext>
            </a:extLst>
          </p:cNvPr>
          <p:cNvSpPr>
            <a:spLocks noGrp="1"/>
          </p:cNvSpPr>
          <p:nvPr>
            <p:ph type="body" sz="half" idx="2"/>
          </p:nvPr>
        </p:nvSpPr>
        <p:spPr>
          <a:xfrm>
            <a:off x="839788" y="2057400"/>
            <a:ext cx="3932237" cy="318367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1DB5ADC-AEDC-2149-AEC6-7AC73566D2F7}"/>
              </a:ext>
            </a:extLst>
          </p:cNvPr>
          <p:cNvSpPr>
            <a:spLocks noGrp="1"/>
          </p:cNvSpPr>
          <p:nvPr>
            <p:ph type="sldNum" sz="quarter" idx="12"/>
          </p:nvPr>
        </p:nvSpPr>
        <p:spPr/>
        <p:txBody>
          <a:bodyPr/>
          <a:lstStyle/>
          <a:p>
            <a:fld id="{B3BFB3E3-E287-7946-A1F9-3A9BC4891135}" type="slidenum">
              <a:rPr lang="en-US" smtClean="0"/>
              <a:t>‹#›</a:t>
            </a:fld>
            <a:endParaRPr lang="en-US"/>
          </a:p>
        </p:txBody>
      </p:sp>
    </p:spTree>
    <p:extLst>
      <p:ext uri="{BB962C8B-B14F-4D97-AF65-F5344CB8AC3E}">
        <p14:creationId xmlns:p14="http://schemas.microsoft.com/office/powerpoint/2010/main" val="1721300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289623" y="1973262"/>
            <a:ext cx="1926336" cy="144270"/>
          </a:xfrm>
          <a:prstGeom prst="rect">
            <a:avLst/>
          </a:prstGeom>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5" name="Rectangle 4"/>
          <p:cNvSpPr/>
          <p:nvPr userDrawn="1"/>
        </p:nvSpPr>
        <p:spPr>
          <a:xfrm>
            <a:off x="269394" y="76200"/>
            <a:ext cx="11911159" cy="1066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914400" rtl="0" eaLnBrk="1" latinLnBrk="0" hangingPunct="1">
              <a:lnSpc>
                <a:spcPct val="90000"/>
              </a:lnSpc>
              <a:spcBef>
                <a:spcPct val="0"/>
              </a:spcBef>
              <a:buNone/>
            </a:pPr>
            <a:endParaRPr lang="en-US" sz="3600" kern="1200" dirty="0">
              <a:solidFill>
                <a:schemeClr val="tx1"/>
              </a:solidFill>
              <a:effectLst>
                <a:outerShdw blurRad="38100" dist="38100" dir="2700000" algn="tl">
                  <a:srgbClr val="000000">
                    <a:alpha val="43137"/>
                  </a:srgbClr>
                </a:outerShdw>
              </a:effectLst>
              <a:latin typeface="+mj-lt"/>
              <a:ea typeface="+mj-ea"/>
              <a:cs typeface="+mj-cs"/>
            </a:endParaRPr>
          </a:p>
        </p:txBody>
      </p:sp>
      <p:sp>
        <p:nvSpPr>
          <p:cNvPr id="14" name="Rectangle 13"/>
          <p:cNvSpPr/>
          <p:nvPr/>
        </p:nvSpPr>
        <p:spPr>
          <a:xfrm>
            <a:off x="10281026" y="609600"/>
            <a:ext cx="1910975"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508000" y="76199"/>
            <a:ext cx="9195379" cy="1080938"/>
          </a:xfrm>
        </p:spPr>
        <p:txBody>
          <a:bodyPr/>
          <a:lstStyle/>
          <a:p>
            <a:r>
              <a:rPr lang="en-US" dirty="0"/>
              <a:t>Click to edit Master title style</a:t>
            </a:r>
          </a:p>
        </p:txBody>
      </p:sp>
    </p:spTree>
    <p:extLst>
      <p:ext uri="{BB962C8B-B14F-4D97-AF65-F5344CB8AC3E}">
        <p14:creationId xmlns:p14="http://schemas.microsoft.com/office/powerpoint/2010/main" val="2342245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5D8FDF2-049F-EB49-A2E2-83DB530B12BD}"/>
              </a:ext>
            </a:extLst>
          </p:cNvPr>
          <p:cNvPicPr>
            <a:picLocks noChangeAspect="1"/>
          </p:cNvPicPr>
          <p:nvPr userDrawn="1"/>
        </p:nvPicPr>
        <p:blipFill rotWithShape="1">
          <a:blip r:embed="rId16" cstate="screen">
            <a:extLst>
              <a:ext uri="{28A0092B-C50C-407E-A947-70E740481C1C}">
                <a14:useLocalDpi xmlns:a14="http://schemas.microsoft.com/office/drawing/2010/main"/>
              </a:ext>
            </a:extLst>
          </a:blip>
          <a:srcRect l="30911" r="22383" b="39976"/>
          <a:stretch/>
        </p:blipFill>
        <p:spPr>
          <a:xfrm>
            <a:off x="0" y="6113521"/>
            <a:ext cx="12192000" cy="744479"/>
          </a:xfrm>
          <a:prstGeom prst="rect">
            <a:avLst/>
          </a:prstGeom>
        </p:spPr>
      </p:pic>
      <p:sp>
        <p:nvSpPr>
          <p:cNvPr id="5" name="Rectangle 4">
            <a:extLst>
              <a:ext uri="{FF2B5EF4-FFF2-40B4-BE49-F238E27FC236}">
                <a16:creationId xmlns:a16="http://schemas.microsoft.com/office/drawing/2014/main" id="{259CD51C-3B9C-1D4A-837B-83A6229E7E97}"/>
              </a:ext>
            </a:extLst>
          </p:cNvPr>
          <p:cNvSpPr/>
          <p:nvPr userDrawn="1"/>
        </p:nvSpPr>
        <p:spPr>
          <a:xfrm>
            <a:off x="0" y="905387"/>
            <a:ext cx="9951396" cy="45719"/>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052A7F8A-82EF-9A47-9312-93F4E4331217}"/>
              </a:ext>
            </a:extLst>
          </p:cNvPr>
          <p:cNvSpPr>
            <a:spLocks noGrp="1"/>
          </p:cNvSpPr>
          <p:nvPr>
            <p:ph type="title"/>
          </p:nvPr>
        </p:nvSpPr>
        <p:spPr>
          <a:xfrm>
            <a:off x="838200" y="-5397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712DEC4-2D92-E949-BD82-325A13CB9564}"/>
              </a:ext>
            </a:extLst>
          </p:cNvPr>
          <p:cNvSpPr>
            <a:spLocks noGrp="1"/>
          </p:cNvSpPr>
          <p:nvPr>
            <p:ph type="body" idx="1"/>
          </p:nvPr>
        </p:nvSpPr>
        <p:spPr>
          <a:xfrm>
            <a:off x="838200" y="1317625"/>
            <a:ext cx="10515600" cy="39481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D41A7902-B74D-8D47-AB72-0E346F744FF0}"/>
              </a:ext>
            </a:extLst>
          </p:cNvPr>
          <p:cNvSpPr>
            <a:spLocks noGrp="1"/>
          </p:cNvSpPr>
          <p:nvPr>
            <p:ph type="sldNum" sz="quarter" idx="4"/>
          </p:nvPr>
        </p:nvSpPr>
        <p:spPr>
          <a:xfrm>
            <a:off x="8610600" y="6492875"/>
            <a:ext cx="2743200" cy="365125"/>
          </a:xfrm>
          <a:prstGeom prst="rect">
            <a:avLst/>
          </a:prstGeom>
        </p:spPr>
        <p:txBody>
          <a:bodyPr vert="horz" lIns="91440" tIns="45720" rIns="91440" bIns="45720" rtlCol="0" anchor="ctr"/>
          <a:lstStyle>
            <a:lvl1pPr algn="r">
              <a:defRPr sz="1200">
                <a:solidFill>
                  <a:schemeClr val="bg1"/>
                </a:solidFill>
              </a:defRPr>
            </a:lvl1pPr>
          </a:lstStyle>
          <a:p>
            <a:fld id="{B3BFB3E3-E287-7946-A1F9-3A9BC4891135}" type="slidenum">
              <a:rPr lang="en-US" smtClean="0"/>
              <a:pPr/>
              <a:t>‹#›</a:t>
            </a:fld>
            <a:endParaRPr lang="en-US" dirty="0"/>
          </a:p>
        </p:txBody>
      </p:sp>
      <p:pic>
        <p:nvPicPr>
          <p:cNvPr id="19" name="Picture 18" descr="A picture containing drawing&#10;&#10;Description automatically generated">
            <a:extLst>
              <a:ext uri="{FF2B5EF4-FFF2-40B4-BE49-F238E27FC236}">
                <a16:creationId xmlns:a16="http://schemas.microsoft.com/office/drawing/2014/main" id="{0501B4DC-88BF-6E4A-8B35-B181ACA9F397}"/>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4883285" y="6244223"/>
            <a:ext cx="1906621" cy="517439"/>
          </a:xfrm>
          <a:prstGeom prst="rect">
            <a:avLst/>
          </a:prstGeom>
        </p:spPr>
      </p:pic>
    </p:spTree>
    <p:extLst>
      <p:ext uri="{BB962C8B-B14F-4D97-AF65-F5344CB8AC3E}">
        <p14:creationId xmlns:p14="http://schemas.microsoft.com/office/powerpoint/2010/main" val="270646749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6" r:id="rId7"/>
    <p:sldLayoutId id="2147483657" r:id="rId8"/>
    <p:sldLayoutId id="2147483659" r:id="rId9"/>
    <p:sldLayoutId id="2147483660" r:id="rId10"/>
    <p:sldLayoutId id="2147483661" r:id="rId11"/>
    <p:sldLayoutId id="2147483662" r:id="rId12"/>
    <p:sldLayoutId id="2147483663" r:id="rId13"/>
    <p:sldLayoutId id="2147483664" r:id="rId14"/>
  </p:sldLayoutIdLst>
  <p:hf hdr="0" ftr="0" dt="0"/>
  <p:txStyles>
    <p:titleStyle>
      <a:lvl1pPr algn="l" defTabSz="914400" rtl="0" eaLnBrk="1" latinLnBrk="0" hangingPunct="1">
        <a:lnSpc>
          <a:spcPct val="90000"/>
        </a:lnSpc>
        <a:spcBef>
          <a:spcPct val="0"/>
        </a:spcBef>
        <a:buNone/>
        <a:defRPr sz="4400" b="1" kern="1200">
          <a:solidFill>
            <a:schemeClr val="accent1"/>
          </a:solidFill>
          <a:latin typeface="Eurostile" panose="020B050402020205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Eurostile" panose="020B050402020205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Eurostile" panose="020B050402020205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Eurostile" panose="020B050402020205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urostile" panose="020B050402020205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urostile" panose="020B050402020205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www.michigan.gov/mdot/0,4616,7-151-9622_11044_11367_81002---,00.html"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Bahmert1@Michigan.gov" TargetMode="External"/><Relationship Id="rId1" Type="http://schemas.openxmlformats.org/officeDocument/2006/relationships/slideLayout" Target="../slideLayouts/slideLayout6.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michigan.gov/mdot/0,4616,7-151-9622_11044_11367-207980--,00.html" TargetMode="External"/><Relationship Id="rId2" Type="http://schemas.openxmlformats.org/officeDocument/2006/relationships/hyperlink" Target="https://mdotcf.state.mi.us/public/dessssp/" TargetMode="Externa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2CA5FBF-EB2D-4521-9777-0D4C98A05BBD}"/>
              </a:ext>
            </a:extLst>
          </p:cNvPr>
          <p:cNvSpPr>
            <a:spLocks noGrp="1"/>
          </p:cNvSpPr>
          <p:nvPr>
            <p:ph type="ctrTitle"/>
          </p:nvPr>
        </p:nvSpPr>
        <p:spPr>
          <a:xfrm>
            <a:off x="1880910" y="2104370"/>
            <a:ext cx="7766936" cy="1646302"/>
          </a:xfrm>
        </p:spPr>
        <p:txBody>
          <a:bodyPr>
            <a:normAutofit/>
          </a:bodyPr>
          <a:lstStyle/>
          <a:p>
            <a:pPr algn="ctr"/>
            <a:r>
              <a:rPr lang="en-US" sz="7200" dirty="0"/>
              <a:t>Innovation in Concrete</a:t>
            </a:r>
          </a:p>
        </p:txBody>
      </p:sp>
      <p:sp>
        <p:nvSpPr>
          <p:cNvPr id="6" name="Subtitle 5">
            <a:extLst>
              <a:ext uri="{FF2B5EF4-FFF2-40B4-BE49-F238E27FC236}">
                <a16:creationId xmlns:a16="http://schemas.microsoft.com/office/drawing/2014/main" id="{585C2B75-C3CE-457C-A0FF-B9030D72CFBC}"/>
              </a:ext>
            </a:extLst>
          </p:cNvPr>
          <p:cNvSpPr>
            <a:spLocks noGrp="1"/>
          </p:cNvSpPr>
          <p:nvPr>
            <p:ph type="subTitle" idx="1"/>
          </p:nvPr>
        </p:nvSpPr>
        <p:spPr>
          <a:xfrm>
            <a:off x="1880910" y="4172753"/>
            <a:ext cx="7766936" cy="1646302"/>
          </a:xfrm>
        </p:spPr>
        <p:txBody>
          <a:bodyPr>
            <a:normAutofit lnSpcReduction="10000"/>
          </a:bodyPr>
          <a:lstStyle/>
          <a:p>
            <a:pPr algn="ctr"/>
            <a:r>
              <a:rPr lang="en-US" sz="3200" dirty="0"/>
              <a:t>Steve Waalkes, P.E.</a:t>
            </a:r>
          </a:p>
          <a:p>
            <a:pPr algn="ctr"/>
            <a:r>
              <a:rPr lang="en-US" sz="3200" dirty="0"/>
              <a:t>Director of Engineering – W. Mich.</a:t>
            </a:r>
          </a:p>
          <a:p>
            <a:pPr algn="ctr"/>
            <a:r>
              <a:rPr lang="en-US" sz="3200" dirty="0"/>
              <a:t>Michigan Concrete Association</a:t>
            </a:r>
          </a:p>
        </p:txBody>
      </p:sp>
    </p:spTree>
    <p:extLst>
      <p:ext uri="{BB962C8B-B14F-4D97-AF65-F5344CB8AC3E}">
        <p14:creationId xmlns:p14="http://schemas.microsoft.com/office/powerpoint/2010/main" val="2774065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594C02-DF2D-46CA-8374-127E1861BE9B}"/>
              </a:ext>
            </a:extLst>
          </p:cNvPr>
          <p:cNvSpPr>
            <a:spLocks noGrp="1"/>
          </p:cNvSpPr>
          <p:nvPr>
            <p:ph type="title"/>
          </p:nvPr>
        </p:nvSpPr>
        <p:spPr/>
        <p:txBody>
          <a:bodyPr/>
          <a:lstStyle/>
          <a:p>
            <a:r>
              <a:rPr lang="en-US" dirty="0"/>
              <a:t>Supplementary Cementitious Materials:</a:t>
            </a:r>
          </a:p>
        </p:txBody>
      </p:sp>
      <p:sp>
        <p:nvSpPr>
          <p:cNvPr id="4" name="Content Placeholder 3">
            <a:extLst>
              <a:ext uri="{FF2B5EF4-FFF2-40B4-BE49-F238E27FC236}">
                <a16:creationId xmlns:a16="http://schemas.microsoft.com/office/drawing/2014/main" id="{F8561767-7BD7-4C7B-AE6E-5AF0BA7680E1}"/>
              </a:ext>
            </a:extLst>
          </p:cNvPr>
          <p:cNvSpPr>
            <a:spLocks noGrp="1"/>
          </p:cNvSpPr>
          <p:nvPr>
            <p:ph sz="half" idx="2"/>
          </p:nvPr>
        </p:nvSpPr>
        <p:spPr>
          <a:xfrm>
            <a:off x="6172200" y="1271587"/>
            <a:ext cx="5547360" cy="4376177"/>
          </a:xfrm>
        </p:spPr>
        <p:txBody>
          <a:bodyPr>
            <a:normAutofit/>
          </a:bodyPr>
          <a:lstStyle/>
          <a:p>
            <a:r>
              <a:rPr lang="en-US" sz="3600" dirty="0"/>
              <a:t>Improvements:</a:t>
            </a:r>
          </a:p>
          <a:p>
            <a:pPr lvl="1"/>
            <a:r>
              <a:rPr lang="en-US" sz="3200" dirty="0"/>
              <a:t>Permeability</a:t>
            </a:r>
          </a:p>
          <a:p>
            <a:pPr lvl="1"/>
            <a:r>
              <a:rPr lang="en-US" sz="3200" dirty="0"/>
              <a:t>Resistance to Freeze-thaw damage</a:t>
            </a:r>
          </a:p>
          <a:p>
            <a:pPr lvl="1"/>
            <a:r>
              <a:rPr lang="en-US" sz="3200" dirty="0"/>
              <a:t>Consistency</a:t>
            </a:r>
          </a:p>
          <a:p>
            <a:r>
              <a:rPr lang="en-US" sz="3600" dirty="0"/>
              <a:t>Difficulties:</a:t>
            </a:r>
          </a:p>
          <a:p>
            <a:pPr lvl="1"/>
            <a:r>
              <a:rPr lang="en-US" sz="3200" dirty="0"/>
              <a:t>Initial pushback/learning curve </a:t>
            </a:r>
          </a:p>
          <a:p>
            <a:pPr lvl="1"/>
            <a:r>
              <a:rPr lang="en-US" sz="3200" dirty="0"/>
              <a:t>Can cause air issues</a:t>
            </a:r>
          </a:p>
          <a:p>
            <a:pPr lvl="1"/>
            <a:r>
              <a:rPr lang="en-US" sz="3200" dirty="0"/>
              <a:t>Slower initial strength gains</a:t>
            </a:r>
          </a:p>
          <a:p>
            <a:pPr lvl="1"/>
            <a:endParaRPr lang="en-US" sz="3200" dirty="0"/>
          </a:p>
          <a:p>
            <a:pPr lvl="1"/>
            <a:endParaRPr lang="en-US" sz="3200" dirty="0"/>
          </a:p>
        </p:txBody>
      </p:sp>
      <p:pic>
        <p:nvPicPr>
          <p:cNvPr id="6" name="Picture 5">
            <a:extLst>
              <a:ext uri="{FF2B5EF4-FFF2-40B4-BE49-F238E27FC236}">
                <a16:creationId xmlns:a16="http://schemas.microsoft.com/office/drawing/2014/main" id="{4D0FF037-53F6-4DAB-BB20-655F5DEBAEE4}"/>
              </a:ext>
            </a:extLst>
          </p:cNvPr>
          <p:cNvPicPr>
            <a:picLocks noChangeAspect="1"/>
          </p:cNvPicPr>
          <p:nvPr/>
        </p:nvPicPr>
        <p:blipFill>
          <a:blip r:embed="rId2"/>
          <a:stretch>
            <a:fillRect/>
          </a:stretch>
        </p:blipFill>
        <p:spPr>
          <a:xfrm>
            <a:off x="1224488" y="4191191"/>
            <a:ext cx="3089725" cy="2057209"/>
          </a:xfrm>
          <a:prstGeom prst="rect">
            <a:avLst/>
          </a:prstGeom>
        </p:spPr>
      </p:pic>
      <p:sp>
        <p:nvSpPr>
          <p:cNvPr id="8" name="Content Placeholder 7">
            <a:extLst>
              <a:ext uri="{FF2B5EF4-FFF2-40B4-BE49-F238E27FC236}">
                <a16:creationId xmlns:a16="http://schemas.microsoft.com/office/drawing/2014/main" id="{82FF88D0-256E-4160-B6D2-CE81B8509A49}"/>
              </a:ext>
            </a:extLst>
          </p:cNvPr>
          <p:cNvSpPr>
            <a:spLocks noGrp="1"/>
          </p:cNvSpPr>
          <p:nvPr>
            <p:ph sz="half" idx="1"/>
          </p:nvPr>
        </p:nvSpPr>
        <p:spPr>
          <a:xfrm>
            <a:off x="472440" y="1271588"/>
            <a:ext cx="5547360" cy="3998912"/>
          </a:xfrm>
        </p:spPr>
        <p:txBody>
          <a:bodyPr>
            <a:normAutofit/>
          </a:bodyPr>
          <a:lstStyle/>
          <a:p>
            <a:r>
              <a:rPr lang="en-US" sz="3600" dirty="0"/>
              <a:t>Replacement rates:</a:t>
            </a:r>
          </a:p>
          <a:p>
            <a:pPr lvl="1"/>
            <a:r>
              <a:rPr lang="en-US" sz="3200" dirty="0"/>
              <a:t>25%-40% replacement of Portland cement</a:t>
            </a:r>
          </a:p>
          <a:p>
            <a:pPr lvl="2"/>
            <a:r>
              <a:rPr lang="en-US" sz="2800" dirty="0"/>
              <a:t>Replacement amount is determined by the Contractor</a:t>
            </a:r>
          </a:p>
          <a:p>
            <a:pPr lvl="1"/>
            <a:r>
              <a:rPr lang="en-US" sz="3200" dirty="0"/>
              <a:t>40% total replacement</a:t>
            </a:r>
          </a:p>
          <a:p>
            <a:endParaRPr lang="en-US" sz="3600" dirty="0"/>
          </a:p>
        </p:txBody>
      </p:sp>
    </p:spTree>
    <p:extLst>
      <p:ext uri="{BB962C8B-B14F-4D97-AF65-F5344CB8AC3E}">
        <p14:creationId xmlns:p14="http://schemas.microsoft.com/office/powerpoint/2010/main" val="4133922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A2EE5-B48A-4FBB-85CC-01E219D79D79}"/>
              </a:ext>
            </a:extLst>
          </p:cNvPr>
          <p:cNvSpPr>
            <a:spLocks noGrp="1"/>
          </p:cNvSpPr>
          <p:nvPr>
            <p:ph type="title"/>
          </p:nvPr>
        </p:nvSpPr>
        <p:spPr/>
        <p:txBody>
          <a:bodyPr/>
          <a:lstStyle/>
          <a:p>
            <a:r>
              <a:rPr lang="en-US" dirty="0"/>
              <a:t>Optimized Aggregates:</a:t>
            </a:r>
          </a:p>
        </p:txBody>
      </p:sp>
      <p:sp>
        <p:nvSpPr>
          <p:cNvPr id="3" name="Content Placeholder 2">
            <a:extLst>
              <a:ext uri="{FF2B5EF4-FFF2-40B4-BE49-F238E27FC236}">
                <a16:creationId xmlns:a16="http://schemas.microsoft.com/office/drawing/2014/main" id="{27238E9E-9E58-42AC-91CA-C0934DCEC6CD}"/>
              </a:ext>
            </a:extLst>
          </p:cNvPr>
          <p:cNvSpPr>
            <a:spLocks noGrp="1"/>
          </p:cNvSpPr>
          <p:nvPr>
            <p:ph sz="half" idx="1"/>
          </p:nvPr>
        </p:nvSpPr>
        <p:spPr>
          <a:xfrm>
            <a:off x="558501" y="1194099"/>
            <a:ext cx="5181600" cy="4776395"/>
          </a:xfrm>
        </p:spPr>
        <p:txBody>
          <a:bodyPr>
            <a:normAutofit/>
          </a:bodyPr>
          <a:lstStyle/>
          <a:p>
            <a:r>
              <a:rPr lang="en-US" sz="3200" dirty="0"/>
              <a:t>Improvements:</a:t>
            </a:r>
          </a:p>
          <a:p>
            <a:pPr lvl="1"/>
            <a:r>
              <a:rPr lang="en-US" sz="2800" dirty="0"/>
              <a:t>Slump/Consistency</a:t>
            </a:r>
          </a:p>
          <a:p>
            <a:pPr lvl="1"/>
            <a:r>
              <a:rPr lang="en-US" sz="2800" dirty="0"/>
              <a:t>Permeability</a:t>
            </a:r>
          </a:p>
          <a:p>
            <a:pPr lvl="1"/>
            <a:r>
              <a:rPr lang="en-US" sz="2800" dirty="0"/>
              <a:t>Additional aggregates gradation used</a:t>
            </a:r>
          </a:p>
          <a:p>
            <a:r>
              <a:rPr lang="en-US" sz="3200" dirty="0"/>
              <a:t>Difficulties:</a:t>
            </a:r>
          </a:p>
          <a:p>
            <a:pPr lvl="1"/>
            <a:r>
              <a:rPr lang="en-US" sz="2800" dirty="0"/>
              <a:t>Agency and Contractor understanding</a:t>
            </a:r>
          </a:p>
          <a:p>
            <a:pPr lvl="2"/>
            <a:r>
              <a:rPr lang="en-US" sz="2400" dirty="0">
                <a:hlinkClick r:id="rId2"/>
              </a:rPr>
              <a:t>MDOT Optimized Aggregate Spreadsheet</a:t>
            </a:r>
            <a:r>
              <a:rPr lang="en-US" sz="2400" dirty="0"/>
              <a:t> </a:t>
            </a:r>
          </a:p>
          <a:p>
            <a:pPr lvl="1"/>
            <a:r>
              <a:rPr lang="en-US" sz="2800" dirty="0"/>
              <a:t>Ready Mix with limited bins</a:t>
            </a:r>
          </a:p>
          <a:p>
            <a:pPr lvl="2"/>
            <a:r>
              <a:rPr lang="en-US" sz="2400" dirty="0"/>
              <a:t>Preblended aggregates</a:t>
            </a:r>
          </a:p>
          <a:p>
            <a:pPr lvl="2"/>
            <a:r>
              <a:rPr lang="en-US" sz="2400" dirty="0"/>
              <a:t>2 aggregate gradation blends</a:t>
            </a:r>
          </a:p>
          <a:p>
            <a:endParaRPr lang="en-US" sz="3200" dirty="0"/>
          </a:p>
          <a:p>
            <a:pPr lvl="1"/>
            <a:endParaRPr lang="en-US" sz="2800" dirty="0"/>
          </a:p>
        </p:txBody>
      </p:sp>
      <p:pic>
        <p:nvPicPr>
          <p:cNvPr id="10" name="Picture 9">
            <a:extLst>
              <a:ext uri="{FF2B5EF4-FFF2-40B4-BE49-F238E27FC236}">
                <a16:creationId xmlns:a16="http://schemas.microsoft.com/office/drawing/2014/main" id="{08F3D279-1311-47F7-8D1E-184AF1C9F0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7662" y="1733522"/>
            <a:ext cx="5695837" cy="4110961"/>
          </a:xfrm>
          <a:prstGeom prst="rect">
            <a:avLst/>
          </a:prstGeom>
        </p:spPr>
      </p:pic>
    </p:spTree>
    <p:extLst>
      <p:ext uri="{BB962C8B-B14F-4D97-AF65-F5344CB8AC3E}">
        <p14:creationId xmlns:p14="http://schemas.microsoft.com/office/powerpoint/2010/main" val="3053407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22A329-1CCD-4809-B994-7B20B526DDCE}"/>
              </a:ext>
            </a:extLst>
          </p:cNvPr>
          <p:cNvSpPr>
            <a:spLocks noGrp="1"/>
          </p:cNvSpPr>
          <p:nvPr>
            <p:ph type="title"/>
          </p:nvPr>
        </p:nvSpPr>
        <p:spPr/>
        <p:txBody>
          <a:bodyPr/>
          <a:lstStyle/>
          <a:p>
            <a:r>
              <a:rPr lang="en-US" dirty="0"/>
              <a:t>PEM (Performance Engineered Mixtures)</a:t>
            </a:r>
          </a:p>
        </p:txBody>
      </p:sp>
      <p:pic>
        <p:nvPicPr>
          <p:cNvPr id="8" name="Content Placeholder 2">
            <a:extLst>
              <a:ext uri="{FF2B5EF4-FFF2-40B4-BE49-F238E27FC236}">
                <a16:creationId xmlns:a16="http://schemas.microsoft.com/office/drawing/2014/main" id="{5452DC26-EA13-40B7-9701-88162E8DC8E6}"/>
              </a:ext>
            </a:extLst>
          </p:cNvPr>
          <p:cNvPicPr>
            <a:picLocks noGrp="1" noChangeAspect="1"/>
          </p:cNvPicPr>
          <p:nvPr>
            <p:ph sz="half" idx="2"/>
          </p:nvPr>
        </p:nvPicPr>
        <p:blipFill rotWithShape="1">
          <a:blip r:embed="rId2" cstate="print">
            <a:extLst>
              <a:ext uri="{28A0092B-C50C-407E-A947-70E740481C1C}">
                <a14:useLocalDpi xmlns:a14="http://schemas.microsoft.com/office/drawing/2010/main"/>
              </a:ext>
            </a:extLst>
          </a:blip>
          <a:srcRect/>
          <a:stretch/>
        </p:blipFill>
        <p:spPr>
          <a:xfrm>
            <a:off x="6131702" y="2044007"/>
            <a:ext cx="5906223" cy="3226494"/>
          </a:xfrm>
        </p:spPr>
      </p:pic>
      <p:sp>
        <p:nvSpPr>
          <p:cNvPr id="6" name="Content Placeholder 5">
            <a:extLst>
              <a:ext uri="{FF2B5EF4-FFF2-40B4-BE49-F238E27FC236}">
                <a16:creationId xmlns:a16="http://schemas.microsoft.com/office/drawing/2014/main" id="{DA9A519D-6664-41B2-86FD-6B49B7030CDB}"/>
              </a:ext>
            </a:extLst>
          </p:cNvPr>
          <p:cNvSpPr>
            <a:spLocks noGrp="1"/>
          </p:cNvSpPr>
          <p:nvPr>
            <p:ph sz="half" idx="1"/>
          </p:nvPr>
        </p:nvSpPr>
        <p:spPr>
          <a:xfrm>
            <a:off x="452176" y="1477108"/>
            <a:ext cx="5567624" cy="4411226"/>
          </a:xfrm>
        </p:spPr>
        <p:txBody>
          <a:bodyPr>
            <a:normAutofit/>
          </a:bodyPr>
          <a:lstStyle/>
          <a:p>
            <a:r>
              <a:rPr lang="en-US" sz="3600" dirty="0"/>
              <a:t>Pooled Fund Study</a:t>
            </a:r>
          </a:p>
          <a:p>
            <a:r>
              <a:rPr lang="en-US" sz="3600" dirty="0"/>
              <a:t>19 state DOT’s</a:t>
            </a:r>
          </a:p>
          <a:p>
            <a:r>
              <a:rPr lang="en-US" sz="3600" dirty="0"/>
              <a:t>4 national industry associations</a:t>
            </a:r>
          </a:p>
          <a:p>
            <a:r>
              <a:rPr lang="en-US" sz="3600" dirty="0"/>
              <a:t>Implement newer technologies to deliver enhanced concrete durability &amp; maximize pavement performance</a:t>
            </a:r>
          </a:p>
        </p:txBody>
      </p:sp>
    </p:spTree>
    <p:extLst>
      <p:ext uri="{BB962C8B-B14F-4D97-AF65-F5344CB8AC3E}">
        <p14:creationId xmlns:p14="http://schemas.microsoft.com/office/powerpoint/2010/main" val="1239107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222A329-1CCD-4809-B994-7B20B526DDCE}"/>
              </a:ext>
            </a:extLst>
          </p:cNvPr>
          <p:cNvSpPr>
            <a:spLocks noGrp="1"/>
          </p:cNvSpPr>
          <p:nvPr>
            <p:ph type="title"/>
          </p:nvPr>
        </p:nvSpPr>
        <p:spPr/>
        <p:txBody>
          <a:bodyPr/>
          <a:lstStyle/>
          <a:p>
            <a:r>
              <a:rPr lang="en-US" dirty="0"/>
              <a:t>PEM (Performance Engineered Mixtures)</a:t>
            </a:r>
          </a:p>
        </p:txBody>
      </p:sp>
      <p:sp>
        <p:nvSpPr>
          <p:cNvPr id="10" name="Content Placeholder 9">
            <a:extLst>
              <a:ext uri="{FF2B5EF4-FFF2-40B4-BE49-F238E27FC236}">
                <a16:creationId xmlns:a16="http://schemas.microsoft.com/office/drawing/2014/main" id="{404C749B-815F-4EEA-A2E1-A808AA4D1802}"/>
              </a:ext>
            </a:extLst>
          </p:cNvPr>
          <p:cNvSpPr>
            <a:spLocks noGrp="1"/>
          </p:cNvSpPr>
          <p:nvPr>
            <p:ph idx="1"/>
          </p:nvPr>
        </p:nvSpPr>
        <p:spPr>
          <a:xfrm>
            <a:off x="473336" y="1271588"/>
            <a:ext cx="10880464" cy="4472996"/>
          </a:xfrm>
        </p:spPr>
        <p:txBody>
          <a:bodyPr>
            <a:normAutofit/>
          </a:bodyPr>
          <a:lstStyle/>
          <a:p>
            <a:r>
              <a:rPr lang="en-US" sz="3600" dirty="0"/>
              <a:t>V-Kelly Ball (V-Kelly)</a:t>
            </a:r>
          </a:p>
          <a:p>
            <a:r>
              <a:rPr lang="en-US" sz="3600" dirty="0"/>
              <a:t>Box Test</a:t>
            </a:r>
          </a:p>
          <a:p>
            <a:r>
              <a:rPr lang="en-US" sz="3600" dirty="0"/>
              <a:t>Maturity Method</a:t>
            </a:r>
          </a:p>
          <a:p>
            <a:r>
              <a:rPr lang="en-US" sz="3600" dirty="0"/>
              <a:t>Formation Factor</a:t>
            </a:r>
          </a:p>
          <a:p>
            <a:r>
              <a:rPr lang="en-US" sz="3600" dirty="0"/>
              <a:t>Surface Resistivity</a:t>
            </a:r>
          </a:p>
          <a:p>
            <a:r>
              <a:rPr lang="en-US" sz="3600" dirty="0"/>
              <a:t>Bulk Resistivity</a:t>
            </a:r>
          </a:p>
          <a:p>
            <a:r>
              <a:rPr lang="en-US" sz="3600" dirty="0"/>
              <a:t>Sequential Air Metric Apparatus/Super Air Meter (SAM)</a:t>
            </a:r>
          </a:p>
          <a:p>
            <a:endParaRPr lang="en-US" sz="3600" dirty="0"/>
          </a:p>
        </p:txBody>
      </p:sp>
      <p:pic>
        <p:nvPicPr>
          <p:cNvPr id="1026" name="Picture 2" descr="Testing testing 123 : memes">
            <a:extLst>
              <a:ext uri="{FF2B5EF4-FFF2-40B4-BE49-F238E27FC236}">
                <a16:creationId xmlns:a16="http://schemas.microsoft.com/office/drawing/2014/main" id="{E0D0B175-CE96-405F-A354-E0C48B42C72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68527" y="1453010"/>
            <a:ext cx="3522234" cy="284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69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5E920A-89EC-46BD-A387-98CCF9713974}"/>
              </a:ext>
            </a:extLst>
          </p:cNvPr>
          <p:cNvPicPr>
            <a:picLocks noChangeAspect="1"/>
          </p:cNvPicPr>
          <p:nvPr/>
        </p:nvPicPr>
        <p:blipFill>
          <a:blip r:embed="rId2"/>
          <a:stretch>
            <a:fillRect/>
          </a:stretch>
        </p:blipFill>
        <p:spPr>
          <a:xfrm>
            <a:off x="1364101" y="4027795"/>
            <a:ext cx="2810500" cy="2316681"/>
          </a:xfrm>
          <a:prstGeom prst="rect">
            <a:avLst/>
          </a:prstGeom>
        </p:spPr>
      </p:pic>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p:txBody>
          <a:bodyPr>
            <a:normAutofit/>
          </a:bodyPr>
          <a:lstStyle/>
          <a:p>
            <a:r>
              <a:rPr lang="en-US" sz="3600" dirty="0"/>
              <a:t>V-Kelly Ball (V-Kelly):</a:t>
            </a:r>
          </a:p>
          <a:p>
            <a:pPr lvl="1"/>
            <a:r>
              <a:rPr lang="en-US" sz="3200" dirty="0"/>
              <a:t>Has been used in the lab</a:t>
            </a:r>
          </a:p>
          <a:p>
            <a:pPr lvl="1">
              <a:spcBef>
                <a:spcPts val="1200"/>
              </a:spcBef>
            </a:pPr>
            <a:r>
              <a:rPr lang="en-US" sz="3200" dirty="0"/>
              <a:t>Have not required its use on Projects</a:t>
            </a:r>
          </a:p>
          <a:p>
            <a:pPr lvl="1"/>
            <a:r>
              <a:rPr lang="en-US" sz="3600" b="1" dirty="0"/>
              <a:t>QC Test</a:t>
            </a:r>
            <a:endParaRPr lang="en-US" sz="2000" dirty="0"/>
          </a:p>
          <a:p>
            <a:pPr marL="457200" lvl="1" indent="0">
              <a:buNone/>
            </a:pPr>
            <a:endParaRPr lang="en-US" sz="3600" b="1" dirty="0"/>
          </a:p>
          <a:p>
            <a:pPr lvl="1"/>
            <a:endParaRPr lang="en-US" sz="3200" dirty="0"/>
          </a:p>
        </p:txBody>
      </p:sp>
      <p:pic>
        <p:nvPicPr>
          <p:cNvPr id="5" name="Content Placeholder 4">
            <a:extLst>
              <a:ext uri="{FF2B5EF4-FFF2-40B4-BE49-F238E27FC236}">
                <a16:creationId xmlns:a16="http://schemas.microsoft.com/office/drawing/2014/main" id="{06BFB070-C0C0-488D-A3B2-C0E789D55898}"/>
              </a:ext>
            </a:extLst>
          </p:cNvPr>
          <p:cNvPicPr>
            <a:picLocks noGrp="1" noChangeAspect="1"/>
          </p:cNvPicPr>
          <p:nvPr>
            <p:ph sz="half" idx="2"/>
          </p:nvPr>
        </p:nvPicPr>
        <p:blipFill>
          <a:blip r:embed="rId3"/>
          <a:stretch>
            <a:fillRect/>
          </a:stretch>
        </p:blipFill>
        <p:spPr>
          <a:xfrm>
            <a:off x="6959648" y="1140311"/>
            <a:ext cx="3529057" cy="4676436"/>
          </a:xfrm>
          <a:prstGeom prst="rect">
            <a:avLst/>
          </a:prstGeom>
        </p:spPr>
      </p:pic>
    </p:spTree>
    <p:extLst>
      <p:ext uri="{BB962C8B-B14F-4D97-AF65-F5344CB8AC3E}">
        <p14:creationId xmlns:p14="http://schemas.microsoft.com/office/powerpoint/2010/main" val="1032440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F91A6D-52B6-4447-A31B-BB90908F8B8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74600" y="3937299"/>
            <a:ext cx="2460061" cy="2027816"/>
          </a:xfrm>
          <a:prstGeom prst="rect">
            <a:avLst/>
          </a:prstGeom>
        </p:spPr>
      </p:pic>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a:xfrm>
            <a:off x="656216" y="1129553"/>
            <a:ext cx="5363584" cy="4140947"/>
          </a:xfrm>
        </p:spPr>
        <p:txBody>
          <a:bodyPr>
            <a:normAutofit/>
          </a:bodyPr>
          <a:lstStyle/>
          <a:p>
            <a:r>
              <a:rPr lang="en-US" sz="3600" dirty="0"/>
              <a:t>Box Test:</a:t>
            </a:r>
          </a:p>
          <a:p>
            <a:pPr lvl="1"/>
            <a:r>
              <a:rPr lang="en-US" sz="3200" dirty="0"/>
              <a:t>Has been used in the lab</a:t>
            </a:r>
          </a:p>
          <a:p>
            <a:pPr lvl="1"/>
            <a:r>
              <a:rPr lang="en-US" sz="3200" dirty="0"/>
              <a:t>Have not required its use on Projects</a:t>
            </a:r>
          </a:p>
          <a:p>
            <a:pPr lvl="1"/>
            <a:r>
              <a:rPr lang="en-US" sz="3200" dirty="0"/>
              <a:t>Perhaps require its use for trial batches in the future</a:t>
            </a:r>
          </a:p>
          <a:p>
            <a:pPr lvl="1"/>
            <a:r>
              <a:rPr lang="en-US" sz="4000" b="1" dirty="0"/>
              <a:t>QC </a:t>
            </a:r>
            <a:r>
              <a:rPr lang="en-US" sz="3600" b="1" dirty="0"/>
              <a:t>Test</a:t>
            </a:r>
            <a:endParaRPr lang="en-US" sz="3200" dirty="0"/>
          </a:p>
        </p:txBody>
      </p:sp>
      <p:pic>
        <p:nvPicPr>
          <p:cNvPr id="6" name="Content Placeholder 5">
            <a:extLst>
              <a:ext uri="{FF2B5EF4-FFF2-40B4-BE49-F238E27FC236}">
                <a16:creationId xmlns:a16="http://schemas.microsoft.com/office/drawing/2014/main" id="{78153298-AFB7-4723-A24E-7D35A3CD5ECB}"/>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7330960" y="1488281"/>
            <a:ext cx="3832716" cy="3881437"/>
          </a:xfrm>
          <a:prstGeom prst="rect">
            <a:avLst/>
          </a:prstGeom>
        </p:spPr>
      </p:pic>
    </p:spTree>
    <p:extLst>
      <p:ext uri="{BB962C8B-B14F-4D97-AF65-F5344CB8AC3E}">
        <p14:creationId xmlns:p14="http://schemas.microsoft.com/office/powerpoint/2010/main" val="2972319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a:xfrm>
            <a:off x="623944" y="1271587"/>
            <a:ext cx="5395856" cy="4677391"/>
          </a:xfrm>
        </p:spPr>
        <p:txBody>
          <a:bodyPr>
            <a:normAutofit/>
          </a:bodyPr>
          <a:lstStyle/>
          <a:p>
            <a:r>
              <a:rPr lang="en-US" sz="4000" dirty="0"/>
              <a:t>Maturity Method:</a:t>
            </a:r>
          </a:p>
          <a:p>
            <a:pPr lvl="1"/>
            <a:r>
              <a:rPr lang="en-US" sz="3600" dirty="0"/>
              <a:t>MDOT Special Provision</a:t>
            </a:r>
          </a:p>
          <a:p>
            <a:pPr lvl="2"/>
            <a:r>
              <a:rPr lang="en-US" sz="3200" dirty="0"/>
              <a:t>Contractor’s option</a:t>
            </a:r>
          </a:p>
          <a:p>
            <a:pPr lvl="2"/>
            <a:r>
              <a:rPr lang="en-US" sz="3200" dirty="0"/>
              <a:t>Open to traffic only</a:t>
            </a:r>
          </a:p>
          <a:p>
            <a:pPr lvl="1"/>
            <a:r>
              <a:rPr lang="en-US" sz="3600" dirty="0"/>
              <a:t>Training is key: </a:t>
            </a:r>
          </a:p>
          <a:p>
            <a:pPr lvl="2"/>
            <a:r>
              <a:rPr lang="en-US" sz="3200" dirty="0"/>
              <a:t>Fingerprints correct</a:t>
            </a:r>
          </a:p>
          <a:p>
            <a:pPr lvl="1"/>
            <a:r>
              <a:rPr lang="en-US" sz="3600" dirty="0"/>
              <a:t>Doesn’t measure strength development – it predicts it </a:t>
            </a:r>
          </a:p>
          <a:p>
            <a:pPr marL="914400" lvl="2" indent="0">
              <a:buNone/>
            </a:pPr>
            <a:endParaRPr lang="en-US" sz="3200" dirty="0"/>
          </a:p>
          <a:p>
            <a:pPr lvl="1"/>
            <a:endParaRPr lang="en-US" sz="4400" dirty="0"/>
          </a:p>
        </p:txBody>
      </p:sp>
      <p:pic>
        <p:nvPicPr>
          <p:cNvPr id="12" name="Content Placeholder 11">
            <a:extLst>
              <a:ext uri="{FF2B5EF4-FFF2-40B4-BE49-F238E27FC236}">
                <a16:creationId xmlns:a16="http://schemas.microsoft.com/office/drawing/2014/main" id="{EBD7AB50-7F20-4376-BD66-8652FEDAE06B}"/>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6847498" y="1476252"/>
            <a:ext cx="4184035" cy="3905495"/>
          </a:xfrm>
        </p:spPr>
      </p:pic>
    </p:spTree>
    <p:extLst>
      <p:ext uri="{BB962C8B-B14F-4D97-AF65-F5344CB8AC3E}">
        <p14:creationId xmlns:p14="http://schemas.microsoft.com/office/powerpoint/2010/main" val="3286972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19B4D0-373C-4A21-A7A4-048533B11C86}"/>
              </a:ext>
            </a:extLst>
          </p:cNvPr>
          <p:cNvPicPr>
            <a:picLocks noChangeAspect="1"/>
          </p:cNvPicPr>
          <p:nvPr/>
        </p:nvPicPr>
        <p:blipFill>
          <a:blip r:embed="rId2"/>
          <a:stretch>
            <a:fillRect/>
          </a:stretch>
        </p:blipFill>
        <p:spPr>
          <a:xfrm>
            <a:off x="2787726" y="4113213"/>
            <a:ext cx="3437085" cy="1908252"/>
          </a:xfrm>
          <a:prstGeom prst="rect">
            <a:avLst/>
          </a:prstGeom>
        </p:spPr>
      </p:pic>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a:xfrm>
            <a:off x="580914" y="1271588"/>
            <a:ext cx="4991548" cy="3998912"/>
          </a:xfrm>
        </p:spPr>
        <p:txBody>
          <a:bodyPr>
            <a:normAutofit/>
          </a:bodyPr>
          <a:lstStyle/>
          <a:p>
            <a:r>
              <a:rPr lang="en-US" sz="3600" dirty="0"/>
              <a:t>Formation Factor:</a:t>
            </a:r>
          </a:p>
          <a:p>
            <a:pPr lvl="1"/>
            <a:r>
              <a:rPr lang="en-US" sz="3200" dirty="0"/>
              <a:t>MDOT has not used the formation factor</a:t>
            </a:r>
          </a:p>
          <a:p>
            <a:pPr lvl="1"/>
            <a:r>
              <a:rPr lang="en-US" sz="3200" dirty="0"/>
              <a:t>Mainly focused on resistivity testing</a:t>
            </a:r>
          </a:p>
          <a:p>
            <a:pPr lvl="1"/>
            <a:endParaRPr lang="en-US" sz="3200" dirty="0"/>
          </a:p>
          <a:p>
            <a:pPr lvl="1"/>
            <a:endParaRPr lang="en-US" sz="3200" dirty="0"/>
          </a:p>
        </p:txBody>
      </p:sp>
      <p:pic>
        <p:nvPicPr>
          <p:cNvPr id="8" name="Picture 7">
            <a:extLst>
              <a:ext uri="{FF2B5EF4-FFF2-40B4-BE49-F238E27FC236}">
                <a16:creationId xmlns:a16="http://schemas.microsoft.com/office/drawing/2014/main" id="{FFAC3C97-016A-4D03-81A4-EDEA76982EBA}"/>
              </a:ext>
            </a:extLst>
          </p:cNvPr>
          <p:cNvPicPr>
            <a:picLocks noChangeAspect="1"/>
          </p:cNvPicPr>
          <p:nvPr/>
        </p:nvPicPr>
        <p:blipFill>
          <a:blip r:embed="rId3"/>
          <a:stretch>
            <a:fillRect/>
          </a:stretch>
        </p:blipFill>
        <p:spPr>
          <a:xfrm>
            <a:off x="6224811" y="1098534"/>
            <a:ext cx="5654138" cy="4254824"/>
          </a:xfrm>
          <a:prstGeom prst="rect">
            <a:avLst/>
          </a:prstGeom>
        </p:spPr>
      </p:pic>
    </p:spTree>
    <p:extLst>
      <p:ext uri="{BB962C8B-B14F-4D97-AF65-F5344CB8AC3E}">
        <p14:creationId xmlns:p14="http://schemas.microsoft.com/office/powerpoint/2010/main" val="591664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19B4D0-373C-4A21-A7A4-048533B11C86}"/>
              </a:ext>
            </a:extLst>
          </p:cNvPr>
          <p:cNvPicPr>
            <a:picLocks noChangeAspect="1"/>
          </p:cNvPicPr>
          <p:nvPr/>
        </p:nvPicPr>
        <p:blipFill>
          <a:blip r:embed="rId3"/>
          <a:stretch>
            <a:fillRect/>
          </a:stretch>
        </p:blipFill>
        <p:spPr>
          <a:xfrm>
            <a:off x="7722547" y="4113213"/>
            <a:ext cx="3437085" cy="1908252"/>
          </a:xfrm>
          <a:prstGeom prst="rect">
            <a:avLst/>
          </a:prstGeom>
        </p:spPr>
      </p:pic>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a:xfrm>
            <a:off x="580913" y="1043492"/>
            <a:ext cx="6347011" cy="5439604"/>
          </a:xfrm>
        </p:spPr>
        <p:txBody>
          <a:bodyPr>
            <a:normAutofit lnSpcReduction="10000"/>
          </a:bodyPr>
          <a:lstStyle/>
          <a:p>
            <a:r>
              <a:rPr lang="en-US" sz="3200" dirty="0"/>
              <a:t>Surface Resistivity:</a:t>
            </a:r>
          </a:p>
          <a:p>
            <a:pPr lvl="1"/>
            <a:r>
              <a:rPr lang="en-US" sz="2800" dirty="0"/>
              <a:t>Testing was performed on 2 long-life (30 and 50 year) pavement projects</a:t>
            </a:r>
          </a:p>
          <a:p>
            <a:pPr lvl="1"/>
            <a:r>
              <a:rPr lang="en-US" sz="2800" dirty="0"/>
              <a:t>Was being conducted on all freeze-thaw samples</a:t>
            </a:r>
          </a:p>
          <a:p>
            <a:pPr lvl="2"/>
            <a:r>
              <a:rPr lang="en-US" sz="2400" dirty="0"/>
              <a:t>40+ sets of coarse aggregate samples were tested</a:t>
            </a:r>
          </a:p>
          <a:p>
            <a:pPr lvl="2"/>
            <a:r>
              <a:rPr lang="en-US" sz="2400" dirty="0"/>
              <a:t>All testing and mix ingredients were provided to Jason Weiss at Oregon State University</a:t>
            </a:r>
          </a:p>
          <a:p>
            <a:pPr lvl="1"/>
            <a:r>
              <a:rPr lang="en-US" sz="2800" dirty="0"/>
              <a:t>MDOT’s experience:</a:t>
            </a:r>
          </a:p>
          <a:p>
            <a:pPr lvl="2"/>
            <a:r>
              <a:rPr lang="en-US" sz="2400" dirty="0"/>
              <a:t>Fairly high level of variability</a:t>
            </a:r>
          </a:p>
          <a:p>
            <a:pPr lvl="3"/>
            <a:r>
              <a:rPr lang="en-US" sz="2000" dirty="0"/>
              <a:t>Must hold Probes perpendicular to the surface</a:t>
            </a:r>
          </a:p>
          <a:p>
            <a:pPr lvl="3"/>
            <a:r>
              <a:rPr lang="en-US" sz="2000" dirty="0"/>
              <a:t>Ensure the Probes’ reservoirs are full</a:t>
            </a:r>
          </a:p>
          <a:p>
            <a:pPr lvl="3"/>
            <a:r>
              <a:rPr lang="en-US" sz="2000" dirty="0"/>
              <a:t>Keep Probes away from voids and aggregate located on the surface</a:t>
            </a:r>
          </a:p>
          <a:p>
            <a:pPr lvl="1"/>
            <a:r>
              <a:rPr lang="en-US" sz="2800" dirty="0"/>
              <a:t>Currently, MDOT has transitioned to Bulk Resistivity</a:t>
            </a:r>
          </a:p>
          <a:p>
            <a:pPr lvl="1"/>
            <a:endParaRPr lang="en-US" sz="2800" dirty="0"/>
          </a:p>
        </p:txBody>
      </p:sp>
      <p:pic>
        <p:nvPicPr>
          <p:cNvPr id="5" name="Picture 4">
            <a:extLst>
              <a:ext uri="{FF2B5EF4-FFF2-40B4-BE49-F238E27FC236}">
                <a16:creationId xmlns:a16="http://schemas.microsoft.com/office/drawing/2014/main" id="{E92A5EB0-AFF6-4C8B-8193-A2C65B9F8858}"/>
              </a:ext>
            </a:extLst>
          </p:cNvPr>
          <p:cNvPicPr>
            <a:picLocks noChangeAspect="1"/>
          </p:cNvPicPr>
          <p:nvPr/>
        </p:nvPicPr>
        <p:blipFill>
          <a:blip r:embed="rId4"/>
          <a:stretch>
            <a:fillRect/>
          </a:stretch>
        </p:blipFill>
        <p:spPr>
          <a:xfrm>
            <a:off x="7550426" y="1270000"/>
            <a:ext cx="3437085" cy="2321654"/>
          </a:xfrm>
          <a:prstGeom prst="rect">
            <a:avLst/>
          </a:prstGeom>
        </p:spPr>
      </p:pic>
    </p:spTree>
    <p:extLst>
      <p:ext uri="{BB962C8B-B14F-4D97-AF65-F5344CB8AC3E}">
        <p14:creationId xmlns:p14="http://schemas.microsoft.com/office/powerpoint/2010/main" val="1361047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a:xfrm>
            <a:off x="613186" y="1112551"/>
            <a:ext cx="5970494" cy="5245218"/>
          </a:xfrm>
        </p:spPr>
        <p:txBody>
          <a:bodyPr>
            <a:normAutofit/>
          </a:bodyPr>
          <a:lstStyle/>
          <a:p>
            <a:r>
              <a:rPr lang="en-US" sz="3600" dirty="0"/>
              <a:t>Bulk Resistivity:</a:t>
            </a:r>
          </a:p>
          <a:p>
            <a:pPr lvl="1"/>
            <a:r>
              <a:rPr lang="en-US" sz="3200" dirty="0"/>
              <a:t>Used on multiple research &amp; pilot projects</a:t>
            </a:r>
          </a:p>
          <a:p>
            <a:pPr lvl="1"/>
            <a:r>
              <a:rPr lang="en-US" sz="3200" dirty="0"/>
              <a:t>MDOT’s experience:</a:t>
            </a:r>
          </a:p>
          <a:p>
            <a:pPr lvl="2"/>
            <a:r>
              <a:rPr lang="en-US" sz="2800" dirty="0"/>
              <a:t>Simpler test than surface resistivity</a:t>
            </a:r>
          </a:p>
          <a:p>
            <a:pPr lvl="2"/>
            <a:r>
              <a:rPr lang="en-US" sz="2800" dirty="0"/>
              <a:t>Consistent results</a:t>
            </a:r>
          </a:p>
          <a:p>
            <a:pPr lvl="2"/>
            <a:r>
              <a:rPr lang="en-US" sz="2800" dirty="0"/>
              <a:t>Ensure the sponges remain wet</a:t>
            </a:r>
          </a:p>
          <a:p>
            <a:pPr lvl="2"/>
            <a:r>
              <a:rPr lang="en-US" sz="2800" dirty="0"/>
              <a:t>Keep away from metal</a:t>
            </a:r>
          </a:p>
          <a:p>
            <a:pPr lvl="2"/>
            <a:r>
              <a:rPr lang="en-US" sz="2800" dirty="0"/>
              <a:t>Correlates with surface resistivity</a:t>
            </a:r>
          </a:p>
          <a:p>
            <a:pPr lvl="2"/>
            <a:r>
              <a:rPr lang="en-US" sz="2800" dirty="0"/>
              <a:t>Correlated well with RCP in recent research project</a:t>
            </a:r>
          </a:p>
        </p:txBody>
      </p:sp>
      <p:pic>
        <p:nvPicPr>
          <p:cNvPr id="6" name="Picture 5">
            <a:extLst>
              <a:ext uri="{FF2B5EF4-FFF2-40B4-BE49-F238E27FC236}">
                <a16:creationId xmlns:a16="http://schemas.microsoft.com/office/drawing/2014/main" id="{A242EB6F-D4A1-4210-9679-BF36A374062F}"/>
              </a:ext>
            </a:extLst>
          </p:cNvPr>
          <p:cNvPicPr>
            <a:picLocks noChangeAspect="1"/>
          </p:cNvPicPr>
          <p:nvPr/>
        </p:nvPicPr>
        <p:blipFill>
          <a:blip r:embed="rId2"/>
          <a:stretch>
            <a:fillRect/>
          </a:stretch>
        </p:blipFill>
        <p:spPr>
          <a:xfrm>
            <a:off x="7057818" y="1112551"/>
            <a:ext cx="3045319" cy="2636551"/>
          </a:xfrm>
          <a:prstGeom prst="rect">
            <a:avLst/>
          </a:prstGeom>
        </p:spPr>
      </p:pic>
      <p:pic>
        <p:nvPicPr>
          <p:cNvPr id="4" name="Picture 3">
            <a:extLst>
              <a:ext uri="{FF2B5EF4-FFF2-40B4-BE49-F238E27FC236}">
                <a16:creationId xmlns:a16="http://schemas.microsoft.com/office/drawing/2014/main" id="{4046238F-0D23-4CD8-8B7F-CAE70349A50F}"/>
              </a:ext>
            </a:extLst>
          </p:cNvPr>
          <p:cNvPicPr>
            <a:picLocks noChangeAspect="1"/>
          </p:cNvPicPr>
          <p:nvPr/>
        </p:nvPicPr>
        <p:blipFill>
          <a:blip r:embed="rId3"/>
          <a:stretch>
            <a:fillRect/>
          </a:stretch>
        </p:blipFill>
        <p:spPr>
          <a:xfrm>
            <a:off x="6947995" y="4080941"/>
            <a:ext cx="3437085" cy="1908252"/>
          </a:xfrm>
          <a:prstGeom prst="rect">
            <a:avLst/>
          </a:prstGeom>
        </p:spPr>
      </p:pic>
    </p:spTree>
    <p:extLst>
      <p:ext uri="{BB962C8B-B14F-4D97-AF65-F5344CB8AC3E}">
        <p14:creationId xmlns:p14="http://schemas.microsoft.com/office/powerpoint/2010/main" val="767883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64E3148-9949-42FF-9825-BC5A2D0DB186}"/>
              </a:ext>
            </a:extLst>
          </p:cNvPr>
          <p:cNvSpPr>
            <a:spLocks noGrp="1"/>
          </p:cNvSpPr>
          <p:nvPr>
            <p:ph type="title"/>
          </p:nvPr>
        </p:nvSpPr>
        <p:spPr/>
        <p:txBody>
          <a:bodyPr/>
          <a:lstStyle/>
          <a:p>
            <a:r>
              <a:rPr lang="en-US" dirty="0"/>
              <a:t>High Level Overview of Concrete Innovation</a:t>
            </a:r>
          </a:p>
        </p:txBody>
      </p:sp>
      <p:sp>
        <p:nvSpPr>
          <p:cNvPr id="6" name="Content Placeholder 5">
            <a:extLst>
              <a:ext uri="{FF2B5EF4-FFF2-40B4-BE49-F238E27FC236}">
                <a16:creationId xmlns:a16="http://schemas.microsoft.com/office/drawing/2014/main" id="{E6BE597F-13DF-4BAE-98E7-15869E1531C9}"/>
              </a:ext>
            </a:extLst>
          </p:cNvPr>
          <p:cNvSpPr>
            <a:spLocks noGrp="1"/>
          </p:cNvSpPr>
          <p:nvPr>
            <p:ph sz="half" idx="1"/>
          </p:nvPr>
        </p:nvSpPr>
        <p:spPr>
          <a:xfrm>
            <a:off x="556097" y="1271588"/>
            <a:ext cx="5181600" cy="4506642"/>
          </a:xfrm>
        </p:spPr>
        <p:txBody>
          <a:bodyPr>
            <a:normAutofit/>
          </a:bodyPr>
          <a:lstStyle/>
          <a:p>
            <a:r>
              <a:rPr lang="en-US" sz="3600" dirty="0"/>
              <a:t>Competition &amp; communication are the keys to innovation</a:t>
            </a:r>
          </a:p>
          <a:p>
            <a:r>
              <a:rPr lang="en-US" sz="3600" dirty="0"/>
              <a:t>Always lessons to learn – have to keep trying, implementing new ideas</a:t>
            </a:r>
          </a:p>
          <a:p>
            <a:r>
              <a:rPr lang="en-US" sz="3600" dirty="0"/>
              <a:t>Solving problems &amp; making improvements before they become problems</a:t>
            </a:r>
          </a:p>
        </p:txBody>
      </p:sp>
      <p:sp>
        <p:nvSpPr>
          <p:cNvPr id="4" name="Slide Number Placeholder 3">
            <a:extLst>
              <a:ext uri="{FF2B5EF4-FFF2-40B4-BE49-F238E27FC236}">
                <a16:creationId xmlns:a16="http://schemas.microsoft.com/office/drawing/2014/main" id="{D182CB98-E1BD-4E5D-9C4D-9A14DFCE68D7}"/>
              </a:ext>
            </a:extLst>
          </p:cNvPr>
          <p:cNvSpPr>
            <a:spLocks noGrp="1"/>
          </p:cNvSpPr>
          <p:nvPr>
            <p:ph type="sldNum" sz="quarter" idx="12"/>
          </p:nvPr>
        </p:nvSpPr>
        <p:spPr/>
        <p:txBody>
          <a:bodyPr/>
          <a:lstStyle/>
          <a:p>
            <a:fld id="{B3BFB3E3-E287-7946-A1F9-3A9BC4891135}" type="slidenum">
              <a:rPr lang="en-US" smtClean="0"/>
              <a:t>2</a:t>
            </a:fld>
            <a:endParaRPr lang="en-US"/>
          </a:p>
        </p:txBody>
      </p:sp>
      <p:pic>
        <p:nvPicPr>
          <p:cNvPr id="1026" name="Picture 2" descr="Bendable concrete does not break under pressure - Technology Shout">
            <a:extLst>
              <a:ext uri="{FF2B5EF4-FFF2-40B4-BE49-F238E27FC236}">
                <a16:creationId xmlns:a16="http://schemas.microsoft.com/office/drawing/2014/main" id="{62C69712-74F7-4C65-8BB1-26898E52B473}"/>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bwMode="auto">
          <a:xfrm>
            <a:off x="6172199" y="1543844"/>
            <a:ext cx="5553075" cy="370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401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p:txBody>
          <a:bodyPr>
            <a:normAutofit/>
          </a:bodyPr>
          <a:lstStyle/>
          <a:p>
            <a:r>
              <a:rPr lang="en-US" sz="3600" dirty="0"/>
              <a:t>Bulk Resistivity:</a:t>
            </a:r>
          </a:p>
          <a:p>
            <a:pPr lvl="1"/>
            <a:r>
              <a:rPr lang="en-US" sz="3200" dirty="0"/>
              <a:t>Currently MDOT is collecting data</a:t>
            </a:r>
          </a:p>
          <a:p>
            <a:pPr lvl="1"/>
            <a:r>
              <a:rPr lang="en-US" sz="3200" dirty="0"/>
              <a:t>Performed on all freeze-thaw samples</a:t>
            </a:r>
          </a:p>
          <a:p>
            <a:pPr lvl="1"/>
            <a:r>
              <a:rPr lang="en-US" sz="3200" dirty="0"/>
              <a:t>Perhaps require its use for trial batches in the future?</a:t>
            </a:r>
          </a:p>
          <a:p>
            <a:pPr lvl="1"/>
            <a:endParaRPr lang="en-US" sz="3200" dirty="0"/>
          </a:p>
        </p:txBody>
      </p:sp>
      <p:pic>
        <p:nvPicPr>
          <p:cNvPr id="6" name="Picture 5">
            <a:extLst>
              <a:ext uri="{FF2B5EF4-FFF2-40B4-BE49-F238E27FC236}">
                <a16:creationId xmlns:a16="http://schemas.microsoft.com/office/drawing/2014/main" id="{A242EB6F-D4A1-4210-9679-BF36A374062F}"/>
              </a:ext>
            </a:extLst>
          </p:cNvPr>
          <p:cNvPicPr>
            <a:picLocks noChangeAspect="1"/>
          </p:cNvPicPr>
          <p:nvPr/>
        </p:nvPicPr>
        <p:blipFill>
          <a:blip r:embed="rId2"/>
          <a:stretch>
            <a:fillRect/>
          </a:stretch>
        </p:blipFill>
        <p:spPr>
          <a:xfrm>
            <a:off x="7509639" y="1112551"/>
            <a:ext cx="3045319" cy="2636551"/>
          </a:xfrm>
          <a:prstGeom prst="rect">
            <a:avLst/>
          </a:prstGeom>
        </p:spPr>
      </p:pic>
      <p:pic>
        <p:nvPicPr>
          <p:cNvPr id="4" name="Picture 3">
            <a:extLst>
              <a:ext uri="{FF2B5EF4-FFF2-40B4-BE49-F238E27FC236}">
                <a16:creationId xmlns:a16="http://schemas.microsoft.com/office/drawing/2014/main" id="{4046238F-0D23-4CD8-8B7F-CAE70349A50F}"/>
              </a:ext>
            </a:extLst>
          </p:cNvPr>
          <p:cNvPicPr>
            <a:picLocks noChangeAspect="1"/>
          </p:cNvPicPr>
          <p:nvPr/>
        </p:nvPicPr>
        <p:blipFill>
          <a:blip r:embed="rId3"/>
          <a:stretch>
            <a:fillRect/>
          </a:stretch>
        </p:blipFill>
        <p:spPr>
          <a:xfrm>
            <a:off x="4453659" y="4113213"/>
            <a:ext cx="3437085" cy="1908252"/>
          </a:xfrm>
          <a:prstGeom prst="rect">
            <a:avLst/>
          </a:prstGeom>
        </p:spPr>
      </p:pic>
    </p:spTree>
    <p:extLst>
      <p:ext uri="{BB962C8B-B14F-4D97-AF65-F5344CB8AC3E}">
        <p14:creationId xmlns:p14="http://schemas.microsoft.com/office/powerpoint/2010/main" val="3296859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EE7FFB-C40D-4F2B-B6B4-C74B38038F1D}"/>
              </a:ext>
            </a:extLst>
          </p:cNvPr>
          <p:cNvPicPr>
            <a:picLocks noChangeAspect="1"/>
          </p:cNvPicPr>
          <p:nvPr/>
        </p:nvPicPr>
        <p:blipFill>
          <a:blip r:embed="rId2"/>
          <a:stretch>
            <a:fillRect/>
          </a:stretch>
        </p:blipFill>
        <p:spPr>
          <a:xfrm>
            <a:off x="8209798" y="4277543"/>
            <a:ext cx="2205974" cy="1972650"/>
          </a:xfrm>
          <a:prstGeom prst="rect">
            <a:avLst/>
          </a:prstGeom>
        </p:spPr>
      </p:pic>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a:xfrm>
            <a:off x="623943" y="1129553"/>
            <a:ext cx="6185647" cy="4851699"/>
          </a:xfrm>
        </p:spPr>
        <p:txBody>
          <a:bodyPr>
            <a:normAutofit lnSpcReduction="10000"/>
          </a:bodyPr>
          <a:lstStyle/>
          <a:p>
            <a:r>
              <a:rPr lang="en-US" sz="3600" dirty="0"/>
              <a:t>Super Air Meter (SAM):</a:t>
            </a:r>
          </a:p>
          <a:p>
            <a:pPr lvl="1"/>
            <a:r>
              <a:rPr lang="en-US" sz="3200" dirty="0"/>
              <a:t>MDOT owns 19 SAMs</a:t>
            </a:r>
          </a:p>
          <a:p>
            <a:pPr lvl="1"/>
            <a:r>
              <a:rPr lang="en-US" sz="3200" dirty="0"/>
              <a:t>Introduced to Region personnel</a:t>
            </a:r>
          </a:p>
          <a:p>
            <a:pPr lvl="1"/>
            <a:r>
              <a:rPr lang="en-US" sz="3200" dirty="0"/>
              <a:t>Pilot field Testing/Shadow SP: </a:t>
            </a:r>
          </a:p>
          <a:p>
            <a:pPr lvl="2"/>
            <a:r>
              <a:rPr lang="en-US" sz="2800" dirty="0"/>
              <a:t>12CF601</a:t>
            </a:r>
          </a:p>
          <a:p>
            <a:pPr lvl="2"/>
            <a:r>
              <a:rPr lang="en-US" sz="2800" dirty="0"/>
              <a:t>Requires testing for information only:</a:t>
            </a:r>
          </a:p>
          <a:p>
            <a:pPr lvl="3"/>
            <a:r>
              <a:rPr lang="en-US" sz="2400" dirty="0"/>
              <a:t>Mainline Pavement</a:t>
            </a:r>
          </a:p>
          <a:p>
            <a:pPr lvl="3"/>
            <a:r>
              <a:rPr lang="en-US" sz="2400" dirty="0"/>
              <a:t>Structures</a:t>
            </a:r>
          </a:p>
          <a:p>
            <a:pPr lvl="3"/>
            <a:r>
              <a:rPr lang="en-US" sz="2400" dirty="0"/>
              <a:t>Barrier</a:t>
            </a:r>
          </a:p>
          <a:p>
            <a:pPr lvl="2"/>
            <a:r>
              <a:rPr lang="en-US" sz="2800" dirty="0"/>
              <a:t>One test per sublot</a:t>
            </a:r>
          </a:p>
          <a:p>
            <a:pPr lvl="3"/>
            <a:r>
              <a:rPr lang="en-US" sz="2400" dirty="0"/>
              <a:t>Typically 5 tests per day for mainline paving</a:t>
            </a:r>
          </a:p>
          <a:p>
            <a:pPr lvl="1"/>
            <a:endParaRPr lang="en-US" sz="3200" dirty="0"/>
          </a:p>
          <a:p>
            <a:pPr lvl="1"/>
            <a:endParaRPr lang="en-US" sz="3200" dirty="0"/>
          </a:p>
          <a:p>
            <a:pPr lvl="2"/>
            <a:endParaRPr lang="en-US" sz="2800" dirty="0"/>
          </a:p>
          <a:p>
            <a:pPr lvl="1"/>
            <a:endParaRPr lang="en-US" sz="3200" dirty="0"/>
          </a:p>
          <a:p>
            <a:pPr lvl="1"/>
            <a:endParaRPr lang="en-US" sz="3200" dirty="0"/>
          </a:p>
        </p:txBody>
      </p:sp>
      <p:pic>
        <p:nvPicPr>
          <p:cNvPr id="5" name="Content Placeholder 4">
            <a:extLst>
              <a:ext uri="{FF2B5EF4-FFF2-40B4-BE49-F238E27FC236}">
                <a16:creationId xmlns:a16="http://schemas.microsoft.com/office/drawing/2014/main" id="{B75E8630-DEB6-4867-8F0D-80C65B5421D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905322" y="461232"/>
            <a:ext cx="4836673" cy="3633431"/>
          </a:xfrm>
          <a:prstGeom prst="rect">
            <a:avLst/>
          </a:prstGeom>
        </p:spPr>
      </p:pic>
    </p:spTree>
    <p:extLst>
      <p:ext uri="{BB962C8B-B14F-4D97-AF65-F5344CB8AC3E}">
        <p14:creationId xmlns:p14="http://schemas.microsoft.com/office/powerpoint/2010/main" val="527206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a:xfrm>
            <a:off x="450005" y="1271588"/>
            <a:ext cx="5181600" cy="3998912"/>
          </a:xfrm>
        </p:spPr>
        <p:txBody>
          <a:bodyPr>
            <a:normAutofit/>
          </a:bodyPr>
          <a:lstStyle/>
          <a:p>
            <a:r>
              <a:rPr lang="en-US" sz="3200" dirty="0"/>
              <a:t>Super Air Meter (SAM):</a:t>
            </a:r>
          </a:p>
          <a:p>
            <a:pPr lvl="1"/>
            <a:r>
              <a:rPr lang="en-US" sz="2800" dirty="0"/>
              <a:t>Michigan Concrete Association’s SAM Certification Class:</a:t>
            </a:r>
          </a:p>
          <a:p>
            <a:pPr lvl="2"/>
            <a:r>
              <a:rPr lang="en-US" sz="2400" dirty="0"/>
              <a:t>2 train-the-trainer classes completed</a:t>
            </a:r>
          </a:p>
          <a:p>
            <a:pPr lvl="2"/>
            <a:r>
              <a:rPr lang="en-US" sz="2400" dirty="0"/>
              <a:t>3 certification classes completed</a:t>
            </a:r>
          </a:p>
          <a:p>
            <a:pPr lvl="2"/>
            <a:r>
              <a:rPr lang="en-US" sz="2400" dirty="0"/>
              <a:t>In-field, on-site training in 2020</a:t>
            </a:r>
          </a:p>
          <a:p>
            <a:pPr lvl="2"/>
            <a:endParaRPr lang="en-US" sz="2400" dirty="0"/>
          </a:p>
          <a:p>
            <a:pPr lvl="1"/>
            <a:endParaRPr lang="en-US" sz="2800" dirty="0"/>
          </a:p>
          <a:p>
            <a:pPr lvl="1"/>
            <a:endParaRPr lang="en-US" sz="2800" dirty="0"/>
          </a:p>
        </p:txBody>
      </p:sp>
      <p:sp>
        <p:nvSpPr>
          <p:cNvPr id="7" name="Content Placeholder 6">
            <a:extLst>
              <a:ext uri="{FF2B5EF4-FFF2-40B4-BE49-F238E27FC236}">
                <a16:creationId xmlns:a16="http://schemas.microsoft.com/office/drawing/2014/main" id="{A5566987-1568-4FF4-9D20-EDC3A6E3337B}"/>
              </a:ext>
            </a:extLst>
          </p:cNvPr>
          <p:cNvSpPr>
            <a:spLocks noGrp="1"/>
          </p:cNvSpPr>
          <p:nvPr>
            <p:ph sz="half" idx="2"/>
          </p:nvPr>
        </p:nvSpPr>
        <p:spPr/>
        <p:txBody>
          <a:bodyPr/>
          <a:lstStyle/>
          <a:p>
            <a:endParaRPr lang="en-US"/>
          </a:p>
        </p:txBody>
      </p:sp>
      <p:pic>
        <p:nvPicPr>
          <p:cNvPr id="8" name="Picture 7">
            <a:extLst>
              <a:ext uri="{FF2B5EF4-FFF2-40B4-BE49-F238E27FC236}">
                <a16:creationId xmlns:a16="http://schemas.microsoft.com/office/drawing/2014/main" id="{E0FB062E-11BF-4B0A-9F37-F9977E1C26D9}"/>
              </a:ext>
            </a:extLst>
          </p:cNvPr>
          <p:cNvPicPr>
            <a:picLocks noChangeAspect="1"/>
          </p:cNvPicPr>
          <p:nvPr/>
        </p:nvPicPr>
        <p:blipFill>
          <a:blip r:embed="rId2"/>
          <a:stretch>
            <a:fillRect/>
          </a:stretch>
        </p:blipFill>
        <p:spPr>
          <a:xfrm>
            <a:off x="8209798" y="4277543"/>
            <a:ext cx="2205974" cy="1972650"/>
          </a:xfrm>
          <a:prstGeom prst="rect">
            <a:avLst/>
          </a:prstGeom>
        </p:spPr>
      </p:pic>
      <p:pic>
        <p:nvPicPr>
          <p:cNvPr id="9" name="Content Placeholder 4">
            <a:extLst>
              <a:ext uri="{FF2B5EF4-FFF2-40B4-BE49-F238E27FC236}">
                <a16:creationId xmlns:a16="http://schemas.microsoft.com/office/drawing/2014/main" id="{0A46E695-F120-43FC-9931-108BA3CD5DD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05322" y="461232"/>
            <a:ext cx="4836673" cy="3633431"/>
          </a:xfrm>
          <a:prstGeom prst="rect">
            <a:avLst/>
          </a:prstGeom>
        </p:spPr>
      </p:pic>
    </p:spTree>
    <p:extLst>
      <p:ext uri="{BB962C8B-B14F-4D97-AF65-F5344CB8AC3E}">
        <p14:creationId xmlns:p14="http://schemas.microsoft.com/office/powerpoint/2010/main" val="2895970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EE7FFB-C40D-4F2B-B6B4-C74B38038F1D}"/>
              </a:ext>
            </a:extLst>
          </p:cNvPr>
          <p:cNvPicPr>
            <a:picLocks noChangeAspect="1"/>
          </p:cNvPicPr>
          <p:nvPr/>
        </p:nvPicPr>
        <p:blipFill>
          <a:blip r:embed="rId3"/>
          <a:stretch>
            <a:fillRect/>
          </a:stretch>
        </p:blipFill>
        <p:spPr>
          <a:xfrm>
            <a:off x="5944493" y="4003235"/>
            <a:ext cx="2059195" cy="1841395"/>
          </a:xfrm>
          <a:prstGeom prst="rect">
            <a:avLst/>
          </a:prstGeom>
        </p:spPr>
      </p:pic>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a:xfrm>
            <a:off x="322727" y="1217797"/>
            <a:ext cx="5621767" cy="4947145"/>
          </a:xfrm>
        </p:spPr>
        <p:txBody>
          <a:bodyPr>
            <a:normAutofit/>
          </a:bodyPr>
          <a:lstStyle/>
          <a:p>
            <a:r>
              <a:rPr lang="en-US" sz="4000" dirty="0"/>
              <a:t>Super Air Meter (SAM):</a:t>
            </a:r>
          </a:p>
          <a:p>
            <a:pPr lvl="1"/>
            <a:r>
              <a:rPr lang="en-US" sz="3600" dirty="0"/>
              <a:t>Shadow SP: 12CF601</a:t>
            </a:r>
          </a:p>
          <a:p>
            <a:pPr lvl="2"/>
            <a:r>
              <a:rPr lang="en-US" sz="3200" dirty="0"/>
              <a:t>Placed in multiple projects:</a:t>
            </a:r>
          </a:p>
          <a:p>
            <a:pPr lvl="3"/>
            <a:r>
              <a:rPr lang="en-US" sz="2800" dirty="0"/>
              <a:t>Previous:</a:t>
            </a:r>
          </a:p>
          <a:p>
            <a:pPr lvl="4"/>
            <a:r>
              <a:rPr lang="en-US" sz="2800" dirty="0"/>
              <a:t>I-75, Monroe</a:t>
            </a:r>
          </a:p>
          <a:p>
            <a:pPr lvl="4"/>
            <a:r>
              <a:rPr lang="en-US" sz="2800" dirty="0"/>
              <a:t>US-131, Grand Rapids (Rockford)</a:t>
            </a:r>
          </a:p>
          <a:p>
            <a:pPr lvl="4"/>
            <a:r>
              <a:rPr lang="en-US" sz="2800" dirty="0"/>
              <a:t>I-69, Flint</a:t>
            </a:r>
          </a:p>
          <a:p>
            <a:pPr lvl="2"/>
            <a:r>
              <a:rPr lang="en-US" sz="3200" dirty="0"/>
              <a:t>Information provided to Federal Highway and CP Tech Center</a:t>
            </a:r>
          </a:p>
        </p:txBody>
      </p:sp>
      <p:pic>
        <p:nvPicPr>
          <p:cNvPr id="13" name="Picture 12">
            <a:extLst>
              <a:ext uri="{FF2B5EF4-FFF2-40B4-BE49-F238E27FC236}">
                <a16:creationId xmlns:a16="http://schemas.microsoft.com/office/drawing/2014/main" id="{72590629-D670-4993-93F9-D93E40DA2F9E}"/>
              </a:ext>
            </a:extLst>
          </p:cNvPr>
          <p:cNvPicPr>
            <a:picLocks noChangeAspect="1"/>
          </p:cNvPicPr>
          <p:nvPr/>
        </p:nvPicPr>
        <p:blipFill>
          <a:blip r:embed="rId4"/>
          <a:stretch>
            <a:fillRect/>
          </a:stretch>
        </p:blipFill>
        <p:spPr>
          <a:xfrm>
            <a:off x="6679003" y="274014"/>
            <a:ext cx="2410962" cy="3034778"/>
          </a:xfrm>
          <a:prstGeom prst="rect">
            <a:avLst/>
          </a:prstGeom>
        </p:spPr>
      </p:pic>
      <p:pic>
        <p:nvPicPr>
          <p:cNvPr id="15" name="Picture 14">
            <a:extLst>
              <a:ext uri="{FF2B5EF4-FFF2-40B4-BE49-F238E27FC236}">
                <a16:creationId xmlns:a16="http://schemas.microsoft.com/office/drawing/2014/main" id="{EB00442C-6975-4EE3-9622-B16CCDE5654F}"/>
              </a:ext>
            </a:extLst>
          </p:cNvPr>
          <p:cNvPicPr>
            <a:picLocks noChangeAspect="1"/>
          </p:cNvPicPr>
          <p:nvPr/>
        </p:nvPicPr>
        <p:blipFill>
          <a:blip r:embed="rId5"/>
          <a:stretch>
            <a:fillRect/>
          </a:stretch>
        </p:blipFill>
        <p:spPr>
          <a:xfrm>
            <a:off x="9714226" y="198458"/>
            <a:ext cx="1774328" cy="3034779"/>
          </a:xfrm>
          <a:prstGeom prst="rect">
            <a:avLst/>
          </a:prstGeom>
        </p:spPr>
      </p:pic>
      <p:pic>
        <p:nvPicPr>
          <p:cNvPr id="17" name="Picture 16">
            <a:extLst>
              <a:ext uri="{FF2B5EF4-FFF2-40B4-BE49-F238E27FC236}">
                <a16:creationId xmlns:a16="http://schemas.microsoft.com/office/drawing/2014/main" id="{1FF06009-AC07-4672-842B-F7D540762A8C}"/>
              </a:ext>
            </a:extLst>
          </p:cNvPr>
          <p:cNvPicPr>
            <a:picLocks noChangeAspect="1"/>
          </p:cNvPicPr>
          <p:nvPr/>
        </p:nvPicPr>
        <p:blipFill>
          <a:blip r:embed="rId6"/>
          <a:stretch>
            <a:fillRect/>
          </a:stretch>
        </p:blipFill>
        <p:spPr>
          <a:xfrm>
            <a:off x="8500029" y="3494717"/>
            <a:ext cx="2289891" cy="2609983"/>
          </a:xfrm>
          <a:prstGeom prst="rect">
            <a:avLst/>
          </a:prstGeom>
        </p:spPr>
      </p:pic>
    </p:spTree>
    <p:extLst>
      <p:ext uri="{BB962C8B-B14F-4D97-AF65-F5344CB8AC3E}">
        <p14:creationId xmlns:p14="http://schemas.microsoft.com/office/powerpoint/2010/main" val="21235235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EE7FFB-C40D-4F2B-B6B4-C74B38038F1D}"/>
              </a:ext>
            </a:extLst>
          </p:cNvPr>
          <p:cNvPicPr>
            <a:picLocks noChangeAspect="1"/>
          </p:cNvPicPr>
          <p:nvPr/>
        </p:nvPicPr>
        <p:blipFill>
          <a:blip r:embed="rId2"/>
          <a:stretch>
            <a:fillRect/>
          </a:stretch>
        </p:blipFill>
        <p:spPr>
          <a:xfrm>
            <a:off x="7466992" y="4040874"/>
            <a:ext cx="2261476" cy="2022281"/>
          </a:xfrm>
          <a:prstGeom prst="rect">
            <a:avLst/>
          </a:prstGeom>
        </p:spPr>
      </p:pic>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a:xfrm>
            <a:off x="429410" y="1127956"/>
            <a:ext cx="5181600" cy="4935199"/>
          </a:xfrm>
        </p:spPr>
        <p:txBody>
          <a:bodyPr>
            <a:normAutofit/>
          </a:bodyPr>
          <a:lstStyle/>
          <a:p>
            <a:r>
              <a:rPr lang="en-US" sz="4000" dirty="0"/>
              <a:t>Super Air Meter (SAM):</a:t>
            </a:r>
          </a:p>
          <a:p>
            <a:pPr lvl="1"/>
            <a:r>
              <a:rPr lang="en-US" sz="3600" dirty="0"/>
              <a:t>Shadow SP: 12CF601</a:t>
            </a:r>
          </a:p>
          <a:p>
            <a:pPr lvl="2"/>
            <a:r>
              <a:rPr lang="en-US" sz="3200" dirty="0"/>
              <a:t>Project Complete in 2020:</a:t>
            </a:r>
          </a:p>
          <a:p>
            <a:pPr lvl="3"/>
            <a:r>
              <a:rPr lang="en-US" sz="2800" dirty="0"/>
              <a:t>I-496, Lansing</a:t>
            </a:r>
          </a:p>
          <a:p>
            <a:pPr lvl="3"/>
            <a:r>
              <a:rPr lang="en-US" sz="2800" dirty="0"/>
              <a:t>66 complete samples</a:t>
            </a:r>
          </a:p>
          <a:p>
            <a:pPr lvl="2"/>
            <a:r>
              <a:rPr lang="en-US" sz="3200" dirty="0"/>
              <a:t>2021 Research Project:</a:t>
            </a:r>
          </a:p>
          <a:p>
            <a:pPr lvl="3"/>
            <a:r>
              <a:rPr lang="en-US" sz="2800" dirty="0"/>
              <a:t>University of Michigan</a:t>
            </a:r>
          </a:p>
          <a:p>
            <a:pPr lvl="3"/>
            <a:r>
              <a:rPr lang="en-US" sz="2800" dirty="0"/>
              <a:t>Hardened air analysis of 75 samples</a:t>
            </a:r>
          </a:p>
          <a:p>
            <a:pPr lvl="2"/>
            <a:r>
              <a:rPr lang="en-US" sz="3200" dirty="0"/>
              <a:t>Future projects?</a:t>
            </a:r>
            <a:endParaRPr lang="en-US" sz="3600" dirty="0"/>
          </a:p>
        </p:txBody>
      </p:sp>
      <p:pic>
        <p:nvPicPr>
          <p:cNvPr id="9" name="Picture 8">
            <a:extLst>
              <a:ext uri="{FF2B5EF4-FFF2-40B4-BE49-F238E27FC236}">
                <a16:creationId xmlns:a16="http://schemas.microsoft.com/office/drawing/2014/main" id="{DF9DAA97-207B-4F1D-8BA6-52CF4A0A5592}"/>
              </a:ext>
            </a:extLst>
          </p:cNvPr>
          <p:cNvPicPr>
            <a:picLocks noChangeAspect="1"/>
          </p:cNvPicPr>
          <p:nvPr/>
        </p:nvPicPr>
        <p:blipFill>
          <a:blip r:embed="rId3"/>
          <a:stretch>
            <a:fillRect/>
          </a:stretch>
        </p:blipFill>
        <p:spPr>
          <a:xfrm>
            <a:off x="5882809" y="2108199"/>
            <a:ext cx="6151813" cy="1592431"/>
          </a:xfrm>
          <a:prstGeom prst="rect">
            <a:avLst/>
          </a:prstGeom>
        </p:spPr>
      </p:pic>
      <p:sp>
        <p:nvSpPr>
          <p:cNvPr id="10" name="TextBox 9">
            <a:extLst>
              <a:ext uri="{FF2B5EF4-FFF2-40B4-BE49-F238E27FC236}">
                <a16:creationId xmlns:a16="http://schemas.microsoft.com/office/drawing/2014/main" id="{F4E58485-FCE4-448F-8397-511D7E550448}"/>
              </a:ext>
            </a:extLst>
          </p:cNvPr>
          <p:cNvSpPr txBox="1"/>
          <p:nvPr/>
        </p:nvSpPr>
        <p:spPr>
          <a:xfrm>
            <a:off x="10406349" y="2108199"/>
            <a:ext cx="947451" cy="369332"/>
          </a:xfrm>
          <a:prstGeom prst="rect">
            <a:avLst/>
          </a:prstGeom>
          <a:noFill/>
        </p:spPr>
        <p:txBody>
          <a:bodyPr wrap="square" rtlCol="0">
            <a:spAutoFit/>
          </a:bodyPr>
          <a:lstStyle/>
          <a:p>
            <a:r>
              <a:rPr lang="en-US" dirty="0"/>
              <a:t>Lansing</a:t>
            </a:r>
          </a:p>
        </p:txBody>
      </p:sp>
    </p:spTree>
    <p:extLst>
      <p:ext uri="{BB962C8B-B14F-4D97-AF65-F5344CB8AC3E}">
        <p14:creationId xmlns:p14="http://schemas.microsoft.com/office/powerpoint/2010/main" val="20554574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EE7FFB-C40D-4F2B-B6B4-C74B38038F1D}"/>
              </a:ext>
            </a:extLst>
          </p:cNvPr>
          <p:cNvPicPr>
            <a:picLocks noChangeAspect="1"/>
          </p:cNvPicPr>
          <p:nvPr/>
        </p:nvPicPr>
        <p:blipFill>
          <a:blip r:embed="rId2"/>
          <a:stretch>
            <a:fillRect/>
          </a:stretch>
        </p:blipFill>
        <p:spPr>
          <a:xfrm>
            <a:off x="7670202" y="4245270"/>
            <a:ext cx="2207687" cy="1974182"/>
          </a:xfrm>
          <a:prstGeom prst="rect">
            <a:avLst/>
          </a:prstGeom>
        </p:spPr>
      </p:pic>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a:xfrm>
            <a:off x="301214" y="1108038"/>
            <a:ext cx="5077610" cy="5393345"/>
          </a:xfrm>
        </p:spPr>
        <p:txBody>
          <a:bodyPr>
            <a:normAutofit/>
          </a:bodyPr>
          <a:lstStyle/>
          <a:p>
            <a:r>
              <a:rPr lang="en-US" sz="3200" dirty="0"/>
              <a:t>Super Air Meter (SAM):</a:t>
            </a:r>
          </a:p>
          <a:p>
            <a:pPr lvl="1"/>
            <a:r>
              <a:rPr lang="en-US" sz="2800" dirty="0"/>
              <a:t>MDOT’s Experience:</a:t>
            </a:r>
          </a:p>
          <a:p>
            <a:pPr lvl="2"/>
            <a:r>
              <a:rPr lang="en-US" sz="2400" dirty="0"/>
              <a:t>Introduce the SAM gauge </a:t>
            </a:r>
          </a:p>
          <a:p>
            <a:pPr lvl="2"/>
            <a:r>
              <a:rPr lang="en-US" sz="2400" dirty="0"/>
              <a:t>Inspectors experience </a:t>
            </a:r>
          </a:p>
          <a:p>
            <a:pPr marL="914400" lvl="2" indent="0">
              <a:buNone/>
            </a:pPr>
            <a:r>
              <a:rPr lang="en-US" sz="2400" dirty="0"/>
              <a:t>    Time to run the test </a:t>
            </a:r>
          </a:p>
          <a:p>
            <a:pPr lvl="2"/>
            <a:r>
              <a:rPr lang="en-US" sz="2400" dirty="0"/>
              <a:t>Do not store wet gauges in cases</a:t>
            </a:r>
          </a:p>
          <a:p>
            <a:pPr lvl="2"/>
            <a:r>
              <a:rPr lang="en-US" sz="2400" dirty="0"/>
              <a:t>Do not leave the gauges in the air-conditioned cab prior to testing</a:t>
            </a:r>
          </a:p>
          <a:p>
            <a:pPr lvl="2"/>
            <a:r>
              <a:rPr lang="en-US" sz="2400" dirty="0"/>
              <a:t>Always have spare batteries</a:t>
            </a:r>
          </a:p>
          <a:p>
            <a:pPr lvl="2"/>
            <a:r>
              <a:rPr lang="en-US" sz="2400" dirty="0"/>
              <a:t>Have a backup gauge</a:t>
            </a:r>
          </a:p>
          <a:p>
            <a:pPr lvl="2"/>
            <a:r>
              <a:rPr lang="en-US" sz="2400" dirty="0"/>
              <a:t>Use the Shotgun</a:t>
            </a:r>
          </a:p>
          <a:p>
            <a:pPr lvl="2"/>
            <a:r>
              <a:rPr lang="en-US" sz="2400" dirty="0"/>
              <a:t>Follow the gauge’s directions</a:t>
            </a:r>
          </a:p>
          <a:p>
            <a:pPr lvl="2"/>
            <a:endParaRPr lang="en-US" sz="2400" dirty="0"/>
          </a:p>
          <a:p>
            <a:pPr lvl="1"/>
            <a:endParaRPr lang="en-US" sz="2800" dirty="0"/>
          </a:p>
          <a:p>
            <a:pPr lvl="1"/>
            <a:endParaRPr lang="en-US" sz="2800" dirty="0"/>
          </a:p>
        </p:txBody>
      </p:sp>
      <p:pic>
        <p:nvPicPr>
          <p:cNvPr id="5" name="Content Placeholder 4">
            <a:extLst>
              <a:ext uri="{FF2B5EF4-FFF2-40B4-BE49-F238E27FC236}">
                <a16:creationId xmlns:a16="http://schemas.microsoft.com/office/drawing/2014/main" id="{B75E8630-DEB6-4867-8F0D-80C65B5421D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096000" y="462713"/>
            <a:ext cx="4836673" cy="3633431"/>
          </a:xfrm>
          <a:prstGeom prst="rect">
            <a:avLst/>
          </a:prstGeom>
        </p:spPr>
      </p:pic>
      <p:cxnSp>
        <p:nvCxnSpPr>
          <p:cNvPr id="8" name="Straight Arrow Connector 7">
            <a:extLst>
              <a:ext uri="{FF2B5EF4-FFF2-40B4-BE49-F238E27FC236}">
                <a16:creationId xmlns:a16="http://schemas.microsoft.com/office/drawing/2014/main" id="{1D817D62-C68F-485B-991D-64A5046484A9}"/>
              </a:ext>
            </a:extLst>
          </p:cNvPr>
          <p:cNvCxnSpPr/>
          <p:nvPr/>
        </p:nvCxnSpPr>
        <p:spPr>
          <a:xfrm flipV="1">
            <a:off x="3749040" y="3287268"/>
            <a:ext cx="0" cy="2834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5A667A7-E575-4C19-B8B4-46F2E839AB48}"/>
              </a:ext>
            </a:extLst>
          </p:cNvPr>
          <p:cNvPicPr>
            <a:picLocks noChangeAspect="1"/>
          </p:cNvPicPr>
          <p:nvPr/>
        </p:nvPicPr>
        <p:blipFill>
          <a:blip r:embed="rId4"/>
          <a:stretch>
            <a:fillRect/>
          </a:stretch>
        </p:blipFill>
        <p:spPr>
          <a:xfrm rot="10800000">
            <a:off x="3727690" y="3614945"/>
            <a:ext cx="158510" cy="371888"/>
          </a:xfrm>
          <a:prstGeom prst="rect">
            <a:avLst/>
          </a:prstGeom>
        </p:spPr>
      </p:pic>
      <p:pic>
        <p:nvPicPr>
          <p:cNvPr id="12" name="Picture 11">
            <a:extLst>
              <a:ext uri="{FF2B5EF4-FFF2-40B4-BE49-F238E27FC236}">
                <a16:creationId xmlns:a16="http://schemas.microsoft.com/office/drawing/2014/main" id="{D1CAC368-4D0C-4983-9FD0-E29B6A877357}"/>
              </a:ext>
            </a:extLst>
          </p:cNvPr>
          <p:cNvPicPr>
            <a:picLocks noChangeAspect="1"/>
          </p:cNvPicPr>
          <p:nvPr/>
        </p:nvPicPr>
        <p:blipFill>
          <a:blip r:embed="rId4"/>
          <a:stretch>
            <a:fillRect/>
          </a:stretch>
        </p:blipFill>
        <p:spPr>
          <a:xfrm rot="10800000">
            <a:off x="3630161" y="3614944"/>
            <a:ext cx="158510" cy="371888"/>
          </a:xfrm>
          <a:prstGeom prst="rect">
            <a:avLst/>
          </a:prstGeom>
        </p:spPr>
      </p:pic>
    </p:spTree>
    <p:extLst>
      <p:ext uri="{BB962C8B-B14F-4D97-AF65-F5344CB8AC3E}">
        <p14:creationId xmlns:p14="http://schemas.microsoft.com/office/powerpoint/2010/main" val="26970548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EE7FFB-C40D-4F2B-B6B4-C74B38038F1D}"/>
              </a:ext>
            </a:extLst>
          </p:cNvPr>
          <p:cNvPicPr>
            <a:picLocks noChangeAspect="1"/>
          </p:cNvPicPr>
          <p:nvPr/>
        </p:nvPicPr>
        <p:blipFill>
          <a:blip r:embed="rId2"/>
          <a:stretch>
            <a:fillRect/>
          </a:stretch>
        </p:blipFill>
        <p:spPr>
          <a:xfrm>
            <a:off x="7282927" y="4312088"/>
            <a:ext cx="2076254" cy="1856650"/>
          </a:xfrm>
          <a:prstGeom prst="rect">
            <a:avLst/>
          </a:prstGeom>
        </p:spPr>
      </p:pic>
      <p:sp>
        <p:nvSpPr>
          <p:cNvPr id="2" name="Title 1">
            <a:extLst>
              <a:ext uri="{FF2B5EF4-FFF2-40B4-BE49-F238E27FC236}">
                <a16:creationId xmlns:a16="http://schemas.microsoft.com/office/drawing/2014/main" id="{06C9FDC3-49B6-46FB-8158-9D6449CBF55E}"/>
              </a:ext>
            </a:extLst>
          </p:cNvPr>
          <p:cNvSpPr>
            <a:spLocks noGrp="1"/>
          </p:cNvSpPr>
          <p:nvPr>
            <p:ph type="title"/>
          </p:nvPr>
        </p:nvSpPr>
        <p:spPr/>
        <p:txBody>
          <a:bodyPr/>
          <a:lstStyle/>
          <a:p>
            <a:r>
              <a:rPr lang="en-US" dirty="0"/>
              <a:t>PEM Testing</a:t>
            </a:r>
          </a:p>
        </p:txBody>
      </p:sp>
      <p:sp>
        <p:nvSpPr>
          <p:cNvPr id="3" name="Content Placeholder 2">
            <a:extLst>
              <a:ext uri="{FF2B5EF4-FFF2-40B4-BE49-F238E27FC236}">
                <a16:creationId xmlns:a16="http://schemas.microsoft.com/office/drawing/2014/main" id="{39B1C406-744E-461F-BFBD-C2D51F58C8F8}"/>
              </a:ext>
            </a:extLst>
          </p:cNvPr>
          <p:cNvSpPr>
            <a:spLocks noGrp="1"/>
          </p:cNvSpPr>
          <p:nvPr>
            <p:ph sz="half" idx="1"/>
          </p:nvPr>
        </p:nvSpPr>
        <p:spPr>
          <a:xfrm>
            <a:off x="515471" y="1241501"/>
            <a:ext cx="5181600" cy="3998912"/>
          </a:xfrm>
        </p:spPr>
        <p:txBody>
          <a:bodyPr>
            <a:normAutofit/>
          </a:bodyPr>
          <a:lstStyle/>
          <a:p>
            <a:r>
              <a:rPr lang="en-US" sz="3600" dirty="0"/>
              <a:t>Super Air Meter (SAM):</a:t>
            </a:r>
          </a:p>
          <a:p>
            <a:pPr lvl="1"/>
            <a:r>
              <a:rPr lang="en-US" sz="3200" dirty="0"/>
              <a:t>Future Use:</a:t>
            </a:r>
          </a:p>
          <a:p>
            <a:pPr lvl="2"/>
            <a:r>
              <a:rPr lang="en-US" sz="2800" dirty="0"/>
              <a:t>QC?</a:t>
            </a:r>
          </a:p>
          <a:p>
            <a:pPr lvl="2"/>
            <a:r>
              <a:rPr lang="en-US" sz="2800" dirty="0"/>
              <a:t>Mix Design Verification?</a:t>
            </a:r>
          </a:p>
          <a:p>
            <a:pPr lvl="2"/>
            <a:r>
              <a:rPr lang="en-US" sz="2800" dirty="0"/>
              <a:t>Quality Assurance Daily Test?</a:t>
            </a:r>
          </a:p>
          <a:p>
            <a:pPr lvl="2"/>
            <a:r>
              <a:rPr lang="en-US" sz="2800" dirty="0"/>
              <a:t>Random number Testing?</a:t>
            </a:r>
          </a:p>
          <a:p>
            <a:pPr lvl="2"/>
            <a:r>
              <a:rPr lang="en-US" sz="2800" dirty="0"/>
              <a:t>PWL?</a:t>
            </a:r>
          </a:p>
          <a:p>
            <a:pPr lvl="2"/>
            <a:endParaRPr lang="en-US" sz="2800" dirty="0"/>
          </a:p>
          <a:p>
            <a:pPr lvl="1"/>
            <a:endParaRPr lang="en-US" sz="3200" dirty="0"/>
          </a:p>
          <a:p>
            <a:pPr lvl="1"/>
            <a:endParaRPr lang="en-US" sz="3200" dirty="0"/>
          </a:p>
        </p:txBody>
      </p:sp>
      <p:pic>
        <p:nvPicPr>
          <p:cNvPr id="5" name="Content Placeholder 4">
            <a:extLst>
              <a:ext uri="{FF2B5EF4-FFF2-40B4-BE49-F238E27FC236}">
                <a16:creationId xmlns:a16="http://schemas.microsoft.com/office/drawing/2014/main" id="{B75E8630-DEB6-4867-8F0D-80C65B5421D8}"/>
              </a:ext>
            </a:extLst>
          </p:cNvPr>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6139371" y="364413"/>
            <a:ext cx="4836673" cy="3633431"/>
          </a:xfrm>
          <a:prstGeom prst="rect">
            <a:avLst/>
          </a:prstGeom>
        </p:spPr>
      </p:pic>
    </p:spTree>
    <p:extLst>
      <p:ext uri="{BB962C8B-B14F-4D97-AF65-F5344CB8AC3E}">
        <p14:creationId xmlns:p14="http://schemas.microsoft.com/office/powerpoint/2010/main" val="226005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3E80D-FECA-4614-AAE4-137E7E8777C6}"/>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AD504C26-958C-4753-9BC8-B2112DE47521}"/>
              </a:ext>
            </a:extLst>
          </p:cNvPr>
          <p:cNvSpPr>
            <a:spLocks noGrp="1"/>
          </p:cNvSpPr>
          <p:nvPr>
            <p:ph sz="half" idx="1"/>
          </p:nvPr>
        </p:nvSpPr>
        <p:spPr>
          <a:xfrm>
            <a:off x="517187" y="1271586"/>
            <a:ext cx="5181600" cy="5058875"/>
          </a:xfrm>
        </p:spPr>
        <p:txBody>
          <a:bodyPr>
            <a:normAutofit/>
          </a:bodyPr>
          <a:lstStyle/>
          <a:p>
            <a:r>
              <a:rPr lang="en-US" sz="3200" dirty="0"/>
              <a:t>Michigan has a history of innovation</a:t>
            </a:r>
          </a:p>
          <a:p>
            <a:r>
              <a:rPr lang="en-US" sz="3200" dirty="0"/>
              <a:t>More innovation in the works</a:t>
            </a:r>
          </a:p>
          <a:p>
            <a:r>
              <a:rPr lang="en-US" sz="3200" dirty="0"/>
              <a:t>Not all innovations prove themselves to be worth it</a:t>
            </a:r>
          </a:p>
          <a:p>
            <a:r>
              <a:rPr lang="en-US" sz="3200" dirty="0"/>
              <a:t>Concrete open and suited to innovation</a:t>
            </a:r>
          </a:p>
          <a:p>
            <a:r>
              <a:rPr lang="en-US" sz="3200" dirty="0"/>
              <a:t>We have the tools to properly assess Performance Related Specifications and new materials to be added to concrete</a:t>
            </a:r>
          </a:p>
        </p:txBody>
      </p:sp>
      <p:sp>
        <p:nvSpPr>
          <p:cNvPr id="5" name="Slide Number Placeholder 4">
            <a:extLst>
              <a:ext uri="{FF2B5EF4-FFF2-40B4-BE49-F238E27FC236}">
                <a16:creationId xmlns:a16="http://schemas.microsoft.com/office/drawing/2014/main" id="{B87B69AD-3753-4805-9D0E-6FCC87B68492}"/>
              </a:ext>
            </a:extLst>
          </p:cNvPr>
          <p:cNvSpPr>
            <a:spLocks noGrp="1"/>
          </p:cNvSpPr>
          <p:nvPr>
            <p:ph type="sldNum" sz="quarter" idx="12"/>
          </p:nvPr>
        </p:nvSpPr>
        <p:spPr/>
        <p:txBody>
          <a:bodyPr/>
          <a:lstStyle/>
          <a:p>
            <a:fld id="{B3BFB3E3-E287-7946-A1F9-3A9BC4891135}" type="slidenum">
              <a:rPr lang="en-US" smtClean="0"/>
              <a:t>27</a:t>
            </a:fld>
            <a:endParaRPr lang="en-US"/>
          </a:p>
        </p:txBody>
      </p:sp>
      <p:pic>
        <p:nvPicPr>
          <p:cNvPr id="2050" name="Picture 2" descr="Self-healing of concrete — Department of Structural Engineering and  Building Materials">
            <a:extLst>
              <a:ext uri="{FF2B5EF4-FFF2-40B4-BE49-F238E27FC236}">
                <a16:creationId xmlns:a16="http://schemas.microsoft.com/office/drawing/2014/main" id="{C92D32F1-FEA7-408A-A7CC-14F4A939505C}"/>
              </a:ext>
            </a:extLst>
          </p:cNvPr>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bwMode="auto">
          <a:xfrm>
            <a:off x="6172200" y="1327944"/>
            <a:ext cx="3720830" cy="27906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Technology | CarbonCure">
            <a:extLst>
              <a:ext uri="{FF2B5EF4-FFF2-40B4-BE49-F238E27FC236}">
                <a16:creationId xmlns:a16="http://schemas.microsoft.com/office/drawing/2014/main" id="{D4FB2FA5-C053-443C-A2EF-56288FFFE1BA}"/>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386862" y="4013157"/>
            <a:ext cx="3720831" cy="2790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1246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C471-497F-4D02-BAB4-EB40B541E5EB}"/>
              </a:ext>
            </a:extLst>
          </p:cNvPr>
          <p:cNvSpPr>
            <a:spLocks noGrp="1"/>
          </p:cNvSpPr>
          <p:nvPr>
            <p:ph type="title"/>
          </p:nvPr>
        </p:nvSpPr>
        <p:spPr/>
        <p:txBody>
          <a:bodyPr/>
          <a:lstStyle/>
          <a:p>
            <a:r>
              <a:rPr lang="en-US" dirty="0"/>
              <a:t>Special Thanks To:</a:t>
            </a:r>
          </a:p>
        </p:txBody>
      </p:sp>
      <p:sp>
        <p:nvSpPr>
          <p:cNvPr id="15" name="Content Placeholder 14">
            <a:extLst>
              <a:ext uri="{FF2B5EF4-FFF2-40B4-BE49-F238E27FC236}">
                <a16:creationId xmlns:a16="http://schemas.microsoft.com/office/drawing/2014/main" id="{4CA07CA5-AEAC-4C14-8541-06B7BB7841D4}"/>
              </a:ext>
            </a:extLst>
          </p:cNvPr>
          <p:cNvSpPr>
            <a:spLocks noGrp="1"/>
          </p:cNvSpPr>
          <p:nvPr>
            <p:ph sz="half" idx="4294967295"/>
          </p:nvPr>
        </p:nvSpPr>
        <p:spPr>
          <a:xfrm>
            <a:off x="838200" y="1767766"/>
            <a:ext cx="5181600" cy="3998912"/>
          </a:xfrm>
        </p:spPr>
        <p:txBody>
          <a:bodyPr/>
          <a:lstStyle/>
          <a:p>
            <a:pPr marL="0" indent="0" algn="ctr">
              <a:buNone/>
            </a:pPr>
            <a:r>
              <a:rPr lang="en-US" sz="4000" dirty="0"/>
              <a:t>Ethan Bahmer, MDOT CFS </a:t>
            </a:r>
            <a:r>
              <a:rPr lang="en-US" sz="2800" dirty="0">
                <a:hlinkClick r:id="rId2"/>
              </a:rPr>
              <a:t>Bahmert1@Michigan.gov</a:t>
            </a:r>
            <a:r>
              <a:rPr lang="en-US" sz="2800" dirty="0"/>
              <a:t> </a:t>
            </a:r>
            <a:r>
              <a:rPr lang="en-US" sz="3200" dirty="0"/>
              <a:t>(517) 230-0190</a:t>
            </a:r>
          </a:p>
        </p:txBody>
      </p:sp>
      <p:pic>
        <p:nvPicPr>
          <p:cNvPr id="12" name="Content Placeholder 11">
            <a:extLst>
              <a:ext uri="{FF2B5EF4-FFF2-40B4-BE49-F238E27FC236}">
                <a16:creationId xmlns:a16="http://schemas.microsoft.com/office/drawing/2014/main" id="{D9432C57-E815-4B95-BB1D-D9D7109435E6}"/>
              </a:ext>
            </a:extLst>
          </p:cNvPr>
          <p:cNvPicPr>
            <a:picLocks noGrp="1" noChangeAspect="1"/>
          </p:cNvPicPr>
          <p:nvPr>
            <p:ph sz="half" idx="4294967295"/>
          </p:nvPr>
        </p:nvPicPr>
        <p:blipFill>
          <a:blip r:embed="rId3"/>
          <a:stretch>
            <a:fillRect/>
          </a:stretch>
        </p:blipFill>
        <p:spPr>
          <a:xfrm>
            <a:off x="9150350" y="2160588"/>
            <a:ext cx="3041650" cy="3881437"/>
          </a:xfrm>
          <a:prstGeom prst="rect">
            <a:avLst/>
          </a:prstGeom>
        </p:spPr>
      </p:pic>
      <p:pic>
        <p:nvPicPr>
          <p:cNvPr id="4" name="Picture 3">
            <a:extLst>
              <a:ext uri="{FF2B5EF4-FFF2-40B4-BE49-F238E27FC236}">
                <a16:creationId xmlns:a16="http://schemas.microsoft.com/office/drawing/2014/main" id="{A21AD90B-C3C8-4C85-A255-8518C9CBEC5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57994" y="2881893"/>
            <a:ext cx="3009306" cy="885329"/>
          </a:xfrm>
          <a:prstGeom prst="rect">
            <a:avLst/>
          </a:prstGeom>
        </p:spPr>
      </p:pic>
    </p:spTree>
    <p:extLst>
      <p:ext uri="{BB962C8B-B14F-4D97-AF65-F5344CB8AC3E}">
        <p14:creationId xmlns:p14="http://schemas.microsoft.com/office/powerpoint/2010/main" val="3110203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A562A-41C8-4401-BD2D-28C63A93CA4B}"/>
              </a:ext>
            </a:extLst>
          </p:cNvPr>
          <p:cNvSpPr>
            <a:spLocks noGrp="1"/>
          </p:cNvSpPr>
          <p:nvPr>
            <p:ph type="title"/>
          </p:nvPr>
        </p:nvSpPr>
        <p:spPr/>
        <p:txBody>
          <a:bodyPr/>
          <a:lstStyle/>
          <a:p>
            <a:r>
              <a:rPr lang="en-US" dirty="0"/>
              <a:t>Long History of Innovation in Michigan</a:t>
            </a:r>
          </a:p>
        </p:txBody>
      </p:sp>
      <p:sp>
        <p:nvSpPr>
          <p:cNvPr id="3" name="Content Placeholder 2">
            <a:extLst>
              <a:ext uri="{FF2B5EF4-FFF2-40B4-BE49-F238E27FC236}">
                <a16:creationId xmlns:a16="http://schemas.microsoft.com/office/drawing/2014/main" id="{ABD2C077-F098-4982-9AF8-D33FCE787E77}"/>
              </a:ext>
            </a:extLst>
          </p:cNvPr>
          <p:cNvSpPr>
            <a:spLocks noGrp="1"/>
          </p:cNvSpPr>
          <p:nvPr>
            <p:ph sz="half" idx="1"/>
          </p:nvPr>
        </p:nvSpPr>
        <p:spPr>
          <a:xfrm>
            <a:off x="359923" y="1196503"/>
            <a:ext cx="6410528" cy="4854102"/>
          </a:xfrm>
        </p:spPr>
        <p:txBody>
          <a:bodyPr/>
          <a:lstStyle/>
          <a:p>
            <a:r>
              <a:rPr lang="en-US" dirty="0"/>
              <a:t>1909 – U.S. first full mile of concrete highway, on Woodward Ave., 6 Mile Rd. to 7 Mile Rd.</a:t>
            </a:r>
          </a:p>
          <a:p>
            <a:r>
              <a:rPr lang="en-US" dirty="0"/>
              <a:t>1911 – U.S. first painted centerline</a:t>
            </a:r>
          </a:p>
          <a:p>
            <a:r>
              <a:rPr lang="en-US" dirty="0"/>
              <a:t>1912 – U.S. first highway materials testing lab</a:t>
            </a:r>
          </a:p>
          <a:p>
            <a:r>
              <a:rPr lang="en-US" dirty="0"/>
              <a:t>1918 – U.S. first 4-way red/yellow/green signal</a:t>
            </a:r>
          </a:p>
          <a:p>
            <a:r>
              <a:rPr lang="en-US" dirty="0"/>
              <a:t>1929 – U.S. first paved runways at Ford Airport in Dearborn</a:t>
            </a:r>
          </a:p>
          <a:p>
            <a:r>
              <a:rPr lang="en-US" dirty="0"/>
              <a:t>1955 – World’s first freeway-to-freeway interchange</a:t>
            </a:r>
          </a:p>
          <a:p>
            <a:r>
              <a:rPr lang="en-US" dirty="0"/>
              <a:t>1960 – U.S. first state to complete border-to-border interstate (I-94, Detroit to New Buffalo)</a:t>
            </a:r>
          </a:p>
        </p:txBody>
      </p:sp>
      <p:sp>
        <p:nvSpPr>
          <p:cNvPr id="5" name="Slide Number Placeholder 4">
            <a:extLst>
              <a:ext uri="{FF2B5EF4-FFF2-40B4-BE49-F238E27FC236}">
                <a16:creationId xmlns:a16="http://schemas.microsoft.com/office/drawing/2014/main" id="{37EDEE61-1E7E-4877-860D-BC3CB9BA0132}"/>
              </a:ext>
            </a:extLst>
          </p:cNvPr>
          <p:cNvSpPr>
            <a:spLocks noGrp="1"/>
          </p:cNvSpPr>
          <p:nvPr>
            <p:ph type="sldNum" sz="quarter" idx="12"/>
          </p:nvPr>
        </p:nvSpPr>
        <p:spPr/>
        <p:txBody>
          <a:bodyPr/>
          <a:lstStyle/>
          <a:p>
            <a:fld id="{B3BFB3E3-E287-7946-A1F9-3A9BC4891135}" type="slidenum">
              <a:rPr lang="en-US" smtClean="0"/>
              <a:t>3</a:t>
            </a:fld>
            <a:endParaRPr lang="en-US"/>
          </a:p>
        </p:txBody>
      </p:sp>
      <p:pic>
        <p:nvPicPr>
          <p:cNvPr id="3074" name="Picture 2" descr="First Mile of Concrete Pavement – Woodward Avenue, Detroit, MI – Historical  Concrete Pavement Explorer">
            <a:extLst>
              <a:ext uri="{FF2B5EF4-FFF2-40B4-BE49-F238E27FC236}">
                <a16:creationId xmlns:a16="http://schemas.microsoft.com/office/drawing/2014/main" id="{2EA3C685-E254-446B-B3F6-D2F942331CB6}"/>
              </a:ext>
            </a:extLst>
          </p:cNvPr>
          <p:cNvPicPr>
            <a:picLocks noGrp="1" noChangeAspect="1" noChangeArrowheads="1"/>
          </p:cNvPicPr>
          <p:nvPr>
            <p:ph sz="half" idx="2"/>
          </p:nvPr>
        </p:nvPicPr>
        <p:blipFill>
          <a:blip r:embed="rId2">
            <a:extLst>
              <a:ext uri="{28A0092B-C50C-407E-A947-70E740481C1C}">
                <a14:useLocalDpi xmlns:a14="http://schemas.microsoft.com/office/drawing/2010/main"/>
              </a:ext>
            </a:extLst>
          </a:blip>
          <a:srcRect/>
          <a:stretch>
            <a:fillRect/>
          </a:stretch>
        </p:blipFill>
        <p:spPr bwMode="auto">
          <a:xfrm>
            <a:off x="7898860" y="3382924"/>
            <a:ext cx="4077173" cy="266768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pril 20, 1909: The World's First Mile of Concrete Highway | Michigan in  Pictures">
            <a:extLst>
              <a:ext uri="{FF2B5EF4-FFF2-40B4-BE49-F238E27FC236}">
                <a16:creationId xmlns:a16="http://schemas.microsoft.com/office/drawing/2014/main" id="{668D04AD-3215-4B6D-A756-79F63DB8AD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989730" y="1196503"/>
            <a:ext cx="3329928" cy="2595985"/>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BAE5EFF4-3788-4EB8-A44D-76C768B81720}"/>
              </a:ext>
            </a:extLst>
          </p:cNvPr>
          <p:cNvSpPr/>
          <p:nvPr/>
        </p:nvSpPr>
        <p:spPr>
          <a:xfrm>
            <a:off x="5174710" y="1675184"/>
            <a:ext cx="1400783" cy="282102"/>
          </a:xfrm>
          <a:prstGeom prst="rightArrow">
            <a:avLst>
              <a:gd name="adj1" fmla="val 50000"/>
              <a:gd name="adj2" fmla="val 8376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019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B0703C-2FC9-9748-B7B8-45978256EF98}"/>
              </a:ext>
            </a:extLst>
          </p:cNvPr>
          <p:cNvSpPr>
            <a:spLocks noGrp="1"/>
          </p:cNvSpPr>
          <p:nvPr>
            <p:ph type="title"/>
          </p:nvPr>
        </p:nvSpPr>
        <p:spPr/>
        <p:txBody>
          <a:bodyPr/>
          <a:lstStyle/>
          <a:p>
            <a:r>
              <a:rPr lang="en-US" dirty="0"/>
              <a:t>Recent History of Concrete Innovation in Michigan</a:t>
            </a:r>
          </a:p>
        </p:txBody>
      </p:sp>
      <p:sp>
        <p:nvSpPr>
          <p:cNvPr id="5" name="Content Placeholder 4">
            <a:extLst>
              <a:ext uri="{FF2B5EF4-FFF2-40B4-BE49-F238E27FC236}">
                <a16:creationId xmlns:a16="http://schemas.microsoft.com/office/drawing/2014/main" id="{77B0DEA4-F02A-F945-BC18-2258EAF8A7E6}"/>
              </a:ext>
            </a:extLst>
          </p:cNvPr>
          <p:cNvSpPr>
            <a:spLocks noGrp="1"/>
          </p:cNvSpPr>
          <p:nvPr>
            <p:ph idx="1"/>
          </p:nvPr>
        </p:nvSpPr>
        <p:spPr>
          <a:xfrm>
            <a:off x="1569720" y="1438274"/>
            <a:ext cx="10241280" cy="4966447"/>
          </a:xfrm>
        </p:spPr>
        <p:txBody>
          <a:bodyPr>
            <a:normAutofit lnSpcReduction="10000"/>
          </a:bodyPr>
          <a:lstStyle/>
          <a:p>
            <a:r>
              <a:rPr lang="en-US" sz="3600" dirty="0"/>
              <a:t>Movement towards Performance Related Specifications</a:t>
            </a:r>
          </a:p>
          <a:p>
            <a:pPr>
              <a:spcBef>
                <a:spcPts val="0"/>
              </a:spcBef>
            </a:pPr>
            <a:endParaRPr lang="en-US" sz="3600" dirty="0"/>
          </a:p>
          <a:p>
            <a:r>
              <a:rPr lang="en-US" sz="3600" dirty="0"/>
              <a:t>Midwest Concrete Consortium started (precursor to NC</a:t>
            </a:r>
            <a:r>
              <a:rPr lang="en-US" sz="3600" baseline="30000" dirty="0"/>
              <a:t>2</a:t>
            </a:r>
            <a:r>
              <a:rPr lang="en-US" sz="3600" dirty="0"/>
              <a:t>) – state DOT’s and industry collaboration</a:t>
            </a:r>
          </a:p>
          <a:p>
            <a:r>
              <a:rPr lang="en-US" sz="3600" dirty="0"/>
              <a:t>Increase in state gas tax funding; included are requirements for pavement warranties and LCCA</a:t>
            </a:r>
          </a:p>
          <a:p>
            <a:r>
              <a:rPr lang="en-US" sz="3600" dirty="0"/>
              <a:t>P1Mod spec first developed by MDOT concrete engineers</a:t>
            </a:r>
          </a:p>
          <a:p>
            <a:r>
              <a:rPr lang="en-US" sz="3600" dirty="0"/>
              <a:t>Re-tooling of the P1Mod spec; requires 3 aggregates, well-graded, optimized blend</a:t>
            </a:r>
          </a:p>
        </p:txBody>
      </p:sp>
      <p:sp>
        <p:nvSpPr>
          <p:cNvPr id="2" name="Slide Number Placeholder 1">
            <a:extLst>
              <a:ext uri="{FF2B5EF4-FFF2-40B4-BE49-F238E27FC236}">
                <a16:creationId xmlns:a16="http://schemas.microsoft.com/office/drawing/2014/main" id="{001368F2-4D28-4403-975D-4C1BAF6A97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B3E3-E287-7946-A1F9-3A9BC4891135}"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ontent Placeholder 4">
            <a:extLst>
              <a:ext uri="{FF2B5EF4-FFF2-40B4-BE49-F238E27FC236}">
                <a16:creationId xmlns:a16="http://schemas.microsoft.com/office/drawing/2014/main" id="{6B8BDE40-778F-464A-9696-ADCAAFB0A726}"/>
              </a:ext>
            </a:extLst>
          </p:cNvPr>
          <p:cNvSpPr txBox="1">
            <a:spLocks/>
          </p:cNvSpPr>
          <p:nvPr/>
        </p:nvSpPr>
        <p:spPr>
          <a:xfrm>
            <a:off x="381000" y="1365249"/>
            <a:ext cx="1402080" cy="4412615"/>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Eurostile" panose="020B050402020205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Eurostile" panose="020B050402020205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Eurostile" panose="020B050402020205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urostile" panose="020B050402020205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urostile" panose="020B050402020205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Mid-1990’s</a:t>
            </a:r>
          </a:p>
          <a:p>
            <a:pPr marL="0" indent="0">
              <a:spcBef>
                <a:spcPts val="0"/>
              </a:spcBef>
              <a:buFont typeface="Arial" panose="020B0604020202020204" pitchFamily="34" charset="0"/>
              <a:buNone/>
            </a:pPr>
            <a:endParaRPr lang="en-US" sz="1500" dirty="0"/>
          </a:p>
          <a:p>
            <a:pPr marL="0" indent="0">
              <a:buFont typeface="Arial" panose="020B0604020202020204" pitchFamily="34" charset="0"/>
              <a:buNone/>
            </a:pPr>
            <a:r>
              <a:rPr lang="en-US" sz="3600" dirty="0"/>
              <a:t>1997</a:t>
            </a:r>
          </a:p>
          <a:p>
            <a:pPr marL="0" indent="0">
              <a:spcBef>
                <a:spcPts val="600"/>
              </a:spcBef>
              <a:buFont typeface="Arial" panose="020B0604020202020204" pitchFamily="34" charset="0"/>
              <a:buNone/>
            </a:pPr>
            <a:endParaRPr lang="en-US" sz="3900" dirty="0"/>
          </a:p>
          <a:p>
            <a:pPr marL="0" indent="0">
              <a:spcBef>
                <a:spcPts val="600"/>
              </a:spcBef>
              <a:buFont typeface="Arial" panose="020B0604020202020204" pitchFamily="34" charset="0"/>
              <a:buNone/>
            </a:pPr>
            <a:endParaRPr lang="en-US" sz="3900" dirty="0"/>
          </a:p>
          <a:p>
            <a:pPr marL="0" indent="0">
              <a:spcBef>
                <a:spcPts val="600"/>
              </a:spcBef>
              <a:buFont typeface="Arial" panose="020B0604020202020204" pitchFamily="34" charset="0"/>
              <a:buNone/>
            </a:pPr>
            <a:endParaRPr lang="en-US" sz="3900" dirty="0"/>
          </a:p>
          <a:p>
            <a:pPr marL="0" indent="0">
              <a:spcBef>
                <a:spcPts val="600"/>
              </a:spcBef>
              <a:buFont typeface="Arial" panose="020B0604020202020204" pitchFamily="34" charset="0"/>
              <a:buNone/>
            </a:pPr>
            <a:endParaRPr lang="en-US" sz="3900" dirty="0"/>
          </a:p>
          <a:p>
            <a:pPr marL="0" indent="0">
              <a:buFont typeface="Arial" panose="020B0604020202020204" pitchFamily="34" charset="0"/>
              <a:buNone/>
            </a:pPr>
            <a:r>
              <a:rPr lang="en-US" sz="3600" dirty="0"/>
              <a:t>2004</a:t>
            </a:r>
          </a:p>
        </p:txBody>
      </p:sp>
    </p:spTree>
    <p:extLst>
      <p:ext uri="{BB962C8B-B14F-4D97-AF65-F5344CB8AC3E}">
        <p14:creationId xmlns:p14="http://schemas.microsoft.com/office/powerpoint/2010/main" val="4292722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B0703C-2FC9-9748-B7B8-45978256EF98}"/>
              </a:ext>
            </a:extLst>
          </p:cNvPr>
          <p:cNvSpPr>
            <a:spLocks noGrp="1"/>
          </p:cNvSpPr>
          <p:nvPr>
            <p:ph type="title"/>
          </p:nvPr>
        </p:nvSpPr>
        <p:spPr>
          <a:xfrm>
            <a:off x="634701" y="-53975"/>
            <a:ext cx="10929770" cy="1325563"/>
          </a:xfrm>
        </p:spPr>
        <p:txBody>
          <a:bodyPr/>
          <a:lstStyle/>
          <a:p>
            <a:r>
              <a:rPr lang="en-US" dirty="0"/>
              <a:t>Recent History of Concrete Innovation in Michigan </a:t>
            </a:r>
            <a:r>
              <a:rPr lang="en-US" sz="3600" dirty="0"/>
              <a:t>(cont.)</a:t>
            </a:r>
            <a:endParaRPr lang="en-US" dirty="0"/>
          </a:p>
        </p:txBody>
      </p:sp>
      <p:sp>
        <p:nvSpPr>
          <p:cNvPr id="5" name="Content Placeholder 4">
            <a:extLst>
              <a:ext uri="{FF2B5EF4-FFF2-40B4-BE49-F238E27FC236}">
                <a16:creationId xmlns:a16="http://schemas.microsoft.com/office/drawing/2014/main" id="{77B0DEA4-F02A-F945-BC18-2258EAF8A7E6}"/>
              </a:ext>
            </a:extLst>
          </p:cNvPr>
          <p:cNvSpPr>
            <a:spLocks noGrp="1"/>
          </p:cNvSpPr>
          <p:nvPr>
            <p:ph idx="1"/>
          </p:nvPr>
        </p:nvSpPr>
        <p:spPr>
          <a:xfrm>
            <a:off x="1569720" y="1317624"/>
            <a:ext cx="9784080" cy="4749689"/>
          </a:xfrm>
        </p:spPr>
        <p:txBody>
          <a:bodyPr>
            <a:normAutofit/>
          </a:bodyPr>
          <a:lstStyle/>
          <a:p>
            <a:r>
              <a:rPr lang="en-US" sz="3600" dirty="0"/>
              <a:t>P1Mod upgraded:  stockpile management, process control</a:t>
            </a:r>
          </a:p>
          <a:p>
            <a:r>
              <a:rPr lang="en-US" sz="3600" dirty="0"/>
              <a:t>MCA funded study indicates ASR, air entrainment, and other issues are to blame for some early durability problems</a:t>
            </a:r>
          </a:p>
          <a:p>
            <a:r>
              <a:rPr lang="en-US" sz="3600" dirty="0"/>
              <a:t>I-96 and Ambassador Gateway projects utilize stabilized subgrades</a:t>
            </a:r>
          </a:p>
          <a:p>
            <a:r>
              <a:rPr lang="en-US" sz="3600" dirty="0"/>
              <a:t>Supplementary cementitious materials required at min. of 25%</a:t>
            </a:r>
          </a:p>
          <a:p>
            <a:r>
              <a:rPr lang="en-US" sz="3600" dirty="0"/>
              <a:t>Optimized mixtures for use in bridge elements</a:t>
            </a:r>
          </a:p>
          <a:p>
            <a:r>
              <a:rPr lang="en-US" sz="3600" dirty="0"/>
              <a:t>FHWA, CP Tech Center, and MDOT start NC</a:t>
            </a:r>
            <a:r>
              <a:rPr lang="en-US" sz="3600" baseline="30000" dirty="0"/>
              <a:t>2</a:t>
            </a:r>
            <a:r>
              <a:rPr lang="en-US" sz="3600" dirty="0"/>
              <a:t> PEM implementation</a:t>
            </a:r>
            <a:endParaRPr lang="en-US" sz="3600" baseline="30000" dirty="0"/>
          </a:p>
        </p:txBody>
      </p:sp>
      <p:sp>
        <p:nvSpPr>
          <p:cNvPr id="2" name="Slide Number Placeholder 1">
            <a:extLst>
              <a:ext uri="{FF2B5EF4-FFF2-40B4-BE49-F238E27FC236}">
                <a16:creationId xmlns:a16="http://schemas.microsoft.com/office/drawing/2014/main" id="{001368F2-4D28-4403-975D-4C1BAF6A97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B3E3-E287-7946-A1F9-3A9BC4891135}"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ontent Placeholder 4">
            <a:extLst>
              <a:ext uri="{FF2B5EF4-FFF2-40B4-BE49-F238E27FC236}">
                <a16:creationId xmlns:a16="http://schemas.microsoft.com/office/drawing/2014/main" id="{6B8BDE40-778F-464A-9696-ADCAAFB0A726}"/>
              </a:ext>
            </a:extLst>
          </p:cNvPr>
          <p:cNvSpPr txBox="1">
            <a:spLocks/>
          </p:cNvSpPr>
          <p:nvPr/>
        </p:nvSpPr>
        <p:spPr>
          <a:xfrm>
            <a:off x="381000" y="1317624"/>
            <a:ext cx="1402080" cy="4964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Eurostile" panose="020B050402020205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Eurostile" panose="020B050402020205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Eurostile" panose="020B050402020205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urostile" panose="020B050402020205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urostile" panose="020B050402020205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2005</a:t>
            </a:r>
          </a:p>
          <a:p>
            <a:pPr marL="0" indent="0">
              <a:buFont typeface="Arial" panose="020B0604020202020204" pitchFamily="34" charset="0"/>
              <a:buNone/>
            </a:pPr>
            <a:r>
              <a:rPr lang="en-US" sz="3600" dirty="0"/>
              <a:t>2006</a:t>
            </a:r>
          </a:p>
          <a:p>
            <a:pPr marL="0" indent="0">
              <a:spcBef>
                <a:spcPts val="400"/>
              </a:spcBef>
              <a:buFont typeface="Arial" panose="020B0604020202020204" pitchFamily="34" charset="0"/>
              <a:buNone/>
            </a:pPr>
            <a:endParaRPr lang="en-US" sz="3600" dirty="0"/>
          </a:p>
          <a:p>
            <a:pPr marL="0" indent="0">
              <a:spcBef>
                <a:spcPts val="400"/>
              </a:spcBef>
              <a:buFont typeface="Arial" panose="020B0604020202020204" pitchFamily="34" charset="0"/>
              <a:buNone/>
            </a:pPr>
            <a:endParaRPr lang="en-US" sz="3600" dirty="0"/>
          </a:p>
          <a:p>
            <a:pPr marL="0" indent="0">
              <a:spcBef>
                <a:spcPts val="400"/>
              </a:spcBef>
              <a:buFont typeface="Arial" panose="020B0604020202020204" pitchFamily="34" charset="0"/>
              <a:buNone/>
            </a:pPr>
            <a:endParaRPr lang="en-US" sz="3600" dirty="0"/>
          </a:p>
          <a:p>
            <a:pPr marL="0" indent="0">
              <a:buFont typeface="Arial" panose="020B0604020202020204" pitchFamily="34" charset="0"/>
              <a:buNone/>
            </a:pPr>
            <a:r>
              <a:rPr lang="en-US" sz="3600" dirty="0"/>
              <a:t>2010</a:t>
            </a:r>
          </a:p>
          <a:p>
            <a:pPr marL="0" indent="0">
              <a:buFont typeface="Arial" panose="020B0604020202020204" pitchFamily="34" charset="0"/>
              <a:buNone/>
            </a:pPr>
            <a:endParaRPr lang="en-US" sz="3600" dirty="0"/>
          </a:p>
          <a:p>
            <a:pPr marL="0" indent="0">
              <a:buFont typeface="Arial" panose="020B0604020202020204" pitchFamily="34" charset="0"/>
              <a:buNone/>
            </a:pPr>
            <a:r>
              <a:rPr lang="en-US" sz="3600" dirty="0"/>
              <a:t>2015</a:t>
            </a:r>
          </a:p>
        </p:txBody>
      </p:sp>
    </p:spTree>
    <p:extLst>
      <p:ext uri="{BB962C8B-B14F-4D97-AF65-F5344CB8AC3E}">
        <p14:creationId xmlns:p14="http://schemas.microsoft.com/office/powerpoint/2010/main" val="61391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B0703C-2FC9-9748-B7B8-45978256EF98}"/>
              </a:ext>
            </a:extLst>
          </p:cNvPr>
          <p:cNvSpPr>
            <a:spLocks noGrp="1"/>
          </p:cNvSpPr>
          <p:nvPr>
            <p:ph type="title"/>
          </p:nvPr>
        </p:nvSpPr>
        <p:spPr>
          <a:xfrm>
            <a:off x="634701" y="-53975"/>
            <a:ext cx="10929770" cy="1325563"/>
          </a:xfrm>
        </p:spPr>
        <p:txBody>
          <a:bodyPr/>
          <a:lstStyle/>
          <a:p>
            <a:r>
              <a:rPr lang="en-US" dirty="0"/>
              <a:t>Recent History of Concrete Innovation in Michigan </a:t>
            </a:r>
            <a:r>
              <a:rPr lang="en-US" sz="3600" dirty="0"/>
              <a:t>(cont.)</a:t>
            </a:r>
            <a:endParaRPr lang="en-US" dirty="0"/>
          </a:p>
        </p:txBody>
      </p:sp>
      <p:sp>
        <p:nvSpPr>
          <p:cNvPr id="5" name="Content Placeholder 4">
            <a:extLst>
              <a:ext uri="{FF2B5EF4-FFF2-40B4-BE49-F238E27FC236}">
                <a16:creationId xmlns:a16="http://schemas.microsoft.com/office/drawing/2014/main" id="{77B0DEA4-F02A-F945-BC18-2258EAF8A7E6}"/>
              </a:ext>
            </a:extLst>
          </p:cNvPr>
          <p:cNvSpPr>
            <a:spLocks noGrp="1"/>
          </p:cNvSpPr>
          <p:nvPr>
            <p:ph idx="1"/>
          </p:nvPr>
        </p:nvSpPr>
        <p:spPr>
          <a:xfrm>
            <a:off x="1569720" y="1317624"/>
            <a:ext cx="9784080" cy="4749689"/>
          </a:xfrm>
        </p:spPr>
        <p:txBody>
          <a:bodyPr>
            <a:normAutofit/>
          </a:bodyPr>
          <a:lstStyle/>
          <a:p>
            <a:r>
              <a:rPr lang="en-US" sz="3600" dirty="0"/>
              <a:t>MDOT specs allow ASTM C595 Type IL cement</a:t>
            </a:r>
          </a:p>
          <a:p>
            <a:r>
              <a:rPr lang="en-US" sz="3600" dirty="0"/>
              <a:t>MDOT demonstrates 30- and 50-year designs, utilizing stabilized subgrades (among other improvements)</a:t>
            </a:r>
          </a:p>
          <a:p>
            <a:r>
              <a:rPr lang="en-US" sz="3600" dirty="0"/>
              <a:t>WisDOT adopts optimized/well-graded concrete mixtures</a:t>
            </a:r>
          </a:p>
          <a:p>
            <a:r>
              <a:rPr lang="en-US" sz="3600" dirty="0"/>
              <a:t>New MDOT spec book, P1M now called 3500HP</a:t>
            </a:r>
          </a:p>
          <a:p>
            <a:r>
              <a:rPr lang="en-US" sz="3600" dirty="0"/>
              <a:t>MCA &amp; MDOT discussing innovative concepts including:</a:t>
            </a:r>
          </a:p>
          <a:p>
            <a:pPr lvl="1"/>
            <a:r>
              <a:rPr lang="en-US" sz="3200" dirty="0"/>
              <a:t>Stabilized subgrades; Thickened edge for truck lane; Recycling concrete into 3-inch minus material, into subgrade</a:t>
            </a:r>
          </a:p>
        </p:txBody>
      </p:sp>
      <p:sp>
        <p:nvSpPr>
          <p:cNvPr id="2" name="Slide Number Placeholder 1">
            <a:extLst>
              <a:ext uri="{FF2B5EF4-FFF2-40B4-BE49-F238E27FC236}">
                <a16:creationId xmlns:a16="http://schemas.microsoft.com/office/drawing/2014/main" id="{001368F2-4D28-4403-975D-4C1BAF6A97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B3E3-E287-7946-A1F9-3A9BC4891135}"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Content Placeholder 4">
            <a:extLst>
              <a:ext uri="{FF2B5EF4-FFF2-40B4-BE49-F238E27FC236}">
                <a16:creationId xmlns:a16="http://schemas.microsoft.com/office/drawing/2014/main" id="{6B8BDE40-778F-464A-9696-ADCAAFB0A726}"/>
              </a:ext>
            </a:extLst>
          </p:cNvPr>
          <p:cNvSpPr txBox="1">
            <a:spLocks/>
          </p:cNvSpPr>
          <p:nvPr/>
        </p:nvSpPr>
        <p:spPr>
          <a:xfrm>
            <a:off x="381000" y="1317624"/>
            <a:ext cx="1402080" cy="49648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Eurostile" panose="020B050402020205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Eurostile" panose="020B050402020205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Eurostile" panose="020B050402020205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urostile" panose="020B050402020205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Eurostile" panose="020B050402020205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dirty="0"/>
              <a:t>2015</a:t>
            </a:r>
          </a:p>
          <a:p>
            <a:pPr marL="0" indent="0">
              <a:buFont typeface="Arial" panose="020B0604020202020204" pitchFamily="34" charset="0"/>
              <a:buNone/>
            </a:pPr>
            <a:r>
              <a:rPr lang="en-US" sz="3600" dirty="0"/>
              <a:t>2018</a:t>
            </a:r>
          </a:p>
          <a:p>
            <a:pPr marL="0" indent="0">
              <a:spcBef>
                <a:spcPts val="600"/>
              </a:spcBef>
              <a:buFont typeface="Arial" panose="020B0604020202020204" pitchFamily="34" charset="0"/>
              <a:buNone/>
            </a:pPr>
            <a:endParaRPr lang="en-US" sz="3600" dirty="0"/>
          </a:p>
          <a:p>
            <a:pPr marL="0" indent="0">
              <a:spcBef>
                <a:spcPts val="600"/>
              </a:spcBef>
              <a:buFont typeface="Arial" panose="020B0604020202020204" pitchFamily="34" charset="0"/>
              <a:buNone/>
            </a:pPr>
            <a:endParaRPr lang="en-US" sz="3600" dirty="0"/>
          </a:p>
          <a:p>
            <a:pPr marL="0" indent="0">
              <a:buFont typeface="Arial" panose="020B0604020202020204" pitchFamily="34" charset="0"/>
              <a:buNone/>
            </a:pPr>
            <a:r>
              <a:rPr lang="en-US" sz="3600" dirty="0"/>
              <a:t>2020</a:t>
            </a:r>
          </a:p>
          <a:p>
            <a:pPr marL="0" indent="0">
              <a:buFont typeface="Arial" panose="020B0604020202020204" pitchFamily="34" charset="0"/>
              <a:buNone/>
            </a:pPr>
            <a:r>
              <a:rPr lang="en-US" sz="3600" dirty="0"/>
              <a:t>2021</a:t>
            </a:r>
          </a:p>
        </p:txBody>
      </p:sp>
    </p:spTree>
    <p:extLst>
      <p:ext uri="{BB962C8B-B14F-4D97-AF65-F5344CB8AC3E}">
        <p14:creationId xmlns:p14="http://schemas.microsoft.com/office/powerpoint/2010/main" val="2349842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B0703C-2FC9-9748-B7B8-45978256EF98}"/>
              </a:ext>
            </a:extLst>
          </p:cNvPr>
          <p:cNvSpPr>
            <a:spLocks noGrp="1"/>
          </p:cNvSpPr>
          <p:nvPr>
            <p:ph type="title"/>
          </p:nvPr>
        </p:nvSpPr>
        <p:spPr/>
        <p:txBody>
          <a:bodyPr/>
          <a:lstStyle/>
          <a:p>
            <a:r>
              <a:rPr lang="en-US" dirty="0"/>
              <a:t>FHWA Emphasis on Pavement Foundation(s)</a:t>
            </a:r>
          </a:p>
        </p:txBody>
      </p:sp>
      <p:pic>
        <p:nvPicPr>
          <p:cNvPr id="11" name="Content Placeholder 10" descr="Graphical user interface&#10;&#10;Description automatically generated">
            <a:extLst>
              <a:ext uri="{FF2B5EF4-FFF2-40B4-BE49-F238E27FC236}">
                <a16:creationId xmlns:a16="http://schemas.microsoft.com/office/drawing/2014/main" id="{5E749119-D4C5-4875-ACBB-712D403B0B11}"/>
              </a:ext>
            </a:extLst>
          </p:cNvPr>
          <p:cNvPicPr>
            <a:picLocks noGrp="1" noChangeAspect="1"/>
          </p:cNvPicPr>
          <p:nvPr>
            <p:ph sz="half" idx="1"/>
          </p:nvPr>
        </p:nvPicPr>
        <p:blipFill rotWithShape="1">
          <a:blip r:embed="rId2" cstate="print">
            <a:extLst>
              <a:ext uri="{28A0092B-C50C-407E-A947-70E740481C1C}">
                <a14:useLocalDpi xmlns:a14="http://schemas.microsoft.com/office/drawing/2010/main"/>
              </a:ext>
            </a:extLst>
          </a:blip>
          <a:srcRect/>
          <a:stretch/>
        </p:blipFill>
        <p:spPr>
          <a:xfrm>
            <a:off x="273188" y="1228725"/>
            <a:ext cx="3575050" cy="4600125"/>
          </a:xfrm>
        </p:spPr>
      </p:pic>
      <p:pic>
        <p:nvPicPr>
          <p:cNvPr id="13" name="Content Placeholder 12" descr="Graphical user interface, text, application, Word&#10;&#10;Description automatically generated">
            <a:extLst>
              <a:ext uri="{FF2B5EF4-FFF2-40B4-BE49-F238E27FC236}">
                <a16:creationId xmlns:a16="http://schemas.microsoft.com/office/drawing/2014/main" id="{7244603E-41F8-45E4-9823-888338E55834}"/>
              </a:ext>
            </a:extLst>
          </p:cNvPr>
          <p:cNvPicPr>
            <a:picLocks noGrp="1" noChangeAspect="1"/>
          </p:cNvPicPr>
          <p:nvPr>
            <p:ph sz="half" idx="2"/>
          </p:nvPr>
        </p:nvPicPr>
        <p:blipFill rotWithShape="1">
          <a:blip r:embed="rId3" cstate="print">
            <a:extLst>
              <a:ext uri="{28A0092B-C50C-407E-A947-70E740481C1C}">
                <a14:useLocalDpi xmlns:a14="http://schemas.microsoft.com/office/drawing/2010/main"/>
              </a:ext>
            </a:extLst>
          </a:blip>
          <a:srcRect/>
          <a:stretch/>
        </p:blipFill>
        <p:spPr>
          <a:xfrm>
            <a:off x="4083189" y="1225113"/>
            <a:ext cx="3628748" cy="4672888"/>
          </a:xfrm>
        </p:spPr>
      </p:pic>
      <p:sp>
        <p:nvSpPr>
          <p:cNvPr id="2" name="Slide Number Placeholder 1">
            <a:extLst>
              <a:ext uri="{FF2B5EF4-FFF2-40B4-BE49-F238E27FC236}">
                <a16:creationId xmlns:a16="http://schemas.microsoft.com/office/drawing/2014/main" id="{001368F2-4D28-4403-975D-4C1BAF6A97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3BFB3E3-E287-7946-A1F9-3A9BC4891135}" type="slidenum">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67C1DB69-BC90-42AB-862A-B2F173AAB39D}"/>
              </a:ext>
            </a:extLst>
          </p:cNvPr>
          <p:cNvSpPr txBox="1"/>
          <p:nvPr/>
        </p:nvSpPr>
        <p:spPr>
          <a:xfrm>
            <a:off x="8029575" y="1271588"/>
            <a:ext cx="3717787" cy="4708981"/>
          </a:xfrm>
          <a:prstGeom prst="rect">
            <a:avLst/>
          </a:prstGeom>
          <a:noFill/>
        </p:spPr>
        <p:txBody>
          <a:bodyPr wrap="square" rtlCol="0">
            <a:spAutoFit/>
          </a:bodyPr>
          <a:lstStyle/>
          <a:p>
            <a:r>
              <a:rPr lang="en-US" sz="2000" dirty="0"/>
              <a:t>“…ME designs do not consider the effects of any deterioration or spatial variability in the foundation layers. Over time, the conditions of the foundation layers can degrade and deform under the influence of repeated heavy loads, leading to non-uniform support conditions and localized failures. Thus, the principal role of a robust pavement foundation is ensuring the foundation layers retain their integrity throughout the pavement life.”</a:t>
            </a:r>
          </a:p>
        </p:txBody>
      </p:sp>
    </p:spTree>
    <p:extLst>
      <p:ext uri="{BB962C8B-B14F-4D97-AF65-F5344CB8AC3E}">
        <p14:creationId xmlns:p14="http://schemas.microsoft.com/office/powerpoint/2010/main" val="1177052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EFDDE-61E1-45BF-B879-9F1C871DEB19}"/>
              </a:ext>
            </a:extLst>
          </p:cNvPr>
          <p:cNvSpPr>
            <a:spLocks noGrp="1"/>
          </p:cNvSpPr>
          <p:nvPr>
            <p:ph type="title"/>
          </p:nvPr>
        </p:nvSpPr>
        <p:spPr/>
        <p:txBody>
          <a:bodyPr/>
          <a:lstStyle/>
          <a:p>
            <a:r>
              <a:rPr lang="en-US" dirty="0"/>
              <a:t>MDOT Specifications:</a:t>
            </a:r>
          </a:p>
        </p:txBody>
      </p:sp>
      <p:sp>
        <p:nvSpPr>
          <p:cNvPr id="3" name="Content Placeholder 2">
            <a:extLst>
              <a:ext uri="{FF2B5EF4-FFF2-40B4-BE49-F238E27FC236}">
                <a16:creationId xmlns:a16="http://schemas.microsoft.com/office/drawing/2014/main" id="{5ED7B30E-E18D-4F51-B357-E76EE3C15552}"/>
              </a:ext>
            </a:extLst>
          </p:cNvPr>
          <p:cNvSpPr>
            <a:spLocks noGrp="1"/>
          </p:cNvSpPr>
          <p:nvPr>
            <p:ph idx="1"/>
          </p:nvPr>
        </p:nvSpPr>
        <p:spPr>
          <a:xfrm>
            <a:off x="570155" y="1271588"/>
            <a:ext cx="10783645" cy="4131483"/>
          </a:xfrm>
        </p:spPr>
        <p:txBody>
          <a:bodyPr>
            <a:normAutofit/>
          </a:bodyPr>
          <a:lstStyle/>
          <a:p>
            <a:r>
              <a:rPr lang="en-US" sz="3200" dirty="0"/>
              <a:t>12SP-604B-11 (Quality Control and Acceptance of Portland Cement Concrete):</a:t>
            </a:r>
          </a:p>
          <a:p>
            <a:pPr lvl="1"/>
            <a:r>
              <a:rPr lang="en-US" sz="2800" dirty="0"/>
              <a:t>Required for all trunkline</a:t>
            </a:r>
          </a:p>
          <a:p>
            <a:pPr lvl="1"/>
            <a:r>
              <a:rPr lang="en-US" sz="2800" dirty="0">
                <a:hlinkClick r:id="rId2"/>
              </a:rPr>
              <a:t>12SP-604B</a:t>
            </a:r>
            <a:r>
              <a:rPr lang="en-US" sz="2800" dirty="0"/>
              <a:t> </a:t>
            </a:r>
          </a:p>
          <a:p>
            <a:pPr lvl="1"/>
            <a:r>
              <a:rPr lang="en-US" sz="2800" dirty="0"/>
              <a:t>Moving to new spec. book</a:t>
            </a:r>
          </a:p>
          <a:p>
            <a:r>
              <a:rPr lang="en-US" sz="3200" dirty="0"/>
              <a:t>3.09 Optimized Aggregate Gradation</a:t>
            </a:r>
          </a:p>
          <a:p>
            <a:pPr lvl="1"/>
            <a:r>
              <a:rPr lang="en-US" sz="2800" dirty="0">
                <a:hlinkClick r:id="rId3"/>
              </a:rPr>
              <a:t>MDOT MQAP Manual</a:t>
            </a:r>
            <a:r>
              <a:rPr lang="en-US" sz="2800" dirty="0"/>
              <a:t> </a:t>
            </a:r>
          </a:p>
          <a:p>
            <a:pPr lvl="1"/>
            <a:endParaRPr lang="en-US" sz="2800" dirty="0"/>
          </a:p>
          <a:p>
            <a:pPr lvl="1"/>
            <a:endParaRPr lang="en-US" sz="2800" dirty="0"/>
          </a:p>
        </p:txBody>
      </p:sp>
      <p:pic>
        <p:nvPicPr>
          <p:cNvPr id="5" name="Picture 4">
            <a:extLst>
              <a:ext uri="{FF2B5EF4-FFF2-40B4-BE49-F238E27FC236}">
                <a16:creationId xmlns:a16="http://schemas.microsoft.com/office/drawing/2014/main" id="{B7CA4BCA-49D5-444B-945A-4B5FD1283111}"/>
              </a:ext>
            </a:extLst>
          </p:cNvPr>
          <p:cNvPicPr>
            <a:picLocks noChangeAspect="1"/>
          </p:cNvPicPr>
          <p:nvPr/>
        </p:nvPicPr>
        <p:blipFill>
          <a:blip r:embed="rId4"/>
          <a:stretch>
            <a:fillRect/>
          </a:stretch>
        </p:blipFill>
        <p:spPr>
          <a:xfrm>
            <a:off x="6432641" y="2263618"/>
            <a:ext cx="5051788" cy="3547145"/>
          </a:xfrm>
          <a:prstGeom prst="rect">
            <a:avLst/>
          </a:prstGeom>
        </p:spPr>
      </p:pic>
    </p:spTree>
    <p:extLst>
      <p:ext uri="{BB962C8B-B14F-4D97-AF65-F5344CB8AC3E}">
        <p14:creationId xmlns:p14="http://schemas.microsoft.com/office/powerpoint/2010/main" val="61024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66350-0B9B-49C2-858D-98D04D3BD184}"/>
              </a:ext>
            </a:extLst>
          </p:cNvPr>
          <p:cNvSpPr>
            <a:spLocks noGrp="1"/>
          </p:cNvSpPr>
          <p:nvPr>
            <p:ph type="title"/>
          </p:nvPr>
        </p:nvSpPr>
        <p:spPr/>
        <p:txBody>
          <a:bodyPr/>
          <a:lstStyle/>
          <a:p>
            <a:r>
              <a:rPr lang="en-US" dirty="0"/>
              <a:t>Maximum Cement Content and W/C:</a:t>
            </a:r>
          </a:p>
        </p:txBody>
      </p:sp>
      <p:sp>
        <p:nvSpPr>
          <p:cNvPr id="3" name="Content Placeholder 2">
            <a:extLst>
              <a:ext uri="{FF2B5EF4-FFF2-40B4-BE49-F238E27FC236}">
                <a16:creationId xmlns:a16="http://schemas.microsoft.com/office/drawing/2014/main" id="{62506ADE-9087-4372-9E98-E02D0F0EDFA2}"/>
              </a:ext>
            </a:extLst>
          </p:cNvPr>
          <p:cNvSpPr>
            <a:spLocks noGrp="1"/>
          </p:cNvSpPr>
          <p:nvPr>
            <p:ph sz="half" idx="1"/>
          </p:nvPr>
        </p:nvSpPr>
        <p:spPr>
          <a:xfrm>
            <a:off x="578930" y="1271587"/>
            <a:ext cx="5440870" cy="4806483"/>
          </a:xfrm>
        </p:spPr>
        <p:txBody>
          <a:bodyPr>
            <a:normAutofit/>
          </a:bodyPr>
          <a:lstStyle/>
          <a:p>
            <a:r>
              <a:rPr lang="en-US" dirty="0"/>
              <a:t>Maximum Cement Content:</a:t>
            </a:r>
          </a:p>
          <a:p>
            <a:pPr lvl="1"/>
            <a:r>
              <a:rPr lang="en-US" dirty="0"/>
              <a:t>Pavements: 564 lbs.(6 sack)</a:t>
            </a:r>
          </a:p>
          <a:p>
            <a:pPr lvl="1"/>
            <a:r>
              <a:rPr lang="en-US" dirty="0"/>
              <a:t>Bridge Decks: 611 lbs. (6.5 sack)</a:t>
            </a:r>
          </a:p>
          <a:p>
            <a:r>
              <a:rPr lang="en-US" dirty="0"/>
              <a:t>Maximum W/C Ratio:</a:t>
            </a:r>
          </a:p>
          <a:p>
            <a:pPr lvl="1"/>
            <a:r>
              <a:rPr lang="en-US" dirty="0"/>
              <a:t>0.45</a:t>
            </a:r>
          </a:p>
          <a:p>
            <a:r>
              <a:rPr lang="en-US" dirty="0"/>
              <a:t>Benefits:</a:t>
            </a:r>
          </a:p>
          <a:p>
            <a:pPr lvl="1"/>
            <a:r>
              <a:rPr lang="en-US" dirty="0"/>
              <a:t>Reduced paste content</a:t>
            </a:r>
          </a:p>
          <a:p>
            <a:pPr lvl="1"/>
            <a:r>
              <a:rPr lang="en-US" dirty="0"/>
              <a:t>Reduced costs associated with cement</a:t>
            </a:r>
          </a:p>
          <a:p>
            <a:r>
              <a:rPr lang="en-US" dirty="0"/>
              <a:t>Difficulties:</a:t>
            </a:r>
          </a:p>
          <a:p>
            <a:pPr lvl="1"/>
            <a:r>
              <a:rPr lang="en-US" dirty="0"/>
              <a:t>Dependent on Water Reducing Admixtures </a:t>
            </a:r>
          </a:p>
          <a:p>
            <a:pPr lvl="2"/>
            <a:r>
              <a:rPr lang="en-US" dirty="0"/>
              <a:t>Local Cement testing</a:t>
            </a:r>
          </a:p>
          <a:p>
            <a:pPr marL="457200" lvl="1" indent="0">
              <a:buNone/>
            </a:pPr>
            <a:endParaRPr lang="en-US" dirty="0"/>
          </a:p>
          <a:p>
            <a:endParaRPr lang="en-US" dirty="0"/>
          </a:p>
          <a:p>
            <a:endParaRPr lang="en-US" dirty="0"/>
          </a:p>
        </p:txBody>
      </p:sp>
      <p:pic>
        <p:nvPicPr>
          <p:cNvPr id="8" name="Picture 7">
            <a:extLst>
              <a:ext uri="{FF2B5EF4-FFF2-40B4-BE49-F238E27FC236}">
                <a16:creationId xmlns:a16="http://schemas.microsoft.com/office/drawing/2014/main" id="{E0F0806B-9B9B-4614-90C4-65A0EEB222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2208677"/>
            <a:ext cx="5517070" cy="2932301"/>
          </a:xfrm>
          <a:prstGeom prst="rect">
            <a:avLst/>
          </a:prstGeom>
        </p:spPr>
      </p:pic>
    </p:spTree>
    <p:extLst>
      <p:ext uri="{BB962C8B-B14F-4D97-AF65-F5344CB8AC3E}">
        <p14:creationId xmlns:p14="http://schemas.microsoft.com/office/powerpoint/2010/main" val="186558959"/>
      </p:ext>
    </p:extLst>
  </p:cSld>
  <p:clrMapOvr>
    <a:masterClrMapping/>
  </p:clrMapOvr>
</p:sld>
</file>

<file path=ppt/theme/theme1.xml><?xml version="1.0" encoding="utf-8"?>
<a:theme xmlns:a="http://schemas.openxmlformats.org/drawingml/2006/main" name="Office Theme">
  <a:themeElements>
    <a:clrScheme name="MI Concrete Color Palette">
      <a:dk1>
        <a:srgbClr val="404041"/>
      </a:dk1>
      <a:lt1>
        <a:srgbClr val="FFFFFF"/>
      </a:lt1>
      <a:dk2>
        <a:srgbClr val="244760"/>
      </a:dk2>
      <a:lt2>
        <a:srgbClr val="DBDBDB"/>
      </a:lt2>
      <a:accent1>
        <a:srgbClr val="365E91"/>
      </a:accent1>
      <a:accent2>
        <a:srgbClr val="F0CB23"/>
      </a:accent2>
      <a:accent3>
        <a:srgbClr val="C0C0C0"/>
      </a:accent3>
      <a:accent4>
        <a:srgbClr val="FFC000"/>
      </a:accent4>
      <a:accent5>
        <a:srgbClr val="DBDBDB"/>
      </a:accent5>
      <a:accent6>
        <a:srgbClr val="F0CB23"/>
      </a:accent6>
      <a:hlink>
        <a:srgbClr val="508FDB"/>
      </a:hlink>
      <a:folHlink>
        <a:srgbClr val="365E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DE2853768173F43BADE24B5137D1DD0" ma:contentTypeVersion="12" ma:contentTypeDescription="Create a new document." ma:contentTypeScope="" ma:versionID="c79df62f883b074100f43ae579b9e069">
  <xsd:schema xmlns:xsd="http://www.w3.org/2001/XMLSchema" xmlns:xs="http://www.w3.org/2001/XMLSchema" xmlns:p="http://schemas.microsoft.com/office/2006/metadata/properties" xmlns:ns2="85f7a014-299b-4d03-9c67-1a38a804f1e3" xmlns:ns3="53dec87a-b059-4766-8a6c-e3d12f9f1475" targetNamespace="http://schemas.microsoft.com/office/2006/metadata/properties" ma:root="true" ma:fieldsID="451ba59a7ff43d9364aaa6a337c5d2fc" ns2:_="" ns3:_="">
    <xsd:import namespace="85f7a014-299b-4d03-9c67-1a38a804f1e3"/>
    <xsd:import namespace="53dec87a-b059-4766-8a6c-e3d12f9f147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f7a014-299b-4d03-9c67-1a38a804f1e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3dec87a-b059-4766-8a6c-e3d12f9f147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0C15E-8DA9-484A-ADF0-D4B12239F998}">
  <ds:schemaRefs>
    <ds:schemaRef ds:uri="http://purl.org/dc/terms/"/>
    <ds:schemaRef ds:uri="85f7a014-299b-4d03-9c67-1a38a804f1e3"/>
    <ds:schemaRef ds:uri="http://schemas.microsoft.com/office/infopath/2007/PartnerControls"/>
    <ds:schemaRef ds:uri="http://schemas.microsoft.com/office/2006/documentManagement/types"/>
    <ds:schemaRef ds:uri="53dec87a-b059-4766-8a6c-e3d12f9f1475"/>
    <ds:schemaRef ds:uri="http://schemas.openxmlformats.org/package/2006/metadata/core-properties"/>
    <ds:schemaRef ds:uri="http://schemas.microsoft.com/office/2006/metadata/properties"/>
    <ds:schemaRef ds:uri="http://www.w3.org/XML/1998/namespace"/>
    <ds:schemaRef ds:uri="http://purl.org/dc/dcmitype/"/>
    <ds:schemaRef ds:uri="http://purl.org/dc/elements/1.1/"/>
  </ds:schemaRefs>
</ds:datastoreItem>
</file>

<file path=customXml/itemProps2.xml><?xml version="1.0" encoding="utf-8"?>
<ds:datastoreItem xmlns:ds="http://schemas.openxmlformats.org/officeDocument/2006/customXml" ds:itemID="{9CC990F1-9F9F-44A9-9A1B-34FA4EBA20A7}">
  <ds:schemaRefs>
    <ds:schemaRef ds:uri="http://schemas.microsoft.com/sharepoint/v3/contenttype/forms"/>
  </ds:schemaRefs>
</ds:datastoreItem>
</file>

<file path=customXml/itemProps3.xml><?xml version="1.0" encoding="utf-8"?>
<ds:datastoreItem xmlns:ds="http://schemas.openxmlformats.org/officeDocument/2006/customXml" ds:itemID="{28571888-EAE3-4910-B2B7-28CE59405A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f7a014-299b-4d03-9c67-1a38a804f1e3"/>
    <ds:schemaRef ds:uri="53dec87a-b059-4766-8a6c-e3d12f9f14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3747</TotalTime>
  <Words>1269</Words>
  <Application>Microsoft Office PowerPoint</Application>
  <PresentationFormat>Widescreen</PresentationFormat>
  <Paragraphs>249</Paragraphs>
  <Slides>28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Calibri Light</vt:lpstr>
      <vt:lpstr>Eurostile</vt:lpstr>
      <vt:lpstr>Office Theme</vt:lpstr>
      <vt:lpstr>Innovation in Concrete</vt:lpstr>
      <vt:lpstr>High Level Overview of Concrete Innovation</vt:lpstr>
      <vt:lpstr>Long History of Innovation in Michigan</vt:lpstr>
      <vt:lpstr>Recent History of Concrete Innovation in Michigan</vt:lpstr>
      <vt:lpstr>Recent History of Concrete Innovation in Michigan (cont.)</vt:lpstr>
      <vt:lpstr>Recent History of Concrete Innovation in Michigan (cont.)</vt:lpstr>
      <vt:lpstr>FHWA Emphasis on Pavement Foundation(s)</vt:lpstr>
      <vt:lpstr>MDOT Specifications:</vt:lpstr>
      <vt:lpstr>Maximum Cement Content and W/C:</vt:lpstr>
      <vt:lpstr>Supplementary Cementitious Materials:</vt:lpstr>
      <vt:lpstr>Optimized Aggregates:</vt:lpstr>
      <vt:lpstr>PEM (Performance Engineered Mixtures)</vt:lpstr>
      <vt:lpstr>PEM (Performance Engineered Mixtures)</vt:lpstr>
      <vt:lpstr>PEM Testing</vt:lpstr>
      <vt:lpstr>PEM Testing</vt:lpstr>
      <vt:lpstr>PEM Testing</vt:lpstr>
      <vt:lpstr>PEM Testing</vt:lpstr>
      <vt:lpstr>PEM Testing</vt:lpstr>
      <vt:lpstr>PEM Testing</vt:lpstr>
      <vt:lpstr>PEM Testing</vt:lpstr>
      <vt:lpstr>PEM Testing</vt:lpstr>
      <vt:lpstr>PEM Testing</vt:lpstr>
      <vt:lpstr>PEM Testing</vt:lpstr>
      <vt:lpstr>PEM Testing</vt:lpstr>
      <vt:lpstr>PEM Testing</vt:lpstr>
      <vt:lpstr>PEM Testing</vt:lpstr>
      <vt:lpstr>Summary</vt:lpstr>
      <vt:lpstr>Special Thanks 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Angelique DuPhene</dc:creator>
  <cp:lastModifiedBy>Steve Waalkes</cp:lastModifiedBy>
  <cp:revision>80</cp:revision>
  <cp:lastPrinted>2020-04-20T20:39:16Z</cp:lastPrinted>
  <dcterms:created xsi:type="dcterms:W3CDTF">2020-02-10T02:54:05Z</dcterms:created>
  <dcterms:modified xsi:type="dcterms:W3CDTF">2021-04-19T18:32:41Z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0x0101008DE2853768173F43BADE24B5137D1DD0</vt:lpwstr>
  </property>
</Properties>
</file>