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0" r:id="rId2"/>
  </p:sldMasterIdLst>
  <p:notesMasterIdLst>
    <p:notesMasterId r:id="rId57"/>
  </p:notesMasterIdLst>
  <p:handoutMasterIdLst>
    <p:handoutMasterId r:id="rId58"/>
  </p:handoutMasterIdLst>
  <p:sldIdLst>
    <p:sldId id="256" r:id="rId3"/>
    <p:sldId id="299" r:id="rId4"/>
    <p:sldId id="337" r:id="rId5"/>
    <p:sldId id="338" r:id="rId6"/>
    <p:sldId id="339" r:id="rId7"/>
    <p:sldId id="340" r:id="rId8"/>
    <p:sldId id="328" r:id="rId9"/>
    <p:sldId id="285" r:id="rId10"/>
    <p:sldId id="367" r:id="rId11"/>
    <p:sldId id="314" r:id="rId12"/>
    <p:sldId id="315" r:id="rId13"/>
    <p:sldId id="364" r:id="rId14"/>
    <p:sldId id="260" r:id="rId15"/>
    <p:sldId id="321" r:id="rId16"/>
    <p:sldId id="274" r:id="rId17"/>
    <p:sldId id="289" r:id="rId18"/>
    <p:sldId id="365" r:id="rId19"/>
    <p:sldId id="370" r:id="rId20"/>
    <p:sldId id="320" r:id="rId21"/>
    <p:sldId id="347" r:id="rId22"/>
    <p:sldId id="262" r:id="rId23"/>
    <p:sldId id="319" r:id="rId24"/>
    <p:sldId id="369" r:id="rId25"/>
    <p:sldId id="351" r:id="rId26"/>
    <p:sldId id="290" r:id="rId27"/>
    <p:sldId id="353" r:id="rId28"/>
    <p:sldId id="354" r:id="rId29"/>
    <p:sldId id="326" r:id="rId30"/>
    <p:sldId id="291" r:id="rId31"/>
    <p:sldId id="292" r:id="rId32"/>
    <p:sldId id="293" r:id="rId33"/>
    <p:sldId id="331" r:id="rId34"/>
    <p:sldId id="300" r:id="rId35"/>
    <p:sldId id="294" r:id="rId36"/>
    <p:sldId id="333" r:id="rId37"/>
    <p:sldId id="332" r:id="rId38"/>
    <p:sldId id="368" r:id="rId39"/>
    <p:sldId id="295" r:id="rId40"/>
    <p:sldId id="356" r:id="rId41"/>
    <p:sldId id="360" r:id="rId42"/>
    <p:sldId id="296" r:id="rId43"/>
    <p:sldId id="357" r:id="rId44"/>
    <p:sldId id="297" r:id="rId45"/>
    <p:sldId id="298" r:id="rId46"/>
    <p:sldId id="358" r:id="rId47"/>
    <p:sldId id="301" r:id="rId48"/>
    <p:sldId id="334" r:id="rId49"/>
    <p:sldId id="359" r:id="rId50"/>
    <p:sldId id="308" r:id="rId51"/>
    <p:sldId id="309" r:id="rId52"/>
    <p:sldId id="366" r:id="rId53"/>
    <p:sldId id="302" r:id="rId54"/>
    <p:sldId id="306" r:id="rId55"/>
    <p:sldId id="307"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CC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5351" autoAdjust="0"/>
  </p:normalViewPr>
  <p:slideViewPr>
    <p:cSldViewPr snapToGrid="0">
      <p:cViewPr>
        <p:scale>
          <a:sx n="69" d="100"/>
          <a:sy n="69" d="100"/>
        </p:scale>
        <p:origin x="1830" y="4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8D0ADA1C-F2E7-4BF7-A377-4C74CC903DDE}" type="datetimeFigureOut">
              <a:rPr lang="en-US" smtClean="0"/>
              <a:t>3/9/2016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FF18233D-3882-4B0D-839C-87E6CE82C418}" type="slidenum">
              <a:rPr lang="en-US" smtClean="0"/>
              <a:t>‹#›</a:t>
            </a:fld>
            <a:endParaRPr lang="en-US"/>
          </a:p>
        </p:txBody>
      </p:sp>
    </p:spTree>
    <p:extLst>
      <p:ext uri="{BB962C8B-B14F-4D97-AF65-F5344CB8AC3E}">
        <p14:creationId xmlns:p14="http://schemas.microsoft.com/office/powerpoint/2010/main" val="1133781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CBF07023-6BDD-43DE-9B8E-22759872F328}" type="datetimeFigureOut">
              <a:rPr lang="en-US" smtClean="0"/>
              <a:t>3/9/2016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3B76E0F7-2751-440B-90E3-2012DD724AD5}" type="slidenum">
              <a:rPr lang="en-US" smtClean="0"/>
              <a:t>‹#›</a:t>
            </a:fld>
            <a:endParaRPr lang="en-US"/>
          </a:p>
        </p:txBody>
      </p:sp>
    </p:spTree>
    <p:extLst>
      <p:ext uri="{BB962C8B-B14F-4D97-AF65-F5344CB8AC3E}">
        <p14:creationId xmlns:p14="http://schemas.microsoft.com/office/powerpoint/2010/main" val="418551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u="none" dirty="0" smtClean="0"/>
              <a:t>3/2/16</a:t>
            </a:r>
            <a:r>
              <a:rPr lang="en-US" dirty="0" smtClean="0"/>
              <a:t> – KO added </a:t>
            </a:r>
            <a:r>
              <a:rPr lang="en-US" baseline="0" dirty="0" smtClean="0"/>
              <a:t>slide 18 related to 3 ways to enter a PRCS.</a:t>
            </a:r>
          </a:p>
          <a:p>
            <a:endParaRPr lang="en-US" dirty="0" smtClean="0"/>
          </a:p>
          <a:p>
            <a:r>
              <a:rPr lang="en-US" dirty="0" smtClean="0"/>
              <a:t>Rev. 11/16/16  KO (rev </a:t>
            </a:r>
            <a:r>
              <a:rPr lang="en-US" dirty="0" err="1" smtClean="0"/>
              <a:t>S.Notes</a:t>
            </a:r>
            <a:r>
              <a:rPr lang="en-US" dirty="0" smtClean="0"/>
              <a:t> on slides 5 and 11), Rev. JKT 11/13/2015</a:t>
            </a:r>
            <a:r>
              <a:rPr lang="en-US" baseline="0" dirty="0" smtClean="0"/>
              <a:t>, 11/03/15 added KO speaker notes (slides 1-10) &amp; slide numbers to Master.</a:t>
            </a:r>
          </a:p>
          <a:p>
            <a:endParaRPr lang="en-US" baseline="0" dirty="0" smtClean="0"/>
          </a:p>
          <a:p>
            <a:r>
              <a:rPr lang="en-US" b="1" u="sng" baseline="0" dirty="0" smtClean="0"/>
              <a:t>Speakers Notes:</a:t>
            </a:r>
          </a:p>
          <a:p>
            <a:r>
              <a:rPr lang="en-US" baseline="0" dirty="0" smtClean="0"/>
              <a:t>Welcome to today’s webinar on MIOSHA’s Part 35 Confined Space in Construction Standard.  </a:t>
            </a:r>
          </a:p>
          <a:p>
            <a:endParaRPr lang="en-US" baseline="0" dirty="0" smtClean="0"/>
          </a:p>
          <a:p>
            <a:r>
              <a:rPr lang="en-US" baseline="0" dirty="0" smtClean="0"/>
              <a:t>We are currently in broadcast mode so all lines have been muted since this webinar is being recorded.  </a:t>
            </a:r>
          </a:p>
          <a:p>
            <a:r>
              <a:rPr lang="en-US" baseline="0" dirty="0" smtClean="0"/>
              <a:t>If you have any questions, please submit them using the chat feature and we will address them at the end of the webinar.  </a:t>
            </a:r>
          </a:p>
          <a:p>
            <a:r>
              <a:rPr lang="en-US" baseline="0" dirty="0" smtClean="0"/>
              <a:t>If you are calling in using a phone, please hit * 6 to mute your line.  </a:t>
            </a:r>
          </a:p>
          <a:p>
            <a:endParaRPr lang="en-US" baseline="0" dirty="0" smtClean="0"/>
          </a:p>
          <a:p>
            <a:r>
              <a:rPr lang="en-US" baseline="0" dirty="0" smtClean="0"/>
              <a:t>Your presenters for today’s webinar include myself (Kristin Osterkamp) and my colleague (Jenelle Thelen).  </a:t>
            </a:r>
          </a:p>
          <a:p>
            <a:r>
              <a:rPr lang="en-US" baseline="0" dirty="0" smtClean="0"/>
              <a:t>We are Senior Industrial Hygienists in MIOSHA’s Consultation, Education and Training Division.</a:t>
            </a:r>
          </a:p>
        </p:txBody>
      </p:sp>
      <p:sp>
        <p:nvSpPr>
          <p:cNvPr id="4" name="Slide Number Placeholder 3"/>
          <p:cNvSpPr>
            <a:spLocks noGrp="1"/>
          </p:cNvSpPr>
          <p:nvPr>
            <p:ph type="sldNum" sz="quarter" idx="10"/>
          </p:nvPr>
        </p:nvSpPr>
        <p:spPr/>
        <p:txBody>
          <a:bodyPr/>
          <a:lstStyle/>
          <a:p>
            <a:fld id="{3B76E0F7-2751-440B-90E3-2012DD724AD5}" type="slidenum">
              <a:rPr lang="en-US" smtClean="0"/>
              <a:t>1</a:t>
            </a:fld>
            <a:endParaRPr lang="en-US"/>
          </a:p>
        </p:txBody>
      </p:sp>
    </p:spTree>
    <p:extLst>
      <p:ext uri="{BB962C8B-B14F-4D97-AF65-F5344CB8AC3E}">
        <p14:creationId xmlns:p14="http://schemas.microsoft.com/office/powerpoint/2010/main" val="2539754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35 is very much like the General</a:t>
            </a:r>
            <a:r>
              <a:rPr lang="en-US" baseline="0" dirty="0" smtClean="0"/>
              <a:t> Industry Standard plus:</a:t>
            </a:r>
          </a:p>
          <a:p>
            <a:pPr marL="170867" indent="-170867">
              <a:buFont typeface="Arial" panose="020B0604020202020204" pitchFamily="34" charset="0"/>
              <a:buChar char="•"/>
            </a:pPr>
            <a:r>
              <a:rPr lang="en-US" dirty="0"/>
              <a:t>A competent person must conduct a worksite evaluation</a:t>
            </a:r>
          </a:p>
          <a:p>
            <a:pPr marL="170867" indent="-170867">
              <a:buFont typeface="Arial" panose="020B0604020202020204" pitchFamily="34" charset="0"/>
              <a:buChar char="•"/>
            </a:pPr>
            <a:r>
              <a:rPr lang="en-US" dirty="0"/>
              <a:t>Employers using “alternate procedures” for permit space entry must prevent physical hazard exposures, through elimination or isolation (e.g. Lockout/Tag Out)</a:t>
            </a:r>
          </a:p>
          <a:p>
            <a:pPr marL="170867" indent="-170867">
              <a:buFont typeface="Arial" panose="020B0604020202020204" pitchFamily="34" charset="0"/>
              <a:buChar char="•"/>
            </a:pPr>
            <a:r>
              <a:rPr lang="en-US" dirty="0"/>
              <a:t>Permits may be </a:t>
            </a:r>
            <a:r>
              <a:rPr lang="en-US" i="1" dirty="0"/>
              <a:t>suspended </a:t>
            </a:r>
            <a:r>
              <a:rPr lang="en-US" dirty="0"/>
              <a:t>instead of cancelled, provided the space is returned to permit conditions prior to re-entry</a:t>
            </a:r>
          </a:p>
        </p:txBody>
      </p:sp>
      <p:sp>
        <p:nvSpPr>
          <p:cNvPr id="4" name="Slide Number Placeholder 3"/>
          <p:cNvSpPr>
            <a:spLocks noGrp="1"/>
          </p:cNvSpPr>
          <p:nvPr>
            <p:ph type="sldNum" sz="quarter" idx="10"/>
          </p:nvPr>
        </p:nvSpPr>
        <p:spPr/>
        <p:txBody>
          <a:bodyPr/>
          <a:lstStyle/>
          <a:p>
            <a:fld id="{3B76E0F7-2751-440B-90E3-2012DD724AD5}" type="slidenum">
              <a:rPr lang="en-US" smtClean="0"/>
              <a:t>10</a:t>
            </a:fld>
            <a:endParaRPr lang="en-US"/>
          </a:p>
        </p:txBody>
      </p:sp>
    </p:spTree>
    <p:extLst>
      <p:ext uri="{BB962C8B-B14F-4D97-AF65-F5344CB8AC3E}">
        <p14:creationId xmlns:p14="http://schemas.microsoft.com/office/powerpoint/2010/main" val="348174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Part 35 requires:</a:t>
            </a:r>
            <a:endParaRPr lang="en-US" dirty="0" smtClean="0"/>
          </a:p>
          <a:p>
            <a:pPr marL="170867" indent="-170867">
              <a:buFont typeface="Arial" panose="020B0604020202020204" pitchFamily="34" charset="0"/>
              <a:buChar char="•"/>
            </a:pPr>
            <a:r>
              <a:rPr lang="en-US" dirty="0"/>
              <a:t>Continuous monitoring of atmospheric and engulfment hazards</a:t>
            </a:r>
          </a:p>
          <a:p>
            <a:pPr marL="170867" indent="-170867">
              <a:buFont typeface="Arial" panose="020B0604020202020204" pitchFamily="34" charset="0"/>
              <a:buChar char="•"/>
            </a:pPr>
            <a:r>
              <a:rPr lang="en-US" dirty="0"/>
              <a:t>Employers relying on local emergency services for rescue, must arrange for responders to notify in advance if they will be unavailable</a:t>
            </a:r>
          </a:p>
          <a:p>
            <a:pPr marL="170867" indent="-170867">
              <a:buFont typeface="Arial" panose="020B0604020202020204" pitchFamily="34" charset="0"/>
              <a:buChar char="•"/>
            </a:pPr>
            <a:r>
              <a:rPr lang="en-US" dirty="0"/>
              <a:t>And the Standard states specific information exchange requirements for multi-employer work sites</a:t>
            </a:r>
          </a:p>
          <a:p>
            <a:pPr marL="170867" indent="-170867">
              <a:buFont typeface="Arial" panose="020B0604020202020204" pitchFamily="34" charset="0"/>
              <a:buChar char="•"/>
            </a:pPr>
            <a:endParaRPr lang="en-US" b="1" dirty="0"/>
          </a:p>
          <a:p>
            <a:endParaRPr lang="en-US" dirty="0" smtClean="0"/>
          </a:p>
          <a:p>
            <a:r>
              <a:rPr lang="en-US" dirty="0" smtClean="0"/>
              <a:t>Image source: http://www.sewerhistory.org/grfx/components/mhcus/images/us_mi_mhc02.jpg</a:t>
            </a:r>
          </a:p>
          <a:p>
            <a:r>
              <a:rPr lang="en-US" dirty="0" smtClean="0"/>
              <a:t>Manhole cover, Lansing, Michigan. Made by the East Jordan Iron Works. Photo date 2006.</a:t>
            </a:r>
          </a:p>
          <a:p>
            <a:r>
              <a:rPr lang="en-US" dirty="0" smtClean="0"/>
              <a:t>Source: Jon </a:t>
            </a:r>
            <a:r>
              <a:rPr lang="en-US" dirty="0" err="1" smtClean="0"/>
              <a:t>Schladweiler</a:t>
            </a:r>
            <a:r>
              <a:rPr lang="en-US" dirty="0" smtClean="0"/>
              <a:t>, Historian, Arizona Water Association.</a:t>
            </a:r>
          </a:p>
        </p:txBody>
      </p:sp>
      <p:sp>
        <p:nvSpPr>
          <p:cNvPr id="4" name="Slide Number Placeholder 3"/>
          <p:cNvSpPr>
            <a:spLocks noGrp="1"/>
          </p:cNvSpPr>
          <p:nvPr>
            <p:ph type="sldNum" sz="quarter" idx="10"/>
          </p:nvPr>
        </p:nvSpPr>
        <p:spPr/>
        <p:txBody>
          <a:bodyPr/>
          <a:lstStyle/>
          <a:p>
            <a:fld id="{3B76E0F7-2751-440B-90E3-2012DD724AD5}" type="slidenum">
              <a:rPr lang="en-US" smtClean="0"/>
              <a:t>11</a:t>
            </a:fld>
            <a:endParaRPr lang="en-US"/>
          </a:p>
        </p:txBody>
      </p:sp>
    </p:spTree>
    <p:extLst>
      <p:ext uri="{BB962C8B-B14F-4D97-AF65-F5344CB8AC3E}">
        <p14:creationId xmlns:p14="http://schemas.microsoft.com/office/powerpoint/2010/main" val="73545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know “who’s who” as</a:t>
            </a:r>
            <a:r>
              <a:rPr lang="en-US" baseline="0" dirty="0" smtClean="0"/>
              <a:t> defined by the standard.</a:t>
            </a:r>
          </a:p>
          <a:p>
            <a:endParaRPr lang="en-US" baseline="0" dirty="0" smtClean="0"/>
          </a:p>
          <a:p>
            <a:r>
              <a:rPr lang="en-US" baseline="0" dirty="0" smtClean="0"/>
              <a:t>Each of the following have clearly defined roles which we will be describing in more detail in this program:</a:t>
            </a:r>
          </a:p>
          <a:p>
            <a:r>
              <a:rPr lang="en-US" dirty="0"/>
              <a:t>Host Employer</a:t>
            </a:r>
          </a:p>
          <a:p>
            <a:r>
              <a:rPr lang="en-US" dirty="0"/>
              <a:t>Controlling Contractor</a:t>
            </a:r>
          </a:p>
          <a:p>
            <a:r>
              <a:rPr lang="en-US" dirty="0"/>
              <a:t>Entry Employer</a:t>
            </a:r>
          </a:p>
          <a:p>
            <a:r>
              <a:rPr lang="en-US" dirty="0"/>
              <a:t>Entry Supervisor</a:t>
            </a:r>
          </a:p>
          <a:p>
            <a:r>
              <a:rPr lang="en-US" dirty="0"/>
              <a:t>Competent Person</a:t>
            </a:r>
          </a:p>
          <a:p>
            <a:r>
              <a:rPr lang="en-US" dirty="0"/>
              <a:t>Attendant</a:t>
            </a:r>
          </a:p>
          <a:p>
            <a:r>
              <a:rPr lang="en-US" dirty="0"/>
              <a:t>Authorized Entrant</a:t>
            </a:r>
          </a:p>
          <a:p>
            <a:r>
              <a:rPr lang="en-US" dirty="0"/>
              <a:t>Emergency Rescue Personnel</a:t>
            </a:r>
          </a:p>
        </p:txBody>
      </p:sp>
      <p:sp>
        <p:nvSpPr>
          <p:cNvPr id="4" name="Slide Number Placeholder 3"/>
          <p:cNvSpPr>
            <a:spLocks noGrp="1"/>
          </p:cNvSpPr>
          <p:nvPr>
            <p:ph type="sldNum" sz="quarter" idx="10"/>
          </p:nvPr>
        </p:nvSpPr>
        <p:spPr/>
        <p:txBody>
          <a:bodyPr/>
          <a:lstStyle/>
          <a:p>
            <a:fld id="{3B76E0F7-2751-440B-90E3-2012DD724AD5}" type="slidenum">
              <a:rPr lang="en-US" smtClean="0"/>
              <a:t>12</a:t>
            </a:fld>
            <a:endParaRPr lang="en-US"/>
          </a:p>
        </p:txBody>
      </p:sp>
    </p:spTree>
    <p:extLst>
      <p:ext uri="{BB962C8B-B14F-4D97-AF65-F5344CB8AC3E}">
        <p14:creationId xmlns:p14="http://schemas.microsoft.com/office/powerpoint/2010/main" val="232651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Each </a:t>
            </a:r>
            <a:r>
              <a:rPr lang="en-US" u="sng" dirty="0"/>
              <a:t>employer</a:t>
            </a:r>
            <a:r>
              <a:rPr lang="en-US" dirty="0"/>
              <a:t> must ensure that a </a:t>
            </a:r>
            <a:r>
              <a:rPr lang="en-US" u="sng" dirty="0"/>
              <a:t>competent person </a:t>
            </a:r>
            <a:r>
              <a:rPr lang="en-US" dirty="0"/>
              <a:t>identifies and evaluates all confined and permit-required spaces.</a:t>
            </a:r>
          </a:p>
          <a:p>
            <a:endParaRPr lang="en-US" dirty="0" smtClean="0"/>
          </a:p>
          <a:p>
            <a:r>
              <a:rPr lang="en-US" dirty="0" smtClean="0"/>
              <a:t>This does not necessarily mean that there must</a:t>
            </a:r>
            <a:r>
              <a:rPr lang="en-US" baseline="0" dirty="0" smtClean="0"/>
              <a:t> be more than one competent person who identifies and evaluates the spaces but rather each employer must ensure that this is done by a competent person.</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13</a:t>
            </a:fld>
            <a:endParaRPr lang="en-US"/>
          </a:p>
        </p:txBody>
      </p:sp>
    </p:spTree>
    <p:extLst>
      <p:ext uri="{BB962C8B-B14F-4D97-AF65-F5344CB8AC3E}">
        <p14:creationId xmlns:p14="http://schemas.microsoft.com/office/powerpoint/2010/main" val="140633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“competent person” is defined as: one who is capable of identifying existing and predictable hazards in the surroundings or working conditions which are unsanitary, hazardous, or dangerous to employees, and who has the authorization to take prompt corrective measures to eliminate them. </a:t>
            </a:r>
          </a:p>
          <a:p>
            <a:endParaRPr lang="en-US" dirty="0"/>
          </a:p>
          <a:p>
            <a:r>
              <a:rPr lang="en-US" dirty="0"/>
              <a:t>The competent person also:</a:t>
            </a:r>
          </a:p>
          <a:p>
            <a:r>
              <a:rPr lang="en-US" dirty="0"/>
              <a:t>identifies all confined spaces in which one or more of the employees it directs may work;</a:t>
            </a:r>
          </a:p>
          <a:p>
            <a:r>
              <a:rPr lang="en-US" dirty="0"/>
              <a:t>each space that is a permit space, through consideration and evaluation of the elements of that space.</a:t>
            </a:r>
          </a:p>
          <a:p>
            <a:r>
              <a:rPr lang="en-US" dirty="0"/>
              <a:t>This may include testing as necessary</a:t>
            </a:r>
          </a:p>
          <a:p>
            <a:r>
              <a:rPr lang="en-US" dirty="0"/>
              <a:t>They are responsible to reevaluate and reclassify a space, if necessary, as:</a:t>
            </a:r>
          </a:p>
          <a:p>
            <a:pPr lvl="1">
              <a:buClr>
                <a:srgbClr val="00B050"/>
              </a:buClr>
            </a:pPr>
            <a:r>
              <a:rPr lang="en-US" dirty="0"/>
              <a:t>A permit required confined space</a:t>
            </a:r>
          </a:p>
          <a:p>
            <a:pPr lvl="1">
              <a:buClr>
                <a:srgbClr val="00B050"/>
              </a:buClr>
            </a:pPr>
            <a:r>
              <a:rPr lang="en-US" dirty="0"/>
              <a:t>Non-permit confined space </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14</a:t>
            </a:fld>
            <a:endParaRPr lang="en-US"/>
          </a:p>
        </p:txBody>
      </p:sp>
    </p:spTree>
    <p:extLst>
      <p:ext uri="{BB962C8B-B14F-4D97-AF65-F5344CB8AC3E}">
        <p14:creationId xmlns:p14="http://schemas.microsoft.com/office/powerpoint/2010/main" val="411310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b="1" dirty="0"/>
              <a:t>If the workplace contains one or more permit spaces</a:t>
            </a:r>
            <a:r>
              <a:rPr lang="en-US" dirty="0"/>
              <a:t>, the employer must:</a:t>
            </a:r>
          </a:p>
          <a:p>
            <a:endParaRPr lang="en-US" dirty="0" smtClean="0"/>
          </a:p>
          <a:p>
            <a:r>
              <a:rPr lang="en-US" dirty="0" smtClean="0"/>
              <a:t>(1) Inform exposed employees by posting signs or other effective method of the existence and location of, and the danger posed by, each permit space; and </a:t>
            </a:r>
          </a:p>
          <a:p>
            <a:r>
              <a:rPr lang="en-US" dirty="0" smtClean="0"/>
              <a:t>(2) Inform, in a timely manner and in a manner other than posting, its employees’ authorized representatives and the controlling contractor of the existence and location of, and the danger posed by, each permit space.</a:t>
            </a:r>
          </a:p>
          <a:p>
            <a:endParaRPr lang="en-US" dirty="0" smtClean="0"/>
          </a:p>
          <a:p>
            <a:r>
              <a:rPr lang="en-US" dirty="0" smtClean="0"/>
              <a:t>Note : A sign reading “DANGER – PERMITREQUIRED CONFINED SPACE, DO NOT ENTER” or other similar language would satisfy the requirement for a sign.</a:t>
            </a:r>
          </a:p>
          <a:p>
            <a:endParaRPr lang="en-US" dirty="0" smtClean="0"/>
          </a:p>
          <a:p>
            <a:r>
              <a:rPr lang="en-US" dirty="0" smtClean="0"/>
              <a:t>These</a:t>
            </a:r>
            <a:r>
              <a:rPr lang="en-US" baseline="0" dirty="0" smtClean="0"/>
              <a:t> may be obtained from the MIOSHA CET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15</a:t>
            </a:fld>
            <a:endParaRPr lang="en-US"/>
          </a:p>
        </p:txBody>
      </p:sp>
    </p:spTree>
    <p:extLst>
      <p:ext uri="{BB962C8B-B14F-4D97-AF65-F5344CB8AC3E}">
        <p14:creationId xmlns:p14="http://schemas.microsoft.com/office/powerpoint/2010/main" val="245403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pPr defTabSz="911291">
              <a:defRPr/>
            </a:pPr>
            <a:r>
              <a:rPr lang="en-US" dirty="0"/>
              <a:t>Each employer must effectively prevent their unauthorized employees from entering the permit space. This could include a combination of signage, barriers and employee training. This is performance-based and the means used must be effective.</a:t>
            </a:r>
          </a:p>
          <a:p>
            <a:pPr defTabSz="911291">
              <a:defRPr/>
            </a:pPr>
            <a:endParaRPr lang="en-US" dirty="0"/>
          </a:p>
          <a:p>
            <a:pPr defTabSz="911291">
              <a:defRPr/>
            </a:pPr>
            <a:r>
              <a:rPr lang="en-US" dirty="0"/>
              <a:t>The barriers used must not prevent egress out of the space by authorized entrants.</a:t>
            </a:r>
            <a:br>
              <a:rPr lang="en-US" dirty="0"/>
            </a:br>
            <a:endParaRPr lang="en-US" dirty="0"/>
          </a:p>
          <a:p>
            <a:r>
              <a:rPr lang="en-US" dirty="0" smtClean="0"/>
              <a:t>Brady Corp Conditions for use of image:</a:t>
            </a:r>
          </a:p>
          <a:p>
            <a:r>
              <a:rPr lang="en-US" dirty="0" smtClean="0"/>
              <a:t>You may download or copy the Contents and other downloadable materials displayed on the Sites for your personal business use only.  You may not reproduce (except as noted above), publish, transmit, distribute, display, modify, create derivative works from, sell or exploit in any way any of the Contents or the Sites.</a:t>
            </a:r>
          </a:p>
        </p:txBody>
      </p:sp>
      <p:sp>
        <p:nvSpPr>
          <p:cNvPr id="4" name="Slide Number Placeholder 3"/>
          <p:cNvSpPr>
            <a:spLocks noGrp="1"/>
          </p:cNvSpPr>
          <p:nvPr>
            <p:ph type="sldNum" sz="quarter" idx="10"/>
          </p:nvPr>
        </p:nvSpPr>
        <p:spPr/>
        <p:txBody>
          <a:bodyPr/>
          <a:lstStyle/>
          <a:p>
            <a:fld id="{3B76E0F7-2751-440B-90E3-2012DD724AD5}" type="slidenum">
              <a:rPr lang="en-US" smtClean="0"/>
              <a:t>16</a:t>
            </a:fld>
            <a:endParaRPr lang="en-US"/>
          </a:p>
        </p:txBody>
      </p:sp>
    </p:spTree>
    <p:extLst>
      <p:ext uri="{BB962C8B-B14F-4D97-AF65-F5344CB8AC3E}">
        <p14:creationId xmlns:p14="http://schemas.microsoft.com/office/powerpoint/2010/main" val="227914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Each entry employer must have a written permit space program implemented at the construction site</a:t>
            </a:r>
            <a:r>
              <a:rPr lang="en-US" baseline="0" dirty="0" smtClean="0"/>
              <a:t> that must be made available prior to and during entry.</a:t>
            </a:r>
          </a:p>
          <a:p>
            <a:endParaRPr lang="en-US" baseline="0" dirty="0" smtClean="0"/>
          </a:p>
          <a:p>
            <a:r>
              <a:rPr lang="en-US" baseline="0" dirty="0" smtClean="0"/>
              <a:t>This would include the Accident Prevention Program (Part 1) and the Permit </a:t>
            </a:r>
            <a:r>
              <a:rPr lang="en-US" dirty="0"/>
              <a:t>Required Confined Space Program (Part 35).</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17</a:t>
            </a:fld>
            <a:endParaRPr lang="en-US"/>
          </a:p>
        </p:txBody>
      </p:sp>
    </p:spTree>
    <p:extLst>
      <p:ext uri="{BB962C8B-B14F-4D97-AF65-F5344CB8AC3E}">
        <p14:creationId xmlns:p14="http://schemas.microsoft.com/office/powerpoint/2010/main" val="77019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identified a permit-required confined space, there are three ways that a space can be entered.</a:t>
            </a:r>
          </a:p>
          <a:p>
            <a:endParaRPr lang="en-US" baseline="0" dirty="0" smtClean="0"/>
          </a:p>
          <a:p>
            <a:r>
              <a:rPr lang="en-US" baseline="0" dirty="0" smtClean="0"/>
              <a:t>Option 1, would be to enter the space as a “full permit required confined space”.  This would be the case if the hazards inside the space can not be eliminated and/or controlled with ventilation.</a:t>
            </a:r>
          </a:p>
          <a:p>
            <a:endParaRPr lang="en-US" baseline="0" dirty="0" smtClean="0"/>
          </a:p>
          <a:p>
            <a:r>
              <a:rPr lang="en-US" baseline="0" dirty="0" smtClean="0"/>
              <a:t>Option 2, would be to enter under “alternate procedures”.  This option can be used when the only hazard is an atmospheric one that can be controlled using ventilation.</a:t>
            </a:r>
          </a:p>
          <a:p>
            <a:endParaRPr lang="en-US" baseline="0" dirty="0" smtClean="0"/>
          </a:p>
          <a:p>
            <a:r>
              <a:rPr lang="en-US" baseline="0" dirty="0" smtClean="0"/>
              <a:t>Option 3, would be to eliminate or isolate </a:t>
            </a:r>
            <a:r>
              <a:rPr lang="en-US" i="0" u="none" baseline="0" dirty="0" smtClean="0"/>
              <a:t>all</a:t>
            </a:r>
            <a:r>
              <a:rPr lang="en-US" baseline="0" dirty="0" smtClean="0"/>
              <a:t> hazards prior to entry and then “reclassify” the space as a non-permit space.</a:t>
            </a:r>
          </a:p>
          <a:p>
            <a:endParaRPr lang="en-US" baseline="0" dirty="0" smtClean="0"/>
          </a:p>
          <a:p>
            <a:r>
              <a:rPr lang="en-US" baseline="0" dirty="0" smtClean="0"/>
              <a:t>It is very important to know under which option, employees will be entering the space in order to determine which rules contained in Part 35 apply.</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18</a:t>
            </a:fld>
            <a:endParaRPr lang="en-US"/>
          </a:p>
        </p:txBody>
      </p:sp>
    </p:spTree>
    <p:extLst>
      <p:ext uri="{BB962C8B-B14F-4D97-AF65-F5344CB8AC3E}">
        <p14:creationId xmlns:p14="http://schemas.microsoft.com/office/powerpoint/2010/main" val="27578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r>
              <a:rPr lang="en-US" dirty="0"/>
              <a:t>Both Part 35 for construction and Part 490 for General Industry include provision to perform work under alternate entry or to reclassify the space from Permit-required to non-permit required confined space.</a:t>
            </a:r>
          </a:p>
          <a:p>
            <a:endParaRPr lang="en-US" dirty="0"/>
          </a:p>
          <a:p>
            <a:r>
              <a:rPr lang="en-US" dirty="0"/>
              <a:t>CSC = Confined Space in Construction</a:t>
            </a:r>
          </a:p>
          <a:p>
            <a:endParaRPr lang="en-US" dirty="0"/>
          </a:p>
          <a:p>
            <a:r>
              <a:rPr lang="en-US" dirty="0"/>
              <a:t>Summary:</a:t>
            </a:r>
          </a:p>
          <a:p>
            <a:r>
              <a:rPr lang="en-US" dirty="0"/>
              <a:t>Alternate Entry – Elimination and/or control of all hazards including “controlling” atmospheric hazards below MACs</a:t>
            </a:r>
          </a:p>
          <a:p>
            <a:r>
              <a:rPr lang="en-US" dirty="0"/>
              <a:t>Reclassification – Elimination of all hazards without and before entry.</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19</a:t>
            </a:fld>
            <a:endParaRPr lang="en-US"/>
          </a:p>
        </p:txBody>
      </p:sp>
    </p:spTree>
    <p:extLst>
      <p:ext uri="{BB962C8B-B14F-4D97-AF65-F5344CB8AC3E}">
        <p14:creationId xmlns:p14="http://schemas.microsoft.com/office/powerpoint/2010/main" val="195122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today’s agenda, we intend to provide you with:</a:t>
            </a:r>
          </a:p>
          <a:p>
            <a:pPr marL="170867" indent="-170867">
              <a:buFont typeface="Arial" charset="0"/>
              <a:buChar char="•"/>
            </a:pPr>
            <a:r>
              <a:rPr lang="en-US" dirty="0"/>
              <a:t>An overview of the existing and new standards</a:t>
            </a:r>
          </a:p>
          <a:p>
            <a:pPr marL="170867" indent="-170867">
              <a:buFont typeface="Arial" charset="0"/>
              <a:buChar char="•"/>
            </a:pPr>
            <a:r>
              <a:rPr lang="en-US" dirty="0"/>
              <a:t>Describe the roles of the controlling owner/employer and individuals</a:t>
            </a:r>
          </a:p>
          <a:p>
            <a:pPr marL="170867" indent="-170867">
              <a:buFont typeface="Arial" charset="0"/>
              <a:buChar char="•"/>
            </a:pPr>
            <a:r>
              <a:rPr lang="en-US" dirty="0"/>
              <a:t>Review training requirements</a:t>
            </a:r>
          </a:p>
          <a:p>
            <a:pPr marL="170867" indent="-170867">
              <a:buFont typeface="Arial" charset="0"/>
              <a:buChar char="•"/>
            </a:pPr>
            <a:r>
              <a:rPr lang="en-US" dirty="0"/>
              <a:t>Provide resources and additional information</a:t>
            </a:r>
          </a:p>
          <a:p>
            <a:pPr marL="170867" indent="-170867">
              <a:buFont typeface="Arial" charset="0"/>
              <a:buChar char="•"/>
            </a:pPr>
            <a:r>
              <a:rPr lang="en-US" dirty="0"/>
              <a:t>Review compliance policies</a:t>
            </a:r>
          </a:p>
          <a:p>
            <a:pPr marL="170867" indent="-170867">
              <a:buFont typeface="Arial" charset="0"/>
              <a:buChar char="•"/>
            </a:pPr>
            <a:r>
              <a:rPr lang="en-US" dirty="0"/>
              <a:t>And at the end provide and opportunity for Question and Answer</a:t>
            </a:r>
          </a:p>
        </p:txBody>
      </p:sp>
      <p:sp>
        <p:nvSpPr>
          <p:cNvPr id="4" name="Slide Number Placeholder 3"/>
          <p:cNvSpPr>
            <a:spLocks noGrp="1"/>
          </p:cNvSpPr>
          <p:nvPr>
            <p:ph type="sldNum" sz="quarter" idx="10"/>
          </p:nvPr>
        </p:nvSpPr>
        <p:spPr/>
        <p:txBody>
          <a:bodyPr/>
          <a:lstStyle/>
          <a:p>
            <a:fld id="{3B76E0F7-2751-440B-90E3-2012DD724AD5}" type="slidenum">
              <a:rPr lang="en-US" smtClean="0"/>
              <a:t>2</a:t>
            </a:fld>
            <a:endParaRPr lang="en-US"/>
          </a:p>
        </p:txBody>
      </p:sp>
    </p:spTree>
    <p:extLst>
      <p:ext uri="{BB962C8B-B14F-4D97-AF65-F5344CB8AC3E}">
        <p14:creationId xmlns:p14="http://schemas.microsoft.com/office/powerpoint/2010/main" val="157713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Alternate entry is permitted if the only hazard in the space is atmospheric and it can be controlled through</a:t>
            </a:r>
            <a:r>
              <a:rPr lang="en-US" baseline="0" dirty="0" smtClean="0"/>
              <a:t> forced air ventilation. The employer must also demonstrate that employees can safely evacuate the space if the ventilation stops working.</a:t>
            </a:r>
            <a:endParaRPr lang="en-US" dirty="0" smtClean="0"/>
          </a:p>
          <a:p>
            <a:endParaRPr lang="en-US" dirty="0" smtClean="0"/>
          </a:p>
          <a:p>
            <a:r>
              <a:rPr lang="en-US" dirty="0" smtClean="0"/>
              <a:t>There are several conditions and</a:t>
            </a:r>
            <a:r>
              <a:rPr lang="en-US" baseline="0" dirty="0" smtClean="0"/>
              <a:t> procedures that must be followed to make a permit-required confined space eligible for alternate entry procedures.</a:t>
            </a:r>
          </a:p>
          <a:p>
            <a:endParaRPr lang="en-US" baseline="0" dirty="0" smtClean="0"/>
          </a:p>
          <a:p>
            <a:r>
              <a:rPr lang="en-US" baseline="0" dirty="0" smtClean="0"/>
              <a:t>Here is an overview (read each bullet)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76E0F7-2751-440B-90E3-2012DD724AD5}" type="slidenum">
              <a:rPr lang="en-US" smtClean="0"/>
              <a:t>20</a:t>
            </a:fld>
            <a:endParaRPr lang="en-US"/>
          </a:p>
        </p:txBody>
      </p:sp>
    </p:spTree>
    <p:extLst>
      <p:ext uri="{BB962C8B-B14F-4D97-AF65-F5344CB8AC3E}">
        <p14:creationId xmlns:p14="http://schemas.microsoft.com/office/powerpoint/2010/main" val="271688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As</a:t>
            </a:r>
            <a:r>
              <a:rPr lang="en-US" baseline="0" dirty="0" smtClean="0"/>
              <a:t> was mentioned on the previous slide, alternate entry is permitted if the physical hazards have been eliminated or isolated.</a:t>
            </a:r>
          </a:p>
          <a:p>
            <a:endParaRPr lang="en-US" baseline="0" dirty="0" smtClean="0"/>
          </a:p>
          <a:p>
            <a:r>
              <a:rPr lang="en-US" baseline="0" dirty="0" smtClean="0"/>
              <a:t>What are these physical hazards? (read each bullet)</a:t>
            </a:r>
            <a:endParaRPr lang="en-US" dirty="0" smtClean="0"/>
          </a:p>
        </p:txBody>
      </p:sp>
      <p:sp>
        <p:nvSpPr>
          <p:cNvPr id="4" name="Slide Number Placeholder 3"/>
          <p:cNvSpPr>
            <a:spLocks noGrp="1"/>
          </p:cNvSpPr>
          <p:nvPr>
            <p:ph type="sldNum" sz="quarter" idx="10"/>
          </p:nvPr>
        </p:nvSpPr>
        <p:spPr/>
        <p:txBody>
          <a:bodyPr/>
          <a:lstStyle/>
          <a:p>
            <a:fld id="{3B76E0F7-2751-440B-90E3-2012DD724AD5}" type="slidenum">
              <a:rPr lang="en-US" smtClean="0"/>
              <a:t>21</a:t>
            </a:fld>
            <a:endParaRPr lang="en-US"/>
          </a:p>
        </p:txBody>
      </p:sp>
    </p:spTree>
    <p:extLst>
      <p:ext uri="{BB962C8B-B14F-4D97-AF65-F5344CB8AC3E}">
        <p14:creationId xmlns:p14="http://schemas.microsoft.com/office/powerpoint/2010/main" val="118952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It may also be possible to reclassify the permit-required confined space to a confined space by eliminating ALL hazards in the space prior to entry.</a:t>
            </a:r>
          </a:p>
          <a:p>
            <a:endParaRPr lang="en-US" dirty="0" smtClean="0"/>
          </a:p>
          <a:p>
            <a:r>
              <a:rPr lang="en-US" dirty="0" smtClean="0"/>
              <a:t>The following conditions must</a:t>
            </a:r>
            <a:r>
              <a:rPr lang="en-US" baseline="0" dirty="0" smtClean="0"/>
              <a:t> be in place (read bullets)</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22</a:t>
            </a:fld>
            <a:endParaRPr lang="en-US"/>
          </a:p>
        </p:txBody>
      </p:sp>
    </p:spTree>
    <p:extLst>
      <p:ext uri="{BB962C8B-B14F-4D97-AF65-F5344CB8AC3E}">
        <p14:creationId xmlns:p14="http://schemas.microsoft.com/office/powerpoint/2010/main" val="177450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2575" y="322263"/>
            <a:ext cx="3859213" cy="2171700"/>
          </a:xfrm>
        </p:spPr>
      </p:sp>
      <p:sp>
        <p:nvSpPr>
          <p:cNvPr id="3" name="Notes Placeholder 2"/>
          <p:cNvSpPr>
            <a:spLocks noGrp="1"/>
          </p:cNvSpPr>
          <p:nvPr>
            <p:ph type="body" idx="1"/>
          </p:nvPr>
        </p:nvSpPr>
        <p:spPr>
          <a:xfrm>
            <a:off x="666086" y="2730946"/>
            <a:ext cx="5998764" cy="6271802"/>
          </a:xfrm>
        </p:spPr>
        <p:txBody>
          <a:bodyPr/>
          <a:lstStyle/>
          <a:p>
            <a:r>
              <a:rPr lang="en-US" sz="1100" dirty="0"/>
              <a:t>(h)(1) Before entry operations begin, the host employer must provide the following information, if it has it, to the controlling contractor: </a:t>
            </a:r>
          </a:p>
          <a:p>
            <a:r>
              <a:rPr lang="en-US" sz="1100" dirty="0"/>
              <a:t>(</a:t>
            </a:r>
            <a:r>
              <a:rPr lang="en-US" sz="1100" dirty="0" err="1"/>
              <a:t>i</a:t>
            </a:r>
            <a:r>
              <a:rPr lang="en-US" sz="1100" dirty="0"/>
              <a:t>) The location of each known permit space;</a:t>
            </a:r>
          </a:p>
          <a:p>
            <a:r>
              <a:rPr lang="en-US" sz="1100" dirty="0"/>
              <a:t>(ii) The hazards or potential hazards in each space or the reason it is a permit space; and</a:t>
            </a:r>
          </a:p>
          <a:p>
            <a:r>
              <a:rPr lang="en-US" sz="1100" dirty="0"/>
              <a:t>(iii) Any precautions that the host employer or any previous controlling contractor or entry employer implemented for the protection of employees in the permit space.</a:t>
            </a:r>
          </a:p>
          <a:p>
            <a:r>
              <a:rPr lang="en-US" sz="1100" dirty="0"/>
              <a:t>(h)(2) Before entry operations begin, the controlling contractor must:</a:t>
            </a:r>
          </a:p>
          <a:p>
            <a:r>
              <a:rPr lang="en-US" sz="1100" dirty="0"/>
              <a:t>(</a:t>
            </a:r>
            <a:r>
              <a:rPr lang="en-US" sz="1100" dirty="0" err="1"/>
              <a:t>i</a:t>
            </a:r>
            <a:r>
              <a:rPr lang="en-US" sz="1100" dirty="0"/>
              <a:t>) Obtain the host employer’s information about the permit space hazards and previous entry operations; and</a:t>
            </a:r>
          </a:p>
          <a:p>
            <a:r>
              <a:rPr lang="en-US" sz="1100" dirty="0"/>
              <a:t>(ii) Provide the following information to each entity entering a permit space and any other entity at the worksite whose activities could foreseeably result in a hazard in the permit space:</a:t>
            </a:r>
          </a:p>
          <a:p>
            <a:r>
              <a:rPr lang="en-US" sz="1100" dirty="0"/>
              <a:t>(A) The information received from the host employer;</a:t>
            </a:r>
          </a:p>
          <a:p>
            <a:r>
              <a:rPr lang="en-US" sz="1100" dirty="0"/>
              <a:t>(B) Any additional information the controlling contractor has about the subjects listed in paragraph (h)(1); and</a:t>
            </a:r>
          </a:p>
          <a:p>
            <a:r>
              <a:rPr lang="en-US" sz="1100" dirty="0"/>
              <a:t>(C) The precautions that the host employer, controlling contractor, or other entry employers implemented for the protection of employees in the permit spaces.</a:t>
            </a:r>
          </a:p>
          <a:p>
            <a:r>
              <a:rPr lang="en-US" sz="1100" dirty="0"/>
              <a:t>(3) Before entry operations begin, each entry employer must:</a:t>
            </a:r>
          </a:p>
          <a:p>
            <a:r>
              <a:rPr lang="en-US" sz="1100" dirty="0"/>
              <a:t>(</a:t>
            </a:r>
            <a:r>
              <a:rPr lang="en-US" sz="1100" dirty="0" err="1"/>
              <a:t>i</a:t>
            </a:r>
            <a:r>
              <a:rPr lang="en-US" sz="1100" dirty="0"/>
              <a:t>) Obtain all of the controlling contractor’s information regarding permit space hazards and entry operations; AND</a:t>
            </a:r>
          </a:p>
          <a:p>
            <a:r>
              <a:rPr lang="en-US" sz="1100" dirty="0"/>
              <a:t>(ii) Inform the controlling contractor of the permit space program that the entry employer will follow, including any hazards likely to be confronted or created in each permit space.</a:t>
            </a:r>
          </a:p>
          <a:p>
            <a:r>
              <a:rPr lang="en-US" sz="1100" dirty="0"/>
              <a:t>(4) The controlling contractor and entry employer(s) must coordinate entry operations when:</a:t>
            </a:r>
          </a:p>
          <a:p>
            <a:r>
              <a:rPr lang="en-US" sz="1100" dirty="0"/>
              <a:t>(</a:t>
            </a:r>
            <a:r>
              <a:rPr lang="en-US" sz="1100" dirty="0" err="1"/>
              <a:t>i</a:t>
            </a:r>
            <a:r>
              <a:rPr lang="en-US" sz="1100" dirty="0"/>
              <a:t>) More than one entity performs permit space entry at the same time; OR</a:t>
            </a:r>
          </a:p>
          <a:p>
            <a:r>
              <a:rPr lang="en-US" sz="1100" dirty="0"/>
              <a:t>(ii) Permit space entry is performed at the same time that any activities that could foreseeably result in a hazard in the permit space are performed.</a:t>
            </a:r>
          </a:p>
          <a:p>
            <a:r>
              <a:rPr lang="en-US" sz="1100" dirty="0"/>
              <a:t>(5) After entry operations:</a:t>
            </a:r>
          </a:p>
          <a:p>
            <a:r>
              <a:rPr lang="en-US" sz="1100" dirty="0"/>
              <a:t>(</a:t>
            </a:r>
            <a:r>
              <a:rPr lang="en-US" sz="1100" dirty="0" err="1"/>
              <a:t>i</a:t>
            </a:r>
            <a:r>
              <a:rPr lang="en-US" sz="1100" dirty="0"/>
              <a:t>) Controlling contractor: debrief each entity that entered a permit space regarding the permit space program followed and any hazards confronted or created in the permit space(s) during entry operations; </a:t>
            </a:r>
          </a:p>
          <a:p>
            <a:r>
              <a:rPr lang="en-US" sz="1100" dirty="0"/>
              <a:t>(ii) Entry employer:  inform the controlling contractor in a timely manner of the permit space program followed and of any hazards confronted or created in the permit space(s) during entry operations; and </a:t>
            </a:r>
          </a:p>
          <a:p>
            <a:r>
              <a:rPr lang="en-US" sz="1100" dirty="0"/>
              <a:t>(iii) Controlling contractor must apprise the host employer of the information exchanged with the entry entities. </a:t>
            </a:r>
          </a:p>
          <a:p>
            <a:r>
              <a:rPr lang="en-US" sz="1100" dirty="0"/>
              <a:t>(iv) If there is no controlling contractor present at the worksite, the requirements must be fulfilled by the host employer or other employer.</a:t>
            </a:r>
          </a:p>
        </p:txBody>
      </p:sp>
      <p:sp>
        <p:nvSpPr>
          <p:cNvPr id="4" name="Slide Number Placeholder 3"/>
          <p:cNvSpPr>
            <a:spLocks noGrp="1"/>
          </p:cNvSpPr>
          <p:nvPr>
            <p:ph type="sldNum" sz="quarter" idx="10"/>
          </p:nvPr>
        </p:nvSpPr>
        <p:spPr/>
        <p:txBody>
          <a:bodyPr/>
          <a:lstStyle/>
          <a:p>
            <a:fld id="{3B76E0F7-2751-440B-90E3-2012DD724AD5}" type="slidenum">
              <a:rPr lang="en-US" smtClean="0"/>
              <a:t>23</a:t>
            </a:fld>
            <a:endParaRPr lang="en-US"/>
          </a:p>
        </p:txBody>
      </p:sp>
    </p:spTree>
    <p:extLst>
      <p:ext uri="{BB962C8B-B14F-4D97-AF65-F5344CB8AC3E}">
        <p14:creationId xmlns:p14="http://schemas.microsoft.com/office/powerpoint/2010/main" val="3916918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This</a:t>
            </a:r>
            <a:r>
              <a:rPr lang="en-US" baseline="0" dirty="0" smtClean="0"/>
              <a:t> slide provides an overview of the Permit Required Confined Space Program (read each bullet)</a:t>
            </a:r>
          </a:p>
          <a:p>
            <a:endParaRPr lang="en-US" baseline="0" dirty="0" smtClean="0"/>
          </a:p>
          <a:p>
            <a:r>
              <a:rPr lang="en-US" baseline="0" dirty="0" smtClean="0"/>
              <a:t>The following slides will highlight some specific provisions of the PRCS Program.</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24</a:t>
            </a:fld>
            <a:endParaRPr lang="en-US"/>
          </a:p>
        </p:txBody>
      </p:sp>
    </p:spTree>
    <p:extLst>
      <p:ext uri="{BB962C8B-B14F-4D97-AF65-F5344CB8AC3E}">
        <p14:creationId xmlns:p14="http://schemas.microsoft.com/office/powerpoint/2010/main" val="3835747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The first step is to properly</a:t>
            </a:r>
            <a:r>
              <a:rPr lang="en-US" baseline="0" dirty="0" smtClean="0"/>
              <a:t> evaluate the permit space that will be entered…..</a:t>
            </a:r>
            <a:endParaRPr lang="en-US" dirty="0" smtClean="0"/>
          </a:p>
          <a:p>
            <a:endParaRPr lang="en-US" dirty="0" smtClean="0"/>
          </a:p>
          <a:p>
            <a:r>
              <a:rPr lang="en-US" dirty="0" smtClean="0"/>
              <a:t>(e) Evaluate permit space conditions when entry operations are conducted: </a:t>
            </a:r>
          </a:p>
          <a:p>
            <a:r>
              <a:rPr lang="en-US" dirty="0" smtClean="0"/>
              <a:t>(1) Test conditions in the permit space to determine if acceptable entry conditions exist before changes to the space’s natural ventilation are made, and before entry is authorized to begin, except that, if an employer demonstrates that isolation of the space is infeasible because the space is large or is part of a continuous system (such as a sewer), the employer must:</a:t>
            </a:r>
          </a:p>
          <a:p>
            <a:r>
              <a:rPr lang="en-US" dirty="0" smtClean="0"/>
              <a:t>(</a:t>
            </a:r>
            <a:r>
              <a:rPr lang="en-US" dirty="0" err="1" smtClean="0"/>
              <a:t>i</a:t>
            </a:r>
            <a:r>
              <a:rPr lang="en-US" dirty="0" smtClean="0"/>
              <a:t>) Perform pre-entry testing to the extent feasible before entry is authorized; and, </a:t>
            </a:r>
          </a:p>
          <a:p>
            <a:r>
              <a:rPr lang="en-US" dirty="0" smtClean="0"/>
              <a:t>(ii) If entry is authorized, continuously monitor entry conditions in the areas where authorized entrants are working, except that employers may use periodic monitoring in accordance with paragraph §1926.1204(e)(2) for monitoring an atmospheric hazard if they can demonstrate that equipment for continuously monitoring that hazard is not commercially available;</a:t>
            </a:r>
          </a:p>
          <a:p>
            <a:r>
              <a:rPr lang="en-US" dirty="0" smtClean="0"/>
              <a:t>(iii) Provide an early-warning system that continuously monitors for non-isolated engulfment hazards. The system must alert authorized entrants and attendants in sufficient time for the authorized entrants to safely exit the space.</a:t>
            </a:r>
          </a:p>
          <a:p>
            <a:r>
              <a:rPr lang="en-US" dirty="0" smtClean="0"/>
              <a:t>(2) Continuously monitor atmospheric hazards unless the employer can demonstrate that the equipment for continuously monitoring a hazard is not commercially available or that periodic monitoring is of sufficient frequency to ensure that the atmospheric hazard is being controlled at safe levels. If continuous monitoring is not used, periodic monitoring is required with sufficient frequency to ensure that acceptable entry conditions are being maintained during the course of entry operations;</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25</a:t>
            </a:fld>
            <a:endParaRPr lang="en-US"/>
          </a:p>
        </p:txBody>
      </p:sp>
    </p:spTree>
    <p:extLst>
      <p:ext uri="{BB962C8B-B14F-4D97-AF65-F5344CB8AC3E}">
        <p14:creationId xmlns:p14="http://schemas.microsoft.com/office/powerpoint/2010/main" val="284860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Continuously monitor atmospheric hazards unless:</a:t>
            </a:r>
          </a:p>
          <a:p>
            <a:r>
              <a:rPr lang="en-US" dirty="0" smtClean="0"/>
              <a:t>Equipment is not commercially available OR </a:t>
            </a:r>
          </a:p>
          <a:p>
            <a:r>
              <a:rPr lang="en-US" dirty="0" smtClean="0"/>
              <a:t>Periodic monitoring is sufficient to ensure the hazard at are safe levels. </a:t>
            </a:r>
          </a:p>
          <a:p>
            <a:endParaRPr lang="en-US" dirty="0" smtClean="0"/>
          </a:p>
          <a:p>
            <a:r>
              <a:rPr lang="en-US" dirty="0" smtClean="0"/>
              <a:t>If continuous monitoring is not used, periodic monitoring is required with sufficient </a:t>
            </a:r>
            <a:br>
              <a:rPr lang="en-US" dirty="0" smtClean="0"/>
            </a:br>
            <a:r>
              <a:rPr lang="en-US" dirty="0" smtClean="0"/>
              <a:t>frequency to ensure acceptable entry conditions are maintained during the entry operations</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26</a:t>
            </a:fld>
            <a:endParaRPr lang="en-US"/>
          </a:p>
        </p:txBody>
      </p:sp>
    </p:spTree>
    <p:extLst>
      <p:ext uri="{BB962C8B-B14F-4D97-AF65-F5344CB8AC3E}">
        <p14:creationId xmlns:p14="http://schemas.microsoft.com/office/powerpoint/2010/main" val="3403206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95">
              <a:defRPr/>
            </a:pPr>
            <a:r>
              <a:rPr lang="en-US" dirty="0"/>
              <a:t>Speaker’s notes:</a:t>
            </a:r>
          </a:p>
          <a:p>
            <a:pPr marL="0" lvl="1" defTabSz="931795">
              <a:defRPr/>
            </a:pPr>
            <a:endParaRPr lang="en-US" dirty="0"/>
          </a:p>
          <a:p>
            <a:pPr marL="0" lvl="1" defTabSz="931795">
              <a:defRPr/>
            </a:pPr>
            <a:r>
              <a:rPr lang="en-US" dirty="0"/>
              <a:t>(3) When testing for atmospheric hazards, test first for oxygen, then for combustible gases and vapors, and then for toxic gases and vapors; </a:t>
            </a:r>
            <a:endParaRPr lang="en-US" dirty="0" smtClean="0"/>
          </a:p>
          <a:p>
            <a:pPr marL="0" lvl="1" defTabSz="931795">
              <a:defRPr/>
            </a:pPr>
            <a:endParaRPr lang="en-US" dirty="0" smtClean="0"/>
          </a:p>
          <a:p>
            <a:r>
              <a:rPr lang="en-US" dirty="0" smtClean="0"/>
              <a:t>Many flammable gas sensors are oxygen dependent and will not provide reliable readings in an oxygen deficient atmosphere. Therefore, oxygen content must always be determined before taking combustible gas readings.  Flammable gases and vapors are tested second because the risk of fire or explosion is typically more life-threatening than exposure to toxic air contaminants. Monitoring for toxicity is usually conducted last. This monitoring process is greatly simplified by using a multi-gas monitor containing sensors for oxygen, LEL, and the relevant toxic gases.</a:t>
            </a:r>
          </a:p>
          <a:p>
            <a:endParaRPr lang="en-US" dirty="0" smtClean="0"/>
          </a:p>
          <a:p>
            <a:r>
              <a:rPr lang="en-US" dirty="0" smtClean="0"/>
              <a:t>Always follow the manufacturer’s instructions for operation of instruments.</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27</a:t>
            </a:fld>
            <a:endParaRPr lang="en-US"/>
          </a:p>
        </p:txBody>
      </p:sp>
    </p:spTree>
    <p:extLst>
      <p:ext uri="{BB962C8B-B14F-4D97-AF65-F5344CB8AC3E}">
        <p14:creationId xmlns:p14="http://schemas.microsoft.com/office/powerpoint/2010/main" val="44622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Attendants must be present during entry of a PRCS.</a:t>
            </a:r>
          </a:p>
          <a:p>
            <a:endParaRPr lang="en-US" dirty="0" smtClean="0"/>
          </a:p>
          <a:p>
            <a:r>
              <a:rPr lang="en-US" dirty="0" smtClean="0"/>
              <a:t>(f) Provide at least one attendant outside the permit space for the duration of entry operations;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May be assigned to more than one permit space able to manage [for</a:t>
            </a:r>
            <a:r>
              <a:rPr lang="en-US" baseline="0" dirty="0" smtClean="0"/>
              <a:t> example, if there are 2 vaults side-by-side with entry points next to each other, one attendant may be able to sufficiently manage the entry]</a:t>
            </a:r>
            <a:endParaRPr lang="en-US" dirty="0" smtClean="0"/>
          </a:p>
          <a:p>
            <a:r>
              <a:rPr lang="en-US" dirty="0" smtClean="0"/>
              <a:t>(2) Attendants may be stationed at any location outside the permit space as long as the duties can be effectively performed for each assigned permit space </a:t>
            </a:r>
          </a:p>
          <a:p>
            <a:r>
              <a:rPr lang="en-US" dirty="0" smtClean="0"/>
              <a:t>(g) If multiple spaces are to be assigned to a single attendant, include in the permit program the means and procedures to enable the attendant to respond to an emergency affecting one or more of those permit spaces without distraction from the attendant’s responsibilities;</a:t>
            </a:r>
          </a:p>
          <a:p>
            <a:r>
              <a:rPr lang="en-US" dirty="0" smtClean="0"/>
              <a:t>(h) Designate each person who is to have an active role in entry operations, identify the duties of each such employee, and provide required training to each employee</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28</a:t>
            </a:fld>
            <a:endParaRPr lang="en-US"/>
          </a:p>
        </p:txBody>
      </p:sp>
    </p:spTree>
    <p:extLst>
      <p:ext uri="{BB962C8B-B14F-4D97-AF65-F5344CB8AC3E}">
        <p14:creationId xmlns:p14="http://schemas.microsoft.com/office/powerpoint/2010/main" val="83404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smtClean="0"/>
              <a:t>Speaker’s notes:</a:t>
            </a:r>
          </a:p>
          <a:p>
            <a:pPr defTabSz="931795">
              <a:defRPr/>
            </a:pPr>
            <a:r>
              <a:rPr lang="en-US" dirty="0" smtClean="0"/>
              <a:t>Entry employers are required to ….</a:t>
            </a:r>
          </a:p>
          <a:p>
            <a:pPr defTabSz="931795">
              <a:defRPr/>
            </a:pPr>
            <a:r>
              <a:rPr lang="en-US" dirty="0" smtClean="0"/>
              <a:t>Develop </a:t>
            </a:r>
            <a:r>
              <a:rPr lang="en-US" dirty="0"/>
              <a:t>and implement procedures </a:t>
            </a:r>
            <a:r>
              <a:rPr lang="en-US" dirty="0" smtClean="0"/>
              <a:t>for the following:</a:t>
            </a:r>
            <a:endParaRPr lang="en-US" dirty="0"/>
          </a:p>
          <a:p>
            <a:pPr defTabSz="931795">
              <a:defRPr/>
            </a:pPr>
            <a:r>
              <a:rPr lang="en-US" dirty="0"/>
              <a:t>(</a:t>
            </a:r>
            <a:r>
              <a:rPr lang="en-US" dirty="0" err="1"/>
              <a:t>i</a:t>
            </a:r>
            <a:r>
              <a:rPr lang="en-US" dirty="0"/>
              <a:t>) Summoning rescue and emergency services and for preventing unauthorized personnel from attempting a rescue;</a:t>
            </a:r>
          </a:p>
          <a:p>
            <a:pPr defTabSz="931795">
              <a:defRPr/>
            </a:pPr>
            <a:r>
              <a:rPr lang="en-US" dirty="0"/>
              <a:t>(j) Preparing, issuing, using, and cancelling of entry permits </a:t>
            </a:r>
          </a:p>
          <a:p>
            <a:pPr defTabSz="931795">
              <a:defRPr/>
            </a:pPr>
            <a:r>
              <a:rPr lang="en-US" dirty="0"/>
              <a:t>(k) Coordinating entry operations when employees of more than one employer are working simultaneously in a permit space or elsewhere on the worksite where their activities could </a:t>
            </a:r>
            <a:r>
              <a:rPr lang="en-US" dirty="0" smtClean="0"/>
              <a:t>foreseeably </a:t>
            </a:r>
            <a:r>
              <a:rPr lang="en-US" dirty="0"/>
              <a:t>result in a hazard within the confined space</a:t>
            </a:r>
          </a:p>
          <a:p>
            <a:pPr defTabSz="931795">
              <a:defRPr/>
            </a:pPr>
            <a:r>
              <a:rPr lang="en-US" dirty="0"/>
              <a:t>(l)  Concluding the entry after entry operations have been completed;</a:t>
            </a:r>
          </a:p>
          <a:p>
            <a:pPr defTabSz="931795">
              <a:defRPr/>
            </a:pP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29</a:t>
            </a:fld>
            <a:endParaRPr lang="en-US"/>
          </a:p>
        </p:txBody>
      </p:sp>
    </p:spTree>
    <p:extLst>
      <p:ext uri="{BB962C8B-B14F-4D97-AF65-F5344CB8AC3E}">
        <p14:creationId xmlns:p14="http://schemas.microsoft.com/office/powerpoint/2010/main" val="301231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and application section of Part 35, indicates that this Standard applies to employees engaged in construction activities at a worksite, with one or more confined spaces.</a:t>
            </a:r>
          </a:p>
          <a:p>
            <a:endParaRPr lang="en-US" dirty="0"/>
          </a:p>
          <a:p>
            <a:r>
              <a:rPr lang="en-US" dirty="0"/>
              <a:t>The Standard </a:t>
            </a:r>
            <a:r>
              <a:rPr lang="en-US" b="1" dirty="0"/>
              <a:t>does not </a:t>
            </a:r>
            <a:r>
              <a:rPr lang="en-US" dirty="0"/>
              <a:t>apply to:</a:t>
            </a:r>
          </a:p>
          <a:p>
            <a:pPr marL="797380" lvl="1" indent="-341734">
              <a:buClr>
                <a:srgbClr val="00B050"/>
              </a:buClr>
              <a:buFont typeface="Arial" panose="020B0604020202020204" pitchFamily="34" charset="0"/>
              <a:buChar char="•"/>
            </a:pPr>
            <a:r>
              <a:rPr lang="en-US" dirty="0"/>
              <a:t>Excavations, Trenching and Shoring operations </a:t>
            </a:r>
          </a:p>
          <a:p>
            <a:pPr marL="797380" lvl="1" indent="-341734">
              <a:buClr>
                <a:srgbClr val="00B050"/>
              </a:buClr>
              <a:buFont typeface="Arial" panose="020B0604020202020204" pitchFamily="34" charset="0"/>
              <a:buChar char="•"/>
            </a:pPr>
            <a:r>
              <a:rPr lang="en-US" dirty="0"/>
              <a:t>Tunnels, Shafts, Caissons and Cofferdams or </a:t>
            </a:r>
          </a:p>
          <a:p>
            <a:pPr marL="797380" lvl="1" indent="-341734">
              <a:buClr>
                <a:srgbClr val="00B050"/>
              </a:buClr>
              <a:buFont typeface="Arial" panose="020B0604020202020204" pitchFamily="34" charset="0"/>
              <a:buChar char="•"/>
            </a:pPr>
            <a:r>
              <a:rPr lang="en-US" dirty="0"/>
              <a:t>Diving Operations</a:t>
            </a:r>
          </a:p>
          <a:p>
            <a:pPr lvl="0">
              <a:buClr>
                <a:srgbClr val="00B050"/>
              </a:buClr>
            </a:pPr>
            <a:r>
              <a:rPr lang="en-US" dirty="0"/>
              <a:t>As these work activities are addressed under their respective vertical standards noted on this slide.</a:t>
            </a:r>
          </a:p>
          <a:p>
            <a:pPr lvl="0">
              <a:buClr>
                <a:srgbClr val="00B050"/>
              </a:buClr>
            </a:pPr>
            <a:endParaRPr lang="en-US" dirty="0"/>
          </a:p>
          <a:p>
            <a:pPr>
              <a:buClr>
                <a:srgbClr val="C00000"/>
              </a:buClr>
            </a:pPr>
            <a:r>
              <a:rPr lang="en-US" dirty="0"/>
              <a:t>When Part 35 and another MIOSHA standard applies to confined spaces (with the exception of those listed above), the employer must comply with both Standards.</a:t>
            </a:r>
          </a:p>
          <a:p>
            <a:pPr marL="273387" lvl="1">
              <a:buClr>
                <a:srgbClr val="C00000"/>
              </a:buClr>
            </a:pPr>
            <a:r>
              <a:rPr lang="en-US" dirty="0"/>
              <a:t>For example: Part 1 – General Rules and Part 7 – Welding and Cutting</a:t>
            </a:r>
          </a:p>
        </p:txBody>
      </p:sp>
      <p:sp>
        <p:nvSpPr>
          <p:cNvPr id="4" name="Slide Number Placeholder 3"/>
          <p:cNvSpPr>
            <a:spLocks noGrp="1"/>
          </p:cNvSpPr>
          <p:nvPr>
            <p:ph type="sldNum" sz="quarter" idx="10"/>
          </p:nvPr>
        </p:nvSpPr>
        <p:spPr/>
        <p:txBody>
          <a:bodyPr/>
          <a:lstStyle/>
          <a:p>
            <a:fld id="{3B76E0F7-2751-440B-90E3-2012DD724AD5}" type="slidenum">
              <a:rPr lang="en-US" smtClean="0"/>
              <a:t>3</a:t>
            </a:fld>
            <a:endParaRPr lang="en-US"/>
          </a:p>
        </p:txBody>
      </p:sp>
    </p:spTree>
    <p:extLst>
      <p:ext uri="{BB962C8B-B14F-4D97-AF65-F5344CB8AC3E}">
        <p14:creationId xmlns:p14="http://schemas.microsoft.com/office/powerpoint/2010/main" val="1131276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following  outlines the permitting process.</a:t>
            </a:r>
          </a:p>
          <a:p>
            <a:endParaRPr lang="en-US" dirty="0" smtClean="0"/>
          </a:p>
          <a:p>
            <a:r>
              <a:rPr lang="en-US" strike="sngStrike" dirty="0" smtClean="0"/>
              <a:t>[1926.1205 Permitting Process]</a:t>
            </a:r>
          </a:p>
          <a:p>
            <a:r>
              <a:rPr lang="en-US" dirty="0"/>
              <a:t/>
            </a:r>
            <a:br>
              <a:rPr lang="en-US" dirty="0"/>
            </a:br>
            <a:r>
              <a:rPr lang="en-US" dirty="0" smtClean="0"/>
              <a:t>(a) Before entry, each entry employer must prepare an entry permit.</a:t>
            </a:r>
          </a:p>
          <a:p>
            <a:r>
              <a:rPr lang="en-US" dirty="0" smtClean="0"/>
              <a:t>(b) Before entry begins, the entry supervisor identified on the permit must sign the entry permit to authorize entry.</a:t>
            </a:r>
          </a:p>
          <a:p>
            <a:r>
              <a:rPr lang="en-US" dirty="0" smtClean="0"/>
              <a:t>(c) The completed permit must be made available at the time of entry to all authorized entrants or their authorized representatives, by posting it at the entry portal or by any other equally effective means, so that the entrants can confirm that pre-entry preparations have been completed.</a:t>
            </a:r>
          </a:p>
          <a:p>
            <a:r>
              <a:rPr lang="en-US" dirty="0" smtClean="0"/>
              <a:t>(d) The duration of the permit may not exceed the time required to complete the assigned task or job identified on the permit.</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30</a:t>
            </a:fld>
            <a:endParaRPr lang="en-US"/>
          </a:p>
        </p:txBody>
      </p:sp>
    </p:spTree>
    <p:extLst>
      <p:ext uri="{BB962C8B-B14F-4D97-AF65-F5344CB8AC3E}">
        <p14:creationId xmlns:p14="http://schemas.microsoft.com/office/powerpoint/2010/main" val="156766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a:t>
            </a:r>
            <a:r>
              <a:rPr lang="en-US" dirty="0"/>
              <a:t>entry permit that documents compliance with this section and authorizes entry to a permit space must identify:</a:t>
            </a:r>
          </a:p>
          <a:p>
            <a:pPr marL="279538" lvl="1"/>
            <a:r>
              <a:rPr lang="en-US" dirty="0"/>
              <a:t>(a) The permit space to be entered; </a:t>
            </a:r>
          </a:p>
          <a:p>
            <a:pPr marL="279538" lvl="1"/>
            <a:r>
              <a:rPr lang="en-US" dirty="0"/>
              <a:t>(b) The purpose of the entry;</a:t>
            </a:r>
          </a:p>
          <a:p>
            <a:pPr marL="279538" lvl="1"/>
            <a:r>
              <a:rPr lang="en-US" dirty="0"/>
              <a:t>(c) The date and the authorized duration of the entry permit;</a:t>
            </a:r>
          </a:p>
          <a:p>
            <a:pPr marL="279538" lvl="1"/>
            <a:r>
              <a:rPr lang="en-US" dirty="0"/>
              <a:t>(d) The authorized entrants within the permit space, by name or by other means  to enable the attendant to determine quickly and accurately, for the duration of the permit, which authorized entrants are inside the permit space; </a:t>
            </a:r>
          </a:p>
          <a:p>
            <a:pPr marL="0" lvl="1" defTabSz="931795">
              <a:defRPr/>
            </a:pPr>
            <a:r>
              <a:rPr lang="en-US" dirty="0"/>
              <a:t>(e) Means of detecting an increase in atmospheric hazard levels in the event the ventilation system stops working;</a:t>
            </a:r>
          </a:p>
          <a:p>
            <a:pPr marL="0" lvl="1" defTabSz="931795">
              <a:defRPr/>
            </a:pPr>
            <a:r>
              <a:rPr lang="en-US" dirty="0"/>
              <a:t>(f) Each person, by name, currently serving as an attendant;</a:t>
            </a:r>
          </a:p>
          <a:p>
            <a:pPr marL="0" lvl="1" defTabSz="931795">
              <a:defRPr/>
            </a:pPr>
            <a:endParaRPr lang="en-US" dirty="0"/>
          </a:p>
          <a:p>
            <a:pPr marL="0" lvl="1" defTabSz="931795">
              <a:defRPr/>
            </a:pPr>
            <a:endParaRPr lang="en-US" dirty="0"/>
          </a:p>
          <a:p>
            <a:pPr marL="0" lvl="1" defTabSz="931795">
              <a:defRPr/>
            </a:pPr>
            <a:r>
              <a:rPr lang="en-US" dirty="0"/>
              <a:t>Note </a:t>
            </a:r>
            <a:r>
              <a:rPr lang="en-US" strike="sngStrike" dirty="0"/>
              <a:t>to paragraph §1926.1206(d). </a:t>
            </a:r>
            <a:r>
              <a:rPr lang="en-US" dirty="0"/>
              <a:t>This requirement may be met by inserting a reference on the entry permit as to the means used, such as a roster or tracking system, to keep track of the authorized entrants within the permit space. </a:t>
            </a:r>
          </a:p>
        </p:txBody>
      </p:sp>
      <p:sp>
        <p:nvSpPr>
          <p:cNvPr id="4" name="Slide Number Placeholder 3"/>
          <p:cNvSpPr>
            <a:spLocks noGrp="1"/>
          </p:cNvSpPr>
          <p:nvPr>
            <p:ph type="sldNum" sz="quarter" idx="10"/>
          </p:nvPr>
        </p:nvSpPr>
        <p:spPr/>
        <p:txBody>
          <a:bodyPr/>
          <a:lstStyle/>
          <a:p>
            <a:fld id="{3B76E0F7-2751-440B-90E3-2012DD724AD5}" type="slidenum">
              <a:rPr lang="en-US" smtClean="0"/>
              <a:t>31</a:t>
            </a:fld>
            <a:endParaRPr lang="en-US"/>
          </a:p>
        </p:txBody>
      </p:sp>
    </p:spTree>
    <p:extLst>
      <p:ext uri="{BB962C8B-B14F-4D97-AF65-F5344CB8AC3E}">
        <p14:creationId xmlns:p14="http://schemas.microsoft.com/office/powerpoint/2010/main" val="4039948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smtClean="0"/>
              <a:t>Speaker’s notes:</a:t>
            </a:r>
          </a:p>
          <a:p>
            <a:pPr defTabSz="931795">
              <a:defRPr/>
            </a:pPr>
            <a:r>
              <a:rPr lang="en-US" dirty="0" smtClean="0"/>
              <a:t>Additionally,</a:t>
            </a:r>
            <a:r>
              <a:rPr lang="en-US" baseline="0" dirty="0" smtClean="0"/>
              <a:t> the entry permit must identify…</a:t>
            </a:r>
            <a:endParaRPr lang="en-US" dirty="0" smtClean="0"/>
          </a:p>
          <a:p>
            <a:pPr defTabSz="931795">
              <a:defRPr/>
            </a:pPr>
            <a:endParaRPr lang="en-US" dirty="0" smtClean="0"/>
          </a:p>
          <a:p>
            <a:pPr defTabSz="931795">
              <a:defRPr/>
            </a:pPr>
            <a:r>
              <a:rPr lang="en-US" dirty="0" smtClean="0"/>
              <a:t>(</a:t>
            </a:r>
            <a:r>
              <a:rPr lang="en-US" dirty="0"/>
              <a:t>g) The individual, by name, currently serving as entry supervisor, and the signature or initials of each entry supervisor who authorizes entry; </a:t>
            </a:r>
          </a:p>
          <a:p>
            <a:pPr defTabSz="931795">
              <a:defRPr/>
            </a:pPr>
            <a:r>
              <a:rPr lang="en-US" dirty="0"/>
              <a:t>(h) The hazards of the permit space to be entered;</a:t>
            </a:r>
          </a:p>
          <a:p>
            <a:pPr defTabSz="931795">
              <a:defRPr/>
            </a:pPr>
            <a:r>
              <a:rPr lang="en-US" dirty="0"/>
              <a:t>(</a:t>
            </a:r>
            <a:r>
              <a:rPr lang="en-US" dirty="0" err="1"/>
              <a:t>i</a:t>
            </a:r>
            <a:r>
              <a:rPr lang="en-US" dirty="0"/>
              <a:t>) The measures used to isolate the permit space and to eliminate or control permit space hazards before entry; </a:t>
            </a:r>
          </a:p>
          <a:p>
            <a:pPr defTabSz="931795">
              <a:defRPr/>
            </a:pPr>
            <a:endParaRPr lang="en-US" dirty="0"/>
          </a:p>
          <a:p>
            <a:pPr defTabSz="931795">
              <a:defRPr/>
            </a:pPr>
            <a:r>
              <a:rPr lang="en-US" b="1" dirty="0"/>
              <a:t>Note </a:t>
            </a:r>
            <a:r>
              <a:rPr lang="en-US" b="1" strike="sngStrike" dirty="0"/>
              <a:t>to paragraph §1926.1206(</a:t>
            </a:r>
            <a:r>
              <a:rPr lang="en-US" b="1" strike="sngStrike" dirty="0" err="1"/>
              <a:t>i</a:t>
            </a:r>
            <a:r>
              <a:rPr lang="en-US" b="1" strike="sngStrike" dirty="0"/>
              <a:t>). </a:t>
            </a:r>
            <a:r>
              <a:rPr lang="en-US" dirty="0"/>
              <a:t>Those measures can include, but are not limited to, the lockout or tagging of equipment and procedures for purging, </a:t>
            </a:r>
            <a:r>
              <a:rPr lang="en-US" dirty="0" err="1"/>
              <a:t>inerting</a:t>
            </a:r>
            <a:r>
              <a:rPr lang="en-US" dirty="0"/>
              <a:t>, ventilating, and flushing permit spaces.</a:t>
            </a:r>
          </a:p>
        </p:txBody>
      </p:sp>
      <p:sp>
        <p:nvSpPr>
          <p:cNvPr id="4" name="Slide Number Placeholder 3"/>
          <p:cNvSpPr>
            <a:spLocks noGrp="1"/>
          </p:cNvSpPr>
          <p:nvPr>
            <p:ph type="sldNum" sz="quarter" idx="10"/>
          </p:nvPr>
        </p:nvSpPr>
        <p:spPr/>
        <p:txBody>
          <a:bodyPr/>
          <a:lstStyle/>
          <a:p>
            <a:fld id="{3B76E0F7-2751-440B-90E3-2012DD724AD5}" type="slidenum">
              <a:rPr lang="en-US" smtClean="0"/>
              <a:t>32</a:t>
            </a:fld>
            <a:endParaRPr lang="en-US"/>
          </a:p>
        </p:txBody>
      </p:sp>
    </p:spTree>
    <p:extLst>
      <p:ext uri="{BB962C8B-B14F-4D97-AF65-F5344CB8AC3E}">
        <p14:creationId xmlns:p14="http://schemas.microsoft.com/office/powerpoint/2010/main" val="222969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The entry permit must also identify…</a:t>
            </a:r>
          </a:p>
          <a:p>
            <a:endParaRPr lang="en-US" dirty="0" smtClean="0"/>
          </a:p>
          <a:p>
            <a:r>
              <a:rPr lang="en-US" dirty="0" smtClean="0"/>
              <a:t>(l) The rescue and emergency services that can be summoned and the means (such as the equipment to use and the numbers to call) for summoning those services;</a:t>
            </a:r>
          </a:p>
          <a:p>
            <a:r>
              <a:rPr lang="en-US" dirty="0" smtClean="0"/>
              <a:t>(m) The communication procedures used by authorized entrants and attendants; </a:t>
            </a:r>
          </a:p>
          <a:p>
            <a:r>
              <a:rPr lang="en-US" dirty="0" smtClean="0"/>
              <a:t>(n) Equipment (e.g. PPE, testing equipment, communications equipment, alarm systems, and rescue equipment) to be provided for compliance;</a:t>
            </a:r>
          </a:p>
          <a:p>
            <a:r>
              <a:rPr lang="en-US" dirty="0" smtClean="0"/>
              <a:t>(o) Any other information necessary to ensure employee safety; and </a:t>
            </a:r>
          </a:p>
          <a:p>
            <a:r>
              <a:rPr lang="en-US" dirty="0" smtClean="0"/>
              <a:t>(p) Any additional permits (e.g. hot work) that have been issued to authorize work in the permit space.</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33</a:t>
            </a:fld>
            <a:endParaRPr lang="en-US"/>
          </a:p>
        </p:txBody>
      </p:sp>
    </p:spTree>
    <p:extLst>
      <p:ext uri="{BB962C8B-B14F-4D97-AF65-F5344CB8AC3E}">
        <p14:creationId xmlns:p14="http://schemas.microsoft.com/office/powerpoint/2010/main" val="4066592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(a) The employer must provide training to each employee whose work  </a:t>
            </a:r>
            <a:br>
              <a:rPr lang="en-US" dirty="0" smtClean="0"/>
            </a:br>
            <a:r>
              <a:rPr lang="en-US" dirty="0" smtClean="0"/>
              <a:t>      is regulated by this standard</a:t>
            </a:r>
          </a:p>
          <a:p>
            <a:r>
              <a:rPr lang="en-US" dirty="0" smtClean="0"/>
              <a:t>At no cost to the employee</a:t>
            </a:r>
          </a:p>
          <a:p>
            <a:r>
              <a:rPr lang="en-US" dirty="0" smtClean="0"/>
              <a:t>Ensure employee possesses understanding, knowledge, and skills necessary for the safe performance of the assigned duties </a:t>
            </a:r>
          </a:p>
          <a:p>
            <a:r>
              <a:rPr lang="en-US" dirty="0" smtClean="0"/>
              <a:t>Must result in an understanding of the hazards in the permit space and the methods used to:</a:t>
            </a:r>
          </a:p>
          <a:p>
            <a:r>
              <a:rPr lang="en-US" dirty="0" smtClean="0"/>
              <a:t>Isolate, </a:t>
            </a:r>
          </a:p>
          <a:p>
            <a:r>
              <a:rPr lang="en-US" dirty="0" smtClean="0"/>
              <a:t>Control or </a:t>
            </a:r>
          </a:p>
          <a:p>
            <a:r>
              <a:rPr lang="en-US" dirty="0" smtClean="0"/>
              <a:t>Protect employees from these hazards</a:t>
            </a:r>
          </a:p>
          <a:p>
            <a:r>
              <a:rPr lang="en-US" dirty="0" smtClean="0"/>
              <a:t>Instruct unauthorized employees in the dangers of attempting rescue.</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34</a:t>
            </a:fld>
            <a:endParaRPr lang="en-US"/>
          </a:p>
        </p:txBody>
      </p:sp>
    </p:spTree>
    <p:extLst>
      <p:ext uri="{BB962C8B-B14F-4D97-AF65-F5344CB8AC3E}">
        <p14:creationId xmlns:p14="http://schemas.microsoft.com/office/powerpoint/2010/main" val="3756909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Training must be provided to each affected employee:</a:t>
            </a:r>
          </a:p>
          <a:p>
            <a:endParaRPr lang="en-US" dirty="0" smtClean="0"/>
          </a:p>
          <a:p>
            <a:r>
              <a:rPr lang="en-US" strike="sngStrike" dirty="0" smtClean="0"/>
              <a:t>(b) Training required by this section must be provided to each affected employee:</a:t>
            </a:r>
          </a:p>
          <a:p>
            <a:r>
              <a:rPr lang="en-US" dirty="0" smtClean="0"/>
              <a:t>(1) In both a language and vocabulary that the employee can understand; </a:t>
            </a:r>
          </a:p>
          <a:p>
            <a:r>
              <a:rPr lang="en-US" dirty="0" smtClean="0"/>
              <a:t>(2) Before the employee is first assigned duties under this standard; </a:t>
            </a:r>
          </a:p>
          <a:p>
            <a:r>
              <a:rPr lang="en-US" dirty="0" smtClean="0"/>
              <a:t>(3) Before there is a change in assigned duties; </a:t>
            </a:r>
          </a:p>
          <a:p>
            <a:r>
              <a:rPr lang="en-US" dirty="0" smtClean="0"/>
              <a:t>(4) Whenever there is a change in permit space entry operations that presents a hazard about which an employee has not previously been trained; and </a:t>
            </a:r>
          </a:p>
          <a:p>
            <a:r>
              <a:rPr lang="en-US" dirty="0" smtClean="0"/>
              <a:t>(5) Whenever there is any evidence of a deviation from the permit space entry procedures or there are inadequacies in the employee’s knowledge or use of these procedures</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35</a:t>
            </a:fld>
            <a:endParaRPr lang="en-US"/>
          </a:p>
        </p:txBody>
      </p:sp>
    </p:spTree>
    <p:extLst>
      <p:ext uri="{BB962C8B-B14F-4D97-AF65-F5344CB8AC3E}">
        <p14:creationId xmlns:p14="http://schemas.microsoft.com/office/powerpoint/2010/main" val="518755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training must also:</a:t>
            </a:r>
          </a:p>
          <a:p>
            <a:pPr marL="457200" indent="-457200">
              <a:buFont typeface="Arial" panose="020B0604020202020204" pitchFamily="34" charset="0"/>
              <a:buChar char="•"/>
            </a:pPr>
            <a:r>
              <a:rPr lang="en-US" sz="2800" dirty="0" smtClean="0"/>
              <a:t>Establish employee proficiency in the duties </a:t>
            </a:r>
          </a:p>
          <a:p>
            <a:pPr marL="457200" indent="-457200">
              <a:buFont typeface="Arial" panose="020B0604020202020204" pitchFamily="34" charset="0"/>
              <a:buChar char="•"/>
            </a:pPr>
            <a:r>
              <a:rPr lang="en-US" sz="2800" dirty="0" smtClean="0"/>
              <a:t>Introduce new or revised procedures, as necessary.</a:t>
            </a:r>
          </a:p>
          <a:p>
            <a:pPr marL="0" indent="0">
              <a:buNone/>
            </a:pPr>
            <a:endParaRPr lang="en-US" sz="2800" dirty="0" smtClean="0"/>
          </a:p>
          <a:p>
            <a:pPr marL="0" indent="0">
              <a:buNone/>
            </a:pPr>
            <a:r>
              <a:rPr lang="en-US" sz="2800" dirty="0" smtClean="0"/>
              <a:t>The employer must maintain training records including:</a:t>
            </a:r>
          </a:p>
          <a:p>
            <a:pPr lvl="1"/>
            <a:r>
              <a:rPr lang="en-US" sz="2400" dirty="0" smtClean="0"/>
              <a:t>Each employee’s name, </a:t>
            </a:r>
          </a:p>
          <a:p>
            <a:pPr lvl="1"/>
            <a:r>
              <a:rPr lang="en-US" sz="2400" dirty="0" smtClean="0"/>
              <a:t>Name of the trainers, and </a:t>
            </a:r>
          </a:p>
          <a:p>
            <a:pPr lvl="1"/>
            <a:r>
              <a:rPr lang="en-US" sz="2400" dirty="0" smtClean="0"/>
              <a:t>Dates of training. </a:t>
            </a:r>
          </a:p>
          <a:p>
            <a:endParaRPr lang="en-US" dirty="0" smtClean="0"/>
          </a:p>
          <a:p>
            <a:r>
              <a:rPr lang="en-US" dirty="0" smtClean="0"/>
              <a:t>The </a:t>
            </a:r>
            <a:r>
              <a:rPr lang="en-US" dirty="0"/>
              <a:t>documentation must be available for inspection by employees and their authorized representatives, for the period of time the employee is employed by that employer.</a:t>
            </a:r>
          </a:p>
        </p:txBody>
      </p:sp>
      <p:sp>
        <p:nvSpPr>
          <p:cNvPr id="4" name="Slide Number Placeholder 3"/>
          <p:cNvSpPr>
            <a:spLocks noGrp="1"/>
          </p:cNvSpPr>
          <p:nvPr>
            <p:ph type="sldNum" sz="quarter" idx="10"/>
          </p:nvPr>
        </p:nvSpPr>
        <p:spPr/>
        <p:txBody>
          <a:bodyPr/>
          <a:lstStyle/>
          <a:p>
            <a:fld id="{3B76E0F7-2751-440B-90E3-2012DD724AD5}" type="slidenum">
              <a:rPr lang="en-US" smtClean="0"/>
              <a:t>36</a:t>
            </a:fld>
            <a:endParaRPr lang="en-US"/>
          </a:p>
        </p:txBody>
      </p:sp>
    </p:spTree>
    <p:extLst>
      <p:ext uri="{BB962C8B-B14F-4D97-AF65-F5344CB8AC3E}">
        <p14:creationId xmlns:p14="http://schemas.microsoft.com/office/powerpoint/2010/main" val="4269570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smtClean="0"/>
              <a:t>Image from free source: https://farm7.staticflickr.com/6130/5953438115_01bfb2fbd9_z.jpg</a:t>
            </a:r>
          </a:p>
          <a:p>
            <a:endParaRPr lang="en-US" dirty="0" smtClean="0"/>
          </a:p>
          <a:p>
            <a:r>
              <a:rPr lang="en-US" dirty="0" smtClean="0"/>
              <a:t>Speaker’s notes:</a:t>
            </a:r>
          </a:p>
          <a:p>
            <a:r>
              <a:rPr lang="en-US" dirty="0" smtClean="0"/>
              <a:t>There</a:t>
            </a:r>
            <a:r>
              <a:rPr lang="en-US" baseline="0" dirty="0" smtClean="0"/>
              <a:t> are specific duties and responsibilities for the</a:t>
            </a:r>
          </a:p>
          <a:p>
            <a:r>
              <a:rPr lang="en-US" baseline="0" dirty="0" smtClean="0"/>
              <a:t>-Authorized Entrant</a:t>
            </a:r>
          </a:p>
          <a:p>
            <a:r>
              <a:rPr lang="en-US" baseline="0" dirty="0" smtClean="0"/>
              <a:t>-Attendant</a:t>
            </a:r>
          </a:p>
          <a:p>
            <a:r>
              <a:rPr lang="en-US" baseline="0" dirty="0" smtClean="0"/>
              <a:t>-Entry Supervisor</a:t>
            </a:r>
          </a:p>
        </p:txBody>
      </p:sp>
      <p:sp>
        <p:nvSpPr>
          <p:cNvPr id="4" name="Slide Number Placeholder 3"/>
          <p:cNvSpPr>
            <a:spLocks noGrp="1"/>
          </p:cNvSpPr>
          <p:nvPr>
            <p:ph type="sldNum" sz="quarter" idx="10"/>
          </p:nvPr>
        </p:nvSpPr>
        <p:spPr/>
        <p:txBody>
          <a:bodyPr/>
          <a:lstStyle/>
          <a:p>
            <a:fld id="{3B76E0F7-2751-440B-90E3-2012DD724AD5}" type="slidenum">
              <a:rPr lang="en-US" smtClean="0"/>
              <a:t>37</a:t>
            </a:fld>
            <a:endParaRPr lang="en-US"/>
          </a:p>
        </p:txBody>
      </p:sp>
    </p:spTree>
    <p:extLst>
      <p:ext uri="{BB962C8B-B14F-4D97-AF65-F5344CB8AC3E}">
        <p14:creationId xmlns:p14="http://schemas.microsoft.com/office/powerpoint/2010/main" val="2655694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entry employer must ensure that all authorized entrants:</a:t>
            </a:r>
          </a:p>
          <a:p>
            <a:r>
              <a:rPr lang="en-US" dirty="0" smtClean="0"/>
              <a:t>(a) Are familiar with and understand the hazards that may be faced during entry, including information on the mode, signs or symptoms, and consequences of the exposure;</a:t>
            </a:r>
          </a:p>
          <a:p>
            <a:r>
              <a:rPr lang="en-US" dirty="0" smtClean="0"/>
              <a:t>(b) Properly use equipment as required </a:t>
            </a:r>
            <a:r>
              <a:rPr lang="en-US" strike="sngStrike" dirty="0" smtClean="0"/>
              <a:t>by paragraph §1926.1204(d) of this standard</a:t>
            </a:r>
            <a:r>
              <a:rPr lang="en-US" dirty="0" smtClean="0"/>
              <a:t>;</a:t>
            </a:r>
          </a:p>
          <a:p>
            <a:r>
              <a:rPr lang="en-US" dirty="0" smtClean="0"/>
              <a:t>(c) Communicate with the attendant as necessary to enable the attendant to assess entrant status and to enable the attendant to alert entrants of the need to evacuate the space </a:t>
            </a:r>
            <a:r>
              <a:rPr lang="en-US" strike="sngStrike" dirty="0" smtClean="0"/>
              <a:t>as required by paragraph §1926.1209(f) of this standard</a:t>
            </a:r>
            <a:r>
              <a:rPr lang="en-US" dirty="0" smtClean="0"/>
              <a:t>;</a:t>
            </a:r>
          </a:p>
          <a:p>
            <a:r>
              <a:rPr lang="en-US" dirty="0" smtClean="0"/>
              <a:t>(d) Alert the attendant whenever:</a:t>
            </a:r>
          </a:p>
          <a:p>
            <a:r>
              <a:rPr lang="en-US" dirty="0" smtClean="0"/>
              <a:t>(1) There is any warning sign or symptom of exposure to a dangerous situation; or</a:t>
            </a:r>
          </a:p>
          <a:p>
            <a:r>
              <a:rPr lang="en-US" dirty="0" smtClean="0"/>
              <a:t>(2) The entrant detects a prohibited condition; and </a:t>
            </a:r>
          </a:p>
          <a:p>
            <a:r>
              <a:rPr lang="en-US" dirty="0" smtClean="0"/>
              <a:t>(e) Exit from the permit space as quickly as possible whenever:</a:t>
            </a:r>
          </a:p>
          <a:p>
            <a:r>
              <a:rPr lang="en-US" dirty="0" smtClean="0"/>
              <a:t>(1) An order to evacuate is given by the attendant or the entry supervisor; </a:t>
            </a:r>
          </a:p>
          <a:p>
            <a:r>
              <a:rPr lang="en-US" dirty="0" smtClean="0"/>
              <a:t>(2) There is any warning sign or symptom of exposure to a dangerous situation; </a:t>
            </a:r>
          </a:p>
          <a:p>
            <a:r>
              <a:rPr lang="en-US" dirty="0" smtClean="0"/>
              <a:t>(3) The entrant detects a prohibited condition; or </a:t>
            </a:r>
          </a:p>
          <a:p>
            <a:r>
              <a:rPr lang="en-US" dirty="0" smtClean="0"/>
              <a:t>(4) An evacuation alarm is activated.</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38</a:t>
            </a:fld>
            <a:endParaRPr lang="en-US"/>
          </a:p>
        </p:txBody>
      </p:sp>
    </p:spTree>
    <p:extLst>
      <p:ext uri="{BB962C8B-B14F-4D97-AF65-F5344CB8AC3E}">
        <p14:creationId xmlns:p14="http://schemas.microsoft.com/office/powerpoint/2010/main" val="1653611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entry employer must ensure that all authorized entrants:</a:t>
            </a:r>
          </a:p>
          <a:p>
            <a:r>
              <a:rPr lang="en-US" dirty="0" smtClean="0"/>
              <a:t>(a) Are familiar with and understand the hazards that may be faced during entry, including information on the mode, signs or symptoms, and consequences of the exposure;</a:t>
            </a:r>
          </a:p>
          <a:p>
            <a:r>
              <a:rPr lang="en-US" dirty="0" smtClean="0"/>
              <a:t>(b) Properly use equipment </a:t>
            </a:r>
            <a:r>
              <a:rPr lang="en-US" strike="sngStrike" dirty="0" smtClean="0"/>
              <a:t>as required by paragraph §1926.1204(d) of this standard</a:t>
            </a:r>
            <a:r>
              <a:rPr lang="en-US" dirty="0" smtClean="0"/>
              <a:t>;</a:t>
            </a:r>
          </a:p>
          <a:p>
            <a:r>
              <a:rPr lang="en-US" dirty="0" smtClean="0"/>
              <a:t>(c) Communicate with the attendant as necessary to enable the attendant to assess entrant status and to enable the attendant to alert entrants of the need to evacuate the space </a:t>
            </a:r>
            <a:r>
              <a:rPr lang="en-US" strike="sngStrike" dirty="0" smtClean="0"/>
              <a:t>as required by paragraph §1926.1209(f) of this standard;</a:t>
            </a:r>
          </a:p>
          <a:p>
            <a:r>
              <a:rPr lang="en-US" dirty="0" smtClean="0"/>
              <a:t>(d) Alert the attendant whenever:</a:t>
            </a:r>
          </a:p>
          <a:p>
            <a:r>
              <a:rPr lang="en-US" dirty="0" smtClean="0"/>
              <a:t>(1) There is any warning sign or symptom of exposure to a dangerous situation; or</a:t>
            </a:r>
          </a:p>
          <a:p>
            <a:r>
              <a:rPr lang="en-US" dirty="0" smtClean="0"/>
              <a:t>(2) The entrant detects a prohibited condition; and </a:t>
            </a:r>
          </a:p>
          <a:p>
            <a:r>
              <a:rPr lang="en-US" dirty="0" smtClean="0"/>
              <a:t>(e) Exit from the permit space as quickly as possible whenever:</a:t>
            </a:r>
          </a:p>
          <a:p>
            <a:r>
              <a:rPr lang="en-US" dirty="0" smtClean="0"/>
              <a:t>(1) An order to evacuate is given by the attendant or the entry supervisor; </a:t>
            </a:r>
          </a:p>
          <a:p>
            <a:r>
              <a:rPr lang="en-US" dirty="0" smtClean="0"/>
              <a:t>(2) There is any warning sign or symptom of exposure to a dangerous situation; </a:t>
            </a:r>
          </a:p>
          <a:p>
            <a:r>
              <a:rPr lang="en-US" dirty="0" smtClean="0"/>
              <a:t>(3) The entrant detects a prohibited condition; or </a:t>
            </a:r>
          </a:p>
          <a:p>
            <a:r>
              <a:rPr lang="en-US" dirty="0" smtClean="0"/>
              <a:t>(4) An evacuation alarm is activated.</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39</a:t>
            </a:fld>
            <a:endParaRPr lang="en-US"/>
          </a:p>
        </p:txBody>
      </p:sp>
    </p:spTree>
    <p:extLst>
      <p:ext uri="{BB962C8B-B14F-4D97-AF65-F5344CB8AC3E}">
        <p14:creationId xmlns:p14="http://schemas.microsoft.com/office/powerpoint/2010/main" val="165361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“What is a confined space?”</a:t>
            </a:r>
          </a:p>
          <a:p>
            <a:endParaRPr lang="en-US" dirty="0"/>
          </a:p>
          <a:p>
            <a:r>
              <a:rPr lang="en-US" dirty="0"/>
              <a:t>To be considered a “confined space” a space must be:</a:t>
            </a:r>
          </a:p>
          <a:p>
            <a:pPr marL="170867" indent="-170867">
              <a:buFont typeface="Arial" panose="020B0604020202020204" pitchFamily="34" charset="0"/>
              <a:buChar char="•"/>
            </a:pPr>
            <a:r>
              <a:rPr lang="en-US" dirty="0"/>
              <a:t>Large enough and so configured that an employee can</a:t>
            </a:r>
            <a:r>
              <a:rPr lang="en-US" b="1" i="1" dirty="0"/>
              <a:t> bodily </a:t>
            </a:r>
            <a:r>
              <a:rPr lang="en-US" dirty="0"/>
              <a:t>enter it;</a:t>
            </a:r>
          </a:p>
          <a:p>
            <a:pPr marL="170867" indent="-170867">
              <a:buFont typeface="Arial" panose="020B0604020202020204" pitchFamily="34" charset="0"/>
              <a:buChar char="•"/>
            </a:pPr>
            <a:r>
              <a:rPr lang="en-US" dirty="0"/>
              <a:t>Have limited or restricted means for entry and exit; and,</a:t>
            </a:r>
          </a:p>
          <a:p>
            <a:pPr marL="170867" indent="-170867">
              <a:buFont typeface="Arial" panose="020B0604020202020204" pitchFamily="34" charset="0"/>
              <a:buChar char="•"/>
            </a:pPr>
            <a:r>
              <a:rPr lang="en-US" dirty="0"/>
              <a:t>Not be designed for continuous employee occupancy</a:t>
            </a:r>
          </a:p>
          <a:p>
            <a:pPr marL="170867" indent="-170867">
              <a:buFont typeface="Arial" panose="020B0604020202020204" pitchFamily="34" charset="0"/>
              <a:buChar char="•"/>
            </a:pPr>
            <a:endParaRPr lang="en-US" dirty="0"/>
          </a:p>
          <a:p>
            <a:r>
              <a:rPr lang="en-US" b="1" dirty="0"/>
              <a:t>The space must meet </a:t>
            </a:r>
            <a:r>
              <a:rPr lang="en-US" b="1" u="sng" dirty="0"/>
              <a:t>all three </a:t>
            </a:r>
            <a:r>
              <a:rPr lang="en-US" dirty="0"/>
              <a:t> </a:t>
            </a:r>
            <a:r>
              <a:rPr lang="en-US" b="1" dirty="0"/>
              <a:t>of these conditions to be considered a confined space!</a:t>
            </a:r>
          </a:p>
          <a:p>
            <a:endParaRPr lang="en-US" b="1" dirty="0"/>
          </a:p>
          <a:p>
            <a:r>
              <a:rPr lang="en-US" dirty="0"/>
              <a:t>Before beginning work at a worksite, each employer must ensure that a </a:t>
            </a:r>
            <a:r>
              <a:rPr lang="en-US" b="1" dirty="0"/>
              <a:t>competent person identifies all confined spaces in which one or more of the employees it directs may work,</a:t>
            </a:r>
            <a:r>
              <a:rPr lang="en-US" dirty="0"/>
              <a:t> </a:t>
            </a:r>
            <a:r>
              <a:rPr lang="en-US" b="1" dirty="0"/>
              <a:t>and identifies each space that is a permit space.</a:t>
            </a:r>
          </a:p>
          <a:p>
            <a:endParaRPr lang="en-US" b="1" dirty="0"/>
          </a:p>
          <a:p>
            <a:r>
              <a:rPr lang="en-US" dirty="0"/>
              <a:t>What constitutes a “permit space” will be discussed in great detail later in this presentation.</a:t>
            </a:r>
          </a:p>
        </p:txBody>
      </p:sp>
      <p:sp>
        <p:nvSpPr>
          <p:cNvPr id="4" name="Slide Number Placeholder 3"/>
          <p:cNvSpPr>
            <a:spLocks noGrp="1"/>
          </p:cNvSpPr>
          <p:nvPr>
            <p:ph type="sldNum" sz="quarter" idx="10"/>
          </p:nvPr>
        </p:nvSpPr>
        <p:spPr/>
        <p:txBody>
          <a:bodyPr/>
          <a:lstStyle/>
          <a:p>
            <a:fld id="{3B76E0F7-2751-440B-90E3-2012DD724AD5}" type="slidenum">
              <a:rPr lang="en-US" smtClean="0"/>
              <a:t>4</a:t>
            </a:fld>
            <a:endParaRPr lang="en-US"/>
          </a:p>
        </p:txBody>
      </p:sp>
    </p:spTree>
    <p:extLst>
      <p:ext uri="{BB962C8B-B14F-4D97-AF65-F5344CB8AC3E}">
        <p14:creationId xmlns:p14="http://schemas.microsoft.com/office/powerpoint/2010/main" val="3117368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Next,</a:t>
            </a:r>
            <a:r>
              <a:rPr lang="en-US" baseline="0" dirty="0" smtClean="0"/>
              <a:t> we will review the duties of attendants.</a:t>
            </a:r>
            <a:endParaRPr lang="en-US" dirty="0" smtClean="0"/>
          </a:p>
          <a:p>
            <a:endParaRPr lang="en-US" dirty="0" smtClean="0"/>
          </a:p>
          <a:p>
            <a:r>
              <a:rPr lang="en-US" dirty="0" smtClean="0"/>
              <a:t>Image from free source: http://farm4.staticflickr.com/3145/2967781018_0567f7318a_z.jpg</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40</a:t>
            </a:fld>
            <a:endParaRPr lang="en-US"/>
          </a:p>
        </p:txBody>
      </p:sp>
    </p:spTree>
    <p:extLst>
      <p:ext uri="{BB962C8B-B14F-4D97-AF65-F5344CB8AC3E}">
        <p14:creationId xmlns:p14="http://schemas.microsoft.com/office/powerpoint/2010/main" val="3594219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The entry employer must ensure that each attendant:</a:t>
            </a:r>
          </a:p>
          <a:p>
            <a:r>
              <a:rPr lang="en-US" dirty="0" smtClean="0"/>
              <a:t>(a) Is familiar with and understands the hazards that may be faced during entry, including information on the mode, signs or symptoms, and consequences of the exposure;</a:t>
            </a:r>
          </a:p>
          <a:p>
            <a:r>
              <a:rPr lang="en-US" dirty="0" smtClean="0"/>
              <a:t>(b) Is aware of possible behavioral effects of hazard exposure in authorized entrants; </a:t>
            </a:r>
          </a:p>
          <a:p>
            <a:r>
              <a:rPr lang="en-US" dirty="0" smtClean="0"/>
              <a:t>(c) Continuously maintains an accurate count of authorized entrants in the permit space and ensures that the means used to identify authorized entrants </a:t>
            </a:r>
            <a:r>
              <a:rPr lang="en-US" strike="sngStrike" dirty="0" smtClean="0"/>
              <a:t>under paragraph 1926.1206(d) of this standard </a:t>
            </a:r>
            <a:r>
              <a:rPr lang="en-US" dirty="0" smtClean="0"/>
              <a:t>accurately identifies who is in the permit space;</a:t>
            </a:r>
          </a:p>
          <a:p>
            <a:r>
              <a:rPr lang="en-US" dirty="0" smtClean="0"/>
              <a:t>(d) Remains outside the permit space during entry operations until relieved by another attendant; </a:t>
            </a:r>
            <a:br>
              <a:rPr lang="en-US" dirty="0" smtClean="0"/>
            </a:br>
            <a:r>
              <a:rPr lang="en-US" b="1" dirty="0" smtClean="0"/>
              <a:t>Note</a:t>
            </a:r>
            <a:r>
              <a:rPr lang="en-US" dirty="0" smtClean="0"/>
              <a:t> </a:t>
            </a:r>
            <a:r>
              <a:rPr lang="en-US" strike="sngStrike" dirty="0" smtClean="0"/>
              <a:t>to paragraph §1926.1209(d). </a:t>
            </a:r>
            <a:r>
              <a:rPr lang="en-US" dirty="0" smtClean="0"/>
              <a:t>Once an attendant has been relieved by another attendant, the relieved attendant may enter a permit space to attempt a rescue when the employer’s permit space program allows attendant entry for rescue and the attendant has been trained and equipped for rescue operations </a:t>
            </a:r>
            <a:r>
              <a:rPr lang="en-US" strike="sngStrike" dirty="0" smtClean="0"/>
              <a:t>as required by paragraph §1926.1211(a).</a:t>
            </a:r>
          </a:p>
          <a:p>
            <a:r>
              <a:rPr lang="en-US" dirty="0" smtClean="0"/>
              <a:t>(e) Communicates with authorized entrants as necessary to assess entrant status and to alert entrants of the need to evacuate the space </a:t>
            </a:r>
            <a:r>
              <a:rPr lang="en-US" strike="sngStrike" dirty="0" smtClean="0"/>
              <a:t>under paragraph §1926.1208(e</a:t>
            </a:r>
            <a:r>
              <a:rPr lang="en-US" dirty="0" smtClean="0"/>
              <a:t>);</a:t>
            </a:r>
          </a:p>
          <a:p>
            <a:r>
              <a:rPr lang="en-US" dirty="0" smtClean="0"/>
              <a:t>(f) Assesses activities and conditions inside and outside the space to determine if it is safe for entrants to remain in the space and….</a:t>
            </a:r>
          </a:p>
        </p:txBody>
      </p:sp>
      <p:sp>
        <p:nvSpPr>
          <p:cNvPr id="4" name="Slide Number Placeholder 3"/>
          <p:cNvSpPr>
            <a:spLocks noGrp="1"/>
          </p:cNvSpPr>
          <p:nvPr>
            <p:ph type="sldNum" sz="quarter" idx="10"/>
          </p:nvPr>
        </p:nvSpPr>
        <p:spPr/>
        <p:txBody>
          <a:bodyPr/>
          <a:lstStyle/>
          <a:p>
            <a:fld id="{3B76E0F7-2751-440B-90E3-2012DD724AD5}" type="slidenum">
              <a:rPr lang="en-US" smtClean="0"/>
              <a:t>41</a:t>
            </a:fld>
            <a:endParaRPr lang="en-US"/>
          </a:p>
        </p:txBody>
      </p:sp>
    </p:spTree>
    <p:extLst>
      <p:ext uri="{BB962C8B-B14F-4D97-AF65-F5344CB8AC3E}">
        <p14:creationId xmlns:p14="http://schemas.microsoft.com/office/powerpoint/2010/main" val="1323830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smtClean="0"/>
              <a:t>Image source: www.scotia-radio.co.uk/sectors/construction/</a:t>
            </a:r>
          </a:p>
          <a:p>
            <a:pPr defTabSz="911291">
              <a:defRPr/>
            </a:pPr>
            <a:endParaRPr lang="en-US" dirty="0" smtClean="0"/>
          </a:p>
          <a:p>
            <a:pPr defTabSz="911291">
              <a:defRPr/>
            </a:pPr>
            <a:r>
              <a:rPr lang="en-US" dirty="0" smtClean="0"/>
              <a:t>Speaker’s notes:</a:t>
            </a:r>
          </a:p>
          <a:p>
            <a:pPr defTabSz="911291">
              <a:defRPr/>
            </a:pPr>
            <a:endParaRPr lang="en-US" dirty="0" smtClean="0"/>
          </a:p>
          <a:p>
            <a:r>
              <a:rPr lang="en-US" strike="sngStrike" dirty="0" smtClean="0"/>
              <a:t>(f)…..</a:t>
            </a:r>
            <a:r>
              <a:rPr lang="en-US" dirty="0" smtClean="0"/>
              <a:t>orders the authorized entrants to evacuate the permit space immediately under any of the following conditions:</a:t>
            </a:r>
          </a:p>
          <a:p>
            <a:pPr marL="228600" indent="-228600">
              <a:buAutoNum type="arabicParenBoth"/>
            </a:pPr>
            <a:r>
              <a:rPr lang="en-US" dirty="0" smtClean="0"/>
              <a:t>If there is a prohibited condition;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trike="sngStrike" dirty="0" smtClean="0"/>
              <a:t>1926.1202 DEFINITIONS</a:t>
            </a:r>
            <a:br>
              <a:rPr lang="en-US" strike="sngStrike" dirty="0" smtClean="0"/>
            </a:br>
            <a:r>
              <a:rPr lang="en-US" i="1" dirty="0" smtClean="0"/>
              <a:t>Prohibited condition</a:t>
            </a:r>
            <a:r>
              <a:rPr lang="en-US" dirty="0" smtClean="0"/>
              <a:t> means any condition in a permit space that is not allowed by the permit during the period when entry is authorized. A hazardous atmosphere is a prohibited condition unless the employer can demonstrate that personal protective equipment (PPE) will provide effective protection for each employee in the permit space and provides the appropriate PPE to each employee.</a:t>
            </a:r>
          </a:p>
          <a:p>
            <a:endParaRPr lang="en-US" dirty="0" smtClean="0"/>
          </a:p>
          <a:p>
            <a:r>
              <a:rPr lang="en-US" dirty="0" smtClean="0"/>
              <a:t>The attendant will also order an evacuation…</a:t>
            </a:r>
          </a:p>
          <a:p>
            <a:r>
              <a:rPr lang="en-US" dirty="0" smtClean="0"/>
              <a:t>(2) If the behavioral effects of hazard exposure are apparent in an authorized entrant; </a:t>
            </a:r>
          </a:p>
          <a:p>
            <a:r>
              <a:rPr lang="en-US" dirty="0" smtClean="0"/>
              <a:t>(3) If there is a situation outside the space that could endanger the authorized entrants; or </a:t>
            </a:r>
          </a:p>
          <a:p>
            <a:r>
              <a:rPr lang="en-US" dirty="0" smtClean="0"/>
              <a:t>(4) If the attendant cannot effectively and safely perform all the duties </a:t>
            </a:r>
            <a:r>
              <a:rPr lang="en-US" strike="sngStrike" dirty="0" smtClean="0"/>
              <a:t>required under §1926.1209 of this standard;</a:t>
            </a:r>
          </a:p>
          <a:p>
            <a:endParaRPr lang="en-US" dirty="0" smtClean="0"/>
          </a:p>
          <a:p>
            <a:r>
              <a:rPr lang="en-US" dirty="0" smtClean="0"/>
              <a:t>The attendant </a:t>
            </a:r>
          </a:p>
          <a:p>
            <a:pPr defTabSz="931795">
              <a:defRPr/>
            </a:pPr>
            <a:r>
              <a:rPr lang="en-US" dirty="0" smtClean="0"/>
              <a:t>(g) Summons rescue and other emergency services as soon as the attendant determines that authorized entrants may need assistance to escape from permit space hazards;</a:t>
            </a:r>
          </a:p>
        </p:txBody>
      </p:sp>
      <p:sp>
        <p:nvSpPr>
          <p:cNvPr id="4" name="Slide Number Placeholder 3"/>
          <p:cNvSpPr>
            <a:spLocks noGrp="1"/>
          </p:cNvSpPr>
          <p:nvPr>
            <p:ph type="sldNum" sz="quarter" idx="10"/>
          </p:nvPr>
        </p:nvSpPr>
        <p:spPr/>
        <p:txBody>
          <a:bodyPr/>
          <a:lstStyle/>
          <a:p>
            <a:fld id="{3B76E0F7-2751-440B-90E3-2012DD724AD5}" type="slidenum">
              <a:rPr lang="en-US" smtClean="0"/>
              <a:t>42</a:t>
            </a:fld>
            <a:endParaRPr lang="en-US"/>
          </a:p>
        </p:txBody>
      </p:sp>
    </p:spTree>
    <p:extLst>
      <p:ext uri="{BB962C8B-B14F-4D97-AF65-F5344CB8AC3E}">
        <p14:creationId xmlns:p14="http://schemas.microsoft.com/office/powerpoint/2010/main" val="1323830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smtClean="0"/>
              <a:t>Image source: www.scotia-radio.co.uk/sectors/construction/</a:t>
            </a:r>
          </a:p>
          <a:p>
            <a:pPr defTabSz="931795">
              <a:defRPr/>
            </a:pPr>
            <a:endParaRPr lang="en-US" dirty="0" smtClean="0"/>
          </a:p>
          <a:p>
            <a:pPr defTabSz="931795">
              <a:defRPr/>
            </a:pPr>
            <a:r>
              <a:rPr lang="en-US" dirty="0" smtClean="0"/>
              <a:t>Speaker’s notes:</a:t>
            </a:r>
          </a:p>
          <a:p>
            <a:pPr defTabSz="931795">
              <a:defRPr/>
            </a:pPr>
            <a:r>
              <a:rPr lang="en-US" dirty="0" smtClean="0"/>
              <a:t>Additionally</a:t>
            </a:r>
            <a:r>
              <a:rPr lang="en-US" baseline="0" dirty="0" smtClean="0"/>
              <a:t> the attendant…</a:t>
            </a:r>
            <a:endParaRPr lang="en-US" dirty="0" smtClean="0"/>
          </a:p>
          <a:p>
            <a:pPr defTabSz="931795">
              <a:defRPr/>
            </a:pPr>
            <a:endParaRPr lang="en-US" dirty="0" smtClean="0"/>
          </a:p>
          <a:p>
            <a:pPr defTabSz="931795">
              <a:defRPr/>
            </a:pPr>
            <a:r>
              <a:rPr lang="en-US" dirty="0" smtClean="0"/>
              <a:t>(h) Takes the following actions when unauthorized persons approach or enter a permit space while entry is underway:</a:t>
            </a:r>
          </a:p>
          <a:p>
            <a:pPr defTabSz="931795">
              <a:defRPr/>
            </a:pPr>
            <a:r>
              <a:rPr lang="en-US" dirty="0" smtClean="0"/>
              <a:t>(1) Warns the unauthorized persons that they must stay away from the permit space;</a:t>
            </a:r>
          </a:p>
          <a:p>
            <a:pPr defTabSz="931795">
              <a:defRPr/>
            </a:pPr>
            <a:r>
              <a:rPr lang="en-US" dirty="0" smtClean="0"/>
              <a:t>(2) Advises the unauthorized persons that they must exit immediately if they have entered the permit space; and</a:t>
            </a:r>
          </a:p>
          <a:p>
            <a:pPr defTabSz="931795">
              <a:defRPr/>
            </a:pPr>
            <a:r>
              <a:rPr lang="en-US" dirty="0" smtClean="0"/>
              <a:t>(3) Informs the authorized entrants and the entry supervisor if unauthorized persons have entered the permit space;</a:t>
            </a:r>
          </a:p>
          <a:p>
            <a:pPr defTabSz="931795">
              <a:defRPr/>
            </a:pPr>
            <a:r>
              <a:rPr lang="en-US" dirty="0" smtClean="0"/>
              <a:t>(</a:t>
            </a:r>
            <a:r>
              <a:rPr lang="en-US" dirty="0" err="1" smtClean="0"/>
              <a:t>i</a:t>
            </a:r>
            <a:r>
              <a:rPr lang="en-US" dirty="0" smtClean="0"/>
              <a:t>) Performs non-entry rescues as specified by the employer’s rescue procedure; and</a:t>
            </a:r>
          </a:p>
          <a:p>
            <a:pPr defTabSz="931795">
              <a:defRPr/>
            </a:pPr>
            <a:r>
              <a:rPr lang="en-US" dirty="0" smtClean="0"/>
              <a:t>(j) Performs no duties that might interfere with the attendant’s primary duty to assess</a:t>
            </a:r>
          </a:p>
          <a:p>
            <a:pPr defTabSz="931795">
              <a:defRPr/>
            </a:pPr>
            <a:r>
              <a:rPr lang="en-US" dirty="0" smtClean="0"/>
              <a:t>and protect the authorized entrants.</a:t>
            </a:r>
          </a:p>
        </p:txBody>
      </p:sp>
      <p:sp>
        <p:nvSpPr>
          <p:cNvPr id="4" name="Slide Number Placeholder 3"/>
          <p:cNvSpPr>
            <a:spLocks noGrp="1"/>
          </p:cNvSpPr>
          <p:nvPr>
            <p:ph type="sldNum" sz="quarter" idx="10"/>
          </p:nvPr>
        </p:nvSpPr>
        <p:spPr/>
        <p:txBody>
          <a:bodyPr/>
          <a:lstStyle/>
          <a:p>
            <a:fld id="{3B76E0F7-2751-440B-90E3-2012DD724AD5}" type="slidenum">
              <a:rPr lang="en-US" smtClean="0"/>
              <a:t>43</a:t>
            </a:fld>
            <a:endParaRPr lang="en-US"/>
          </a:p>
        </p:txBody>
      </p:sp>
    </p:spTree>
    <p:extLst>
      <p:ext uri="{BB962C8B-B14F-4D97-AF65-F5344CB8AC3E}">
        <p14:creationId xmlns:p14="http://schemas.microsoft.com/office/powerpoint/2010/main" val="301917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The entry supervisor…</a:t>
            </a:r>
          </a:p>
          <a:p>
            <a:endParaRPr lang="en-US" dirty="0" smtClean="0"/>
          </a:p>
          <a:p>
            <a:r>
              <a:rPr lang="en-US" dirty="0" smtClean="0"/>
              <a:t>(a) Is familiar with and understands the hazards that may be faced during entry, including information on the mode, signs or symptoms, and consequences of the exposure;</a:t>
            </a:r>
          </a:p>
          <a:p>
            <a:r>
              <a:rPr lang="en-US" dirty="0" smtClean="0"/>
              <a:t>(b) Verifies, by checking that the appropriate entries have been made on the permit, that all tests specified by the permit have been conducted and that all procedures and equipment specified by the permit are in place before endorsing the permit and allowing entry to begin;</a:t>
            </a:r>
          </a:p>
          <a:p>
            <a:r>
              <a:rPr lang="en-US" dirty="0" smtClean="0"/>
              <a:t>(c) Terminates the entry and cancels or suspends the permit </a:t>
            </a:r>
            <a:r>
              <a:rPr lang="en-US" strike="sngStrike" dirty="0" smtClean="0"/>
              <a:t>as required by paragraph 1926.1205(e) of this standard</a:t>
            </a:r>
            <a:r>
              <a:rPr lang="en-US" dirty="0" smtClean="0"/>
              <a:t>;</a:t>
            </a:r>
          </a:p>
        </p:txBody>
      </p:sp>
      <p:sp>
        <p:nvSpPr>
          <p:cNvPr id="4" name="Slide Number Placeholder 3"/>
          <p:cNvSpPr>
            <a:spLocks noGrp="1"/>
          </p:cNvSpPr>
          <p:nvPr>
            <p:ph type="sldNum" sz="quarter" idx="10"/>
          </p:nvPr>
        </p:nvSpPr>
        <p:spPr/>
        <p:txBody>
          <a:bodyPr/>
          <a:lstStyle/>
          <a:p>
            <a:fld id="{3B76E0F7-2751-440B-90E3-2012DD724AD5}" type="slidenum">
              <a:rPr lang="en-US" smtClean="0"/>
              <a:t>44</a:t>
            </a:fld>
            <a:endParaRPr lang="en-US"/>
          </a:p>
        </p:txBody>
      </p:sp>
    </p:spTree>
    <p:extLst>
      <p:ext uri="{BB962C8B-B14F-4D97-AF65-F5344CB8AC3E}">
        <p14:creationId xmlns:p14="http://schemas.microsoft.com/office/powerpoint/2010/main" val="3675494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The entry supervisor</a:t>
            </a:r>
            <a:r>
              <a:rPr lang="en-US" baseline="0" dirty="0" smtClean="0"/>
              <a:t> also….</a:t>
            </a:r>
            <a:endParaRPr lang="en-US" dirty="0" smtClean="0"/>
          </a:p>
          <a:p>
            <a:endParaRPr lang="en-US" dirty="0" smtClean="0"/>
          </a:p>
          <a:p>
            <a:r>
              <a:rPr lang="en-US" dirty="0" smtClean="0"/>
              <a:t>(d) Verifies that rescue services are available and that the means for summoning them are operable, and that the employer will be notified as soon as the services become unavailable;</a:t>
            </a:r>
          </a:p>
          <a:p>
            <a:r>
              <a:rPr lang="en-US" dirty="0" smtClean="0"/>
              <a:t>(e) Removes unauthorized individuals who enter or who attempt to enter the permit space during entry operations; and</a:t>
            </a:r>
          </a:p>
          <a:p>
            <a:r>
              <a:rPr lang="en-US" dirty="0" smtClean="0"/>
              <a:t>(f) Determines, whenever responsibility for a permit space entry operation is transferred, and at intervals dictated by the hazards and operations performed within the space, that entry operations remain consistent with terms of the entry permit and that acceptable entry conditions are maintained.</a:t>
            </a:r>
          </a:p>
        </p:txBody>
      </p:sp>
      <p:sp>
        <p:nvSpPr>
          <p:cNvPr id="4" name="Slide Number Placeholder 3"/>
          <p:cNvSpPr>
            <a:spLocks noGrp="1"/>
          </p:cNvSpPr>
          <p:nvPr>
            <p:ph type="sldNum" sz="quarter" idx="10"/>
          </p:nvPr>
        </p:nvSpPr>
        <p:spPr/>
        <p:txBody>
          <a:bodyPr/>
          <a:lstStyle/>
          <a:p>
            <a:fld id="{3B76E0F7-2751-440B-90E3-2012DD724AD5}" type="slidenum">
              <a:rPr lang="en-US" smtClean="0"/>
              <a:t>45</a:t>
            </a:fld>
            <a:endParaRPr lang="en-US"/>
          </a:p>
        </p:txBody>
      </p:sp>
    </p:spTree>
    <p:extLst>
      <p:ext uri="{BB962C8B-B14F-4D97-AF65-F5344CB8AC3E}">
        <p14:creationId xmlns:p14="http://schemas.microsoft.com/office/powerpoint/2010/main" val="367549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95">
              <a:defRPr/>
            </a:pPr>
            <a:r>
              <a:rPr lang="en-US" dirty="0" smtClean="0"/>
              <a:t>Speaker’s notes:</a:t>
            </a:r>
          </a:p>
          <a:p>
            <a:pPr marL="0" lvl="1" defTabSz="931795">
              <a:defRPr/>
            </a:pPr>
            <a:endParaRPr lang="en-US" dirty="0" smtClean="0"/>
          </a:p>
          <a:p>
            <a:pPr marL="0" lvl="1" defTabSz="931795">
              <a:defRPr/>
            </a:pPr>
            <a:r>
              <a:rPr lang="en-US" dirty="0" smtClean="0"/>
              <a:t>(a) An employer who designates rescue and emergency services must: </a:t>
            </a:r>
          </a:p>
          <a:p>
            <a:pPr marL="0" lvl="1" defTabSz="931795">
              <a:defRPr/>
            </a:pPr>
            <a:r>
              <a:rPr lang="en-US" dirty="0" smtClean="0"/>
              <a:t>(1) Evaluate a prospective rescuer’s ability to respond to a rescue summons in a timely manner, considering the hazard(s) identified; </a:t>
            </a:r>
          </a:p>
          <a:p>
            <a:pPr marL="0" lvl="1" defTabSz="931795">
              <a:defRPr/>
            </a:pPr>
            <a:r>
              <a:rPr lang="en-US" dirty="0" smtClean="0"/>
              <a:t>(2) Evaluate a prospective rescue service’s ability, in terms of proficiency with rescue-related tasks and equipment, to function appropriately while rescuing entrants from the particular permit space or types of permit spaces identified; </a:t>
            </a:r>
          </a:p>
          <a:p>
            <a:pPr marL="0" lvl="1" defTabSz="931795">
              <a:defRPr/>
            </a:pPr>
            <a:endParaRPr lang="en-US" dirty="0" smtClean="0"/>
          </a:p>
          <a:p>
            <a:pPr marL="0" lvl="1" defTabSz="931795">
              <a:defRPr/>
            </a:pPr>
            <a:r>
              <a:rPr lang="en-US" b="1" dirty="0" smtClean="0"/>
              <a:t>Note:</a:t>
            </a:r>
            <a:r>
              <a:rPr lang="en-US" dirty="0" smtClean="0"/>
              <a:t> </a:t>
            </a:r>
            <a:r>
              <a:rPr lang="en-US" strike="sngStrike" dirty="0" smtClean="0"/>
              <a:t>to paragraph §1926.1211(a)(1). </a:t>
            </a:r>
            <a:r>
              <a:rPr lang="en-US" dirty="0" smtClean="0"/>
              <a:t>What will be considered timely will vary according to the specific hazards involved in each entry. For example, </a:t>
            </a:r>
            <a:r>
              <a:rPr lang="en-US" strike="sngStrike" dirty="0" smtClean="0"/>
              <a:t>§1926.103—</a:t>
            </a:r>
            <a:r>
              <a:rPr lang="en-US" dirty="0" smtClean="0"/>
              <a:t>Respiratory Protection [Standard] requires that employers provide a standby person or persons capable of immediate action to rescue employee(s) wearing respiratory protection while in work areas defined as IDLH atmospheres. </a:t>
            </a:r>
          </a:p>
          <a:p>
            <a:pPr marL="0" lvl="1" defTabSz="931795">
              <a:defRPr/>
            </a:pPr>
            <a:endParaRPr lang="en-US" dirty="0" smtClean="0"/>
          </a:p>
          <a:p>
            <a:pPr marL="0" lvl="1" defTabSz="931795">
              <a:defRPr/>
            </a:pPr>
            <a:r>
              <a:rPr lang="en-US" dirty="0" smtClean="0"/>
              <a:t>Preamble states that 4 minute response in IDLH</a:t>
            </a:r>
            <a:r>
              <a:rPr lang="en-US" baseline="0" dirty="0" smtClean="0"/>
              <a:t> atmosphere.  If primary hazard is injury (broken bones, abrasions), response time of 10-15 minutes may be considered timely.</a:t>
            </a:r>
            <a:endParaRPr lang="en-US" dirty="0" smtClean="0"/>
          </a:p>
        </p:txBody>
      </p:sp>
      <p:sp>
        <p:nvSpPr>
          <p:cNvPr id="4" name="Slide Number Placeholder 3"/>
          <p:cNvSpPr>
            <a:spLocks noGrp="1"/>
          </p:cNvSpPr>
          <p:nvPr>
            <p:ph type="sldNum" sz="quarter" idx="10"/>
          </p:nvPr>
        </p:nvSpPr>
        <p:spPr/>
        <p:txBody>
          <a:bodyPr/>
          <a:lstStyle/>
          <a:p>
            <a:fld id="{3B76E0F7-2751-440B-90E3-2012DD724AD5}" type="slidenum">
              <a:rPr lang="en-US" smtClean="0"/>
              <a:t>46</a:t>
            </a:fld>
            <a:endParaRPr lang="en-US"/>
          </a:p>
        </p:txBody>
      </p:sp>
    </p:spTree>
    <p:extLst>
      <p:ext uri="{BB962C8B-B14F-4D97-AF65-F5344CB8AC3E}">
        <p14:creationId xmlns:p14="http://schemas.microsoft.com/office/powerpoint/2010/main" val="2820620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UK (free source) https://c2.staticflickr.com/8/7047/7042498645_95e0667ba4_z.jpg</a:t>
            </a:r>
          </a:p>
          <a:p>
            <a:endParaRPr lang="en-US" dirty="0" smtClean="0"/>
          </a:p>
          <a:p>
            <a:r>
              <a:rPr lang="en-US" dirty="0" smtClean="0"/>
              <a:t>Speaker’s notes:</a:t>
            </a:r>
          </a:p>
          <a:p>
            <a:endParaRPr lang="en-US" dirty="0" smtClean="0"/>
          </a:p>
          <a:p>
            <a:r>
              <a:rPr lang="en-US" dirty="0" smtClean="0"/>
              <a:t>(3) Select a rescue team or service from those evaluated that: </a:t>
            </a:r>
          </a:p>
          <a:p>
            <a:r>
              <a:rPr lang="en-US" dirty="0" smtClean="0"/>
              <a:t>(</a:t>
            </a:r>
            <a:r>
              <a:rPr lang="en-US" dirty="0" err="1" smtClean="0"/>
              <a:t>i</a:t>
            </a:r>
            <a:r>
              <a:rPr lang="en-US" dirty="0" smtClean="0"/>
              <a:t>) Has the capability to reach the victim(s) within a time frame that is appropriate for the permit space hazard(s) identified; </a:t>
            </a:r>
          </a:p>
          <a:p>
            <a:r>
              <a:rPr lang="en-US" dirty="0" smtClean="0"/>
              <a:t>(ii) Is equipped for, and proficient in, performing the needed rescue services; </a:t>
            </a:r>
          </a:p>
          <a:p>
            <a:r>
              <a:rPr lang="en-US" dirty="0" smtClean="0"/>
              <a:t>(iii) Agrees to notify the employer immediately in the event that the rescue service becomes unavailable; </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47</a:t>
            </a:fld>
            <a:endParaRPr lang="en-US"/>
          </a:p>
        </p:txBody>
      </p:sp>
    </p:spTree>
    <p:extLst>
      <p:ext uri="{BB962C8B-B14F-4D97-AF65-F5344CB8AC3E}">
        <p14:creationId xmlns:p14="http://schemas.microsoft.com/office/powerpoint/2010/main" val="2548195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smtClean="0"/>
              <a:t>Image from UK (free source)</a:t>
            </a:r>
          </a:p>
          <a:p>
            <a:endParaRPr lang="en-US" dirty="0" smtClean="0"/>
          </a:p>
          <a:p>
            <a:r>
              <a:rPr lang="en-US" dirty="0" smtClean="0"/>
              <a:t>Speaker’s notes:</a:t>
            </a:r>
          </a:p>
          <a:p>
            <a:r>
              <a:rPr lang="en-US" dirty="0" smtClean="0"/>
              <a:t>The</a:t>
            </a:r>
            <a:r>
              <a:rPr lang="en-US" baseline="0" dirty="0" smtClean="0"/>
              <a:t> entry employer must:</a:t>
            </a:r>
            <a:endParaRPr lang="en-US" dirty="0" smtClean="0"/>
          </a:p>
          <a:p>
            <a:r>
              <a:rPr lang="en-US" dirty="0" smtClean="0"/>
              <a:t>(4) Inform each rescue team or service of the hazards they may confront when called on to perform rescue at the site; and </a:t>
            </a:r>
          </a:p>
          <a:p>
            <a:r>
              <a:rPr lang="en-US" dirty="0" smtClean="0"/>
              <a:t>(5) Provide the rescue team or service selected with access to all permit spaces from which rescue may be necessary so that the rescue team or service can develop appropriate rescue plans and practice rescue operations.</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48</a:t>
            </a:fld>
            <a:endParaRPr lang="en-US"/>
          </a:p>
        </p:txBody>
      </p:sp>
    </p:spTree>
    <p:extLst>
      <p:ext uri="{BB962C8B-B14F-4D97-AF65-F5344CB8AC3E}">
        <p14:creationId xmlns:p14="http://schemas.microsoft.com/office/powerpoint/2010/main" val="1543552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95">
              <a:defRPr/>
            </a:pPr>
            <a:r>
              <a:rPr lang="en-US" dirty="0" smtClean="0"/>
              <a:t>Speaker’s notes:</a:t>
            </a:r>
          </a:p>
          <a:p>
            <a:pPr marL="0" lvl="1" defTabSz="931795">
              <a:defRPr/>
            </a:pPr>
            <a:r>
              <a:rPr lang="en-US" dirty="0" smtClean="0"/>
              <a:t>(b)</a:t>
            </a:r>
            <a:r>
              <a:rPr lang="en-US" baseline="0" dirty="0" smtClean="0"/>
              <a:t> </a:t>
            </a:r>
            <a:r>
              <a:rPr lang="en-US" dirty="0" smtClean="0"/>
              <a:t>An employer whose employees have been designated to provide permit space rescue and/or</a:t>
            </a:r>
          </a:p>
          <a:p>
            <a:pPr marL="0" lvl="1" defTabSz="931795">
              <a:defRPr/>
            </a:pPr>
            <a:r>
              <a:rPr lang="en-US" dirty="0" smtClean="0"/>
              <a:t>emergency services must take the following measures and provide all equipment and training at no cost to those</a:t>
            </a:r>
          </a:p>
          <a:p>
            <a:pPr marL="0" lvl="1" defTabSz="931795">
              <a:defRPr/>
            </a:pPr>
            <a:r>
              <a:rPr lang="en-US" dirty="0" smtClean="0"/>
              <a:t>employees:</a:t>
            </a:r>
          </a:p>
          <a:p>
            <a:pPr marL="0" lvl="1" defTabSz="931795">
              <a:defRPr/>
            </a:pPr>
            <a:r>
              <a:rPr lang="en-US" dirty="0" smtClean="0"/>
              <a:t>(1) Provide each affected employee with the personal protective equipment (PPE) needed to conduct</a:t>
            </a:r>
          </a:p>
          <a:p>
            <a:pPr marL="0" lvl="1" defTabSz="931795">
              <a:defRPr/>
            </a:pPr>
            <a:r>
              <a:rPr lang="en-US" dirty="0" smtClean="0"/>
              <a:t>permit space rescues safely and train each affected employee so the employee is proficient in the use of that PPE;</a:t>
            </a:r>
          </a:p>
          <a:p>
            <a:pPr marL="0" lvl="1" defTabSz="931795">
              <a:defRPr/>
            </a:pPr>
            <a:r>
              <a:rPr lang="en-US" dirty="0" smtClean="0"/>
              <a:t>(2) Train each affected employee to perform assigned rescue duties. The employer must ensure that</a:t>
            </a:r>
          </a:p>
          <a:p>
            <a:pPr marL="0" lvl="1" defTabSz="931795">
              <a:defRPr/>
            </a:pPr>
            <a:r>
              <a:rPr lang="en-US" dirty="0" smtClean="0"/>
              <a:t>such employees successfully complete the training required and establish proficiency as authorized entrants, </a:t>
            </a:r>
            <a:r>
              <a:rPr lang="en-US" strike="sngStrike" dirty="0" smtClean="0"/>
              <a:t>as</a:t>
            </a:r>
          </a:p>
          <a:p>
            <a:pPr marL="0" lvl="1" defTabSz="931795">
              <a:defRPr/>
            </a:pPr>
            <a:r>
              <a:rPr lang="en-US" strike="sngStrike" dirty="0" smtClean="0"/>
              <a:t>provided by §§ 1926.1207 and 1926.1208;</a:t>
            </a:r>
          </a:p>
          <a:p>
            <a:pPr marL="0" lvl="1" defTabSz="931795">
              <a:defRPr/>
            </a:pPr>
            <a:r>
              <a:rPr lang="en-US" dirty="0" smtClean="0"/>
              <a:t>(3) Train each affected employee in basic first aid and cardiopulmonary resuscitation (CPR). The</a:t>
            </a:r>
          </a:p>
          <a:p>
            <a:pPr marL="0" lvl="1" defTabSz="931795">
              <a:defRPr/>
            </a:pPr>
            <a:r>
              <a:rPr lang="en-US" dirty="0" smtClean="0"/>
              <a:t>employer must ensure that at least one member of the rescue team or service holding a current certification in</a:t>
            </a:r>
          </a:p>
          <a:p>
            <a:pPr marL="0" lvl="1" defTabSz="931795">
              <a:defRPr/>
            </a:pPr>
            <a:r>
              <a:rPr lang="en-US" dirty="0" smtClean="0"/>
              <a:t>basic first aid and CPR is available; and</a:t>
            </a:r>
          </a:p>
          <a:p>
            <a:pPr marL="0" lvl="1" defTabSz="931795">
              <a:defRPr/>
            </a:pPr>
            <a:r>
              <a:rPr lang="en-US" dirty="0" smtClean="0"/>
              <a:t>(4) Ensure that affected employees practice making permit space rescues before attempting an actual</a:t>
            </a:r>
          </a:p>
          <a:p>
            <a:pPr marL="0" lvl="1" defTabSz="931795">
              <a:defRPr/>
            </a:pPr>
            <a:r>
              <a:rPr lang="en-US" dirty="0" smtClean="0"/>
              <a:t>rescue, and at least once every 12 months, by means of simulated rescue operations in which they remove</a:t>
            </a:r>
          </a:p>
          <a:p>
            <a:pPr marL="0" lvl="1" defTabSz="931795">
              <a:defRPr/>
            </a:pPr>
            <a:r>
              <a:rPr lang="en-US" dirty="0" smtClean="0"/>
              <a:t>dummies, manikins, or actual persons from the actual permit spaces or from representative permit spaces, except</a:t>
            </a:r>
          </a:p>
          <a:p>
            <a:pPr marL="0" lvl="1" defTabSz="931795">
              <a:defRPr/>
            </a:pPr>
            <a:r>
              <a:rPr lang="en-US" dirty="0" smtClean="0"/>
              <a:t>practice rescue is not required where the affected employees properly performed a rescue operation during the last</a:t>
            </a:r>
          </a:p>
          <a:p>
            <a:pPr marL="0" lvl="1" defTabSz="931795">
              <a:defRPr/>
            </a:pPr>
            <a:r>
              <a:rPr lang="en-US" dirty="0" smtClean="0"/>
              <a:t>12 months in the same permit space the authorized entrant will enter, or in a similar permit space. Representative</a:t>
            </a:r>
          </a:p>
          <a:p>
            <a:pPr marL="0" lvl="1" defTabSz="931795">
              <a:defRPr/>
            </a:pPr>
            <a:r>
              <a:rPr lang="en-US" dirty="0" smtClean="0"/>
              <a:t>permit spaces must, with respect to opening size, configuration, and accessibility, simulate the types of permit</a:t>
            </a:r>
          </a:p>
          <a:p>
            <a:pPr marL="0" lvl="1" defTabSz="931795">
              <a:defRPr/>
            </a:pPr>
            <a:r>
              <a:rPr lang="en-US" dirty="0" smtClean="0"/>
              <a:t>spaces from which rescue is to be performed. </a:t>
            </a:r>
          </a:p>
        </p:txBody>
      </p:sp>
      <p:sp>
        <p:nvSpPr>
          <p:cNvPr id="4" name="Slide Number Placeholder 3"/>
          <p:cNvSpPr>
            <a:spLocks noGrp="1"/>
          </p:cNvSpPr>
          <p:nvPr>
            <p:ph type="sldNum" sz="quarter" idx="10"/>
          </p:nvPr>
        </p:nvSpPr>
        <p:spPr/>
        <p:txBody>
          <a:bodyPr/>
          <a:lstStyle/>
          <a:p>
            <a:fld id="{3B76E0F7-2751-440B-90E3-2012DD724AD5}" type="slidenum">
              <a:rPr lang="en-US" smtClean="0"/>
              <a:t>49</a:t>
            </a:fld>
            <a:endParaRPr lang="en-US"/>
          </a:p>
        </p:txBody>
      </p:sp>
    </p:spTree>
    <p:extLst>
      <p:ext uri="{BB962C8B-B14F-4D97-AF65-F5344CB8AC3E}">
        <p14:creationId xmlns:p14="http://schemas.microsoft.com/office/powerpoint/2010/main" val="6951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spaces noted on this slide</a:t>
            </a:r>
            <a:r>
              <a:rPr lang="en-US" baseline="0" dirty="0" smtClean="0"/>
              <a:t> are examples of confined spaces.  </a:t>
            </a:r>
            <a:br>
              <a:rPr lang="en-US" baseline="0" dirty="0" smtClean="0"/>
            </a:br>
            <a:r>
              <a:rPr lang="en-US" baseline="0" dirty="0" smtClean="0"/>
              <a:t/>
            </a:r>
            <a:br>
              <a:rPr lang="en-US" baseline="0" dirty="0" smtClean="0"/>
            </a:br>
            <a:r>
              <a:rPr lang="en-US" baseline="0" dirty="0" smtClean="0"/>
              <a:t>If you have these types of confined spaces in your workplace, you must review them to ensure compliance with this Standard.</a:t>
            </a:r>
          </a:p>
          <a:p>
            <a:endParaRPr lang="en-US" baseline="0" dirty="0" smtClean="0"/>
          </a:p>
          <a:p>
            <a:endParaRPr lang="en-US" baseline="0" dirty="0" smtClean="0"/>
          </a:p>
          <a:p>
            <a:r>
              <a:rPr lang="en-US" baseline="0" dirty="0" smtClean="0"/>
              <a:t>Not part of script - Image from Partnership with Walsh Construction at Ann Arbor Waste Water Treatment Facility.</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5</a:t>
            </a:fld>
            <a:endParaRPr lang="en-US"/>
          </a:p>
        </p:txBody>
      </p:sp>
    </p:spTree>
    <p:extLst>
      <p:ext uri="{BB962C8B-B14F-4D97-AF65-F5344CB8AC3E}">
        <p14:creationId xmlns:p14="http://schemas.microsoft.com/office/powerpoint/2010/main" val="17474293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Non-entry rescue is required unless the retrieval equipment would increase the overall risk of entry or would not contribute to rescuing the entrant. </a:t>
            </a:r>
          </a:p>
          <a:p>
            <a:r>
              <a:rPr lang="en-US" dirty="0" smtClean="0"/>
              <a:t>Whenever non-entry rescue is selected, the entry employer must:</a:t>
            </a:r>
          </a:p>
          <a:p>
            <a:r>
              <a:rPr lang="en-US" dirty="0" smtClean="0"/>
              <a:t>Ensure that retrieval systems or methods are used</a:t>
            </a:r>
          </a:p>
          <a:p>
            <a:r>
              <a:rPr lang="en-US" dirty="0" smtClean="0"/>
              <a:t>Confirm, prior to entry, that emergency assistance would be available in the event that non-entry rescue fails.</a:t>
            </a:r>
          </a:p>
          <a:p>
            <a:r>
              <a:rPr lang="en-US" dirty="0" smtClean="0"/>
              <a:t>If entry rescue is selected, the employer must designate an entry rescue service</a:t>
            </a:r>
          </a:p>
          <a:p>
            <a:r>
              <a:rPr lang="en-US" dirty="0" smtClean="0"/>
              <a:t/>
            </a:r>
            <a:br>
              <a:rPr lang="en-US" dirty="0" smtClean="0"/>
            </a:br>
            <a:r>
              <a:rPr lang="en-US" dirty="0" smtClean="0"/>
              <a:t>SDS or written information must be made available to the medical facility treating the exposed entrant</a:t>
            </a:r>
          </a:p>
          <a:p>
            <a:endParaRPr lang="en-US" dirty="0" smtClean="0"/>
          </a:p>
          <a:p>
            <a:r>
              <a:rPr lang="en-US" u="none" dirty="0" smtClean="0"/>
              <a:t>Excerpt from</a:t>
            </a:r>
            <a:r>
              <a:rPr lang="en-US" u="none" baseline="0" dirty="0" smtClean="0"/>
              <a:t> Standard for reference only:</a:t>
            </a:r>
            <a:endParaRPr lang="en-US" u="none" dirty="0" smtClean="0"/>
          </a:p>
          <a:p>
            <a:r>
              <a:rPr lang="en-US" u="none" dirty="0" smtClean="0"/>
              <a:t>(</a:t>
            </a:r>
            <a:r>
              <a:rPr lang="en-US" u="none" dirty="0"/>
              <a:t>c) </a:t>
            </a:r>
            <a:r>
              <a:rPr lang="en-US" b="1" i="1" u="none" dirty="0"/>
              <a:t>Non-entry rescue is required unless the retrieval equipment would increase the overall risk of entry or would not contribute to the rescue of the entrant. </a:t>
            </a:r>
          </a:p>
          <a:p>
            <a:r>
              <a:rPr lang="en-US" dirty="0"/>
              <a:t>The employer must designate an entry rescue service whenever non-entry rescue is not selected. </a:t>
            </a:r>
          </a:p>
          <a:p>
            <a:r>
              <a:rPr lang="en-US" dirty="0"/>
              <a:t>Whenever non-entry rescue is selected, the entry employer must ensure that:</a:t>
            </a:r>
          </a:p>
          <a:p>
            <a:r>
              <a:rPr lang="en-US" dirty="0"/>
              <a:t>Retrieval systems or methods are used whenever an authorized entrant enters a permit space</a:t>
            </a:r>
          </a:p>
          <a:p>
            <a:r>
              <a:rPr lang="en-US" dirty="0"/>
              <a:t>Confirm, prior to entry, that emergency assistance would be available in the event that non-entry rescue fails. </a:t>
            </a:r>
          </a:p>
          <a:p>
            <a:endParaRPr lang="en-US" dirty="0"/>
          </a:p>
          <a:p>
            <a:r>
              <a:rPr lang="en-US" dirty="0"/>
              <a:t>(c) is continued on next slide……</a:t>
            </a:r>
          </a:p>
          <a:p>
            <a:endParaRPr lang="en-US" dirty="0"/>
          </a:p>
          <a:p>
            <a:pPr marL="0" lvl="1" defTabSz="931795">
              <a:defRPr/>
            </a:pPr>
            <a:r>
              <a:rPr lang="en-US" dirty="0"/>
              <a:t>(d) SDS or written information must be made available to the medical facility treating the exposed entrant where SDS is available and kept on site.</a:t>
            </a:r>
          </a:p>
          <a:p>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50</a:t>
            </a:fld>
            <a:endParaRPr lang="en-US"/>
          </a:p>
        </p:txBody>
      </p:sp>
    </p:spTree>
    <p:extLst>
      <p:ext uri="{BB962C8B-B14F-4D97-AF65-F5344CB8AC3E}">
        <p14:creationId xmlns:p14="http://schemas.microsoft.com/office/powerpoint/2010/main" val="4309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95">
              <a:defRPr/>
            </a:pPr>
            <a:r>
              <a:rPr lang="en-US" dirty="0"/>
              <a:t>Image Source (free use): http://farm4.staticflickr.com/3214/3040581077_e2b0568721_z.jpg?zz=1</a:t>
            </a:r>
          </a:p>
          <a:p>
            <a:pPr marL="0" lvl="1" defTabSz="931795">
              <a:defRPr/>
            </a:pPr>
            <a:endParaRPr lang="en-US" dirty="0"/>
          </a:p>
          <a:p>
            <a:pPr marL="0" lvl="1" defTabSz="931795">
              <a:defRPr/>
            </a:pPr>
            <a:r>
              <a:rPr lang="en-US" dirty="0" smtClean="0"/>
              <a:t>Speaker’s notes:</a:t>
            </a:r>
          </a:p>
          <a:p>
            <a:pPr marL="0" lvl="1" defTabSz="931795">
              <a:defRPr/>
            </a:pPr>
            <a:r>
              <a:rPr lang="en-US" strike="sngStrike" dirty="0" smtClean="0"/>
              <a:t>(c) continued</a:t>
            </a:r>
            <a:r>
              <a:rPr lang="en-US" dirty="0" smtClean="0"/>
              <a:t>… Retrieval </a:t>
            </a:r>
            <a:r>
              <a:rPr lang="en-US" dirty="0"/>
              <a:t>systems must meet the following requirements: </a:t>
            </a:r>
          </a:p>
          <a:p>
            <a:pPr marL="0" lvl="1" defTabSz="931795">
              <a:defRPr/>
            </a:pPr>
            <a:r>
              <a:rPr lang="en-US" dirty="0"/>
              <a:t>(1) Entrants must use a chest or full body harness, with a retrieval line attached at the center of the entrant’s back near shoulder level, above the entrant’s head, or at another point which the employer can establish presents a profile small enough for the successful removal of the entrant.</a:t>
            </a:r>
          </a:p>
          <a:p>
            <a:pPr marL="0" lvl="1" defTabSz="931795">
              <a:defRPr/>
            </a:pPr>
            <a:r>
              <a:rPr lang="en-US" dirty="0"/>
              <a:t>(2) The other end of the retrieval line must be attached to a mechanical device or fixed point outside the permit space in a way for rescue to begin ASAP.  A mechanical device must be available to retrieve personnel from vertical type permit spaces more than 5 feet deep. </a:t>
            </a:r>
          </a:p>
          <a:p>
            <a:pPr marL="0" lvl="1" defTabSz="931795">
              <a:defRPr/>
            </a:pPr>
            <a:r>
              <a:rPr lang="en-US" dirty="0"/>
              <a:t>(3) Unsuitable retrieval equipment must not be used, (e.g. retrieval lines that may become easily entangled with those used by other entrants, or lines that will not work due to the internal configuration of the permit space). </a:t>
            </a:r>
          </a:p>
          <a:p>
            <a:pPr marL="0" lvl="1" defTabSz="931795">
              <a:defRPr/>
            </a:pPr>
            <a:endParaRPr lang="en-US" dirty="0"/>
          </a:p>
          <a:p>
            <a:pPr marL="0" lvl="1" defTabSz="931795">
              <a:defRPr/>
            </a:pPr>
            <a:r>
              <a:rPr lang="en-US" dirty="0"/>
              <a:t>Wristlets or anklets may be used in lieu of the chest or full body harness if the employer can demonstrate that the use of a chest or full body harness is infeasible or creates a greater hazard and that the use of wristlets or anklets is the safest and most effective alternative. </a:t>
            </a:r>
          </a:p>
        </p:txBody>
      </p:sp>
      <p:sp>
        <p:nvSpPr>
          <p:cNvPr id="4" name="Slide Number Placeholder 3"/>
          <p:cNvSpPr>
            <a:spLocks noGrp="1"/>
          </p:cNvSpPr>
          <p:nvPr>
            <p:ph type="sldNum" sz="quarter" idx="10"/>
          </p:nvPr>
        </p:nvSpPr>
        <p:spPr/>
        <p:txBody>
          <a:bodyPr/>
          <a:lstStyle/>
          <a:p>
            <a:fld id="{3B76E0F7-2751-440B-90E3-2012DD724AD5}" type="slidenum">
              <a:rPr lang="en-US" smtClean="0"/>
              <a:t>51</a:t>
            </a:fld>
            <a:endParaRPr lang="en-US"/>
          </a:p>
        </p:txBody>
      </p:sp>
    </p:spTree>
    <p:extLst>
      <p:ext uri="{BB962C8B-B14F-4D97-AF65-F5344CB8AC3E}">
        <p14:creationId xmlns:p14="http://schemas.microsoft.com/office/powerpoint/2010/main" val="4132976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(free): http://2012books.lardbucket.org/books/management-principles-v1.1/section_17/4b8e92895582523a8d24a69a0082581e.jpg</a:t>
            </a:r>
          </a:p>
          <a:p>
            <a:endParaRPr lang="en-US" dirty="0" smtClean="0"/>
          </a:p>
          <a:p>
            <a:r>
              <a:rPr lang="en-US" dirty="0" smtClean="0"/>
              <a:t>Speaker’s notes:</a:t>
            </a:r>
          </a:p>
          <a:p>
            <a:r>
              <a:rPr lang="en-US" dirty="0" smtClean="0"/>
              <a:t>(a) Employers must consult with affected employees and their authorized representatives on the development and implementation of all aspects of the permit space program </a:t>
            </a:r>
            <a:r>
              <a:rPr lang="en-US" strike="sngStrike" dirty="0" smtClean="0"/>
              <a:t>required by §1926.1203 of this standard</a:t>
            </a:r>
            <a:r>
              <a:rPr lang="en-US" dirty="0" smtClean="0"/>
              <a:t>.</a:t>
            </a:r>
          </a:p>
          <a:p>
            <a:r>
              <a:rPr lang="en-US" dirty="0" smtClean="0"/>
              <a:t>(b) Employers must make available to each affected employee and his/her authorized representatives all information required to be developed by this standard.</a:t>
            </a:r>
          </a:p>
        </p:txBody>
      </p:sp>
      <p:sp>
        <p:nvSpPr>
          <p:cNvPr id="4" name="Slide Number Placeholder 3"/>
          <p:cNvSpPr>
            <a:spLocks noGrp="1"/>
          </p:cNvSpPr>
          <p:nvPr>
            <p:ph type="sldNum" sz="quarter" idx="10"/>
          </p:nvPr>
        </p:nvSpPr>
        <p:spPr/>
        <p:txBody>
          <a:bodyPr/>
          <a:lstStyle/>
          <a:p>
            <a:fld id="{3B76E0F7-2751-440B-90E3-2012DD724AD5}" type="slidenum">
              <a:rPr lang="en-US" smtClean="0"/>
              <a:t>52</a:t>
            </a:fld>
            <a:endParaRPr lang="en-US"/>
          </a:p>
        </p:txBody>
      </p:sp>
    </p:spTree>
    <p:extLst>
      <p:ext uri="{BB962C8B-B14F-4D97-AF65-F5344CB8AC3E}">
        <p14:creationId xmlns:p14="http://schemas.microsoft.com/office/powerpoint/2010/main" val="4195965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Additional information is available on the MIOSHA and OSHA websites.</a:t>
            </a:r>
          </a:p>
          <a:p>
            <a:endParaRPr lang="en-US" dirty="0" smtClean="0"/>
          </a:p>
          <a:p>
            <a:r>
              <a:rPr lang="en-US" dirty="0" smtClean="0"/>
              <a:t>To access the MIOSHA</a:t>
            </a:r>
            <a:r>
              <a:rPr lang="en-US" baseline="0" dirty="0" smtClean="0"/>
              <a:t> webpage, go to www.michigan.gov/miosha then select the A-Z Index on the left side of the page.  Choose “C” for “confined space”.</a:t>
            </a:r>
          </a:p>
          <a:p>
            <a:endParaRPr lang="en-US" baseline="0" dirty="0" smtClean="0"/>
          </a:p>
          <a:p>
            <a:r>
              <a:rPr lang="en-US" baseline="0" dirty="0" smtClean="0"/>
              <a:t>The MIOSHA Confined Space in Construction webpage provides links to Federal OSHA resources including the Small Entity Compliance Guide, Fact Sheets, FAQs and Standard Interpretations.</a:t>
            </a:r>
          </a:p>
          <a:p>
            <a:endParaRPr lang="en-US" baseline="0" dirty="0" smtClean="0"/>
          </a:p>
          <a:p>
            <a:r>
              <a:rPr lang="en-US" baseline="0" dirty="0" smtClean="0"/>
              <a:t>You may also refer to the General Industry Permit-Required Confined Space guidelines and interpretations.</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53</a:t>
            </a:fld>
            <a:endParaRPr lang="en-US"/>
          </a:p>
        </p:txBody>
      </p:sp>
    </p:spTree>
    <p:extLst>
      <p:ext uri="{BB962C8B-B14F-4D97-AF65-F5344CB8AC3E}">
        <p14:creationId xmlns:p14="http://schemas.microsoft.com/office/powerpoint/2010/main" val="3525612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endParaRPr lang="en-US" dirty="0" smtClean="0"/>
          </a:p>
          <a:p>
            <a:r>
              <a:rPr lang="en-US" dirty="0" smtClean="0"/>
              <a:t>This concludes the training.  If you have questions, please contact the MIOSHA Consultation Education</a:t>
            </a:r>
            <a:r>
              <a:rPr lang="en-US" baseline="0" dirty="0" smtClean="0"/>
              <a:t> and Training Division at (517) 284-7720 or Construction Safety and Health Division (517) 284-7680.</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3B76E0F7-2751-440B-90E3-2012DD724AD5}" type="slidenum">
              <a:rPr lang="en-US" smtClean="0"/>
              <a:t>54</a:t>
            </a:fld>
            <a:endParaRPr lang="en-US"/>
          </a:p>
        </p:txBody>
      </p:sp>
    </p:spTree>
    <p:extLst>
      <p:ext uri="{BB962C8B-B14F-4D97-AF65-F5344CB8AC3E}">
        <p14:creationId xmlns:p14="http://schemas.microsoft.com/office/powerpoint/2010/main" val="423014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“What is a </a:t>
            </a:r>
            <a:r>
              <a:rPr lang="en-US" b="1" i="1" dirty="0"/>
              <a:t>Permit Required </a:t>
            </a:r>
            <a:r>
              <a:rPr lang="en-US" b="1" dirty="0"/>
              <a:t>Confined Space?”</a:t>
            </a:r>
          </a:p>
          <a:p>
            <a:endParaRPr lang="en-US" dirty="0"/>
          </a:p>
          <a:p>
            <a:r>
              <a:rPr lang="en-US" dirty="0"/>
              <a:t>A </a:t>
            </a:r>
            <a:r>
              <a:rPr lang="en-US" b="1" i="1" dirty="0"/>
              <a:t>Permit Required Confined Space </a:t>
            </a:r>
            <a:r>
              <a:rPr lang="en-US" dirty="0"/>
              <a:t>is a </a:t>
            </a:r>
            <a:r>
              <a:rPr lang="en-US" b="1" dirty="0"/>
              <a:t>confined space (as defined on the previous slide) which </a:t>
            </a:r>
            <a:r>
              <a:rPr lang="en-US" dirty="0"/>
              <a:t>contains </a:t>
            </a:r>
            <a:r>
              <a:rPr lang="en-US" b="1" u="sng" dirty="0"/>
              <a:t>one or more </a:t>
            </a:r>
            <a:r>
              <a:rPr lang="en-US" dirty="0"/>
              <a:t>of the following:</a:t>
            </a:r>
          </a:p>
          <a:p>
            <a:pPr marL="797380" lvl="1" indent="-341734">
              <a:buFont typeface="Arial" panose="020B0604020202020204" pitchFamily="34" charset="0"/>
              <a:buChar char="•"/>
            </a:pPr>
            <a:r>
              <a:rPr lang="en-US" dirty="0"/>
              <a:t>A hazardous atmosphere or potential to contain a hazardous atmosphere;</a:t>
            </a:r>
          </a:p>
          <a:p>
            <a:pPr marL="797380" lvl="1" indent="-341734">
              <a:buFont typeface="Arial" panose="020B0604020202020204" pitchFamily="34" charset="0"/>
              <a:buChar char="•"/>
            </a:pPr>
            <a:r>
              <a:rPr lang="en-US" dirty="0"/>
              <a:t>A material that has the potential for engulfing an entrant;</a:t>
            </a:r>
          </a:p>
          <a:p>
            <a:pPr marL="797380" lvl="1" indent="-341734">
              <a:buFont typeface="Arial" panose="020B0604020202020204" pitchFamily="34" charset="0"/>
              <a:buChar char="•"/>
            </a:pPr>
            <a:r>
              <a:rPr lang="en-US" dirty="0"/>
              <a:t>An internal configuration such that an entrant could be trapped or asphyxiated by inwardly converging walls or by a floor which slopes downward and tapers to a smaller cross section; or</a:t>
            </a:r>
          </a:p>
          <a:p>
            <a:pPr marL="797380" lvl="1" indent="-341734">
              <a:buFont typeface="Arial" panose="020B0604020202020204" pitchFamily="34" charset="0"/>
              <a:buChar char="•"/>
            </a:pPr>
            <a:r>
              <a:rPr lang="en-US" dirty="0"/>
              <a:t>Any other recognized serious safety or health hazard</a:t>
            </a:r>
          </a:p>
          <a:p>
            <a:pPr marL="455646" lvl="1"/>
            <a:endParaRPr lang="en-US" dirty="0"/>
          </a:p>
          <a:p>
            <a:r>
              <a:rPr lang="en-US" dirty="0"/>
              <a:t>If the workplace contains one or more permit spaces, the employer who identifies, or who receives notice of, a permit space has additional obligations under the Standard.</a:t>
            </a:r>
          </a:p>
        </p:txBody>
      </p:sp>
      <p:sp>
        <p:nvSpPr>
          <p:cNvPr id="4" name="Slide Number Placeholder 3"/>
          <p:cNvSpPr>
            <a:spLocks noGrp="1"/>
          </p:cNvSpPr>
          <p:nvPr>
            <p:ph type="sldNum" sz="quarter" idx="10"/>
          </p:nvPr>
        </p:nvSpPr>
        <p:spPr/>
        <p:txBody>
          <a:bodyPr/>
          <a:lstStyle/>
          <a:p>
            <a:fld id="{3B76E0F7-2751-440B-90E3-2012DD724AD5}" type="slidenum">
              <a:rPr lang="en-US" smtClean="0"/>
              <a:t>6</a:t>
            </a:fld>
            <a:endParaRPr lang="en-US"/>
          </a:p>
        </p:txBody>
      </p:sp>
    </p:spTree>
    <p:extLst>
      <p:ext uri="{BB962C8B-B14F-4D97-AF65-F5344CB8AC3E}">
        <p14:creationId xmlns:p14="http://schemas.microsoft.com/office/powerpoint/2010/main" val="305548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Part 1 General Rules and Part 7 Welding and Cutting, were revised to reference Part 35 Confined Space in Construction.</a:t>
            </a:r>
          </a:p>
        </p:txBody>
      </p:sp>
      <p:sp>
        <p:nvSpPr>
          <p:cNvPr id="4" name="Slide Number Placeholder 3"/>
          <p:cNvSpPr>
            <a:spLocks noGrp="1"/>
          </p:cNvSpPr>
          <p:nvPr>
            <p:ph type="sldNum" sz="quarter" idx="10"/>
          </p:nvPr>
        </p:nvSpPr>
        <p:spPr/>
        <p:txBody>
          <a:bodyPr/>
          <a:lstStyle/>
          <a:p>
            <a:fld id="{3B76E0F7-2751-440B-90E3-2012DD724AD5}" type="slidenum">
              <a:rPr lang="en-US" smtClean="0"/>
              <a:t>7</a:t>
            </a:fld>
            <a:endParaRPr lang="en-US"/>
          </a:p>
        </p:txBody>
      </p:sp>
    </p:spTree>
    <p:extLst>
      <p:ext uri="{BB962C8B-B14F-4D97-AF65-F5344CB8AC3E}">
        <p14:creationId xmlns:p14="http://schemas.microsoft.com/office/powerpoint/2010/main" val="118372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already be familiar with MIOSHA’s General Industry Permit-required Confined Spaces Standard (Parts 90 &amp; 490). </a:t>
            </a:r>
          </a:p>
          <a:p>
            <a:endParaRPr lang="en-US" dirty="0"/>
          </a:p>
          <a:p>
            <a:r>
              <a:rPr lang="en-US" dirty="0"/>
              <a:t>The new Part 35. Confined Space in Construction Standard is very similar to the General Industry Standard.</a:t>
            </a:r>
          </a:p>
          <a:p>
            <a:endParaRPr lang="en-US" dirty="0"/>
          </a:p>
          <a:p>
            <a:r>
              <a:rPr lang="en-US" dirty="0"/>
              <a:t>Determining which Standard applies, will depend on the work activity being performed.</a:t>
            </a:r>
          </a:p>
        </p:txBody>
      </p:sp>
      <p:sp>
        <p:nvSpPr>
          <p:cNvPr id="4" name="Slide Number Placeholder 3"/>
          <p:cNvSpPr>
            <a:spLocks noGrp="1"/>
          </p:cNvSpPr>
          <p:nvPr>
            <p:ph type="sldNum" sz="quarter" idx="10"/>
          </p:nvPr>
        </p:nvSpPr>
        <p:spPr/>
        <p:txBody>
          <a:bodyPr/>
          <a:lstStyle/>
          <a:p>
            <a:fld id="{3B76E0F7-2751-440B-90E3-2012DD724AD5}" type="slidenum">
              <a:rPr lang="en-US" smtClean="0"/>
              <a:t>8</a:t>
            </a:fld>
            <a:endParaRPr lang="en-US"/>
          </a:p>
        </p:txBody>
      </p:sp>
    </p:spTree>
    <p:extLst>
      <p:ext uri="{BB962C8B-B14F-4D97-AF65-F5344CB8AC3E}">
        <p14:creationId xmlns:p14="http://schemas.microsoft.com/office/powerpoint/2010/main" val="124574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construction work would include: construction, alteration, and/or substantial repair (upgrades and improvements), including painting and decorating.</a:t>
            </a:r>
          </a:p>
          <a:p>
            <a:endParaRPr lang="en-US" dirty="0"/>
          </a:p>
          <a:p>
            <a:r>
              <a:rPr lang="en-US" dirty="0"/>
              <a:t>The General Industry Standard would apply to “maintenance activities“; which would include activities related to making or keeping a structure, fixture or foundation in proper condition, in a routine, scheduled, or anticipated fashion. </a:t>
            </a:r>
          </a:p>
          <a:p>
            <a:endParaRPr lang="en-US" dirty="0"/>
          </a:p>
          <a:p>
            <a:r>
              <a:rPr lang="en-US" dirty="0"/>
              <a:t>Maintenance involves "keeping equipment working in its </a:t>
            </a:r>
            <a:r>
              <a:rPr lang="en-US" b="1" dirty="0"/>
              <a:t>existing</a:t>
            </a:r>
            <a:r>
              <a:rPr lang="en-US" dirty="0"/>
              <a:t> state, </a:t>
            </a:r>
            <a:r>
              <a:rPr lang="en-US" i="1" dirty="0"/>
              <a:t>i.e</a:t>
            </a:r>
            <a:r>
              <a:rPr lang="en-US" dirty="0"/>
              <a:t>., preventing its failure or decline.“</a:t>
            </a:r>
          </a:p>
        </p:txBody>
      </p:sp>
      <p:sp>
        <p:nvSpPr>
          <p:cNvPr id="4" name="Slide Number Placeholder 3"/>
          <p:cNvSpPr>
            <a:spLocks noGrp="1"/>
          </p:cNvSpPr>
          <p:nvPr>
            <p:ph type="sldNum" sz="quarter" idx="10"/>
          </p:nvPr>
        </p:nvSpPr>
        <p:spPr/>
        <p:txBody>
          <a:bodyPr/>
          <a:lstStyle/>
          <a:p>
            <a:fld id="{3B76E0F7-2751-440B-90E3-2012DD724AD5}" type="slidenum">
              <a:rPr lang="en-US" smtClean="0"/>
              <a:t>9</a:t>
            </a:fld>
            <a:endParaRPr lang="en-US"/>
          </a:p>
        </p:txBody>
      </p:sp>
    </p:spTree>
    <p:extLst>
      <p:ext uri="{BB962C8B-B14F-4D97-AF65-F5344CB8AC3E}">
        <p14:creationId xmlns:p14="http://schemas.microsoft.com/office/powerpoint/2010/main" val="27063785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A7D58-B1B7-445F-BE04-2591CA771337}"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2A9530A-E14B-4D2E-8117-991B0EC27B9B}" type="slidenum">
              <a:rPr lang="en-US" smtClean="0"/>
              <a:t>‹#›</a:t>
            </a:fld>
            <a:endParaRPr lang="en-US"/>
          </a:p>
        </p:txBody>
      </p:sp>
    </p:spTree>
    <p:extLst>
      <p:ext uri="{BB962C8B-B14F-4D97-AF65-F5344CB8AC3E}">
        <p14:creationId xmlns:p14="http://schemas.microsoft.com/office/powerpoint/2010/main" val="320544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CA58C8-4713-4B12-ACE1-5B00D20BEF5C}"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220700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8C7D26-9169-4D46-9C23-E686CE17C736}"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419352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614EE-415E-45B1-89D1-36EED187914A}"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429331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D427B-9C43-4FE3-9A0B-AB1E78212120}"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380624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F916B-99BC-4633-9339-01880D71A7D4}"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411588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0BB90-2CC1-4DC8-A24F-C68E84C1F77B}" type="datetime1">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214263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45AC-3476-43AD-8A9A-2B00D9D08F6C}" type="datetime1">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335137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85689-FECE-4728-8447-1034A1B4161D}" type="datetime1">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364235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319A8-3D83-4B23-9057-B590116964DE}" type="datetime1">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1002840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E3850-6818-4515-818F-69CF65035A88}" type="datetime1">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9265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45408-2F47-4DC3-A833-B953A4BA2E5E}"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2516908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1F71E-C861-4294-BFBF-72D555FAC5E4}" type="datetime1">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1091951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F5CAB-FCF9-4562-8042-F0D8FFF18CF1}"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294845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3C670-60E9-4175-9241-ED89FD10D8DD}" type="datetime1">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867626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B0951-C40F-4E39-8B1C-64EB08ACDE63}" type="datetime1">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F63DD-4EF8-4B62-9E03-D195EDEBC9C6}" type="slidenum">
              <a:rPr lang="en-US" smtClean="0"/>
              <a:t>‹#›</a:t>
            </a:fld>
            <a:endParaRPr lang="en-US"/>
          </a:p>
        </p:txBody>
      </p:sp>
    </p:spTree>
    <p:extLst>
      <p:ext uri="{BB962C8B-B14F-4D97-AF65-F5344CB8AC3E}">
        <p14:creationId xmlns:p14="http://schemas.microsoft.com/office/powerpoint/2010/main" val="13367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F9ADF50-D612-47A8-902E-F03ABDBDDD67}" type="datetime1">
              <a:rPr lang="en-US" smtClean="0"/>
              <a:t>3/9/2016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2A9530A-E14B-4D2E-8117-991B0EC27B9B}" type="slidenum">
              <a:rPr lang="en-US" smtClean="0"/>
              <a:t>‹#›</a:t>
            </a:fld>
            <a:endParaRPr lang="en-US"/>
          </a:p>
        </p:txBody>
      </p:sp>
    </p:spTree>
    <p:extLst>
      <p:ext uri="{BB962C8B-B14F-4D97-AF65-F5344CB8AC3E}">
        <p14:creationId xmlns:p14="http://schemas.microsoft.com/office/powerpoint/2010/main" val="205658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1B62A-FD56-47A5-889E-C018893C8F4B}" type="datetime1">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46940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F57B8-7440-47E5-A19A-A9C6D7B92D7E}" type="datetime1">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404517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411652-BBFE-4DBD-97F8-B270DA912295}" type="datetime1">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105064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487DB-B973-42B1-BAD9-42E0CAB90E13}" type="datetime1">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1512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7C94D-D74A-491C-9E44-3D1A3719946D}" type="datetime1">
              <a:rPr lang="en-US" smtClean="0"/>
              <a:t>3/9/2016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162720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E7CF6-08E8-47A9-AD84-E9E914230022}" type="datetime1">
              <a:rPr lang="en-US" smtClean="0"/>
              <a:t>3/9/2016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A9530A-E14B-4D2E-8117-991B0EC27B9B}" type="slidenum">
              <a:rPr lang="en-US" smtClean="0"/>
              <a:t>‹#›</a:t>
            </a:fld>
            <a:endParaRPr lang="en-US"/>
          </a:p>
        </p:txBody>
      </p:sp>
    </p:spTree>
    <p:extLst>
      <p:ext uri="{BB962C8B-B14F-4D97-AF65-F5344CB8AC3E}">
        <p14:creationId xmlns:p14="http://schemas.microsoft.com/office/powerpoint/2010/main" val="401837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9E9B7E7-E417-4BE1-A763-1CDAEEA95DAA}" type="datetime1">
              <a:rPr lang="en-US" smtClean="0"/>
              <a:t>3/9/2016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6255" y="6371608"/>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25658" y="6414711"/>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2A9530A-E14B-4D2E-8117-991B0EC27B9B}" type="slidenum">
              <a:rPr lang="en-US" smtClean="0"/>
              <a:t>‹#›</a:t>
            </a:fld>
            <a:endParaRPr lang="en-US"/>
          </a:p>
        </p:txBody>
      </p:sp>
    </p:spTree>
    <p:extLst>
      <p:ext uri="{BB962C8B-B14F-4D97-AF65-F5344CB8AC3E}">
        <p14:creationId xmlns:p14="http://schemas.microsoft.com/office/powerpoint/2010/main" val="10256143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FA22B-2FDC-4A41-8D72-E57156861A4C}" type="datetime1">
              <a:rPr lang="en-US" smtClean="0"/>
              <a:t>3/9/2016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F63DD-4EF8-4B62-9E03-D195EDEBC9C6}" type="slidenum">
              <a:rPr lang="en-US" smtClean="0"/>
              <a:t>‹#›</a:t>
            </a:fld>
            <a:endParaRPr lang="en-US"/>
          </a:p>
        </p:txBody>
      </p:sp>
    </p:spTree>
    <p:extLst>
      <p:ext uri="{BB962C8B-B14F-4D97-AF65-F5344CB8AC3E}">
        <p14:creationId xmlns:p14="http://schemas.microsoft.com/office/powerpoint/2010/main" val="26091274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351" y="1160375"/>
            <a:ext cx="9966960" cy="3035808"/>
          </a:xfrm>
        </p:spPr>
        <p:txBody>
          <a:bodyPr/>
          <a:lstStyle/>
          <a:p>
            <a:r>
              <a:rPr lang="en-US" sz="6600" dirty="0" smtClean="0"/>
              <a:t>MIOSHA Part 35 Confined Space in Construction - Awareness</a:t>
            </a:r>
            <a:r>
              <a:rPr lang="en-US" sz="6600" dirty="0"/>
              <a:t/>
            </a:r>
            <a:br>
              <a:rPr lang="en-US" sz="6600" dirty="0"/>
            </a:br>
            <a:r>
              <a:rPr lang="en-US" sz="4400" dirty="0" smtClean="0"/>
              <a:t>(OSHA 1926.1201 </a:t>
            </a:r>
            <a:r>
              <a:rPr lang="en-US" sz="4400" dirty="0" err="1"/>
              <a:t>SubPart</a:t>
            </a:r>
            <a:r>
              <a:rPr lang="en-US" sz="4400" dirty="0"/>
              <a:t> </a:t>
            </a:r>
            <a:r>
              <a:rPr lang="en-US" sz="4400" dirty="0" smtClean="0"/>
              <a:t>AA)</a:t>
            </a:r>
            <a:endParaRPr lang="en-US" sz="4400" dirty="0"/>
          </a:p>
        </p:txBody>
      </p:sp>
      <p:sp>
        <p:nvSpPr>
          <p:cNvPr id="3" name="Subtitle 2"/>
          <p:cNvSpPr>
            <a:spLocks noGrp="1"/>
          </p:cNvSpPr>
          <p:nvPr>
            <p:ph type="subTitle" idx="1"/>
          </p:nvPr>
        </p:nvSpPr>
        <p:spPr>
          <a:xfrm>
            <a:off x="1069848" y="4389120"/>
            <a:ext cx="7891272" cy="2246458"/>
          </a:xfrm>
        </p:spPr>
        <p:txBody>
          <a:bodyPr>
            <a:normAutofit/>
          </a:bodyPr>
          <a:lstStyle/>
          <a:p>
            <a:r>
              <a:rPr lang="en-US" dirty="0" smtClean="0"/>
              <a:t>Presented by</a:t>
            </a:r>
          </a:p>
          <a:p>
            <a:endParaRPr lang="en-US" dirty="0" smtClean="0"/>
          </a:p>
          <a:p>
            <a:r>
              <a:rPr lang="en-US" dirty="0" smtClean="0"/>
              <a:t>MIOSHA Consultation Education and Training</a:t>
            </a:r>
          </a:p>
          <a:p>
            <a:r>
              <a:rPr lang="en-US" dirty="0" smtClean="0"/>
              <a:t>517-284-7720</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Tree>
    <p:extLst>
      <p:ext uri="{BB962C8B-B14F-4D97-AF65-F5344CB8AC3E}">
        <p14:creationId xmlns:p14="http://schemas.microsoft.com/office/powerpoint/2010/main" val="59421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Overview of Differences: </a:t>
            </a:r>
            <a:br>
              <a:rPr lang="en-US" dirty="0" smtClean="0">
                <a:effectLst/>
              </a:rPr>
            </a:br>
            <a:r>
              <a:rPr lang="en-US" dirty="0" smtClean="0">
                <a:effectLst/>
              </a:rPr>
              <a:t>G.I. vs Construction Confined Space Rules</a:t>
            </a:r>
            <a:endParaRPr lang="en-US" dirty="0">
              <a:effectLst/>
            </a:endParaRPr>
          </a:p>
        </p:txBody>
      </p:sp>
      <p:sp>
        <p:nvSpPr>
          <p:cNvPr id="3" name="Content Placeholder 2"/>
          <p:cNvSpPr>
            <a:spLocks noGrp="1"/>
          </p:cNvSpPr>
          <p:nvPr>
            <p:ph idx="1"/>
          </p:nvPr>
        </p:nvSpPr>
        <p:spPr/>
        <p:txBody>
          <a:bodyPr>
            <a:normAutofit/>
          </a:bodyPr>
          <a:lstStyle/>
          <a:p>
            <a:pPr marL="0" indent="0">
              <a:buNone/>
            </a:pPr>
            <a:r>
              <a:rPr lang="en-US" sz="2800" dirty="0"/>
              <a:t>GI Standard, </a:t>
            </a:r>
            <a:r>
              <a:rPr lang="en-US" sz="2800" dirty="0" smtClean="0"/>
              <a:t>Plus:</a:t>
            </a:r>
            <a:endParaRPr lang="en-US" sz="2800" dirty="0"/>
          </a:p>
          <a:p>
            <a:r>
              <a:rPr lang="en-US" sz="2800" dirty="0"/>
              <a:t>A competent person must conduct worksite </a:t>
            </a:r>
            <a:r>
              <a:rPr lang="en-US" sz="2800" dirty="0" smtClean="0"/>
              <a:t>evaluation</a:t>
            </a:r>
            <a:endParaRPr lang="en-US" sz="2800" dirty="0"/>
          </a:p>
          <a:p>
            <a:r>
              <a:rPr lang="en-US" sz="2800" dirty="0"/>
              <a:t>Employers using “alternate procedures” for permit space entry must prevent physical hazard exposures through elimination or isolation </a:t>
            </a:r>
            <a:r>
              <a:rPr lang="en-US" sz="2800" dirty="0" smtClean="0"/>
              <a:t>(e.g. Lockout/Tag Out).</a:t>
            </a:r>
            <a:endParaRPr lang="en-US" sz="2800" dirty="0"/>
          </a:p>
          <a:p>
            <a:r>
              <a:rPr lang="en-US" sz="2800" dirty="0"/>
              <a:t>Permits may be suspended instead of cancelled, provided the space is returned to permit conditions prior to </a:t>
            </a:r>
            <a:r>
              <a:rPr lang="en-US" sz="2800" dirty="0" smtClean="0"/>
              <a:t>re-entry</a:t>
            </a:r>
            <a:endParaRPr lang="en-US" sz="2800" dirty="0"/>
          </a:p>
          <a:p>
            <a:endParaRPr lang="en-US"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sp>
        <p:nvSpPr>
          <p:cNvPr id="4" name="Slide Number Placeholder 3"/>
          <p:cNvSpPr>
            <a:spLocks noGrp="1"/>
          </p:cNvSpPr>
          <p:nvPr>
            <p:ph type="sldNum" sz="quarter" idx="12"/>
          </p:nvPr>
        </p:nvSpPr>
        <p:spPr/>
        <p:txBody>
          <a:bodyPr/>
          <a:lstStyle/>
          <a:p>
            <a:fld id="{B2A9530A-E14B-4D2E-8117-991B0EC27B9B}" type="slidenum">
              <a:rPr lang="en-US" smtClean="0"/>
              <a:t>10</a:t>
            </a:fld>
            <a:endParaRPr lang="en-US"/>
          </a:p>
        </p:txBody>
      </p:sp>
    </p:spTree>
    <p:extLst>
      <p:ext uri="{BB962C8B-B14F-4D97-AF65-F5344CB8AC3E}">
        <p14:creationId xmlns:p14="http://schemas.microsoft.com/office/powerpoint/2010/main" val="358860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Overview of Differences </a:t>
            </a:r>
            <a:r>
              <a:rPr lang="en-US" sz="2800" dirty="0" smtClean="0">
                <a:solidFill>
                  <a:prstClr val="black"/>
                </a:solidFill>
                <a:effectLst/>
              </a:rPr>
              <a:t>(continued)</a:t>
            </a:r>
            <a:endParaRPr lang="en-US" sz="6000" dirty="0">
              <a:effectLst/>
            </a:endParaRPr>
          </a:p>
        </p:txBody>
      </p:sp>
      <p:sp>
        <p:nvSpPr>
          <p:cNvPr id="3" name="Content Placeholder 2"/>
          <p:cNvSpPr>
            <a:spLocks noGrp="1"/>
          </p:cNvSpPr>
          <p:nvPr>
            <p:ph idx="1"/>
          </p:nvPr>
        </p:nvSpPr>
        <p:spPr>
          <a:xfrm>
            <a:off x="1055993" y="2121408"/>
            <a:ext cx="10058400" cy="4050792"/>
          </a:xfrm>
        </p:spPr>
        <p:txBody>
          <a:bodyPr>
            <a:normAutofit/>
          </a:bodyPr>
          <a:lstStyle/>
          <a:p>
            <a:r>
              <a:rPr lang="en-US" sz="2800" dirty="0" smtClean="0"/>
              <a:t>Continuous </a:t>
            </a:r>
            <a:r>
              <a:rPr lang="en-US" sz="2800" dirty="0"/>
              <a:t>monitoring of atmospheric and engulfment hazards</a:t>
            </a:r>
          </a:p>
          <a:p>
            <a:r>
              <a:rPr lang="en-US" sz="2800" dirty="0" smtClean="0"/>
              <a:t>Employers </a:t>
            </a:r>
            <a:r>
              <a:rPr lang="en-US" sz="2800" dirty="0"/>
              <a:t>relying on local emergency services for rescue must arrange for responders to notify in advance if responders will be </a:t>
            </a:r>
            <a:r>
              <a:rPr lang="en-US" sz="2800" dirty="0" smtClean="0"/>
              <a:t>unavailable</a:t>
            </a:r>
          </a:p>
          <a:p>
            <a:r>
              <a:rPr lang="en-US" sz="2800" dirty="0"/>
              <a:t>Specific information exchange </a:t>
            </a:r>
            <a:r>
              <a:rPr lang="en-US" sz="2800" dirty="0" smtClean="0"/>
              <a:t/>
            </a:r>
            <a:br>
              <a:rPr lang="en-US" sz="2800" dirty="0" smtClean="0"/>
            </a:br>
            <a:r>
              <a:rPr lang="en-US" sz="2800" dirty="0" smtClean="0"/>
              <a:t>requirements </a:t>
            </a:r>
            <a:r>
              <a:rPr lang="en-US" sz="2800" dirty="0"/>
              <a:t>for multi-employer </a:t>
            </a:r>
            <a:r>
              <a:rPr lang="en-US" sz="2800" dirty="0" smtClean="0"/>
              <a:t/>
            </a:r>
            <a:br>
              <a:rPr lang="en-US" sz="2800" dirty="0" smtClean="0"/>
            </a:br>
            <a:r>
              <a:rPr lang="en-US" sz="2800" dirty="0" smtClean="0"/>
              <a:t>work sites</a:t>
            </a:r>
            <a:endParaRPr lang="en-US" sz="2800" dirty="0"/>
          </a:p>
          <a:p>
            <a:endParaRPr lang="en-US" dirty="0"/>
          </a:p>
          <a:p>
            <a:endParaRPr lang="en-US"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pic>
        <p:nvPicPr>
          <p:cNvPr id="6" name="Picture 10" descr="http://www.sewerhistory.org/grfx/components/mhcus/images/us_mi_mhc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158" y="4168714"/>
            <a:ext cx="2853491" cy="2136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02222" y="6358187"/>
            <a:ext cx="2594685" cy="307777"/>
          </a:xfrm>
          <a:prstGeom prst="rect">
            <a:avLst/>
          </a:prstGeom>
          <a:noFill/>
        </p:spPr>
        <p:txBody>
          <a:bodyPr wrap="none" rtlCol="0">
            <a:spAutoFit/>
          </a:bodyPr>
          <a:lstStyle/>
          <a:p>
            <a:r>
              <a:rPr lang="en-US" sz="1400" dirty="0" smtClean="0"/>
              <a:t>Image from: sewerhistory.org</a:t>
            </a:r>
            <a:endParaRPr lang="en-US" sz="1400" dirty="0"/>
          </a:p>
        </p:txBody>
      </p:sp>
      <p:sp>
        <p:nvSpPr>
          <p:cNvPr id="4" name="Slide Number Placeholder 3"/>
          <p:cNvSpPr>
            <a:spLocks noGrp="1"/>
          </p:cNvSpPr>
          <p:nvPr>
            <p:ph type="sldNum" sz="quarter" idx="12"/>
          </p:nvPr>
        </p:nvSpPr>
        <p:spPr/>
        <p:txBody>
          <a:bodyPr/>
          <a:lstStyle/>
          <a:p>
            <a:fld id="{B2A9530A-E14B-4D2E-8117-991B0EC27B9B}" type="slidenum">
              <a:rPr lang="en-US" smtClean="0"/>
              <a:t>11</a:t>
            </a:fld>
            <a:endParaRPr lang="en-US"/>
          </a:p>
        </p:txBody>
      </p:sp>
    </p:spTree>
    <p:extLst>
      <p:ext uri="{BB962C8B-B14F-4D97-AF65-F5344CB8AC3E}">
        <p14:creationId xmlns:p14="http://schemas.microsoft.com/office/powerpoint/2010/main" val="3635590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Confined Space in Construction:</a:t>
            </a:r>
            <a:br>
              <a:rPr lang="en-US" dirty="0" smtClean="0"/>
            </a:br>
            <a:r>
              <a:rPr lang="en-US" dirty="0" smtClean="0"/>
              <a:t>Who’s Who</a:t>
            </a:r>
            <a:endParaRPr lang="en-US" dirty="0"/>
          </a:p>
        </p:txBody>
      </p:sp>
      <p:sp>
        <p:nvSpPr>
          <p:cNvPr id="4" name="Content Placeholder 3"/>
          <p:cNvSpPr>
            <a:spLocks noGrp="1"/>
          </p:cNvSpPr>
          <p:nvPr>
            <p:ph sz="half" idx="1"/>
          </p:nvPr>
        </p:nvSpPr>
        <p:spPr/>
        <p:txBody>
          <a:bodyPr>
            <a:normAutofit/>
          </a:bodyPr>
          <a:lstStyle/>
          <a:p>
            <a:r>
              <a:rPr lang="en-US" sz="2800" dirty="0" smtClean="0"/>
              <a:t>Host Employer</a:t>
            </a:r>
          </a:p>
          <a:p>
            <a:r>
              <a:rPr lang="en-US" sz="2800" dirty="0" smtClean="0"/>
              <a:t>Controlling Contractor</a:t>
            </a:r>
          </a:p>
          <a:p>
            <a:r>
              <a:rPr lang="en-US" sz="2800" dirty="0" smtClean="0"/>
              <a:t>Entry Employer</a:t>
            </a:r>
          </a:p>
          <a:p>
            <a:r>
              <a:rPr lang="en-US" sz="2800" dirty="0"/>
              <a:t>Entry </a:t>
            </a:r>
            <a:r>
              <a:rPr lang="en-US" sz="2800" dirty="0" smtClean="0"/>
              <a:t>Supervisor</a:t>
            </a:r>
          </a:p>
          <a:p>
            <a:pPr marL="0" indent="0">
              <a:buNone/>
            </a:pPr>
            <a:endParaRPr lang="en-US" sz="2800" dirty="0" smtClean="0"/>
          </a:p>
        </p:txBody>
      </p:sp>
      <p:sp>
        <p:nvSpPr>
          <p:cNvPr id="5" name="Content Placeholder 4"/>
          <p:cNvSpPr>
            <a:spLocks noGrp="1"/>
          </p:cNvSpPr>
          <p:nvPr>
            <p:ph sz="half" idx="2"/>
          </p:nvPr>
        </p:nvSpPr>
        <p:spPr/>
        <p:txBody>
          <a:bodyPr>
            <a:normAutofit/>
          </a:bodyPr>
          <a:lstStyle/>
          <a:p>
            <a:r>
              <a:rPr lang="en-US" sz="2800" dirty="0" smtClean="0"/>
              <a:t>Competent Person</a:t>
            </a:r>
          </a:p>
          <a:p>
            <a:r>
              <a:rPr lang="en-US" sz="2800" dirty="0" smtClean="0"/>
              <a:t>Attendant</a:t>
            </a:r>
          </a:p>
          <a:p>
            <a:r>
              <a:rPr lang="en-US" sz="2800" dirty="0" smtClean="0"/>
              <a:t>Authorized Entrant</a:t>
            </a:r>
          </a:p>
          <a:p>
            <a:r>
              <a:rPr lang="en-US" sz="2800" dirty="0" smtClean="0"/>
              <a:t>Emergency Rescue Personnel</a:t>
            </a:r>
            <a:endParaRPr lang="en-US" sz="2800" dirty="0"/>
          </a:p>
        </p:txBody>
      </p:sp>
      <p:sp>
        <p:nvSpPr>
          <p:cNvPr id="6" name="TextBox 5"/>
          <p:cNvSpPr txBox="1"/>
          <p:nvPr/>
        </p:nvSpPr>
        <p:spPr>
          <a:xfrm>
            <a:off x="1551709" y="5329067"/>
            <a:ext cx="8074070" cy="954107"/>
          </a:xfrm>
          <a:prstGeom prst="rect">
            <a:avLst/>
          </a:prstGeom>
          <a:noFill/>
        </p:spPr>
        <p:txBody>
          <a:bodyPr wrap="none" rtlCol="0">
            <a:spAutoFit/>
          </a:bodyPr>
          <a:lstStyle/>
          <a:p>
            <a:r>
              <a:rPr lang="en-US" sz="2800" dirty="0" smtClean="0">
                <a:solidFill>
                  <a:srgbClr val="006C31"/>
                </a:solidFill>
              </a:rPr>
              <a:t>All have a specific jobs responsibilities outlined</a:t>
            </a:r>
            <a:br>
              <a:rPr lang="en-US" sz="2800" dirty="0" smtClean="0">
                <a:solidFill>
                  <a:srgbClr val="006C31"/>
                </a:solidFill>
              </a:rPr>
            </a:br>
            <a:r>
              <a:rPr lang="en-US" sz="2800" dirty="0" smtClean="0">
                <a:solidFill>
                  <a:srgbClr val="006C31"/>
                </a:solidFill>
              </a:rPr>
              <a:t>in the Confined Space in Construction Standard </a:t>
            </a:r>
            <a:endParaRPr lang="en-US" sz="2800" dirty="0">
              <a:solidFill>
                <a:srgbClr val="006C31"/>
              </a:solidFill>
            </a:endParaRPr>
          </a:p>
        </p:txBody>
      </p:sp>
      <p:pic>
        <p:nvPicPr>
          <p:cNvPr id="7" name="Picture 6"/>
          <p:cNvPicPr>
            <a:picLocks noChangeAspect="1"/>
          </p:cNvPicPr>
          <p:nvPr/>
        </p:nvPicPr>
        <p:blipFill>
          <a:blip r:embed="rId3"/>
          <a:stretch>
            <a:fillRect/>
          </a:stretch>
        </p:blipFill>
        <p:spPr>
          <a:xfrm>
            <a:off x="10960311" y="5798573"/>
            <a:ext cx="1093143" cy="1013386"/>
          </a:xfrm>
          <a:prstGeom prst="rect">
            <a:avLst/>
          </a:prstGeom>
        </p:spPr>
      </p:pic>
      <p:sp>
        <p:nvSpPr>
          <p:cNvPr id="3" name="Slide Number Placeholder 2"/>
          <p:cNvSpPr>
            <a:spLocks noGrp="1"/>
          </p:cNvSpPr>
          <p:nvPr>
            <p:ph type="sldNum" sz="quarter" idx="12"/>
          </p:nvPr>
        </p:nvSpPr>
        <p:spPr/>
        <p:txBody>
          <a:bodyPr/>
          <a:lstStyle/>
          <a:p>
            <a:fld id="{B2A9530A-E14B-4D2E-8117-991B0EC27B9B}" type="slidenum">
              <a:rPr lang="en-US" smtClean="0"/>
              <a:t>12</a:t>
            </a:fld>
            <a:endParaRPr lang="en-US"/>
          </a:p>
        </p:txBody>
      </p:sp>
    </p:spTree>
    <p:extLst>
      <p:ext uri="{BB962C8B-B14F-4D97-AF65-F5344CB8AC3E}">
        <p14:creationId xmlns:p14="http://schemas.microsoft.com/office/powerpoint/2010/main" val="63522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30" y="277848"/>
            <a:ext cx="10996952" cy="1011659"/>
          </a:xfrm>
        </p:spPr>
        <p:txBody>
          <a:bodyPr>
            <a:normAutofit fontScale="90000"/>
          </a:bodyPr>
          <a:lstStyle/>
          <a:p>
            <a:pPr algn="ctr"/>
            <a:r>
              <a:rPr lang="en-US" sz="4400" dirty="0" smtClean="0"/>
              <a:t>1926.1203</a:t>
            </a:r>
            <a:r>
              <a:rPr lang="en-US" sz="4400" cap="none" dirty="0" smtClean="0"/>
              <a:t>(a) </a:t>
            </a:r>
            <a:r>
              <a:rPr lang="en-US" sz="4400" dirty="0" smtClean="0"/>
              <a:t>general requirements: Before Work Begins</a:t>
            </a:r>
            <a:endParaRPr lang="en-US" sz="4400" dirty="0"/>
          </a:p>
        </p:txBody>
      </p:sp>
      <p:sp>
        <p:nvSpPr>
          <p:cNvPr id="3" name="Content Placeholder 2"/>
          <p:cNvSpPr>
            <a:spLocks noGrp="1"/>
          </p:cNvSpPr>
          <p:nvPr>
            <p:ph idx="1"/>
          </p:nvPr>
        </p:nvSpPr>
        <p:spPr>
          <a:xfrm>
            <a:off x="443483" y="1335578"/>
            <a:ext cx="10119083" cy="4786745"/>
          </a:xfrm>
        </p:spPr>
        <p:txBody>
          <a:bodyPr/>
          <a:lstStyle/>
          <a:p>
            <a:pPr marL="0" indent="0">
              <a:buNone/>
            </a:pPr>
            <a:r>
              <a:rPr lang="en-US" sz="2400" dirty="0" smtClean="0"/>
              <a:t>Each </a:t>
            </a:r>
            <a:r>
              <a:rPr lang="en-US" sz="2400" u="sng" dirty="0"/>
              <a:t>employer</a:t>
            </a:r>
            <a:r>
              <a:rPr lang="en-US" sz="2400" dirty="0"/>
              <a:t> must ensure that a </a:t>
            </a:r>
            <a:r>
              <a:rPr lang="en-US" sz="2400" u="sng" dirty="0" smtClean="0"/>
              <a:t>competent person </a:t>
            </a:r>
            <a:r>
              <a:rPr lang="en-US" sz="2400" dirty="0"/>
              <a:t>identifies </a:t>
            </a:r>
            <a:r>
              <a:rPr lang="en-US" sz="2400" dirty="0" smtClean="0"/>
              <a:t>and evaluates all </a:t>
            </a:r>
            <a:r>
              <a:rPr lang="en-US" sz="2400" dirty="0"/>
              <a:t>confined </a:t>
            </a:r>
            <a:r>
              <a:rPr lang="en-US" sz="2400" dirty="0" smtClean="0"/>
              <a:t>and permit-required spaces.</a:t>
            </a:r>
          </a:p>
        </p:txBody>
      </p:sp>
      <p:pic>
        <p:nvPicPr>
          <p:cNvPr id="10" name="Picture 9"/>
          <p:cNvPicPr>
            <a:picLocks noChangeAspect="1"/>
          </p:cNvPicPr>
          <p:nvPr/>
        </p:nvPicPr>
        <p:blipFill>
          <a:blip r:embed="rId3"/>
          <a:stretch>
            <a:fillRect/>
          </a:stretch>
        </p:blipFill>
        <p:spPr>
          <a:xfrm>
            <a:off x="10960311" y="5798573"/>
            <a:ext cx="1093143" cy="1013386"/>
          </a:xfrm>
          <a:prstGeom prst="rect">
            <a:avLst/>
          </a:prstGeom>
        </p:spPr>
      </p:pic>
      <p:grpSp>
        <p:nvGrpSpPr>
          <p:cNvPr id="4" name="Group 3"/>
          <p:cNvGrpSpPr/>
          <p:nvPr/>
        </p:nvGrpSpPr>
        <p:grpSpPr>
          <a:xfrm>
            <a:off x="2968284" y="2263297"/>
            <a:ext cx="5535840" cy="4548662"/>
            <a:chOff x="4940910" y="2876204"/>
            <a:chExt cx="4957437" cy="3736839"/>
          </a:xfrm>
        </p:grpSpPr>
        <p:pic>
          <p:nvPicPr>
            <p:cNvPr id="6" name="Picture 2" descr="http://www.waterhelp.org/slide_artwork/975_water_storage_tan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910" y="2876204"/>
              <a:ext cx="4957437" cy="3719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8727" y="6305266"/>
              <a:ext cx="4241802" cy="307777"/>
            </a:xfrm>
            <a:prstGeom prst="rect">
              <a:avLst/>
            </a:prstGeom>
            <a:noFill/>
          </p:spPr>
          <p:txBody>
            <a:bodyPr wrap="none" rtlCol="0">
              <a:spAutoFit/>
            </a:bodyPr>
            <a:lstStyle/>
            <a:p>
              <a:r>
                <a:rPr lang="en-US" sz="1400" dirty="0" smtClean="0"/>
                <a:t>Reprinted with permission: Waterhelp.org Project</a:t>
              </a:r>
              <a:endParaRPr lang="en-US" sz="1400" dirty="0"/>
            </a:p>
          </p:txBody>
        </p:sp>
      </p:grpSp>
      <p:sp>
        <p:nvSpPr>
          <p:cNvPr id="5" name="Slide Number Placeholder 4"/>
          <p:cNvSpPr>
            <a:spLocks noGrp="1"/>
          </p:cNvSpPr>
          <p:nvPr>
            <p:ph type="sldNum" sz="quarter" idx="12"/>
          </p:nvPr>
        </p:nvSpPr>
        <p:spPr/>
        <p:txBody>
          <a:bodyPr/>
          <a:lstStyle/>
          <a:p>
            <a:fld id="{B2A9530A-E14B-4D2E-8117-991B0EC27B9B}" type="slidenum">
              <a:rPr lang="en-US" smtClean="0"/>
              <a:t>13</a:t>
            </a:fld>
            <a:endParaRPr lang="en-US"/>
          </a:p>
        </p:txBody>
      </p:sp>
    </p:spTree>
    <p:extLst>
      <p:ext uri="{BB962C8B-B14F-4D97-AF65-F5344CB8AC3E}">
        <p14:creationId xmlns:p14="http://schemas.microsoft.com/office/powerpoint/2010/main" val="81697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2959"/>
            <a:ext cx="10058400" cy="1288750"/>
          </a:xfrm>
        </p:spPr>
        <p:txBody>
          <a:bodyPr/>
          <a:lstStyle/>
          <a:p>
            <a:r>
              <a:rPr lang="en-US" dirty="0" smtClean="0"/>
              <a:t>1926.1202/1203 Competent Person</a:t>
            </a:r>
            <a:endParaRPr lang="en-US" dirty="0"/>
          </a:p>
        </p:txBody>
      </p:sp>
      <p:sp>
        <p:nvSpPr>
          <p:cNvPr id="3" name="Content Placeholder 2"/>
          <p:cNvSpPr>
            <a:spLocks noGrp="1"/>
          </p:cNvSpPr>
          <p:nvPr>
            <p:ph idx="1"/>
          </p:nvPr>
        </p:nvSpPr>
        <p:spPr>
          <a:xfrm>
            <a:off x="1009887" y="1636284"/>
            <a:ext cx="10058400" cy="4668982"/>
          </a:xfrm>
        </p:spPr>
        <p:txBody>
          <a:bodyPr>
            <a:normAutofit/>
          </a:bodyPr>
          <a:lstStyle/>
          <a:p>
            <a:r>
              <a:rPr lang="en-US" sz="2400" dirty="0" smtClean="0"/>
              <a:t>Definition: one </a:t>
            </a:r>
            <a:r>
              <a:rPr lang="en-US" sz="2400" dirty="0"/>
              <a:t>who is capable of identifying existing and predictable hazards in the surroundings or working conditions which </a:t>
            </a:r>
            <a:r>
              <a:rPr lang="en-US" sz="2400" dirty="0" smtClean="0"/>
              <a:t>are:</a:t>
            </a:r>
          </a:p>
          <a:p>
            <a:pPr lvl="1"/>
            <a:r>
              <a:rPr lang="en-US" sz="2200" dirty="0" smtClean="0"/>
              <a:t>unsanitary,</a:t>
            </a:r>
          </a:p>
          <a:p>
            <a:pPr lvl="1"/>
            <a:r>
              <a:rPr lang="en-US" sz="2200" dirty="0" smtClean="0"/>
              <a:t>hazardous</a:t>
            </a:r>
            <a:r>
              <a:rPr lang="en-US" sz="2200" dirty="0"/>
              <a:t>, or </a:t>
            </a:r>
            <a:endParaRPr lang="en-US" sz="2200" dirty="0" smtClean="0"/>
          </a:p>
          <a:p>
            <a:pPr lvl="1"/>
            <a:r>
              <a:rPr lang="en-US" sz="2200" dirty="0" smtClean="0"/>
              <a:t>dangerous </a:t>
            </a:r>
            <a:r>
              <a:rPr lang="en-US" sz="2200" dirty="0"/>
              <a:t>to </a:t>
            </a:r>
            <a:r>
              <a:rPr lang="en-US" sz="2200" dirty="0" smtClean="0"/>
              <a:t>employees</a:t>
            </a:r>
          </a:p>
          <a:p>
            <a:pPr marL="274320" lvl="1" indent="0">
              <a:buNone/>
            </a:pPr>
            <a:r>
              <a:rPr lang="en-US" sz="2200" dirty="0" smtClean="0"/>
              <a:t>Has </a:t>
            </a:r>
            <a:r>
              <a:rPr lang="en-US" sz="2200" dirty="0"/>
              <a:t>the authorization to </a:t>
            </a:r>
            <a:r>
              <a:rPr lang="en-US" sz="2200" dirty="0" smtClean="0"/>
              <a:t>promptly correct/eliminate hazards. </a:t>
            </a:r>
          </a:p>
          <a:p>
            <a:r>
              <a:rPr lang="en-US" sz="2400" dirty="0" smtClean="0"/>
              <a:t>Identifies </a:t>
            </a:r>
            <a:r>
              <a:rPr lang="en-US" sz="2400" dirty="0"/>
              <a:t>all confined spaces </a:t>
            </a:r>
            <a:r>
              <a:rPr lang="en-US" sz="2400" dirty="0" smtClean="0"/>
              <a:t>in which employees </a:t>
            </a:r>
            <a:r>
              <a:rPr lang="en-US" sz="2400" dirty="0"/>
              <a:t>it directs may </a:t>
            </a:r>
            <a:r>
              <a:rPr lang="en-US" sz="2400" dirty="0" smtClean="0"/>
              <a:t>work</a:t>
            </a:r>
          </a:p>
          <a:p>
            <a:r>
              <a:rPr lang="en-US" sz="2400" dirty="0" smtClean="0"/>
              <a:t>Identifies </a:t>
            </a:r>
            <a:r>
              <a:rPr lang="en-US" sz="2400" dirty="0"/>
              <a:t>each space that is a permit </a:t>
            </a:r>
            <a:r>
              <a:rPr lang="en-US" sz="2400" dirty="0" smtClean="0"/>
              <a:t>space. Evaluating all hazards. May included testing. </a:t>
            </a:r>
          </a:p>
          <a:p>
            <a:r>
              <a:rPr lang="en-US" sz="2400" dirty="0" smtClean="0"/>
              <a:t>Reevaluate and reclassify a space, </a:t>
            </a:r>
            <a:r>
              <a:rPr lang="en-US" sz="2400" dirty="0"/>
              <a:t>if </a:t>
            </a:r>
            <a:r>
              <a:rPr lang="en-US" sz="2400" dirty="0" smtClean="0"/>
              <a:t>necessary</a:t>
            </a:r>
            <a:endParaRPr lang="en-US" sz="22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14</a:t>
            </a:fld>
            <a:endParaRPr lang="en-US"/>
          </a:p>
        </p:txBody>
      </p:sp>
    </p:spTree>
    <p:extLst>
      <p:ext uri="{BB962C8B-B14F-4D97-AF65-F5344CB8AC3E}">
        <p14:creationId xmlns:p14="http://schemas.microsoft.com/office/powerpoint/2010/main" val="2538580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oleparmer.com/large_images/41014_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133" y="1337481"/>
            <a:ext cx="3057098" cy="30570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2955" y="134654"/>
            <a:ext cx="11764370" cy="1139964"/>
          </a:xfrm>
        </p:spPr>
        <p:txBody>
          <a:bodyPr>
            <a:normAutofit/>
          </a:bodyPr>
          <a:lstStyle/>
          <a:p>
            <a:pPr algn="ctr"/>
            <a:r>
              <a:rPr lang="en-US" sz="4400" dirty="0"/>
              <a:t>1926.1203 general </a:t>
            </a:r>
            <a:r>
              <a:rPr lang="en-US" sz="4400" dirty="0" smtClean="0"/>
              <a:t>requirements: </a:t>
            </a:r>
            <a:r>
              <a:rPr lang="en-US" sz="4400" dirty="0"/>
              <a:t>Before Work </a:t>
            </a:r>
            <a:r>
              <a:rPr lang="en-US" sz="4400" dirty="0" smtClean="0"/>
              <a:t>Begins </a:t>
            </a:r>
            <a:r>
              <a:rPr lang="en-US" sz="2800" dirty="0" smtClean="0"/>
              <a:t>(continued)</a:t>
            </a:r>
            <a:endParaRPr lang="en-US" dirty="0"/>
          </a:p>
        </p:txBody>
      </p:sp>
      <p:sp>
        <p:nvSpPr>
          <p:cNvPr id="3" name="Content Placeholder 2"/>
          <p:cNvSpPr>
            <a:spLocks noGrp="1"/>
          </p:cNvSpPr>
          <p:nvPr>
            <p:ph idx="1"/>
          </p:nvPr>
        </p:nvSpPr>
        <p:spPr>
          <a:xfrm>
            <a:off x="821068" y="1226806"/>
            <a:ext cx="10401113" cy="4884775"/>
          </a:xfrm>
        </p:spPr>
        <p:txBody>
          <a:bodyPr>
            <a:normAutofit/>
          </a:bodyPr>
          <a:lstStyle/>
          <a:p>
            <a:pPr marL="0" indent="0">
              <a:buNone/>
            </a:pPr>
            <a:r>
              <a:rPr lang="en-US" sz="2400" b="1" dirty="0" smtClean="0"/>
              <a:t>If </a:t>
            </a:r>
            <a:r>
              <a:rPr lang="en-US" sz="2400" b="1" dirty="0"/>
              <a:t>the workplace contains one or more permit spaces</a:t>
            </a:r>
            <a:r>
              <a:rPr lang="en-US" sz="2400" dirty="0"/>
              <a:t>, the </a:t>
            </a:r>
            <a:r>
              <a:rPr lang="en-US" sz="2400" dirty="0" smtClean="0"/>
              <a:t>employer must:</a:t>
            </a:r>
            <a:endParaRPr lang="en-US" sz="2400" dirty="0"/>
          </a:p>
          <a:p>
            <a:r>
              <a:rPr lang="en-US" sz="2400" dirty="0" smtClean="0"/>
              <a:t>Inform </a:t>
            </a:r>
            <a:r>
              <a:rPr lang="en-US" sz="2400" dirty="0"/>
              <a:t>exposed </a:t>
            </a:r>
            <a:r>
              <a:rPr lang="en-US" sz="2400" dirty="0" smtClean="0"/>
              <a:t>employees of the:</a:t>
            </a:r>
          </a:p>
          <a:p>
            <a:pPr lvl="1">
              <a:buClr>
                <a:srgbClr val="00B050"/>
              </a:buClr>
            </a:pPr>
            <a:r>
              <a:rPr lang="en-US" sz="2200" dirty="0" smtClean="0"/>
              <a:t>Existence;</a:t>
            </a:r>
          </a:p>
          <a:p>
            <a:pPr lvl="1">
              <a:buClr>
                <a:srgbClr val="00B050"/>
              </a:buClr>
            </a:pPr>
            <a:r>
              <a:rPr lang="en-US" sz="2200" dirty="0" smtClean="0"/>
              <a:t>Location; and,</a:t>
            </a:r>
          </a:p>
          <a:p>
            <a:pPr lvl="1">
              <a:buClr>
                <a:srgbClr val="00B050"/>
              </a:buClr>
            </a:pPr>
            <a:r>
              <a:rPr lang="en-US" sz="2200" dirty="0"/>
              <a:t>D</a:t>
            </a:r>
            <a:r>
              <a:rPr lang="en-US" sz="2200" dirty="0" smtClean="0"/>
              <a:t>anger </a:t>
            </a:r>
            <a:r>
              <a:rPr lang="en-US" sz="2200" dirty="0"/>
              <a:t>posed </a:t>
            </a:r>
            <a:r>
              <a:rPr lang="en-US" sz="2200" dirty="0" smtClean="0"/>
              <a:t>by each permit space</a:t>
            </a:r>
          </a:p>
          <a:p>
            <a:pPr lvl="1">
              <a:buClr>
                <a:srgbClr val="00B050"/>
              </a:buClr>
            </a:pPr>
            <a:r>
              <a:rPr lang="en-US" sz="2200" dirty="0" smtClean="0"/>
              <a:t>Sign may be used</a:t>
            </a:r>
          </a:p>
          <a:p>
            <a:r>
              <a:rPr lang="en-US" sz="2400" dirty="0" smtClean="0"/>
              <a:t>Inform employees’ authorized </a:t>
            </a:r>
            <a:r>
              <a:rPr lang="en-US" sz="2400" dirty="0"/>
              <a:t>representatives </a:t>
            </a:r>
            <a:r>
              <a:rPr lang="en-US" sz="2400" dirty="0" smtClean="0"/>
              <a:t>and </a:t>
            </a:r>
            <a:r>
              <a:rPr lang="en-US" sz="2400" dirty="0"/>
              <a:t>the controlling </a:t>
            </a:r>
            <a:r>
              <a:rPr lang="en-US" sz="2400" dirty="0" smtClean="0"/>
              <a:t>contractor:</a:t>
            </a:r>
          </a:p>
          <a:p>
            <a:pPr lvl="1">
              <a:buClr>
                <a:srgbClr val="00B050"/>
              </a:buClr>
            </a:pPr>
            <a:r>
              <a:rPr lang="en-US" sz="2200" dirty="0" smtClean="0"/>
              <a:t>Timely </a:t>
            </a:r>
            <a:r>
              <a:rPr lang="en-US" sz="2200" dirty="0"/>
              <a:t>manner </a:t>
            </a:r>
            <a:endParaRPr lang="en-US" sz="2200" dirty="0" smtClean="0"/>
          </a:p>
          <a:p>
            <a:pPr lvl="1">
              <a:buClr>
                <a:srgbClr val="00B050"/>
              </a:buClr>
            </a:pPr>
            <a:r>
              <a:rPr lang="en-US" sz="2200" dirty="0" smtClean="0"/>
              <a:t>Manner other </a:t>
            </a:r>
            <a:r>
              <a:rPr lang="en-US" sz="2200" dirty="0"/>
              <a:t>than </a:t>
            </a:r>
            <a:r>
              <a:rPr lang="en-US" sz="2200" dirty="0" smtClean="0"/>
              <a:t>posting</a:t>
            </a:r>
          </a:p>
          <a:p>
            <a:pPr lvl="1">
              <a:buClr>
                <a:srgbClr val="00B050"/>
              </a:buClr>
            </a:pPr>
            <a:r>
              <a:rPr lang="en-US" sz="2200" dirty="0" smtClean="0"/>
              <a:t>Existence, location </a:t>
            </a:r>
            <a:r>
              <a:rPr lang="en-US" sz="2200" dirty="0"/>
              <a:t>of, </a:t>
            </a:r>
            <a:r>
              <a:rPr lang="en-US" sz="2200" dirty="0" smtClean="0"/>
              <a:t>and danger </a:t>
            </a:r>
            <a:r>
              <a:rPr lang="en-US" sz="2200" dirty="0"/>
              <a:t>posed </a:t>
            </a:r>
            <a:r>
              <a:rPr lang="en-US" sz="2200" dirty="0" smtClean="0"/>
              <a:t>by </a:t>
            </a:r>
            <a:r>
              <a:rPr lang="en-US" sz="2200" dirty="0"/>
              <a:t>each permit space</a:t>
            </a:r>
            <a:r>
              <a:rPr lang="en-US" sz="2200" dirty="0" smtClean="0"/>
              <a:t>.</a:t>
            </a:r>
          </a:p>
        </p:txBody>
      </p:sp>
      <p:pic>
        <p:nvPicPr>
          <p:cNvPr id="6" name="Picture 5"/>
          <p:cNvPicPr>
            <a:picLocks noChangeAspect="1"/>
          </p:cNvPicPr>
          <p:nvPr/>
        </p:nvPicPr>
        <p:blipFill>
          <a:blip r:embed="rId4"/>
          <a:stretch>
            <a:fillRect/>
          </a:stretch>
        </p:blipFill>
        <p:spPr>
          <a:xfrm>
            <a:off x="11098857" y="5818631"/>
            <a:ext cx="1093143" cy="1013386"/>
          </a:xfrm>
          <a:prstGeom prst="rect">
            <a:avLst/>
          </a:prstGeom>
        </p:spPr>
      </p:pic>
      <p:sp>
        <p:nvSpPr>
          <p:cNvPr id="4" name="Slide Number Placeholder 3"/>
          <p:cNvSpPr>
            <a:spLocks noGrp="1"/>
          </p:cNvSpPr>
          <p:nvPr>
            <p:ph type="sldNum" sz="quarter" idx="12"/>
          </p:nvPr>
        </p:nvSpPr>
        <p:spPr/>
        <p:txBody>
          <a:bodyPr/>
          <a:lstStyle/>
          <a:p>
            <a:fld id="{B2A9530A-E14B-4D2E-8117-991B0EC27B9B}" type="slidenum">
              <a:rPr lang="en-US" smtClean="0"/>
              <a:t>15</a:t>
            </a:fld>
            <a:endParaRPr lang="en-US"/>
          </a:p>
        </p:txBody>
      </p:sp>
    </p:spTree>
    <p:extLst>
      <p:ext uri="{BB962C8B-B14F-4D97-AF65-F5344CB8AC3E}">
        <p14:creationId xmlns:p14="http://schemas.microsoft.com/office/powerpoint/2010/main" val="44692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1343891"/>
            <a:ext cx="10273827" cy="5488126"/>
          </a:xfrm>
        </p:spPr>
        <p:txBody>
          <a:bodyPr>
            <a:noAutofit/>
          </a:bodyPr>
          <a:lstStyle/>
          <a:p>
            <a:pPr marL="0" indent="0">
              <a:buNone/>
            </a:pPr>
            <a:r>
              <a:rPr lang="en-US" sz="2800" dirty="0" smtClean="0"/>
              <a:t>Each </a:t>
            </a:r>
            <a:r>
              <a:rPr lang="en-US" sz="2800" dirty="0"/>
              <a:t>employer </a:t>
            </a:r>
            <a:r>
              <a:rPr lang="en-US" sz="2800" dirty="0" smtClean="0"/>
              <a:t>must effectively prevent their unauthorized employees from entering the permit space.</a:t>
            </a:r>
            <a:br>
              <a:rPr lang="en-US" sz="2800" dirty="0" smtClean="0"/>
            </a:br>
            <a:endParaRPr lang="en-US" sz="2800" dirty="0" smtClean="0"/>
          </a:p>
          <a:p>
            <a:pPr marL="0" indent="0">
              <a:buNone/>
            </a:pPr>
            <a:endParaRPr lang="en-US" sz="2400" dirty="0" smtClean="0"/>
          </a:p>
          <a:p>
            <a:pPr marL="0" indent="0">
              <a:buNone/>
            </a:pPr>
            <a:endParaRPr lang="en-US" sz="2400" dirty="0"/>
          </a:p>
          <a:p>
            <a:pPr marL="0" indent="0">
              <a:buNone/>
            </a:pPr>
            <a:endParaRPr lang="en-US" sz="2400" dirty="0" smtClean="0"/>
          </a:p>
        </p:txBody>
      </p:sp>
      <p:sp>
        <p:nvSpPr>
          <p:cNvPr id="9" name="Title 1"/>
          <p:cNvSpPr>
            <a:spLocks noGrp="1"/>
          </p:cNvSpPr>
          <p:nvPr>
            <p:ph type="title"/>
          </p:nvPr>
        </p:nvSpPr>
        <p:spPr>
          <a:xfrm>
            <a:off x="300251" y="175598"/>
            <a:ext cx="11565237" cy="1139964"/>
          </a:xfrm>
        </p:spPr>
        <p:txBody>
          <a:bodyPr>
            <a:normAutofit fontScale="90000"/>
          </a:bodyPr>
          <a:lstStyle/>
          <a:p>
            <a:pPr algn="ctr"/>
            <a:r>
              <a:rPr lang="en-US" sz="4400" dirty="0" smtClean="0"/>
              <a:t>1926.1203 general requirements - Prevent Entry or else…</a:t>
            </a:r>
            <a:endParaRPr lang="en-US" dirty="0"/>
          </a:p>
        </p:txBody>
      </p:sp>
      <p:pic>
        <p:nvPicPr>
          <p:cNvPr id="10" name="Picture 9"/>
          <p:cNvPicPr>
            <a:picLocks noChangeAspect="1"/>
          </p:cNvPicPr>
          <p:nvPr/>
        </p:nvPicPr>
        <p:blipFill>
          <a:blip r:embed="rId3"/>
          <a:stretch>
            <a:fillRect/>
          </a:stretch>
        </p:blipFill>
        <p:spPr>
          <a:xfrm>
            <a:off x="11063536" y="5818631"/>
            <a:ext cx="1093143" cy="1013386"/>
          </a:xfrm>
          <a:prstGeom prst="rect">
            <a:avLst/>
          </a:prstGeom>
        </p:spPr>
      </p:pic>
      <p:pic>
        <p:nvPicPr>
          <p:cNvPr id="7" name="Picture 2" descr="http://d35gqh05wwjv5k.cloudfront.net/media/wysiwyg/STUS/Pages/OSHA-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80" y="2977238"/>
            <a:ext cx="7107864" cy="2535382"/>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1480" y="5484640"/>
            <a:ext cx="3429376" cy="307777"/>
          </a:xfrm>
          <a:prstGeom prst="rect">
            <a:avLst/>
          </a:prstGeom>
          <a:noFill/>
        </p:spPr>
        <p:txBody>
          <a:bodyPr wrap="square" rtlCol="0">
            <a:spAutoFit/>
          </a:bodyPr>
          <a:lstStyle/>
          <a:p>
            <a:r>
              <a:rPr lang="en-US" sz="1400" dirty="0" smtClean="0"/>
              <a:t>Image Source: Brady Corporation</a:t>
            </a:r>
            <a:endParaRPr lang="en-US" sz="1400" dirty="0"/>
          </a:p>
        </p:txBody>
      </p:sp>
      <p:sp>
        <p:nvSpPr>
          <p:cNvPr id="2" name="Slide Number Placeholder 1"/>
          <p:cNvSpPr>
            <a:spLocks noGrp="1"/>
          </p:cNvSpPr>
          <p:nvPr>
            <p:ph type="sldNum" sz="quarter" idx="12"/>
          </p:nvPr>
        </p:nvSpPr>
        <p:spPr/>
        <p:txBody>
          <a:bodyPr/>
          <a:lstStyle/>
          <a:p>
            <a:fld id="{B2A9530A-E14B-4D2E-8117-991B0EC27B9B}" type="slidenum">
              <a:rPr lang="en-US" smtClean="0"/>
              <a:t>16</a:t>
            </a:fld>
            <a:endParaRPr lang="en-US"/>
          </a:p>
        </p:txBody>
      </p:sp>
    </p:spTree>
    <p:extLst>
      <p:ext uri="{BB962C8B-B14F-4D97-AF65-F5344CB8AC3E}">
        <p14:creationId xmlns:p14="http://schemas.microsoft.com/office/powerpoint/2010/main" val="244521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8" y="318377"/>
            <a:ext cx="11139051" cy="1609344"/>
          </a:xfrm>
        </p:spPr>
        <p:txBody>
          <a:bodyPr>
            <a:normAutofit/>
          </a:bodyPr>
          <a:lstStyle/>
          <a:p>
            <a:r>
              <a:rPr lang="en-US" sz="4400" dirty="0"/>
              <a:t>1926.1203 general </a:t>
            </a:r>
            <a:r>
              <a:rPr lang="en-US" sz="4400" dirty="0" smtClean="0"/>
              <a:t>requirements – Written Program</a:t>
            </a:r>
            <a:endParaRPr lang="en-US" sz="4400" dirty="0"/>
          </a:p>
        </p:txBody>
      </p:sp>
      <p:sp>
        <p:nvSpPr>
          <p:cNvPr id="3" name="Content Placeholder 2"/>
          <p:cNvSpPr>
            <a:spLocks noGrp="1"/>
          </p:cNvSpPr>
          <p:nvPr>
            <p:ph idx="1"/>
          </p:nvPr>
        </p:nvSpPr>
        <p:spPr>
          <a:xfrm>
            <a:off x="751193" y="1767839"/>
            <a:ext cx="11108298" cy="4050792"/>
          </a:xfrm>
        </p:spPr>
        <p:txBody>
          <a:bodyPr>
            <a:normAutofit/>
          </a:bodyPr>
          <a:lstStyle/>
          <a:p>
            <a:pPr marL="0" indent="0">
              <a:buNone/>
            </a:pPr>
            <a:r>
              <a:rPr lang="en-US" sz="2800" dirty="0"/>
              <a:t>Each entry employer </a:t>
            </a:r>
            <a:r>
              <a:rPr lang="en-US" sz="2800" b="1" i="1" u="sng" dirty="0"/>
              <a:t>must have a written permit space program implemented at the construction site</a:t>
            </a:r>
            <a:r>
              <a:rPr lang="en-US" sz="2800" dirty="0"/>
              <a:t>. </a:t>
            </a:r>
            <a:br>
              <a:rPr lang="en-US" sz="2800" dirty="0"/>
            </a:br>
            <a:r>
              <a:rPr lang="en-US" sz="2800" dirty="0"/>
              <a:t/>
            </a:r>
            <a:br>
              <a:rPr lang="en-US" sz="2800" dirty="0"/>
            </a:br>
            <a:r>
              <a:rPr lang="en-US" sz="2800" dirty="0"/>
              <a:t>The written program must be made available prior to and during entry operations for inspection by employees and their authorized representatives</a:t>
            </a:r>
          </a:p>
          <a:p>
            <a:pPr lvl="1"/>
            <a:r>
              <a:rPr lang="en-US" sz="2800" dirty="0"/>
              <a:t>Accident Prevention Program and, </a:t>
            </a:r>
          </a:p>
          <a:p>
            <a:pPr lvl="1"/>
            <a:r>
              <a:rPr lang="en-US" sz="2800" dirty="0"/>
              <a:t>1926.1204 Permit Required Confined Space (PRCS) Program</a:t>
            </a:r>
          </a:p>
          <a:p>
            <a:endParaRPr lang="en-US" sz="2400" dirty="0"/>
          </a:p>
        </p:txBody>
      </p:sp>
      <p:pic>
        <p:nvPicPr>
          <p:cNvPr id="4" name="Picture 3"/>
          <p:cNvPicPr>
            <a:picLocks noChangeAspect="1"/>
          </p:cNvPicPr>
          <p:nvPr/>
        </p:nvPicPr>
        <p:blipFill>
          <a:blip r:embed="rId3"/>
          <a:stretch>
            <a:fillRect/>
          </a:stretch>
        </p:blipFill>
        <p:spPr>
          <a:xfrm>
            <a:off x="11063536" y="5818631"/>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17</a:t>
            </a:fld>
            <a:endParaRPr lang="en-US" dirty="0"/>
          </a:p>
        </p:txBody>
      </p:sp>
    </p:spTree>
    <p:extLst>
      <p:ext uri="{BB962C8B-B14F-4D97-AF65-F5344CB8AC3E}">
        <p14:creationId xmlns:p14="http://schemas.microsoft.com/office/powerpoint/2010/main" val="193117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8000" y="152401"/>
            <a:ext cx="11217544" cy="6395067"/>
          </a:xfrm>
          <a:prstGeom prst="rect">
            <a:avLst/>
          </a:prstGeom>
        </p:spPr>
      </p:pic>
      <p:sp>
        <p:nvSpPr>
          <p:cNvPr id="4" name="Rectangle 3"/>
          <p:cNvSpPr/>
          <p:nvPr/>
        </p:nvSpPr>
        <p:spPr>
          <a:xfrm>
            <a:off x="128684" y="6389459"/>
            <a:ext cx="405880" cy="338554"/>
          </a:xfrm>
          <a:prstGeom prst="rect">
            <a:avLst/>
          </a:prstGeom>
        </p:spPr>
        <p:txBody>
          <a:bodyPr wrap="none">
            <a:spAutoFit/>
          </a:bodyPr>
          <a:lstStyle/>
          <a:p>
            <a:fld id="{B2A9530A-E14B-4D2E-8117-991B0EC27B9B}" type="slidenum">
              <a:rPr lang="en-US" sz="160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71461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4400" dirty="0" smtClean="0"/>
              <a:t>1926.1203 general requirements: </a:t>
            </a:r>
            <a:br>
              <a:rPr lang="en-US" sz="4400" dirty="0" smtClean="0"/>
            </a:br>
            <a:r>
              <a:rPr lang="en-US" sz="4400" dirty="0" smtClean="0"/>
              <a:t>Alternate Entry and Reclassification</a:t>
            </a:r>
            <a:endParaRPr lang="en-US" dirty="0"/>
          </a:p>
        </p:txBody>
      </p:sp>
      <p:sp>
        <p:nvSpPr>
          <p:cNvPr id="3" name="Content Placeholder 2"/>
          <p:cNvSpPr>
            <a:spLocks noGrp="1"/>
          </p:cNvSpPr>
          <p:nvPr>
            <p:ph sz="half" idx="1"/>
          </p:nvPr>
        </p:nvSpPr>
        <p:spPr>
          <a:xfrm>
            <a:off x="1069848" y="2292824"/>
            <a:ext cx="4754880" cy="3879376"/>
          </a:xfrm>
        </p:spPr>
        <p:txBody>
          <a:bodyPr>
            <a:normAutofit/>
          </a:bodyPr>
          <a:lstStyle/>
          <a:p>
            <a:pPr marL="0" indent="0">
              <a:buNone/>
            </a:pPr>
            <a:r>
              <a:rPr lang="en-US" sz="2400" dirty="0" smtClean="0"/>
              <a:t>Construction Part 35 CSC permits alternate entry:</a:t>
            </a:r>
          </a:p>
          <a:p>
            <a:pPr lvl="1"/>
            <a:r>
              <a:rPr lang="en-US" sz="2000" dirty="0" smtClean="0"/>
              <a:t>(e)(1) – Alternate Entry</a:t>
            </a:r>
          </a:p>
          <a:p>
            <a:pPr lvl="1"/>
            <a:r>
              <a:rPr lang="en-US" sz="2000" dirty="0" smtClean="0"/>
              <a:t>(g)      - Reclassification</a:t>
            </a:r>
            <a:endParaRPr lang="en-US" sz="2000" dirty="0"/>
          </a:p>
        </p:txBody>
      </p:sp>
      <p:sp>
        <p:nvSpPr>
          <p:cNvPr id="5" name="Content Placeholder 4"/>
          <p:cNvSpPr>
            <a:spLocks noGrp="1"/>
          </p:cNvSpPr>
          <p:nvPr>
            <p:ph sz="half" idx="2"/>
          </p:nvPr>
        </p:nvSpPr>
        <p:spPr/>
        <p:txBody>
          <a:bodyPr>
            <a:normAutofit/>
          </a:bodyPr>
          <a:lstStyle/>
          <a:p>
            <a:pPr marL="0" indent="0">
              <a:buNone/>
            </a:pPr>
            <a:r>
              <a:rPr lang="en-US" sz="2400" dirty="0" smtClean="0"/>
              <a:t>G.I. Part 490 PRCS </a:t>
            </a:r>
            <a:r>
              <a:rPr lang="en-US" sz="2400" dirty="0"/>
              <a:t>permits alternate entry:</a:t>
            </a:r>
          </a:p>
          <a:p>
            <a:r>
              <a:rPr lang="en-US" dirty="0" smtClean="0"/>
              <a:t>(c)(5) – Alternate Entry</a:t>
            </a:r>
          </a:p>
          <a:p>
            <a:pPr marL="182880" lvl="1">
              <a:spcBef>
                <a:spcPts val="1200"/>
              </a:spcBef>
              <a:spcAft>
                <a:spcPts val="0"/>
              </a:spcAft>
            </a:pPr>
            <a:r>
              <a:rPr lang="en-US" sz="2000" dirty="0" smtClean="0"/>
              <a:t>(c)(7)</a:t>
            </a:r>
            <a:r>
              <a:rPr lang="en-US" sz="2000" dirty="0"/>
              <a:t> </a:t>
            </a:r>
            <a:r>
              <a:rPr lang="en-US" sz="2000" dirty="0" smtClean="0"/>
              <a:t>- Reclassification</a:t>
            </a:r>
            <a:endParaRPr lang="en-US" sz="2000" dirty="0"/>
          </a:p>
        </p:txBody>
      </p:sp>
      <p:pic>
        <p:nvPicPr>
          <p:cNvPr id="6" name="Picture 5"/>
          <p:cNvPicPr>
            <a:picLocks noChangeAspect="1"/>
          </p:cNvPicPr>
          <p:nvPr/>
        </p:nvPicPr>
        <p:blipFill>
          <a:blip r:embed="rId3"/>
          <a:stretch>
            <a:fillRect/>
          </a:stretch>
        </p:blipFill>
        <p:spPr>
          <a:xfrm>
            <a:off x="11008118" y="5721649"/>
            <a:ext cx="1093143" cy="1013386"/>
          </a:xfrm>
          <a:prstGeom prst="rect">
            <a:avLst/>
          </a:prstGeom>
        </p:spPr>
      </p:pic>
      <p:pic>
        <p:nvPicPr>
          <p:cNvPr id="7" name="Picture 2" descr="Image result for Confined Space W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450" y="4253948"/>
            <a:ext cx="4092438" cy="22994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13424" y="6455716"/>
            <a:ext cx="3187989" cy="369332"/>
          </a:xfrm>
          <a:prstGeom prst="rect">
            <a:avLst/>
          </a:prstGeom>
          <a:noFill/>
        </p:spPr>
        <p:txBody>
          <a:bodyPr wrap="none" rtlCol="0">
            <a:spAutoFit/>
          </a:bodyPr>
          <a:lstStyle/>
          <a:p>
            <a:r>
              <a:rPr lang="en-US" dirty="0" smtClean="0"/>
              <a:t>Image source: ehstoday.com</a:t>
            </a:r>
            <a:endParaRPr lang="en-US" dirty="0"/>
          </a:p>
        </p:txBody>
      </p:sp>
      <p:sp>
        <p:nvSpPr>
          <p:cNvPr id="2" name="Slide Number Placeholder 1"/>
          <p:cNvSpPr>
            <a:spLocks noGrp="1"/>
          </p:cNvSpPr>
          <p:nvPr>
            <p:ph type="sldNum" sz="quarter" idx="12"/>
          </p:nvPr>
        </p:nvSpPr>
        <p:spPr/>
        <p:txBody>
          <a:bodyPr/>
          <a:lstStyle/>
          <a:p>
            <a:fld id="{B2A9530A-E14B-4D2E-8117-991B0EC27B9B}" type="slidenum">
              <a:rPr lang="en-US" smtClean="0"/>
              <a:t>19</a:t>
            </a:fld>
            <a:endParaRPr lang="en-US"/>
          </a:p>
        </p:txBody>
      </p:sp>
    </p:spTree>
    <p:extLst>
      <p:ext uri="{BB962C8B-B14F-4D97-AF65-F5344CB8AC3E}">
        <p14:creationId xmlns:p14="http://schemas.microsoft.com/office/powerpoint/2010/main" val="170844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875060" y="2084338"/>
            <a:ext cx="10631822" cy="4050792"/>
          </a:xfrm>
        </p:spPr>
        <p:txBody>
          <a:bodyPr>
            <a:normAutofit/>
          </a:bodyPr>
          <a:lstStyle/>
          <a:p>
            <a:r>
              <a:rPr lang="en-US" sz="2800" dirty="0" smtClean="0"/>
              <a:t>Provide </a:t>
            </a:r>
            <a:r>
              <a:rPr lang="en-US" sz="2800" dirty="0"/>
              <a:t>overview of the existing and new standards</a:t>
            </a:r>
          </a:p>
          <a:p>
            <a:r>
              <a:rPr lang="en-US" sz="2800" dirty="0"/>
              <a:t>Describe roles of controlling owner/employer and individuals</a:t>
            </a:r>
          </a:p>
          <a:p>
            <a:r>
              <a:rPr lang="en-US" sz="2800" dirty="0"/>
              <a:t>Review training requirements</a:t>
            </a:r>
          </a:p>
          <a:p>
            <a:r>
              <a:rPr lang="en-US" sz="2800" dirty="0"/>
              <a:t>Provide resources and additional information</a:t>
            </a:r>
          </a:p>
          <a:p>
            <a:r>
              <a:rPr lang="en-US" sz="2800" dirty="0"/>
              <a:t>Review compliance policies</a:t>
            </a:r>
          </a:p>
          <a:p>
            <a:r>
              <a:rPr lang="en-US" sz="2800" dirty="0"/>
              <a:t>Question and </a:t>
            </a:r>
            <a:r>
              <a:rPr lang="en-US" sz="2800" dirty="0" smtClean="0"/>
              <a:t>Answer</a:t>
            </a:r>
            <a:endParaRPr lang="en-US" sz="2800"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sp>
        <p:nvSpPr>
          <p:cNvPr id="4" name="Slide Number Placeholder 3"/>
          <p:cNvSpPr>
            <a:spLocks noGrp="1"/>
          </p:cNvSpPr>
          <p:nvPr>
            <p:ph type="sldNum" sz="quarter" idx="12"/>
          </p:nvPr>
        </p:nvSpPr>
        <p:spPr/>
        <p:txBody>
          <a:bodyPr/>
          <a:lstStyle/>
          <a:p>
            <a:fld id="{B2A9530A-E14B-4D2E-8117-991B0EC27B9B}" type="slidenum">
              <a:rPr lang="en-US" smtClean="0"/>
              <a:t>2</a:t>
            </a:fld>
            <a:endParaRPr lang="en-US"/>
          </a:p>
        </p:txBody>
      </p:sp>
    </p:spTree>
    <p:extLst>
      <p:ext uri="{BB962C8B-B14F-4D97-AF65-F5344CB8AC3E}">
        <p14:creationId xmlns:p14="http://schemas.microsoft.com/office/powerpoint/2010/main" val="54949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73" y="202000"/>
            <a:ext cx="10058400" cy="1360793"/>
          </a:xfrm>
        </p:spPr>
        <p:txBody>
          <a:bodyPr>
            <a:normAutofit/>
          </a:bodyPr>
          <a:lstStyle/>
          <a:p>
            <a:r>
              <a:rPr lang="en-US" sz="4400" dirty="0"/>
              <a:t>1926.1203 general requirements: </a:t>
            </a:r>
            <a:br>
              <a:rPr lang="en-US" sz="4400" dirty="0"/>
            </a:br>
            <a:r>
              <a:rPr lang="en-US" sz="4400" dirty="0"/>
              <a:t>Alternate Entry </a:t>
            </a:r>
            <a:r>
              <a:rPr lang="en-US" sz="4400" dirty="0" smtClean="0"/>
              <a:t>Procedures - Overview</a:t>
            </a:r>
            <a:endParaRPr lang="en-US" sz="4400" dirty="0"/>
          </a:p>
        </p:txBody>
      </p:sp>
      <p:sp>
        <p:nvSpPr>
          <p:cNvPr id="3" name="Content Placeholder 2"/>
          <p:cNvSpPr>
            <a:spLocks noGrp="1"/>
          </p:cNvSpPr>
          <p:nvPr>
            <p:ph sz="half" idx="1"/>
          </p:nvPr>
        </p:nvSpPr>
        <p:spPr>
          <a:xfrm>
            <a:off x="548641" y="1695796"/>
            <a:ext cx="5276088" cy="5162204"/>
          </a:xfrm>
        </p:spPr>
        <p:txBody>
          <a:bodyPr>
            <a:normAutofit fontScale="92500" lnSpcReduction="20000"/>
          </a:bodyPr>
          <a:lstStyle/>
          <a:p>
            <a:r>
              <a:rPr lang="en-US" sz="2800" dirty="0" smtClean="0"/>
              <a:t>Eliminate or isolate physical hazards</a:t>
            </a:r>
          </a:p>
          <a:p>
            <a:r>
              <a:rPr lang="en-US" sz="2800" dirty="0" smtClean="0"/>
              <a:t>Eliminate unsafe conditions when opening the space cover and guard opening</a:t>
            </a:r>
          </a:p>
          <a:p>
            <a:r>
              <a:rPr lang="en-US" sz="2800" dirty="0" smtClean="0"/>
              <a:t>Provide forced air ventilation</a:t>
            </a:r>
          </a:p>
          <a:p>
            <a:r>
              <a:rPr lang="en-US" sz="2800" dirty="0" smtClean="0"/>
              <a:t>Monitor and inspect (pre-entry):</a:t>
            </a:r>
          </a:p>
          <a:p>
            <a:pPr lvl="1">
              <a:buClr>
                <a:srgbClr val="00B050"/>
              </a:buClr>
            </a:pPr>
            <a:r>
              <a:rPr lang="en-US" sz="2400" dirty="0" smtClean="0"/>
              <a:t>Oxygen</a:t>
            </a:r>
          </a:p>
          <a:p>
            <a:pPr lvl="1">
              <a:buClr>
                <a:srgbClr val="00B050"/>
              </a:buClr>
            </a:pPr>
            <a:r>
              <a:rPr lang="en-US" sz="2400" dirty="0" smtClean="0"/>
              <a:t>Flammable gasses/vapors</a:t>
            </a:r>
          </a:p>
          <a:p>
            <a:pPr lvl="1">
              <a:buClr>
                <a:srgbClr val="00B050"/>
              </a:buClr>
            </a:pPr>
            <a:r>
              <a:rPr lang="en-US" sz="2400" dirty="0" smtClean="0"/>
              <a:t>Potential toxic air contaminants</a:t>
            </a:r>
          </a:p>
          <a:p>
            <a:r>
              <a:rPr lang="en-US" sz="2800" dirty="0"/>
              <a:t>Make data available to employees or employee </a:t>
            </a:r>
            <a:r>
              <a:rPr lang="en-US" sz="2800" dirty="0" smtClean="0"/>
              <a:t>representatives</a:t>
            </a:r>
          </a:p>
        </p:txBody>
      </p:sp>
      <p:sp>
        <p:nvSpPr>
          <p:cNvPr id="4" name="Content Placeholder 3"/>
          <p:cNvSpPr>
            <a:spLocks noGrp="1"/>
          </p:cNvSpPr>
          <p:nvPr>
            <p:ph sz="half" idx="2"/>
          </p:nvPr>
        </p:nvSpPr>
        <p:spPr>
          <a:xfrm>
            <a:off x="6364223" y="1712422"/>
            <a:ext cx="5173841" cy="5145578"/>
          </a:xfrm>
        </p:spPr>
        <p:txBody>
          <a:bodyPr>
            <a:normAutofit fontScale="92500" lnSpcReduction="20000"/>
          </a:bodyPr>
          <a:lstStyle/>
          <a:p>
            <a:r>
              <a:rPr lang="en-US" sz="2800" dirty="0" smtClean="0"/>
              <a:t>Eliminate </a:t>
            </a:r>
            <a:r>
              <a:rPr lang="en-US" sz="2800" dirty="0"/>
              <a:t>hazardous atmosphere</a:t>
            </a:r>
          </a:p>
          <a:p>
            <a:r>
              <a:rPr lang="en-US" sz="2800" dirty="0" smtClean="0"/>
              <a:t>Provide continuous </a:t>
            </a:r>
            <a:r>
              <a:rPr lang="en-US" sz="2800" dirty="0"/>
              <a:t>air </a:t>
            </a:r>
            <a:r>
              <a:rPr lang="en-US" sz="2800" dirty="0" smtClean="0"/>
              <a:t>monitoring during entry </a:t>
            </a:r>
            <a:br>
              <a:rPr lang="en-US" sz="2800" dirty="0" smtClean="0"/>
            </a:br>
            <a:r>
              <a:rPr lang="en-US" sz="2800" dirty="0" smtClean="0"/>
              <a:t>(some exceptions)</a:t>
            </a:r>
          </a:p>
          <a:p>
            <a:r>
              <a:rPr lang="en-US" sz="2800" dirty="0" smtClean="0"/>
              <a:t>Provide continuous forced air ventilation (during entry)</a:t>
            </a:r>
          </a:p>
          <a:p>
            <a:r>
              <a:rPr lang="en-US" sz="2800" dirty="0"/>
              <a:t>Ensure a safe method of entering and exiting the space. </a:t>
            </a:r>
            <a:endParaRPr lang="en-US" sz="2800" dirty="0" smtClean="0"/>
          </a:p>
          <a:p>
            <a:r>
              <a:rPr lang="en-US" sz="2800" dirty="0" smtClean="0"/>
              <a:t>Maintain inspection, entry and monitoring records</a:t>
            </a:r>
          </a:p>
          <a:p>
            <a:r>
              <a:rPr lang="en-US" sz="2800" dirty="0" smtClean="0"/>
              <a:t>Reevaluate space as </a:t>
            </a:r>
            <a:br>
              <a:rPr lang="en-US" sz="2800" dirty="0" smtClean="0"/>
            </a:br>
            <a:r>
              <a:rPr lang="en-US" sz="2800" dirty="0" smtClean="0"/>
              <a:t>needed to protect </a:t>
            </a:r>
            <a:br>
              <a:rPr lang="en-US" sz="2800" dirty="0" smtClean="0"/>
            </a:br>
            <a:r>
              <a:rPr lang="en-US" sz="2800" dirty="0" smtClean="0"/>
              <a:t>employees</a:t>
            </a:r>
            <a:endParaRPr lang="en-US" sz="2800" dirty="0"/>
          </a:p>
          <a:p>
            <a:endParaRPr lang="en-US" sz="2800" dirty="0"/>
          </a:p>
          <a:p>
            <a:endParaRPr lang="en-US" dirty="0"/>
          </a:p>
        </p:txBody>
      </p:sp>
      <p:pic>
        <p:nvPicPr>
          <p:cNvPr id="6" name="Picture 5"/>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20</a:t>
            </a:fld>
            <a:endParaRPr lang="en-US"/>
          </a:p>
        </p:txBody>
      </p:sp>
    </p:spTree>
    <p:extLst>
      <p:ext uri="{BB962C8B-B14F-4D97-AF65-F5344CB8AC3E}">
        <p14:creationId xmlns:p14="http://schemas.microsoft.com/office/powerpoint/2010/main" val="3544215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are Physical hazards?</a:t>
            </a:r>
            <a:br>
              <a:rPr lang="en-US" dirty="0" smtClean="0"/>
            </a:br>
            <a:r>
              <a:rPr lang="en-US" sz="3600" dirty="0"/>
              <a:t>Physical hazard means an existing or potential hazard that can cause death or serious physical </a:t>
            </a:r>
            <a:r>
              <a:rPr lang="en-US" sz="3600" dirty="0" smtClean="0"/>
              <a:t>damage</a:t>
            </a:r>
            <a:endParaRPr lang="en-US" sz="3600" dirty="0"/>
          </a:p>
        </p:txBody>
      </p:sp>
      <p:sp>
        <p:nvSpPr>
          <p:cNvPr id="3" name="Content Placeholder 2"/>
          <p:cNvSpPr>
            <a:spLocks noGrp="1"/>
          </p:cNvSpPr>
          <p:nvPr>
            <p:ph sz="half" idx="2"/>
          </p:nvPr>
        </p:nvSpPr>
        <p:spPr>
          <a:xfrm>
            <a:off x="1371600" y="2382982"/>
            <a:ext cx="2984546" cy="3006436"/>
          </a:xfrm>
        </p:spPr>
        <p:txBody>
          <a:bodyPr>
            <a:noAutofit/>
          </a:bodyPr>
          <a:lstStyle/>
          <a:p>
            <a:r>
              <a:rPr lang="en-US" sz="2400" dirty="0" smtClean="0"/>
              <a:t>Energy:</a:t>
            </a:r>
          </a:p>
          <a:p>
            <a:pPr lvl="1"/>
            <a:r>
              <a:rPr lang="en-US" sz="2200" dirty="0" smtClean="0"/>
              <a:t>Mechanical</a:t>
            </a:r>
          </a:p>
          <a:p>
            <a:pPr lvl="1"/>
            <a:r>
              <a:rPr lang="en-US" sz="2200" dirty="0"/>
              <a:t>E</a:t>
            </a:r>
            <a:r>
              <a:rPr lang="en-US" sz="2200" dirty="0" smtClean="0"/>
              <a:t>lectrical</a:t>
            </a:r>
          </a:p>
          <a:p>
            <a:pPr lvl="1"/>
            <a:r>
              <a:rPr lang="en-US" sz="2200" dirty="0" smtClean="0"/>
              <a:t>Hydraulic</a:t>
            </a:r>
          </a:p>
          <a:p>
            <a:pPr lvl="1"/>
            <a:r>
              <a:rPr lang="en-US" sz="2200" dirty="0" smtClean="0"/>
              <a:t>Pneumatic</a:t>
            </a:r>
          </a:p>
          <a:p>
            <a:r>
              <a:rPr lang="en-US" sz="2400" dirty="0" smtClean="0"/>
              <a:t>Radiation</a:t>
            </a:r>
          </a:p>
          <a:p>
            <a:r>
              <a:rPr lang="en-US" sz="2400" dirty="0" smtClean="0"/>
              <a:t>Noise</a:t>
            </a:r>
            <a:endParaRPr lang="en-US" sz="2400" dirty="0"/>
          </a:p>
        </p:txBody>
      </p:sp>
      <p:sp>
        <p:nvSpPr>
          <p:cNvPr id="6" name="Text Placeholder 5"/>
          <p:cNvSpPr>
            <a:spLocks noGrp="1"/>
          </p:cNvSpPr>
          <p:nvPr>
            <p:ph type="body" sz="quarter" idx="3"/>
          </p:nvPr>
        </p:nvSpPr>
        <p:spPr>
          <a:xfrm>
            <a:off x="1210334" y="5664293"/>
            <a:ext cx="8806502" cy="1069016"/>
          </a:xfrm>
        </p:spPr>
        <p:txBody>
          <a:bodyPr>
            <a:noAutofit/>
          </a:bodyPr>
          <a:lstStyle/>
          <a:p>
            <a:r>
              <a:rPr lang="en-US" sz="2400" b="0" dirty="0"/>
              <a:t>Physical hazard also includes chemicals that can cause death or serious physical damage through skin or eye contact (rather than through inhalation). </a:t>
            </a:r>
          </a:p>
        </p:txBody>
      </p:sp>
      <p:sp>
        <p:nvSpPr>
          <p:cNvPr id="4" name="Content Placeholder 3"/>
          <p:cNvSpPr>
            <a:spLocks noGrp="1"/>
          </p:cNvSpPr>
          <p:nvPr>
            <p:ph sz="quarter" idx="4"/>
          </p:nvPr>
        </p:nvSpPr>
        <p:spPr>
          <a:xfrm>
            <a:off x="6862988" y="2396837"/>
            <a:ext cx="4754880" cy="3291840"/>
          </a:xfrm>
        </p:spPr>
        <p:txBody>
          <a:bodyPr>
            <a:normAutofit/>
          </a:bodyPr>
          <a:lstStyle/>
          <a:p>
            <a:r>
              <a:rPr lang="en-US" sz="2400" dirty="0"/>
              <a:t>T</a:t>
            </a:r>
            <a:r>
              <a:rPr lang="en-US" sz="2400" dirty="0" smtClean="0"/>
              <a:t>emperature </a:t>
            </a:r>
            <a:r>
              <a:rPr lang="en-US" sz="2400" dirty="0"/>
              <a:t>extremes</a:t>
            </a:r>
          </a:p>
          <a:p>
            <a:r>
              <a:rPr lang="en-US" sz="2400" dirty="0"/>
              <a:t>Explosives (see definition)</a:t>
            </a:r>
          </a:p>
          <a:p>
            <a:r>
              <a:rPr lang="en-US" sz="2400" dirty="0" smtClean="0"/>
              <a:t>Engulfment</a:t>
            </a:r>
            <a:endParaRPr lang="en-US" sz="2400" dirty="0"/>
          </a:p>
          <a:p>
            <a:r>
              <a:rPr lang="en-US" sz="2400" dirty="0"/>
              <a:t>Other hazards introduced</a:t>
            </a:r>
          </a:p>
          <a:p>
            <a:r>
              <a:rPr lang="en-US" sz="2400" dirty="0" smtClean="0"/>
              <a:t>Inwardly </a:t>
            </a:r>
            <a:r>
              <a:rPr lang="en-US" sz="2400" dirty="0"/>
              <a:t>converging </a:t>
            </a:r>
            <a:r>
              <a:rPr lang="en-US" sz="2400" dirty="0" smtClean="0"/>
              <a:t>surfaces</a:t>
            </a:r>
          </a:p>
          <a:p>
            <a:r>
              <a:rPr lang="en-US" sz="2400" dirty="0" smtClean="0"/>
              <a:t>Falls </a:t>
            </a:r>
            <a:endParaRPr lang="en-US" sz="2400" dirty="0"/>
          </a:p>
        </p:txBody>
      </p:sp>
      <p:cxnSp>
        <p:nvCxnSpPr>
          <p:cNvPr id="8" name="Elbow Connector 7"/>
          <p:cNvCxnSpPr/>
          <p:nvPr/>
        </p:nvCxnSpPr>
        <p:spPr>
          <a:xfrm>
            <a:off x="1537855" y="2327564"/>
            <a:ext cx="2867890" cy="1191491"/>
          </a:xfrm>
          <a:prstGeom prst="bentConnector3">
            <a:avLst>
              <a:gd name="adj1" fmla="val 6884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1537855" y="3519055"/>
            <a:ext cx="2729345" cy="1884218"/>
          </a:xfrm>
          <a:prstGeom prst="bentConnector3">
            <a:avLst>
              <a:gd name="adj1" fmla="val 72335"/>
            </a:avLst>
          </a:prstGeom>
          <a:ln w="31750"/>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6137565" y="2327563"/>
            <a:ext cx="2521529" cy="1191492"/>
          </a:xfrm>
          <a:prstGeom prst="bentConnector3">
            <a:avLst>
              <a:gd name="adj1" fmla="val 73077"/>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a:off x="6373092" y="3519056"/>
            <a:ext cx="2286002" cy="1731819"/>
          </a:xfrm>
          <a:prstGeom prst="bentConnector3">
            <a:avLst>
              <a:gd name="adj1" fmla="val 80303"/>
            </a:avLst>
          </a:prstGeom>
          <a:ln w="31750"/>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idx="1"/>
          </p:nvPr>
        </p:nvSpPr>
        <p:spPr>
          <a:xfrm>
            <a:off x="4267199" y="3199015"/>
            <a:ext cx="2105893" cy="640080"/>
          </a:xfrm>
          <a:solidFill>
            <a:schemeClr val="bg1"/>
          </a:solidFill>
        </p:spPr>
        <p:txBody>
          <a:bodyPr>
            <a:normAutofit/>
          </a:bodyPr>
          <a:lstStyle/>
          <a:p>
            <a:pPr algn="ctr"/>
            <a:r>
              <a:rPr lang="en-US" sz="2400" dirty="0" smtClean="0"/>
              <a:t>Examples</a:t>
            </a:r>
            <a:endParaRPr lang="en-US" sz="2400" dirty="0"/>
          </a:p>
        </p:txBody>
      </p:sp>
      <p:pic>
        <p:nvPicPr>
          <p:cNvPr id="13" name="Picture 12"/>
          <p:cNvPicPr>
            <a:picLocks noChangeAspect="1"/>
          </p:cNvPicPr>
          <p:nvPr/>
        </p:nvPicPr>
        <p:blipFill>
          <a:blip r:embed="rId3"/>
          <a:stretch>
            <a:fillRect/>
          </a:stretch>
        </p:blipFill>
        <p:spPr>
          <a:xfrm>
            <a:off x="10960311" y="5798573"/>
            <a:ext cx="1093143" cy="1013386"/>
          </a:xfrm>
          <a:prstGeom prst="rect">
            <a:avLst/>
          </a:prstGeom>
        </p:spPr>
      </p:pic>
      <p:sp>
        <p:nvSpPr>
          <p:cNvPr id="7" name="Slide Number Placeholder 6"/>
          <p:cNvSpPr>
            <a:spLocks noGrp="1"/>
          </p:cNvSpPr>
          <p:nvPr>
            <p:ph type="sldNum" sz="quarter" idx="12"/>
          </p:nvPr>
        </p:nvSpPr>
        <p:spPr/>
        <p:txBody>
          <a:bodyPr/>
          <a:lstStyle/>
          <a:p>
            <a:fld id="{B2A9530A-E14B-4D2E-8117-991B0EC27B9B}" type="slidenum">
              <a:rPr lang="en-US" smtClean="0"/>
              <a:t>21</a:t>
            </a:fld>
            <a:endParaRPr lang="en-US"/>
          </a:p>
        </p:txBody>
      </p:sp>
    </p:spTree>
    <p:extLst>
      <p:ext uri="{BB962C8B-B14F-4D97-AF65-F5344CB8AC3E}">
        <p14:creationId xmlns:p14="http://schemas.microsoft.com/office/powerpoint/2010/main" val="3746957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676400"/>
            <a:ext cx="9217306" cy="4495800"/>
          </a:xfrm>
        </p:spPr>
        <p:txBody>
          <a:bodyPr>
            <a:normAutofit/>
          </a:bodyPr>
          <a:lstStyle/>
          <a:p>
            <a:r>
              <a:rPr lang="en-US" sz="2600" dirty="0" smtClean="0"/>
              <a:t>Determined by a competent person</a:t>
            </a:r>
          </a:p>
          <a:p>
            <a:r>
              <a:rPr lang="en-US" sz="2600" dirty="0" smtClean="0"/>
              <a:t>Space contains no actual or potential hazardous atmosphere</a:t>
            </a:r>
          </a:p>
          <a:p>
            <a:r>
              <a:rPr lang="en-US" sz="2600" dirty="0" smtClean="0"/>
              <a:t>Elimination of hazard without entering</a:t>
            </a:r>
          </a:p>
          <a:p>
            <a:r>
              <a:rPr lang="en-US" sz="2600" dirty="0" smtClean="0"/>
              <a:t>Documentation of reclassification criteria</a:t>
            </a:r>
          </a:p>
          <a:p>
            <a:r>
              <a:rPr lang="en-US" sz="2600" dirty="0" smtClean="0"/>
              <a:t>Employee exit and return to permit </a:t>
            </a:r>
            <a:br>
              <a:rPr lang="en-US" sz="2600" dirty="0" smtClean="0"/>
            </a:br>
            <a:r>
              <a:rPr lang="en-US" sz="2600" dirty="0" smtClean="0"/>
              <a:t>space classification if hazards arise</a:t>
            </a:r>
          </a:p>
        </p:txBody>
      </p:sp>
      <p:sp>
        <p:nvSpPr>
          <p:cNvPr id="5" name="Title 1"/>
          <p:cNvSpPr>
            <a:spLocks noGrp="1"/>
          </p:cNvSpPr>
          <p:nvPr>
            <p:ph type="title"/>
          </p:nvPr>
        </p:nvSpPr>
        <p:spPr>
          <a:xfrm>
            <a:off x="1070449" y="259345"/>
            <a:ext cx="10290277" cy="1139964"/>
          </a:xfrm>
        </p:spPr>
        <p:txBody>
          <a:bodyPr>
            <a:normAutofit fontScale="90000"/>
          </a:bodyPr>
          <a:lstStyle/>
          <a:p>
            <a:pPr algn="ctr"/>
            <a:r>
              <a:rPr lang="en-US" sz="4400" dirty="0" smtClean="0"/>
              <a:t>1926.1203 general requirements: </a:t>
            </a:r>
            <a:br>
              <a:rPr lang="en-US" sz="4400" dirty="0" smtClean="0"/>
            </a:br>
            <a:r>
              <a:rPr lang="en-US" sz="4400" dirty="0" smtClean="0"/>
              <a:t>Reclassification (e)(2</a:t>
            </a:r>
            <a:r>
              <a:rPr lang="en-US" sz="4400" cap="none" dirty="0" smtClean="0"/>
              <a:t>)(g) - Overview</a:t>
            </a:r>
            <a:endParaRPr lang="en-US" dirty="0"/>
          </a:p>
        </p:txBody>
      </p:sp>
      <p:pic>
        <p:nvPicPr>
          <p:cNvPr id="6" name="Picture 5"/>
          <p:cNvPicPr>
            <a:picLocks noChangeAspect="1"/>
          </p:cNvPicPr>
          <p:nvPr/>
        </p:nvPicPr>
        <p:blipFill>
          <a:blip r:embed="rId3"/>
          <a:stretch>
            <a:fillRect/>
          </a:stretch>
        </p:blipFill>
        <p:spPr>
          <a:xfrm>
            <a:off x="10960311" y="5798573"/>
            <a:ext cx="1093143" cy="1013386"/>
          </a:xfrm>
          <a:prstGeom prst="rect">
            <a:avLst/>
          </a:prstGeom>
        </p:spPr>
      </p:pic>
      <p:sp>
        <p:nvSpPr>
          <p:cNvPr id="2" name="TextBox 1"/>
          <p:cNvSpPr txBox="1"/>
          <p:nvPr/>
        </p:nvSpPr>
        <p:spPr>
          <a:xfrm>
            <a:off x="9200912" y="2182809"/>
            <a:ext cx="2507418" cy="707886"/>
          </a:xfrm>
          <a:prstGeom prst="rect">
            <a:avLst/>
          </a:prstGeom>
          <a:noFill/>
        </p:spPr>
        <p:txBody>
          <a:bodyPr wrap="none" rtlCol="0">
            <a:prstTxWarp prst="textChevron">
              <a:avLst/>
            </a:prstTxWarp>
            <a:spAutoFit/>
          </a:bodyPr>
          <a:lstStyle/>
          <a:p>
            <a:r>
              <a:rPr lang="en-US" sz="4000" dirty="0" smtClean="0">
                <a:ln>
                  <a:solidFill>
                    <a:schemeClr val="tx1"/>
                  </a:solidFill>
                </a:ln>
                <a:solidFill>
                  <a:srgbClr val="C00000"/>
                </a:solidFill>
                <a:effectLst>
                  <a:outerShdw blurRad="38100" dist="38100" dir="2700000" algn="tl">
                    <a:srgbClr val="000000">
                      <a:alpha val="43137"/>
                    </a:srgbClr>
                  </a:outerShdw>
                </a:effectLst>
              </a:rPr>
              <a:t>HAZARDS</a:t>
            </a:r>
            <a:endParaRPr lang="en-US" sz="4000" dirty="0">
              <a:ln>
                <a:solidFill>
                  <a:schemeClr val="tx1"/>
                </a:solidFill>
              </a:ln>
              <a:solidFill>
                <a:srgbClr val="C00000"/>
              </a:solidFill>
              <a:effectLst>
                <a:outerShdw blurRad="38100" dist="38100" dir="2700000" algn="tl">
                  <a:srgbClr val="000000">
                    <a:alpha val="43137"/>
                  </a:srgbClr>
                </a:outerShdw>
              </a:effectLst>
            </a:endParaRPr>
          </a:p>
        </p:txBody>
      </p:sp>
      <p:pic>
        <p:nvPicPr>
          <p:cNvPr id="8" name="Picture 3" descr="C:\Users\ThelenJ10\AppData\Local\Microsoft\Windows\Temporary Internet Files\Content.IE5\VCLR5FO0\S43Qy[1].png"/>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trans="32000"/>
                    </a14:imgEffect>
                  </a14:imgLayer>
                </a14:imgProps>
              </a:ext>
              <a:ext uri="{28A0092B-C50C-407E-A947-70E740481C1C}">
                <a14:useLocalDpi xmlns:a14="http://schemas.microsoft.com/office/drawing/2010/main" val="0"/>
              </a:ext>
            </a:extLst>
          </a:blip>
          <a:srcRect/>
          <a:stretch>
            <a:fillRect/>
          </a:stretch>
        </p:blipFill>
        <p:spPr bwMode="auto">
          <a:xfrm>
            <a:off x="9402360" y="1618204"/>
            <a:ext cx="2104521" cy="2104521"/>
          </a:xfrm>
          <a:prstGeom prst="rect">
            <a:avLst/>
          </a:prstGeom>
          <a:noFill/>
          <a:effectLst>
            <a:outerShdw blurRad="50800" dist="50800" dir="5400000" algn="ctr" rotWithShape="0">
              <a:srgbClr val="000000">
                <a:alpha val="38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2A9530A-E14B-4D2E-8117-991B0EC27B9B}" type="slidenum">
              <a:rPr lang="en-US" smtClean="0"/>
              <a:t>22</a:t>
            </a:fld>
            <a:endParaRPr lang="en-US"/>
          </a:p>
        </p:txBody>
      </p:sp>
      <p:pic>
        <p:nvPicPr>
          <p:cNvPr id="9" name="Picture 8"/>
          <p:cNvPicPr>
            <a:picLocks noChangeAspect="1"/>
          </p:cNvPicPr>
          <p:nvPr/>
        </p:nvPicPr>
        <p:blipFill>
          <a:blip r:embed="rId6"/>
          <a:stretch>
            <a:fillRect/>
          </a:stretch>
        </p:blipFill>
        <p:spPr>
          <a:xfrm>
            <a:off x="7229994" y="4358326"/>
            <a:ext cx="3224626" cy="2144377"/>
          </a:xfrm>
          <a:prstGeom prst="rect">
            <a:avLst/>
          </a:prstGeom>
        </p:spPr>
      </p:pic>
    </p:spTree>
    <p:extLst>
      <p:ext uri="{BB962C8B-B14F-4D97-AF65-F5344CB8AC3E}">
        <p14:creationId xmlns:p14="http://schemas.microsoft.com/office/powerpoint/2010/main" val="19143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9383" y="110560"/>
            <a:ext cx="11055926" cy="1269354"/>
          </a:xfrm>
        </p:spPr>
        <p:txBody>
          <a:bodyPr>
            <a:normAutofit/>
          </a:bodyPr>
          <a:lstStyle/>
          <a:p>
            <a:pPr algn="ctr"/>
            <a:r>
              <a:rPr lang="en-US" sz="4000" dirty="0" smtClean="0">
                <a:effectLst/>
              </a:rPr>
              <a:t>Confined Space and PRCS Hazard and Procedures Information Exchange</a:t>
            </a:r>
            <a:endParaRPr lang="en-US" sz="4000" dirty="0">
              <a:effectLst/>
            </a:endParaRPr>
          </a:p>
        </p:txBody>
      </p:sp>
      <p:sp>
        <p:nvSpPr>
          <p:cNvPr id="6" name="TextBox 5"/>
          <p:cNvSpPr txBox="1"/>
          <p:nvPr/>
        </p:nvSpPr>
        <p:spPr>
          <a:xfrm>
            <a:off x="3899754" y="1363468"/>
            <a:ext cx="2978727" cy="523220"/>
          </a:xfrm>
          <a:prstGeom prst="rect">
            <a:avLst/>
          </a:prstGeom>
          <a:solidFill>
            <a:srgbClr val="FFC000"/>
          </a:solidFill>
          <a:ln w="38100">
            <a:solidFill>
              <a:schemeClr val="tx1"/>
            </a:solidFill>
          </a:ln>
        </p:spPr>
        <p:txBody>
          <a:bodyPr wrap="square" rtlCol="0">
            <a:spAutoFit/>
          </a:bodyPr>
          <a:lstStyle/>
          <a:p>
            <a:pPr algn="ctr"/>
            <a:r>
              <a:rPr lang="en-US" sz="2800" dirty="0" smtClean="0"/>
              <a:t>Host Employer</a:t>
            </a:r>
            <a:endParaRPr lang="en-US" sz="2800" dirty="0"/>
          </a:p>
        </p:txBody>
      </p:sp>
      <p:sp>
        <p:nvSpPr>
          <p:cNvPr id="9" name="TextBox 8"/>
          <p:cNvSpPr txBox="1"/>
          <p:nvPr/>
        </p:nvSpPr>
        <p:spPr>
          <a:xfrm>
            <a:off x="2126371" y="3240337"/>
            <a:ext cx="6525491" cy="523220"/>
          </a:xfrm>
          <a:prstGeom prst="rect">
            <a:avLst/>
          </a:prstGeom>
          <a:solidFill>
            <a:srgbClr val="99CCFF"/>
          </a:solidFill>
          <a:ln w="38100">
            <a:solidFill>
              <a:schemeClr val="tx1"/>
            </a:solidFill>
          </a:ln>
        </p:spPr>
        <p:txBody>
          <a:bodyPr wrap="square" rtlCol="0">
            <a:spAutoFit/>
          </a:bodyPr>
          <a:lstStyle/>
          <a:p>
            <a:pPr algn="ctr"/>
            <a:r>
              <a:rPr lang="en-US" sz="2800" dirty="0" smtClean="0"/>
              <a:t>Controlling           Contractor</a:t>
            </a:r>
            <a:endParaRPr lang="en-US" sz="2800" dirty="0"/>
          </a:p>
        </p:txBody>
      </p:sp>
      <p:sp>
        <p:nvSpPr>
          <p:cNvPr id="10" name="TextBox 9"/>
          <p:cNvSpPr txBox="1"/>
          <p:nvPr/>
        </p:nvSpPr>
        <p:spPr>
          <a:xfrm>
            <a:off x="1034055" y="6043656"/>
            <a:ext cx="2673232" cy="523220"/>
          </a:xfrm>
          <a:prstGeom prst="rect">
            <a:avLst/>
          </a:prstGeom>
          <a:solidFill>
            <a:srgbClr val="FFFF00"/>
          </a:solidFill>
          <a:ln w="38100">
            <a:solidFill>
              <a:schemeClr val="tx1"/>
            </a:solidFill>
          </a:ln>
        </p:spPr>
        <p:txBody>
          <a:bodyPr wrap="none" rtlCol="0">
            <a:spAutoFit/>
          </a:bodyPr>
          <a:lstStyle/>
          <a:p>
            <a:r>
              <a:rPr lang="en-US" sz="2800" dirty="0" smtClean="0"/>
              <a:t>Sub Contractor</a:t>
            </a:r>
            <a:endParaRPr lang="en-US" sz="2800" dirty="0"/>
          </a:p>
        </p:txBody>
      </p:sp>
      <p:sp>
        <p:nvSpPr>
          <p:cNvPr id="11" name="TextBox 10"/>
          <p:cNvSpPr txBox="1"/>
          <p:nvPr/>
        </p:nvSpPr>
        <p:spPr>
          <a:xfrm>
            <a:off x="7495308" y="6068822"/>
            <a:ext cx="2673232" cy="523220"/>
          </a:xfrm>
          <a:prstGeom prst="rect">
            <a:avLst/>
          </a:prstGeom>
          <a:solidFill>
            <a:srgbClr val="FFFF00"/>
          </a:solidFill>
          <a:ln w="38100">
            <a:solidFill>
              <a:schemeClr val="tx1"/>
            </a:solidFill>
          </a:ln>
        </p:spPr>
        <p:txBody>
          <a:bodyPr wrap="none" rtlCol="0">
            <a:spAutoFit/>
          </a:bodyPr>
          <a:lstStyle/>
          <a:p>
            <a:r>
              <a:rPr lang="en-US" sz="2800" dirty="0" smtClean="0"/>
              <a:t>Sub Contractor</a:t>
            </a:r>
            <a:endParaRPr lang="en-US" sz="2800" dirty="0"/>
          </a:p>
        </p:txBody>
      </p:sp>
      <p:cxnSp>
        <p:nvCxnSpPr>
          <p:cNvPr id="13" name="Straight Arrow Connector 12"/>
          <p:cNvCxnSpPr/>
          <p:nvPr/>
        </p:nvCxnSpPr>
        <p:spPr>
          <a:xfrm>
            <a:off x="4267200" y="1954470"/>
            <a:ext cx="13855" cy="1200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39346" y="1954470"/>
            <a:ext cx="13855" cy="1200329"/>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435927" y="3831421"/>
            <a:ext cx="1438326" cy="20578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79273" y="6198683"/>
            <a:ext cx="3450381"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15196" y="2276295"/>
            <a:ext cx="1265859" cy="400110"/>
          </a:xfrm>
          <a:prstGeom prst="rect">
            <a:avLst/>
          </a:prstGeom>
          <a:noFill/>
        </p:spPr>
        <p:txBody>
          <a:bodyPr wrap="none" rtlCol="0">
            <a:spAutoFit/>
          </a:bodyPr>
          <a:lstStyle/>
          <a:p>
            <a:r>
              <a:rPr lang="en-US" sz="2000" dirty="0" smtClean="0"/>
              <a:t>Pre entry</a:t>
            </a:r>
            <a:endParaRPr lang="en-US" sz="2000" dirty="0"/>
          </a:p>
        </p:txBody>
      </p:sp>
      <p:sp>
        <p:nvSpPr>
          <p:cNvPr id="37" name="TextBox 36"/>
          <p:cNvSpPr txBox="1"/>
          <p:nvPr/>
        </p:nvSpPr>
        <p:spPr>
          <a:xfrm>
            <a:off x="4874252" y="4108381"/>
            <a:ext cx="1341201" cy="400110"/>
          </a:xfrm>
          <a:prstGeom prst="rect">
            <a:avLst/>
          </a:prstGeom>
          <a:noFill/>
        </p:spPr>
        <p:txBody>
          <a:bodyPr wrap="none" rtlCol="0">
            <a:spAutoFit/>
          </a:bodyPr>
          <a:lstStyle/>
          <a:p>
            <a:r>
              <a:rPr lang="en-US" sz="2000" dirty="0" smtClean="0"/>
              <a:t>Pre entry:</a:t>
            </a:r>
            <a:endParaRPr lang="en-US" sz="2000" dirty="0"/>
          </a:p>
        </p:txBody>
      </p:sp>
      <p:sp>
        <p:nvSpPr>
          <p:cNvPr id="39" name="TextBox 38"/>
          <p:cNvSpPr txBox="1"/>
          <p:nvPr/>
        </p:nvSpPr>
        <p:spPr>
          <a:xfrm>
            <a:off x="6754105" y="2369969"/>
            <a:ext cx="2301336" cy="400110"/>
          </a:xfrm>
          <a:prstGeom prst="rect">
            <a:avLst/>
          </a:prstGeom>
          <a:noFill/>
        </p:spPr>
        <p:txBody>
          <a:bodyPr wrap="none" rtlCol="0">
            <a:spAutoFit/>
          </a:bodyPr>
          <a:lstStyle/>
          <a:p>
            <a:r>
              <a:rPr lang="en-US" sz="2000" dirty="0" smtClean="0"/>
              <a:t>Post entry debrief</a:t>
            </a:r>
            <a:endParaRPr lang="en-US" sz="2000" dirty="0"/>
          </a:p>
        </p:txBody>
      </p:sp>
      <p:sp>
        <p:nvSpPr>
          <p:cNvPr id="45" name="TextBox 44"/>
          <p:cNvSpPr txBox="1"/>
          <p:nvPr/>
        </p:nvSpPr>
        <p:spPr>
          <a:xfrm>
            <a:off x="4083814" y="6152679"/>
            <a:ext cx="3072059" cy="400110"/>
          </a:xfrm>
          <a:prstGeom prst="rect">
            <a:avLst/>
          </a:prstGeom>
          <a:noFill/>
        </p:spPr>
        <p:txBody>
          <a:bodyPr wrap="none" rtlCol="0">
            <a:spAutoFit/>
          </a:bodyPr>
          <a:lstStyle/>
          <a:p>
            <a:r>
              <a:rPr lang="en-US" sz="2000" dirty="0" smtClean="0">
                <a:solidFill>
                  <a:srgbClr val="FF0000"/>
                </a:solidFill>
              </a:rPr>
              <a:t>Coordinate during entry</a:t>
            </a:r>
            <a:endParaRPr lang="en-US" sz="2000" dirty="0">
              <a:solidFill>
                <a:srgbClr val="FF0000"/>
              </a:solidFill>
            </a:endParaRPr>
          </a:p>
        </p:txBody>
      </p:sp>
      <p:pic>
        <p:nvPicPr>
          <p:cNvPr id="46" name="Picture 45"/>
          <p:cNvPicPr>
            <a:picLocks noChangeAspect="1"/>
          </p:cNvPicPr>
          <p:nvPr/>
        </p:nvPicPr>
        <p:blipFill>
          <a:blip r:embed="rId3"/>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23</a:t>
            </a:fld>
            <a:endParaRPr lang="en-US"/>
          </a:p>
        </p:txBody>
      </p:sp>
      <p:sp>
        <p:nvSpPr>
          <p:cNvPr id="3" name="TextBox 2"/>
          <p:cNvSpPr txBox="1"/>
          <p:nvPr/>
        </p:nvSpPr>
        <p:spPr>
          <a:xfrm>
            <a:off x="4419600" y="1954470"/>
            <a:ext cx="1981200" cy="1323439"/>
          </a:xfrm>
          <a:prstGeom prst="rect">
            <a:avLst/>
          </a:prstGeom>
          <a:noFill/>
          <a:ln w="38100">
            <a:solidFill>
              <a:srgbClr val="FFC000"/>
            </a:solidFill>
          </a:ln>
        </p:spPr>
        <p:txBody>
          <a:bodyPr wrap="square" rtlCol="0">
            <a:spAutoFit/>
          </a:bodyPr>
          <a:lstStyle/>
          <a:p>
            <a:pPr algn="ctr"/>
            <a:r>
              <a:rPr lang="en-US" sz="2000" dirty="0" smtClean="0"/>
              <a:t>Space:</a:t>
            </a:r>
          </a:p>
          <a:p>
            <a:pPr algn="ctr"/>
            <a:r>
              <a:rPr lang="en-US" sz="2000" dirty="0" smtClean="0"/>
              <a:t>-Location</a:t>
            </a:r>
          </a:p>
          <a:p>
            <a:pPr algn="ctr"/>
            <a:r>
              <a:rPr lang="en-US" sz="2000" dirty="0" smtClean="0"/>
              <a:t>-Hazards</a:t>
            </a:r>
          </a:p>
          <a:p>
            <a:pPr algn="ctr"/>
            <a:r>
              <a:rPr lang="en-US" sz="2000" dirty="0" smtClean="0"/>
              <a:t>-Precautions</a:t>
            </a:r>
            <a:endParaRPr lang="en-US" sz="1600" dirty="0"/>
          </a:p>
        </p:txBody>
      </p:sp>
      <p:sp>
        <p:nvSpPr>
          <p:cNvPr id="16" name="TextBox 15"/>
          <p:cNvSpPr txBox="1"/>
          <p:nvPr/>
        </p:nvSpPr>
        <p:spPr>
          <a:xfrm rot="18377708">
            <a:off x="1664268" y="4272998"/>
            <a:ext cx="2196179" cy="1323439"/>
          </a:xfrm>
          <a:prstGeom prst="rect">
            <a:avLst/>
          </a:prstGeom>
          <a:noFill/>
        </p:spPr>
        <p:txBody>
          <a:bodyPr wrap="none" rtlCol="0">
            <a:spAutoFit/>
          </a:bodyPr>
          <a:lstStyle/>
          <a:p>
            <a:r>
              <a:rPr lang="en-US" sz="2000" dirty="0" smtClean="0"/>
              <a:t>   Pre/post entry:</a:t>
            </a:r>
          </a:p>
          <a:p>
            <a:r>
              <a:rPr lang="en-US" sz="2000" dirty="0" smtClean="0"/>
              <a:t>- Permit program</a:t>
            </a:r>
          </a:p>
          <a:p>
            <a:r>
              <a:rPr lang="en-US" sz="2000" dirty="0" smtClean="0"/>
              <a:t>-Hazards present</a:t>
            </a:r>
          </a:p>
          <a:p>
            <a:r>
              <a:rPr lang="en-US" sz="2000" dirty="0" smtClean="0"/>
              <a:t> or created</a:t>
            </a:r>
            <a:endParaRPr lang="en-US" sz="2000" dirty="0"/>
          </a:p>
        </p:txBody>
      </p:sp>
      <p:cxnSp>
        <p:nvCxnSpPr>
          <p:cNvPr id="33" name="Straight Arrow Connector 32"/>
          <p:cNvCxnSpPr/>
          <p:nvPr/>
        </p:nvCxnSpPr>
        <p:spPr>
          <a:xfrm flipH="1">
            <a:off x="2909455" y="3846908"/>
            <a:ext cx="1489924" cy="2042363"/>
          </a:xfrm>
          <a:prstGeom prst="straightConnector1">
            <a:avLst/>
          </a:prstGeom>
          <a:ln w="38100">
            <a:solidFill>
              <a:srgbClr val="99CC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012873" y="3846908"/>
            <a:ext cx="1482435" cy="204236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05154" y="3831421"/>
            <a:ext cx="1593272" cy="1967152"/>
          </a:xfrm>
          <a:prstGeom prst="straightConnector1">
            <a:avLst/>
          </a:prstGeom>
          <a:ln w="38100">
            <a:solidFill>
              <a:srgbClr val="99CC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170665" y="5798573"/>
            <a:ext cx="2864246" cy="400110"/>
          </a:xfrm>
          <a:prstGeom prst="rect">
            <a:avLst/>
          </a:prstGeom>
          <a:noFill/>
        </p:spPr>
        <p:txBody>
          <a:bodyPr wrap="none" rtlCol="0">
            <a:spAutoFit/>
          </a:bodyPr>
          <a:lstStyle/>
          <a:p>
            <a:r>
              <a:rPr lang="en-US" sz="2000" dirty="0" smtClean="0">
                <a:solidFill>
                  <a:srgbClr val="FF0000"/>
                </a:solidFill>
              </a:rPr>
              <a:t>Controlling Contractor</a:t>
            </a:r>
            <a:endParaRPr lang="en-US" sz="2000" dirty="0">
              <a:solidFill>
                <a:srgbClr val="FF0000"/>
              </a:solidFill>
            </a:endParaRPr>
          </a:p>
        </p:txBody>
      </p:sp>
      <p:sp>
        <p:nvSpPr>
          <p:cNvPr id="58" name="TextBox 57"/>
          <p:cNvSpPr txBox="1"/>
          <p:nvPr/>
        </p:nvSpPr>
        <p:spPr>
          <a:xfrm rot="3112416">
            <a:off x="7395250" y="4362192"/>
            <a:ext cx="2173352" cy="1323439"/>
          </a:xfrm>
          <a:prstGeom prst="rect">
            <a:avLst/>
          </a:prstGeom>
          <a:noFill/>
        </p:spPr>
        <p:txBody>
          <a:bodyPr wrap="none" rtlCol="0">
            <a:spAutoFit/>
          </a:bodyPr>
          <a:lstStyle/>
          <a:p>
            <a:r>
              <a:rPr lang="en-US" sz="2000" dirty="0" smtClean="0"/>
              <a:t> Pre/post </a:t>
            </a:r>
            <a:r>
              <a:rPr lang="en-US" sz="2000" dirty="0"/>
              <a:t>entry: </a:t>
            </a:r>
            <a:r>
              <a:rPr lang="en-US" sz="2000" dirty="0" smtClean="0"/>
              <a:t/>
            </a:r>
            <a:br>
              <a:rPr lang="en-US" sz="2000" dirty="0" smtClean="0"/>
            </a:br>
            <a:r>
              <a:rPr lang="en-US" sz="2000" dirty="0" smtClean="0"/>
              <a:t>-Permit program</a:t>
            </a:r>
          </a:p>
          <a:p>
            <a:r>
              <a:rPr lang="en-US" sz="2000" dirty="0" smtClean="0"/>
              <a:t>-Hazards present</a:t>
            </a:r>
          </a:p>
          <a:p>
            <a:r>
              <a:rPr lang="en-US" sz="2000" dirty="0" smtClean="0"/>
              <a:t>  or created</a:t>
            </a:r>
            <a:endParaRPr lang="en-US" sz="2000" dirty="0"/>
          </a:p>
        </p:txBody>
      </p:sp>
      <p:sp>
        <p:nvSpPr>
          <p:cNvPr id="68" name="TextBox 67"/>
          <p:cNvSpPr txBox="1"/>
          <p:nvPr/>
        </p:nvSpPr>
        <p:spPr>
          <a:xfrm>
            <a:off x="4461162" y="4475134"/>
            <a:ext cx="1981200" cy="1323439"/>
          </a:xfrm>
          <a:prstGeom prst="rect">
            <a:avLst/>
          </a:prstGeom>
          <a:noFill/>
          <a:ln w="38100">
            <a:solidFill>
              <a:srgbClr val="FFC000"/>
            </a:solidFill>
          </a:ln>
        </p:spPr>
        <p:txBody>
          <a:bodyPr wrap="square" rtlCol="0">
            <a:spAutoFit/>
          </a:bodyPr>
          <a:lstStyle/>
          <a:p>
            <a:pPr algn="ctr"/>
            <a:r>
              <a:rPr lang="en-US" sz="2000" dirty="0" smtClean="0"/>
              <a:t>Space:</a:t>
            </a:r>
          </a:p>
          <a:p>
            <a:pPr algn="ctr"/>
            <a:r>
              <a:rPr lang="en-US" sz="2000" dirty="0"/>
              <a:t>-</a:t>
            </a:r>
            <a:r>
              <a:rPr lang="en-US" sz="2000" dirty="0" smtClean="0"/>
              <a:t>Location</a:t>
            </a:r>
          </a:p>
          <a:p>
            <a:pPr algn="ctr"/>
            <a:r>
              <a:rPr lang="en-US" sz="2000" dirty="0" smtClean="0"/>
              <a:t>-Hazards</a:t>
            </a:r>
          </a:p>
          <a:p>
            <a:pPr algn="ctr"/>
            <a:r>
              <a:rPr lang="en-US" sz="2000" dirty="0" smtClean="0"/>
              <a:t>-Precautions</a:t>
            </a:r>
            <a:endParaRPr lang="en-US" sz="1600" dirty="0"/>
          </a:p>
        </p:txBody>
      </p:sp>
    </p:spTree>
    <p:extLst>
      <p:ext uri="{BB962C8B-B14F-4D97-AF65-F5344CB8AC3E}">
        <p14:creationId xmlns:p14="http://schemas.microsoft.com/office/powerpoint/2010/main" val="176307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9848" y="133004"/>
            <a:ext cx="10058400" cy="914400"/>
          </a:xfrm>
        </p:spPr>
        <p:txBody>
          <a:bodyPr>
            <a:normAutofit/>
          </a:bodyPr>
          <a:lstStyle/>
          <a:p>
            <a:r>
              <a:rPr lang="en-US" sz="3200" dirty="0" smtClean="0"/>
              <a:t>1926.1204 Permit Required Confined Space Program - Overview</a:t>
            </a:r>
            <a:endParaRPr lang="en-US" sz="3200" dirty="0"/>
          </a:p>
        </p:txBody>
      </p:sp>
      <p:sp>
        <p:nvSpPr>
          <p:cNvPr id="8" name="Text Placeholder 7"/>
          <p:cNvSpPr>
            <a:spLocks noGrp="1"/>
          </p:cNvSpPr>
          <p:nvPr>
            <p:ph type="body" idx="1"/>
          </p:nvPr>
        </p:nvSpPr>
        <p:spPr>
          <a:xfrm>
            <a:off x="3760123" y="817972"/>
            <a:ext cx="4754880" cy="640080"/>
          </a:xfrm>
        </p:spPr>
        <p:txBody>
          <a:bodyPr>
            <a:normAutofit/>
          </a:bodyPr>
          <a:lstStyle/>
          <a:p>
            <a:r>
              <a:rPr lang="en-US" sz="2400" dirty="0" smtClean="0"/>
              <a:t>Each Entry Employer Must:</a:t>
            </a:r>
            <a:endParaRPr lang="en-US" sz="2400" dirty="0"/>
          </a:p>
        </p:txBody>
      </p:sp>
      <p:sp>
        <p:nvSpPr>
          <p:cNvPr id="9" name="Content Placeholder 8"/>
          <p:cNvSpPr>
            <a:spLocks noGrp="1"/>
          </p:cNvSpPr>
          <p:nvPr>
            <p:ph sz="half" idx="2"/>
          </p:nvPr>
        </p:nvSpPr>
        <p:spPr>
          <a:xfrm>
            <a:off x="704089" y="1429789"/>
            <a:ext cx="4998442" cy="5137266"/>
          </a:xfrm>
        </p:spPr>
        <p:txBody>
          <a:bodyPr>
            <a:normAutofit lnSpcReduction="10000"/>
          </a:bodyPr>
          <a:lstStyle/>
          <a:p>
            <a:r>
              <a:rPr lang="en-US" sz="2400" dirty="0" smtClean="0"/>
              <a:t>Prevent unauthorized entry</a:t>
            </a:r>
          </a:p>
          <a:p>
            <a:r>
              <a:rPr lang="en-US" sz="2400" dirty="0" smtClean="0"/>
              <a:t>I.D. and evaluate hazards</a:t>
            </a:r>
          </a:p>
          <a:p>
            <a:r>
              <a:rPr lang="en-US" sz="2400" dirty="0" smtClean="0"/>
              <a:t>Develop and implement safe entry: means, procedures and practices</a:t>
            </a:r>
          </a:p>
          <a:p>
            <a:r>
              <a:rPr lang="en-US" sz="2400" dirty="0" smtClean="0"/>
              <a:t>Provide and ensure proper use of equipment</a:t>
            </a:r>
          </a:p>
          <a:p>
            <a:r>
              <a:rPr lang="en-US" sz="2400" dirty="0" smtClean="0"/>
              <a:t>Evaluate permit space conditions for air contaminants</a:t>
            </a:r>
          </a:p>
          <a:p>
            <a:r>
              <a:rPr lang="en-US" sz="2400" dirty="0" smtClean="0"/>
              <a:t>Provide attendant(s) outside space</a:t>
            </a:r>
          </a:p>
          <a:p>
            <a:r>
              <a:rPr lang="en-US" sz="2400" dirty="0" smtClean="0"/>
              <a:t>Manage multiple spaces in an emergency</a:t>
            </a:r>
          </a:p>
        </p:txBody>
      </p:sp>
      <p:sp>
        <p:nvSpPr>
          <p:cNvPr id="11" name="Content Placeholder 10"/>
          <p:cNvSpPr>
            <a:spLocks noGrp="1"/>
          </p:cNvSpPr>
          <p:nvPr>
            <p:ph sz="quarter" idx="4"/>
          </p:nvPr>
        </p:nvSpPr>
        <p:spPr>
          <a:xfrm>
            <a:off x="6330972" y="1446416"/>
            <a:ext cx="5175909" cy="5365544"/>
          </a:xfrm>
        </p:spPr>
        <p:txBody>
          <a:bodyPr>
            <a:normAutofit fontScale="92500"/>
          </a:bodyPr>
          <a:lstStyle/>
          <a:p>
            <a:r>
              <a:rPr lang="en-US" sz="2600" dirty="0" smtClean="0"/>
              <a:t>Assign duties to employees involved in permit space entry</a:t>
            </a:r>
          </a:p>
          <a:p>
            <a:r>
              <a:rPr lang="en-US" sz="2600" dirty="0" smtClean="0"/>
              <a:t>Develop and implement procedures:</a:t>
            </a:r>
          </a:p>
          <a:p>
            <a:pPr lvl="1"/>
            <a:r>
              <a:rPr lang="en-US" sz="2400" dirty="0" smtClean="0"/>
              <a:t>Rescue and emergency services</a:t>
            </a:r>
          </a:p>
          <a:p>
            <a:pPr lvl="1"/>
            <a:r>
              <a:rPr lang="en-US" sz="2400" dirty="0" smtClean="0"/>
              <a:t>Prep, use and cancel entry permits</a:t>
            </a:r>
          </a:p>
          <a:p>
            <a:pPr lvl="1"/>
            <a:r>
              <a:rPr lang="en-US" sz="2400" dirty="0" smtClean="0"/>
              <a:t>Coordinate entry with multiple employers</a:t>
            </a:r>
          </a:p>
          <a:p>
            <a:pPr lvl="1"/>
            <a:r>
              <a:rPr lang="en-US" sz="2400" dirty="0"/>
              <a:t>C</a:t>
            </a:r>
            <a:r>
              <a:rPr lang="en-US" sz="2400" dirty="0" smtClean="0"/>
              <a:t>onclude/close entry operations</a:t>
            </a:r>
          </a:p>
          <a:p>
            <a:r>
              <a:rPr lang="en-US" sz="2600" dirty="0" smtClean="0"/>
              <a:t>Review entries and program; revise when needed</a:t>
            </a:r>
          </a:p>
          <a:p>
            <a:r>
              <a:rPr lang="en-US" sz="2600" dirty="0" smtClean="0"/>
              <a:t>Annual review using cancelled permits</a:t>
            </a:r>
          </a:p>
          <a:p>
            <a:pPr lvl="1"/>
            <a:endParaRPr lang="en-US" sz="2200" dirty="0" smtClean="0"/>
          </a:p>
          <a:p>
            <a:pPr lvl="1"/>
            <a:endParaRPr lang="en-US" sz="2200" dirty="0" smtClean="0"/>
          </a:p>
          <a:p>
            <a:endParaRPr lang="en-US" sz="2400" dirty="0"/>
          </a:p>
        </p:txBody>
      </p:sp>
      <p:pic>
        <p:nvPicPr>
          <p:cNvPr id="12" name="Picture 11"/>
          <p:cNvPicPr>
            <a:picLocks noChangeAspect="1"/>
          </p:cNvPicPr>
          <p:nvPr/>
        </p:nvPicPr>
        <p:blipFill>
          <a:blip r:embed="rId3"/>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24</a:t>
            </a:fld>
            <a:endParaRPr lang="en-US"/>
          </a:p>
        </p:txBody>
      </p:sp>
    </p:spTree>
    <p:extLst>
      <p:ext uri="{BB962C8B-B14F-4D97-AF65-F5344CB8AC3E}">
        <p14:creationId xmlns:p14="http://schemas.microsoft.com/office/powerpoint/2010/main" val="89040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022" y="1482437"/>
            <a:ext cx="10330226" cy="5329522"/>
          </a:xfrm>
        </p:spPr>
        <p:txBody>
          <a:bodyPr>
            <a:normAutofit/>
          </a:bodyPr>
          <a:lstStyle/>
          <a:p>
            <a:pPr marL="0" indent="0">
              <a:buNone/>
            </a:pPr>
            <a:r>
              <a:rPr lang="en-US" sz="2800" dirty="0" smtClean="0"/>
              <a:t>Evaluate </a:t>
            </a:r>
            <a:r>
              <a:rPr lang="en-US" sz="2800" dirty="0"/>
              <a:t>permit space conditions </a:t>
            </a:r>
            <a:r>
              <a:rPr lang="en-US" sz="2800" dirty="0" smtClean="0"/>
              <a:t>when </a:t>
            </a:r>
            <a:r>
              <a:rPr lang="en-US" sz="2800" dirty="0"/>
              <a:t>entry operations are conducted</a:t>
            </a:r>
            <a:r>
              <a:rPr lang="en-US" sz="2800" dirty="0" smtClean="0"/>
              <a:t>: </a:t>
            </a:r>
          </a:p>
          <a:p>
            <a:pPr lvl="1"/>
            <a:r>
              <a:rPr lang="en-US" sz="2800" dirty="0" smtClean="0"/>
              <a:t>Before entry - test </a:t>
            </a:r>
            <a:r>
              <a:rPr lang="en-US" sz="2800" dirty="0"/>
              <a:t>conditions in the permit space </a:t>
            </a:r>
            <a:r>
              <a:rPr lang="en-US" sz="2800" dirty="0" smtClean="0"/>
              <a:t>before changing </a:t>
            </a:r>
            <a:r>
              <a:rPr lang="en-US" sz="2800" dirty="0"/>
              <a:t>the space’s natural </a:t>
            </a:r>
            <a:r>
              <a:rPr lang="en-US" sz="2800" dirty="0" smtClean="0"/>
              <a:t>ventilation, </a:t>
            </a:r>
            <a:br>
              <a:rPr lang="en-US" sz="2800" dirty="0" smtClean="0"/>
            </a:br>
            <a:r>
              <a:rPr lang="en-US" sz="2800" dirty="0" smtClean="0"/>
              <a:t>Exceptions: </a:t>
            </a:r>
            <a:r>
              <a:rPr lang="en-US" sz="2400" dirty="0" smtClean="0"/>
              <a:t>If isolation </a:t>
            </a:r>
            <a:r>
              <a:rPr lang="en-US" sz="2400" dirty="0"/>
              <a:t>of the space is infeasible because the space is large or is part of </a:t>
            </a:r>
            <a:r>
              <a:rPr lang="en-US" sz="2400" dirty="0" smtClean="0"/>
              <a:t>a continuous </a:t>
            </a:r>
            <a:r>
              <a:rPr lang="en-US" sz="2400" dirty="0"/>
              <a:t>system (such as a sewer), the employer must</a:t>
            </a:r>
            <a:r>
              <a:rPr lang="en-US" sz="2400" dirty="0" smtClean="0"/>
              <a:t>:</a:t>
            </a:r>
          </a:p>
          <a:p>
            <a:pPr lvl="2"/>
            <a:r>
              <a:rPr lang="en-US" sz="2400" dirty="0" smtClean="0"/>
              <a:t>Perform </a:t>
            </a:r>
            <a:r>
              <a:rPr lang="en-US" sz="2400" dirty="0"/>
              <a:t>pre-entry </a:t>
            </a:r>
            <a:r>
              <a:rPr lang="en-US" sz="2400" dirty="0" smtClean="0"/>
              <a:t>testing; and, </a:t>
            </a:r>
          </a:p>
          <a:p>
            <a:pPr lvl="2"/>
            <a:r>
              <a:rPr lang="en-US" sz="2400" dirty="0" smtClean="0"/>
              <a:t>Continuously </a:t>
            </a:r>
            <a:r>
              <a:rPr lang="en-US" sz="2400" dirty="0"/>
              <a:t>monitor entry conditions in the </a:t>
            </a:r>
            <a:r>
              <a:rPr lang="en-US" sz="2400" dirty="0" smtClean="0"/>
              <a:t>areas where </a:t>
            </a:r>
            <a:r>
              <a:rPr lang="en-US" sz="2400" dirty="0"/>
              <a:t>authorized entrants are </a:t>
            </a:r>
            <a:r>
              <a:rPr lang="en-US" sz="2400" dirty="0" smtClean="0"/>
              <a:t>working</a:t>
            </a:r>
            <a:endParaRPr lang="en-US" sz="2400" dirty="0"/>
          </a:p>
          <a:p>
            <a:pPr lvl="2"/>
            <a:r>
              <a:rPr lang="en-US" sz="2400" dirty="0" smtClean="0"/>
              <a:t>Provide </a:t>
            </a:r>
            <a:r>
              <a:rPr lang="en-US" sz="2400" dirty="0"/>
              <a:t>an early-warning system that continuously monitors for </a:t>
            </a:r>
            <a:r>
              <a:rPr lang="en-US" sz="2400" dirty="0" smtClean="0"/>
              <a:t>non-isolated engulfment </a:t>
            </a:r>
            <a:r>
              <a:rPr lang="en-US" sz="2400" dirty="0"/>
              <a:t>hazards</a:t>
            </a:r>
            <a:r>
              <a:rPr lang="en-US" sz="2400" dirty="0" smtClean="0"/>
              <a:t>.</a:t>
            </a:r>
          </a:p>
        </p:txBody>
      </p:sp>
      <p:sp>
        <p:nvSpPr>
          <p:cNvPr id="5" name="Title 1"/>
          <p:cNvSpPr txBox="1">
            <a:spLocks/>
          </p:cNvSpPr>
          <p:nvPr/>
        </p:nvSpPr>
        <p:spPr>
          <a:xfrm>
            <a:off x="471054" y="299612"/>
            <a:ext cx="11319163" cy="10670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dirty="0" smtClean="0"/>
              <a:t>1926.1204 Permit Required Confined Space Program (</a:t>
            </a:r>
            <a:r>
              <a:rPr lang="en-US" sz="4400" cap="none" dirty="0" smtClean="0"/>
              <a:t>e</a:t>
            </a:r>
            <a:r>
              <a:rPr lang="en-US" sz="4400" dirty="0" smtClean="0"/>
              <a:t>):</a:t>
            </a:r>
          </a:p>
          <a:p>
            <a:r>
              <a:rPr lang="en-US" sz="4400" dirty="0" smtClean="0"/>
              <a:t>Evaluation</a:t>
            </a:r>
            <a:endParaRPr lang="en-US" sz="4400" dirty="0"/>
          </a:p>
        </p:txBody>
      </p:sp>
      <p:pic>
        <p:nvPicPr>
          <p:cNvPr id="6" name="Picture 5"/>
          <p:cNvPicPr>
            <a:picLocks noChangeAspect="1"/>
          </p:cNvPicPr>
          <p:nvPr/>
        </p:nvPicPr>
        <p:blipFill>
          <a:blip r:embed="rId4"/>
          <a:stretch>
            <a:fillRect/>
          </a:stretch>
        </p:blipFill>
        <p:spPr>
          <a:xfrm>
            <a:off x="10960311" y="5798573"/>
            <a:ext cx="1093143" cy="1013386"/>
          </a:xfrm>
          <a:prstGeom prst="rect">
            <a:avLst/>
          </a:prstGeom>
        </p:spPr>
      </p:pic>
      <p:pic>
        <p:nvPicPr>
          <p:cNvPr id="7" name="Picture 6"/>
          <p:cNvPicPr>
            <a:picLocks noChangeAspect="1"/>
          </p:cNvPicPr>
          <p:nvPr/>
        </p:nvPicPr>
        <p:blipFill>
          <a:blip r:embed="rId5"/>
          <a:stretch>
            <a:fillRect/>
          </a:stretch>
        </p:blipFill>
        <p:spPr>
          <a:xfrm>
            <a:off x="10239523" y="3539732"/>
            <a:ext cx="1813931" cy="1813931"/>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25</a:t>
            </a:fld>
            <a:endParaRPr lang="en-US"/>
          </a:p>
        </p:txBody>
      </p:sp>
    </p:spTree>
    <p:extLst>
      <p:ext uri="{BB962C8B-B14F-4D97-AF65-F5344CB8AC3E}">
        <p14:creationId xmlns:p14="http://schemas.microsoft.com/office/powerpoint/2010/main" val="285947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71" y="484632"/>
            <a:ext cx="10523913" cy="1111412"/>
          </a:xfrm>
        </p:spPr>
        <p:txBody>
          <a:bodyPr>
            <a:noAutofit/>
          </a:bodyPr>
          <a:lstStyle/>
          <a:p>
            <a:r>
              <a:rPr lang="en-US" sz="4000" dirty="0"/>
              <a:t>1926.1204 Permit Required Confined Space Program (</a:t>
            </a:r>
            <a:r>
              <a:rPr lang="en-US" sz="4000" cap="none" dirty="0"/>
              <a:t>e</a:t>
            </a:r>
            <a:r>
              <a:rPr lang="en-US" sz="4000" dirty="0"/>
              <a:t>):</a:t>
            </a:r>
            <a:br>
              <a:rPr lang="en-US" sz="4000" dirty="0"/>
            </a:br>
            <a:r>
              <a:rPr lang="en-US" sz="4000" dirty="0" smtClean="0"/>
              <a:t>Evaluation </a:t>
            </a:r>
            <a:r>
              <a:rPr lang="en-US" sz="3200" dirty="0"/>
              <a:t>(continued</a:t>
            </a:r>
            <a:r>
              <a:rPr lang="en-US" sz="3200" dirty="0" smtClean="0"/>
              <a:t>)</a:t>
            </a:r>
            <a:endParaRPr lang="en-US" sz="4000" dirty="0"/>
          </a:p>
        </p:txBody>
      </p:sp>
      <p:sp>
        <p:nvSpPr>
          <p:cNvPr id="3" name="Content Placeholder 2"/>
          <p:cNvSpPr>
            <a:spLocks noGrp="1"/>
          </p:cNvSpPr>
          <p:nvPr>
            <p:ph idx="1"/>
          </p:nvPr>
        </p:nvSpPr>
        <p:spPr>
          <a:xfrm>
            <a:off x="707923" y="1845425"/>
            <a:ext cx="8626577" cy="4326775"/>
          </a:xfrm>
        </p:spPr>
        <p:txBody>
          <a:bodyPr>
            <a:normAutofit/>
          </a:bodyPr>
          <a:lstStyle/>
          <a:p>
            <a:pPr marL="274320" lvl="1" indent="0">
              <a:buNone/>
            </a:pPr>
            <a:r>
              <a:rPr lang="en-US" sz="2800" dirty="0"/>
              <a:t>Continuously monitor atmospheric hazards unless:</a:t>
            </a:r>
          </a:p>
          <a:p>
            <a:pPr lvl="2">
              <a:buClr>
                <a:srgbClr val="00B050"/>
              </a:buClr>
            </a:pPr>
            <a:r>
              <a:rPr lang="en-US" sz="2400" dirty="0"/>
              <a:t>Equipment is not </a:t>
            </a:r>
            <a:r>
              <a:rPr lang="en-US" sz="2400" dirty="0" smtClean="0"/>
              <a:t>commercially available </a:t>
            </a:r>
            <a:r>
              <a:rPr lang="en-US" sz="2400" dirty="0"/>
              <a:t>OR </a:t>
            </a:r>
          </a:p>
          <a:p>
            <a:pPr lvl="2">
              <a:buClr>
                <a:srgbClr val="00B050"/>
              </a:buClr>
            </a:pPr>
            <a:r>
              <a:rPr lang="en-US" sz="2400" dirty="0"/>
              <a:t>Periodic monitoring is sufficient to </a:t>
            </a:r>
            <a:r>
              <a:rPr lang="en-US" sz="2400" dirty="0" smtClean="0"/>
              <a:t>ensure the </a:t>
            </a:r>
            <a:r>
              <a:rPr lang="en-US" sz="2400" dirty="0"/>
              <a:t>hazard at </a:t>
            </a:r>
            <a:r>
              <a:rPr lang="en-US" sz="2400" dirty="0" smtClean="0"/>
              <a:t>are safe </a:t>
            </a:r>
            <a:r>
              <a:rPr lang="en-US" sz="2400" dirty="0"/>
              <a:t>levels. </a:t>
            </a:r>
            <a:endParaRPr lang="en-US" sz="2400" dirty="0" smtClean="0"/>
          </a:p>
          <a:p>
            <a:pPr marL="548640" lvl="2" indent="0">
              <a:buNone/>
            </a:pPr>
            <a:endParaRPr lang="en-US" sz="2400" dirty="0" smtClean="0"/>
          </a:p>
          <a:p>
            <a:pPr marL="548640" lvl="2" indent="0">
              <a:buNone/>
            </a:pPr>
            <a:r>
              <a:rPr lang="en-US" sz="2800" dirty="0" smtClean="0"/>
              <a:t>If </a:t>
            </a:r>
            <a:r>
              <a:rPr lang="en-US" sz="2800" dirty="0"/>
              <a:t>continuous monitoring is not used, periodic monitoring is required with sufficient </a:t>
            </a:r>
            <a:r>
              <a:rPr lang="en-US" sz="2800" dirty="0" smtClean="0"/>
              <a:t/>
            </a:r>
            <a:br>
              <a:rPr lang="en-US" sz="2800" dirty="0" smtClean="0"/>
            </a:br>
            <a:r>
              <a:rPr lang="en-US" sz="2800" dirty="0" smtClean="0"/>
              <a:t>frequency </a:t>
            </a:r>
            <a:r>
              <a:rPr lang="en-US" sz="2800" dirty="0"/>
              <a:t>to ensure </a:t>
            </a:r>
            <a:r>
              <a:rPr lang="en-US" sz="2800" dirty="0" smtClean="0"/>
              <a:t>acceptable </a:t>
            </a:r>
            <a:r>
              <a:rPr lang="en-US" sz="2800" dirty="0"/>
              <a:t>entry conditions are </a:t>
            </a:r>
            <a:r>
              <a:rPr lang="en-US" sz="2800" dirty="0" smtClean="0"/>
              <a:t>maintained </a:t>
            </a:r>
            <a:r>
              <a:rPr lang="en-US" sz="2800" dirty="0"/>
              <a:t>during the </a:t>
            </a:r>
            <a:r>
              <a:rPr lang="en-US" sz="2800" dirty="0" smtClean="0"/>
              <a:t>entry operations</a:t>
            </a:r>
            <a:endParaRPr lang="en-US" sz="28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1026" name="Picture 2" descr="worker using oxygen monitor"/>
          <p:cNvPicPr>
            <a:picLocks noChangeAspect="1" noChangeArrowheads="1"/>
          </p:cNvPicPr>
          <p:nvPr/>
        </p:nvPicPr>
        <p:blipFill rotWithShape="1">
          <a:blip r:embed="rId4">
            <a:extLst>
              <a:ext uri="{28A0092B-C50C-407E-A947-70E740481C1C}">
                <a14:useLocalDpi xmlns:a14="http://schemas.microsoft.com/office/drawing/2010/main" val="0"/>
              </a:ext>
            </a:extLst>
          </a:blip>
          <a:srcRect b="7058"/>
          <a:stretch/>
        </p:blipFill>
        <p:spPr bwMode="auto">
          <a:xfrm>
            <a:off x="8922774" y="1327347"/>
            <a:ext cx="3207160" cy="37955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2A9530A-E14B-4D2E-8117-991B0EC27B9B}" type="slidenum">
              <a:rPr lang="en-US" smtClean="0"/>
              <a:t>26</a:t>
            </a:fld>
            <a:endParaRPr lang="en-US"/>
          </a:p>
        </p:txBody>
      </p:sp>
    </p:spTree>
    <p:extLst>
      <p:ext uri="{BB962C8B-B14F-4D97-AF65-F5344CB8AC3E}">
        <p14:creationId xmlns:p14="http://schemas.microsoft.com/office/powerpoint/2010/main" val="4227791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71" y="148310"/>
            <a:ext cx="10784211" cy="1370774"/>
          </a:xfrm>
        </p:spPr>
        <p:txBody>
          <a:bodyPr>
            <a:noAutofit/>
          </a:bodyPr>
          <a:lstStyle/>
          <a:p>
            <a:r>
              <a:rPr lang="en-US" sz="4000" dirty="0"/>
              <a:t>1926.1204 Permit Required Confined Space Program (</a:t>
            </a:r>
            <a:r>
              <a:rPr lang="en-US" sz="4000" cap="none" dirty="0"/>
              <a:t>e</a:t>
            </a:r>
            <a:r>
              <a:rPr lang="en-US" sz="4000" dirty="0"/>
              <a:t>):</a:t>
            </a:r>
            <a:br>
              <a:rPr lang="en-US" sz="4000" dirty="0"/>
            </a:br>
            <a:r>
              <a:rPr lang="en-US" sz="4000" dirty="0"/>
              <a:t>Evaluation </a:t>
            </a:r>
            <a:r>
              <a:rPr lang="en-US" sz="3200" dirty="0"/>
              <a:t>(continued)</a:t>
            </a:r>
            <a:endParaRPr lang="en-US" dirty="0"/>
          </a:p>
        </p:txBody>
      </p:sp>
      <p:sp>
        <p:nvSpPr>
          <p:cNvPr id="3" name="Content Placeholder 2"/>
          <p:cNvSpPr>
            <a:spLocks noGrp="1"/>
          </p:cNvSpPr>
          <p:nvPr>
            <p:ph idx="1"/>
          </p:nvPr>
        </p:nvSpPr>
        <p:spPr>
          <a:xfrm>
            <a:off x="486697" y="1615497"/>
            <a:ext cx="10232873" cy="4050792"/>
          </a:xfrm>
        </p:spPr>
        <p:txBody>
          <a:bodyPr/>
          <a:lstStyle/>
          <a:p>
            <a:pPr marL="0" lvl="1" indent="0">
              <a:spcBef>
                <a:spcPts val="1200"/>
              </a:spcBef>
              <a:spcAft>
                <a:spcPts val="0"/>
              </a:spcAft>
              <a:buNone/>
            </a:pPr>
            <a:r>
              <a:rPr lang="en-US" sz="2400" dirty="0" smtClean="0"/>
              <a:t>Testing </a:t>
            </a:r>
            <a:r>
              <a:rPr lang="en-US" sz="2400" dirty="0"/>
              <a:t>for atmospheric </a:t>
            </a:r>
            <a:r>
              <a:rPr lang="en-US" sz="2400" dirty="0" smtClean="0"/>
              <a:t>hazards:</a:t>
            </a:r>
          </a:p>
          <a:p>
            <a:pPr lvl="2" indent="-457200">
              <a:spcBef>
                <a:spcPts val="1200"/>
              </a:spcBef>
              <a:spcAft>
                <a:spcPts val="0"/>
              </a:spcAft>
              <a:buFont typeface="+mj-lt"/>
              <a:buAutoNum type="arabicPeriod"/>
            </a:pPr>
            <a:r>
              <a:rPr lang="en-US" sz="2400" dirty="0" smtClean="0"/>
              <a:t>Oxygen (Range = 19.5 to 23.5%)</a:t>
            </a:r>
          </a:p>
          <a:p>
            <a:pPr lvl="2" indent="-457200">
              <a:spcBef>
                <a:spcPts val="1200"/>
              </a:spcBef>
              <a:spcAft>
                <a:spcPts val="0"/>
              </a:spcAft>
              <a:buFont typeface="+mj-lt"/>
              <a:buAutoNum type="arabicPeriod"/>
            </a:pPr>
            <a:r>
              <a:rPr lang="en-US" sz="2400" dirty="0" smtClean="0"/>
              <a:t>Combustible </a:t>
            </a:r>
            <a:r>
              <a:rPr lang="en-US" sz="2400" dirty="0"/>
              <a:t>gases and </a:t>
            </a:r>
            <a:r>
              <a:rPr lang="en-US" sz="2400" dirty="0" smtClean="0"/>
              <a:t>vapors</a:t>
            </a:r>
            <a:br>
              <a:rPr lang="en-US" sz="2400" dirty="0" smtClean="0"/>
            </a:br>
            <a:r>
              <a:rPr lang="en-US" sz="2400" dirty="0" smtClean="0"/>
              <a:t>Measured by Lower Explosive Limit (LEL)</a:t>
            </a:r>
          </a:p>
          <a:p>
            <a:pPr lvl="2" indent="-457200">
              <a:spcBef>
                <a:spcPts val="1200"/>
              </a:spcBef>
              <a:spcAft>
                <a:spcPts val="0"/>
              </a:spcAft>
              <a:buFont typeface="+mj-lt"/>
              <a:buAutoNum type="arabicPeriod"/>
            </a:pPr>
            <a:r>
              <a:rPr lang="en-US" sz="2400" dirty="0" smtClean="0"/>
              <a:t>Toxic </a:t>
            </a:r>
            <a:r>
              <a:rPr lang="en-US" sz="2400" dirty="0"/>
              <a:t>gases and </a:t>
            </a:r>
            <a:r>
              <a:rPr lang="en-US" sz="2400" dirty="0" smtClean="0"/>
              <a:t>vapors:</a:t>
            </a:r>
            <a:br>
              <a:rPr lang="en-US" sz="2400" dirty="0" smtClean="0"/>
            </a:br>
            <a:r>
              <a:rPr lang="en-US" sz="2400" dirty="0" smtClean="0"/>
              <a:t>Permissible Exposure Limit (PEL)</a:t>
            </a:r>
          </a:p>
          <a:p>
            <a:pPr lvl="2" indent="-457200">
              <a:spcBef>
                <a:spcPts val="1200"/>
              </a:spcBef>
              <a:spcAft>
                <a:spcPts val="0"/>
              </a:spcAft>
              <a:buFont typeface="+mj-lt"/>
              <a:buAutoNum type="arabicPeriod"/>
            </a:pPr>
            <a:endParaRPr lang="en-US" sz="2200" dirty="0"/>
          </a:p>
          <a:p>
            <a:pPr marL="274320" lvl="2" indent="0">
              <a:spcBef>
                <a:spcPts val="1200"/>
              </a:spcBef>
              <a:spcAft>
                <a:spcPts val="0"/>
              </a:spcAft>
              <a:buNone/>
            </a:pPr>
            <a:r>
              <a:rPr lang="en-US" sz="2800" dirty="0" smtClean="0"/>
              <a:t>Test in that order!</a:t>
            </a:r>
            <a:endParaRPr lang="en-US" sz="2800" dirty="0"/>
          </a:p>
        </p:txBody>
      </p:sp>
      <p:pic>
        <p:nvPicPr>
          <p:cNvPr id="9" name="Picture 8"/>
          <p:cNvPicPr>
            <a:picLocks noChangeAspect="1"/>
          </p:cNvPicPr>
          <p:nvPr/>
        </p:nvPicPr>
        <p:blipFill>
          <a:blip r:embed="rId3"/>
          <a:stretch>
            <a:fillRect/>
          </a:stretch>
        </p:blipFill>
        <p:spPr>
          <a:xfrm>
            <a:off x="11106323" y="5844614"/>
            <a:ext cx="1093143" cy="1013386"/>
          </a:xfrm>
          <a:prstGeom prst="rect">
            <a:avLst/>
          </a:prstGeom>
        </p:spPr>
      </p:pic>
      <p:sp>
        <p:nvSpPr>
          <p:cNvPr id="20" name="Can 19"/>
          <p:cNvSpPr/>
          <p:nvPr/>
        </p:nvSpPr>
        <p:spPr>
          <a:xfrm>
            <a:off x="7188967" y="1259003"/>
            <a:ext cx="4463926" cy="4445281"/>
          </a:xfrm>
          <a:prstGeom prst="ca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7419824" y="1476781"/>
            <a:ext cx="4002212" cy="4126879"/>
          </a:xfrm>
          <a:prstGeom prst="cloud">
            <a:avLst/>
          </a:prstGeom>
          <a:solidFill>
            <a:schemeClr val="tx2">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757064">
            <a:off x="9860553" y="1822789"/>
            <a:ext cx="1031051" cy="923330"/>
          </a:xfrm>
          <a:prstGeom prst="rect">
            <a:avLst/>
          </a:prstGeom>
          <a:noFill/>
        </p:spPr>
        <p:txBody>
          <a:bodyPr wrap="none" lIns="91440" tIns="45720" rIns="91440" bIns="45720">
            <a:spAutoFit/>
          </a:bodyPr>
          <a:lstStyle/>
          <a:p>
            <a:pPr algn="ctr"/>
            <a:r>
              <a:rPr lang="en-US" sz="54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rPr>
              <a:t>O</a:t>
            </a:r>
            <a:r>
              <a:rPr lang="en-US" sz="5400" b="1" baseline="-25000"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rPr>
              <a:t>2</a:t>
            </a:r>
            <a:endParaRPr lang="en-US" sz="5400" b="1" cap="none" spc="0" baseline="-25000" dirty="0">
              <a:ln w="18000">
                <a:solidFill>
                  <a:srgbClr val="7030A0"/>
                </a:solidFill>
                <a:prstDash val="solid"/>
                <a:miter lim="800000"/>
              </a:ln>
              <a:solidFill>
                <a:srgbClr val="7030A0"/>
              </a:solidFill>
              <a:effectLst>
                <a:outerShdw blurRad="25500" dist="23000" dir="7020000" algn="tl">
                  <a:srgbClr val="000000">
                    <a:alpha val="50000"/>
                  </a:srgbClr>
                </a:outerShdw>
              </a:effectLst>
            </a:endParaRPr>
          </a:p>
        </p:txBody>
      </p:sp>
      <p:sp>
        <p:nvSpPr>
          <p:cNvPr id="5" name="Rectangle 4"/>
          <p:cNvSpPr/>
          <p:nvPr/>
        </p:nvSpPr>
        <p:spPr>
          <a:xfrm rot="20956165">
            <a:off x="9829292" y="3143652"/>
            <a:ext cx="1316386" cy="923330"/>
          </a:xfrm>
          <a:prstGeom prst="rect">
            <a:avLst/>
          </a:prstGeom>
          <a:noFill/>
          <a:ln>
            <a:noFill/>
          </a:ln>
        </p:spPr>
        <p:txBody>
          <a:bodyPr wrap="none" lIns="91440" tIns="45720" rIns="91440" bIns="45720">
            <a:spAutoFit/>
          </a:bodyPr>
          <a:lstStyle/>
          <a:p>
            <a:pPr algn="ctr"/>
            <a:r>
              <a:rPr lang="en-US" sz="5400" b="1" dirty="0" smtClean="0">
                <a:ln w="18000">
                  <a:solidFill>
                    <a:srgbClr val="006C31"/>
                  </a:solidFill>
                  <a:prstDash val="solid"/>
                  <a:miter lim="800000"/>
                </a:ln>
                <a:solidFill>
                  <a:srgbClr val="00B050"/>
                </a:solidFill>
                <a:effectLst>
                  <a:outerShdw blurRad="25500" dist="23000" dir="7020000" algn="tl">
                    <a:srgbClr val="000000">
                      <a:alpha val="50000"/>
                    </a:srgbClr>
                  </a:outerShdw>
                </a:effectLst>
              </a:rPr>
              <a:t>CO</a:t>
            </a:r>
            <a:endParaRPr lang="en-US" sz="5400" b="1" cap="none" spc="0" baseline="-25000" dirty="0">
              <a:ln w="18000">
                <a:solidFill>
                  <a:srgbClr val="006C31"/>
                </a:solidFill>
                <a:prstDash val="solid"/>
                <a:miter lim="800000"/>
              </a:ln>
              <a:solidFill>
                <a:srgbClr val="00B050"/>
              </a:solidFill>
              <a:effectLst>
                <a:outerShdw blurRad="25500" dist="23000" dir="7020000" algn="tl">
                  <a:srgbClr val="000000">
                    <a:alpha val="50000"/>
                  </a:srgbClr>
                </a:outerShdw>
              </a:effectLst>
            </a:endParaRPr>
          </a:p>
        </p:txBody>
      </p:sp>
      <p:sp>
        <p:nvSpPr>
          <p:cNvPr id="7" name="Rectangle 6"/>
          <p:cNvSpPr/>
          <p:nvPr/>
        </p:nvSpPr>
        <p:spPr>
          <a:xfrm rot="20200431">
            <a:off x="8094206" y="2324780"/>
            <a:ext cx="1540806" cy="923330"/>
          </a:xfrm>
          <a:prstGeom prst="rect">
            <a:avLst/>
          </a:prstGeom>
          <a:noFill/>
          <a:ln>
            <a:noFill/>
          </a:ln>
        </p:spPr>
        <p:txBody>
          <a:bodyPr wrap="none" lIns="91440" tIns="45720" rIns="91440" bIns="45720">
            <a:spAutoFit/>
          </a:bodyPr>
          <a:lstStyle/>
          <a:p>
            <a:pPr algn="ctr"/>
            <a:r>
              <a:rPr lang="en-US" sz="5400"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LEL</a:t>
            </a:r>
            <a:endParaRPr lang="en-US" sz="5400" b="1" cap="none" spc="0" baseline="-25000" dirty="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sp>
        <p:nvSpPr>
          <p:cNvPr id="8" name="Rectangle 7"/>
          <p:cNvSpPr/>
          <p:nvPr/>
        </p:nvSpPr>
        <p:spPr>
          <a:xfrm rot="1157190">
            <a:off x="8351666" y="3629906"/>
            <a:ext cx="1332416" cy="923330"/>
          </a:xfrm>
          <a:prstGeom prst="rect">
            <a:avLst/>
          </a:prstGeom>
          <a:noFill/>
        </p:spPr>
        <p:txBody>
          <a:bodyPr wrap="none" lIns="91440" tIns="45720" rIns="91440" bIns="45720">
            <a:spAutoFit/>
          </a:bodyPr>
          <a:lstStyle/>
          <a:p>
            <a:pPr algn="ctr"/>
            <a:r>
              <a:rPr lang="en-US" sz="5400" b="1" dirty="0" smtClean="0">
                <a:ln w="18000">
                  <a:solidFill>
                    <a:schemeClr val="tx1"/>
                  </a:solidFill>
                  <a:prstDash val="solid"/>
                  <a:miter lim="800000"/>
                </a:ln>
                <a:solidFill>
                  <a:srgbClr val="FFC000"/>
                </a:solidFill>
                <a:effectLst>
                  <a:outerShdw blurRad="25500" dist="23000" dir="7020000" algn="tl">
                    <a:srgbClr val="000000">
                      <a:alpha val="50000"/>
                    </a:srgbClr>
                  </a:outerShdw>
                </a:effectLst>
              </a:rPr>
              <a:t>H</a:t>
            </a:r>
            <a:r>
              <a:rPr lang="en-US" sz="5400" b="1" baseline="-25000" dirty="0" smtClean="0">
                <a:ln w="18000">
                  <a:solidFill>
                    <a:schemeClr val="tx1"/>
                  </a:solidFill>
                  <a:prstDash val="solid"/>
                  <a:miter lim="800000"/>
                </a:ln>
                <a:solidFill>
                  <a:srgbClr val="FFC000"/>
                </a:solidFill>
                <a:effectLst>
                  <a:outerShdw blurRad="25500" dist="23000" dir="7020000" algn="tl">
                    <a:srgbClr val="000000">
                      <a:alpha val="50000"/>
                    </a:srgbClr>
                  </a:outerShdw>
                </a:effectLst>
              </a:rPr>
              <a:t>2</a:t>
            </a:r>
            <a:r>
              <a:rPr lang="en-US" sz="5400" b="1" dirty="0" smtClean="0">
                <a:ln w="18000">
                  <a:solidFill>
                    <a:schemeClr val="tx1"/>
                  </a:solidFill>
                  <a:prstDash val="solid"/>
                  <a:miter lim="800000"/>
                </a:ln>
                <a:solidFill>
                  <a:srgbClr val="FFC000"/>
                </a:solidFill>
                <a:effectLst>
                  <a:outerShdw blurRad="25500" dist="23000" dir="7020000" algn="tl">
                    <a:srgbClr val="000000">
                      <a:alpha val="50000"/>
                    </a:srgbClr>
                  </a:outerShdw>
                </a:effectLst>
              </a:rPr>
              <a:t>S</a:t>
            </a:r>
            <a:endParaRPr lang="en-US" sz="5400" b="1" cap="none" spc="0" baseline="-25000" dirty="0">
              <a:ln w="18000">
                <a:solidFill>
                  <a:schemeClr val="tx1"/>
                </a:solidFill>
                <a:prstDash val="solid"/>
                <a:miter lim="800000"/>
              </a:ln>
              <a:solidFill>
                <a:srgbClr val="FFC000"/>
              </a:solidFill>
              <a:effectLst>
                <a:outerShdw blurRad="25500" dist="23000" dir="7020000" algn="tl">
                  <a:srgbClr val="000000">
                    <a:alpha val="50000"/>
                  </a:srgbClr>
                </a:outerShdw>
              </a:effectLst>
            </a:endParaRPr>
          </a:p>
        </p:txBody>
      </p:sp>
      <p:sp>
        <p:nvSpPr>
          <p:cNvPr id="14" name="Flowchart: Magnetic Disk 13"/>
          <p:cNvSpPr/>
          <p:nvPr/>
        </p:nvSpPr>
        <p:spPr>
          <a:xfrm>
            <a:off x="8585216" y="1070796"/>
            <a:ext cx="1671427" cy="376414"/>
          </a:xfrm>
          <a:prstGeom prst="flowChartMagneticDisk">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6200000">
            <a:off x="11130000" y="3685369"/>
            <a:ext cx="1584896" cy="539105"/>
          </a:xfrm>
          <a:prstGeom prst="flowChartManualOperatio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2A9530A-E14B-4D2E-8117-991B0EC27B9B}" type="slidenum">
              <a:rPr lang="en-US" smtClean="0"/>
              <a:t>27</a:t>
            </a:fld>
            <a:endParaRPr lang="en-US"/>
          </a:p>
        </p:txBody>
      </p:sp>
    </p:spTree>
    <p:extLst>
      <p:ext uri="{BB962C8B-B14F-4D97-AF65-F5344CB8AC3E}">
        <p14:creationId xmlns:p14="http://schemas.microsoft.com/office/powerpoint/2010/main" val="19896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159" y="1539433"/>
            <a:ext cx="10561089" cy="4632767"/>
          </a:xfrm>
        </p:spPr>
        <p:txBody>
          <a:bodyPr>
            <a:noAutofit/>
          </a:bodyPr>
          <a:lstStyle/>
          <a:p>
            <a:r>
              <a:rPr lang="en-US" sz="2800" dirty="0" smtClean="0"/>
              <a:t>Provide at least one attendant outside the permit space for the duration of entry operations</a:t>
            </a:r>
          </a:p>
          <a:p>
            <a:pPr lvl="1"/>
            <a:r>
              <a:rPr lang="en-US" sz="2400" dirty="0" smtClean="0"/>
              <a:t>May be assigned to more than one space</a:t>
            </a:r>
          </a:p>
          <a:p>
            <a:pPr lvl="1"/>
            <a:r>
              <a:rPr lang="en-US" sz="2400" dirty="0" smtClean="0"/>
              <a:t>May be stationed at any location (outside)as long as duties can be performed </a:t>
            </a:r>
          </a:p>
          <a:p>
            <a:r>
              <a:rPr lang="en-US" sz="2800" dirty="0" smtClean="0"/>
              <a:t>If multiple spaces assigned to 1 attendant, document how emergencies will be managed without detracting from responsibilities for other spaces</a:t>
            </a:r>
          </a:p>
          <a:p>
            <a:r>
              <a:rPr lang="en-US" sz="2800" dirty="0" smtClean="0"/>
              <a:t>Designate each person who has a role in entry operations:</a:t>
            </a:r>
          </a:p>
          <a:p>
            <a:pPr lvl="1"/>
            <a:r>
              <a:rPr lang="en-US" sz="2400" dirty="0" smtClean="0"/>
              <a:t>Identify their duties </a:t>
            </a:r>
          </a:p>
          <a:p>
            <a:pPr lvl="1"/>
            <a:r>
              <a:rPr lang="en-US" sz="2400" dirty="0" smtClean="0"/>
              <a:t>Provide training</a:t>
            </a:r>
            <a:endParaRPr lang="en-US" sz="2400" dirty="0"/>
          </a:p>
        </p:txBody>
      </p:sp>
      <p:sp>
        <p:nvSpPr>
          <p:cNvPr id="5" name="Title 1"/>
          <p:cNvSpPr txBox="1">
            <a:spLocks/>
          </p:cNvSpPr>
          <p:nvPr/>
        </p:nvSpPr>
        <p:spPr>
          <a:xfrm>
            <a:off x="471054" y="299612"/>
            <a:ext cx="11319163" cy="12637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dirty="0" smtClean="0"/>
              <a:t>1926.1204 Permit Required Confined Space Program (</a:t>
            </a:r>
            <a:r>
              <a:rPr lang="en-US" sz="4400" cap="none" dirty="0" smtClean="0"/>
              <a:t>f</a:t>
            </a:r>
            <a:r>
              <a:rPr lang="en-US" sz="4400" dirty="0" smtClean="0"/>
              <a:t>)-(</a:t>
            </a:r>
            <a:r>
              <a:rPr lang="en-US" sz="4400" cap="none" dirty="0" smtClean="0"/>
              <a:t>h</a:t>
            </a:r>
            <a:r>
              <a:rPr lang="en-US" sz="4400" dirty="0" smtClean="0"/>
              <a:t>)</a:t>
            </a:r>
            <a:endParaRPr lang="en-US" sz="4400" dirty="0"/>
          </a:p>
          <a:p>
            <a:r>
              <a:rPr lang="en-US" sz="4400" dirty="0" smtClean="0"/>
              <a:t>Attendant:</a:t>
            </a:r>
            <a:endParaRPr lang="en-US" sz="4400" dirty="0"/>
          </a:p>
        </p:txBody>
      </p:sp>
      <p:pic>
        <p:nvPicPr>
          <p:cNvPr id="6" name="Picture 5"/>
          <p:cNvPicPr>
            <a:picLocks noChangeAspect="1"/>
          </p:cNvPicPr>
          <p:nvPr/>
        </p:nvPicPr>
        <p:blipFill>
          <a:blip r:embed="rId4"/>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28</a:t>
            </a:fld>
            <a:endParaRPr lang="en-US"/>
          </a:p>
        </p:txBody>
      </p:sp>
    </p:spTree>
    <p:extLst>
      <p:ext uri="{BB962C8B-B14F-4D97-AF65-F5344CB8AC3E}">
        <p14:creationId xmlns:p14="http://schemas.microsoft.com/office/powerpoint/2010/main" val="388792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2" y="1430594"/>
            <a:ext cx="10887450" cy="5224848"/>
          </a:xfrm>
        </p:spPr>
        <p:txBody>
          <a:bodyPr>
            <a:noAutofit/>
          </a:bodyPr>
          <a:lstStyle/>
          <a:p>
            <a:r>
              <a:rPr lang="en-US" sz="2400" dirty="0" smtClean="0"/>
              <a:t>Summoning </a:t>
            </a:r>
            <a:r>
              <a:rPr lang="en-US" sz="2400" dirty="0"/>
              <a:t>rescue and emergency </a:t>
            </a:r>
            <a:r>
              <a:rPr lang="en-US" sz="2400" dirty="0" smtClean="0"/>
              <a:t>services</a:t>
            </a:r>
          </a:p>
          <a:p>
            <a:r>
              <a:rPr lang="en-US" sz="2400" dirty="0" smtClean="0"/>
              <a:t>Preventing unauthorized personnel </a:t>
            </a:r>
            <a:r>
              <a:rPr lang="en-US" sz="2400" dirty="0"/>
              <a:t>from attempting a rescue</a:t>
            </a:r>
            <a:r>
              <a:rPr lang="en-US" sz="2400" dirty="0" smtClean="0"/>
              <a:t>;</a:t>
            </a:r>
          </a:p>
          <a:p>
            <a:r>
              <a:rPr lang="en-US" sz="2400" dirty="0" smtClean="0"/>
              <a:t>Preparing, issuing, using, </a:t>
            </a:r>
            <a:r>
              <a:rPr lang="en-US" sz="2400" dirty="0"/>
              <a:t>and </a:t>
            </a:r>
            <a:r>
              <a:rPr lang="en-US" sz="2400" dirty="0" smtClean="0"/>
              <a:t>cancelling of </a:t>
            </a:r>
            <a:r>
              <a:rPr lang="en-US" sz="2400" dirty="0"/>
              <a:t>entry permits </a:t>
            </a:r>
            <a:endParaRPr lang="en-US" sz="2400" dirty="0" smtClean="0"/>
          </a:p>
          <a:p>
            <a:r>
              <a:rPr lang="en-US" sz="2400" dirty="0" smtClean="0"/>
              <a:t>Coordinating </a:t>
            </a:r>
            <a:r>
              <a:rPr lang="en-US" sz="2400" dirty="0"/>
              <a:t>entry </a:t>
            </a:r>
            <a:r>
              <a:rPr lang="en-US" sz="2400" dirty="0" smtClean="0"/>
              <a:t>operations </a:t>
            </a:r>
            <a:r>
              <a:rPr lang="en-US" sz="2400" dirty="0"/>
              <a:t>when employees of more than one employer </a:t>
            </a:r>
            <a:r>
              <a:rPr lang="en-US" sz="2400" dirty="0" smtClean="0"/>
              <a:t>are working </a:t>
            </a:r>
            <a:r>
              <a:rPr lang="en-US" sz="2400" dirty="0"/>
              <a:t>simultaneously in a permit space or </a:t>
            </a:r>
            <a:r>
              <a:rPr lang="en-US" sz="2400" dirty="0" smtClean="0"/>
              <a:t>where their activities  may result </a:t>
            </a:r>
            <a:r>
              <a:rPr lang="en-US" sz="2400" dirty="0"/>
              <a:t>in a hazard within the confined </a:t>
            </a:r>
            <a:r>
              <a:rPr lang="en-US" sz="2400" dirty="0" smtClean="0"/>
              <a:t>space</a:t>
            </a:r>
            <a:endParaRPr lang="en-US" sz="2400" dirty="0"/>
          </a:p>
          <a:p>
            <a:r>
              <a:rPr lang="en-US" sz="2400" dirty="0" smtClean="0"/>
              <a:t>Concluding </a:t>
            </a:r>
            <a:r>
              <a:rPr lang="en-US" sz="2400" dirty="0"/>
              <a:t>the entry after entry operations have </a:t>
            </a:r>
            <a:r>
              <a:rPr lang="en-US" sz="2400" dirty="0" smtClean="0"/>
              <a:t>been completed</a:t>
            </a:r>
            <a:endParaRPr lang="en-US" sz="24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6" name="Title 1"/>
          <p:cNvSpPr txBox="1">
            <a:spLocks/>
          </p:cNvSpPr>
          <p:nvPr/>
        </p:nvSpPr>
        <p:spPr>
          <a:xfrm>
            <a:off x="471054" y="176981"/>
            <a:ext cx="11319163" cy="153383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0" dirty="0" smtClean="0"/>
              <a:t>1926.1204 Permit Required Confined Space Program</a:t>
            </a:r>
            <a:r>
              <a:rPr lang="en-US" sz="16400" cap="none" dirty="0">
                <a:solidFill>
                  <a:prstClr val="black"/>
                </a:solidFill>
                <a:latin typeface="Rockwell" panose="02060603020205020403"/>
                <a:ea typeface="+mn-ea"/>
                <a:cs typeface="+mn-cs"/>
              </a:rPr>
              <a:t> </a:t>
            </a:r>
            <a:r>
              <a:rPr lang="en-US" sz="12800" cap="none" dirty="0" smtClean="0">
                <a:solidFill>
                  <a:prstClr val="black"/>
                </a:solidFill>
                <a:latin typeface="Rockwell" panose="02060603020205020403"/>
                <a:ea typeface="+mn-ea"/>
                <a:cs typeface="+mn-cs"/>
              </a:rPr>
              <a:t>(</a:t>
            </a:r>
            <a:r>
              <a:rPr lang="en-US" sz="12800" cap="none" dirty="0" err="1" smtClean="0">
                <a:solidFill>
                  <a:prstClr val="black"/>
                </a:solidFill>
                <a:latin typeface="Rockwell" panose="02060603020205020403"/>
                <a:ea typeface="+mn-ea"/>
                <a:cs typeface="+mn-cs"/>
              </a:rPr>
              <a:t>i</a:t>
            </a:r>
            <a:r>
              <a:rPr lang="en-US" sz="12800" cap="none" dirty="0" smtClean="0">
                <a:solidFill>
                  <a:prstClr val="black"/>
                </a:solidFill>
                <a:latin typeface="Rockwell" panose="02060603020205020403"/>
                <a:ea typeface="+mn-ea"/>
                <a:cs typeface="+mn-cs"/>
              </a:rPr>
              <a:t>)-(l)</a:t>
            </a:r>
          </a:p>
          <a:p>
            <a:r>
              <a:rPr lang="en-US" sz="16000" dirty="0" smtClean="0"/>
              <a:t>develop and implement procedures:</a:t>
            </a:r>
          </a:p>
          <a:p>
            <a:r>
              <a:rPr lang="en-US" sz="4400" dirty="0" smtClean="0"/>
              <a:t>		  </a:t>
            </a:r>
            <a:endParaRPr lang="en-US" sz="4400" dirty="0"/>
          </a:p>
        </p:txBody>
      </p:sp>
      <p:sp>
        <p:nvSpPr>
          <p:cNvPr id="2" name="Slide Number Placeholder 1"/>
          <p:cNvSpPr>
            <a:spLocks noGrp="1"/>
          </p:cNvSpPr>
          <p:nvPr>
            <p:ph type="sldNum" sz="quarter" idx="12"/>
          </p:nvPr>
        </p:nvSpPr>
        <p:spPr/>
        <p:txBody>
          <a:bodyPr/>
          <a:lstStyle/>
          <a:p>
            <a:fld id="{B2A9530A-E14B-4D2E-8117-991B0EC27B9B}" type="slidenum">
              <a:rPr lang="en-US" smtClean="0"/>
              <a:t>29</a:t>
            </a:fld>
            <a:endParaRPr lang="en-US"/>
          </a:p>
        </p:txBody>
      </p:sp>
    </p:spTree>
    <p:extLst>
      <p:ext uri="{BB962C8B-B14F-4D97-AF65-F5344CB8AC3E}">
        <p14:creationId xmlns:p14="http://schemas.microsoft.com/office/powerpoint/2010/main" val="88217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496" y="102495"/>
            <a:ext cx="10058400" cy="1609344"/>
          </a:xfrm>
        </p:spPr>
        <p:txBody>
          <a:bodyPr/>
          <a:lstStyle/>
          <a:p>
            <a:r>
              <a:rPr lang="en-US" dirty="0" smtClean="0"/>
              <a:t>Part 35 Scope and Application</a:t>
            </a:r>
            <a:endParaRPr lang="en-US" dirty="0"/>
          </a:p>
        </p:txBody>
      </p:sp>
      <p:sp>
        <p:nvSpPr>
          <p:cNvPr id="3" name="Content Placeholder 2"/>
          <p:cNvSpPr>
            <a:spLocks noGrp="1"/>
          </p:cNvSpPr>
          <p:nvPr>
            <p:ph idx="1"/>
          </p:nvPr>
        </p:nvSpPr>
        <p:spPr>
          <a:xfrm>
            <a:off x="401107" y="1473958"/>
            <a:ext cx="11621534" cy="5384042"/>
          </a:xfrm>
        </p:spPr>
        <p:txBody>
          <a:bodyPr>
            <a:normAutofit lnSpcReduction="10000"/>
          </a:bodyPr>
          <a:lstStyle/>
          <a:p>
            <a:r>
              <a:rPr lang="en-US" sz="2600" dirty="0" smtClean="0"/>
              <a:t>To protect employees engaged in construction activities at a worksite with 1 or more confined space</a:t>
            </a:r>
          </a:p>
          <a:p>
            <a:r>
              <a:rPr lang="en-US" sz="2600" dirty="0" smtClean="0">
                <a:effectLst>
                  <a:outerShdw blurRad="38100" dist="38100" dir="2700000" algn="tl">
                    <a:srgbClr val="000000">
                      <a:alpha val="43137"/>
                    </a:srgbClr>
                  </a:outerShdw>
                </a:effectLst>
              </a:rPr>
              <a:t>Does not apply </a:t>
            </a:r>
            <a:r>
              <a:rPr lang="en-US" sz="2600" dirty="0" smtClean="0"/>
              <a:t>to the following:</a:t>
            </a:r>
          </a:p>
          <a:p>
            <a:pPr lvl="1">
              <a:buClr>
                <a:srgbClr val="00B050"/>
              </a:buClr>
            </a:pPr>
            <a:r>
              <a:rPr lang="en-US" sz="2400" dirty="0" smtClean="0"/>
              <a:t>Excavation, Trenching and Shoring (Part 9)</a:t>
            </a:r>
          </a:p>
          <a:p>
            <a:pPr lvl="1">
              <a:buClr>
                <a:srgbClr val="00B050"/>
              </a:buClr>
            </a:pPr>
            <a:r>
              <a:rPr lang="en-US" sz="2400" dirty="0" smtClean="0"/>
              <a:t>Tunnels, Shafts, Caissons and Cofferdams (Parts </a:t>
            </a:r>
            <a:r>
              <a:rPr lang="en-US" sz="2400" dirty="0"/>
              <a:t>14 &amp; </a:t>
            </a:r>
            <a:r>
              <a:rPr lang="en-US" sz="2400" dirty="0" smtClean="0"/>
              <a:t>665)</a:t>
            </a:r>
          </a:p>
          <a:p>
            <a:pPr lvl="1">
              <a:buClr>
                <a:srgbClr val="00B050"/>
              </a:buClr>
            </a:pPr>
            <a:r>
              <a:rPr lang="en-US" sz="2400" dirty="0" smtClean="0"/>
              <a:t>Diving Operations (Part 504)</a:t>
            </a:r>
          </a:p>
          <a:p>
            <a:pPr lvl="1">
              <a:buClr>
                <a:srgbClr val="00B050"/>
              </a:buClr>
            </a:pPr>
            <a:endParaRPr lang="en-US" sz="2400" dirty="0" smtClean="0"/>
          </a:p>
          <a:p>
            <a:pPr lvl="1">
              <a:buClr>
                <a:srgbClr val="00B050"/>
              </a:buClr>
            </a:pPr>
            <a:endParaRPr lang="en-US" sz="2400" dirty="0"/>
          </a:p>
          <a:p>
            <a:pPr lvl="1">
              <a:buClr>
                <a:srgbClr val="00B050"/>
              </a:buClr>
            </a:pPr>
            <a:endParaRPr lang="en-US" sz="2400" dirty="0"/>
          </a:p>
          <a:p>
            <a:pPr lvl="1">
              <a:buClr>
                <a:srgbClr val="00B050"/>
              </a:buClr>
            </a:pPr>
            <a:endParaRPr lang="en-US" sz="2400" dirty="0" smtClean="0"/>
          </a:p>
          <a:p>
            <a:pPr lvl="1">
              <a:buClr>
                <a:srgbClr val="00B050"/>
              </a:buClr>
            </a:pPr>
            <a:endParaRPr lang="en-US" sz="2400" dirty="0" smtClean="0"/>
          </a:p>
          <a:p>
            <a:pPr>
              <a:buClr>
                <a:srgbClr val="C00000"/>
              </a:buClr>
            </a:pPr>
            <a:r>
              <a:rPr lang="en-US" sz="2400" dirty="0" smtClean="0"/>
              <a:t>When Part 35 and another MIOSHA standard applies to confined spaces </a:t>
            </a:r>
            <a:br>
              <a:rPr lang="en-US" sz="2400" dirty="0" smtClean="0"/>
            </a:br>
            <a:r>
              <a:rPr lang="en-US" sz="2400" dirty="0" smtClean="0"/>
              <a:t>(</a:t>
            </a:r>
            <a:r>
              <a:rPr lang="en-US" sz="2400" dirty="0"/>
              <a:t>except those </a:t>
            </a:r>
            <a:r>
              <a:rPr lang="en-US" sz="2400" dirty="0" smtClean="0"/>
              <a:t>listed above),  employer must comply with both.</a:t>
            </a:r>
          </a:p>
          <a:p>
            <a:pPr marL="274320" lvl="1" indent="0">
              <a:buClr>
                <a:srgbClr val="C00000"/>
              </a:buClr>
              <a:buNone/>
            </a:pPr>
            <a:r>
              <a:rPr lang="en-US" sz="2200" dirty="0" smtClean="0"/>
              <a:t>Examples: Part 1 – General Rules and Part 7 – Welding and Cutting</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5" name="Picture 4"/>
          <p:cNvPicPr>
            <a:picLocks noChangeAspect="1"/>
          </p:cNvPicPr>
          <p:nvPr/>
        </p:nvPicPr>
        <p:blipFill>
          <a:blip r:embed="rId4"/>
          <a:stretch>
            <a:fillRect/>
          </a:stretch>
        </p:blipFill>
        <p:spPr>
          <a:xfrm>
            <a:off x="7893774" y="3513204"/>
            <a:ext cx="3329233" cy="1875468"/>
          </a:xfrm>
          <a:prstGeom prst="rect">
            <a:avLst/>
          </a:prstGeom>
        </p:spPr>
      </p:pic>
      <p:pic>
        <p:nvPicPr>
          <p:cNvPr id="6" name="Picture 5"/>
          <p:cNvPicPr>
            <a:picLocks noChangeAspect="1"/>
          </p:cNvPicPr>
          <p:nvPr/>
        </p:nvPicPr>
        <p:blipFill>
          <a:blip r:embed="rId5"/>
          <a:stretch>
            <a:fillRect/>
          </a:stretch>
        </p:blipFill>
        <p:spPr>
          <a:xfrm>
            <a:off x="4011038" y="3909925"/>
            <a:ext cx="2218120" cy="1478747"/>
          </a:xfrm>
          <a:prstGeom prst="rect">
            <a:avLst/>
          </a:prstGeom>
        </p:spPr>
      </p:pic>
      <p:pic>
        <p:nvPicPr>
          <p:cNvPr id="7" name="Picture 6"/>
          <p:cNvPicPr>
            <a:picLocks noChangeAspect="1"/>
          </p:cNvPicPr>
          <p:nvPr/>
        </p:nvPicPr>
        <p:blipFill>
          <a:blip r:embed="rId6"/>
          <a:stretch>
            <a:fillRect/>
          </a:stretch>
        </p:blipFill>
        <p:spPr>
          <a:xfrm>
            <a:off x="613025" y="3945452"/>
            <a:ext cx="2124660" cy="1443220"/>
          </a:xfrm>
          <a:prstGeom prst="rect">
            <a:avLst/>
          </a:prstGeom>
        </p:spPr>
      </p:pic>
      <p:sp>
        <p:nvSpPr>
          <p:cNvPr id="8" name="Slide Number Placeholder 7"/>
          <p:cNvSpPr>
            <a:spLocks noGrp="1"/>
          </p:cNvSpPr>
          <p:nvPr>
            <p:ph type="sldNum" sz="quarter" idx="12"/>
          </p:nvPr>
        </p:nvSpPr>
        <p:spPr/>
        <p:txBody>
          <a:bodyPr/>
          <a:lstStyle/>
          <a:p>
            <a:fld id="{B2A9530A-E14B-4D2E-8117-991B0EC27B9B}" type="slidenum">
              <a:rPr lang="en-US" smtClean="0"/>
              <a:t>3</a:t>
            </a:fld>
            <a:endParaRPr lang="en-US"/>
          </a:p>
        </p:txBody>
      </p:sp>
    </p:spTree>
    <p:extLst>
      <p:ext uri="{BB962C8B-B14F-4D97-AF65-F5344CB8AC3E}">
        <p14:creationId xmlns:p14="http://schemas.microsoft.com/office/powerpoint/2010/main" val="352847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33" y="334915"/>
            <a:ext cx="10058400" cy="1014200"/>
          </a:xfrm>
        </p:spPr>
        <p:txBody>
          <a:bodyPr>
            <a:noAutofit/>
          </a:bodyPr>
          <a:lstStyle/>
          <a:p>
            <a:r>
              <a:rPr lang="en-US" sz="4400" dirty="0" smtClean="0"/>
              <a:t>1926.1205 Permitting Process</a:t>
            </a:r>
            <a:endParaRPr lang="en-US" sz="4400" dirty="0"/>
          </a:p>
        </p:txBody>
      </p:sp>
      <p:sp>
        <p:nvSpPr>
          <p:cNvPr id="3" name="Content Placeholder 2"/>
          <p:cNvSpPr>
            <a:spLocks noGrp="1"/>
          </p:cNvSpPr>
          <p:nvPr>
            <p:ph idx="1"/>
          </p:nvPr>
        </p:nvSpPr>
        <p:spPr>
          <a:xfrm>
            <a:off x="1069848" y="1633928"/>
            <a:ext cx="10058400" cy="5088148"/>
          </a:xfrm>
        </p:spPr>
        <p:txBody>
          <a:bodyPr>
            <a:normAutofit/>
          </a:bodyPr>
          <a:lstStyle/>
          <a:p>
            <a:r>
              <a:rPr lang="en-US" sz="2800" dirty="0" smtClean="0"/>
              <a:t>Before entry each entry employer must:</a:t>
            </a:r>
          </a:p>
          <a:p>
            <a:pPr lvl="1"/>
            <a:r>
              <a:rPr lang="en-US" sz="2400" dirty="0" smtClean="0"/>
              <a:t>Prepare an entry </a:t>
            </a:r>
            <a:r>
              <a:rPr lang="en-US" sz="2400" dirty="0"/>
              <a:t>permit.</a:t>
            </a:r>
          </a:p>
          <a:p>
            <a:pPr lvl="1"/>
            <a:r>
              <a:rPr lang="en-US" sz="2400" dirty="0" smtClean="0"/>
              <a:t>Have entry </a:t>
            </a:r>
            <a:r>
              <a:rPr lang="en-US" sz="2400" dirty="0"/>
              <a:t>supervisor </a:t>
            </a:r>
            <a:r>
              <a:rPr lang="en-US" sz="2400" dirty="0" smtClean="0"/>
              <a:t>sign </a:t>
            </a:r>
            <a:r>
              <a:rPr lang="en-US" sz="2400" dirty="0"/>
              <a:t>the </a:t>
            </a:r>
            <a:r>
              <a:rPr lang="en-US" sz="2400" dirty="0" smtClean="0"/>
              <a:t>entry permit </a:t>
            </a:r>
            <a:r>
              <a:rPr lang="en-US" sz="2400" dirty="0"/>
              <a:t>to authorize entry.</a:t>
            </a:r>
          </a:p>
          <a:p>
            <a:pPr lvl="1"/>
            <a:r>
              <a:rPr lang="en-US" sz="2400" dirty="0" smtClean="0"/>
              <a:t>Make completed </a:t>
            </a:r>
            <a:r>
              <a:rPr lang="en-US" sz="2400" dirty="0"/>
              <a:t>permit </a:t>
            </a:r>
            <a:r>
              <a:rPr lang="en-US" sz="2400" dirty="0" smtClean="0"/>
              <a:t>available to all entrants or their representatives</a:t>
            </a:r>
          </a:p>
          <a:p>
            <a:pPr lvl="2"/>
            <a:r>
              <a:rPr lang="en-US" sz="2400" dirty="0" smtClean="0"/>
              <a:t>Posting at </a:t>
            </a:r>
            <a:r>
              <a:rPr lang="en-US" sz="2400" dirty="0"/>
              <a:t>the entry portal or </a:t>
            </a:r>
            <a:endParaRPr lang="en-US" sz="2400" dirty="0" smtClean="0"/>
          </a:p>
          <a:p>
            <a:pPr lvl="2"/>
            <a:r>
              <a:rPr lang="en-US" sz="2400" dirty="0" smtClean="0"/>
              <a:t>Other </a:t>
            </a:r>
            <a:r>
              <a:rPr lang="en-US" sz="2400" dirty="0"/>
              <a:t>equally effective </a:t>
            </a:r>
            <a:r>
              <a:rPr lang="en-US" sz="2400" dirty="0" smtClean="0"/>
              <a:t>means</a:t>
            </a:r>
          </a:p>
          <a:p>
            <a:r>
              <a:rPr lang="en-US" sz="2800" dirty="0" smtClean="0"/>
              <a:t>The </a:t>
            </a:r>
            <a:r>
              <a:rPr lang="en-US" sz="2800" dirty="0"/>
              <a:t>duration of the permit may not exceed the time required to complete </a:t>
            </a:r>
            <a:r>
              <a:rPr lang="en-US" sz="2800" dirty="0" smtClean="0"/>
              <a:t>the task/job </a:t>
            </a:r>
            <a:r>
              <a:rPr lang="en-US" sz="2800" dirty="0"/>
              <a:t>identified on the </a:t>
            </a:r>
            <a:r>
              <a:rPr lang="en-US" sz="2800" dirty="0" smtClean="0"/>
              <a:t>permit.</a:t>
            </a:r>
            <a:endParaRPr lang="en-US" sz="28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30</a:t>
            </a:fld>
            <a:endParaRPr lang="en-US"/>
          </a:p>
        </p:txBody>
      </p:sp>
    </p:spTree>
    <p:extLst>
      <p:ext uri="{BB962C8B-B14F-4D97-AF65-F5344CB8AC3E}">
        <p14:creationId xmlns:p14="http://schemas.microsoft.com/office/powerpoint/2010/main" val="1523347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39434"/>
          </a:xfrm>
        </p:spPr>
        <p:txBody>
          <a:bodyPr>
            <a:normAutofit/>
          </a:bodyPr>
          <a:lstStyle/>
          <a:p>
            <a:r>
              <a:rPr lang="en-US" dirty="0" smtClean="0"/>
              <a:t>1926.1206 Entry Permit</a:t>
            </a:r>
            <a:endParaRPr lang="en-US" dirty="0"/>
          </a:p>
        </p:txBody>
      </p:sp>
      <p:sp>
        <p:nvSpPr>
          <p:cNvPr id="3" name="Content Placeholder 2"/>
          <p:cNvSpPr>
            <a:spLocks noGrp="1"/>
          </p:cNvSpPr>
          <p:nvPr>
            <p:ph idx="1"/>
          </p:nvPr>
        </p:nvSpPr>
        <p:spPr>
          <a:xfrm>
            <a:off x="1069848" y="1666568"/>
            <a:ext cx="10058400" cy="4505632"/>
          </a:xfrm>
        </p:spPr>
        <p:txBody>
          <a:bodyPr>
            <a:normAutofit/>
          </a:bodyPr>
          <a:lstStyle/>
          <a:p>
            <a:pPr marL="0" indent="0">
              <a:buNone/>
            </a:pPr>
            <a:r>
              <a:rPr lang="en-US" sz="2800" dirty="0"/>
              <a:t>The entry permit </a:t>
            </a:r>
            <a:r>
              <a:rPr lang="en-US" sz="2800" dirty="0" smtClean="0"/>
              <a:t>must </a:t>
            </a:r>
            <a:r>
              <a:rPr lang="en-US" sz="2800" dirty="0"/>
              <a:t>identify:</a:t>
            </a:r>
          </a:p>
          <a:p>
            <a:r>
              <a:rPr lang="en-US" sz="2400" dirty="0" smtClean="0"/>
              <a:t>The </a:t>
            </a:r>
            <a:r>
              <a:rPr lang="en-US" sz="2400" dirty="0"/>
              <a:t>permit space to be entered</a:t>
            </a:r>
            <a:r>
              <a:rPr lang="en-US" sz="2400" dirty="0" smtClean="0"/>
              <a:t>; </a:t>
            </a:r>
            <a:endParaRPr lang="en-US" sz="2400" dirty="0"/>
          </a:p>
          <a:p>
            <a:r>
              <a:rPr lang="en-US" sz="2400" dirty="0" smtClean="0"/>
              <a:t>The </a:t>
            </a:r>
            <a:r>
              <a:rPr lang="en-US" sz="2400" dirty="0"/>
              <a:t>purpose of the entry;</a:t>
            </a:r>
          </a:p>
          <a:p>
            <a:r>
              <a:rPr lang="en-US" sz="2400" dirty="0" smtClean="0"/>
              <a:t>The </a:t>
            </a:r>
            <a:r>
              <a:rPr lang="en-US" sz="2400" dirty="0"/>
              <a:t>date and the authorized duration of the entry permit</a:t>
            </a:r>
            <a:r>
              <a:rPr lang="en-US" sz="2400" dirty="0" smtClean="0"/>
              <a:t>;</a:t>
            </a:r>
          </a:p>
          <a:p>
            <a:r>
              <a:rPr lang="en-US" sz="2400" dirty="0" smtClean="0"/>
              <a:t>The name/ID of authorized </a:t>
            </a:r>
            <a:r>
              <a:rPr lang="en-US" sz="2400" dirty="0"/>
              <a:t>entrants within the permit </a:t>
            </a:r>
            <a:r>
              <a:rPr lang="en-US" sz="2400" dirty="0" smtClean="0"/>
              <a:t>space;</a:t>
            </a:r>
          </a:p>
          <a:p>
            <a:r>
              <a:rPr lang="en-US" sz="2400" dirty="0"/>
              <a:t>Means of detecting an increase in atmospheric hazard levels if ventilation system stops working;</a:t>
            </a:r>
          </a:p>
          <a:p>
            <a:r>
              <a:rPr lang="en-US" sz="2400" dirty="0"/>
              <a:t>Name of each person serving as an attendant;</a:t>
            </a:r>
          </a:p>
          <a:p>
            <a:pPr lvl="1"/>
            <a:endParaRPr lang="en-US" sz="24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4099" name="Picture 3" descr="C:\Users\ThelenJ10\AppData\Local\Microsoft\Windows\Temporary Internet Files\Content.IE5\TOQ4BIA9\rodentia-icons_application-x-djvu[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5266" y="858929"/>
            <a:ext cx="2278188" cy="21607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2A9530A-E14B-4D2E-8117-991B0EC27B9B}" type="slidenum">
              <a:rPr lang="en-US" smtClean="0"/>
              <a:t>31</a:t>
            </a:fld>
            <a:endParaRPr lang="en-US"/>
          </a:p>
        </p:txBody>
      </p:sp>
    </p:spTree>
    <p:extLst>
      <p:ext uri="{BB962C8B-B14F-4D97-AF65-F5344CB8AC3E}">
        <p14:creationId xmlns:p14="http://schemas.microsoft.com/office/powerpoint/2010/main" val="983876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603" y="1732963"/>
            <a:ext cx="10058400" cy="4859565"/>
          </a:xfrm>
        </p:spPr>
        <p:txBody>
          <a:bodyPr>
            <a:normAutofit/>
          </a:bodyPr>
          <a:lstStyle/>
          <a:p>
            <a:pPr marL="0" indent="0">
              <a:buNone/>
            </a:pPr>
            <a:r>
              <a:rPr lang="en-US" sz="2800" dirty="0"/>
              <a:t>The entry permit must </a:t>
            </a:r>
            <a:r>
              <a:rPr lang="en-US" sz="2800" dirty="0" smtClean="0"/>
              <a:t>identify (continued):</a:t>
            </a:r>
            <a:endParaRPr lang="en-US" sz="2800" dirty="0"/>
          </a:p>
          <a:p>
            <a:r>
              <a:rPr lang="en-US" sz="2400" dirty="0" smtClean="0"/>
              <a:t>Name of the “on duty” entry supervisor and signature </a:t>
            </a:r>
            <a:r>
              <a:rPr lang="en-US" sz="2400" dirty="0"/>
              <a:t>or initials of each entry supervisor who authorizes entry; </a:t>
            </a:r>
          </a:p>
          <a:p>
            <a:r>
              <a:rPr lang="en-US" sz="2400" dirty="0" smtClean="0"/>
              <a:t>Hazards </a:t>
            </a:r>
            <a:r>
              <a:rPr lang="en-US" sz="2400" dirty="0"/>
              <a:t>of the permit space to be entered</a:t>
            </a:r>
            <a:r>
              <a:rPr lang="en-US" sz="2400" dirty="0" smtClean="0"/>
              <a:t>;</a:t>
            </a:r>
          </a:p>
          <a:p>
            <a:r>
              <a:rPr lang="en-US" sz="2400" dirty="0" smtClean="0"/>
              <a:t>Measures used before entry to </a:t>
            </a:r>
          </a:p>
          <a:p>
            <a:pPr lvl="1">
              <a:buClr>
                <a:srgbClr val="00B050"/>
              </a:buClr>
            </a:pPr>
            <a:r>
              <a:rPr lang="en-US" sz="2200" dirty="0"/>
              <a:t>I</a:t>
            </a:r>
            <a:r>
              <a:rPr lang="en-US" sz="2200" dirty="0" smtClean="0"/>
              <a:t>solate </a:t>
            </a:r>
            <a:r>
              <a:rPr lang="en-US" sz="2200" dirty="0"/>
              <a:t>the permit </a:t>
            </a:r>
            <a:r>
              <a:rPr lang="en-US" sz="2200" dirty="0" smtClean="0"/>
              <a:t>space</a:t>
            </a:r>
          </a:p>
          <a:p>
            <a:pPr lvl="1">
              <a:buClr>
                <a:srgbClr val="00B050"/>
              </a:buClr>
            </a:pPr>
            <a:r>
              <a:rPr lang="en-US" sz="2200" dirty="0"/>
              <a:t>E</a:t>
            </a:r>
            <a:r>
              <a:rPr lang="en-US" sz="2200" dirty="0" smtClean="0"/>
              <a:t>liminate or control hazards;</a:t>
            </a:r>
          </a:p>
          <a:p>
            <a:r>
              <a:rPr lang="en-US" sz="2400" dirty="0" smtClean="0"/>
              <a:t>Acceptable </a:t>
            </a:r>
            <a:r>
              <a:rPr lang="en-US" sz="2400" dirty="0"/>
              <a:t>entry conditions;</a:t>
            </a:r>
          </a:p>
          <a:p>
            <a:r>
              <a:rPr lang="en-US" sz="2400" dirty="0" smtClean="0"/>
              <a:t>Results </a:t>
            </a:r>
            <a:r>
              <a:rPr lang="en-US" sz="2400" dirty="0"/>
              <a:t>of tests and monitoring performed </a:t>
            </a:r>
            <a:r>
              <a:rPr lang="en-US" sz="2400" dirty="0" smtClean="0"/>
              <a:t>including:</a:t>
            </a:r>
          </a:p>
          <a:p>
            <a:pPr lvl="1">
              <a:buClr>
                <a:srgbClr val="00B050"/>
              </a:buClr>
            </a:pPr>
            <a:r>
              <a:rPr lang="en-US" sz="2200" dirty="0" smtClean="0"/>
              <a:t>Names </a:t>
            </a:r>
            <a:r>
              <a:rPr lang="en-US" sz="2200" dirty="0"/>
              <a:t>or initials of the </a:t>
            </a:r>
            <a:r>
              <a:rPr lang="en-US" sz="2200" dirty="0" smtClean="0"/>
              <a:t>testers</a:t>
            </a:r>
          </a:p>
          <a:p>
            <a:pPr lvl="1">
              <a:buClr>
                <a:srgbClr val="00B050"/>
              </a:buClr>
            </a:pPr>
            <a:r>
              <a:rPr lang="en-US" sz="2200" dirty="0" smtClean="0"/>
              <a:t>Note when tests </a:t>
            </a:r>
            <a:r>
              <a:rPr lang="en-US" sz="2200" dirty="0"/>
              <a:t>were performed</a:t>
            </a:r>
            <a:r>
              <a:rPr lang="en-US" sz="2200" dirty="0" smtClean="0"/>
              <a:t>;</a:t>
            </a:r>
            <a:endParaRPr lang="en-US" sz="22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Title 1"/>
          <p:cNvSpPr>
            <a:spLocks noGrp="1"/>
          </p:cNvSpPr>
          <p:nvPr>
            <p:ph type="title"/>
          </p:nvPr>
        </p:nvSpPr>
        <p:spPr>
          <a:xfrm>
            <a:off x="1069848" y="484632"/>
            <a:ext cx="10058400" cy="1059355"/>
          </a:xfrm>
        </p:spPr>
        <p:txBody>
          <a:bodyPr>
            <a:normAutofit/>
          </a:bodyPr>
          <a:lstStyle/>
          <a:p>
            <a:r>
              <a:rPr lang="en-US" dirty="0" smtClean="0"/>
              <a:t>1926.1206 Entry Permit</a:t>
            </a:r>
            <a:endParaRPr lang="en-US" dirty="0"/>
          </a:p>
        </p:txBody>
      </p:sp>
      <p:pic>
        <p:nvPicPr>
          <p:cNvPr id="3076" name="Picture 4" descr="C:\Users\ThelenJ10\AppData\Local\Microsoft\Windows\Temporary Internet Files\Content.IE5\FTS0VLLK\icon_document_yello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6869" y="2812472"/>
            <a:ext cx="2112921" cy="26535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2A9530A-E14B-4D2E-8117-991B0EC27B9B}" type="slidenum">
              <a:rPr lang="en-US" smtClean="0"/>
              <a:t>32</a:t>
            </a:fld>
            <a:endParaRPr lang="en-US"/>
          </a:p>
        </p:txBody>
      </p:sp>
    </p:spTree>
    <p:extLst>
      <p:ext uri="{BB962C8B-B14F-4D97-AF65-F5344CB8AC3E}">
        <p14:creationId xmlns:p14="http://schemas.microsoft.com/office/powerpoint/2010/main" val="3025379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elenJ10\AppData\Local\Microsoft\Windows\Temporary Internet Files\Content.IE5\VCLR5FO0\phone_directo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3560" y="2424545"/>
            <a:ext cx="1979894" cy="2067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01911" y="218895"/>
            <a:ext cx="10058400" cy="828965"/>
          </a:xfrm>
        </p:spPr>
        <p:txBody>
          <a:bodyPr>
            <a:normAutofit fontScale="90000"/>
          </a:bodyPr>
          <a:lstStyle/>
          <a:p>
            <a:r>
              <a:rPr lang="en-US" dirty="0" smtClean="0"/>
              <a:t>1926.1206 Entry Permit</a:t>
            </a:r>
            <a:endParaRPr lang="en-US" dirty="0"/>
          </a:p>
        </p:txBody>
      </p:sp>
      <p:sp>
        <p:nvSpPr>
          <p:cNvPr id="3" name="Content Placeholder 2"/>
          <p:cNvSpPr>
            <a:spLocks noGrp="1"/>
          </p:cNvSpPr>
          <p:nvPr>
            <p:ph idx="1"/>
          </p:nvPr>
        </p:nvSpPr>
        <p:spPr>
          <a:xfrm>
            <a:off x="719528" y="1415845"/>
            <a:ext cx="10408720" cy="5322706"/>
          </a:xfrm>
        </p:spPr>
        <p:txBody>
          <a:bodyPr>
            <a:noAutofit/>
          </a:bodyPr>
          <a:lstStyle/>
          <a:p>
            <a:pPr marL="0" indent="0">
              <a:buNone/>
            </a:pPr>
            <a:r>
              <a:rPr lang="en-US" sz="2800" dirty="0"/>
              <a:t>The entry permit must identify (continued):</a:t>
            </a:r>
          </a:p>
          <a:p>
            <a:r>
              <a:rPr lang="en-US" sz="2400" dirty="0" smtClean="0"/>
              <a:t>Rescue </a:t>
            </a:r>
            <a:r>
              <a:rPr lang="en-US" sz="2400" dirty="0"/>
              <a:t>and emergency services that can be summoned and the means (such </a:t>
            </a:r>
            <a:r>
              <a:rPr lang="en-US" sz="2400" dirty="0" smtClean="0"/>
              <a:t>as the </a:t>
            </a:r>
            <a:r>
              <a:rPr lang="en-US" sz="2400" dirty="0"/>
              <a:t>equipment to use and the numbers to </a:t>
            </a:r>
            <a:r>
              <a:rPr lang="en-US" sz="2400" dirty="0" smtClean="0"/>
              <a:t>call);</a:t>
            </a:r>
            <a:endParaRPr lang="en-US" sz="2400" dirty="0"/>
          </a:p>
          <a:p>
            <a:r>
              <a:rPr lang="en-US" sz="2400" dirty="0"/>
              <a:t>C</a:t>
            </a:r>
            <a:r>
              <a:rPr lang="en-US" sz="2400" dirty="0" smtClean="0"/>
              <a:t>ommunication </a:t>
            </a:r>
            <a:r>
              <a:rPr lang="en-US" sz="2400" dirty="0"/>
              <a:t>procedures used by authorized entrants and </a:t>
            </a:r>
            <a:r>
              <a:rPr lang="en-US" sz="2400" dirty="0" smtClean="0"/>
              <a:t>attendants; </a:t>
            </a:r>
            <a:endParaRPr lang="en-US" sz="2400" dirty="0"/>
          </a:p>
          <a:p>
            <a:r>
              <a:rPr lang="en-US" sz="2400" dirty="0" smtClean="0"/>
              <a:t>Equipment to be provided (e.g. PPE, </a:t>
            </a:r>
            <a:r>
              <a:rPr lang="en-US" sz="2400" dirty="0"/>
              <a:t>testing </a:t>
            </a:r>
            <a:r>
              <a:rPr lang="en-US" sz="2400" dirty="0" smtClean="0"/>
              <a:t>equipment, communications equipment</a:t>
            </a:r>
            <a:r>
              <a:rPr lang="en-US" sz="2400" dirty="0"/>
              <a:t>, alarm systems, and rescue </a:t>
            </a:r>
            <a:r>
              <a:rPr lang="en-US" sz="2400" dirty="0" smtClean="0"/>
              <a:t>equipment);</a:t>
            </a:r>
            <a:endParaRPr lang="en-US" sz="2400" dirty="0"/>
          </a:p>
          <a:p>
            <a:r>
              <a:rPr lang="en-US" sz="2400" dirty="0" smtClean="0"/>
              <a:t>Other </a:t>
            </a:r>
            <a:r>
              <a:rPr lang="en-US" sz="2400" dirty="0"/>
              <a:t>information </a:t>
            </a:r>
            <a:r>
              <a:rPr lang="en-US" sz="2400" dirty="0" smtClean="0"/>
              <a:t>necessary to </a:t>
            </a:r>
            <a:r>
              <a:rPr lang="en-US" sz="2400" dirty="0"/>
              <a:t>ensure employee safety; </a:t>
            </a:r>
            <a:r>
              <a:rPr lang="en-US" sz="2400" dirty="0" smtClean="0"/>
              <a:t>and </a:t>
            </a:r>
            <a:endParaRPr lang="en-US" sz="2400" dirty="0"/>
          </a:p>
          <a:p>
            <a:r>
              <a:rPr lang="en-US" sz="2400" dirty="0" smtClean="0"/>
              <a:t>Additional permits (e.g. </a:t>
            </a:r>
            <a:r>
              <a:rPr lang="en-US" sz="2400" dirty="0"/>
              <a:t>hot </a:t>
            </a:r>
            <a:r>
              <a:rPr lang="en-US" sz="2400" dirty="0" smtClean="0"/>
              <a:t>work) </a:t>
            </a:r>
            <a:r>
              <a:rPr lang="en-US" sz="2400" dirty="0"/>
              <a:t>that have been issued to </a:t>
            </a:r>
            <a:r>
              <a:rPr lang="en-US" sz="2400" dirty="0" smtClean="0"/>
              <a:t>authorize work </a:t>
            </a:r>
            <a:r>
              <a:rPr lang="en-US" sz="2400" dirty="0"/>
              <a:t>in the permit space.</a:t>
            </a:r>
          </a:p>
        </p:txBody>
      </p:sp>
      <p:pic>
        <p:nvPicPr>
          <p:cNvPr id="4" name="Picture 3"/>
          <p:cNvPicPr>
            <a:picLocks noChangeAspect="1"/>
          </p:cNvPicPr>
          <p:nvPr/>
        </p:nvPicPr>
        <p:blipFill>
          <a:blip r:embed="rId4"/>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33</a:t>
            </a:fld>
            <a:endParaRPr lang="en-US"/>
          </a:p>
        </p:txBody>
      </p:sp>
    </p:spTree>
    <p:extLst>
      <p:ext uri="{BB962C8B-B14F-4D97-AF65-F5344CB8AC3E}">
        <p14:creationId xmlns:p14="http://schemas.microsoft.com/office/powerpoint/2010/main" val="120844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04" y="-1"/>
            <a:ext cx="10058400" cy="1334126"/>
          </a:xfrm>
        </p:spPr>
        <p:txBody>
          <a:bodyPr>
            <a:normAutofit/>
          </a:bodyPr>
          <a:lstStyle/>
          <a:p>
            <a:r>
              <a:rPr lang="en-US" dirty="0" smtClean="0"/>
              <a:t>1926.1207 Training</a:t>
            </a:r>
            <a:endParaRPr lang="en-US" dirty="0"/>
          </a:p>
        </p:txBody>
      </p:sp>
      <p:sp>
        <p:nvSpPr>
          <p:cNvPr id="3" name="Content Placeholder 2"/>
          <p:cNvSpPr>
            <a:spLocks noGrp="1"/>
          </p:cNvSpPr>
          <p:nvPr>
            <p:ph idx="1"/>
          </p:nvPr>
        </p:nvSpPr>
        <p:spPr>
          <a:xfrm>
            <a:off x="901911" y="1379094"/>
            <a:ext cx="10058400" cy="5182849"/>
          </a:xfrm>
        </p:spPr>
        <p:txBody>
          <a:bodyPr>
            <a:normAutofit/>
          </a:bodyPr>
          <a:lstStyle/>
          <a:p>
            <a:pPr marL="0" indent="0">
              <a:buNone/>
            </a:pPr>
            <a:r>
              <a:rPr lang="en-US" sz="2800" dirty="0" smtClean="0"/>
              <a:t>The </a:t>
            </a:r>
            <a:r>
              <a:rPr lang="en-US" sz="2800" dirty="0"/>
              <a:t>employer must provide </a:t>
            </a:r>
            <a:r>
              <a:rPr lang="en-US" sz="2800" dirty="0" smtClean="0"/>
              <a:t>training:</a:t>
            </a:r>
          </a:p>
          <a:p>
            <a:r>
              <a:rPr lang="en-US" sz="2400" dirty="0" smtClean="0"/>
              <a:t>At </a:t>
            </a:r>
            <a:r>
              <a:rPr lang="en-US" sz="2400" dirty="0"/>
              <a:t>no cost to the </a:t>
            </a:r>
            <a:r>
              <a:rPr lang="en-US" sz="2400" dirty="0" smtClean="0"/>
              <a:t>employee</a:t>
            </a:r>
          </a:p>
          <a:p>
            <a:r>
              <a:rPr lang="en-US" sz="2400" dirty="0" smtClean="0"/>
              <a:t>Ensures employee </a:t>
            </a:r>
            <a:r>
              <a:rPr lang="en-US" sz="2400" dirty="0"/>
              <a:t>possesses </a:t>
            </a:r>
            <a:r>
              <a:rPr lang="en-US" sz="2400" dirty="0" smtClean="0"/>
              <a:t>understanding</a:t>
            </a:r>
            <a:r>
              <a:rPr lang="en-US" sz="2400" dirty="0"/>
              <a:t>, knowledge, and skills </a:t>
            </a:r>
            <a:r>
              <a:rPr lang="en-US" sz="2400" dirty="0" smtClean="0"/>
              <a:t>to safely perform assigned duties </a:t>
            </a:r>
          </a:p>
          <a:p>
            <a:r>
              <a:rPr lang="en-US" sz="2400" dirty="0" smtClean="0"/>
              <a:t>Results </a:t>
            </a:r>
            <a:r>
              <a:rPr lang="en-US" sz="2400" dirty="0"/>
              <a:t>in an understanding </a:t>
            </a:r>
            <a:r>
              <a:rPr lang="en-US" sz="2400" dirty="0" smtClean="0"/>
              <a:t>of the hazards </a:t>
            </a:r>
            <a:r>
              <a:rPr lang="en-US" sz="2400" dirty="0"/>
              <a:t>and the methods used </a:t>
            </a:r>
            <a:r>
              <a:rPr lang="en-US" sz="2400" dirty="0" smtClean="0"/>
              <a:t>to:</a:t>
            </a:r>
          </a:p>
          <a:p>
            <a:pPr lvl="1">
              <a:buClr>
                <a:srgbClr val="00B050"/>
              </a:buClr>
            </a:pPr>
            <a:r>
              <a:rPr lang="en-US" sz="2200" dirty="0" smtClean="0"/>
              <a:t>Isolate</a:t>
            </a:r>
            <a:r>
              <a:rPr lang="en-US" sz="2200" dirty="0"/>
              <a:t>, </a:t>
            </a:r>
            <a:endParaRPr lang="en-US" sz="2200" dirty="0" smtClean="0"/>
          </a:p>
          <a:p>
            <a:pPr lvl="1">
              <a:buClr>
                <a:srgbClr val="00B050"/>
              </a:buClr>
            </a:pPr>
            <a:r>
              <a:rPr lang="en-US" sz="2200" dirty="0" smtClean="0"/>
              <a:t>Control </a:t>
            </a:r>
          </a:p>
          <a:p>
            <a:pPr lvl="1">
              <a:buClr>
                <a:srgbClr val="00B050"/>
              </a:buClr>
            </a:pPr>
            <a:r>
              <a:rPr lang="en-US" sz="2200" dirty="0" smtClean="0"/>
              <a:t>Protect employees</a:t>
            </a:r>
          </a:p>
          <a:p>
            <a:r>
              <a:rPr lang="en-US" sz="2400" dirty="0" smtClean="0"/>
              <a:t>Instructs unauthorized employees in </a:t>
            </a:r>
            <a:r>
              <a:rPr lang="en-US" sz="2400" dirty="0"/>
              <a:t>the dangers of attempting </a:t>
            </a:r>
            <a:r>
              <a:rPr lang="en-US" sz="2400" dirty="0" smtClean="0"/>
              <a:t>rescue.</a:t>
            </a:r>
            <a:endParaRPr lang="en-US" sz="24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34</a:t>
            </a:fld>
            <a:endParaRPr lang="en-US"/>
          </a:p>
        </p:txBody>
      </p:sp>
    </p:spTree>
    <p:extLst>
      <p:ext uri="{BB962C8B-B14F-4D97-AF65-F5344CB8AC3E}">
        <p14:creationId xmlns:p14="http://schemas.microsoft.com/office/powerpoint/2010/main" val="2779314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858779"/>
            <a:ext cx="10058400" cy="4811843"/>
          </a:xfrm>
        </p:spPr>
        <p:txBody>
          <a:bodyPr>
            <a:normAutofit/>
          </a:bodyPr>
          <a:lstStyle/>
          <a:p>
            <a:pPr marL="0" indent="0">
              <a:buNone/>
            </a:pPr>
            <a:r>
              <a:rPr lang="en-US" sz="2800" dirty="0"/>
              <a:t>The employer must provide </a:t>
            </a:r>
            <a:r>
              <a:rPr lang="en-US" sz="2800" dirty="0" smtClean="0"/>
              <a:t>training (continued):</a:t>
            </a:r>
            <a:endParaRPr lang="en-US" sz="2800" dirty="0"/>
          </a:p>
          <a:p>
            <a:pPr lvl="1"/>
            <a:r>
              <a:rPr lang="en-US" sz="2400" dirty="0" smtClean="0"/>
              <a:t>In understandable language </a:t>
            </a:r>
            <a:r>
              <a:rPr lang="en-US" sz="2400" dirty="0"/>
              <a:t>and </a:t>
            </a:r>
            <a:r>
              <a:rPr lang="en-US" sz="2400" dirty="0" smtClean="0"/>
              <a:t>vocabulary; </a:t>
            </a:r>
            <a:endParaRPr lang="en-US" sz="2400" dirty="0"/>
          </a:p>
          <a:p>
            <a:pPr lvl="1"/>
            <a:r>
              <a:rPr lang="en-US" sz="2400" dirty="0" smtClean="0"/>
              <a:t>Before </a:t>
            </a:r>
            <a:r>
              <a:rPr lang="en-US" sz="2400" dirty="0"/>
              <a:t>the employee is </a:t>
            </a:r>
            <a:r>
              <a:rPr lang="en-US" sz="2400" dirty="0" smtClean="0"/>
              <a:t>assigned duties; </a:t>
            </a:r>
            <a:endParaRPr lang="en-US" sz="2400" dirty="0"/>
          </a:p>
          <a:p>
            <a:pPr lvl="1"/>
            <a:r>
              <a:rPr lang="en-US" sz="2400" dirty="0" smtClean="0"/>
              <a:t>Before a </a:t>
            </a:r>
            <a:r>
              <a:rPr lang="en-US" sz="2400" dirty="0"/>
              <a:t>change in assigned duties; </a:t>
            </a:r>
          </a:p>
          <a:p>
            <a:pPr lvl="1"/>
            <a:r>
              <a:rPr lang="en-US" sz="2400" dirty="0" smtClean="0"/>
              <a:t>Whenever </a:t>
            </a:r>
            <a:r>
              <a:rPr lang="en-US" sz="2400" dirty="0"/>
              <a:t>there is a change </a:t>
            </a:r>
            <a:r>
              <a:rPr lang="en-US" sz="2400" dirty="0" smtClean="0"/>
              <a:t>that presents a new hazard</a:t>
            </a:r>
            <a:endParaRPr lang="en-US" sz="2400" dirty="0"/>
          </a:p>
          <a:p>
            <a:pPr lvl="1"/>
            <a:r>
              <a:rPr lang="en-US" sz="2400" dirty="0" smtClean="0"/>
              <a:t>Whenever </a:t>
            </a:r>
            <a:r>
              <a:rPr lang="en-US" sz="2400" dirty="0"/>
              <a:t>there is any evidence of a deviation from the permit space entry </a:t>
            </a:r>
            <a:r>
              <a:rPr lang="en-US" sz="2400" dirty="0" smtClean="0"/>
              <a:t>procedures or, </a:t>
            </a:r>
          </a:p>
          <a:p>
            <a:pPr lvl="1"/>
            <a:r>
              <a:rPr lang="en-US" sz="2400" dirty="0" smtClean="0"/>
              <a:t>Whenever there </a:t>
            </a:r>
            <a:r>
              <a:rPr lang="en-US" sz="2400" dirty="0"/>
              <a:t>are inadequacies in the employee’s knowledge or use of </a:t>
            </a:r>
            <a:r>
              <a:rPr lang="en-US" sz="2400" dirty="0" smtClean="0"/>
              <a:t>the </a:t>
            </a:r>
            <a:r>
              <a:rPr lang="en-US" sz="2400" dirty="0"/>
              <a:t>procedures</a:t>
            </a:r>
          </a:p>
        </p:txBody>
      </p:sp>
      <p:sp>
        <p:nvSpPr>
          <p:cNvPr id="4" name="Title 1"/>
          <p:cNvSpPr>
            <a:spLocks noGrp="1"/>
          </p:cNvSpPr>
          <p:nvPr>
            <p:ph type="title"/>
          </p:nvPr>
        </p:nvSpPr>
        <p:spPr>
          <a:xfrm>
            <a:off x="1069848" y="484632"/>
            <a:ext cx="10058400" cy="1239237"/>
          </a:xfrm>
        </p:spPr>
        <p:txBody>
          <a:bodyPr>
            <a:normAutofit/>
          </a:bodyPr>
          <a:lstStyle/>
          <a:p>
            <a:r>
              <a:rPr lang="en-US" dirty="0" smtClean="0"/>
              <a:t>1926.1207 Training</a:t>
            </a:r>
            <a:endParaRPr lang="en-US" sz="4000"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35</a:t>
            </a:fld>
            <a:endParaRPr lang="en-US"/>
          </a:p>
        </p:txBody>
      </p:sp>
    </p:spTree>
    <p:extLst>
      <p:ext uri="{BB962C8B-B14F-4D97-AF65-F5344CB8AC3E}">
        <p14:creationId xmlns:p14="http://schemas.microsoft.com/office/powerpoint/2010/main" val="2094074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The employer must provide training (continued):</a:t>
            </a:r>
          </a:p>
          <a:p>
            <a:r>
              <a:rPr lang="en-US" sz="2800" dirty="0" smtClean="0"/>
              <a:t>Establishes </a:t>
            </a:r>
            <a:r>
              <a:rPr lang="en-US" sz="2800" dirty="0"/>
              <a:t>employee proficiency in the duties </a:t>
            </a:r>
            <a:endParaRPr lang="en-US" sz="2800" dirty="0" smtClean="0"/>
          </a:p>
          <a:p>
            <a:r>
              <a:rPr lang="en-US" sz="2800" dirty="0" smtClean="0"/>
              <a:t>Introduce </a:t>
            </a:r>
            <a:r>
              <a:rPr lang="en-US" sz="2800" dirty="0"/>
              <a:t>new or revised procedures, as </a:t>
            </a:r>
            <a:r>
              <a:rPr lang="en-US" sz="2800" dirty="0" smtClean="0"/>
              <a:t>necessary.</a:t>
            </a:r>
            <a:endParaRPr lang="en-US" sz="2800" dirty="0"/>
          </a:p>
          <a:p>
            <a:pPr marL="0" indent="0">
              <a:buNone/>
            </a:pPr>
            <a:r>
              <a:rPr lang="en-US" sz="2800" dirty="0" smtClean="0"/>
              <a:t>The </a:t>
            </a:r>
            <a:r>
              <a:rPr lang="en-US" sz="2800" dirty="0"/>
              <a:t>employer must maintain </a:t>
            </a:r>
            <a:r>
              <a:rPr lang="en-US" sz="2800" dirty="0" smtClean="0"/>
              <a:t>training records including:</a:t>
            </a:r>
          </a:p>
          <a:p>
            <a:pPr lvl="1"/>
            <a:r>
              <a:rPr lang="en-US" sz="2400" dirty="0" smtClean="0"/>
              <a:t>Each </a:t>
            </a:r>
            <a:r>
              <a:rPr lang="en-US" sz="2400" dirty="0"/>
              <a:t>employee’s name, </a:t>
            </a:r>
            <a:endParaRPr lang="en-US" sz="2400" dirty="0" smtClean="0"/>
          </a:p>
          <a:p>
            <a:pPr lvl="1"/>
            <a:r>
              <a:rPr lang="en-US" sz="2400" dirty="0" smtClean="0"/>
              <a:t>Name </a:t>
            </a:r>
            <a:r>
              <a:rPr lang="en-US" sz="2400" dirty="0"/>
              <a:t>of the trainers, </a:t>
            </a:r>
            <a:r>
              <a:rPr lang="en-US" sz="2400" dirty="0" smtClean="0"/>
              <a:t>and </a:t>
            </a:r>
          </a:p>
          <a:p>
            <a:pPr lvl="1"/>
            <a:r>
              <a:rPr lang="en-US" sz="2400" dirty="0" smtClean="0"/>
              <a:t>Dates </a:t>
            </a:r>
            <a:r>
              <a:rPr lang="en-US" sz="2400" dirty="0"/>
              <a:t>of training. </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Title 1"/>
          <p:cNvSpPr>
            <a:spLocks noGrp="1"/>
          </p:cNvSpPr>
          <p:nvPr>
            <p:ph type="title"/>
          </p:nvPr>
        </p:nvSpPr>
        <p:spPr/>
        <p:txBody>
          <a:bodyPr>
            <a:normAutofit/>
          </a:bodyPr>
          <a:lstStyle/>
          <a:p>
            <a:r>
              <a:rPr lang="en-US" dirty="0" smtClean="0"/>
              <a:t>1926.1207 Training</a:t>
            </a:r>
            <a:endParaRPr lang="en-US" dirty="0"/>
          </a:p>
        </p:txBody>
      </p:sp>
      <p:pic>
        <p:nvPicPr>
          <p:cNvPr id="4099" name="Picture 3" descr="C:\Program Files (x86)\Microsoft Office\MEDIA\CAGCAT10\j02919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534" y="4101068"/>
            <a:ext cx="2082036" cy="22041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2A9530A-E14B-4D2E-8117-991B0EC27B9B}" type="slidenum">
              <a:rPr lang="en-US" smtClean="0"/>
              <a:t>36</a:t>
            </a:fld>
            <a:endParaRPr lang="en-US"/>
          </a:p>
        </p:txBody>
      </p:sp>
    </p:spTree>
    <p:extLst>
      <p:ext uri="{BB962C8B-B14F-4D97-AF65-F5344CB8AC3E}">
        <p14:creationId xmlns:p14="http://schemas.microsoft.com/office/powerpoint/2010/main" val="3174707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55" y="384627"/>
            <a:ext cx="10058400" cy="1288750"/>
          </a:xfrm>
        </p:spPr>
        <p:txBody>
          <a:bodyPr/>
          <a:lstStyle/>
          <a:p>
            <a:r>
              <a:rPr lang="en-US" dirty="0" smtClean="0"/>
              <a:t>Duties and Responsibilities</a:t>
            </a:r>
            <a:endParaRPr lang="en-US" dirty="0"/>
          </a:p>
        </p:txBody>
      </p:sp>
      <p:sp>
        <p:nvSpPr>
          <p:cNvPr id="3" name="Content Placeholder 2"/>
          <p:cNvSpPr>
            <a:spLocks noGrp="1"/>
          </p:cNvSpPr>
          <p:nvPr>
            <p:ph idx="1"/>
          </p:nvPr>
        </p:nvSpPr>
        <p:spPr/>
        <p:txBody>
          <a:bodyPr>
            <a:normAutofit/>
          </a:bodyPr>
          <a:lstStyle/>
          <a:p>
            <a:r>
              <a:rPr lang="en-US" sz="3600" dirty="0" smtClean="0"/>
              <a:t>Authorized Entrant</a:t>
            </a:r>
          </a:p>
          <a:p>
            <a:r>
              <a:rPr lang="en-US" sz="3600" dirty="0" smtClean="0"/>
              <a:t>Attendant</a:t>
            </a:r>
          </a:p>
          <a:p>
            <a:r>
              <a:rPr lang="en-US" sz="3600" dirty="0" smtClean="0"/>
              <a:t>Entry Supervisor</a:t>
            </a:r>
          </a:p>
        </p:txBody>
      </p:sp>
      <p:sp>
        <p:nvSpPr>
          <p:cNvPr id="4" name="Slide Number Placeholder 3"/>
          <p:cNvSpPr>
            <a:spLocks noGrp="1"/>
          </p:cNvSpPr>
          <p:nvPr>
            <p:ph type="sldNum" sz="quarter" idx="12"/>
          </p:nvPr>
        </p:nvSpPr>
        <p:spPr/>
        <p:txBody>
          <a:bodyPr/>
          <a:lstStyle/>
          <a:p>
            <a:fld id="{B2A9530A-E14B-4D2E-8117-991B0EC27B9B}" type="slidenum">
              <a:rPr lang="en-US" smtClean="0"/>
              <a:t>37</a:t>
            </a:fld>
            <a:endParaRPr lang="en-US"/>
          </a:p>
        </p:txBody>
      </p:sp>
      <p:pic>
        <p:nvPicPr>
          <p:cNvPr id="5" name="Picture 5" descr="https://farm7.staticflickr.com/6130/5953438115_01bfb2fbd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355" y="1676399"/>
            <a:ext cx="3185945" cy="480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79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52190"/>
          </a:xfrm>
        </p:spPr>
        <p:txBody>
          <a:bodyPr>
            <a:normAutofit fontScale="90000"/>
          </a:bodyPr>
          <a:lstStyle/>
          <a:p>
            <a:r>
              <a:rPr lang="en-US" dirty="0" smtClean="0"/>
              <a:t>1926.1208 Duties: Authorized Entrant</a:t>
            </a:r>
            <a:endParaRPr lang="en-US" dirty="0"/>
          </a:p>
        </p:txBody>
      </p:sp>
      <p:sp>
        <p:nvSpPr>
          <p:cNvPr id="3" name="Content Placeholder 2"/>
          <p:cNvSpPr>
            <a:spLocks noGrp="1"/>
          </p:cNvSpPr>
          <p:nvPr>
            <p:ph idx="1"/>
          </p:nvPr>
        </p:nvSpPr>
        <p:spPr>
          <a:xfrm>
            <a:off x="526473" y="1577546"/>
            <a:ext cx="9712036" cy="5280454"/>
          </a:xfrm>
        </p:spPr>
        <p:txBody>
          <a:bodyPr>
            <a:noAutofit/>
          </a:bodyPr>
          <a:lstStyle/>
          <a:p>
            <a:pPr marL="0" indent="0">
              <a:buNone/>
            </a:pPr>
            <a:r>
              <a:rPr lang="en-US" sz="2800" dirty="0"/>
              <a:t>The entry employer must ensure that all </a:t>
            </a:r>
            <a:r>
              <a:rPr lang="en-US" sz="2800" dirty="0" smtClean="0"/>
              <a:t/>
            </a:r>
            <a:br>
              <a:rPr lang="en-US" sz="2800" dirty="0" smtClean="0"/>
            </a:br>
            <a:r>
              <a:rPr lang="en-US" sz="2800" dirty="0" smtClean="0"/>
              <a:t>authorized </a:t>
            </a:r>
            <a:r>
              <a:rPr lang="en-US" sz="2800" dirty="0"/>
              <a:t>entrants:</a:t>
            </a:r>
          </a:p>
          <a:p>
            <a:r>
              <a:rPr lang="en-US" sz="2600" dirty="0" smtClean="0"/>
              <a:t>Familiar and </a:t>
            </a:r>
            <a:r>
              <a:rPr lang="en-US" sz="2600" dirty="0"/>
              <a:t>understand the hazards </a:t>
            </a:r>
            <a:r>
              <a:rPr lang="en-US" sz="2600" dirty="0" smtClean="0"/>
              <a:t/>
            </a:r>
            <a:br>
              <a:rPr lang="en-US" sz="2600" dirty="0" smtClean="0"/>
            </a:br>
            <a:r>
              <a:rPr lang="en-US" sz="2600" dirty="0" smtClean="0"/>
              <a:t>including exposure information</a:t>
            </a:r>
            <a:endParaRPr lang="en-US" sz="2600" dirty="0"/>
          </a:p>
          <a:p>
            <a:r>
              <a:rPr lang="en-US" sz="2600" dirty="0" smtClean="0"/>
              <a:t>Properly use required equipment</a:t>
            </a:r>
            <a:endParaRPr lang="en-US" sz="2600" dirty="0"/>
          </a:p>
          <a:p>
            <a:r>
              <a:rPr lang="en-US" sz="2600" dirty="0" smtClean="0"/>
              <a:t>Communicate </a:t>
            </a:r>
            <a:r>
              <a:rPr lang="en-US" sz="2600" dirty="0"/>
              <a:t>with the </a:t>
            </a:r>
            <a:r>
              <a:rPr lang="en-US" sz="2600" dirty="0" smtClean="0"/>
              <a:t>attendant and </a:t>
            </a:r>
            <a:br>
              <a:rPr lang="en-US" sz="2600" dirty="0" smtClean="0"/>
            </a:br>
            <a:r>
              <a:rPr lang="en-US" sz="2600" dirty="0" smtClean="0"/>
              <a:t>alert </a:t>
            </a:r>
            <a:r>
              <a:rPr lang="en-US" sz="2600" dirty="0"/>
              <a:t>the attendant whenever</a:t>
            </a:r>
            <a:r>
              <a:rPr lang="en-US" sz="2600" dirty="0" smtClean="0"/>
              <a:t>:</a:t>
            </a:r>
          </a:p>
          <a:p>
            <a:pPr lvl="1"/>
            <a:r>
              <a:rPr lang="en-US" sz="2400" dirty="0" smtClean="0"/>
              <a:t>There </a:t>
            </a:r>
            <a:r>
              <a:rPr lang="en-US" sz="2400" dirty="0"/>
              <a:t>is any warning sign or symptom of </a:t>
            </a:r>
            <a:r>
              <a:rPr lang="en-US" sz="2400" dirty="0" smtClean="0"/>
              <a:t>exposure or</a:t>
            </a:r>
          </a:p>
          <a:p>
            <a:pPr lvl="1"/>
            <a:r>
              <a:rPr lang="en-US" sz="2400" dirty="0" smtClean="0"/>
              <a:t>The </a:t>
            </a:r>
            <a:r>
              <a:rPr lang="en-US" sz="2400" dirty="0"/>
              <a:t>entrant detects a prohibited </a:t>
            </a:r>
            <a:r>
              <a:rPr lang="en-US" sz="2400" dirty="0" smtClean="0"/>
              <a:t>condition</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38</a:t>
            </a:fld>
            <a:endParaRPr lang="en-US"/>
          </a:p>
        </p:txBody>
      </p:sp>
      <p:pic>
        <p:nvPicPr>
          <p:cNvPr id="7" name="Picture 6"/>
          <p:cNvPicPr>
            <a:picLocks noChangeAspect="1"/>
          </p:cNvPicPr>
          <p:nvPr/>
        </p:nvPicPr>
        <p:blipFill rotWithShape="1">
          <a:blip r:embed="rId4"/>
          <a:srcRect l="19439" t="19777" r="14521" b="3583"/>
          <a:stretch/>
        </p:blipFill>
        <p:spPr>
          <a:xfrm>
            <a:off x="8593284" y="1648690"/>
            <a:ext cx="3200400" cy="2834640"/>
          </a:xfrm>
          <a:prstGeom prst="rect">
            <a:avLst/>
          </a:prstGeom>
        </p:spPr>
      </p:pic>
    </p:spTree>
    <p:extLst>
      <p:ext uri="{BB962C8B-B14F-4D97-AF65-F5344CB8AC3E}">
        <p14:creationId xmlns:p14="http://schemas.microsoft.com/office/powerpoint/2010/main" val="429085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484632"/>
            <a:ext cx="10680972" cy="652190"/>
          </a:xfrm>
        </p:spPr>
        <p:txBody>
          <a:bodyPr>
            <a:normAutofit fontScale="90000"/>
          </a:bodyPr>
          <a:lstStyle/>
          <a:p>
            <a:r>
              <a:rPr lang="en-US" dirty="0" smtClean="0"/>
              <a:t>1926.1208 Duties: Authorized Entrant </a:t>
            </a:r>
            <a:r>
              <a:rPr lang="en-US" sz="3600" dirty="0" smtClean="0"/>
              <a:t>(continued)</a:t>
            </a:r>
            <a:endParaRPr lang="en-US" sz="4000" dirty="0"/>
          </a:p>
        </p:txBody>
      </p:sp>
      <p:sp>
        <p:nvSpPr>
          <p:cNvPr id="3" name="Content Placeholder 2"/>
          <p:cNvSpPr>
            <a:spLocks noGrp="1"/>
          </p:cNvSpPr>
          <p:nvPr>
            <p:ph idx="1"/>
          </p:nvPr>
        </p:nvSpPr>
        <p:spPr>
          <a:xfrm>
            <a:off x="899652" y="1458097"/>
            <a:ext cx="10471354" cy="5280454"/>
          </a:xfrm>
        </p:spPr>
        <p:txBody>
          <a:bodyPr>
            <a:noAutofit/>
          </a:bodyPr>
          <a:lstStyle/>
          <a:p>
            <a:pPr marL="0" indent="0">
              <a:buNone/>
            </a:pPr>
            <a:r>
              <a:rPr lang="en-US" sz="2800" dirty="0"/>
              <a:t>The entry employer must ensure that all authorized </a:t>
            </a:r>
            <a:r>
              <a:rPr lang="en-US" sz="2800" dirty="0" smtClean="0"/>
              <a:t>entrants (continued):</a:t>
            </a:r>
            <a:endParaRPr lang="en-US" sz="2800" dirty="0"/>
          </a:p>
          <a:p>
            <a:r>
              <a:rPr lang="en-US" sz="2800" dirty="0" smtClean="0"/>
              <a:t>Exit </a:t>
            </a:r>
            <a:r>
              <a:rPr lang="en-US" sz="2800" dirty="0"/>
              <a:t>from the permit space as quickly as possible whenever</a:t>
            </a:r>
            <a:r>
              <a:rPr lang="en-US" sz="2800" dirty="0" smtClean="0"/>
              <a:t>:</a:t>
            </a:r>
          </a:p>
          <a:p>
            <a:pPr lvl="1"/>
            <a:r>
              <a:rPr lang="en-US" sz="2400" dirty="0" smtClean="0"/>
              <a:t>An </a:t>
            </a:r>
            <a:r>
              <a:rPr lang="en-US" sz="2400" dirty="0"/>
              <a:t>order to evacuate is given by the attendant or the entry supervisor</a:t>
            </a:r>
            <a:r>
              <a:rPr lang="en-US" sz="2400" dirty="0" smtClean="0"/>
              <a:t>; </a:t>
            </a:r>
          </a:p>
          <a:p>
            <a:pPr lvl="1"/>
            <a:r>
              <a:rPr lang="en-US" sz="2400" dirty="0" smtClean="0"/>
              <a:t>There </a:t>
            </a:r>
            <a:r>
              <a:rPr lang="en-US" sz="2400" dirty="0"/>
              <a:t>is any warning sign or symptom of exposure to a dangerous situation</a:t>
            </a:r>
            <a:r>
              <a:rPr lang="en-US" sz="2400" dirty="0" smtClean="0"/>
              <a:t>; </a:t>
            </a:r>
          </a:p>
          <a:p>
            <a:pPr lvl="1"/>
            <a:r>
              <a:rPr lang="en-US" sz="2400" dirty="0" smtClean="0"/>
              <a:t>The </a:t>
            </a:r>
            <a:r>
              <a:rPr lang="en-US" sz="2400" dirty="0"/>
              <a:t>entrant detects a prohibited condition; </a:t>
            </a:r>
            <a:r>
              <a:rPr lang="en-US" sz="2400" dirty="0" smtClean="0"/>
              <a:t>or </a:t>
            </a:r>
          </a:p>
          <a:p>
            <a:pPr lvl="1"/>
            <a:r>
              <a:rPr lang="en-US" sz="2400" dirty="0" smtClean="0"/>
              <a:t>An </a:t>
            </a:r>
            <a:r>
              <a:rPr lang="en-US" sz="2400" dirty="0"/>
              <a:t>evacuation alarm is activated.</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1029" name="Picture 5" descr="C:\Users\ThelenJ10\AppData\Local\Microsoft\Windows\Temporary Internet Files\Content.IE5\C252BICA\icon-4[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283" y="4364648"/>
            <a:ext cx="2447311" cy="244731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2A9530A-E14B-4D2E-8117-991B0EC27B9B}" type="slidenum">
              <a:rPr lang="en-US" smtClean="0"/>
              <a:t>39</a:t>
            </a:fld>
            <a:endParaRPr lang="en-US"/>
          </a:p>
        </p:txBody>
      </p:sp>
    </p:spTree>
    <p:extLst>
      <p:ext uri="{BB962C8B-B14F-4D97-AF65-F5344CB8AC3E}">
        <p14:creationId xmlns:p14="http://schemas.microsoft.com/office/powerpoint/2010/main" val="78904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75" y="110559"/>
            <a:ext cx="10058400" cy="1609344"/>
          </a:xfrm>
        </p:spPr>
        <p:txBody>
          <a:bodyPr/>
          <a:lstStyle/>
          <a:p>
            <a:pPr algn="ctr"/>
            <a:r>
              <a:rPr lang="en-US" dirty="0" smtClean="0"/>
              <a:t>What is a confined space?</a:t>
            </a:r>
            <a:endParaRPr lang="en-US" dirty="0"/>
          </a:p>
        </p:txBody>
      </p:sp>
      <p:sp>
        <p:nvSpPr>
          <p:cNvPr id="3" name="Content Placeholder 2"/>
          <p:cNvSpPr>
            <a:spLocks noGrp="1"/>
          </p:cNvSpPr>
          <p:nvPr>
            <p:ph idx="1"/>
          </p:nvPr>
        </p:nvSpPr>
        <p:spPr>
          <a:xfrm>
            <a:off x="732115" y="1779406"/>
            <a:ext cx="9749366" cy="4050792"/>
          </a:xfrm>
        </p:spPr>
        <p:txBody>
          <a:bodyPr/>
          <a:lstStyle/>
          <a:p>
            <a:r>
              <a:rPr lang="en-US" sz="2800" dirty="0" smtClean="0"/>
              <a:t>Is large enough and so configured that an employee can bodily enter it;</a:t>
            </a:r>
          </a:p>
          <a:p>
            <a:r>
              <a:rPr lang="en-US" sz="2800" dirty="0" smtClean="0"/>
              <a:t>Has limited or restricted means for entry and exit; and,</a:t>
            </a:r>
          </a:p>
          <a:p>
            <a:r>
              <a:rPr lang="en-US" sz="2800" dirty="0" smtClean="0"/>
              <a:t>Is not designed for continuous employee occupancy</a:t>
            </a:r>
          </a:p>
          <a:p>
            <a:pPr marL="0" indent="0">
              <a:buNone/>
            </a:pPr>
            <a:r>
              <a:rPr lang="en-US" sz="3200" b="1" dirty="0" smtClean="0"/>
              <a:t>	Must have </a:t>
            </a:r>
            <a:r>
              <a:rPr lang="en-US" sz="3200" b="1" u="sng" dirty="0" smtClean="0"/>
              <a:t>all three </a:t>
            </a:r>
            <a:r>
              <a:rPr lang="en-US" sz="3200" b="1" dirty="0" smtClean="0"/>
              <a:t>to be a confined space!</a:t>
            </a:r>
          </a:p>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647" y="1746912"/>
            <a:ext cx="1741353" cy="2482605"/>
          </a:xfrm>
          <a:prstGeom prst="rect">
            <a:avLst/>
          </a:prstGeom>
        </p:spPr>
      </p:pic>
      <p:pic>
        <p:nvPicPr>
          <p:cNvPr id="7" name="Picture 6"/>
          <p:cNvPicPr>
            <a:picLocks noChangeAspect="1"/>
          </p:cNvPicPr>
          <p:nvPr/>
        </p:nvPicPr>
        <p:blipFill>
          <a:blip r:embed="rId4"/>
          <a:stretch>
            <a:fillRect/>
          </a:stretch>
        </p:blipFill>
        <p:spPr>
          <a:xfrm>
            <a:off x="10960311" y="5798573"/>
            <a:ext cx="1093143" cy="1013386"/>
          </a:xfrm>
          <a:prstGeom prst="rect">
            <a:avLst/>
          </a:prstGeom>
        </p:spPr>
      </p:pic>
      <p:sp>
        <p:nvSpPr>
          <p:cNvPr id="4" name="Slide Number Placeholder 3"/>
          <p:cNvSpPr>
            <a:spLocks noGrp="1"/>
          </p:cNvSpPr>
          <p:nvPr>
            <p:ph type="sldNum" sz="quarter" idx="12"/>
          </p:nvPr>
        </p:nvSpPr>
        <p:spPr/>
        <p:txBody>
          <a:bodyPr/>
          <a:lstStyle/>
          <a:p>
            <a:fld id="{B2A9530A-E14B-4D2E-8117-991B0EC27B9B}" type="slidenum">
              <a:rPr lang="en-US" smtClean="0"/>
              <a:t>4</a:t>
            </a:fld>
            <a:endParaRPr lang="en-US"/>
          </a:p>
        </p:txBody>
      </p:sp>
    </p:spTree>
    <p:extLst>
      <p:ext uri="{BB962C8B-B14F-4D97-AF65-F5344CB8AC3E}">
        <p14:creationId xmlns:p14="http://schemas.microsoft.com/office/powerpoint/2010/main" val="3983537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1926.1209 Duties of Attendants</a:t>
            </a:r>
          </a:p>
        </p:txBody>
      </p:sp>
      <p:pic>
        <p:nvPicPr>
          <p:cNvPr id="4" name="Picture 2" descr="http://farm4.staticflickr.com/3145/2967781018_0567f7318a_z.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13" r="-2"/>
          <a:stretch/>
        </p:blipFill>
        <p:spPr bwMode="auto">
          <a:xfrm>
            <a:off x="2848494" y="1996122"/>
            <a:ext cx="5486400" cy="4530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960311" y="5798573"/>
            <a:ext cx="1093143" cy="1013386"/>
          </a:xfrm>
          <a:prstGeom prst="rect">
            <a:avLst/>
          </a:prstGeom>
        </p:spPr>
      </p:pic>
      <p:sp>
        <p:nvSpPr>
          <p:cNvPr id="3" name="Slide Number Placeholder 2"/>
          <p:cNvSpPr>
            <a:spLocks noGrp="1"/>
          </p:cNvSpPr>
          <p:nvPr>
            <p:ph type="sldNum" sz="quarter" idx="12"/>
          </p:nvPr>
        </p:nvSpPr>
        <p:spPr/>
        <p:txBody>
          <a:bodyPr/>
          <a:lstStyle/>
          <a:p>
            <a:fld id="{B2A9530A-E14B-4D2E-8117-991B0EC27B9B}" type="slidenum">
              <a:rPr lang="en-US" smtClean="0"/>
              <a:t>40</a:t>
            </a:fld>
            <a:endParaRPr lang="en-US"/>
          </a:p>
        </p:txBody>
      </p:sp>
    </p:spTree>
    <p:extLst>
      <p:ext uri="{BB962C8B-B14F-4D97-AF65-F5344CB8AC3E}">
        <p14:creationId xmlns:p14="http://schemas.microsoft.com/office/powerpoint/2010/main" val="3388043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7519"/>
          </a:xfrm>
        </p:spPr>
        <p:txBody>
          <a:bodyPr>
            <a:normAutofit fontScale="90000"/>
          </a:bodyPr>
          <a:lstStyle/>
          <a:p>
            <a:r>
              <a:rPr lang="en-US" dirty="0" smtClean="0"/>
              <a:t>1926.1209 Duties of Attendants</a:t>
            </a:r>
            <a:endParaRPr lang="en-US" dirty="0"/>
          </a:p>
        </p:txBody>
      </p:sp>
      <p:sp>
        <p:nvSpPr>
          <p:cNvPr id="3" name="Content Placeholder 2"/>
          <p:cNvSpPr>
            <a:spLocks noGrp="1"/>
          </p:cNvSpPr>
          <p:nvPr>
            <p:ph idx="1"/>
          </p:nvPr>
        </p:nvSpPr>
        <p:spPr>
          <a:xfrm>
            <a:off x="1069848" y="1449859"/>
            <a:ext cx="10058400" cy="5272217"/>
          </a:xfrm>
        </p:spPr>
        <p:txBody>
          <a:bodyPr>
            <a:normAutofit fontScale="92500" lnSpcReduction="10000"/>
          </a:bodyPr>
          <a:lstStyle/>
          <a:p>
            <a:pPr marL="0" indent="0">
              <a:buNone/>
            </a:pPr>
            <a:r>
              <a:rPr lang="en-US" sz="2800" dirty="0"/>
              <a:t>The entry employer must ensure that each attendant:</a:t>
            </a:r>
          </a:p>
          <a:p>
            <a:r>
              <a:rPr lang="en-US" sz="2800" dirty="0"/>
              <a:t>Familiar and understand the </a:t>
            </a:r>
            <a:r>
              <a:rPr lang="en-US" sz="2800" dirty="0" smtClean="0"/>
              <a:t>hazards:</a:t>
            </a:r>
          </a:p>
          <a:p>
            <a:pPr lvl="1"/>
            <a:r>
              <a:rPr lang="en-US" sz="2400" dirty="0"/>
              <a:t>E</a:t>
            </a:r>
            <a:r>
              <a:rPr lang="en-US" sz="2400" dirty="0" smtClean="0"/>
              <a:t>xposure modes, signs, symptoms </a:t>
            </a:r>
          </a:p>
          <a:p>
            <a:pPr lvl="1"/>
            <a:r>
              <a:rPr lang="en-US" sz="2400" dirty="0"/>
              <a:t>B</a:t>
            </a:r>
            <a:r>
              <a:rPr lang="en-US" sz="2400" dirty="0" smtClean="0"/>
              <a:t>ehavioral </a:t>
            </a:r>
            <a:r>
              <a:rPr lang="en-US" sz="2400" dirty="0"/>
              <a:t>effects of hazard exposure in </a:t>
            </a:r>
            <a:r>
              <a:rPr lang="en-US" sz="2400" dirty="0" smtClean="0"/>
              <a:t>entrants</a:t>
            </a:r>
            <a:endParaRPr lang="en-US" sz="2400" dirty="0"/>
          </a:p>
          <a:p>
            <a:r>
              <a:rPr lang="en-US" sz="2800" dirty="0" smtClean="0"/>
              <a:t>Maintains </a:t>
            </a:r>
            <a:r>
              <a:rPr lang="en-US" sz="2800" dirty="0"/>
              <a:t>an accurate count </a:t>
            </a:r>
            <a:r>
              <a:rPr lang="en-US" sz="2800" dirty="0" smtClean="0"/>
              <a:t>and identity of </a:t>
            </a:r>
            <a:r>
              <a:rPr lang="en-US" sz="2800" dirty="0"/>
              <a:t>authorized entrants in the permit </a:t>
            </a:r>
            <a:r>
              <a:rPr lang="en-US" sz="2800" dirty="0" smtClean="0"/>
              <a:t>space</a:t>
            </a:r>
            <a:endParaRPr lang="en-US" sz="2800" dirty="0"/>
          </a:p>
          <a:p>
            <a:r>
              <a:rPr lang="en-US" sz="2800" dirty="0" smtClean="0"/>
              <a:t>Remains </a:t>
            </a:r>
            <a:r>
              <a:rPr lang="en-US" sz="2800" dirty="0"/>
              <a:t>outside the permit space during entry operations until relieved by </a:t>
            </a:r>
            <a:r>
              <a:rPr lang="en-US" sz="2800" dirty="0" smtClean="0"/>
              <a:t>another attendant; </a:t>
            </a:r>
          </a:p>
          <a:p>
            <a:r>
              <a:rPr lang="en-US" sz="2800" dirty="0" smtClean="0"/>
              <a:t>Communicates </a:t>
            </a:r>
            <a:r>
              <a:rPr lang="en-US" sz="2800" dirty="0"/>
              <a:t>with </a:t>
            </a:r>
            <a:r>
              <a:rPr lang="en-US" sz="2800" dirty="0" smtClean="0"/>
              <a:t>entrants </a:t>
            </a:r>
            <a:r>
              <a:rPr lang="en-US" sz="2800" dirty="0"/>
              <a:t>as </a:t>
            </a:r>
            <a:r>
              <a:rPr lang="en-US" sz="2800" dirty="0" smtClean="0"/>
              <a:t>necessary:</a:t>
            </a:r>
          </a:p>
          <a:p>
            <a:pPr lvl="1"/>
            <a:r>
              <a:rPr lang="en-US" sz="2400" dirty="0" smtClean="0"/>
              <a:t>Assess </a:t>
            </a:r>
            <a:r>
              <a:rPr lang="en-US" sz="2400" dirty="0"/>
              <a:t>entrant status </a:t>
            </a:r>
            <a:endParaRPr lang="en-US" sz="2400" dirty="0" smtClean="0"/>
          </a:p>
          <a:p>
            <a:pPr lvl="1"/>
            <a:r>
              <a:rPr lang="en-US" sz="2400" dirty="0" smtClean="0"/>
              <a:t>Alert </a:t>
            </a:r>
            <a:r>
              <a:rPr lang="en-US" sz="2400" dirty="0"/>
              <a:t>entrants </a:t>
            </a:r>
            <a:r>
              <a:rPr lang="en-US" sz="2400" dirty="0" smtClean="0"/>
              <a:t>to </a:t>
            </a:r>
            <a:r>
              <a:rPr lang="en-US" sz="2400" dirty="0"/>
              <a:t>evacuate </a:t>
            </a:r>
            <a:r>
              <a:rPr lang="en-US" sz="2400" dirty="0" smtClean="0"/>
              <a:t>when necessary</a:t>
            </a:r>
            <a:endParaRPr lang="en-US" sz="2400" dirty="0"/>
          </a:p>
          <a:p>
            <a:r>
              <a:rPr lang="en-US" sz="2800" dirty="0" smtClean="0"/>
              <a:t>Assesses </a:t>
            </a:r>
            <a:r>
              <a:rPr lang="en-US" sz="2800" dirty="0"/>
              <a:t>activities and conditions inside and outside the space to determine if it </a:t>
            </a:r>
            <a:r>
              <a:rPr lang="en-US" sz="2800" dirty="0" smtClean="0"/>
              <a:t>is safe </a:t>
            </a:r>
            <a:r>
              <a:rPr lang="en-US" sz="2800" dirty="0"/>
              <a:t>for entrants to remain in the </a:t>
            </a:r>
            <a:r>
              <a:rPr lang="en-US" sz="2800" dirty="0" smtClean="0"/>
              <a:t>space</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41</a:t>
            </a:fld>
            <a:endParaRPr lang="en-US"/>
          </a:p>
        </p:txBody>
      </p:sp>
    </p:spTree>
    <p:extLst>
      <p:ext uri="{BB962C8B-B14F-4D97-AF65-F5344CB8AC3E}">
        <p14:creationId xmlns:p14="http://schemas.microsoft.com/office/powerpoint/2010/main" val="377284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60" y="278155"/>
            <a:ext cx="10058400" cy="767519"/>
          </a:xfrm>
        </p:spPr>
        <p:txBody>
          <a:bodyPr>
            <a:normAutofit fontScale="90000"/>
          </a:bodyPr>
          <a:lstStyle/>
          <a:p>
            <a:r>
              <a:rPr lang="en-US" dirty="0" smtClean="0"/>
              <a:t>1926.1209 Duties of Attendants</a:t>
            </a:r>
            <a:endParaRPr lang="en-US" sz="3600" dirty="0"/>
          </a:p>
        </p:txBody>
      </p:sp>
      <p:sp>
        <p:nvSpPr>
          <p:cNvPr id="3" name="Content Placeholder 2"/>
          <p:cNvSpPr>
            <a:spLocks noGrp="1"/>
          </p:cNvSpPr>
          <p:nvPr>
            <p:ph idx="1"/>
          </p:nvPr>
        </p:nvSpPr>
        <p:spPr>
          <a:xfrm>
            <a:off x="607824" y="1209368"/>
            <a:ext cx="10899058" cy="5095898"/>
          </a:xfrm>
        </p:spPr>
        <p:txBody>
          <a:bodyPr>
            <a:normAutofit/>
          </a:bodyPr>
          <a:lstStyle/>
          <a:p>
            <a:pPr marL="0" indent="0">
              <a:buNone/>
            </a:pPr>
            <a:r>
              <a:rPr lang="en-US" sz="2800" dirty="0"/>
              <a:t>The entry employer must ensure that each </a:t>
            </a:r>
            <a:r>
              <a:rPr lang="en-US" sz="2800" dirty="0" smtClean="0"/>
              <a:t>attendant (continued):</a:t>
            </a:r>
            <a:endParaRPr lang="en-US" sz="2800" dirty="0"/>
          </a:p>
          <a:p>
            <a:r>
              <a:rPr lang="en-US" sz="2400" dirty="0" smtClean="0"/>
              <a:t>Orders entrants </a:t>
            </a:r>
            <a:r>
              <a:rPr lang="en-US" sz="2400" dirty="0"/>
              <a:t>to </a:t>
            </a:r>
            <a:r>
              <a:rPr lang="en-US" sz="2400" dirty="0" smtClean="0"/>
              <a:t>evacuate immediately if any of the following occur:</a:t>
            </a:r>
          </a:p>
          <a:p>
            <a:pPr lvl="1"/>
            <a:r>
              <a:rPr lang="en-US" sz="2200" dirty="0" smtClean="0"/>
              <a:t>There </a:t>
            </a:r>
            <a:r>
              <a:rPr lang="en-US" sz="2200" dirty="0"/>
              <a:t>is a prohibited </a:t>
            </a:r>
            <a:r>
              <a:rPr lang="en-US" sz="2200" dirty="0" smtClean="0"/>
              <a:t>condition</a:t>
            </a:r>
          </a:p>
          <a:p>
            <a:pPr lvl="1"/>
            <a:r>
              <a:rPr lang="en-US" sz="2200" dirty="0"/>
              <a:t>T</a:t>
            </a:r>
            <a:r>
              <a:rPr lang="en-US" sz="2200" dirty="0" smtClean="0"/>
              <a:t>he entrant exhibits behavioral </a:t>
            </a:r>
            <a:r>
              <a:rPr lang="en-US" sz="2200" dirty="0"/>
              <a:t>effects of hazard </a:t>
            </a:r>
            <a:r>
              <a:rPr lang="en-US" sz="2200" dirty="0" smtClean="0"/>
              <a:t>exposure </a:t>
            </a:r>
          </a:p>
          <a:p>
            <a:pPr lvl="1"/>
            <a:r>
              <a:rPr lang="en-US" sz="2200" dirty="0" smtClean="0"/>
              <a:t>There </a:t>
            </a:r>
            <a:r>
              <a:rPr lang="en-US" sz="2200" dirty="0"/>
              <a:t>is a situation outside the space that could endanger the </a:t>
            </a:r>
            <a:r>
              <a:rPr lang="en-US" sz="2200" dirty="0" smtClean="0"/>
              <a:t>authorized entrants </a:t>
            </a:r>
          </a:p>
          <a:p>
            <a:pPr lvl="1"/>
            <a:r>
              <a:rPr lang="en-US" sz="2200" dirty="0" smtClean="0"/>
              <a:t>If </a:t>
            </a:r>
            <a:r>
              <a:rPr lang="en-US" sz="2200" dirty="0"/>
              <a:t>the attendant cannot effectively and safely perform all </a:t>
            </a:r>
            <a:r>
              <a:rPr lang="en-US" sz="2200" dirty="0" smtClean="0"/>
              <a:t>assigned duties</a:t>
            </a:r>
          </a:p>
          <a:p>
            <a:r>
              <a:rPr lang="en-US" sz="2400" dirty="0" smtClean="0"/>
              <a:t>Summons </a:t>
            </a:r>
            <a:r>
              <a:rPr lang="en-US" sz="2400" dirty="0"/>
              <a:t>rescue and other emergency services </a:t>
            </a:r>
            <a:r>
              <a:rPr lang="en-US" sz="2400" dirty="0" smtClean="0"/>
              <a:t>if entrants need </a:t>
            </a:r>
            <a:r>
              <a:rPr lang="en-US" sz="2400" dirty="0"/>
              <a:t>assistance to escape from permit </a:t>
            </a:r>
            <a:r>
              <a:rPr lang="en-US" sz="2400" dirty="0" smtClean="0"/>
              <a:t>space</a:t>
            </a:r>
            <a:endParaRPr lang="en-US" sz="24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5" name="Picture 2" descr="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461" y="5191432"/>
            <a:ext cx="7245984" cy="15416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2A9530A-E14B-4D2E-8117-991B0EC27B9B}" type="slidenum">
              <a:rPr lang="en-US" smtClean="0"/>
              <a:t>42</a:t>
            </a:fld>
            <a:endParaRPr lang="en-US"/>
          </a:p>
        </p:txBody>
      </p:sp>
    </p:spTree>
    <p:extLst>
      <p:ext uri="{BB962C8B-B14F-4D97-AF65-F5344CB8AC3E}">
        <p14:creationId xmlns:p14="http://schemas.microsoft.com/office/powerpoint/2010/main" val="25947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8" y="1395082"/>
            <a:ext cx="11371007" cy="5256441"/>
          </a:xfrm>
        </p:spPr>
        <p:txBody>
          <a:bodyPr>
            <a:normAutofit fontScale="77500" lnSpcReduction="20000"/>
          </a:bodyPr>
          <a:lstStyle/>
          <a:p>
            <a:pPr marL="0" indent="0">
              <a:buNone/>
            </a:pPr>
            <a:r>
              <a:rPr lang="en-US" sz="3600" dirty="0"/>
              <a:t>The entry employer must ensure that each attendant (continued</a:t>
            </a:r>
            <a:r>
              <a:rPr lang="en-US" sz="3600" dirty="0" smtClean="0"/>
              <a:t>):</a:t>
            </a:r>
          </a:p>
          <a:p>
            <a:r>
              <a:rPr lang="en-US" sz="3400" dirty="0" smtClean="0"/>
              <a:t>During entry, takes </a:t>
            </a:r>
            <a:r>
              <a:rPr lang="en-US" sz="3400" dirty="0"/>
              <a:t>the following actions when unauthorized persons approach or enter a </a:t>
            </a:r>
            <a:r>
              <a:rPr lang="en-US" sz="3400" dirty="0" smtClean="0"/>
              <a:t>permit space:</a:t>
            </a:r>
            <a:endParaRPr lang="en-US" sz="3400" dirty="0"/>
          </a:p>
          <a:p>
            <a:pPr lvl="1"/>
            <a:r>
              <a:rPr lang="en-US" sz="3400" dirty="0" smtClean="0"/>
              <a:t>Warn </a:t>
            </a:r>
            <a:r>
              <a:rPr lang="en-US" sz="3400" dirty="0"/>
              <a:t>the unauthorized persons </a:t>
            </a:r>
            <a:r>
              <a:rPr lang="en-US" sz="3400" dirty="0" smtClean="0"/>
              <a:t>to </a:t>
            </a:r>
            <a:r>
              <a:rPr lang="en-US" sz="3400" dirty="0"/>
              <a:t>stay away from the </a:t>
            </a:r>
            <a:r>
              <a:rPr lang="en-US" sz="3400" dirty="0" smtClean="0"/>
              <a:t>permit space</a:t>
            </a:r>
            <a:r>
              <a:rPr lang="en-US" sz="3400" dirty="0"/>
              <a:t>;</a:t>
            </a:r>
          </a:p>
          <a:p>
            <a:pPr lvl="1"/>
            <a:r>
              <a:rPr lang="en-US" sz="3400" dirty="0" smtClean="0"/>
              <a:t>Advise </a:t>
            </a:r>
            <a:r>
              <a:rPr lang="en-US" sz="3400" dirty="0"/>
              <a:t>the unauthorized persons </a:t>
            </a:r>
            <a:r>
              <a:rPr lang="en-US" sz="3400" dirty="0" smtClean="0"/>
              <a:t>to </a:t>
            </a:r>
            <a:r>
              <a:rPr lang="en-US" sz="3400" dirty="0"/>
              <a:t>exit immediately if they </a:t>
            </a:r>
            <a:r>
              <a:rPr lang="en-US" sz="3400" dirty="0" smtClean="0"/>
              <a:t>have entered; and</a:t>
            </a:r>
          </a:p>
          <a:p>
            <a:pPr lvl="1"/>
            <a:r>
              <a:rPr lang="en-US" sz="3400" dirty="0" smtClean="0"/>
              <a:t>Inform </a:t>
            </a:r>
            <a:r>
              <a:rPr lang="en-US" sz="3400" dirty="0"/>
              <a:t>the authorized entrants and the entry supervisor if unauthorized </a:t>
            </a:r>
            <a:r>
              <a:rPr lang="en-US" sz="3400" dirty="0" smtClean="0"/>
              <a:t>persons have </a:t>
            </a:r>
            <a:r>
              <a:rPr lang="en-US" sz="3400" dirty="0"/>
              <a:t>entered </a:t>
            </a:r>
            <a:endParaRPr lang="en-US" sz="3400" dirty="0" smtClean="0"/>
          </a:p>
          <a:p>
            <a:r>
              <a:rPr lang="en-US" sz="3400" dirty="0" smtClean="0"/>
              <a:t>Performs </a:t>
            </a:r>
            <a:r>
              <a:rPr lang="en-US" sz="3400" dirty="0"/>
              <a:t>non-entry rescues as specified by the employer’s rescue </a:t>
            </a:r>
            <a:r>
              <a:rPr lang="en-US" sz="3400" dirty="0" smtClean="0"/>
              <a:t>procedure</a:t>
            </a:r>
          </a:p>
          <a:p>
            <a:r>
              <a:rPr lang="en-US" sz="3400" dirty="0" smtClean="0"/>
              <a:t>Performs </a:t>
            </a:r>
            <a:r>
              <a:rPr lang="en-US" sz="3400" dirty="0"/>
              <a:t>no duties that might interfere with the attendant’s primary </a:t>
            </a:r>
            <a:r>
              <a:rPr lang="en-US" sz="3400" dirty="0" smtClean="0"/>
              <a:t>duties:</a:t>
            </a:r>
          </a:p>
          <a:p>
            <a:pPr lvl="1"/>
            <a:r>
              <a:rPr lang="en-US" sz="3400" dirty="0" smtClean="0"/>
              <a:t>Assess conditions during entry</a:t>
            </a:r>
          </a:p>
          <a:p>
            <a:pPr lvl="1"/>
            <a:r>
              <a:rPr lang="en-US" sz="3400" dirty="0"/>
              <a:t>P</a:t>
            </a:r>
            <a:r>
              <a:rPr lang="en-US" sz="3400" dirty="0" smtClean="0"/>
              <a:t>rotect </a:t>
            </a:r>
            <a:r>
              <a:rPr lang="en-US" sz="3400" dirty="0"/>
              <a:t>the authorized entrants.</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7" name="Title 1"/>
          <p:cNvSpPr>
            <a:spLocks noGrp="1"/>
          </p:cNvSpPr>
          <p:nvPr>
            <p:ph type="title"/>
          </p:nvPr>
        </p:nvSpPr>
        <p:spPr>
          <a:xfrm>
            <a:off x="951360" y="278155"/>
            <a:ext cx="10058400" cy="767519"/>
          </a:xfrm>
        </p:spPr>
        <p:txBody>
          <a:bodyPr>
            <a:normAutofit fontScale="90000"/>
          </a:bodyPr>
          <a:lstStyle/>
          <a:p>
            <a:r>
              <a:rPr lang="en-US" dirty="0" smtClean="0"/>
              <a:t>1926.1209 Duties of Attendants</a:t>
            </a:r>
            <a:endParaRPr lang="en-US" sz="3600" dirty="0"/>
          </a:p>
        </p:txBody>
      </p:sp>
      <p:sp>
        <p:nvSpPr>
          <p:cNvPr id="2" name="Slide Number Placeholder 1"/>
          <p:cNvSpPr>
            <a:spLocks noGrp="1"/>
          </p:cNvSpPr>
          <p:nvPr>
            <p:ph type="sldNum" sz="quarter" idx="12"/>
          </p:nvPr>
        </p:nvSpPr>
        <p:spPr/>
        <p:txBody>
          <a:bodyPr/>
          <a:lstStyle/>
          <a:p>
            <a:fld id="{B2A9530A-E14B-4D2E-8117-991B0EC27B9B}" type="slidenum">
              <a:rPr lang="en-US" smtClean="0"/>
              <a:t>43</a:t>
            </a:fld>
            <a:endParaRPr lang="en-US"/>
          </a:p>
        </p:txBody>
      </p:sp>
    </p:spTree>
    <p:extLst>
      <p:ext uri="{BB962C8B-B14F-4D97-AF65-F5344CB8AC3E}">
        <p14:creationId xmlns:p14="http://schemas.microsoft.com/office/powerpoint/2010/main" val="308188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1926.1210 Duties of Entry Supervisors</a:t>
            </a:r>
            <a:endParaRPr lang="en-US" dirty="0"/>
          </a:p>
        </p:txBody>
      </p:sp>
      <p:sp>
        <p:nvSpPr>
          <p:cNvPr id="3" name="Content Placeholder 2"/>
          <p:cNvSpPr>
            <a:spLocks noGrp="1"/>
          </p:cNvSpPr>
          <p:nvPr>
            <p:ph idx="1"/>
          </p:nvPr>
        </p:nvSpPr>
        <p:spPr>
          <a:xfrm>
            <a:off x="1114093" y="1914929"/>
            <a:ext cx="10058400" cy="4543003"/>
          </a:xfrm>
        </p:spPr>
        <p:txBody>
          <a:bodyPr>
            <a:normAutofit/>
          </a:bodyPr>
          <a:lstStyle/>
          <a:p>
            <a:pPr marL="0" indent="0">
              <a:buNone/>
            </a:pPr>
            <a:r>
              <a:rPr lang="en-US" sz="3300" dirty="0"/>
              <a:t>The entry employer must ensure that each entry supervisor:</a:t>
            </a:r>
          </a:p>
          <a:p>
            <a:r>
              <a:rPr lang="en-US" sz="2800" dirty="0"/>
              <a:t>Familiar and understand the hazards including exposure information</a:t>
            </a:r>
          </a:p>
          <a:p>
            <a:r>
              <a:rPr lang="en-US" sz="2800" dirty="0" smtClean="0"/>
              <a:t>Verifies by reviewing the entry permit:</a:t>
            </a:r>
          </a:p>
          <a:p>
            <a:pPr lvl="1"/>
            <a:r>
              <a:rPr lang="en-US" sz="2400" dirty="0" smtClean="0"/>
              <a:t>Any tests </a:t>
            </a:r>
            <a:r>
              <a:rPr lang="en-US" sz="2400" dirty="0"/>
              <a:t>specified by the permit have been </a:t>
            </a:r>
            <a:r>
              <a:rPr lang="en-US" sz="2400" dirty="0" smtClean="0"/>
              <a:t>conducted</a:t>
            </a:r>
          </a:p>
          <a:p>
            <a:pPr lvl="1"/>
            <a:r>
              <a:rPr lang="en-US" sz="2400" dirty="0" smtClean="0"/>
              <a:t>Procedures and equipment are </a:t>
            </a:r>
            <a:r>
              <a:rPr lang="en-US" sz="2400" dirty="0"/>
              <a:t>in place before endorsing </a:t>
            </a:r>
            <a:r>
              <a:rPr lang="en-US" sz="2400" dirty="0" smtClean="0"/>
              <a:t>and allowing </a:t>
            </a:r>
            <a:r>
              <a:rPr lang="en-US" sz="2400" dirty="0"/>
              <a:t>entry to </a:t>
            </a:r>
            <a:r>
              <a:rPr lang="en-US" sz="2400" dirty="0" smtClean="0"/>
              <a:t>begin</a:t>
            </a:r>
            <a:endParaRPr lang="en-US" sz="2400" dirty="0"/>
          </a:p>
          <a:p>
            <a:r>
              <a:rPr lang="en-US" sz="2800" dirty="0" smtClean="0"/>
              <a:t>Terminates </a:t>
            </a:r>
            <a:r>
              <a:rPr lang="en-US" sz="2800" dirty="0"/>
              <a:t>the entry and cancels or suspends the </a:t>
            </a:r>
            <a:r>
              <a:rPr lang="en-US" sz="2800" dirty="0" smtClean="0"/>
              <a:t>permit</a:t>
            </a:r>
            <a:endParaRPr lang="en-US" sz="28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44</a:t>
            </a:fld>
            <a:endParaRPr lang="en-US"/>
          </a:p>
        </p:txBody>
      </p:sp>
    </p:spTree>
    <p:extLst>
      <p:ext uri="{BB962C8B-B14F-4D97-AF65-F5344CB8AC3E}">
        <p14:creationId xmlns:p14="http://schemas.microsoft.com/office/powerpoint/2010/main" val="30599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3" y="263407"/>
            <a:ext cx="10412362" cy="1609344"/>
          </a:xfrm>
        </p:spPr>
        <p:txBody>
          <a:bodyPr/>
          <a:lstStyle/>
          <a:p>
            <a:r>
              <a:rPr lang="en-US" sz="4400" dirty="0" smtClean="0"/>
              <a:t>1926.1210 Duties of Entry Supervisors</a:t>
            </a:r>
            <a:endParaRPr lang="en-US" dirty="0"/>
          </a:p>
        </p:txBody>
      </p:sp>
      <p:sp>
        <p:nvSpPr>
          <p:cNvPr id="3" name="Content Placeholder 2"/>
          <p:cNvSpPr>
            <a:spLocks noGrp="1"/>
          </p:cNvSpPr>
          <p:nvPr>
            <p:ph idx="1"/>
          </p:nvPr>
        </p:nvSpPr>
        <p:spPr>
          <a:xfrm>
            <a:off x="884903" y="1710813"/>
            <a:ext cx="10515600" cy="4953597"/>
          </a:xfrm>
        </p:spPr>
        <p:txBody>
          <a:bodyPr>
            <a:normAutofit lnSpcReduction="10000"/>
          </a:bodyPr>
          <a:lstStyle/>
          <a:p>
            <a:pPr marL="0" indent="0">
              <a:buNone/>
            </a:pPr>
            <a:r>
              <a:rPr lang="en-US" sz="2800" dirty="0"/>
              <a:t>The entry employer must ensure that each entry </a:t>
            </a:r>
            <a:r>
              <a:rPr lang="en-US" sz="2800" dirty="0" smtClean="0"/>
              <a:t>supervisor (continued):</a:t>
            </a:r>
            <a:endParaRPr lang="en-US" sz="2800" dirty="0"/>
          </a:p>
          <a:p>
            <a:r>
              <a:rPr lang="en-US" sz="2800" dirty="0" smtClean="0"/>
              <a:t>Verifies that rescue services:</a:t>
            </a:r>
          </a:p>
          <a:p>
            <a:pPr lvl="1"/>
            <a:r>
              <a:rPr lang="en-US" sz="2200" dirty="0" smtClean="0"/>
              <a:t>Are available</a:t>
            </a:r>
          </a:p>
          <a:p>
            <a:pPr lvl="1"/>
            <a:r>
              <a:rPr lang="en-US" sz="2200" dirty="0" smtClean="0"/>
              <a:t>Can be summoned (system used is operable)</a:t>
            </a:r>
          </a:p>
          <a:p>
            <a:pPr lvl="1"/>
            <a:r>
              <a:rPr lang="en-US" sz="2200" dirty="0" smtClean="0"/>
              <a:t>Will notify the </a:t>
            </a:r>
            <a:r>
              <a:rPr lang="en-US" sz="2200" dirty="0"/>
              <a:t>employer </a:t>
            </a:r>
            <a:r>
              <a:rPr lang="en-US" sz="2200" dirty="0" smtClean="0"/>
              <a:t>if services become unavailable</a:t>
            </a:r>
            <a:endParaRPr lang="en-US" sz="2200" dirty="0"/>
          </a:p>
          <a:p>
            <a:r>
              <a:rPr lang="en-US" sz="2800" dirty="0" smtClean="0"/>
              <a:t>Removes </a:t>
            </a:r>
            <a:r>
              <a:rPr lang="en-US" sz="2800" dirty="0"/>
              <a:t>unauthorized individuals who enter or who attempt to enter the </a:t>
            </a:r>
            <a:r>
              <a:rPr lang="en-US" sz="2800" dirty="0" smtClean="0"/>
              <a:t>permit space </a:t>
            </a:r>
            <a:r>
              <a:rPr lang="en-US" sz="2800" dirty="0"/>
              <a:t>during entry </a:t>
            </a:r>
            <a:r>
              <a:rPr lang="en-US" sz="2800" dirty="0" smtClean="0"/>
              <a:t>operations</a:t>
            </a:r>
          </a:p>
          <a:p>
            <a:r>
              <a:rPr lang="en-US" sz="2800" dirty="0" smtClean="0"/>
              <a:t>Whenever </a:t>
            </a:r>
            <a:r>
              <a:rPr lang="en-US" sz="2800" dirty="0"/>
              <a:t>responsibility for a permit space entry operation </a:t>
            </a:r>
            <a:r>
              <a:rPr lang="en-US" sz="2800" dirty="0" smtClean="0"/>
              <a:t>is transferred:</a:t>
            </a:r>
          </a:p>
          <a:p>
            <a:pPr lvl="1"/>
            <a:r>
              <a:rPr lang="en-US" sz="2200" dirty="0" smtClean="0"/>
              <a:t>Determines that </a:t>
            </a:r>
            <a:r>
              <a:rPr lang="en-US" sz="2200" dirty="0"/>
              <a:t>entry operations remain consistent with terms of the entry </a:t>
            </a:r>
            <a:r>
              <a:rPr lang="en-US" sz="2200" dirty="0" smtClean="0"/>
              <a:t>permit</a:t>
            </a:r>
          </a:p>
          <a:p>
            <a:pPr lvl="1"/>
            <a:r>
              <a:rPr lang="en-US" sz="2200" dirty="0" smtClean="0"/>
              <a:t>Acceptable </a:t>
            </a:r>
            <a:r>
              <a:rPr lang="en-US" sz="2200" dirty="0"/>
              <a:t>entry conditions are maintained.</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4098" name="Picture 2" descr="C:\Users\ThelenJ10\AppData\Local\Microsoft\Windows\Temporary Internet Files\Content.IE5\C252BICA\6_check_mark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207" y="2226512"/>
            <a:ext cx="2300747" cy="18475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2A9530A-E14B-4D2E-8117-991B0EC27B9B}" type="slidenum">
              <a:rPr lang="en-US" smtClean="0"/>
              <a:t>45</a:t>
            </a:fld>
            <a:endParaRPr lang="en-US"/>
          </a:p>
        </p:txBody>
      </p:sp>
    </p:spTree>
    <p:extLst>
      <p:ext uri="{BB962C8B-B14F-4D97-AF65-F5344CB8AC3E}">
        <p14:creationId xmlns:p14="http://schemas.microsoft.com/office/powerpoint/2010/main" val="294411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183" y="0"/>
            <a:ext cx="10058400" cy="1609344"/>
          </a:xfrm>
        </p:spPr>
        <p:txBody>
          <a:bodyPr>
            <a:normAutofit/>
          </a:bodyPr>
          <a:lstStyle/>
          <a:p>
            <a:r>
              <a:rPr lang="en-US" sz="4800" dirty="0" smtClean="0"/>
              <a:t>1926.1211 Rescue and Emergency Services - Evaluate</a:t>
            </a:r>
            <a:endParaRPr lang="en-US" sz="4800" dirty="0"/>
          </a:p>
        </p:txBody>
      </p:sp>
      <p:sp>
        <p:nvSpPr>
          <p:cNvPr id="3" name="Content Placeholder 2"/>
          <p:cNvSpPr>
            <a:spLocks noGrp="1"/>
          </p:cNvSpPr>
          <p:nvPr>
            <p:ph idx="1"/>
          </p:nvPr>
        </p:nvSpPr>
        <p:spPr>
          <a:xfrm>
            <a:off x="1069848" y="1449859"/>
            <a:ext cx="8052880" cy="5239265"/>
          </a:xfrm>
        </p:spPr>
        <p:txBody>
          <a:bodyPr>
            <a:normAutofit/>
          </a:bodyPr>
          <a:lstStyle/>
          <a:p>
            <a:pPr marL="0" indent="0">
              <a:buNone/>
            </a:pPr>
            <a:r>
              <a:rPr lang="en-US" sz="3200" u="sng" dirty="0" smtClean="0"/>
              <a:t>An </a:t>
            </a:r>
            <a:r>
              <a:rPr lang="en-US" sz="3200" u="sng" dirty="0"/>
              <a:t>employer who designates rescue and emergency </a:t>
            </a:r>
            <a:r>
              <a:rPr lang="en-US" sz="3200" u="sng" dirty="0" smtClean="0"/>
              <a:t>services </a:t>
            </a:r>
            <a:r>
              <a:rPr lang="en-US" sz="3200" dirty="0" smtClean="0"/>
              <a:t>must evaluate: </a:t>
            </a:r>
          </a:p>
          <a:p>
            <a:r>
              <a:rPr lang="en-US" sz="2600" dirty="0" smtClean="0"/>
              <a:t>Rescuer’s </a:t>
            </a:r>
            <a:r>
              <a:rPr lang="en-US" sz="2600" dirty="0"/>
              <a:t>ability to respond </a:t>
            </a:r>
            <a:r>
              <a:rPr lang="en-US" sz="2600" dirty="0" smtClean="0"/>
              <a:t>in a timely </a:t>
            </a:r>
            <a:r>
              <a:rPr lang="en-US" sz="2600" dirty="0"/>
              <a:t>manner, considering the hazard(s) identified</a:t>
            </a:r>
            <a:r>
              <a:rPr lang="en-US" sz="2600" dirty="0" smtClean="0"/>
              <a:t>; </a:t>
            </a:r>
          </a:p>
          <a:p>
            <a:r>
              <a:rPr lang="en-US" sz="2600" dirty="0" smtClean="0"/>
              <a:t>Rescue </a:t>
            </a:r>
            <a:r>
              <a:rPr lang="en-US" sz="2600" dirty="0"/>
              <a:t>service’s </a:t>
            </a:r>
            <a:r>
              <a:rPr lang="en-US" sz="2600" dirty="0" smtClean="0"/>
              <a:t>ability (proficiency) with rescue-related tasks </a:t>
            </a:r>
            <a:r>
              <a:rPr lang="en-US" sz="2600" dirty="0"/>
              <a:t>and </a:t>
            </a:r>
            <a:r>
              <a:rPr lang="en-US" sz="2600" dirty="0" smtClean="0"/>
              <a:t>equipment, used to rescue entrants </a:t>
            </a:r>
            <a:r>
              <a:rPr lang="en-US" sz="2600" dirty="0"/>
              <a:t>from the </a:t>
            </a:r>
            <a:r>
              <a:rPr lang="en-US" sz="2600" dirty="0" smtClean="0"/>
              <a:t>each type of permit </a:t>
            </a:r>
            <a:r>
              <a:rPr lang="en-US" sz="2600" dirty="0"/>
              <a:t>space </a:t>
            </a:r>
            <a:r>
              <a:rPr lang="en-US" sz="2600" dirty="0" smtClean="0"/>
              <a:t>identified</a:t>
            </a:r>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pic>
        <p:nvPicPr>
          <p:cNvPr id="5" name="Picture 4"/>
          <p:cNvPicPr>
            <a:picLocks noChangeAspect="1"/>
          </p:cNvPicPr>
          <p:nvPr/>
        </p:nvPicPr>
        <p:blipFill>
          <a:blip r:embed="rId4"/>
          <a:stretch>
            <a:fillRect/>
          </a:stretch>
        </p:blipFill>
        <p:spPr>
          <a:xfrm>
            <a:off x="9368852" y="1392825"/>
            <a:ext cx="2458387" cy="3723946"/>
          </a:xfrm>
          <a:prstGeom prst="rect">
            <a:avLst/>
          </a:prstGeom>
        </p:spPr>
      </p:pic>
      <p:sp>
        <p:nvSpPr>
          <p:cNvPr id="6" name="Slide Number Placeholder 5"/>
          <p:cNvSpPr>
            <a:spLocks noGrp="1"/>
          </p:cNvSpPr>
          <p:nvPr>
            <p:ph type="sldNum" sz="quarter" idx="12"/>
          </p:nvPr>
        </p:nvSpPr>
        <p:spPr/>
        <p:txBody>
          <a:bodyPr/>
          <a:lstStyle/>
          <a:p>
            <a:fld id="{B2A9530A-E14B-4D2E-8117-991B0EC27B9B}" type="slidenum">
              <a:rPr lang="en-US" smtClean="0"/>
              <a:t>46</a:t>
            </a:fld>
            <a:endParaRPr lang="en-US"/>
          </a:p>
        </p:txBody>
      </p:sp>
    </p:spTree>
    <p:extLst>
      <p:ext uri="{BB962C8B-B14F-4D97-AF65-F5344CB8AC3E}">
        <p14:creationId xmlns:p14="http://schemas.microsoft.com/office/powerpoint/2010/main" val="2697759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473" y="2077162"/>
            <a:ext cx="10228838" cy="4399313"/>
          </a:xfrm>
        </p:spPr>
        <p:txBody>
          <a:bodyPr>
            <a:noAutofit/>
          </a:bodyPr>
          <a:lstStyle/>
          <a:p>
            <a:pPr marL="274320" lvl="1" indent="0">
              <a:buNone/>
            </a:pPr>
            <a:r>
              <a:rPr lang="en-US" sz="2800" dirty="0" smtClean="0"/>
              <a:t>Select </a:t>
            </a:r>
            <a:r>
              <a:rPr lang="en-US" sz="2800" dirty="0"/>
              <a:t>a rescue team or service from those evaluated that: </a:t>
            </a:r>
          </a:p>
          <a:p>
            <a:pPr lvl="2"/>
            <a:r>
              <a:rPr lang="en-US" sz="2400" dirty="0" smtClean="0"/>
              <a:t>Has </a:t>
            </a:r>
            <a:r>
              <a:rPr lang="en-US" sz="2400" dirty="0"/>
              <a:t>the capability to reach the victim(s) within a time frame that is appropriate for the permit space hazard(s) </a:t>
            </a:r>
            <a:r>
              <a:rPr lang="en-US" sz="2400" dirty="0" smtClean="0"/>
              <a:t>identified</a:t>
            </a:r>
            <a:endParaRPr lang="en-US" sz="2400" dirty="0"/>
          </a:p>
          <a:p>
            <a:pPr lvl="2"/>
            <a:r>
              <a:rPr lang="en-US" sz="2400" dirty="0" smtClean="0"/>
              <a:t>Is </a:t>
            </a:r>
            <a:r>
              <a:rPr lang="en-US" sz="2400" dirty="0"/>
              <a:t>equipped for, and proficient in, performing the needed rescue </a:t>
            </a:r>
            <a:r>
              <a:rPr lang="en-US" sz="2400" dirty="0" smtClean="0"/>
              <a:t>services</a:t>
            </a:r>
            <a:endParaRPr lang="en-US" sz="2400" dirty="0"/>
          </a:p>
          <a:p>
            <a:pPr lvl="2"/>
            <a:r>
              <a:rPr lang="en-US" sz="2400" dirty="0" smtClean="0"/>
              <a:t>Agrees </a:t>
            </a:r>
            <a:r>
              <a:rPr lang="en-US" sz="2400" dirty="0"/>
              <a:t>to notify the employer </a:t>
            </a:r>
            <a:br>
              <a:rPr lang="en-US" sz="2400" dirty="0"/>
            </a:br>
            <a:r>
              <a:rPr lang="en-US" sz="2400" dirty="0" smtClean="0"/>
              <a:t>immediately if rescue </a:t>
            </a:r>
            <a:r>
              <a:rPr lang="en-US" sz="2400" dirty="0"/>
              <a:t>service </a:t>
            </a:r>
            <a:r>
              <a:rPr lang="en-US" sz="2400" dirty="0" smtClean="0"/>
              <a:t/>
            </a:r>
            <a:br>
              <a:rPr lang="en-US" sz="2400" dirty="0" smtClean="0"/>
            </a:br>
            <a:r>
              <a:rPr lang="en-US" sz="2400" dirty="0" smtClean="0"/>
              <a:t>becomes unavailable</a:t>
            </a:r>
            <a:endParaRPr lang="en-US" sz="2400" dirty="0"/>
          </a:p>
          <a:p>
            <a:pPr marL="0" indent="0">
              <a:buNone/>
            </a:pPr>
            <a:endParaRPr lang="en-US" sz="2800" dirty="0"/>
          </a:p>
        </p:txBody>
      </p:sp>
      <p:sp>
        <p:nvSpPr>
          <p:cNvPr id="4" name="Title 1"/>
          <p:cNvSpPr>
            <a:spLocks noGrp="1"/>
          </p:cNvSpPr>
          <p:nvPr>
            <p:ph type="title"/>
          </p:nvPr>
        </p:nvSpPr>
        <p:spPr/>
        <p:txBody>
          <a:bodyPr>
            <a:normAutofit/>
          </a:bodyPr>
          <a:lstStyle/>
          <a:p>
            <a:r>
              <a:rPr lang="en-US" sz="4800" dirty="0" smtClean="0"/>
              <a:t>1926.1211 Rescue and Emergency Services - Selection</a:t>
            </a:r>
            <a:endParaRPr lang="en-US" sz="4800"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pic>
        <p:nvPicPr>
          <p:cNvPr id="6" name="Picture 2" descr="https://c2.staticflickr.com/8/7047/7042498645_95e0667ba4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8" y="3955763"/>
            <a:ext cx="3552620" cy="26644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2A9530A-E14B-4D2E-8117-991B0EC27B9B}" type="slidenum">
              <a:rPr lang="en-US" smtClean="0"/>
              <a:t>47</a:t>
            </a:fld>
            <a:endParaRPr lang="en-US"/>
          </a:p>
        </p:txBody>
      </p:sp>
    </p:spTree>
    <p:extLst>
      <p:ext uri="{BB962C8B-B14F-4D97-AF65-F5344CB8AC3E}">
        <p14:creationId xmlns:p14="http://schemas.microsoft.com/office/powerpoint/2010/main" val="1660462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410" y="1905953"/>
            <a:ext cx="10228838" cy="4399313"/>
          </a:xfrm>
        </p:spPr>
        <p:txBody>
          <a:bodyPr>
            <a:noAutofit/>
          </a:bodyPr>
          <a:lstStyle/>
          <a:p>
            <a:pPr lvl="1"/>
            <a:r>
              <a:rPr lang="en-US" sz="2800" dirty="0" smtClean="0"/>
              <a:t>Inform </a:t>
            </a:r>
            <a:r>
              <a:rPr lang="en-US" sz="2800" dirty="0"/>
              <a:t>each rescue team or service of the </a:t>
            </a:r>
            <a:r>
              <a:rPr lang="en-US" sz="2800" dirty="0" smtClean="0"/>
              <a:t>hazards</a:t>
            </a:r>
            <a:endParaRPr lang="en-US" sz="2800" dirty="0"/>
          </a:p>
          <a:p>
            <a:pPr lvl="1"/>
            <a:r>
              <a:rPr lang="en-US" sz="2800" dirty="0" smtClean="0"/>
              <a:t>Provide </a:t>
            </a:r>
            <a:r>
              <a:rPr lang="en-US" sz="2800" dirty="0"/>
              <a:t>the rescue team or service </a:t>
            </a:r>
            <a:r>
              <a:rPr lang="en-US" sz="2800" dirty="0" smtClean="0"/>
              <a:t>with </a:t>
            </a:r>
            <a:r>
              <a:rPr lang="en-US" sz="2800" dirty="0"/>
              <a:t>access to all permit </a:t>
            </a:r>
            <a:r>
              <a:rPr lang="en-US" sz="2800" dirty="0" smtClean="0"/>
              <a:t>spaces:</a:t>
            </a:r>
          </a:p>
          <a:p>
            <a:pPr lvl="2"/>
            <a:r>
              <a:rPr lang="en-US" sz="2400" dirty="0" smtClean="0"/>
              <a:t>From </a:t>
            </a:r>
            <a:r>
              <a:rPr lang="en-US" sz="2400" dirty="0"/>
              <a:t>which rescue may be </a:t>
            </a:r>
            <a:r>
              <a:rPr lang="en-US" sz="2400" dirty="0" smtClean="0"/>
              <a:t>necessary</a:t>
            </a:r>
          </a:p>
          <a:p>
            <a:pPr lvl="2"/>
            <a:r>
              <a:rPr lang="en-US" sz="2400" dirty="0" smtClean="0"/>
              <a:t>To develop </a:t>
            </a:r>
            <a:r>
              <a:rPr lang="en-US" sz="2400" dirty="0"/>
              <a:t>appropriate rescue </a:t>
            </a:r>
            <a:r>
              <a:rPr lang="en-US" sz="2400" dirty="0" smtClean="0"/>
              <a:t>plans</a:t>
            </a:r>
          </a:p>
          <a:p>
            <a:pPr lvl="2"/>
            <a:r>
              <a:rPr lang="en-US" sz="2400" dirty="0" smtClean="0"/>
              <a:t>To practice </a:t>
            </a:r>
            <a:r>
              <a:rPr lang="en-US" sz="2400" dirty="0"/>
              <a:t>rescue operations.</a:t>
            </a:r>
          </a:p>
          <a:p>
            <a:pPr marL="0" indent="0">
              <a:buNone/>
            </a:pPr>
            <a:endParaRPr lang="en-US" sz="2800" dirty="0"/>
          </a:p>
        </p:txBody>
      </p:sp>
      <p:sp>
        <p:nvSpPr>
          <p:cNvPr id="4" name="Title 1"/>
          <p:cNvSpPr>
            <a:spLocks noGrp="1"/>
          </p:cNvSpPr>
          <p:nvPr>
            <p:ph type="title"/>
          </p:nvPr>
        </p:nvSpPr>
        <p:spPr>
          <a:xfrm>
            <a:off x="1040351" y="322400"/>
            <a:ext cx="10058400" cy="1609344"/>
          </a:xfrm>
        </p:spPr>
        <p:txBody>
          <a:bodyPr>
            <a:normAutofit/>
          </a:bodyPr>
          <a:lstStyle/>
          <a:p>
            <a:r>
              <a:rPr lang="en-US" sz="4800" dirty="0" smtClean="0"/>
              <a:t>1926.1211 Rescue and Emergency Services – Information and Access</a:t>
            </a:r>
            <a:endParaRPr lang="en-US" sz="4800"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pic>
        <p:nvPicPr>
          <p:cNvPr id="8196" name="Picture 4" descr="ESS Safety &amp; Resc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437" y="4842611"/>
            <a:ext cx="5793704" cy="191192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2A9530A-E14B-4D2E-8117-991B0EC27B9B}" type="slidenum">
              <a:rPr lang="en-US" smtClean="0"/>
              <a:t>48</a:t>
            </a:fld>
            <a:endParaRPr lang="en-US"/>
          </a:p>
        </p:txBody>
      </p:sp>
    </p:spTree>
    <p:extLst>
      <p:ext uri="{BB962C8B-B14F-4D97-AF65-F5344CB8AC3E}">
        <p14:creationId xmlns:p14="http://schemas.microsoft.com/office/powerpoint/2010/main" val="3177361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843790"/>
            <a:ext cx="10058400" cy="4968169"/>
          </a:xfrm>
        </p:spPr>
        <p:txBody>
          <a:bodyPr>
            <a:noAutofit/>
          </a:bodyPr>
          <a:lstStyle/>
          <a:p>
            <a:pPr marL="0" indent="0">
              <a:buNone/>
            </a:pPr>
            <a:r>
              <a:rPr lang="en-US" sz="2800" dirty="0" smtClean="0"/>
              <a:t>Employees designated </a:t>
            </a:r>
            <a:r>
              <a:rPr lang="en-US" sz="2800" dirty="0"/>
              <a:t>to provide permit space </a:t>
            </a:r>
            <a:r>
              <a:rPr lang="en-US" sz="2800" dirty="0" smtClean="0"/>
              <a:t>rescue:</a:t>
            </a:r>
          </a:p>
          <a:p>
            <a:r>
              <a:rPr lang="en-US" sz="2800" dirty="0" smtClean="0"/>
              <a:t>Training and PPE provided at no cost</a:t>
            </a:r>
          </a:p>
          <a:p>
            <a:r>
              <a:rPr lang="en-US" sz="2600" dirty="0" smtClean="0"/>
              <a:t>Training in use of PPE needed </a:t>
            </a:r>
            <a:r>
              <a:rPr lang="en-US" sz="2600" dirty="0"/>
              <a:t>to conduct </a:t>
            </a:r>
            <a:r>
              <a:rPr lang="en-US" sz="2600" dirty="0" smtClean="0"/>
              <a:t>rescues safely</a:t>
            </a:r>
          </a:p>
          <a:p>
            <a:r>
              <a:rPr lang="en-US" sz="2600" dirty="0" smtClean="0"/>
              <a:t>Training to perform </a:t>
            </a:r>
            <a:r>
              <a:rPr lang="en-US" sz="2600" dirty="0"/>
              <a:t>assigned rescue </a:t>
            </a:r>
            <a:r>
              <a:rPr lang="en-US" sz="2600" dirty="0" smtClean="0"/>
              <a:t>duties and proficiency </a:t>
            </a:r>
            <a:r>
              <a:rPr lang="en-US" sz="2600" dirty="0"/>
              <a:t>as authorized </a:t>
            </a:r>
            <a:r>
              <a:rPr lang="en-US" sz="2600" dirty="0" smtClean="0"/>
              <a:t>entrants</a:t>
            </a:r>
          </a:p>
          <a:p>
            <a:r>
              <a:rPr lang="en-US" sz="2600" dirty="0" smtClean="0"/>
              <a:t>At least </a:t>
            </a:r>
            <a:r>
              <a:rPr lang="en-US" sz="2600" dirty="0"/>
              <a:t>one member of </a:t>
            </a:r>
            <a:r>
              <a:rPr lang="en-US" sz="2600" dirty="0" smtClean="0"/>
              <a:t>the rescue </a:t>
            </a:r>
            <a:r>
              <a:rPr lang="en-US" sz="2600" dirty="0"/>
              <a:t>team or service holding a current </a:t>
            </a:r>
            <a:r>
              <a:rPr lang="en-US" sz="2600" b="1" i="1" u="sng" dirty="0"/>
              <a:t>certification in basic first aid and </a:t>
            </a:r>
            <a:r>
              <a:rPr lang="en-US" sz="2600" b="1" i="1" u="sng" dirty="0" smtClean="0"/>
              <a:t>CPR </a:t>
            </a:r>
            <a:r>
              <a:rPr lang="en-US" sz="2600" dirty="0" smtClean="0"/>
              <a:t>is available</a:t>
            </a:r>
          </a:p>
          <a:p>
            <a:r>
              <a:rPr lang="en-US" sz="2600" dirty="0" smtClean="0"/>
              <a:t>Practice (simulate) making </a:t>
            </a:r>
            <a:r>
              <a:rPr lang="en-US" sz="2600" dirty="0"/>
              <a:t>permit space rescues </a:t>
            </a:r>
            <a:r>
              <a:rPr lang="en-US" sz="2600" dirty="0" smtClean="0"/>
              <a:t>before attempting </a:t>
            </a:r>
            <a:r>
              <a:rPr lang="en-US" sz="2600" dirty="0"/>
              <a:t>an actual </a:t>
            </a:r>
            <a:r>
              <a:rPr lang="en-US" sz="2600" dirty="0" smtClean="0"/>
              <a:t>rescue at </a:t>
            </a:r>
            <a:r>
              <a:rPr lang="en-US" sz="2600" dirty="0"/>
              <a:t>least once every 12 </a:t>
            </a:r>
            <a:r>
              <a:rPr lang="en-US" sz="2600" dirty="0" smtClean="0"/>
              <a:t>months. </a:t>
            </a:r>
            <a:endParaRPr lang="en-US" sz="26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6" name="Title 1"/>
          <p:cNvSpPr>
            <a:spLocks noGrp="1"/>
          </p:cNvSpPr>
          <p:nvPr>
            <p:ph type="title"/>
          </p:nvPr>
        </p:nvSpPr>
        <p:spPr>
          <a:xfrm>
            <a:off x="1084838" y="349720"/>
            <a:ext cx="10058400" cy="1609344"/>
          </a:xfrm>
        </p:spPr>
        <p:txBody>
          <a:bodyPr>
            <a:normAutofit/>
          </a:bodyPr>
          <a:lstStyle/>
          <a:p>
            <a:r>
              <a:rPr lang="en-US" sz="4800" dirty="0" smtClean="0"/>
              <a:t>1926.1211 Rescue and Emergency Services – Provided by Employee(s)</a:t>
            </a:r>
            <a:endParaRPr lang="en-US" sz="4800" dirty="0"/>
          </a:p>
        </p:txBody>
      </p:sp>
      <p:sp>
        <p:nvSpPr>
          <p:cNvPr id="2" name="Slide Number Placeholder 1"/>
          <p:cNvSpPr>
            <a:spLocks noGrp="1"/>
          </p:cNvSpPr>
          <p:nvPr>
            <p:ph type="sldNum" sz="quarter" idx="12"/>
          </p:nvPr>
        </p:nvSpPr>
        <p:spPr/>
        <p:txBody>
          <a:bodyPr/>
          <a:lstStyle/>
          <a:p>
            <a:fld id="{B2A9530A-E14B-4D2E-8117-991B0EC27B9B}" type="slidenum">
              <a:rPr lang="en-US" smtClean="0"/>
              <a:t>49</a:t>
            </a:fld>
            <a:endParaRPr lang="en-US"/>
          </a:p>
        </p:txBody>
      </p:sp>
    </p:spTree>
    <p:extLst>
      <p:ext uri="{BB962C8B-B14F-4D97-AF65-F5344CB8AC3E}">
        <p14:creationId xmlns:p14="http://schemas.microsoft.com/office/powerpoint/2010/main" val="167024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993" y="138269"/>
            <a:ext cx="10058400" cy="1609344"/>
          </a:xfrm>
        </p:spPr>
        <p:txBody>
          <a:bodyPr/>
          <a:lstStyle/>
          <a:p>
            <a:r>
              <a:rPr lang="en-US" dirty="0"/>
              <a:t>Examples of a Confined space</a:t>
            </a:r>
          </a:p>
        </p:txBody>
      </p:sp>
      <p:sp>
        <p:nvSpPr>
          <p:cNvPr id="5" name="Content Placeholder 4"/>
          <p:cNvSpPr>
            <a:spLocks noGrp="1"/>
          </p:cNvSpPr>
          <p:nvPr>
            <p:ph sz="half" idx="1"/>
          </p:nvPr>
        </p:nvSpPr>
        <p:spPr>
          <a:xfrm>
            <a:off x="1069848" y="1640378"/>
            <a:ext cx="4754880" cy="5009804"/>
          </a:xfrm>
        </p:spPr>
        <p:txBody>
          <a:bodyPr>
            <a:normAutofit fontScale="92500" lnSpcReduction="10000"/>
          </a:bodyPr>
          <a:lstStyle/>
          <a:p>
            <a:r>
              <a:rPr lang="en-US" sz="2400" dirty="0"/>
              <a:t>Bins, boilers, </a:t>
            </a:r>
            <a:r>
              <a:rPr lang="en-US" sz="2400" dirty="0" smtClean="0"/>
              <a:t>pits</a:t>
            </a:r>
          </a:p>
          <a:p>
            <a:r>
              <a:rPr lang="en-US" sz="2400" dirty="0" smtClean="0"/>
              <a:t>Manholes</a:t>
            </a:r>
          </a:p>
          <a:p>
            <a:r>
              <a:rPr lang="en-US" sz="2400" dirty="0" smtClean="0"/>
              <a:t>Tanks</a:t>
            </a:r>
          </a:p>
          <a:p>
            <a:r>
              <a:rPr lang="en-US" sz="2400" dirty="0" smtClean="0"/>
              <a:t>Incinerators</a:t>
            </a:r>
          </a:p>
          <a:p>
            <a:r>
              <a:rPr lang="en-US" sz="2400" dirty="0" smtClean="0"/>
              <a:t>Scrubbers</a:t>
            </a:r>
          </a:p>
          <a:p>
            <a:r>
              <a:rPr lang="en-US" sz="2400" dirty="0"/>
              <a:t>C</a:t>
            </a:r>
            <a:r>
              <a:rPr lang="en-US" sz="2400" dirty="0" smtClean="0"/>
              <a:t>oncrete </a:t>
            </a:r>
            <a:r>
              <a:rPr lang="en-US" sz="2400" dirty="0"/>
              <a:t>pier </a:t>
            </a:r>
            <a:r>
              <a:rPr lang="en-US" sz="2400" dirty="0" smtClean="0"/>
              <a:t>columns</a:t>
            </a:r>
          </a:p>
          <a:p>
            <a:r>
              <a:rPr lang="en-US" sz="2400" dirty="0" smtClean="0"/>
              <a:t>Sewers</a:t>
            </a:r>
          </a:p>
          <a:p>
            <a:r>
              <a:rPr lang="en-US" sz="2400" dirty="0" smtClean="0"/>
              <a:t>Transformer vaults</a:t>
            </a:r>
          </a:p>
          <a:p>
            <a:r>
              <a:rPr lang="en-US" sz="2400" dirty="0" smtClean="0"/>
              <a:t>HVAC ducts, Air receivers</a:t>
            </a:r>
            <a:endParaRPr lang="en-US" sz="2400" dirty="0"/>
          </a:p>
          <a:p>
            <a:r>
              <a:rPr lang="en-US" sz="2400" dirty="0" smtClean="0"/>
              <a:t>Storm </a:t>
            </a:r>
            <a:r>
              <a:rPr lang="en-US" sz="2400" dirty="0"/>
              <a:t>drain, water </a:t>
            </a:r>
            <a:r>
              <a:rPr lang="en-US" sz="2400" dirty="0" smtClean="0"/>
              <a:t>mains</a:t>
            </a:r>
          </a:p>
          <a:p>
            <a:r>
              <a:rPr lang="en-US" sz="2400" dirty="0"/>
              <a:t>Drilled shafts</a:t>
            </a:r>
          </a:p>
          <a:p>
            <a:r>
              <a:rPr lang="en-US" sz="2400" dirty="0"/>
              <a:t>Enclosed </a:t>
            </a:r>
            <a:r>
              <a:rPr lang="en-US" sz="2400" dirty="0" smtClean="0"/>
              <a:t>beams</a:t>
            </a:r>
            <a:endParaRPr lang="en-US" sz="2400" dirty="0"/>
          </a:p>
        </p:txBody>
      </p:sp>
      <p:sp>
        <p:nvSpPr>
          <p:cNvPr id="6" name="Content Placeholder 5"/>
          <p:cNvSpPr>
            <a:spLocks noGrp="1"/>
          </p:cNvSpPr>
          <p:nvPr>
            <p:ph sz="half" idx="2"/>
          </p:nvPr>
        </p:nvSpPr>
        <p:spPr>
          <a:xfrm>
            <a:off x="6267241" y="1543395"/>
            <a:ext cx="5647667" cy="5314605"/>
          </a:xfrm>
        </p:spPr>
        <p:txBody>
          <a:bodyPr>
            <a:noAutofit/>
          </a:bodyPr>
          <a:lstStyle/>
          <a:p>
            <a:r>
              <a:rPr lang="en-US" sz="2200" dirty="0" smtClean="0"/>
              <a:t>Vessels</a:t>
            </a:r>
            <a:r>
              <a:rPr lang="en-US" sz="2200" dirty="0"/>
              <a:t>, </a:t>
            </a:r>
            <a:r>
              <a:rPr lang="en-US" sz="2200" dirty="0" smtClean="0"/>
              <a:t>digesters</a:t>
            </a:r>
          </a:p>
          <a:p>
            <a:r>
              <a:rPr lang="en-US" sz="2200" dirty="0" smtClean="0"/>
              <a:t>Lift stations</a:t>
            </a:r>
          </a:p>
          <a:p>
            <a:r>
              <a:rPr lang="en-US" sz="2200" dirty="0" smtClean="0"/>
              <a:t>Cesspools</a:t>
            </a:r>
          </a:p>
          <a:p>
            <a:r>
              <a:rPr lang="en-US" sz="2200" dirty="0" smtClean="0"/>
              <a:t>Silos</a:t>
            </a:r>
          </a:p>
          <a:p>
            <a:r>
              <a:rPr lang="en-US" sz="2200" dirty="0" smtClean="0"/>
              <a:t>Sludge gates</a:t>
            </a:r>
          </a:p>
          <a:p>
            <a:r>
              <a:rPr lang="en-US" sz="2200" dirty="0" smtClean="0"/>
              <a:t>Air preheaters </a:t>
            </a:r>
          </a:p>
          <a:p>
            <a:r>
              <a:rPr lang="en-US" sz="2200" dirty="0"/>
              <a:t>S</a:t>
            </a:r>
            <a:r>
              <a:rPr lang="en-US" sz="2200" dirty="0" smtClean="0"/>
              <a:t>tep </a:t>
            </a:r>
            <a:r>
              <a:rPr lang="en-US" sz="2200" dirty="0"/>
              <a:t>up </a:t>
            </a:r>
            <a:r>
              <a:rPr lang="en-US" sz="2200" dirty="0" smtClean="0"/>
              <a:t>transformers</a:t>
            </a:r>
          </a:p>
          <a:p>
            <a:r>
              <a:rPr lang="en-US" sz="2200" dirty="0" smtClean="0"/>
              <a:t>Turbines</a:t>
            </a:r>
          </a:p>
          <a:p>
            <a:r>
              <a:rPr lang="en-US" sz="2200" dirty="0" smtClean="0"/>
              <a:t>Chillers</a:t>
            </a:r>
          </a:p>
          <a:p>
            <a:r>
              <a:rPr lang="en-US" sz="2200" dirty="0" smtClean="0"/>
              <a:t> Bag houses</a:t>
            </a:r>
          </a:p>
          <a:p>
            <a:r>
              <a:rPr lang="en-US" sz="2200" dirty="0" smtClean="0"/>
              <a:t>Mixers/reactors</a:t>
            </a:r>
            <a:endParaRPr lang="en-US" sz="2200" dirty="0"/>
          </a:p>
        </p:txBody>
      </p:sp>
      <p:pic>
        <p:nvPicPr>
          <p:cNvPr id="7" name="Picture 6"/>
          <p:cNvPicPr>
            <a:picLocks noChangeAspect="1"/>
          </p:cNvPicPr>
          <p:nvPr/>
        </p:nvPicPr>
        <p:blipFill>
          <a:blip r:embed="rId3"/>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599" y="1930798"/>
            <a:ext cx="2673929" cy="2094577"/>
          </a:xfrm>
          <a:prstGeom prst="rect">
            <a:avLst/>
          </a:prstGeom>
        </p:spPr>
      </p:pic>
    </p:spTree>
    <p:extLst>
      <p:ext uri="{BB962C8B-B14F-4D97-AF65-F5344CB8AC3E}">
        <p14:creationId xmlns:p14="http://schemas.microsoft.com/office/powerpoint/2010/main" val="3225419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911" y="1607574"/>
            <a:ext cx="10058400" cy="5204385"/>
          </a:xfrm>
        </p:spPr>
        <p:txBody>
          <a:bodyPr>
            <a:normAutofit lnSpcReduction="10000"/>
          </a:bodyPr>
          <a:lstStyle/>
          <a:p>
            <a:pPr marL="0" indent="0">
              <a:buNone/>
            </a:pPr>
            <a:r>
              <a:rPr lang="en-US" sz="2800" b="1" i="1" u="sng" dirty="0" smtClean="0"/>
              <a:t>Non-entry </a:t>
            </a:r>
            <a:r>
              <a:rPr lang="en-US" sz="2800" b="1" i="1" u="sng" dirty="0"/>
              <a:t>rescue is required unless the retrieval equipment would increase </a:t>
            </a:r>
            <a:r>
              <a:rPr lang="en-US" sz="2800" b="1" i="1" u="sng" dirty="0" smtClean="0"/>
              <a:t>the overall </a:t>
            </a:r>
            <a:r>
              <a:rPr lang="en-US" sz="2800" b="1" i="1" u="sng" dirty="0"/>
              <a:t>risk of entry or would not contribute to </a:t>
            </a:r>
            <a:r>
              <a:rPr lang="en-US" sz="2800" b="1" i="1" u="sng" dirty="0" smtClean="0"/>
              <a:t>rescuing the </a:t>
            </a:r>
            <a:r>
              <a:rPr lang="en-US" sz="2800" b="1" i="1" u="sng" dirty="0"/>
              <a:t>entrant. </a:t>
            </a:r>
            <a:endParaRPr lang="en-US" sz="2800" b="1" i="1" u="sng" dirty="0" smtClean="0"/>
          </a:p>
          <a:p>
            <a:pPr marL="0" indent="0">
              <a:buNone/>
            </a:pPr>
            <a:r>
              <a:rPr lang="en-US" sz="2800" dirty="0" smtClean="0"/>
              <a:t>Whenever </a:t>
            </a:r>
            <a:r>
              <a:rPr lang="en-US" sz="2800" dirty="0"/>
              <a:t>non-entry rescue is selected, the entry employer </a:t>
            </a:r>
            <a:r>
              <a:rPr lang="en-US" sz="2800" dirty="0" smtClean="0"/>
              <a:t>must:</a:t>
            </a:r>
            <a:endParaRPr lang="en-US" sz="2800" dirty="0"/>
          </a:p>
          <a:p>
            <a:pPr lvl="1"/>
            <a:r>
              <a:rPr lang="en-US" sz="2400" dirty="0" smtClean="0"/>
              <a:t>Ensure that retrieval </a:t>
            </a:r>
            <a:r>
              <a:rPr lang="en-US" sz="2400" dirty="0"/>
              <a:t>systems or methods are </a:t>
            </a:r>
            <a:r>
              <a:rPr lang="en-US" sz="2400" dirty="0" smtClean="0"/>
              <a:t>used</a:t>
            </a:r>
          </a:p>
          <a:p>
            <a:pPr lvl="1"/>
            <a:r>
              <a:rPr lang="en-US" sz="2400" dirty="0" smtClean="0"/>
              <a:t>Confirm</a:t>
            </a:r>
            <a:r>
              <a:rPr lang="en-US" sz="2400" dirty="0"/>
              <a:t>, prior to entry, that emergency assistance would </a:t>
            </a:r>
            <a:r>
              <a:rPr lang="en-US" sz="2400" dirty="0" smtClean="0"/>
              <a:t>be available </a:t>
            </a:r>
            <a:r>
              <a:rPr lang="en-US" sz="2400" dirty="0"/>
              <a:t>in the event that non-entry rescue fails</a:t>
            </a:r>
            <a:r>
              <a:rPr lang="en-US" sz="2400" dirty="0" smtClean="0"/>
              <a:t>.</a:t>
            </a:r>
          </a:p>
          <a:p>
            <a:pPr marL="0" indent="0">
              <a:buNone/>
            </a:pPr>
            <a:r>
              <a:rPr lang="en-US" sz="2800" dirty="0" smtClean="0"/>
              <a:t>If entry </a:t>
            </a:r>
            <a:r>
              <a:rPr lang="en-US" sz="2800" dirty="0"/>
              <a:t>rescue is selected, the employer must designate an entry rescue </a:t>
            </a:r>
            <a:r>
              <a:rPr lang="en-US" sz="2800" dirty="0" smtClean="0"/>
              <a:t>service</a:t>
            </a:r>
          </a:p>
          <a:p>
            <a:pPr marL="0" indent="0">
              <a:buNone/>
            </a:pPr>
            <a:r>
              <a:rPr lang="en-US" sz="2800" dirty="0" smtClean="0"/>
              <a:t/>
            </a:r>
            <a:br>
              <a:rPr lang="en-US" sz="2800" dirty="0" smtClean="0"/>
            </a:br>
            <a:r>
              <a:rPr lang="en-US" sz="2800" dirty="0" smtClean="0"/>
              <a:t>SDS </a:t>
            </a:r>
            <a:r>
              <a:rPr lang="en-US" sz="2800" dirty="0"/>
              <a:t>or written information must be made available to the medical facility treating the exposed </a:t>
            </a:r>
            <a:r>
              <a:rPr lang="en-US" sz="2800" dirty="0" smtClean="0"/>
              <a:t>entrant</a:t>
            </a:r>
            <a:endParaRPr lang="en-US" sz="28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Title 1"/>
          <p:cNvSpPr txBox="1">
            <a:spLocks/>
          </p:cNvSpPr>
          <p:nvPr/>
        </p:nvSpPr>
        <p:spPr>
          <a:xfrm>
            <a:off x="383458" y="246481"/>
            <a:ext cx="11463519" cy="136109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800" dirty="0" smtClean="0"/>
              <a:t>1926.1211 Rescue and Emergency Services – </a:t>
            </a:r>
          </a:p>
          <a:p>
            <a:r>
              <a:rPr lang="en-US" sz="4800" dirty="0" smtClean="0"/>
              <a:t>Non-entry or Entry</a:t>
            </a:r>
            <a:endParaRPr lang="en-US" sz="3200" dirty="0"/>
          </a:p>
        </p:txBody>
      </p:sp>
      <p:sp>
        <p:nvSpPr>
          <p:cNvPr id="2" name="Slide Number Placeholder 1"/>
          <p:cNvSpPr>
            <a:spLocks noGrp="1"/>
          </p:cNvSpPr>
          <p:nvPr>
            <p:ph type="sldNum" sz="quarter" idx="12"/>
          </p:nvPr>
        </p:nvSpPr>
        <p:spPr/>
        <p:txBody>
          <a:bodyPr/>
          <a:lstStyle/>
          <a:p>
            <a:fld id="{B2A9530A-E14B-4D2E-8117-991B0EC27B9B}" type="slidenum">
              <a:rPr lang="en-US" smtClean="0"/>
              <a:t>50</a:t>
            </a:fld>
            <a:endParaRPr lang="en-US"/>
          </a:p>
        </p:txBody>
      </p:sp>
    </p:spTree>
    <p:extLst>
      <p:ext uri="{BB962C8B-B14F-4D97-AF65-F5344CB8AC3E}">
        <p14:creationId xmlns:p14="http://schemas.microsoft.com/office/powerpoint/2010/main" val="3920194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501445" y="1020329"/>
            <a:ext cx="10690805" cy="487196"/>
          </a:xfrm>
        </p:spPr>
        <p:txBody>
          <a:bodyPr/>
          <a:lstStyle/>
          <a:p>
            <a:r>
              <a:rPr lang="en-US" sz="2400" dirty="0"/>
              <a:t>Retrieval systems </a:t>
            </a:r>
            <a:r>
              <a:rPr lang="en-US" sz="2400" dirty="0" smtClean="0"/>
              <a:t>requirements</a:t>
            </a:r>
            <a:r>
              <a:rPr lang="en-US" sz="2400" dirty="0"/>
              <a:t>: </a:t>
            </a:r>
          </a:p>
        </p:txBody>
      </p:sp>
      <p:sp>
        <p:nvSpPr>
          <p:cNvPr id="3" name="Content Placeholder 2"/>
          <p:cNvSpPr>
            <a:spLocks noGrp="1"/>
          </p:cNvSpPr>
          <p:nvPr>
            <p:ph sz="half" idx="2"/>
          </p:nvPr>
        </p:nvSpPr>
        <p:spPr>
          <a:xfrm>
            <a:off x="501445" y="1674798"/>
            <a:ext cx="3771437" cy="4802132"/>
          </a:xfrm>
        </p:spPr>
        <p:txBody>
          <a:bodyPr>
            <a:noAutofit/>
          </a:bodyPr>
          <a:lstStyle/>
          <a:p>
            <a:r>
              <a:rPr lang="en-US" sz="2400" dirty="0" smtClean="0"/>
              <a:t>Chest or full body harness</a:t>
            </a:r>
          </a:p>
          <a:p>
            <a:pPr marL="0" indent="0">
              <a:buNone/>
            </a:pPr>
            <a:r>
              <a:rPr lang="en-US" sz="2400" dirty="0" smtClean="0"/>
              <a:t>Goal:</a:t>
            </a:r>
            <a:br>
              <a:rPr lang="en-US" sz="2400" dirty="0" smtClean="0"/>
            </a:br>
            <a:r>
              <a:rPr lang="en-US" sz="2400" dirty="0" smtClean="0"/>
              <a:t>Quick, safe removal </a:t>
            </a:r>
            <a:r>
              <a:rPr lang="en-US" sz="2400" dirty="0"/>
              <a:t/>
            </a:r>
            <a:br>
              <a:rPr lang="en-US" sz="2400" dirty="0"/>
            </a:br>
            <a:r>
              <a:rPr lang="en-US" sz="2400" dirty="0" smtClean="0"/>
              <a:t>and rescue in an emergency</a:t>
            </a:r>
          </a:p>
          <a:p>
            <a:pPr marL="0" indent="0">
              <a:buNone/>
            </a:pPr>
            <a:r>
              <a:rPr lang="en-US" sz="2400" dirty="0" smtClean="0"/>
              <a:t/>
            </a:r>
            <a:br>
              <a:rPr lang="en-US" sz="2400" dirty="0" smtClean="0"/>
            </a:br>
            <a:r>
              <a:rPr lang="en-US" sz="2400" dirty="0" smtClean="0"/>
              <a:t>Do not use:</a:t>
            </a:r>
            <a:br>
              <a:rPr lang="en-US" sz="2400" dirty="0" smtClean="0"/>
            </a:br>
            <a:r>
              <a:rPr lang="en-US" sz="2400" dirty="0" smtClean="0"/>
              <a:t>Unsuitable retrieval equipment (</a:t>
            </a:r>
            <a:r>
              <a:rPr lang="en-US" sz="2400" dirty="0" err="1" smtClean="0"/>
              <a:t>e,g</a:t>
            </a:r>
            <a:r>
              <a:rPr lang="en-US" sz="2400" dirty="0" smtClean="0"/>
              <a:t>, entanglement or configuration of space </a:t>
            </a:r>
            <a:r>
              <a:rPr lang="en-US" sz="2400" dirty="0"/>
              <a:t/>
            </a:r>
            <a:br>
              <a:rPr lang="en-US" sz="2400" dirty="0"/>
            </a:br>
            <a:r>
              <a:rPr lang="en-US" sz="2400" dirty="0" smtClean="0"/>
              <a:t>or other issues)</a:t>
            </a:r>
          </a:p>
        </p:txBody>
      </p:sp>
      <p:sp>
        <p:nvSpPr>
          <p:cNvPr id="24" name="Content Placeholder 23"/>
          <p:cNvSpPr>
            <a:spLocks noGrp="1"/>
          </p:cNvSpPr>
          <p:nvPr>
            <p:ph sz="quarter" idx="4"/>
          </p:nvPr>
        </p:nvSpPr>
        <p:spPr>
          <a:xfrm>
            <a:off x="8462464" y="1946787"/>
            <a:ext cx="3590990" cy="3291840"/>
          </a:xfrm>
        </p:spPr>
        <p:txBody>
          <a:bodyPr/>
          <a:lstStyle/>
          <a:p>
            <a:r>
              <a:rPr lang="en-US" sz="2400" dirty="0"/>
              <a:t>Retrieval line </a:t>
            </a:r>
            <a:r>
              <a:rPr lang="en-US" sz="2400" dirty="0" smtClean="0"/>
              <a:t>- Attached center </a:t>
            </a:r>
            <a:r>
              <a:rPr lang="en-US" sz="2400" dirty="0"/>
              <a:t>of back near shoulder and above </a:t>
            </a:r>
            <a:r>
              <a:rPr lang="en-US" sz="2400" dirty="0" smtClean="0"/>
              <a:t>head or other…and other end of line attached to:</a:t>
            </a:r>
          </a:p>
          <a:p>
            <a:r>
              <a:rPr lang="en-US" sz="2400" dirty="0"/>
              <a:t>Mechanical device or fixed point outside the </a:t>
            </a:r>
            <a:r>
              <a:rPr lang="en-US" sz="2400" dirty="0" smtClean="0"/>
              <a:t>space (&gt;5 </a:t>
            </a:r>
            <a:r>
              <a:rPr lang="en-US" sz="2400" dirty="0" err="1" smtClean="0"/>
              <a:t>ft</a:t>
            </a:r>
            <a:r>
              <a:rPr lang="en-US" sz="2400" dirty="0" smtClean="0"/>
              <a:t> deep)</a:t>
            </a:r>
            <a:endParaRPr lang="en-US" sz="2400" dirty="0"/>
          </a:p>
          <a:p>
            <a:endParaRPr lang="en-US" dirty="0"/>
          </a:p>
          <a:p>
            <a:endParaRPr lang="en-US" dirty="0"/>
          </a:p>
        </p:txBody>
      </p:sp>
      <p:sp>
        <p:nvSpPr>
          <p:cNvPr id="4" name="Title 1"/>
          <p:cNvSpPr txBox="1">
            <a:spLocks/>
          </p:cNvSpPr>
          <p:nvPr/>
        </p:nvSpPr>
        <p:spPr>
          <a:xfrm>
            <a:off x="501445" y="189083"/>
            <a:ext cx="11341510" cy="946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000" dirty="0" smtClean="0"/>
              <a:t>1926.1211 Rescue and Emergency Services</a:t>
            </a:r>
            <a:endParaRPr lang="en-US" sz="4000" dirty="0"/>
          </a:p>
        </p:txBody>
      </p:sp>
      <p:pic>
        <p:nvPicPr>
          <p:cNvPr id="5" name="Picture 4"/>
          <p:cNvPicPr>
            <a:picLocks noChangeAspect="1"/>
          </p:cNvPicPr>
          <p:nvPr/>
        </p:nvPicPr>
        <p:blipFill>
          <a:blip r:embed="rId4"/>
          <a:stretch>
            <a:fillRect/>
          </a:stretch>
        </p:blipFill>
        <p:spPr>
          <a:xfrm>
            <a:off x="10960311" y="5798573"/>
            <a:ext cx="1093143" cy="1013386"/>
          </a:xfrm>
          <a:prstGeom prst="rect">
            <a:avLst/>
          </a:prstGeom>
        </p:spPr>
      </p:pic>
      <p:pic>
        <p:nvPicPr>
          <p:cNvPr id="11266" name="Picture 2" descr="http://farm4.staticflickr.com/3214/3040581077_e2b0568721_z.jpg?z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368" y="1507524"/>
            <a:ext cx="3852509" cy="5136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2618509" y="2168014"/>
            <a:ext cx="2676162" cy="23744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18509" y="2168014"/>
            <a:ext cx="2865433" cy="13199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74890" y="2168013"/>
            <a:ext cx="2861188" cy="100289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574890" y="2035278"/>
            <a:ext cx="2861188" cy="1327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172203" y="3782961"/>
            <a:ext cx="2263874" cy="44982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2A9530A-E14B-4D2E-8117-991B0EC27B9B}" type="slidenum">
              <a:rPr lang="en-US" smtClean="0"/>
              <a:t>51</a:t>
            </a:fld>
            <a:endParaRPr lang="en-US"/>
          </a:p>
        </p:txBody>
      </p:sp>
    </p:spTree>
    <p:extLst>
      <p:ext uri="{BB962C8B-B14F-4D97-AF65-F5344CB8AC3E}">
        <p14:creationId xmlns:p14="http://schemas.microsoft.com/office/powerpoint/2010/main" val="268785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314108"/>
          </a:xfrm>
        </p:spPr>
        <p:txBody>
          <a:bodyPr>
            <a:normAutofit fontScale="90000"/>
          </a:bodyPr>
          <a:lstStyle/>
          <a:p>
            <a:r>
              <a:rPr lang="en-US" dirty="0" smtClean="0"/>
              <a:t>1926.1212 Employee Participation</a:t>
            </a:r>
            <a:endParaRPr lang="en-US" dirty="0"/>
          </a:p>
        </p:txBody>
      </p:sp>
      <p:sp>
        <p:nvSpPr>
          <p:cNvPr id="3" name="Content Placeholder 2"/>
          <p:cNvSpPr>
            <a:spLocks noGrp="1"/>
          </p:cNvSpPr>
          <p:nvPr>
            <p:ph idx="1"/>
          </p:nvPr>
        </p:nvSpPr>
        <p:spPr>
          <a:xfrm>
            <a:off x="1069848" y="1235676"/>
            <a:ext cx="10058400" cy="4936524"/>
          </a:xfrm>
        </p:spPr>
        <p:txBody>
          <a:bodyPr>
            <a:normAutofit/>
          </a:bodyPr>
          <a:lstStyle/>
          <a:p>
            <a:pPr marL="0" indent="0">
              <a:buNone/>
            </a:pPr>
            <a:r>
              <a:rPr lang="en-US" sz="2800" dirty="0" smtClean="0"/>
              <a:t>Employers must: </a:t>
            </a:r>
          </a:p>
          <a:p>
            <a:r>
              <a:rPr lang="en-US" sz="2400" dirty="0" smtClean="0"/>
              <a:t>Consult </a:t>
            </a:r>
            <a:r>
              <a:rPr lang="en-US" sz="2400" dirty="0"/>
              <a:t>with affected employees and their authorized representatives on the development and implementation of all aspects of the permit space </a:t>
            </a:r>
            <a:r>
              <a:rPr lang="en-US" sz="2400" dirty="0" smtClean="0"/>
              <a:t>program.</a:t>
            </a:r>
            <a:endParaRPr lang="en-US" sz="2400" dirty="0"/>
          </a:p>
          <a:p>
            <a:r>
              <a:rPr lang="en-US" sz="2400" dirty="0" smtClean="0"/>
              <a:t>Make </a:t>
            </a:r>
            <a:r>
              <a:rPr lang="en-US" sz="2400" dirty="0"/>
              <a:t>available to each affected employee and his/her authorized representatives all information required to be developed by this standard</a:t>
            </a:r>
            <a:r>
              <a:rPr lang="en-US" sz="2400" dirty="0" smtClean="0"/>
              <a:t>.</a:t>
            </a:r>
            <a:endParaRPr lang="en-US" sz="2400" dirty="0"/>
          </a:p>
        </p:txBody>
      </p:sp>
      <p:pic>
        <p:nvPicPr>
          <p:cNvPr id="5" name="Picture 4"/>
          <p:cNvPicPr>
            <a:picLocks noChangeAspect="1"/>
          </p:cNvPicPr>
          <p:nvPr/>
        </p:nvPicPr>
        <p:blipFill>
          <a:blip r:embed="rId3"/>
          <a:stretch>
            <a:fillRect/>
          </a:stretch>
        </p:blipFill>
        <p:spPr>
          <a:xfrm>
            <a:off x="10960311" y="5798573"/>
            <a:ext cx="1093143" cy="1013386"/>
          </a:xfrm>
          <a:prstGeom prst="rect">
            <a:avLst/>
          </a:prstGeom>
        </p:spPr>
      </p:pic>
      <p:pic>
        <p:nvPicPr>
          <p:cNvPr id="12292" name="Picture 4" descr="http://2012books.lardbucket.org/books/management-principles-v1.1/section_17/4b8e92895582523a8d24a69a0082581e.jpg"/>
          <p:cNvPicPr>
            <a:picLocks noChangeAspect="1" noChangeArrowheads="1"/>
          </p:cNvPicPr>
          <p:nvPr/>
        </p:nvPicPr>
        <p:blipFill rotWithShape="1">
          <a:blip r:embed="rId4">
            <a:extLst>
              <a:ext uri="{28A0092B-C50C-407E-A947-70E740481C1C}">
                <a14:useLocalDpi xmlns:a14="http://schemas.microsoft.com/office/drawing/2010/main" val="0"/>
              </a:ext>
            </a:extLst>
          </a:blip>
          <a:srcRect t="26166" b="12183"/>
          <a:stretch/>
        </p:blipFill>
        <p:spPr bwMode="auto">
          <a:xfrm>
            <a:off x="3742760" y="3958425"/>
            <a:ext cx="4110337" cy="26783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2A9530A-E14B-4D2E-8117-991B0EC27B9B}" type="slidenum">
              <a:rPr lang="en-US" smtClean="0"/>
              <a:t>52</a:t>
            </a:fld>
            <a:endParaRPr lang="en-US"/>
          </a:p>
        </p:txBody>
      </p:sp>
    </p:spTree>
    <p:extLst>
      <p:ext uri="{BB962C8B-B14F-4D97-AF65-F5344CB8AC3E}">
        <p14:creationId xmlns:p14="http://schemas.microsoft.com/office/powerpoint/2010/main" val="17759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normAutofit/>
          </a:bodyPr>
          <a:lstStyle/>
          <a:p>
            <a:r>
              <a:rPr lang="en-US" sz="2400" dirty="0" smtClean="0"/>
              <a:t>MIOSHA Confined Space in Construction webpage</a:t>
            </a:r>
          </a:p>
          <a:p>
            <a:r>
              <a:rPr lang="en-US" sz="2400" dirty="0" smtClean="0"/>
              <a:t>OSHA Small Entity Compliance guide</a:t>
            </a:r>
          </a:p>
          <a:p>
            <a:r>
              <a:rPr lang="en-US" sz="2400" dirty="0" smtClean="0"/>
              <a:t>OSHA Fact Sheets and FAQs</a:t>
            </a:r>
          </a:p>
          <a:p>
            <a:r>
              <a:rPr lang="en-US" sz="2400" dirty="0" smtClean="0"/>
              <a:t>Standard Interpretations</a:t>
            </a:r>
          </a:p>
          <a:p>
            <a:r>
              <a:rPr lang="en-US" sz="2400" dirty="0" smtClean="0"/>
              <a:t>General Industry Standard – Permit-required Confined Space</a:t>
            </a:r>
            <a:endParaRPr lang="en-US" sz="24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53</a:t>
            </a:fld>
            <a:endParaRPr lang="en-US"/>
          </a:p>
        </p:txBody>
      </p:sp>
    </p:spTree>
    <p:extLst>
      <p:ext uri="{BB962C8B-B14F-4D97-AF65-F5344CB8AC3E}">
        <p14:creationId xmlns:p14="http://schemas.microsoft.com/office/powerpoint/2010/main" val="742587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US" sz="6600" dirty="0"/>
              <a:t>Questions?</a:t>
            </a:r>
          </a:p>
        </p:txBody>
      </p:sp>
      <p:sp>
        <p:nvSpPr>
          <p:cNvPr id="3" name="Content Placeholder 2"/>
          <p:cNvSpPr>
            <a:spLocks noGrp="1"/>
          </p:cNvSpPr>
          <p:nvPr>
            <p:ph idx="1"/>
          </p:nvPr>
        </p:nvSpPr>
        <p:spPr>
          <a:xfrm>
            <a:off x="617210" y="2135262"/>
            <a:ext cx="10889672" cy="4459501"/>
          </a:xfrm>
        </p:spPr>
        <p:txBody>
          <a:bodyPr>
            <a:normAutofit fontScale="92500" lnSpcReduction="10000"/>
          </a:bodyPr>
          <a:lstStyle/>
          <a:p>
            <a:pPr marL="0" indent="0" algn="ctr">
              <a:buNone/>
            </a:pPr>
            <a:r>
              <a:rPr lang="en-US" sz="3200" dirty="0" smtClean="0"/>
              <a:t>Michigan </a:t>
            </a:r>
            <a:r>
              <a:rPr lang="en-US" sz="3200" dirty="0"/>
              <a:t>Occupational Safety &amp; Health Administration </a:t>
            </a:r>
            <a:endParaRPr lang="en-US" sz="3200" dirty="0" smtClean="0"/>
          </a:p>
          <a:p>
            <a:pPr marL="0" indent="0" algn="ctr">
              <a:buNone/>
            </a:pPr>
            <a:r>
              <a:rPr lang="en-US" sz="3200" dirty="0" smtClean="0"/>
              <a:t>Michigan </a:t>
            </a:r>
            <a:r>
              <a:rPr lang="en-US" sz="3200" dirty="0"/>
              <a:t>Department of Licensing and Regulatory Affairs </a:t>
            </a:r>
          </a:p>
          <a:p>
            <a:pPr marL="0" indent="0" algn="ctr">
              <a:buNone/>
            </a:pPr>
            <a:r>
              <a:rPr lang="en-US" sz="3200" dirty="0"/>
              <a:t>www.michigan.gov/miosha</a:t>
            </a:r>
          </a:p>
          <a:p>
            <a:pPr marL="0" indent="0" algn="ctr">
              <a:buNone/>
            </a:pPr>
            <a:endParaRPr lang="en-US" sz="2800" dirty="0" smtClean="0"/>
          </a:p>
          <a:p>
            <a:pPr marL="0" indent="0" algn="ctr">
              <a:buNone/>
            </a:pPr>
            <a:r>
              <a:rPr lang="en-US" sz="3000" dirty="0" smtClean="0"/>
              <a:t>Consultation </a:t>
            </a:r>
            <a:r>
              <a:rPr lang="en-US" sz="3000" dirty="0"/>
              <a:t>Education &amp; Training </a:t>
            </a:r>
            <a:r>
              <a:rPr lang="en-US" sz="3000" dirty="0" smtClean="0"/>
              <a:t>Division</a:t>
            </a:r>
          </a:p>
          <a:p>
            <a:pPr marL="0" indent="0" algn="ctr">
              <a:buNone/>
            </a:pPr>
            <a:r>
              <a:rPr lang="en-US" sz="3000" dirty="0" smtClean="0"/>
              <a:t>(</a:t>
            </a:r>
            <a:r>
              <a:rPr lang="en-US" sz="3000" dirty="0"/>
              <a:t>517) </a:t>
            </a:r>
            <a:r>
              <a:rPr lang="en-US" sz="3000" dirty="0" smtClean="0"/>
              <a:t>284-7720</a:t>
            </a:r>
          </a:p>
          <a:p>
            <a:pPr marL="0" indent="0" algn="ctr">
              <a:buNone/>
            </a:pPr>
            <a:endParaRPr lang="en-US" sz="3000" dirty="0"/>
          </a:p>
          <a:p>
            <a:pPr marL="0" indent="0" algn="ctr">
              <a:buNone/>
            </a:pPr>
            <a:r>
              <a:rPr lang="en-US" sz="3000" dirty="0" smtClean="0"/>
              <a:t>Construction Safety and Health Division</a:t>
            </a:r>
          </a:p>
          <a:p>
            <a:pPr marL="0" indent="0" algn="ctr">
              <a:buNone/>
            </a:pPr>
            <a:r>
              <a:rPr lang="en-US" sz="3000" dirty="0" smtClean="0"/>
              <a:t>(517) 284- 7680</a:t>
            </a:r>
            <a:endParaRPr lang="en-US" sz="3000" dirty="0"/>
          </a:p>
        </p:txBody>
      </p:sp>
      <p:pic>
        <p:nvPicPr>
          <p:cNvPr id="4" name="Picture 3"/>
          <p:cNvPicPr>
            <a:picLocks noChangeAspect="1"/>
          </p:cNvPicPr>
          <p:nvPr/>
        </p:nvPicPr>
        <p:blipFill>
          <a:blip r:embed="rId3"/>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54</a:t>
            </a:fld>
            <a:endParaRPr lang="en-US"/>
          </a:p>
        </p:txBody>
      </p:sp>
    </p:spTree>
    <p:extLst>
      <p:ext uri="{BB962C8B-B14F-4D97-AF65-F5344CB8AC3E}">
        <p14:creationId xmlns:p14="http://schemas.microsoft.com/office/powerpoint/2010/main" val="299308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9081" y="1559304"/>
            <a:ext cx="2819400" cy="1743456"/>
          </a:xfrm>
          <a:prstGeom prst="rect">
            <a:avLst/>
          </a:prstGeom>
        </p:spPr>
      </p:pic>
      <p:sp>
        <p:nvSpPr>
          <p:cNvPr id="2" name="Title 1"/>
          <p:cNvSpPr>
            <a:spLocks noGrp="1"/>
          </p:cNvSpPr>
          <p:nvPr>
            <p:ph type="title"/>
          </p:nvPr>
        </p:nvSpPr>
        <p:spPr>
          <a:xfrm>
            <a:off x="1055993" y="353682"/>
            <a:ext cx="10058400" cy="886968"/>
          </a:xfrm>
        </p:spPr>
        <p:txBody>
          <a:bodyPr>
            <a:normAutofit/>
          </a:bodyPr>
          <a:lstStyle/>
          <a:p>
            <a:pPr algn="ctr"/>
            <a:r>
              <a:rPr lang="en-US" sz="4400" dirty="0" smtClean="0"/>
              <a:t>What is a permit required confined space?</a:t>
            </a:r>
            <a:endParaRPr lang="en-US" sz="4400" dirty="0"/>
          </a:p>
        </p:txBody>
      </p:sp>
      <p:sp>
        <p:nvSpPr>
          <p:cNvPr id="3" name="Content Placeholder 2"/>
          <p:cNvSpPr>
            <a:spLocks noGrp="1"/>
          </p:cNvSpPr>
          <p:nvPr>
            <p:ph idx="1"/>
          </p:nvPr>
        </p:nvSpPr>
        <p:spPr>
          <a:xfrm>
            <a:off x="720436" y="1565564"/>
            <a:ext cx="9227128" cy="4606636"/>
          </a:xfrm>
        </p:spPr>
        <p:txBody>
          <a:bodyPr>
            <a:normAutofit/>
          </a:bodyPr>
          <a:lstStyle/>
          <a:p>
            <a:pPr marL="0" indent="0">
              <a:buNone/>
            </a:pPr>
            <a:r>
              <a:rPr lang="en-US" sz="2800" dirty="0"/>
              <a:t>A</a:t>
            </a:r>
            <a:r>
              <a:rPr lang="en-US" sz="2800" dirty="0" smtClean="0"/>
              <a:t> confined space containing </a:t>
            </a:r>
            <a:r>
              <a:rPr lang="en-US" sz="2800" u="sng" dirty="0" smtClean="0"/>
              <a:t>one or more </a:t>
            </a:r>
            <a:r>
              <a:rPr lang="en-US" sz="2800" dirty="0" smtClean="0"/>
              <a:t>of the following:</a:t>
            </a:r>
          </a:p>
          <a:p>
            <a:pPr lvl="1"/>
            <a:r>
              <a:rPr lang="en-US" sz="2400" dirty="0" smtClean="0"/>
              <a:t>Hazardous atmosphere or potential to contain a hazardous atmosphere;</a:t>
            </a:r>
          </a:p>
          <a:p>
            <a:pPr lvl="1"/>
            <a:r>
              <a:rPr lang="en-US" sz="2400" dirty="0" smtClean="0"/>
              <a:t>Material that has the potential for engulfing an entrant;</a:t>
            </a:r>
          </a:p>
          <a:p>
            <a:pPr lvl="1"/>
            <a:r>
              <a:rPr lang="en-US" sz="2400" dirty="0" smtClean="0"/>
              <a:t>An internal configuration such that an entrant could be trapped or asphyxiated by inwardly converging walls or by a floor which slopes downward and tapers to a smaller cross section; or</a:t>
            </a:r>
          </a:p>
          <a:p>
            <a:pPr lvl="1"/>
            <a:r>
              <a:rPr lang="en-US" sz="2400" dirty="0" smtClean="0"/>
              <a:t>Any other recognized serious safety or health hazard</a:t>
            </a:r>
          </a:p>
          <a:p>
            <a:pPr lvl="1"/>
            <a:endParaRPr lang="en-US" dirty="0"/>
          </a:p>
        </p:txBody>
      </p:sp>
      <p:pic>
        <p:nvPicPr>
          <p:cNvPr id="6" name="Picture 5"/>
          <p:cNvPicPr>
            <a:picLocks noChangeAspect="1"/>
          </p:cNvPicPr>
          <p:nvPr/>
        </p:nvPicPr>
        <p:blipFill>
          <a:blip r:embed="rId4"/>
          <a:stretch>
            <a:fillRect/>
          </a:stretch>
        </p:blipFill>
        <p:spPr>
          <a:xfrm>
            <a:off x="10960311" y="5798573"/>
            <a:ext cx="1093143" cy="1013386"/>
          </a:xfrm>
          <a:prstGeom prst="rect">
            <a:avLst/>
          </a:prstGeom>
        </p:spPr>
      </p:pic>
      <p:sp>
        <p:nvSpPr>
          <p:cNvPr id="5" name="Slide Number Placeholder 4"/>
          <p:cNvSpPr>
            <a:spLocks noGrp="1"/>
          </p:cNvSpPr>
          <p:nvPr>
            <p:ph type="sldNum" sz="quarter" idx="12"/>
          </p:nvPr>
        </p:nvSpPr>
        <p:spPr/>
        <p:txBody>
          <a:bodyPr/>
          <a:lstStyle/>
          <a:p>
            <a:fld id="{B2A9530A-E14B-4D2E-8117-991B0EC27B9B}" type="slidenum">
              <a:rPr lang="en-US" smtClean="0"/>
              <a:t>6</a:t>
            </a:fld>
            <a:endParaRPr lang="en-US"/>
          </a:p>
        </p:txBody>
      </p:sp>
    </p:spTree>
    <p:extLst>
      <p:ext uri="{BB962C8B-B14F-4D97-AF65-F5344CB8AC3E}">
        <p14:creationId xmlns:p14="http://schemas.microsoft.com/office/powerpoint/2010/main" val="324133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2121408"/>
            <a:ext cx="7339861" cy="4050792"/>
          </a:xfrm>
        </p:spPr>
        <p:txBody>
          <a:bodyPr/>
          <a:lstStyle/>
          <a:p>
            <a:r>
              <a:rPr lang="en-US" sz="2800" dirty="0" smtClean="0"/>
              <a:t>Part 1 General Rules</a:t>
            </a:r>
          </a:p>
          <a:p>
            <a:r>
              <a:rPr lang="en-US" sz="2800" dirty="0" smtClean="0"/>
              <a:t>Part 7 Welding and Cutting</a:t>
            </a:r>
          </a:p>
          <a:p>
            <a:endParaRPr lang="en-US" sz="2800" dirty="0"/>
          </a:p>
          <a:p>
            <a:pPr marL="0" indent="0">
              <a:buNone/>
            </a:pPr>
            <a:r>
              <a:rPr lang="en-US" sz="2800" dirty="0" smtClean="0"/>
              <a:t>Revised to reference Part 35 Confined Space in Construction</a:t>
            </a:r>
          </a:p>
        </p:txBody>
      </p:sp>
      <p:sp>
        <p:nvSpPr>
          <p:cNvPr id="4" name="Title 1"/>
          <p:cNvSpPr txBox="1">
            <a:spLocks/>
          </p:cNvSpPr>
          <p:nvPr/>
        </p:nvSpPr>
        <p:spPr>
          <a:xfrm>
            <a:off x="928255" y="378615"/>
            <a:ext cx="10746910" cy="1397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dirty="0" smtClean="0"/>
              <a:t>Revised Construction Safety Rules</a:t>
            </a:r>
            <a:endParaRPr lang="en-US" sz="4400" dirty="0"/>
          </a:p>
        </p:txBody>
      </p:sp>
      <p:pic>
        <p:nvPicPr>
          <p:cNvPr id="6" name="Picture 5"/>
          <p:cNvPicPr>
            <a:picLocks noChangeAspect="1"/>
          </p:cNvPicPr>
          <p:nvPr/>
        </p:nvPicPr>
        <p:blipFill>
          <a:blip r:embed="rId4"/>
          <a:stretch>
            <a:fillRect/>
          </a:stretch>
        </p:blipFill>
        <p:spPr>
          <a:xfrm>
            <a:off x="10960311" y="5798573"/>
            <a:ext cx="1093143" cy="1013386"/>
          </a:xfrm>
          <a:prstGeom prst="rect">
            <a:avLst/>
          </a:prstGeom>
        </p:spPr>
      </p:pic>
      <p:pic>
        <p:nvPicPr>
          <p:cNvPr id="7" name="Picture 2" descr="C:\Program Files (x86)\Microsoft Office\MEDIA\CAGCAT10\j024069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0803" y="2835262"/>
            <a:ext cx="3064362" cy="24536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2A9530A-E14B-4D2E-8117-991B0EC27B9B}" type="slidenum">
              <a:rPr lang="en-US" smtClean="0"/>
              <a:t>7</a:t>
            </a:fld>
            <a:endParaRPr lang="en-US"/>
          </a:p>
        </p:txBody>
      </p:sp>
    </p:spTree>
    <p:extLst>
      <p:ext uri="{BB962C8B-B14F-4D97-AF65-F5344CB8AC3E}">
        <p14:creationId xmlns:p14="http://schemas.microsoft.com/office/powerpoint/2010/main" val="338132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2609" y="285020"/>
            <a:ext cx="11012556" cy="1397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dirty="0" smtClean="0"/>
              <a:t>MIOSHA G.I. Part 90/490 &amp; OSHA 1910.146</a:t>
            </a:r>
            <a:endParaRPr lang="en-US" sz="4400" dirty="0"/>
          </a:p>
        </p:txBody>
      </p:sp>
      <p:sp>
        <p:nvSpPr>
          <p:cNvPr id="7" name="Content Placeholder 6"/>
          <p:cNvSpPr>
            <a:spLocks noGrp="1"/>
          </p:cNvSpPr>
          <p:nvPr>
            <p:ph idx="1"/>
          </p:nvPr>
        </p:nvSpPr>
        <p:spPr>
          <a:xfrm>
            <a:off x="662609" y="1523999"/>
            <a:ext cx="11224591" cy="4648201"/>
          </a:xfrm>
        </p:spPr>
        <p:txBody>
          <a:bodyPr>
            <a:normAutofit/>
          </a:bodyPr>
          <a:lstStyle/>
          <a:p>
            <a:pPr marL="0" indent="0">
              <a:buNone/>
            </a:pPr>
            <a:r>
              <a:rPr lang="en-US" sz="3200" dirty="0" smtClean="0"/>
              <a:t>General Industry – Permit-required Confined Space Rules are similar to the new Construction Safety Part 35</a:t>
            </a:r>
            <a:endParaRPr lang="en-US" sz="3200" dirty="0"/>
          </a:p>
        </p:txBody>
      </p:sp>
      <p:pic>
        <p:nvPicPr>
          <p:cNvPr id="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9" y="3154017"/>
            <a:ext cx="5830956" cy="31698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stretch>
            <a:fillRect/>
          </a:stretch>
        </p:blipFill>
        <p:spPr>
          <a:xfrm>
            <a:off x="10960311" y="5798573"/>
            <a:ext cx="1093143" cy="1013386"/>
          </a:xfrm>
          <a:prstGeom prst="rect">
            <a:avLst/>
          </a:prstGeom>
        </p:spPr>
      </p:pic>
      <p:sp>
        <p:nvSpPr>
          <p:cNvPr id="2" name="Slide Number Placeholder 1"/>
          <p:cNvSpPr>
            <a:spLocks noGrp="1"/>
          </p:cNvSpPr>
          <p:nvPr>
            <p:ph type="sldNum" sz="quarter" idx="12"/>
          </p:nvPr>
        </p:nvSpPr>
        <p:spPr/>
        <p:txBody>
          <a:bodyPr/>
          <a:lstStyle/>
          <a:p>
            <a:fld id="{B2A9530A-E14B-4D2E-8117-991B0EC27B9B}" type="slidenum">
              <a:rPr lang="en-US" smtClean="0"/>
              <a:t>8</a:t>
            </a:fld>
            <a:endParaRPr lang="en-US"/>
          </a:p>
        </p:txBody>
      </p:sp>
    </p:spTree>
    <p:extLst>
      <p:ext uri="{BB962C8B-B14F-4D97-AF65-F5344CB8AC3E}">
        <p14:creationId xmlns:p14="http://schemas.microsoft.com/office/powerpoint/2010/main" val="2314401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lenJ10\AppData\Local\Microsoft\Windows\Temporary Internet Files\Content.IE5\VCLR5FO0\Painter_cop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77745" y="2171120"/>
            <a:ext cx="3214255" cy="3214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2619" y="484632"/>
            <a:ext cx="11208326" cy="1191768"/>
          </a:xfrm>
        </p:spPr>
        <p:txBody>
          <a:bodyPr>
            <a:normAutofit/>
          </a:bodyPr>
          <a:lstStyle/>
          <a:p>
            <a:r>
              <a:rPr lang="en-US" sz="4800" dirty="0" smtClean="0"/>
              <a:t>Is the Work Construction or Maintenance?</a:t>
            </a:r>
            <a:endParaRPr lang="en-US" sz="4800" dirty="0"/>
          </a:p>
        </p:txBody>
      </p:sp>
      <p:sp>
        <p:nvSpPr>
          <p:cNvPr id="4" name="Slide Number Placeholder 3"/>
          <p:cNvSpPr>
            <a:spLocks noGrp="1"/>
          </p:cNvSpPr>
          <p:nvPr>
            <p:ph type="sldNum" sz="quarter" idx="12"/>
          </p:nvPr>
        </p:nvSpPr>
        <p:spPr/>
        <p:txBody>
          <a:bodyPr/>
          <a:lstStyle/>
          <a:p>
            <a:fld id="{B2A9530A-E14B-4D2E-8117-991B0EC27B9B}" type="slidenum">
              <a:rPr lang="en-US" smtClean="0"/>
              <a:t>9</a:t>
            </a:fld>
            <a:endParaRPr lang="en-US"/>
          </a:p>
        </p:txBody>
      </p:sp>
      <p:sp>
        <p:nvSpPr>
          <p:cNvPr id="3" name="Content Placeholder 2"/>
          <p:cNvSpPr>
            <a:spLocks noGrp="1"/>
          </p:cNvSpPr>
          <p:nvPr>
            <p:ph idx="1"/>
          </p:nvPr>
        </p:nvSpPr>
        <p:spPr>
          <a:xfrm>
            <a:off x="748146" y="1634836"/>
            <a:ext cx="10099964" cy="5029200"/>
          </a:xfrm>
        </p:spPr>
        <p:txBody>
          <a:bodyPr>
            <a:normAutofit fontScale="92500"/>
          </a:bodyPr>
          <a:lstStyle/>
          <a:p>
            <a:pPr marL="0" indent="0">
              <a:buNone/>
            </a:pPr>
            <a:r>
              <a:rPr lang="en-US" sz="2800" dirty="0" smtClean="0"/>
              <a:t>Construction </a:t>
            </a:r>
            <a:r>
              <a:rPr lang="en-US" sz="2800" dirty="0"/>
              <a:t>work would include: </a:t>
            </a:r>
            <a:endParaRPr lang="en-US" sz="2800" dirty="0" smtClean="0"/>
          </a:p>
          <a:p>
            <a:pPr lvl="1"/>
            <a:r>
              <a:rPr lang="en-US" sz="2400" dirty="0" smtClean="0"/>
              <a:t>construction</a:t>
            </a:r>
            <a:r>
              <a:rPr lang="en-US" sz="2400" dirty="0"/>
              <a:t>, alteration, and/or substantial repair (upgrades and improvements</a:t>
            </a:r>
            <a:r>
              <a:rPr lang="en-US" sz="2400" dirty="0" smtClean="0"/>
              <a:t>)</a:t>
            </a:r>
          </a:p>
          <a:p>
            <a:pPr lvl="1"/>
            <a:r>
              <a:rPr lang="en-US" sz="2400" dirty="0" smtClean="0"/>
              <a:t>painting </a:t>
            </a:r>
            <a:r>
              <a:rPr lang="en-US" sz="2400" dirty="0"/>
              <a:t>and decorating.</a:t>
            </a:r>
          </a:p>
          <a:p>
            <a:endParaRPr lang="en-US" sz="2800" dirty="0"/>
          </a:p>
          <a:p>
            <a:pPr marL="0" indent="0">
              <a:buNone/>
            </a:pPr>
            <a:r>
              <a:rPr lang="en-US" sz="2800" dirty="0"/>
              <a:t>The General Industry Standard would apply to “maintenance activities</a:t>
            </a:r>
            <a:r>
              <a:rPr lang="en-US" sz="2800" dirty="0" smtClean="0"/>
              <a:t>“</a:t>
            </a:r>
          </a:p>
          <a:p>
            <a:pPr lvl="1"/>
            <a:r>
              <a:rPr lang="en-US" sz="2400" dirty="0" smtClean="0"/>
              <a:t>Activities </a:t>
            </a:r>
            <a:r>
              <a:rPr lang="en-US" sz="2400" dirty="0"/>
              <a:t>related to making or keeping a structure, fixture or foundation in proper condition, in a routine, scheduled, or anticipated fashion. </a:t>
            </a:r>
          </a:p>
          <a:p>
            <a:endParaRPr lang="en-US" sz="2800" dirty="0"/>
          </a:p>
          <a:p>
            <a:r>
              <a:rPr lang="en-US" sz="2800" dirty="0"/>
              <a:t>Maintenance involves "keeping equipment working in its </a:t>
            </a:r>
            <a:r>
              <a:rPr lang="en-US" sz="2800" b="1" dirty="0"/>
              <a:t>existing</a:t>
            </a:r>
            <a:r>
              <a:rPr lang="en-US" sz="2800" dirty="0"/>
              <a:t> state, </a:t>
            </a:r>
            <a:r>
              <a:rPr lang="en-US" sz="2800" i="1" dirty="0"/>
              <a:t>i.e</a:t>
            </a:r>
            <a:r>
              <a:rPr lang="en-US" sz="2800" dirty="0"/>
              <a:t>., preventing its failure or decline.“</a:t>
            </a:r>
            <a:endParaRPr lang="en-US" sz="2800" baseline="30000" dirty="0"/>
          </a:p>
          <a:p>
            <a:endParaRPr lang="en-US" dirty="0"/>
          </a:p>
        </p:txBody>
      </p:sp>
    </p:spTree>
    <p:extLst>
      <p:ext uri="{BB962C8B-B14F-4D97-AF65-F5344CB8AC3E}">
        <p14:creationId xmlns:p14="http://schemas.microsoft.com/office/powerpoint/2010/main" val="3650124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12483</TotalTime>
  <Words>8745</Words>
  <Application>Microsoft Office PowerPoint</Application>
  <PresentationFormat>Widescreen</PresentationFormat>
  <Paragraphs>1001</Paragraphs>
  <Slides>54</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Rockwell</vt:lpstr>
      <vt:lpstr>Rockwell Condensed</vt:lpstr>
      <vt:lpstr>Wingdings</vt:lpstr>
      <vt:lpstr>Wood Type</vt:lpstr>
      <vt:lpstr>Custom Design</vt:lpstr>
      <vt:lpstr>MIOSHA Part 35 Confined Space in Construction - Awareness (OSHA 1926.1201 SubPart AA)</vt:lpstr>
      <vt:lpstr>Agenda</vt:lpstr>
      <vt:lpstr>Part 35 Scope and Application</vt:lpstr>
      <vt:lpstr>What is a confined space?</vt:lpstr>
      <vt:lpstr>Examples of a Confined space</vt:lpstr>
      <vt:lpstr>What is a permit required confined space?</vt:lpstr>
      <vt:lpstr>PowerPoint Presentation</vt:lpstr>
      <vt:lpstr>PowerPoint Presentation</vt:lpstr>
      <vt:lpstr>Is the Work Construction or Maintenance?</vt:lpstr>
      <vt:lpstr>Overview of Differences:  G.I. vs Construction Confined Space Rules</vt:lpstr>
      <vt:lpstr>Overview of Differences (continued)</vt:lpstr>
      <vt:lpstr>Confined Space in Construction: Who’s Who</vt:lpstr>
      <vt:lpstr>1926.1203(a) general requirements: Before Work Begins</vt:lpstr>
      <vt:lpstr>1926.1202/1203 Competent Person</vt:lpstr>
      <vt:lpstr>1926.1203 general requirements: Before Work Begins (continued)</vt:lpstr>
      <vt:lpstr>1926.1203 general requirements - Prevent Entry or else…</vt:lpstr>
      <vt:lpstr>1926.1203 general requirements – Written Program</vt:lpstr>
      <vt:lpstr>PowerPoint Presentation</vt:lpstr>
      <vt:lpstr>1926.1203 general requirements:  Alternate Entry and Reclassification</vt:lpstr>
      <vt:lpstr>1926.1203 general requirements:  Alternate Entry Procedures - Overview</vt:lpstr>
      <vt:lpstr>What are Physical hazards? Physical hazard means an existing or potential hazard that can cause death or serious physical damage</vt:lpstr>
      <vt:lpstr>1926.1203 general requirements:  Reclassification (e)(2)(g) - Overview</vt:lpstr>
      <vt:lpstr>Confined Space and PRCS Hazard and Procedures Information Exchange</vt:lpstr>
      <vt:lpstr>1926.1204 Permit Required Confined Space Program - Overview</vt:lpstr>
      <vt:lpstr>PowerPoint Presentation</vt:lpstr>
      <vt:lpstr>1926.1204 Permit Required Confined Space Program (e): Evaluation (continued)</vt:lpstr>
      <vt:lpstr>1926.1204 Permit Required Confined Space Program (e): Evaluation (continued)</vt:lpstr>
      <vt:lpstr>PowerPoint Presentation</vt:lpstr>
      <vt:lpstr>PowerPoint Presentation</vt:lpstr>
      <vt:lpstr>1926.1205 Permitting Process</vt:lpstr>
      <vt:lpstr>1926.1206 Entry Permit</vt:lpstr>
      <vt:lpstr>1926.1206 Entry Permit</vt:lpstr>
      <vt:lpstr>1926.1206 Entry Permit</vt:lpstr>
      <vt:lpstr>1926.1207 Training</vt:lpstr>
      <vt:lpstr>1926.1207 Training</vt:lpstr>
      <vt:lpstr>1926.1207 Training</vt:lpstr>
      <vt:lpstr>Duties and Responsibilities</vt:lpstr>
      <vt:lpstr>1926.1208 Duties: Authorized Entrant</vt:lpstr>
      <vt:lpstr>1926.1208 Duties: Authorized Entrant (continued)</vt:lpstr>
      <vt:lpstr>1926.1209 Duties of Attendants</vt:lpstr>
      <vt:lpstr>1926.1209 Duties of Attendants</vt:lpstr>
      <vt:lpstr>1926.1209 Duties of Attendants</vt:lpstr>
      <vt:lpstr>1926.1209 Duties of Attendants</vt:lpstr>
      <vt:lpstr>1926.1210 Duties of Entry Supervisors</vt:lpstr>
      <vt:lpstr>1926.1210 Duties of Entry Supervisors</vt:lpstr>
      <vt:lpstr>1926.1211 Rescue and Emergency Services - Evaluate</vt:lpstr>
      <vt:lpstr>1926.1211 Rescue and Emergency Services - Selection</vt:lpstr>
      <vt:lpstr>1926.1211 Rescue and Emergency Services – Information and Access</vt:lpstr>
      <vt:lpstr>1926.1211 Rescue and Emergency Services – Provided by Employee(s)</vt:lpstr>
      <vt:lpstr>PowerPoint Presentation</vt:lpstr>
      <vt:lpstr>PowerPoint Presentation</vt:lpstr>
      <vt:lpstr>1926.1212 Employee Participation</vt:lpstr>
      <vt:lpstr>Additional Information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in Construction</dc:title>
  <dc:subject>Confined Space Initiative</dc:subject>
  <dc:creator>MIOSHA</dc:creator>
  <cp:keywords>Confined Space in Construction, LARA, MIOSHA, CET</cp:keywords>
  <cp:lastModifiedBy>Smith, Staci (LARA)</cp:lastModifiedBy>
  <cp:revision>425</cp:revision>
  <cp:lastPrinted>2015-12-09T14:13:00Z</cp:lastPrinted>
  <dcterms:created xsi:type="dcterms:W3CDTF">2015-07-04T22:04:21Z</dcterms:created>
  <dcterms:modified xsi:type="dcterms:W3CDTF">2016-03-09T19:33:31Z</dcterms:modified>
</cp:coreProperties>
</file>