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8" r:id="rId3"/>
    <p:sldId id="319" r:id="rId4"/>
    <p:sldId id="273" r:id="rId5"/>
    <p:sldId id="289" r:id="rId6"/>
    <p:sldId id="309" r:id="rId7"/>
    <p:sldId id="296" r:id="rId8"/>
    <p:sldId id="297" r:id="rId9"/>
    <p:sldId id="298" r:id="rId10"/>
    <p:sldId id="274" r:id="rId11"/>
    <p:sldId id="307" r:id="rId12"/>
    <p:sldId id="308" r:id="rId13"/>
    <p:sldId id="317" r:id="rId14"/>
    <p:sldId id="261" r:id="rId15"/>
    <p:sldId id="299" r:id="rId16"/>
    <p:sldId id="305" r:id="rId17"/>
    <p:sldId id="303" r:id="rId18"/>
    <p:sldId id="304" r:id="rId19"/>
    <p:sldId id="293" r:id="rId20"/>
    <p:sldId id="310" r:id="rId21"/>
    <p:sldId id="311" r:id="rId22"/>
    <p:sldId id="316" r:id="rId23"/>
    <p:sldId id="318" r:id="rId2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94630"/>
  </p:normalViewPr>
  <p:slideViewPr>
    <p:cSldViewPr>
      <p:cViewPr varScale="1">
        <p:scale>
          <a:sx n="100" d="100"/>
          <a:sy n="100" d="100"/>
        </p:scale>
        <p:origin x="9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7BEE04AB-A4FB-48A1-A13F-386F358783E4}" type="datetimeFigureOut">
              <a:rPr lang="en-US" smtClean="0"/>
              <a:pPr/>
              <a:t>1/18/2017</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156ECF5-8C3E-4BCE-B837-6DE651E70D56}" type="slidenum">
              <a:rPr lang="en-US" smtClean="0"/>
              <a:pPr/>
              <a:t>‹#›</a:t>
            </a:fld>
            <a:endParaRPr lang="en-US"/>
          </a:p>
        </p:txBody>
      </p:sp>
    </p:spTree>
    <p:extLst>
      <p:ext uri="{BB962C8B-B14F-4D97-AF65-F5344CB8AC3E}">
        <p14:creationId xmlns:p14="http://schemas.microsoft.com/office/powerpoint/2010/main" val="45965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Referral from participating hospital is only for the pilot.  We expect that this</a:t>
            </a:r>
            <a:r>
              <a:rPr lang="en-US" baseline="0" dirty="0"/>
              <a:t> service will be Medicaid billable and are working towards that goal.</a:t>
            </a:r>
            <a:endParaRPr lang="en-US" dirty="0"/>
          </a:p>
        </p:txBody>
      </p:sp>
      <p:sp>
        <p:nvSpPr>
          <p:cNvPr id="4" name="Slide Number Placeholder 3"/>
          <p:cNvSpPr>
            <a:spLocks noGrp="1"/>
          </p:cNvSpPr>
          <p:nvPr>
            <p:ph type="sldNum" sz="quarter" idx="10"/>
          </p:nvPr>
        </p:nvSpPr>
        <p:spPr/>
        <p:txBody>
          <a:bodyPr/>
          <a:lstStyle/>
          <a:p>
            <a:fld id="{F156ECF5-8C3E-4BCE-B837-6DE651E70D56}" type="slidenum">
              <a:rPr lang="en-US" smtClean="0"/>
              <a:pPr/>
              <a:t>7</a:t>
            </a:fld>
            <a:endParaRPr lang="en-US"/>
          </a:p>
        </p:txBody>
      </p:sp>
    </p:spTree>
    <p:extLst>
      <p:ext uri="{BB962C8B-B14F-4D97-AF65-F5344CB8AC3E}">
        <p14:creationId xmlns:p14="http://schemas.microsoft.com/office/powerpoint/2010/main" val="22315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reasons why recuperative care or medical respite is a good idea.</a:t>
            </a:r>
          </a:p>
        </p:txBody>
      </p:sp>
      <p:sp>
        <p:nvSpPr>
          <p:cNvPr id="4" name="Slide Number Placeholder 3"/>
          <p:cNvSpPr>
            <a:spLocks noGrp="1"/>
          </p:cNvSpPr>
          <p:nvPr>
            <p:ph type="sldNum" sz="quarter" idx="10"/>
          </p:nvPr>
        </p:nvSpPr>
        <p:spPr/>
        <p:txBody>
          <a:bodyPr/>
          <a:lstStyle/>
          <a:p>
            <a:fld id="{F156ECF5-8C3E-4BCE-B837-6DE651E70D56}" type="slidenum">
              <a:rPr lang="en-US" smtClean="0"/>
              <a:pPr/>
              <a:t>14</a:t>
            </a:fld>
            <a:endParaRPr lang="en-US"/>
          </a:p>
        </p:txBody>
      </p:sp>
    </p:spTree>
    <p:extLst>
      <p:ext uri="{BB962C8B-B14F-4D97-AF65-F5344CB8AC3E}">
        <p14:creationId xmlns:p14="http://schemas.microsoft.com/office/powerpoint/2010/main" val="373095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BBD5407D-0F5B-4D20-B914-3D28C8B5884C}"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D5407D-0F5B-4D20-B914-3D28C8B5884C}"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D5407D-0F5B-4D20-B914-3D28C8B5884C}"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D5407D-0F5B-4D20-B914-3D28C8B5884C}"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D5407D-0F5B-4D20-B914-3D28C8B5884C}"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D5407D-0F5B-4D20-B914-3D28C8B5884C}"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D5407D-0F5B-4D20-B914-3D28C8B5884C}"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BD5407D-0F5B-4D20-B914-3D28C8B5884C}"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BD5407D-0F5B-4D20-B914-3D28C8B5884C}"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D5407D-0F5B-4D20-B914-3D28C8B5884C}"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2A7D-1898-4032-AD8E-FE47087A3C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D5407D-0F5B-4D20-B914-3D28C8B5884C}"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2A7D-1898-4032-AD8E-FE47087A3C3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BD5407D-0F5B-4D20-B914-3D28C8B5884C}" type="datetimeFigureOut">
              <a:rPr lang="en-US" smtClean="0"/>
              <a:pPr/>
              <a:t>1/18/2017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402A7D-1898-4032-AD8E-FE47087A3C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HOPE Recuperative Center</a:t>
            </a:r>
          </a:p>
        </p:txBody>
      </p:sp>
      <p:sp>
        <p:nvSpPr>
          <p:cNvPr id="3" name="Subtitle 2"/>
          <p:cNvSpPr>
            <a:spLocks noGrp="1"/>
          </p:cNvSpPr>
          <p:nvPr>
            <p:ph type="subTitle" idx="1"/>
          </p:nvPr>
        </p:nvSpPr>
        <p:spPr/>
        <p:txBody>
          <a:bodyPr>
            <a:normAutofit/>
          </a:bodyPr>
          <a:lstStyle/>
          <a:p>
            <a:endParaRPr lang="en-US" sz="1600" dirty="0"/>
          </a:p>
          <a:p>
            <a:r>
              <a:rPr lang="en-US" sz="1600" dirty="0"/>
              <a:t>A Hospital “Discharge to Home” Option for Those Who Are Homeless.</a:t>
            </a:r>
          </a:p>
        </p:txBody>
      </p:sp>
      <p:pic>
        <p:nvPicPr>
          <p:cNvPr id="4" name="Picture 3" descr="HOPE14No-Background_Small.jpg"/>
          <p:cNvPicPr>
            <a:picLocks noChangeAspect="1"/>
          </p:cNvPicPr>
          <p:nvPr/>
        </p:nvPicPr>
        <p:blipFill>
          <a:blip r:embed="rId2" cstate="print"/>
          <a:stretch>
            <a:fillRect/>
          </a:stretch>
        </p:blipFill>
        <p:spPr>
          <a:xfrm>
            <a:off x="685800" y="533400"/>
            <a:ext cx="2849217" cy="167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Pilot Goals</a:t>
            </a:r>
          </a:p>
        </p:txBody>
      </p:sp>
      <p:sp>
        <p:nvSpPr>
          <p:cNvPr id="3" name="Content Placeholder 2"/>
          <p:cNvSpPr>
            <a:spLocks noGrp="1"/>
          </p:cNvSpPr>
          <p:nvPr>
            <p:ph idx="1"/>
          </p:nvPr>
        </p:nvSpPr>
        <p:spPr/>
        <p:txBody>
          <a:bodyPr>
            <a:normAutofit fontScale="77500" lnSpcReduction="20000"/>
          </a:bodyPr>
          <a:lstStyle/>
          <a:p>
            <a:endParaRPr lang="en-US" dirty="0"/>
          </a:p>
          <a:p>
            <a:endParaRPr lang="en-US" dirty="0"/>
          </a:p>
          <a:p>
            <a:r>
              <a:rPr lang="en-US" dirty="0"/>
              <a:t>Improve patient outcomes</a:t>
            </a:r>
          </a:p>
          <a:p>
            <a:endParaRPr lang="en-US" dirty="0"/>
          </a:p>
          <a:p>
            <a:r>
              <a:rPr lang="en-US" dirty="0"/>
              <a:t>Promote the patient’s human right to health and dignity</a:t>
            </a:r>
          </a:p>
          <a:p>
            <a:endParaRPr lang="en-US" dirty="0"/>
          </a:p>
          <a:p>
            <a:r>
              <a:rPr lang="en-US" dirty="0"/>
              <a:t>Decrease hospital readmissions</a:t>
            </a:r>
          </a:p>
          <a:p>
            <a:endParaRPr lang="en-US" dirty="0"/>
          </a:p>
          <a:p>
            <a:r>
              <a:rPr lang="en-US" dirty="0"/>
              <a:t>Connect patients with medical, mental health supports</a:t>
            </a:r>
          </a:p>
          <a:p>
            <a:endParaRPr lang="en-US" dirty="0"/>
          </a:p>
          <a:p>
            <a:r>
              <a:rPr lang="en-US" dirty="0"/>
              <a:t>Connect patient with permanent housing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When Homeless Individuals are Discharged from the Hospital</a:t>
            </a:r>
          </a:p>
        </p:txBody>
      </p:sp>
      <p:sp>
        <p:nvSpPr>
          <p:cNvPr id="3" name="Content Placeholder 2"/>
          <p:cNvSpPr>
            <a:spLocks noGrp="1"/>
          </p:cNvSpPr>
          <p:nvPr>
            <p:ph idx="1"/>
          </p:nvPr>
        </p:nvSpPr>
        <p:spPr/>
        <p:txBody>
          <a:bodyPr>
            <a:normAutofit fontScale="55000" lnSpcReduction="20000"/>
          </a:bodyPr>
          <a:lstStyle/>
          <a:p>
            <a:pPr algn="ctr">
              <a:buNone/>
            </a:pPr>
            <a:r>
              <a:rPr lang="en-US" b="1" dirty="0"/>
              <a:t>We provide…</a:t>
            </a:r>
          </a:p>
          <a:p>
            <a:pPr>
              <a:buNone/>
            </a:pPr>
            <a:endParaRPr lang="en-US" dirty="0"/>
          </a:p>
          <a:p>
            <a:r>
              <a:rPr lang="en-US" dirty="0"/>
              <a:t>A bed for bed rest</a:t>
            </a:r>
          </a:p>
          <a:p>
            <a:endParaRPr lang="en-US" dirty="0"/>
          </a:p>
          <a:p>
            <a:r>
              <a:rPr lang="en-US" dirty="0"/>
              <a:t>Patient education and an environment to keep wounds clean</a:t>
            </a:r>
          </a:p>
          <a:p>
            <a:endParaRPr lang="en-US" dirty="0"/>
          </a:p>
          <a:p>
            <a:r>
              <a:rPr lang="en-US" dirty="0"/>
              <a:t>Nurses to oversee medication compliance and education </a:t>
            </a:r>
          </a:p>
          <a:p>
            <a:endParaRPr lang="en-US" dirty="0"/>
          </a:p>
          <a:p>
            <a:r>
              <a:rPr lang="en-US" dirty="0"/>
              <a:t>Nutritious meals &amp; snacks</a:t>
            </a:r>
          </a:p>
          <a:p>
            <a:endParaRPr lang="en-US" dirty="0"/>
          </a:p>
          <a:p>
            <a:r>
              <a:rPr lang="en-US" dirty="0"/>
              <a:t>A support system of professionals to help with treatment plan</a:t>
            </a:r>
          </a:p>
          <a:p>
            <a:endParaRPr lang="en-US" dirty="0"/>
          </a:p>
          <a:p>
            <a:r>
              <a:rPr lang="en-US" dirty="0"/>
              <a:t>Education on how to use insurance benefits, including transportation benefit for follow up care</a:t>
            </a:r>
          </a:p>
          <a:p>
            <a:endParaRPr lang="en-US" dirty="0"/>
          </a:p>
          <a:p>
            <a:r>
              <a:rPr lang="en-US" dirty="0"/>
              <a:t>Linkage to permanent housing </a:t>
            </a:r>
          </a:p>
          <a:p>
            <a:endParaRPr lang="en-US" dirty="0"/>
          </a:p>
          <a:p>
            <a:r>
              <a:rPr lang="en-US" dirty="0"/>
              <a:t>Pre-tenancy coaching and other preparation for independent living</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HOPE’s Service Navigator</a:t>
            </a:r>
          </a:p>
        </p:txBody>
      </p:sp>
      <p:sp>
        <p:nvSpPr>
          <p:cNvPr id="3" name="Content Placeholder 2"/>
          <p:cNvSpPr>
            <a:spLocks noGrp="1"/>
          </p:cNvSpPr>
          <p:nvPr>
            <p:ph idx="1"/>
          </p:nvPr>
        </p:nvSpPr>
        <p:spPr/>
        <p:txBody>
          <a:bodyPr>
            <a:normAutofit fontScale="92500" lnSpcReduction="10000"/>
          </a:bodyPr>
          <a:lstStyle/>
          <a:p>
            <a:r>
              <a:rPr lang="en-US" dirty="0"/>
              <a:t>Linkage to:</a:t>
            </a:r>
          </a:p>
          <a:p>
            <a:pPr lvl="1"/>
            <a:r>
              <a:rPr lang="en-US" dirty="0"/>
              <a:t>Access of vital documents (Birth Certificate, Social Security Card, ID)</a:t>
            </a:r>
          </a:p>
          <a:p>
            <a:pPr lvl="1"/>
            <a:endParaRPr lang="en-US" dirty="0"/>
          </a:p>
          <a:p>
            <a:pPr lvl="1"/>
            <a:r>
              <a:rPr lang="en-US" dirty="0"/>
              <a:t>Community resource referrals (housing, mental health service, supportive services)</a:t>
            </a:r>
          </a:p>
          <a:p>
            <a:pPr lvl="1"/>
            <a:endParaRPr lang="en-US" dirty="0"/>
          </a:p>
          <a:p>
            <a:pPr lvl="1"/>
            <a:r>
              <a:rPr lang="en-US" dirty="0"/>
              <a:t>Help guests learn about insurance benefits (e.g. transportation)</a:t>
            </a:r>
          </a:p>
          <a:p>
            <a:pPr lvl="1"/>
            <a:endParaRPr lang="en-US" dirty="0"/>
          </a:p>
          <a:p>
            <a:pPr lvl="1"/>
            <a:r>
              <a:rPr lang="en-US" dirty="0"/>
              <a:t> Individual needs assessments of each guest, development of case care plan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PILOT FUNDING</a:t>
            </a:r>
          </a:p>
        </p:txBody>
      </p:sp>
      <p:sp>
        <p:nvSpPr>
          <p:cNvPr id="3" name="Content Placeholder 2"/>
          <p:cNvSpPr>
            <a:spLocks noGrp="1"/>
          </p:cNvSpPr>
          <p:nvPr>
            <p:ph idx="1"/>
          </p:nvPr>
        </p:nvSpPr>
        <p:spPr/>
        <p:txBody>
          <a:bodyPr>
            <a:normAutofit lnSpcReduction="10000"/>
          </a:bodyPr>
          <a:lstStyle/>
          <a:p>
            <a:r>
              <a:rPr lang="en-US" dirty="0"/>
              <a:t>Foundations</a:t>
            </a:r>
          </a:p>
          <a:p>
            <a:endParaRPr lang="en-US" dirty="0"/>
          </a:p>
          <a:p>
            <a:r>
              <a:rPr lang="en-US" dirty="0"/>
              <a:t>Hospital grants</a:t>
            </a:r>
          </a:p>
          <a:p>
            <a:endParaRPr lang="en-US" dirty="0"/>
          </a:p>
          <a:p>
            <a:r>
              <a:rPr lang="en-US" dirty="0"/>
              <a:t>MSHDA and Oakland ESG</a:t>
            </a:r>
          </a:p>
          <a:p>
            <a:endParaRPr lang="en-US" dirty="0"/>
          </a:p>
          <a:p>
            <a:r>
              <a:rPr lang="en-US" dirty="0"/>
              <a:t>ESP</a:t>
            </a:r>
          </a:p>
          <a:p>
            <a:endParaRPr lang="en-US" dirty="0"/>
          </a:p>
          <a:p>
            <a:r>
              <a:rPr lang="en-US" dirty="0"/>
              <a:t>Medicaid reimbursable in other states</a:t>
            </a:r>
          </a:p>
        </p:txBody>
      </p:sp>
    </p:spTree>
    <p:extLst>
      <p:ext uri="{BB962C8B-B14F-4D97-AF65-F5344CB8AC3E}">
        <p14:creationId xmlns:p14="http://schemas.microsoft.com/office/powerpoint/2010/main" val="397697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HOPE Recuperative Statistics</a:t>
            </a:r>
          </a:p>
        </p:txBody>
      </p:sp>
      <p:sp>
        <p:nvSpPr>
          <p:cNvPr id="3" name="Content Placeholder 2"/>
          <p:cNvSpPr>
            <a:spLocks noGrp="1"/>
          </p:cNvSpPr>
          <p:nvPr>
            <p:ph idx="1"/>
          </p:nvPr>
        </p:nvSpPr>
        <p:spPr>
          <a:xfrm>
            <a:off x="533400" y="609600"/>
            <a:ext cx="8183880" cy="4187952"/>
          </a:xfrm>
        </p:spPr>
        <p:txBody>
          <a:bodyPr>
            <a:normAutofit lnSpcReduction="10000"/>
          </a:bodyPr>
          <a:lstStyle/>
          <a:p>
            <a:pPr>
              <a:buNone/>
            </a:pPr>
            <a:endParaRPr lang="en-US" dirty="0"/>
          </a:p>
          <a:p>
            <a:r>
              <a:rPr lang="en-US" dirty="0"/>
              <a:t>Pilot Census to Date—41</a:t>
            </a:r>
          </a:p>
          <a:p>
            <a:r>
              <a:rPr lang="en-US" dirty="0"/>
              <a:t>Patient issues</a:t>
            </a:r>
          </a:p>
          <a:p>
            <a:pPr>
              <a:buNone/>
            </a:pPr>
            <a:r>
              <a:rPr lang="en-US" dirty="0"/>
              <a:t>		-</a:t>
            </a:r>
            <a:r>
              <a:rPr lang="en-US" sz="1800" dirty="0"/>
              <a:t>amputations</a:t>
            </a:r>
          </a:p>
          <a:p>
            <a:pPr>
              <a:buNone/>
            </a:pPr>
            <a:r>
              <a:rPr lang="en-US" sz="1800" dirty="0"/>
              <a:t>		-cancer</a:t>
            </a:r>
          </a:p>
          <a:p>
            <a:pPr>
              <a:buNone/>
            </a:pPr>
            <a:r>
              <a:rPr lang="en-US" sz="1800" dirty="0"/>
              <a:t>		-brain shunt</a:t>
            </a:r>
          </a:p>
          <a:p>
            <a:pPr>
              <a:buNone/>
            </a:pPr>
            <a:r>
              <a:rPr lang="en-US" sz="1800" dirty="0"/>
              <a:t>		-post surgery</a:t>
            </a:r>
          </a:p>
          <a:p>
            <a:pPr>
              <a:buNone/>
            </a:pPr>
            <a:r>
              <a:rPr lang="en-US" sz="1800" dirty="0"/>
              <a:t>		-uncontrolled hypertension</a:t>
            </a:r>
          </a:p>
          <a:p>
            <a:pPr>
              <a:buNone/>
            </a:pPr>
            <a:r>
              <a:rPr lang="en-US" sz="1800" dirty="0"/>
              <a:t>		-open heart surgery</a:t>
            </a:r>
          </a:p>
          <a:p>
            <a:pPr>
              <a:buNone/>
            </a:pPr>
            <a:r>
              <a:rPr lang="en-US" sz="1800" dirty="0"/>
              <a:t>		-hit by car/car accident</a:t>
            </a:r>
          </a:p>
          <a:p>
            <a:pPr>
              <a:buNone/>
            </a:pPr>
            <a:r>
              <a:rPr lang="en-US" sz="1800" dirty="0"/>
              <a:t>		-compound fractures requiring follow up surgery</a:t>
            </a:r>
          </a:p>
          <a:p>
            <a:pPr>
              <a:buNone/>
            </a:pPr>
            <a:r>
              <a:rPr lang="en-US" sz="1800" dirty="0"/>
              <a:t>		-complications from diabetes, epilepsy and lupus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Recuperative Statistics</a:t>
            </a:r>
          </a:p>
        </p:txBody>
      </p:sp>
      <p:sp>
        <p:nvSpPr>
          <p:cNvPr id="3" name="Content Placeholder 2"/>
          <p:cNvSpPr>
            <a:spLocks noGrp="1"/>
          </p:cNvSpPr>
          <p:nvPr>
            <p:ph idx="1"/>
          </p:nvPr>
        </p:nvSpPr>
        <p:spPr>
          <a:xfrm>
            <a:off x="502920" y="530352"/>
            <a:ext cx="8183880" cy="4727448"/>
          </a:xfrm>
        </p:spPr>
        <p:txBody>
          <a:bodyPr>
            <a:normAutofit/>
          </a:bodyPr>
          <a:lstStyle/>
          <a:p>
            <a:r>
              <a:rPr lang="en-US" dirty="0"/>
              <a:t>Of the 41 patients:</a:t>
            </a:r>
          </a:p>
          <a:p>
            <a:pPr lvl="1"/>
            <a:r>
              <a:rPr lang="en-US" dirty="0"/>
              <a:t>29 have been positively discharged to stable housing</a:t>
            </a:r>
          </a:p>
          <a:p>
            <a:pPr lvl="1"/>
            <a:r>
              <a:rPr lang="en-US" dirty="0"/>
              <a:t>One guest with cancer died</a:t>
            </a:r>
          </a:p>
          <a:p>
            <a:pPr lvl="1"/>
            <a:r>
              <a:rPr lang="en-US" dirty="0"/>
              <a:t>3 guests were discharge to psychiatric hospitals</a:t>
            </a:r>
          </a:p>
          <a:p>
            <a:pPr lvl="1"/>
            <a:r>
              <a:rPr lang="en-US" dirty="0"/>
              <a:t>One guest was discharged to court ordered program for substance use rehab</a:t>
            </a:r>
          </a:p>
          <a:p>
            <a:pPr lvl="1"/>
            <a:r>
              <a:rPr lang="en-US" dirty="0"/>
              <a:t>Current census is 9</a:t>
            </a:r>
          </a:p>
          <a:p>
            <a:pPr lvl="1"/>
            <a:r>
              <a:rPr lang="en-US" dirty="0"/>
              <a:t>Average length of stay 44 days</a:t>
            </a:r>
          </a:p>
          <a:p>
            <a:pPr lvl="1"/>
            <a:endParaRPr lang="en-US" dirty="0"/>
          </a:p>
          <a:p>
            <a:pPr lvl="1"/>
            <a:endParaRPr lang="en-US" dirty="0"/>
          </a:p>
        </p:txBody>
      </p:sp>
    </p:spTree>
    <p:extLst>
      <p:ext uri="{BB962C8B-B14F-4D97-AF65-F5344CB8AC3E}">
        <p14:creationId xmlns:p14="http://schemas.microsoft.com/office/powerpoint/2010/main" val="106546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Community Mental Health Connection</a:t>
            </a:r>
          </a:p>
        </p:txBody>
      </p:sp>
      <p:sp>
        <p:nvSpPr>
          <p:cNvPr id="3" name="Content Placeholder 2"/>
          <p:cNvSpPr>
            <a:spLocks noGrp="1"/>
          </p:cNvSpPr>
          <p:nvPr>
            <p:ph idx="1"/>
          </p:nvPr>
        </p:nvSpPr>
        <p:spPr>
          <a:xfrm>
            <a:off x="533400" y="990600"/>
            <a:ext cx="8183880" cy="3803904"/>
          </a:xfrm>
        </p:spPr>
        <p:txBody>
          <a:bodyPr/>
          <a:lstStyle/>
          <a:p>
            <a:r>
              <a:rPr lang="en-US" dirty="0"/>
              <a:t>36 were connected with community mental health services </a:t>
            </a:r>
          </a:p>
          <a:p>
            <a:r>
              <a:rPr lang="en-US" dirty="0"/>
              <a:t>2 were receiving private mental health services</a:t>
            </a:r>
          </a:p>
          <a:p>
            <a:r>
              <a:rPr lang="en-US" dirty="0"/>
              <a:t>1 was ineligible for CMH services</a:t>
            </a:r>
          </a:p>
          <a:p>
            <a:r>
              <a:rPr lang="en-US" dirty="0"/>
              <a:t>2 refused mental health screenings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HOPE Recuperative and Healthy Michigan Medicaid Plans</a:t>
            </a:r>
          </a:p>
        </p:txBody>
      </p:sp>
      <p:sp>
        <p:nvSpPr>
          <p:cNvPr id="3" name="Content Placeholder 2"/>
          <p:cNvSpPr>
            <a:spLocks noGrp="1"/>
          </p:cNvSpPr>
          <p:nvPr>
            <p:ph idx="1"/>
          </p:nvPr>
        </p:nvSpPr>
        <p:spPr/>
        <p:txBody>
          <a:bodyPr>
            <a:normAutofit fontScale="77500" lnSpcReduction="20000"/>
          </a:bodyPr>
          <a:lstStyle/>
          <a:p>
            <a:r>
              <a:rPr lang="en-US" dirty="0"/>
              <a:t>All discharged and current guests have health insurance</a:t>
            </a:r>
          </a:p>
          <a:p>
            <a:pPr marL="0" indent="0">
              <a:buNone/>
            </a:pPr>
            <a:endParaRPr lang="en-US" dirty="0"/>
          </a:p>
          <a:p>
            <a:r>
              <a:rPr lang="en-US" dirty="0"/>
              <a:t>Nurses and staff coach guests on proper use of prescribed medication, managing the guest’s particular medical condition, importance of keeping follow up appointments.</a:t>
            </a:r>
          </a:p>
          <a:p>
            <a:endParaRPr lang="en-US" dirty="0"/>
          </a:p>
          <a:p>
            <a:r>
              <a:rPr lang="en-US" dirty="0"/>
              <a:t>Guests are coached on how to secure transportation to appointments and what to do if the ride does not come</a:t>
            </a:r>
          </a:p>
          <a:p>
            <a:endParaRPr lang="en-US" dirty="0"/>
          </a:p>
          <a:p>
            <a:r>
              <a:rPr lang="en-US" dirty="0"/>
              <a:t>Guests learn about  and are connected with pharmacies that deliver to their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343400"/>
            <a:ext cx="8183880" cy="1691640"/>
          </a:xfrm>
        </p:spPr>
        <p:txBody>
          <a:bodyPr>
            <a:normAutofit fontScale="90000"/>
          </a:bodyPr>
          <a:lstStyle/>
          <a:p>
            <a:pPr algn="ctr"/>
            <a:r>
              <a:rPr lang="en-US" dirty="0"/>
              <a:t>HOPE Recuperative and Healthy Michigan Medicaid Insurance Plans</a:t>
            </a:r>
          </a:p>
        </p:txBody>
      </p:sp>
      <p:sp>
        <p:nvSpPr>
          <p:cNvPr id="3" name="Content Placeholder 2"/>
          <p:cNvSpPr>
            <a:spLocks noGrp="1"/>
          </p:cNvSpPr>
          <p:nvPr>
            <p:ph idx="1"/>
          </p:nvPr>
        </p:nvSpPr>
        <p:spPr>
          <a:xfrm>
            <a:off x="502920" y="685800"/>
            <a:ext cx="8183880" cy="3810000"/>
          </a:xfrm>
        </p:spPr>
        <p:txBody>
          <a:bodyPr/>
          <a:lstStyle/>
          <a:p>
            <a:r>
              <a:rPr lang="en-US" dirty="0"/>
              <a:t>HOPE also advocates for better accountability for those providing transportation to medical appointments</a:t>
            </a:r>
          </a:p>
          <a:p>
            <a:pPr marL="0" indent="0">
              <a:buNone/>
            </a:pPr>
            <a:endParaRPr lang="en-US" dirty="0"/>
          </a:p>
          <a:p>
            <a:r>
              <a:rPr lang="en-US" dirty="0"/>
              <a:t>HOPE is working to improve medical transportation flexibility including those with multiple appointments in a day or during the week</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  Recuperative Care Makes a Difference!</a:t>
            </a:r>
            <a:br>
              <a:rPr lang="en-US" sz="2800" dirty="0"/>
            </a:br>
            <a:r>
              <a:rPr lang="en-US" sz="2800" dirty="0"/>
              <a:t>Case Studies </a:t>
            </a:r>
          </a:p>
        </p:txBody>
      </p:sp>
      <p:sp>
        <p:nvSpPr>
          <p:cNvPr id="3" name="Text Placeholder 2"/>
          <p:cNvSpPr>
            <a:spLocks noGrp="1"/>
          </p:cNvSpPr>
          <p:nvPr>
            <p:ph type="body" idx="1"/>
          </p:nvPr>
        </p:nvSpPr>
        <p:spPr/>
        <p:txBody>
          <a:bodyPr/>
          <a:lstStyle/>
          <a:p>
            <a:r>
              <a:rPr lang="en-US" dirty="0"/>
              <a:t>          </a:t>
            </a:r>
          </a:p>
        </p:txBody>
      </p:sp>
      <p:sp>
        <p:nvSpPr>
          <p:cNvPr id="4" name="Text Placeholder 3"/>
          <p:cNvSpPr>
            <a:spLocks noGrp="1"/>
          </p:cNvSpPr>
          <p:nvPr>
            <p:ph type="body" sz="half" idx="3"/>
          </p:nvPr>
        </p:nvSpPr>
        <p:spPr/>
        <p:txBody>
          <a:bodyPr/>
          <a:lstStyle/>
          <a:p>
            <a:r>
              <a:rPr lang="en-US" dirty="0"/>
              <a:t>            </a:t>
            </a:r>
          </a:p>
        </p:txBody>
      </p:sp>
      <p:pic>
        <p:nvPicPr>
          <p:cNvPr id="7" name="Content Placeholder 6" descr="Jim Evans PIC (2).jpg"/>
          <p:cNvPicPr>
            <a:picLocks noGrp="1" noChangeAspect="1"/>
          </p:cNvPicPr>
          <p:nvPr>
            <p:ph sz="quarter" idx="2"/>
          </p:nvPr>
        </p:nvPicPr>
        <p:blipFill>
          <a:blip r:embed="rId2" cstate="print"/>
          <a:stretch>
            <a:fillRect/>
          </a:stretch>
        </p:blipFill>
        <p:spPr>
          <a:xfrm>
            <a:off x="608013" y="2021044"/>
            <a:ext cx="3930650" cy="2342836"/>
          </a:xfrm>
        </p:spPr>
      </p:pic>
      <p:pic>
        <p:nvPicPr>
          <p:cNvPr id="8" name="Content Placeholder 7" descr="EArthur Keys (2).png"/>
          <p:cNvPicPr>
            <a:picLocks noGrp="1" noChangeAspect="1"/>
          </p:cNvPicPr>
          <p:nvPr>
            <p:ph sz="quarter" idx="4"/>
          </p:nvPr>
        </p:nvPicPr>
        <p:blipFill>
          <a:blip r:embed="rId3" cstate="print"/>
          <a:stretch>
            <a:fillRect/>
          </a:stretch>
        </p:blipFill>
        <p:spPr>
          <a:xfrm>
            <a:off x="4652963" y="1507540"/>
            <a:ext cx="3930650" cy="336984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Recuperative Care?</a:t>
            </a:r>
          </a:p>
        </p:txBody>
      </p:sp>
      <p:sp>
        <p:nvSpPr>
          <p:cNvPr id="3" name="Content Placeholder 2"/>
          <p:cNvSpPr>
            <a:spLocks noGrp="1"/>
          </p:cNvSpPr>
          <p:nvPr>
            <p:ph idx="1"/>
          </p:nvPr>
        </p:nvSpPr>
        <p:spPr/>
        <p:txBody>
          <a:bodyPr/>
          <a:lstStyle/>
          <a:p>
            <a:endParaRPr lang="en-US" dirty="0"/>
          </a:p>
          <a:p>
            <a:endParaRPr lang="en-US" dirty="0"/>
          </a:p>
          <a:p>
            <a:r>
              <a:rPr lang="en-US" dirty="0"/>
              <a:t>Recuperative care is acute and post acute medical care for homeless persons who are too ill or frail to recover from a physical illness or injury on the streets but are not ill enough to be in a hospital.</a:t>
            </a:r>
          </a:p>
          <a:p>
            <a:pPr>
              <a:buNone/>
            </a:pPr>
            <a:r>
              <a:rPr lang="en-US" sz="1400" i="1" dirty="0"/>
              <a:t>         National Healthcare for the Homeless Council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Inspiration for HOPE Recuperative</a:t>
            </a:r>
          </a:p>
        </p:txBody>
      </p:sp>
      <p:sp>
        <p:nvSpPr>
          <p:cNvPr id="4" name="Content Placeholder 3"/>
          <p:cNvSpPr>
            <a:spLocks noGrp="1"/>
          </p:cNvSpPr>
          <p:nvPr>
            <p:ph sz="half" idx="2"/>
          </p:nvPr>
        </p:nvSpPr>
        <p:spPr/>
        <p:txBody>
          <a:bodyPr>
            <a:normAutofit fontScale="92500" lnSpcReduction="10000"/>
          </a:bodyPr>
          <a:lstStyle/>
          <a:p>
            <a:r>
              <a:rPr lang="en-US" dirty="0"/>
              <a:t>Age 47</a:t>
            </a:r>
          </a:p>
          <a:p>
            <a:r>
              <a:rPr lang="en-US" dirty="0" err="1"/>
              <a:t>Hx</a:t>
            </a:r>
            <a:r>
              <a:rPr lang="en-US" dirty="0"/>
              <a:t> of substance use</a:t>
            </a:r>
          </a:p>
          <a:p>
            <a:r>
              <a:rPr lang="en-US" dirty="0"/>
              <a:t>Frostbite injury to toes of right foot</a:t>
            </a:r>
          </a:p>
          <a:p>
            <a:r>
              <a:rPr lang="en-US" dirty="0"/>
              <a:t>Progressive amputations</a:t>
            </a:r>
          </a:p>
          <a:p>
            <a:r>
              <a:rPr lang="en-US" dirty="0"/>
              <a:t>6+ hospital stays between 12/10 and 6/11</a:t>
            </a:r>
          </a:p>
          <a:p>
            <a:r>
              <a:rPr lang="en-US" dirty="0"/>
              <a:t>Cost hospital $1 million+</a:t>
            </a:r>
          </a:p>
          <a:p>
            <a:r>
              <a:rPr lang="en-US" dirty="0"/>
              <a:t>Jim died in Dec 2012</a:t>
            </a:r>
          </a:p>
        </p:txBody>
      </p:sp>
      <p:pic>
        <p:nvPicPr>
          <p:cNvPr id="5" name="Content Placeholder 6" descr="Jim Evans PIC (2).jpg"/>
          <p:cNvPicPr>
            <a:picLocks noGrp="1" noChangeAspect="1"/>
          </p:cNvPicPr>
          <p:nvPr>
            <p:ph sz="half" idx="1"/>
          </p:nvPr>
        </p:nvPicPr>
        <p:blipFill>
          <a:blip r:embed="rId2" cstate="print"/>
          <a:stretch>
            <a:fillRect/>
          </a:stretch>
        </p:blipFill>
        <p:spPr>
          <a:xfrm>
            <a:off x="514509" y="1552849"/>
            <a:ext cx="3931920" cy="2344189"/>
          </a:xfrm>
        </p:spPr>
      </p:pic>
    </p:spTree>
    <p:extLst>
      <p:ext uri="{BB962C8B-B14F-4D97-AF65-F5344CB8AC3E}">
        <p14:creationId xmlns:p14="http://schemas.microsoft.com/office/powerpoint/2010/main" val="417212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Eric’s Story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350" y="1039264"/>
            <a:ext cx="3932238" cy="3371360"/>
          </a:xfrm>
        </p:spPr>
      </p:pic>
      <p:sp>
        <p:nvSpPr>
          <p:cNvPr id="4" name="Content Placeholder 3"/>
          <p:cNvSpPr>
            <a:spLocks noGrp="1"/>
          </p:cNvSpPr>
          <p:nvPr>
            <p:ph sz="half" idx="2"/>
          </p:nvPr>
        </p:nvSpPr>
        <p:spPr/>
        <p:txBody>
          <a:bodyPr>
            <a:normAutofit fontScale="47500" lnSpcReduction="20000"/>
          </a:bodyPr>
          <a:lstStyle/>
          <a:p>
            <a:r>
              <a:rPr lang="en-US" dirty="0"/>
              <a:t>Age 50</a:t>
            </a:r>
          </a:p>
          <a:p>
            <a:r>
              <a:rPr lang="en-US" dirty="0" err="1"/>
              <a:t>Hx</a:t>
            </a:r>
            <a:r>
              <a:rPr lang="en-US" dirty="0"/>
              <a:t> of substance use</a:t>
            </a:r>
          </a:p>
          <a:p>
            <a:endParaRPr lang="en-US" dirty="0"/>
          </a:p>
          <a:p>
            <a:r>
              <a:rPr lang="en-US" dirty="0"/>
              <a:t>Frostbite injury to toes of right foot</a:t>
            </a:r>
          </a:p>
          <a:p>
            <a:pPr marL="0" indent="0">
              <a:buNone/>
            </a:pPr>
            <a:endParaRPr lang="en-US" dirty="0"/>
          </a:p>
          <a:p>
            <a:r>
              <a:rPr lang="en-US" dirty="0"/>
              <a:t>Amputation of two toes</a:t>
            </a:r>
          </a:p>
          <a:p>
            <a:pPr marL="0" indent="0">
              <a:buNone/>
            </a:pPr>
            <a:endParaRPr lang="en-US" dirty="0"/>
          </a:p>
          <a:p>
            <a:r>
              <a:rPr lang="en-US" dirty="0"/>
              <a:t>One hospital stay</a:t>
            </a:r>
          </a:p>
          <a:p>
            <a:pPr marL="0" indent="0">
              <a:buNone/>
            </a:pPr>
            <a:endParaRPr lang="en-US" dirty="0"/>
          </a:p>
          <a:p>
            <a:r>
              <a:rPr lang="en-US" dirty="0"/>
              <a:t>Discharged to home of his own</a:t>
            </a:r>
          </a:p>
          <a:p>
            <a:pPr marL="0" indent="0">
              <a:buNone/>
            </a:pPr>
            <a:endParaRPr lang="en-US" dirty="0"/>
          </a:p>
          <a:p>
            <a:r>
              <a:rPr lang="en-US" dirty="0"/>
              <a:t>Living independently for more than 6 months</a:t>
            </a:r>
          </a:p>
          <a:p>
            <a:pPr marL="0" indent="0">
              <a:buNone/>
            </a:pPr>
            <a:endParaRPr lang="en-US" dirty="0"/>
          </a:p>
          <a:p>
            <a:r>
              <a:rPr lang="en-US" dirty="0"/>
              <a:t>Embraced sobriety and is receiving IDDT level services for mental health and substance use dual dx</a:t>
            </a:r>
          </a:p>
          <a:p>
            <a:endParaRPr lang="en-US" dirty="0"/>
          </a:p>
          <a:p>
            <a:r>
              <a:rPr lang="en-US" dirty="0"/>
              <a:t>Attends AA/NA multiple times per week</a:t>
            </a:r>
          </a:p>
          <a:p>
            <a:pPr marL="0" indent="0">
              <a:buNone/>
            </a:pPr>
            <a:endParaRPr lang="en-US" dirty="0"/>
          </a:p>
          <a:p>
            <a:r>
              <a:rPr lang="en-US" dirty="0"/>
              <a:t>Eric’s hospital cost was approximately $30,000</a:t>
            </a:r>
          </a:p>
        </p:txBody>
      </p:sp>
    </p:spTree>
    <p:extLst>
      <p:ext uri="{BB962C8B-B14F-4D97-AF65-F5344CB8AC3E}">
        <p14:creationId xmlns:p14="http://schemas.microsoft.com/office/powerpoint/2010/main" val="142378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Much Does Homelessness Cost the Healthcare System?</a:t>
            </a:r>
          </a:p>
        </p:txBody>
      </p:sp>
      <p:sp>
        <p:nvSpPr>
          <p:cNvPr id="3" name="Content Placeholder 2"/>
          <p:cNvSpPr>
            <a:spLocks noGrp="1"/>
          </p:cNvSpPr>
          <p:nvPr>
            <p:ph idx="1"/>
          </p:nvPr>
        </p:nvSpPr>
        <p:spPr/>
        <p:txBody>
          <a:bodyPr>
            <a:normAutofit fontScale="55000" lnSpcReduction="20000"/>
          </a:bodyPr>
          <a:lstStyle/>
          <a:p>
            <a:r>
              <a:rPr lang="en-US" dirty="0"/>
              <a:t>People struggling with homelessness are often frequent users of emergency departments. On average, they visit the emergency room five times per year. The highest users of emergency departments visit weekly. Each visit costs $3,700; that's $18,500 spent per year for the average person and $44,400 spent per year for the highest users of emergency departments.</a:t>
            </a:r>
          </a:p>
          <a:p>
            <a:endParaRPr lang="en-US" dirty="0"/>
          </a:p>
          <a:p>
            <a:r>
              <a:rPr lang="en-US" dirty="0"/>
              <a:t>People struggling with homelessness spend, on average, 3 nights per visit in the hospital which can cost over $9,000.</a:t>
            </a:r>
          </a:p>
          <a:p>
            <a:endParaRPr lang="en-US" dirty="0"/>
          </a:p>
          <a:p>
            <a:r>
              <a:rPr lang="en-US" dirty="0"/>
              <a:t>Not only does homelessness cause health problems, "homeless people have higher rates of chronic health problems than the general population. This takes the form of higher rates of illnesses such as high blood pressure, heart disease, diabetes, lung disease, and HIV disease" (Dr. Margot </a:t>
            </a:r>
            <a:r>
              <a:rPr lang="en-US" dirty="0" err="1"/>
              <a:t>Kushel</a:t>
            </a:r>
            <a:r>
              <a:rPr lang="en-US" dirty="0"/>
              <a:t>, Associate Professor of Medicine in Residence, UCSK/ SF General Hospital).</a:t>
            </a:r>
          </a:p>
          <a:p>
            <a:endParaRPr lang="en-US" dirty="0"/>
          </a:p>
          <a:p>
            <a:r>
              <a:rPr lang="en-US" dirty="0"/>
              <a:t>80% of emergency room visits made by people struggling with homelessness is for an illness that could have been treated with preventative care.</a:t>
            </a:r>
          </a:p>
          <a:p>
            <a:pPr marL="0" indent="0">
              <a:buNone/>
            </a:pPr>
            <a:endParaRPr lang="en-US" dirty="0"/>
          </a:p>
          <a:p>
            <a:pPr marL="0" indent="0">
              <a:buNone/>
            </a:pPr>
            <a:r>
              <a:rPr lang="en-US" i="1" dirty="0"/>
              <a:t>National Healthcare for the Homeless Council</a:t>
            </a:r>
          </a:p>
        </p:txBody>
      </p:sp>
    </p:spTree>
    <p:extLst>
      <p:ext uri="{BB962C8B-B14F-4D97-AF65-F5344CB8AC3E}">
        <p14:creationId xmlns:p14="http://schemas.microsoft.com/office/powerpoint/2010/main" val="87499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HOPE RECUPERATIVE OUTCOME STUDY</a:t>
            </a:r>
          </a:p>
        </p:txBody>
      </p:sp>
      <p:sp>
        <p:nvSpPr>
          <p:cNvPr id="3" name="Content Placeholder 2"/>
          <p:cNvSpPr>
            <a:spLocks noGrp="1"/>
          </p:cNvSpPr>
          <p:nvPr>
            <p:ph idx="1"/>
          </p:nvPr>
        </p:nvSpPr>
        <p:spPr/>
        <p:txBody>
          <a:bodyPr/>
          <a:lstStyle/>
          <a:p>
            <a:r>
              <a:rPr lang="en-US" dirty="0"/>
              <a:t>HOPE Recuperative study being conducted by OUWB School of Medicine assistant professor Dr. Jason Wasserman</a:t>
            </a:r>
          </a:p>
          <a:p>
            <a:pPr marL="0" indent="0">
              <a:buNone/>
            </a:pPr>
            <a:endParaRPr lang="en-US" dirty="0"/>
          </a:p>
          <a:p>
            <a:r>
              <a:rPr lang="en-US" dirty="0"/>
              <a:t>Although this is a well studied model, this is the first study post ACA</a:t>
            </a:r>
          </a:p>
          <a:p>
            <a:pPr marL="0" indent="0">
              <a:buNone/>
            </a:pPr>
            <a:endParaRPr lang="en-US" dirty="0"/>
          </a:p>
          <a:p>
            <a:r>
              <a:rPr lang="en-US" dirty="0"/>
              <a:t>Study is grant funded by BCBSM Foundation and Metro Health Foundation</a:t>
            </a:r>
          </a:p>
        </p:txBody>
      </p:sp>
    </p:spTree>
    <p:extLst>
      <p:ext uri="{BB962C8B-B14F-4D97-AF65-F5344CB8AC3E}">
        <p14:creationId xmlns:p14="http://schemas.microsoft.com/office/powerpoint/2010/main" val="16428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OF RECUPERATIVE CARE</a:t>
            </a:r>
          </a:p>
        </p:txBody>
      </p:sp>
      <p:sp>
        <p:nvSpPr>
          <p:cNvPr id="3" name="Content Placeholder 2"/>
          <p:cNvSpPr>
            <a:spLocks noGrp="1"/>
          </p:cNvSpPr>
          <p:nvPr>
            <p:ph idx="1"/>
          </p:nvPr>
        </p:nvSpPr>
        <p:spPr/>
        <p:txBody>
          <a:bodyPr>
            <a:normAutofit fontScale="70000" lnSpcReduction="20000"/>
          </a:bodyPr>
          <a:lstStyle/>
          <a:p>
            <a:r>
              <a:rPr lang="en-US" dirty="0"/>
              <a:t>Recuperative Care aka Medical Respite began in 1985 in Boston</a:t>
            </a:r>
          </a:p>
          <a:p>
            <a:pPr marL="0" indent="0">
              <a:buNone/>
            </a:pPr>
            <a:endParaRPr lang="en-US" dirty="0"/>
          </a:p>
          <a:p>
            <a:r>
              <a:rPr lang="en-US" dirty="0"/>
              <a:t>Popularity of this model soared in CA in late 1990s due to legislative response to shelter “dumping”</a:t>
            </a:r>
          </a:p>
          <a:p>
            <a:pPr marL="0" indent="0">
              <a:buNone/>
            </a:pPr>
            <a:endParaRPr lang="en-US" dirty="0"/>
          </a:p>
          <a:p>
            <a:r>
              <a:rPr lang="en-US" dirty="0"/>
              <a:t>HOPE is the first using this model in MI; currently about 90 centers in the US and Canada</a:t>
            </a:r>
          </a:p>
          <a:p>
            <a:pPr marL="0" indent="0">
              <a:buNone/>
            </a:pPr>
            <a:endParaRPr lang="en-US" dirty="0"/>
          </a:p>
          <a:p>
            <a:r>
              <a:rPr lang="en-US" dirty="0"/>
              <a:t>Model is easy to replicate with strong community partnerships and is cost effective</a:t>
            </a:r>
          </a:p>
          <a:p>
            <a:pPr marL="0" indent="0">
              <a:buNone/>
            </a:pPr>
            <a:endParaRPr lang="en-US" dirty="0"/>
          </a:p>
          <a:p>
            <a:r>
              <a:rPr lang="en-US" dirty="0"/>
              <a:t>More information on this model including policies, protocols, etc. can be found at </a:t>
            </a:r>
            <a:r>
              <a:rPr lang="en-US" u="sng" dirty="0">
                <a:solidFill>
                  <a:schemeClr val="accent3">
                    <a:lumMod val="60000"/>
                    <a:lumOff val="40000"/>
                  </a:schemeClr>
                </a:solidFill>
              </a:rPr>
              <a:t>www.nhchc.org</a:t>
            </a:r>
          </a:p>
          <a:p>
            <a:endParaRPr lang="en-US" dirty="0"/>
          </a:p>
        </p:txBody>
      </p:sp>
    </p:spTree>
    <p:extLst>
      <p:ext uri="{BB962C8B-B14F-4D97-AF65-F5344CB8AC3E}">
        <p14:creationId xmlns:p14="http://schemas.microsoft.com/office/powerpoint/2010/main" val="61853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HOPE’s Recuperative Care Pilot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HOPE Recuperative Care Center is an initiative of the Oakland County Homeless Healthcare Collaboration—Hospital Discharge Planning Committee</a:t>
            </a:r>
          </a:p>
          <a:p>
            <a:pPr marL="0" indent="0">
              <a:buNone/>
            </a:pPr>
            <a:endParaRPr lang="en-US" dirty="0"/>
          </a:p>
          <a:p>
            <a:r>
              <a:rPr lang="en-US" dirty="0"/>
              <a:t>Ten bed pilot opened Oct 1, 2015</a:t>
            </a:r>
          </a:p>
          <a:p>
            <a:endParaRPr lang="en-US" dirty="0"/>
          </a:p>
          <a:p>
            <a:r>
              <a:rPr lang="en-US" dirty="0"/>
              <a:t>Located at 175 Branch in Pontiac</a:t>
            </a:r>
          </a:p>
          <a:p>
            <a:endParaRPr lang="en-US" dirty="0"/>
          </a:p>
          <a:p>
            <a:r>
              <a:rPr lang="en-US" dirty="0"/>
              <a:t>Participating hospitals for pilot: St. Joseph Mercy Oakland, McLaren Oakland, Henry Ford West Bloomfield</a:t>
            </a:r>
          </a:p>
          <a:p>
            <a:endParaRPr lang="en-US" dirty="0"/>
          </a:p>
          <a:p>
            <a:r>
              <a:rPr lang="en-US" dirty="0"/>
              <a:t>Provides a safe and dignified space for homeless people being discharged from the hospital to recover from acute illness/injury or stabilize from an exacerbation of a chronic condition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Recuperative Care Offers</a:t>
            </a:r>
          </a:p>
        </p:txBody>
      </p:sp>
      <p:sp>
        <p:nvSpPr>
          <p:cNvPr id="3" name="Content Placeholder 2"/>
          <p:cNvSpPr>
            <a:spLocks noGrp="1"/>
          </p:cNvSpPr>
          <p:nvPr>
            <p:ph idx="1"/>
          </p:nvPr>
        </p:nvSpPr>
        <p:spPr/>
        <p:txBody>
          <a:bodyPr>
            <a:normAutofit fontScale="92500" lnSpcReduction="20000"/>
          </a:bodyPr>
          <a:lstStyle/>
          <a:p>
            <a:r>
              <a:rPr lang="en-US" dirty="0"/>
              <a:t>Successful resolution of acute conditions and stabilization of chronic conditions</a:t>
            </a:r>
          </a:p>
          <a:p>
            <a:pPr marL="0" indent="0">
              <a:buNone/>
            </a:pPr>
            <a:endParaRPr lang="en-US" dirty="0"/>
          </a:p>
          <a:p>
            <a:r>
              <a:rPr lang="en-US" dirty="0"/>
              <a:t>Linkages to additional services</a:t>
            </a:r>
          </a:p>
          <a:p>
            <a:endParaRPr lang="en-US" dirty="0"/>
          </a:p>
          <a:p>
            <a:r>
              <a:rPr lang="en-US" dirty="0"/>
              <a:t>Development of plans focused on positive, long term changes</a:t>
            </a:r>
          </a:p>
          <a:p>
            <a:endParaRPr lang="en-US" dirty="0"/>
          </a:p>
          <a:p>
            <a:r>
              <a:rPr lang="en-US" dirty="0"/>
              <a:t>Recuperation from not only physical illness but also the emotional distress and isolation that accompany homelessness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Partners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818" y="4391990"/>
            <a:ext cx="1097280" cy="1097280"/>
          </a:xfrm>
          <a:prstGeom prst="rect">
            <a:avLst/>
          </a:prstGeom>
        </p:spPr>
      </p:pic>
      <p:sp>
        <p:nvSpPr>
          <p:cNvPr id="6" name="AutoShape 2" descr="Image result for oakland county health divis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6800" y="990599"/>
            <a:ext cx="189703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939" y="1127759"/>
            <a:ext cx="1789889" cy="73152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793" y="990599"/>
            <a:ext cx="1215136" cy="118872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1127759"/>
            <a:ext cx="1283258" cy="109728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781" y="2250745"/>
            <a:ext cx="2505075" cy="98107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5472" y="2312657"/>
            <a:ext cx="1575816" cy="100584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3434" y="2381249"/>
            <a:ext cx="1866900" cy="85725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781" y="3411855"/>
            <a:ext cx="1009650" cy="85725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8990" y="3411855"/>
            <a:ext cx="1524000" cy="800100"/>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2644" y="4461393"/>
            <a:ext cx="2243328" cy="1097280"/>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67104" y="3442018"/>
            <a:ext cx="2466975" cy="857250"/>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8837" y="4462133"/>
            <a:ext cx="2295525" cy="857250"/>
          </a:xfrm>
          <a:prstGeom prst="rect">
            <a:avLst/>
          </a:prstGeom>
        </p:spPr>
      </p:pic>
    </p:spTree>
    <p:extLst>
      <p:ext uri="{BB962C8B-B14F-4D97-AF65-F5344CB8AC3E}">
        <p14:creationId xmlns:p14="http://schemas.microsoft.com/office/powerpoint/2010/main" val="303714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Recuperative Care Admission Criteria</a:t>
            </a:r>
          </a:p>
        </p:txBody>
      </p:sp>
      <p:sp>
        <p:nvSpPr>
          <p:cNvPr id="3" name="Content Placeholder 2"/>
          <p:cNvSpPr>
            <a:spLocks noGrp="1"/>
          </p:cNvSpPr>
          <p:nvPr>
            <p:ph idx="1"/>
          </p:nvPr>
        </p:nvSpPr>
        <p:spPr/>
        <p:txBody>
          <a:bodyPr>
            <a:normAutofit fontScale="77500" lnSpcReduction="20000"/>
          </a:bodyPr>
          <a:lstStyle/>
          <a:p>
            <a:r>
              <a:rPr lang="en-US" dirty="0"/>
              <a:t>Patient must be literally homeless</a:t>
            </a:r>
          </a:p>
          <a:p>
            <a:endParaRPr lang="en-US" dirty="0"/>
          </a:p>
          <a:p>
            <a:r>
              <a:rPr lang="en-US" dirty="0"/>
              <a:t>Patient is referred by a participating hospital or medical rehab working with a participating hospital</a:t>
            </a:r>
          </a:p>
          <a:p>
            <a:endParaRPr lang="en-US" dirty="0"/>
          </a:p>
          <a:p>
            <a:r>
              <a:rPr lang="en-US" dirty="0"/>
              <a:t>Medically and behaviorally stable</a:t>
            </a:r>
          </a:p>
          <a:p>
            <a:endParaRPr lang="en-US" dirty="0"/>
          </a:p>
          <a:p>
            <a:r>
              <a:rPr lang="en-US" dirty="0"/>
              <a:t>Patient must agree to the admission as well as agree to be clean and sober during the stay at HOPE Recuperative Center</a:t>
            </a:r>
          </a:p>
          <a:p>
            <a:pPr marL="0" indent="0">
              <a:buNone/>
            </a:pPr>
            <a:endParaRPr lang="en-US" dirty="0"/>
          </a:p>
          <a:p>
            <a:r>
              <a:rPr lang="en-US" dirty="0"/>
              <a:t>Patient agrees to meet daily with the nurse, take medication and go to follow up appointments</a:t>
            </a:r>
          </a:p>
          <a:p>
            <a:endParaRPr lang="en-US" dirty="0"/>
          </a:p>
        </p:txBody>
      </p:sp>
    </p:spTree>
    <p:extLst>
      <p:ext uri="{BB962C8B-B14F-4D97-AF65-F5344CB8AC3E}">
        <p14:creationId xmlns:p14="http://schemas.microsoft.com/office/powerpoint/2010/main" val="5448380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Recuperative Center Admission Criteria</a:t>
            </a:r>
          </a:p>
        </p:txBody>
      </p:sp>
      <p:sp>
        <p:nvSpPr>
          <p:cNvPr id="3" name="Content Placeholder 2"/>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 must be alert and oriented.</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 must be able to handle all activities of daily living.</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Patients must be able to walk to the dinner table and the bathroom.</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Patients must be able to shower.</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Patients requiring wound care or dressing changes must be followed by a home health care nurse so that adequate supplies will be available.</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96801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Recuperative Care Admission Criteria</a:t>
            </a:r>
          </a:p>
        </p:txBody>
      </p:sp>
      <p:sp>
        <p:nvSpPr>
          <p:cNvPr id="3" name="Content Placeholder 2"/>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Patients must have a 30 day supply of all medications.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Patients with a primary diagnosis of a psychiatric illness will not be admitted to the recuperative center.  The Recuperative center specifically addresses the needs of medical/surgical patients.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Patients with IV access lines will not be admitted to the recuperative center.</a:t>
            </a:r>
          </a:p>
          <a:p>
            <a:r>
              <a:rPr lang="en-US" dirty="0">
                <a:latin typeface="Calibri" panose="020F0502020204030204" pitchFamily="34" charset="0"/>
                <a:ea typeface="Calibri" panose="020F0502020204030204" pitchFamily="34" charset="0"/>
                <a:cs typeface="Times New Roman" panose="02020603050405020304" pitchFamily="18" charset="0"/>
              </a:rPr>
              <a:t>Patients with active infectious diseases such as VRE,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C Diff and MRSA will not be admitted</a:t>
            </a:r>
            <a:endParaRPr lang="en-US" dirty="0"/>
          </a:p>
        </p:txBody>
      </p:sp>
    </p:spTree>
    <p:extLst>
      <p:ext uri="{BB962C8B-B14F-4D97-AF65-F5344CB8AC3E}">
        <p14:creationId xmlns:p14="http://schemas.microsoft.com/office/powerpoint/2010/main" val="1249358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1263</Words>
  <Application>Microsoft Office PowerPoint</Application>
  <PresentationFormat>On-screen Show (4:3)</PresentationFormat>
  <Paragraphs>196</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Times New Roman</vt:lpstr>
      <vt:lpstr>Verdana</vt:lpstr>
      <vt:lpstr>Wingdings 2</vt:lpstr>
      <vt:lpstr>Aspect</vt:lpstr>
      <vt:lpstr>HOPE Recuperative Center</vt:lpstr>
      <vt:lpstr>What is Recuperative Care?</vt:lpstr>
      <vt:lpstr>HISTORY OF RECUPERATIVE CARE</vt:lpstr>
      <vt:lpstr>HOPE’s Recuperative Care Pilot</vt:lpstr>
      <vt:lpstr>What Recuperative Care Offers</vt:lpstr>
      <vt:lpstr>Community Partners</vt:lpstr>
      <vt:lpstr>Recuperative Care Admission Criteria</vt:lpstr>
      <vt:lpstr>Recuperative Center Admission Criteria</vt:lpstr>
      <vt:lpstr>Recuperative Care Admission Criteria</vt:lpstr>
      <vt:lpstr>   Pilot Goals</vt:lpstr>
      <vt:lpstr>When Homeless Individuals are Discharged from the Hospital</vt:lpstr>
      <vt:lpstr>Role of HOPE’s Service Navigator</vt:lpstr>
      <vt:lpstr>PILOT FUNDING</vt:lpstr>
      <vt:lpstr>     HOPE Recuperative Statistics</vt:lpstr>
      <vt:lpstr>HOPE Recuperative Statistics</vt:lpstr>
      <vt:lpstr>Community Mental Health Connection</vt:lpstr>
      <vt:lpstr>HOPE Recuperative and Healthy Michigan Medicaid Plans</vt:lpstr>
      <vt:lpstr>HOPE Recuperative and Healthy Michigan Medicaid Insurance Plans</vt:lpstr>
      <vt:lpstr>  Recuperative Care Makes a Difference! Case Studies </vt:lpstr>
      <vt:lpstr>Inspiration for HOPE Recuperative</vt:lpstr>
      <vt:lpstr>Eric’s Story</vt:lpstr>
      <vt:lpstr>How Much Does Homelessness Cost the Healthcare System?</vt:lpstr>
      <vt:lpstr>HOPE RECUPERATIVE OUTCOME STUDY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Recuperative Center</dc:title>
  <dc:creator>Hope Warming Center</dc:creator>
  <cp:lastModifiedBy>Bibbs, Anthony (MSHDA)</cp:lastModifiedBy>
  <cp:revision>130</cp:revision>
  <cp:lastPrinted>2016-09-13T00:23:59Z</cp:lastPrinted>
  <dcterms:created xsi:type="dcterms:W3CDTF">2014-11-24T23:55:26Z</dcterms:created>
  <dcterms:modified xsi:type="dcterms:W3CDTF">2017-01-18T16:13:26Z</dcterms:modified>
</cp:coreProperties>
</file>