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9" r:id="rId2"/>
    <p:sldId id="293" r:id="rId3"/>
    <p:sldId id="294" r:id="rId4"/>
    <p:sldId id="295" r:id="rId5"/>
    <p:sldId id="296" r:id="rId6"/>
    <p:sldId id="259" r:id="rId7"/>
    <p:sldId id="261" r:id="rId8"/>
    <p:sldId id="257" r:id="rId9"/>
    <p:sldId id="297" r:id="rId10"/>
    <p:sldId id="298" r:id="rId11"/>
    <p:sldId id="260" r:id="rId12"/>
    <p:sldId id="277" r:id="rId13"/>
    <p:sldId id="304" r:id="rId14"/>
    <p:sldId id="278" r:id="rId15"/>
    <p:sldId id="270" r:id="rId16"/>
    <p:sldId id="271" r:id="rId17"/>
    <p:sldId id="272" r:id="rId18"/>
    <p:sldId id="300" r:id="rId19"/>
    <p:sldId id="302" r:id="rId20"/>
    <p:sldId id="303" r:id="rId21"/>
    <p:sldId id="29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86165" autoAdjust="0"/>
  </p:normalViewPr>
  <p:slideViewPr>
    <p:cSldViewPr>
      <p:cViewPr varScale="1">
        <p:scale>
          <a:sx n="105" d="100"/>
          <a:sy n="105" d="100"/>
        </p:scale>
        <p:origin x="60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6D6013-42AC-49FE-A643-1513214F2895}" type="datetimeFigureOut">
              <a:rPr lang="en-US" smtClean="0"/>
              <a:t>1/18/2017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61ADDA5-5BA4-4359-86B4-4034801415F6}" type="slidenum">
              <a:rPr lang="en-US" smtClean="0"/>
              <a:t>‹#›</a:t>
            </a:fld>
            <a:endParaRPr lang="en-US"/>
          </a:p>
        </p:txBody>
      </p:sp>
    </p:spTree>
    <p:extLst>
      <p:ext uri="{BB962C8B-B14F-4D97-AF65-F5344CB8AC3E}">
        <p14:creationId xmlns:p14="http://schemas.microsoft.com/office/powerpoint/2010/main" val="231186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3165D4-CF4F-46E0-8748-81FAF5D655D7}" type="datetimeFigureOut">
              <a:rPr lang="en-US" smtClean="0"/>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4F44CC-E009-43E1-957D-DAEA5162D2C7}" type="slidenum">
              <a:rPr lang="en-US" smtClean="0"/>
              <a:t>‹#›</a:t>
            </a:fld>
            <a:endParaRPr lang="en-US"/>
          </a:p>
        </p:txBody>
      </p:sp>
    </p:spTree>
    <p:extLst>
      <p:ext uri="{BB962C8B-B14F-4D97-AF65-F5344CB8AC3E}">
        <p14:creationId xmlns:p14="http://schemas.microsoft.com/office/powerpoint/2010/main" val="2572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solidFill>
                  <a:srgbClr val="FF0000"/>
                </a:solidFill>
              </a:rPr>
              <a:t> </a:t>
            </a:r>
          </a:p>
        </p:txBody>
      </p:sp>
      <p:sp>
        <p:nvSpPr>
          <p:cNvPr id="4" name="Slide Number Placeholder 3"/>
          <p:cNvSpPr>
            <a:spLocks noGrp="1"/>
          </p:cNvSpPr>
          <p:nvPr>
            <p:ph type="sldNum" sz="quarter" idx="10"/>
          </p:nvPr>
        </p:nvSpPr>
        <p:spPr/>
        <p:txBody>
          <a:bodyPr/>
          <a:lstStyle/>
          <a:p>
            <a:fld id="{A2EF4EB1-9382-40EE-B3C8-9C8757DEC2E5}" type="slidenum">
              <a:rPr lang="en-US" smtClean="0"/>
              <a:t>1</a:t>
            </a:fld>
            <a:endParaRPr lang="en-US"/>
          </a:p>
        </p:txBody>
      </p:sp>
    </p:spTree>
    <p:extLst>
      <p:ext uri="{BB962C8B-B14F-4D97-AF65-F5344CB8AC3E}">
        <p14:creationId xmlns:p14="http://schemas.microsoft.com/office/powerpoint/2010/main" val="1383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82514" indent="-182514" defTabSz="912571">
              <a:buFont typeface="Arial" panose="020B0604020202020204" pitchFamily="34" charset="0"/>
              <a:buChar char="•"/>
              <a:defRPr/>
            </a:pPr>
            <a:endParaRPr lang="en-US" sz="2000" dirty="0"/>
          </a:p>
          <a:p>
            <a:pPr marL="182514" indent="-182514" defTabSz="912571">
              <a:buFont typeface="Arial" panose="020B0604020202020204" pitchFamily="34" charset="0"/>
              <a:buChar char="•"/>
              <a:defRPr/>
            </a:pPr>
            <a:r>
              <a:rPr lang="en-US" sz="2000" dirty="0"/>
              <a:t>Those experiencing homelessness are 3-4 X more likely to die prematurely and experience an average life expectancy of 41 years </a:t>
            </a:r>
            <a:r>
              <a:rPr lang="en-US" i="1" dirty="0"/>
              <a:t>(national health care for the homeless council)</a:t>
            </a:r>
            <a:endParaRPr lang="en-US" dirty="0"/>
          </a:p>
          <a:p>
            <a:pPr marL="182514" indent="-182514">
              <a:buFont typeface="Arial" panose="020B0604020202020204" pitchFamily="34" charset="0"/>
              <a:buChar char="•"/>
              <a:defRPr/>
            </a:pPr>
            <a:r>
              <a:rPr lang="en-US" sz="2000" dirty="0"/>
              <a:t>Homeless also suffer from health problems at a higher rate from the gen. population with increased exposure to elements, disease, violence, unsanitary conditions, malnutrition, stress, and addictive substances. </a:t>
            </a:r>
            <a:r>
              <a:rPr lang="en-US" i="1" dirty="0"/>
              <a:t>(nationalhomeless.org)</a:t>
            </a:r>
          </a:p>
          <a:p>
            <a:pPr marL="182514" indent="-182514">
              <a:buFont typeface="Arial" panose="020B0604020202020204" pitchFamily="34" charset="0"/>
              <a:buChar char="•"/>
              <a:defRPr/>
            </a:pPr>
            <a:r>
              <a:rPr lang="en-US" sz="2000" dirty="0"/>
              <a:t>Of the 1 million bankruptcies in 2007, 62% were caused by medical debt </a:t>
            </a:r>
            <a:r>
              <a:rPr lang="en-US" i="1" dirty="0"/>
              <a:t>(national health care for the homeless council)</a:t>
            </a:r>
          </a:p>
          <a:p>
            <a:pPr marL="182514" indent="-182514">
              <a:buFont typeface="Arial" panose="020B0604020202020204" pitchFamily="34" charset="0"/>
              <a:buChar char="•"/>
              <a:defRPr/>
            </a:pPr>
            <a:r>
              <a:rPr lang="en-US" sz="2000" dirty="0"/>
              <a:t>Hospitals spent $41.3 billion in an 11 month period (January-November 2011) to treat patients readmitted within 30 days of discharge, according to the Agency for Healthcare Research and Quality (AHRQ) </a:t>
            </a:r>
            <a:r>
              <a:rPr lang="en-US" sz="1100" i="1" dirty="0"/>
              <a:t>(Fierce Health Finance)</a:t>
            </a:r>
          </a:p>
          <a:p>
            <a:endParaRPr lang="en-US" dirty="0"/>
          </a:p>
        </p:txBody>
      </p:sp>
      <p:sp>
        <p:nvSpPr>
          <p:cNvPr id="4" name="Slide Number Placeholder 3"/>
          <p:cNvSpPr>
            <a:spLocks noGrp="1"/>
          </p:cNvSpPr>
          <p:nvPr>
            <p:ph type="sldNum" sz="quarter" idx="10"/>
          </p:nvPr>
        </p:nvSpPr>
        <p:spPr/>
        <p:txBody>
          <a:bodyPr/>
          <a:lstStyle/>
          <a:p>
            <a:fld id="{A2EF4EB1-9382-40EE-B3C8-9C8757DEC2E5}" type="slidenum">
              <a:rPr lang="en-US" smtClean="0"/>
              <a:t>10</a:t>
            </a:fld>
            <a:endParaRPr lang="en-US"/>
          </a:p>
        </p:txBody>
      </p:sp>
    </p:spTree>
    <p:extLst>
      <p:ext uri="{BB962C8B-B14F-4D97-AF65-F5344CB8AC3E}">
        <p14:creationId xmlns:p14="http://schemas.microsoft.com/office/powerpoint/2010/main" val="220667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21">
              <a:defRPr/>
            </a:pPr>
            <a:r>
              <a:rPr lang="en-US" sz="2500" dirty="0">
                <a:solidFill>
                  <a:srgbClr val="FF0000"/>
                </a:solidFill>
              </a:rPr>
              <a:t>FIRST COLUMN ABOVE: How can there be limited access to exercise</a:t>
            </a:r>
            <a:r>
              <a:rPr lang="en-US" sz="2500" dirty="0" smtClean="0">
                <a:solidFill>
                  <a:srgbClr val="FF0000"/>
                </a:solidFill>
              </a:rPr>
              <a:t>?</a:t>
            </a:r>
          </a:p>
          <a:p>
            <a:pPr defTabSz="912521">
              <a:defRPr/>
            </a:pPr>
            <a:endParaRPr lang="en-US" sz="2500" dirty="0" smtClean="0">
              <a:solidFill>
                <a:srgbClr val="FF0000"/>
              </a:solidFill>
            </a:endParaRPr>
          </a:p>
          <a:p>
            <a:pPr defTabSz="912521">
              <a:defRPr/>
            </a:pPr>
            <a:r>
              <a:rPr lang="en-US" sz="2500" dirty="0" smtClean="0">
                <a:solidFill>
                  <a:srgbClr val="FF0000"/>
                </a:solidFill>
              </a:rPr>
              <a:t>MW:  When living in high crime</a:t>
            </a:r>
            <a:r>
              <a:rPr lang="en-US" sz="2500" baseline="0" dirty="0" smtClean="0">
                <a:solidFill>
                  <a:srgbClr val="FF0000"/>
                </a:solidFill>
              </a:rPr>
              <a:t> and/or highly polluted areas – access to outdoors is extremely limited and dangerous.  Example:  When we moved a family from Detroit to Troy (suburbs) – the 12 year old boy had never ridden a bicycle.  (Should this be explained to the readers??)</a:t>
            </a:r>
          </a:p>
          <a:p>
            <a:pPr defTabSz="912521">
              <a:defRPr/>
            </a:pPr>
            <a:endParaRPr lang="en-US" sz="2500" baseline="0" dirty="0" smtClean="0">
              <a:solidFill>
                <a:srgbClr val="FF0000"/>
              </a:solidFill>
            </a:endParaRPr>
          </a:p>
          <a:p>
            <a:pPr defTabSz="912521">
              <a:defRPr/>
            </a:pPr>
            <a:r>
              <a:rPr lang="en-US" sz="2500" baseline="0" dirty="0" smtClean="0">
                <a:solidFill>
                  <a:srgbClr val="FF0000"/>
                </a:solidFill>
              </a:rPr>
              <a:t>DWS: OK, good point.</a:t>
            </a:r>
            <a:endParaRPr lang="en-US" sz="2500" dirty="0">
              <a:solidFill>
                <a:srgbClr val="FF0000"/>
              </a:solidFill>
            </a:endParaRPr>
          </a:p>
        </p:txBody>
      </p:sp>
      <p:sp>
        <p:nvSpPr>
          <p:cNvPr id="4" name="Slide Number Placeholder 3"/>
          <p:cNvSpPr>
            <a:spLocks noGrp="1"/>
          </p:cNvSpPr>
          <p:nvPr>
            <p:ph type="sldNum" sz="quarter" idx="10"/>
          </p:nvPr>
        </p:nvSpPr>
        <p:spPr/>
        <p:txBody>
          <a:bodyPr/>
          <a:lstStyle/>
          <a:p>
            <a:fld id="{A2EF4EB1-9382-40EE-B3C8-9C8757DEC2E5}" type="slidenum">
              <a:rPr lang="en-US" smtClean="0"/>
              <a:t>11</a:t>
            </a:fld>
            <a:endParaRPr lang="en-US"/>
          </a:p>
        </p:txBody>
      </p:sp>
    </p:spTree>
    <p:extLst>
      <p:ext uri="{BB962C8B-B14F-4D97-AF65-F5344CB8AC3E}">
        <p14:creationId xmlns:p14="http://schemas.microsoft.com/office/powerpoint/2010/main" val="257049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423" indent="-285163" eaLnBrk="0" hangingPunct="0">
              <a:spcBef>
                <a:spcPct val="30000"/>
              </a:spcBef>
              <a:defRPr sz="1200">
                <a:solidFill>
                  <a:schemeClr val="tx1"/>
                </a:solidFill>
                <a:latin typeface="Arial" charset="0"/>
              </a:defRPr>
            </a:lvl2pPr>
            <a:lvl3pPr marL="1140651" indent="-228131" eaLnBrk="0" hangingPunct="0">
              <a:spcBef>
                <a:spcPct val="30000"/>
              </a:spcBef>
              <a:defRPr sz="1200">
                <a:solidFill>
                  <a:schemeClr val="tx1"/>
                </a:solidFill>
                <a:latin typeface="Arial" charset="0"/>
              </a:defRPr>
            </a:lvl3pPr>
            <a:lvl4pPr marL="1596912" indent="-228131" eaLnBrk="0" hangingPunct="0">
              <a:spcBef>
                <a:spcPct val="30000"/>
              </a:spcBef>
              <a:defRPr sz="1200">
                <a:solidFill>
                  <a:schemeClr val="tx1"/>
                </a:solidFill>
                <a:latin typeface="Arial" charset="0"/>
              </a:defRPr>
            </a:lvl4pPr>
            <a:lvl5pPr marL="2053172" indent="-228131" eaLnBrk="0" hangingPunct="0">
              <a:spcBef>
                <a:spcPct val="30000"/>
              </a:spcBef>
              <a:defRPr sz="1200">
                <a:solidFill>
                  <a:schemeClr val="tx1"/>
                </a:solidFill>
                <a:latin typeface="Arial" charset="0"/>
              </a:defRPr>
            </a:lvl5pPr>
            <a:lvl6pPr marL="2509432" indent="-228131" eaLnBrk="0" fontAlgn="base" hangingPunct="0">
              <a:spcBef>
                <a:spcPct val="30000"/>
              </a:spcBef>
              <a:spcAft>
                <a:spcPct val="0"/>
              </a:spcAft>
              <a:defRPr sz="1200">
                <a:solidFill>
                  <a:schemeClr val="tx1"/>
                </a:solidFill>
                <a:latin typeface="Arial" charset="0"/>
              </a:defRPr>
            </a:lvl6pPr>
            <a:lvl7pPr marL="2965691" indent="-228131" eaLnBrk="0" fontAlgn="base" hangingPunct="0">
              <a:spcBef>
                <a:spcPct val="30000"/>
              </a:spcBef>
              <a:spcAft>
                <a:spcPct val="0"/>
              </a:spcAft>
              <a:defRPr sz="1200">
                <a:solidFill>
                  <a:schemeClr val="tx1"/>
                </a:solidFill>
                <a:latin typeface="Arial" charset="0"/>
              </a:defRPr>
            </a:lvl7pPr>
            <a:lvl8pPr marL="3421953" indent="-228131" eaLnBrk="0" fontAlgn="base" hangingPunct="0">
              <a:spcBef>
                <a:spcPct val="30000"/>
              </a:spcBef>
              <a:spcAft>
                <a:spcPct val="0"/>
              </a:spcAft>
              <a:defRPr sz="1200">
                <a:solidFill>
                  <a:schemeClr val="tx1"/>
                </a:solidFill>
                <a:latin typeface="Arial" charset="0"/>
              </a:defRPr>
            </a:lvl8pPr>
            <a:lvl9pPr marL="3878213" indent="-22813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6292CA-3820-4CA3-92B4-FB875647D3D7}" type="slidenum">
              <a:rPr lang="en-US" altLang="en-US" smtClean="0"/>
              <a:pPr eaLnBrk="1" hangingPunct="1">
                <a:spcBef>
                  <a:spcPct val="0"/>
                </a:spcBef>
              </a:pPr>
              <a:t>12</a:t>
            </a:fld>
            <a:endParaRPr lang="en-US" altLang="en-US" smtClean="0"/>
          </a:p>
        </p:txBody>
      </p:sp>
      <p:sp>
        <p:nvSpPr>
          <p:cNvPr id="59396" name="Notes Placeholder 1"/>
          <p:cNvSpPr>
            <a:spLocks noGrp="1"/>
          </p:cNvSpPr>
          <p:nvPr/>
        </p:nvSpPr>
        <p:spPr bwMode="auto">
          <a:xfrm>
            <a:off x="701675" y="4416821"/>
            <a:ext cx="5607053" cy="4182270"/>
          </a:xfrm>
          <a:prstGeom prst="rect">
            <a:avLst/>
          </a:prstGeom>
        </p:spPr>
        <p:txBody>
          <a:bodyPr lIns="93162" tIns="46583" rIns="93162" bIns="46583"/>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endParaRPr lang="en-US" altLang="en-US"/>
          </a:p>
        </p:txBody>
      </p:sp>
      <p:sp>
        <p:nvSpPr>
          <p:cNvPr id="2" name="Notes Placeholder 1"/>
          <p:cNvSpPr>
            <a:spLocks noGrp="1"/>
          </p:cNvSpPr>
          <p:nvPr>
            <p:ph type="body" idx="1"/>
          </p:nvPr>
        </p:nvSpPr>
        <p:spPr/>
        <p:txBody>
          <a:bodyPr/>
          <a:lstStyle/>
          <a:p>
            <a:r>
              <a:rPr lang="en-US" sz="2000" dirty="0" smtClean="0"/>
              <a:t>JH:  Resolved Faith-Based</a:t>
            </a:r>
            <a:r>
              <a:rPr lang="en-US" sz="2000" baseline="0" dirty="0" smtClean="0"/>
              <a:t> and Human Services…  Arrow Placement ?  I made some adjustments… please advise if needs more work</a:t>
            </a:r>
            <a:endParaRPr lang="en-US" sz="2000" dirty="0" smtClean="0"/>
          </a:p>
          <a:p>
            <a:endParaRPr lang="en-US" sz="2000" dirty="0"/>
          </a:p>
        </p:txBody>
      </p:sp>
    </p:spTree>
    <p:extLst>
      <p:ext uri="{BB962C8B-B14F-4D97-AF65-F5344CB8AC3E}">
        <p14:creationId xmlns:p14="http://schemas.microsoft.com/office/powerpoint/2010/main" val="202056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423" indent="-285163" eaLnBrk="0" hangingPunct="0">
              <a:spcBef>
                <a:spcPct val="30000"/>
              </a:spcBef>
              <a:defRPr sz="1200">
                <a:solidFill>
                  <a:schemeClr val="tx1"/>
                </a:solidFill>
                <a:latin typeface="Arial" charset="0"/>
              </a:defRPr>
            </a:lvl2pPr>
            <a:lvl3pPr marL="1140651" indent="-228131" eaLnBrk="0" hangingPunct="0">
              <a:spcBef>
                <a:spcPct val="30000"/>
              </a:spcBef>
              <a:defRPr sz="1200">
                <a:solidFill>
                  <a:schemeClr val="tx1"/>
                </a:solidFill>
                <a:latin typeface="Arial" charset="0"/>
              </a:defRPr>
            </a:lvl3pPr>
            <a:lvl4pPr marL="1596912" indent="-228131" eaLnBrk="0" hangingPunct="0">
              <a:spcBef>
                <a:spcPct val="30000"/>
              </a:spcBef>
              <a:defRPr sz="1200">
                <a:solidFill>
                  <a:schemeClr val="tx1"/>
                </a:solidFill>
                <a:latin typeface="Arial" charset="0"/>
              </a:defRPr>
            </a:lvl4pPr>
            <a:lvl5pPr marL="2053172" indent="-228131" eaLnBrk="0" hangingPunct="0">
              <a:spcBef>
                <a:spcPct val="30000"/>
              </a:spcBef>
              <a:defRPr sz="1200">
                <a:solidFill>
                  <a:schemeClr val="tx1"/>
                </a:solidFill>
                <a:latin typeface="Arial" charset="0"/>
              </a:defRPr>
            </a:lvl5pPr>
            <a:lvl6pPr marL="2509432" indent="-228131" eaLnBrk="0" fontAlgn="base" hangingPunct="0">
              <a:spcBef>
                <a:spcPct val="30000"/>
              </a:spcBef>
              <a:spcAft>
                <a:spcPct val="0"/>
              </a:spcAft>
              <a:defRPr sz="1200">
                <a:solidFill>
                  <a:schemeClr val="tx1"/>
                </a:solidFill>
                <a:latin typeface="Arial" charset="0"/>
              </a:defRPr>
            </a:lvl6pPr>
            <a:lvl7pPr marL="2965691" indent="-228131" eaLnBrk="0" fontAlgn="base" hangingPunct="0">
              <a:spcBef>
                <a:spcPct val="30000"/>
              </a:spcBef>
              <a:spcAft>
                <a:spcPct val="0"/>
              </a:spcAft>
              <a:defRPr sz="1200">
                <a:solidFill>
                  <a:schemeClr val="tx1"/>
                </a:solidFill>
                <a:latin typeface="Arial" charset="0"/>
              </a:defRPr>
            </a:lvl7pPr>
            <a:lvl8pPr marL="3421953" indent="-228131" eaLnBrk="0" fontAlgn="base" hangingPunct="0">
              <a:spcBef>
                <a:spcPct val="30000"/>
              </a:spcBef>
              <a:spcAft>
                <a:spcPct val="0"/>
              </a:spcAft>
              <a:defRPr sz="1200">
                <a:solidFill>
                  <a:schemeClr val="tx1"/>
                </a:solidFill>
                <a:latin typeface="Arial" charset="0"/>
              </a:defRPr>
            </a:lvl8pPr>
            <a:lvl9pPr marL="3878213" indent="-22813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6292CA-3820-4CA3-92B4-FB875647D3D7}" type="slidenum">
              <a:rPr lang="en-US" altLang="en-US" smtClean="0"/>
              <a:pPr eaLnBrk="1" hangingPunct="1">
                <a:spcBef>
                  <a:spcPct val="0"/>
                </a:spcBef>
              </a:pPr>
              <a:t>13</a:t>
            </a:fld>
            <a:endParaRPr lang="en-US" altLang="en-US" smtClean="0"/>
          </a:p>
        </p:txBody>
      </p:sp>
      <p:sp>
        <p:nvSpPr>
          <p:cNvPr id="59396" name="Notes Placeholder 1"/>
          <p:cNvSpPr>
            <a:spLocks noGrp="1"/>
          </p:cNvSpPr>
          <p:nvPr/>
        </p:nvSpPr>
        <p:spPr bwMode="auto">
          <a:xfrm>
            <a:off x="701675" y="4416821"/>
            <a:ext cx="5607053" cy="4182270"/>
          </a:xfrm>
          <a:prstGeom prst="rect">
            <a:avLst/>
          </a:prstGeom>
        </p:spPr>
        <p:txBody>
          <a:bodyPr lIns="93162" tIns="46583" rIns="93162" bIns="46583"/>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endParaRPr lang="en-US" altLang="en-US"/>
          </a:p>
        </p:txBody>
      </p:sp>
      <p:sp>
        <p:nvSpPr>
          <p:cNvPr id="2" name="Notes Placeholder 1"/>
          <p:cNvSpPr>
            <a:spLocks noGrp="1"/>
          </p:cNvSpPr>
          <p:nvPr>
            <p:ph type="body" idx="1"/>
          </p:nvPr>
        </p:nvSpPr>
        <p:spPr/>
        <p:txBody>
          <a:bodyPr/>
          <a:lstStyle/>
          <a:p>
            <a:r>
              <a:rPr lang="en-US" sz="2000" dirty="0" smtClean="0">
                <a:solidFill>
                  <a:srgbClr val="FF0000"/>
                </a:solidFill>
              </a:rPr>
              <a:t>National Quality Forum is an existing group in the Medical industry.  I don’t like using Wikipedia but within</a:t>
            </a:r>
            <a:r>
              <a:rPr lang="en-US" sz="2000" baseline="0" dirty="0" smtClean="0">
                <a:solidFill>
                  <a:srgbClr val="FF0000"/>
                </a:solidFill>
              </a:rPr>
              <a:t> our email string</a:t>
            </a:r>
            <a:r>
              <a:rPr lang="en-US" sz="2000" dirty="0" smtClean="0">
                <a:solidFill>
                  <a:srgbClr val="FF0000"/>
                </a:solidFill>
              </a:rPr>
              <a:t>… this says it well… https://en.wikipedia.org/wiki/National_Quality_Forum</a:t>
            </a:r>
          </a:p>
          <a:p>
            <a:r>
              <a:rPr lang="en-US" sz="2000" dirty="0" smtClean="0">
                <a:solidFill>
                  <a:srgbClr val="FF0000"/>
                </a:solidFill>
              </a:rPr>
              <a:t>  </a:t>
            </a:r>
            <a:endParaRPr lang="en-US" sz="2000" dirty="0">
              <a:solidFill>
                <a:srgbClr val="FF0000"/>
              </a:solidFill>
            </a:endParaRPr>
          </a:p>
        </p:txBody>
      </p:sp>
    </p:spTree>
    <p:extLst>
      <p:ext uri="{BB962C8B-B14F-4D97-AF65-F5344CB8AC3E}">
        <p14:creationId xmlns:p14="http://schemas.microsoft.com/office/powerpoint/2010/main" val="113558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44CC-E009-43E1-957D-DAEA5162D2C7}" type="slidenum">
              <a:rPr lang="en-US" smtClean="0"/>
              <a:t>14</a:t>
            </a:fld>
            <a:endParaRPr lang="en-US"/>
          </a:p>
        </p:txBody>
      </p:sp>
    </p:spTree>
    <p:extLst>
      <p:ext uri="{BB962C8B-B14F-4D97-AF65-F5344CB8AC3E}">
        <p14:creationId xmlns:p14="http://schemas.microsoft.com/office/powerpoint/2010/main" val="31028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600" dirty="0"/>
              <a:t>In second-last chart it should be </a:t>
            </a:r>
            <a:r>
              <a:rPr lang="en-US" sz="1600" dirty="0" smtClean="0"/>
              <a:t>Healthcare</a:t>
            </a:r>
            <a:r>
              <a:rPr lang="en-US" sz="1600" dirty="0"/>
              <a:t>, same as Childcare in center. Also, the Shelter rectangle needs to be centered below Shelter</a:t>
            </a:r>
            <a:r>
              <a:rPr lang="en-US" sz="1600" dirty="0" smtClean="0"/>
              <a:t>.</a:t>
            </a:r>
          </a:p>
          <a:p>
            <a:pPr rtl="0" eaLnBrk="1" fontAlgn="t" latinLnBrk="0" hangingPunct="1"/>
            <a:endParaRPr lang="en-US" sz="1600" dirty="0" smtClean="0"/>
          </a:p>
          <a:p>
            <a:pPr rtl="0" eaLnBrk="1" fontAlgn="t" latinLnBrk="0" hangingPunct="1"/>
            <a:r>
              <a:rPr lang="en-US" sz="1600" dirty="0" smtClean="0"/>
              <a:t>JH:  The base</a:t>
            </a:r>
            <a:r>
              <a:rPr lang="en-US" sz="1600" baseline="0" dirty="0" smtClean="0"/>
              <a:t> of these charts are cut n paste from the Kellogg Foundation Report and cannot be edited.  I was able to add the * to explain SSM and FSDWC on Slide 11 but the way they break Health care into 2 words is not editable nor the “.” at the end of “Indicates a </a:t>
            </a:r>
            <a:r>
              <a:rPr lang="en-US" sz="1600" baseline="0" dirty="0" err="1" smtClean="0"/>
              <a:t>statisically</a:t>
            </a:r>
            <a:r>
              <a:rPr lang="en-US" sz="1600" baseline="0" dirty="0" smtClean="0"/>
              <a:t>…”</a:t>
            </a:r>
          </a:p>
          <a:p>
            <a:pPr rtl="0" eaLnBrk="1" fontAlgn="t" latinLnBrk="0" hangingPunct="1"/>
            <a:endParaRPr lang="en-US" sz="1600" baseline="0" dirty="0" smtClean="0"/>
          </a:p>
          <a:p>
            <a:pPr rtl="0" eaLnBrk="1" fontAlgn="t" latinLnBrk="0" hangingPunct="1"/>
            <a:r>
              <a:rPr lang="en-US" sz="1600" baseline="0" dirty="0" smtClean="0"/>
              <a:t>DWS: Especially sorry to hear about Health Care, which needs to be Healthcare, same as Childcare. Maybe Paula (our designer) can fix it. Also, other shapes need to be better centered as well, plus the numbers are placed very inconsistently atop the columns. Finally, in addition to the deletion of the period after posttest, shouldn’t the third one also have “in means” like the preceding two?</a:t>
            </a:r>
            <a:endParaRPr lang="en-US" sz="1600" dirty="0"/>
          </a:p>
        </p:txBody>
      </p:sp>
      <p:sp>
        <p:nvSpPr>
          <p:cNvPr id="4" name="Slide Number Placeholder 3"/>
          <p:cNvSpPr>
            <a:spLocks noGrp="1"/>
          </p:cNvSpPr>
          <p:nvPr>
            <p:ph type="sldNum" sz="quarter" idx="10"/>
          </p:nvPr>
        </p:nvSpPr>
        <p:spPr/>
        <p:txBody>
          <a:bodyPr/>
          <a:lstStyle/>
          <a:p>
            <a:fld id="{A2EF4EB1-9382-40EE-B3C8-9C8757DEC2E5}" type="slidenum">
              <a:rPr lang="en-US" smtClean="0"/>
              <a:t>15</a:t>
            </a:fld>
            <a:endParaRPr lang="en-US"/>
          </a:p>
        </p:txBody>
      </p:sp>
    </p:spTree>
    <p:extLst>
      <p:ext uri="{BB962C8B-B14F-4D97-AF65-F5344CB8AC3E}">
        <p14:creationId xmlns:p14="http://schemas.microsoft.com/office/powerpoint/2010/main" val="287229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JH see note in 9</a:t>
            </a:r>
            <a:endParaRPr lang="en-US" dirty="0"/>
          </a:p>
        </p:txBody>
      </p:sp>
      <p:sp>
        <p:nvSpPr>
          <p:cNvPr id="4" name="Slide Number Placeholder 3"/>
          <p:cNvSpPr>
            <a:spLocks noGrp="1"/>
          </p:cNvSpPr>
          <p:nvPr>
            <p:ph type="sldNum" sz="quarter" idx="10"/>
          </p:nvPr>
        </p:nvSpPr>
        <p:spPr/>
        <p:txBody>
          <a:bodyPr/>
          <a:lstStyle/>
          <a:p>
            <a:fld id="{A2EF4EB1-9382-40EE-B3C8-9C8757DEC2E5}" type="slidenum">
              <a:rPr lang="en-US" smtClean="0"/>
              <a:t>16</a:t>
            </a:fld>
            <a:endParaRPr lang="en-US"/>
          </a:p>
        </p:txBody>
      </p:sp>
    </p:spTree>
    <p:extLst>
      <p:ext uri="{BB962C8B-B14F-4D97-AF65-F5344CB8AC3E}">
        <p14:creationId xmlns:p14="http://schemas.microsoft.com/office/powerpoint/2010/main" val="83615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Employment</a:t>
            </a:r>
            <a:r>
              <a:rPr lang="en-US" baseline="0" dirty="0" smtClean="0"/>
              <a:t> (second from left) is essentially missing the first letter. Plus, there’s a lot of “alphabet soup” at the top of this chart. I know what TTS means, but I’m stumped re FSDWC and SSM.</a:t>
            </a:r>
          </a:p>
          <a:p>
            <a:endParaRPr lang="en-US" baseline="0" dirty="0" smtClean="0"/>
          </a:p>
          <a:p>
            <a:r>
              <a:rPr lang="en-US" baseline="0" dirty="0" smtClean="0"/>
              <a:t>JH see note in 9</a:t>
            </a:r>
          </a:p>
          <a:p>
            <a:endParaRPr lang="en-US" baseline="0" dirty="0" smtClean="0"/>
          </a:p>
          <a:p>
            <a:r>
              <a:rPr lang="en-US" baseline="0" dirty="0" smtClean="0"/>
              <a:t>DWS: I was able to delete the asterisk in FRONT of FSDWC, but I can’t seem to put it AFTER. It goes between the C and the :</a:t>
            </a:r>
            <a:endParaRPr lang="en-US" dirty="0"/>
          </a:p>
        </p:txBody>
      </p:sp>
      <p:sp>
        <p:nvSpPr>
          <p:cNvPr id="4" name="Slide Number Placeholder 3"/>
          <p:cNvSpPr>
            <a:spLocks noGrp="1"/>
          </p:cNvSpPr>
          <p:nvPr>
            <p:ph type="sldNum" sz="quarter" idx="10"/>
          </p:nvPr>
        </p:nvSpPr>
        <p:spPr/>
        <p:txBody>
          <a:bodyPr/>
          <a:lstStyle/>
          <a:p>
            <a:fld id="{A2EF4EB1-9382-40EE-B3C8-9C8757DEC2E5}" type="slidenum">
              <a:rPr lang="en-US" smtClean="0"/>
              <a:t>17</a:t>
            </a:fld>
            <a:endParaRPr lang="en-US"/>
          </a:p>
        </p:txBody>
      </p:sp>
    </p:spTree>
    <p:extLst>
      <p:ext uri="{BB962C8B-B14F-4D97-AF65-F5344CB8AC3E}">
        <p14:creationId xmlns:p14="http://schemas.microsoft.com/office/powerpoint/2010/main" val="208485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rPr>
              <a:t>The Real Story </a:t>
            </a:r>
          </a:p>
        </p:txBody>
      </p:sp>
      <p:sp>
        <p:nvSpPr>
          <p:cNvPr id="4" name="Slide Number Placeholder 3"/>
          <p:cNvSpPr>
            <a:spLocks noGrp="1"/>
          </p:cNvSpPr>
          <p:nvPr>
            <p:ph type="sldNum" sz="quarter" idx="10"/>
          </p:nvPr>
        </p:nvSpPr>
        <p:spPr/>
        <p:txBody>
          <a:bodyPr/>
          <a:lstStyle/>
          <a:p>
            <a:fld id="{3DE16A8E-0528-456E-BB2C-34B9ECC34C6F}" type="slidenum">
              <a:rPr lang="en-US" smtClean="0"/>
              <a:pPr/>
              <a:t>18</a:t>
            </a:fld>
            <a:endParaRPr lang="en-US"/>
          </a:p>
        </p:txBody>
      </p:sp>
    </p:spTree>
    <p:extLst>
      <p:ext uri="{BB962C8B-B14F-4D97-AF65-F5344CB8AC3E}">
        <p14:creationId xmlns:p14="http://schemas.microsoft.com/office/powerpoint/2010/main" val="1745693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071" indent="-171071">
              <a:buFont typeface="Arial" panose="020B0604020202020204" pitchFamily="34" charset="0"/>
              <a:buChar char="•"/>
            </a:pPr>
            <a:endParaRPr lang="en-US" sz="2400" dirty="0">
              <a:solidFill>
                <a:srgbClr val="FF0000"/>
              </a:solidFill>
            </a:endParaRPr>
          </a:p>
          <a:p>
            <a:pPr marL="171071" indent="-171071">
              <a:buFont typeface="Arial" panose="020B0604020202020204" pitchFamily="34" charset="0"/>
              <a:buChar char="•"/>
            </a:pPr>
            <a:r>
              <a:rPr lang="en-US" sz="2400" dirty="0">
                <a:solidFill>
                  <a:srgbClr val="FF0000"/>
                </a:solidFill>
              </a:rPr>
              <a:t>This is not about Matrix</a:t>
            </a:r>
          </a:p>
          <a:p>
            <a:pPr marL="171071" indent="-171071">
              <a:buFont typeface="Arial" panose="020B0604020202020204" pitchFamily="34" charset="0"/>
              <a:buChar char="•"/>
            </a:pPr>
            <a:r>
              <a:rPr lang="en-US" sz="2400" dirty="0">
                <a:solidFill>
                  <a:srgbClr val="FF0000"/>
                </a:solidFill>
              </a:rPr>
              <a:t>This is about training trainers who then lead the development across their community and across the country </a:t>
            </a:r>
          </a:p>
          <a:p>
            <a:pPr marL="171071" indent="-171071">
              <a:buFont typeface="Arial" panose="020B0604020202020204" pitchFamily="34" charset="0"/>
              <a:buChar char="•"/>
            </a:pP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fld id="{A2EF4EB1-9382-40EE-B3C8-9C8757DEC2E5}" type="slidenum">
              <a:rPr lang="en-US" smtClean="0"/>
              <a:t>19</a:t>
            </a:fld>
            <a:endParaRPr lang="en-US"/>
          </a:p>
        </p:txBody>
      </p:sp>
    </p:spTree>
    <p:extLst>
      <p:ext uri="{BB962C8B-B14F-4D97-AF65-F5344CB8AC3E}">
        <p14:creationId xmlns:p14="http://schemas.microsoft.com/office/powerpoint/2010/main" val="213590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F4EB1-9382-40EE-B3C8-9C8757DEC2E5}" type="slidenum">
              <a:rPr lang="en-US" smtClean="0"/>
              <a:t>2</a:t>
            </a:fld>
            <a:endParaRPr lang="en-US"/>
          </a:p>
        </p:txBody>
      </p:sp>
    </p:spTree>
    <p:extLst>
      <p:ext uri="{BB962C8B-B14F-4D97-AF65-F5344CB8AC3E}">
        <p14:creationId xmlns:p14="http://schemas.microsoft.com/office/powerpoint/2010/main" val="322001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F4EB1-9382-40EE-B3C8-9C8757DEC2E5}" type="slidenum">
              <a:rPr lang="en-US" smtClean="0"/>
              <a:t>21</a:t>
            </a:fld>
            <a:endParaRPr lang="en-US"/>
          </a:p>
        </p:txBody>
      </p:sp>
    </p:spTree>
    <p:extLst>
      <p:ext uri="{BB962C8B-B14F-4D97-AF65-F5344CB8AC3E}">
        <p14:creationId xmlns:p14="http://schemas.microsoft.com/office/powerpoint/2010/main" val="322001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96" indent="-170096" defTabSz="912437">
              <a:buFont typeface="Arial" panose="020B0604020202020204" pitchFamily="34" charset="0"/>
              <a:buChar char="•"/>
              <a:defRPr/>
            </a:pPr>
            <a:r>
              <a:rPr lang="en-US" b="1" dirty="0"/>
              <a:t>Poverty: </a:t>
            </a:r>
            <a:r>
              <a:rPr lang="en-US" dirty="0"/>
              <a:t>When a person or group of people lack human needs because they cannot afford them. Human needs include clean water, nutrition, health care, education, clothing and shelter (Center for Disease Control, 2015).</a:t>
            </a:r>
            <a:r>
              <a:rPr lang="en-US" b="1" dirty="0"/>
              <a:t> </a:t>
            </a:r>
            <a:endParaRPr lang="en-US" dirty="0"/>
          </a:p>
          <a:p>
            <a:pPr marL="170096" indent="-170096">
              <a:buFont typeface="Arial" panose="020B0604020202020204" pitchFamily="34" charset="0"/>
              <a:buChar char="•"/>
            </a:pPr>
            <a:endParaRPr lang="en-US" sz="2400" dirty="0">
              <a:solidFill>
                <a:srgbClr val="FF0000"/>
              </a:solidFill>
            </a:endParaRPr>
          </a:p>
          <a:p>
            <a:pPr marL="170096" indent="-170096">
              <a:buFont typeface="Arial" panose="020B0604020202020204" pitchFamily="34" charset="0"/>
              <a:buChar char="•"/>
            </a:pPr>
            <a:r>
              <a:rPr lang="en-US" sz="2400" dirty="0">
                <a:solidFill>
                  <a:srgbClr val="FF0000"/>
                </a:solidFill>
              </a:rPr>
              <a:t>The number of poor Detroit kids increased 34% since 2006 </a:t>
            </a:r>
            <a:r>
              <a:rPr lang="en-US" i="1" dirty="0">
                <a:solidFill>
                  <a:srgbClr val="FF0000"/>
                </a:solidFill>
              </a:rPr>
              <a:t>(Detroit News, 2/19/15, Study: Detroit worst big city for childhood poverty)</a:t>
            </a:r>
          </a:p>
          <a:p>
            <a:pPr marL="170096" indent="-170096" defTabSz="907179">
              <a:buFont typeface="Arial" panose="020B0604020202020204" pitchFamily="34" charset="0"/>
              <a:buChar char="•"/>
              <a:defRPr/>
            </a:pPr>
            <a:r>
              <a:rPr lang="en-US" sz="2000" dirty="0">
                <a:solidFill>
                  <a:srgbClr val="FF0000"/>
                </a:solidFill>
              </a:rPr>
              <a:t>Reports of child abuse and neglect increased by 77% in Detroit from 2008-2012, confirmed neglect or abuse increased 40% </a:t>
            </a:r>
            <a:r>
              <a:rPr lang="en-US" i="1" dirty="0">
                <a:solidFill>
                  <a:srgbClr val="FF0000"/>
                </a:solidFill>
              </a:rPr>
              <a:t>(Detroit News, 2/19/15, Study: Detroit worst big city for childhood poverty)</a:t>
            </a:r>
          </a:p>
          <a:p>
            <a:pPr marL="170096" indent="-170096">
              <a:buFont typeface="Arial" panose="020B0604020202020204" pitchFamily="34" charset="0"/>
              <a:buChar char="•"/>
            </a:pPr>
            <a:endParaRPr lang="en-US" sz="2400" dirty="0">
              <a:solidFill>
                <a:srgbClr val="FF0000"/>
              </a:solidFill>
            </a:endParaRPr>
          </a:p>
          <a:p>
            <a:pPr marL="170096" indent="-170096">
              <a:buFont typeface="Arial" panose="020B0604020202020204" pitchFamily="34" charset="0"/>
              <a:buChar char="•"/>
            </a:pPr>
            <a:r>
              <a:rPr lang="en-US" sz="2400" dirty="0">
                <a:solidFill>
                  <a:srgbClr val="FF0000"/>
                </a:solidFill>
              </a:rPr>
              <a:t>There are approximately 54,000 children 0-5 in Detroit</a:t>
            </a:r>
          </a:p>
          <a:p>
            <a:pPr marL="170096" indent="-170096">
              <a:buFont typeface="Arial" panose="020B0604020202020204" pitchFamily="34" charset="0"/>
              <a:buChar char="•"/>
            </a:pPr>
            <a:r>
              <a:rPr lang="en-US" sz="2400" dirty="0">
                <a:solidFill>
                  <a:srgbClr val="FF0000"/>
                </a:solidFill>
              </a:rPr>
              <a:t>An estimated 44,000 need childcare for only 19,322 Head Start slots </a:t>
            </a:r>
          </a:p>
          <a:p>
            <a:pPr marL="170096" indent="-170096">
              <a:buFont typeface="Arial" panose="020B0604020202020204" pitchFamily="34" charset="0"/>
              <a:buChar char="•"/>
            </a:pPr>
            <a:r>
              <a:rPr lang="en-US" sz="2400" dirty="0">
                <a:solidFill>
                  <a:srgbClr val="FF0000"/>
                </a:solidFill>
              </a:rPr>
              <a:t>0-3   4,064 slots for 21,000 babies</a:t>
            </a:r>
          </a:p>
          <a:p>
            <a:pPr marL="170096" indent="-170096">
              <a:buFont typeface="Arial" panose="020B0604020202020204" pitchFamily="34" charset="0"/>
              <a:buChar char="•"/>
            </a:pPr>
            <a:r>
              <a:rPr lang="en-US" sz="2400" dirty="0">
                <a:solidFill>
                  <a:srgbClr val="FF0000"/>
                </a:solidFill>
              </a:rPr>
              <a:t>A service gap of 69% </a:t>
            </a:r>
            <a:r>
              <a:rPr lang="en-US" i="1" baseline="0" dirty="0" smtClean="0">
                <a:solidFill>
                  <a:srgbClr val="FF0000"/>
                </a:solidFill>
              </a:rPr>
              <a:t>(IFF Education Needs Assessment, July 2014, </a:t>
            </a:r>
            <a:r>
              <a:rPr lang="en-US" i="1" baseline="0" dirty="0" err="1" smtClean="0">
                <a:solidFill>
                  <a:srgbClr val="FF0000"/>
                </a:solidFill>
              </a:rPr>
              <a:t>Kresge</a:t>
            </a:r>
            <a:r>
              <a:rPr lang="en-US" i="1" baseline="0" dirty="0" smtClean="0">
                <a:solidFill>
                  <a:srgbClr val="FF0000"/>
                </a:solidFill>
              </a:rPr>
              <a:t> Foundation)</a:t>
            </a:r>
          </a:p>
          <a:p>
            <a:pPr>
              <a:defRPr/>
            </a:pPr>
            <a:r>
              <a:rPr lang="en-US" altLang="en-US" sz="2000" b="1" dirty="0">
                <a:solidFill>
                  <a:srgbClr val="FF0000"/>
                </a:solidFill>
              </a:rPr>
              <a:t>Health </a:t>
            </a:r>
          </a:p>
          <a:p>
            <a:pPr marL="181397" indent="-181397">
              <a:buFont typeface="Arial" panose="020B0604020202020204" pitchFamily="34" charset="0"/>
              <a:buChar char="•"/>
              <a:defRPr/>
            </a:pPr>
            <a:r>
              <a:rPr lang="en-US" altLang="en-US" sz="2000" dirty="0">
                <a:solidFill>
                  <a:srgbClr val="FF0000"/>
                </a:solidFill>
              </a:rPr>
              <a:t>Infant mortality in Detroit is 15 deaths for every 1,000 births… more than double the national average- the highest in the nation </a:t>
            </a:r>
            <a:r>
              <a:rPr lang="en-US" altLang="en-US" sz="1100" dirty="0">
                <a:solidFill>
                  <a:srgbClr val="FF0000"/>
                </a:solidFill>
              </a:rPr>
              <a:t>(</a:t>
            </a:r>
            <a:r>
              <a:rPr lang="en-US" altLang="en-US" sz="1100" i="1" dirty="0">
                <a:solidFill>
                  <a:srgbClr val="FF0000"/>
                </a:solidFill>
              </a:rPr>
              <a:t>Detroit Early Childhood Ed. Needs </a:t>
            </a:r>
            <a:r>
              <a:rPr lang="en-US" altLang="en-US" sz="1100" i="1" dirty="0" err="1">
                <a:solidFill>
                  <a:srgbClr val="FF0000"/>
                </a:solidFill>
              </a:rPr>
              <a:t>Assessmt</a:t>
            </a:r>
            <a:r>
              <a:rPr lang="en-US" altLang="en-US" sz="1100" i="1" dirty="0">
                <a:solidFill>
                  <a:srgbClr val="FF0000"/>
                </a:solidFill>
              </a:rPr>
              <a:t>., 2013, </a:t>
            </a:r>
            <a:r>
              <a:rPr lang="en-US" altLang="en-US" sz="1100" i="1" dirty="0" err="1">
                <a:solidFill>
                  <a:srgbClr val="FF0000"/>
                </a:solidFill>
              </a:rPr>
              <a:t>Kresge</a:t>
            </a:r>
            <a:r>
              <a:rPr lang="en-US" altLang="en-US" sz="1100" i="1" dirty="0">
                <a:solidFill>
                  <a:srgbClr val="FF0000"/>
                </a:solidFill>
              </a:rPr>
              <a:t> Foundation). </a:t>
            </a:r>
          </a:p>
          <a:p>
            <a:pPr marL="181397" indent="-181397" defTabSz="906990">
              <a:buFont typeface="Arial" panose="020B0604020202020204" pitchFamily="34" charset="0"/>
              <a:buChar char="•"/>
              <a:defRPr/>
            </a:pPr>
            <a:r>
              <a:rPr lang="en-US" altLang="en-US" sz="2000" dirty="0">
                <a:solidFill>
                  <a:srgbClr val="FF0000"/>
                </a:solidFill>
              </a:rPr>
              <a:t>Detroit where over 40% of mothers did not receive prenatal care </a:t>
            </a:r>
            <a:r>
              <a:rPr lang="en-US" altLang="en-US" sz="1100" i="1" dirty="0">
                <a:solidFill>
                  <a:srgbClr val="FF0000"/>
                </a:solidFill>
              </a:rPr>
              <a:t>(Data Driven Detroit)</a:t>
            </a:r>
            <a:endParaRPr lang="en-US" altLang="en-US" sz="1100" dirty="0">
              <a:solidFill>
                <a:srgbClr val="FF0000"/>
              </a:solidFill>
            </a:endParaRPr>
          </a:p>
          <a:p>
            <a:pPr marL="181397" indent="-181397">
              <a:buFont typeface="Arial" panose="020B0604020202020204" pitchFamily="34" charset="0"/>
              <a:buChar char="•"/>
              <a:defRPr/>
            </a:pPr>
            <a:r>
              <a:rPr lang="en-US" sz="2000" dirty="0">
                <a:solidFill>
                  <a:srgbClr val="FF0000"/>
                </a:solidFill>
              </a:rPr>
              <a:t>Detroit- where our seniors ages 50-59 are dying at a rate 122% higher than their counterparts in MI </a:t>
            </a:r>
            <a:r>
              <a:rPr lang="en-US" sz="1100" i="1" dirty="0">
                <a:solidFill>
                  <a:srgbClr val="FF0000"/>
                </a:solidFill>
              </a:rPr>
              <a:t>(DAAA Dying By Their Time) </a:t>
            </a:r>
            <a:endParaRPr lang="en-US" altLang="en-US" dirty="0" smtClean="0"/>
          </a:p>
          <a:p>
            <a:pPr marL="170096" indent="-170096">
              <a:buFont typeface="Arial" panose="020B0604020202020204" pitchFamily="34" charset="0"/>
              <a:buChar char="•"/>
            </a:pPr>
            <a:r>
              <a:rPr lang="en-US" sz="2000" dirty="0"/>
              <a:t>Detroit - Women are dying from pregnancy-related causes at a rate 3 X greater than for the nation. </a:t>
            </a:r>
            <a:r>
              <a:rPr lang="en-US" i="1" dirty="0"/>
              <a:t>(Kaiser Health News, July 2014</a:t>
            </a:r>
            <a:r>
              <a:rPr lang="en-US" dirty="0"/>
              <a:t>)</a:t>
            </a:r>
            <a:endParaRPr lang="en-US" sz="1400" dirty="0"/>
          </a:p>
          <a:p>
            <a:pPr marL="170096" indent="-170096">
              <a:buFont typeface="Arial" panose="020B0604020202020204" pitchFamily="34" charset="0"/>
              <a:buChar char="•"/>
            </a:pPr>
            <a:r>
              <a:rPr lang="en-US" sz="2000" dirty="0"/>
              <a:t>Preterm delivery is the number 1 killer of babies to Detroit , the highest infant mortality rate in the U.S. </a:t>
            </a:r>
            <a:r>
              <a:rPr lang="en-US" dirty="0"/>
              <a:t>(</a:t>
            </a:r>
            <a:r>
              <a:rPr lang="en-US" i="1" dirty="0"/>
              <a:t>Detroit News, July 2014</a:t>
            </a:r>
            <a:r>
              <a:rPr lang="en-US" dirty="0"/>
              <a:t>). </a:t>
            </a:r>
            <a:endParaRPr lang="en-US" sz="1400" dirty="0"/>
          </a:p>
          <a:p>
            <a:pPr marL="170096" indent="-170096">
              <a:buFont typeface="Arial" panose="020B0604020202020204" pitchFamily="34" charset="0"/>
              <a:buChar char="•"/>
            </a:pPr>
            <a:r>
              <a:rPr lang="en-US" sz="2000" dirty="0"/>
              <a:t>Detroit’s infant mortality rate is the worst among big U.S. cities at 13.5 per 1,000 births, and worse than some Third-World countries </a:t>
            </a:r>
            <a:r>
              <a:rPr lang="en-US" dirty="0"/>
              <a:t>(</a:t>
            </a:r>
            <a:r>
              <a:rPr lang="en-US" i="1" dirty="0"/>
              <a:t>Detroit News</a:t>
            </a:r>
            <a:r>
              <a:rPr lang="en-US" dirty="0"/>
              <a:t>, January 2014)</a:t>
            </a:r>
            <a:endParaRPr lang="en-US" sz="1400" dirty="0"/>
          </a:p>
          <a:p>
            <a:pPr marL="170096" indent="-170096">
              <a:buFont typeface="Arial" panose="020B0604020202020204" pitchFamily="34" charset="0"/>
              <a:buChar char="•"/>
            </a:pPr>
            <a:r>
              <a:rPr lang="en-US" sz="2000" dirty="0"/>
              <a:t>In Detroit, high rates chronic disease/poor health:</a:t>
            </a:r>
          </a:p>
          <a:p>
            <a:pPr lvl="1"/>
            <a:r>
              <a:rPr lang="en-US" sz="2000" dirty="0"/>
              <a:t>Infant Mortality: 14.7 per 1,000 live births</a:t>
            </a:r>
            <a:r>
              <a:rPr lang="en-US" dirty="0"/>
              <a:t> </a:t>
            </a:r>
            <a:r>
              <a:rPr lang="en-US" i="1" dirty="0"/>
              <a:t>(www.michigan.gov)</a:t>
            </a:r>
            <a:endParaRPr lang="en-US" sz="1400" dirty="0"/>
          </a:p>
          <a:p>
            <a:pPr lvl="1"/>
            <a:r>
              <a:rPr lang="en-US" sz="2000" dirty="0"/>
              <a:t>Hypertension: 32.2-41.8% of population</a:t>
            </a:r>
            <a:r>
              <a:rPr lang="en-US" dirty="0"/>
              <a:t> </a:t>
            </a:r>
            <a:r>
              <a:rPr lang="en-US" i="1" dirty="0"/>
              <a:t>(Detroit region, BRFSS)</a:t>
            </a:r>
            <a:endParaRPr lang="en-US" sz="1400" dirty="0"/>
          </a:p>
          <a:p>
            <a:pPr lvl="1"/>
            <a:r>
              <a:rPr lang="en-US" sz="2000" dirty="0"/>
              <a:t>Diabetes: 10% </a:t>
            </a:r>
            <a:r>
              <a:rPr lang="en-US" dirty="0"/>
              <a:t>(MI rate, </a:t>
            </a:r>
            <a:r>
              <a:rPr lang="en-US" i="1" dirty="0"/>
              <a:t>BRFSS)</a:t>
            </a:r>
            <a:endParaRPr lang="en-US" sz="1400" dirty="0"/>
          </a:p>
          <a:p>
            <a:pPr lvl="1"/>
            <a:r>
              <a:rPr lang="en-US" sz="2000" dirty="0"/>
              <a:t>Mortality: 1,055.8 per 100,000 vs 784.6 in MI </a:t>
            </a:r>
            <a:r>
              <a:rPr lang="en-US" dirty="0"/>
              <a:t>(</a:t>
            </a:r>
            <a:r>
              <a:rPr lang="en-US" i="1" dirty="0"/>
              <a:t>MDCH)</a:t>
            </a:r>
            <a:endParaRPr lang="en-US" sz="1400" dirty="0"/>
          </a:p>
          <a:p>
            <a:pPr marL="340192" indent="-340192" defTabSz="907179">
              <a:buFont typeface="Arial" panose="020B0604020202020204" pitchFamily="34" charset="0"/>
              <a:buChar char="•"/>
              <a:defRPr/>
            </a:pPr>
            <a:r>
              <a:rPr lang="en-US" sz="2000" dirty="0"/>
              <a:t>In 2010, Wayne County was #1 in Michigan for pediatric hospitalization rates, almost twice the state average. Those most at risk for asthma are low income, medically underserved, and African American and Hispanic Children. They have the least access to preventative care and the most visits to the emergency room.</a:t>
            </a:r>
            <a:r>
              <a:rPr lang="en-US" dirty="0"/>
              <a:t> (</a:t>
            </a:r>
            <a:r>
              <a:rPr lang="en-US" i="1" dirty="0"/>
              <a:t>How Are the Children? 2013)</a:t>
            </a:r>
          </a:p>
          <a:p>
            <a:pPr defTabSz="907179">
              <a:defRPr/>
            </a:pPr>
            <a:endParaRPr lang="en-US" sz="1400" dirty="0"/>
          </a:p>
          <a:p>
            <a:r>
              <a:rPr lang="en-US" sz="2000" b="1" dirty="0"/>
              <a:t>Low Income</a:t>
            </a:r>
          </a:p>
          <a:p>
            <a:pPr marL="170096" indent="-170096">
              <a:buFont typeface="Arial" panose="020B0604020202020204" pitchFamily="34" charset="0"/>
              <a:buChar char="•"/>
            </a:pPr>
            <a:r>
              <a:rPr lang="en-US" sz="2000" dirty="0"/>
              <a:t>1 in 3 Detroit families live in extreme poverty with incomes less than 50% of the federal poverty level. </a:t>
            </a:r>
            <a:r>
              <a:rPr lang="en-US" dirty="0"/>
              <a:t>(</a:t>
            </a:r>
            <a:r>
              <a:rPr lang="en-US" i="1" dirty="0"/>
              <a:t>How Are the Children? 2013)</a:t>
            </a:r>
            <a:endParaRPr lang="en-US" sz="1400" dirty="0"/>
          </a:p>
          <a:p>
            <a:pPr marL="170096" indent="-170096">
              <a:buFont typeface="Arial" panose="020B0604020202020204" pitchFamily="34" charset="0"/>
              <a:buChar char="•"/>
            </a:pPr>
            <a:r>
              <a:rPr lang="en-US" sz="2000" dirty="0"/>
              <a:t>Detroit where an estimated 47% of adults are functionally illiterate</a:t>
            </a:r>
            <a:r>
              <a:rPr lang="en-US" dirty="0"/>
              <a:t> (</a:t>
            </a:r>
            <a:r>
              <a:rPr lang="en-US" i="1" dirty="0"/>
              <a:t>The Detroit News</a:t>
            </a:r>
            <a:r>
              <a:rPr lang="en-US" dirty="0"/>
              <a:t>, Parents’ Illiteracy: A Challenge, 31 January 2014).  </a:t>
            </a:r>
            <a:endParaRPr lang="en-US" sz="1400" dirty="0"/>
          </a:p>
          <a:p>
            <a:pPr marL="170096" indent="-170096">
              <a:buFont typeface="Arial" panose="020B0604020202020204" pitchFamily="34" charset="0"/>
              <a:buChar char="•"/>
            </a:pPr>
            <a:r>
              <a:rPr lang="en-US" sz="2000" dirty="0"/>
              <a:t>The median household income from Detroit families decreased by 36.8% from 1999 to 2011--- adjusted to 2011 dollars ($39,855 in 1999 down to $25,193 in 2011) </a:t>
            </a:r>
            <a:r>
              <a:rPr lang="en-US" dirty="0"/>
              <a:t>(</a:t>
            </a:r>
            <a:r>
              <a:rPr lang="en-US" i="1" dirty="0"/>
              <a:t>State of the Detroit Child, 2012)</a:t>
            </a:r>
            <a:endParaRPr lang="en-US" sz="1400" dirty="0"/>
          </a:p>
          <a:p>
            <a:pPr marL="170096" indent="-170096">
              <a:buFont typeface="Arial" panose="020B0604020202020204" pitchFamily="34" charset="0"/>
              <a:buChar char="•"/>
            </a:pPr>
            <a:r>
              <a:rPr lang="en-US" sz="2000" dirty="0"/>
              <a:t>Housing affordability is defined as a household spending less than 30% of its annual income on housing. In 2011, 69.3% of renters in Detroit lived in housing that was unaffordable. 52% of homeowners with a mortgage were in unaffordable housing situations. </a:t>
            </a:r>
            <a:r>
              <a:rPr lang="en-US" dirty="0"/>
              <a:t>(</a:t>
            </a:r>
            <a:r>
              <a:rPr lang="en-US" i="1" dirty="0"/>
              <a:t>State of the Detroit Child, 2012)</a:t>
            </a:r>
            <a:endParaRPr lang="en-US" sz="1400" dirty="0"/>
          </a:p>
          <a:p>
            <a:pPr marL="170096" indent="-170096">
              <a:buFont typeface="Arial" panose="020B0604020202020204" pitchFamily="34" charset="0"/>
              <a:buChar char="•"/>
            </a:pPr>
            <a:r>
              <a:rPr lang="en-US" sz="2000" dirty="0"/>
              <a:t>Population loss: from peak of 1.86M in 1950 to 700,000 in 2012 </a:t>
            </a:r>
            <a:r>
              <a:rPr lang="en-US" i="1" dirty="0"/>
              <a:t>(Forbes)</a:t>
            </a:r>
            <a:endParaRPr lang="en-US" sz="1400" dirty="0"/>
          </a:p>
          <a:p>
            <a:pPr marL="170096" indent="-170096">
              <a:buFont typeface="Arial" panose="020B0604020202020204" pitchFamily="34" charset="0"/>
              <a:buChar char="•"/>
            </a:pPr>
            <a:r>
              <a:rPr lang="en-US" sz="2000" dirty="0"/>
              <a:t>Due to its automobile industry, Detroit was once America’s wealthiest city. These days, however, it is the nation’s poorest with 42.3 percent of its population below the poverty line. </a:t>
            </a:r>
            <a:r>
              <a:rPr lang="en-US" i="1" dirty="0"/>
              <a:t>(</a:t>
            </a:r>
            <a:r>
              <a:rPr lang="en-US" i="1" dirty="0" err="1"/>
              <a:t>Statista</a:t>
            </a:r>
            <a:r>
              <a:rPr lang="en-US" i="1" dirty="0"/>
              <a:t>, 2014) </a:t>
            </a:r>
          </a:p>
          <a:p>
            <a:endParaRPr lang="en-US" i="1" dirty="0"/>
          </a:p>
          <a:p>
            <a:r>
              <a:rPr lang="en-US" sz="2000" b="1" dirty="0"/>
              <a:t>Children </a:t>
            </a:r>
          </a:p>
          <a:p>
            <a:pPr marL="170096" indent="-170096">
              <a:buFont typeface="Arial" panose="020B0604020202020204" pitchFamily="34" charset="0"/>
              <a:buChar char="•"/>
            </a:pPr>
            <a:r>
              <a:rPr lang="en-US" sz="2000" dirty="0"/>
              <a:t>67% Detroit Children in neighborhood w/concentrated poverty </a:t>
            </a:r>
            <a:r>
              <a:rPr lang="en-US" i="1" dirty="0"/>
              <a:t>(Data Snap Shot on High Poverty Communities, 2013)</a:t>
            </a:r>
            <a:endParaRPr lang="en-US" sz="1400" dirty="0"/>
          </a:p>
          <a:p>
            <a:pPr marL="170096" indent="-170096">
              <a:buFont typeface="Arial" panose="020B0604020202020204" pitchFamily="34" charset="0"/>
              <a:buChar char="•"/>
            </a:pPr>
            <a:r>
              <a:rPr lang="en-US" sz="2000" dirty="0"/>
              <a:t>Detroit’s Children experienced an increase in poverty from 34.8% in 1999 to 57.3% in 2011.</a:t>
            </a:r>
            <a:r>
              <a:rPr lang="en-US" dirty="0"/>
              <a:t> (</a:t>
            </a:r>
            <a:r>
              <a:rPr lang="en-US" i="1" dirty="0"/>
              <a:t>State of the Detroit Child, 2012)</a:t>
            </a:r>
            <a:endParaRPr lang="en-US" sz="1400" dirty="0"/>
          </a:p>
          <a:p>
            <a:pPr marL="170096" indent="-170096" defTabSz="907179">
              <a:buFont typeface="Arial" panose="020B0604020202020204" pitchFamily="34" charset="0"/>
              <a:buChar char="•"/>
              <a:defRPr/>
            </a:pPr>
            <a:r>
              <a:rPr lang="en-US" sz="2000" dirty="0">
                <a:solidFill>
                  <a:srgbClr val="FF0000"/>
                </a:solidFill>
              </a:rPr>
              <a:t>In 2011, families with children made up 36.4% of homeless persons in Detroit</a:t>
            </a:r>
            <a:r>
              <a:rPr lang="en-US" sz="2400" dirty="0">
                <a:solidFill>
                  <a:srgbClr val="FF0000"/>
                </a:solidFill>
              </a:rPr>
              <a:t>. </a:t>
            </a:r>
            <a:r>
              <a:rPr lang="en-US" sz="1100" i="1" dirty="0">
                <a:solidFill>
                  <a:srgbClr val="FF0000"/>
                </a:solidFill>
              </a:rPr>
              <a:t>(http://www.icphusa.org/PDF/americanalmanac/Almanac_State_MI.pdf</a:t>
            </a:r>
          </a:p>
          <a:p>
            <a:pPr marL="170096" indent="-170096">
              <a:buFont typeface="Arial" panose="020B0604020202020204" pitchFamily="34" charset="0"/>
              <a:buChar char="•"/>
            </a:pPr>
            <a:r>
              <a:rPr lang="en-US" sz="2000" dirty="0"/>
              <a:t>62.7% of Detroit children 0-5 are living in poverty</a:t>
            </a:r>
            <a:r>
              <a:rPr lang="en-US" i="1" dirty="0"/>
              <a:t> (W.K. Kellogg Foundation, Making Michigan Kids)</a:t>
            </a:r>
            <a:endParaRPr lang="en-US" sz="1400" dirty="0"/>
          </a:p>
          <a:p>
            <a:pPr marL="170096" indent="-170096">
              <a:buFont typeface="Arial" panose="020B0604020202020204" pitchFamily="34" charset="0"/>
              <a:buChar char="•"/>
            </a:pPr>
            <a:r>
              <a:rPr lang="en-US" sz="2000" dirty="0"/>
              <a:t>One in 3 kindergartener are not fully prepared to learn </a:t>
            </a:r>
            <a:r>
              <a:rPr lang="en-US" i="1" dirty="0"/>
              <a:t>(W.K. Kellogg Foundation, Making Michigan Kids)</a:t>
            </a:r>
            <a:endParaRPr lang="en-US" sz="1400" dirty="0"/>
          </a:p>
          <a:p>
            <a:pPr marL="170096" indent="-170096">
              <a:buFont typeface="Arial" panose="020B0604020202020204" pitchFamily="34" charset="0"/>
              <a:buChar char="•"/>
            </a:pPr>
            <a:r>
              <a:rPr lang="en-US" sz="2000" dirty="0"/>
              <a:t>69% of Michigan 4</a:t>
            </a:r>
            <a:r>
              <a:rPr lang="en-US" sz="2000" baseline="30000" dirty="0"/>
              <a:t>th</a:t>
            </a:r>
            <a:r>
              <a:rPr lang="en-US" sz="2000" dirty="0"/>
              <a:t> graders lack reading proficiency  </a:t>
            </a:r>
            <a:r>
              <a:rPr lang="en-US" i="1" dirty="0"/>
              <a:t>(W.K. Kellogg Foundation, Making Michigan Kids)</a:t>
            </a:r>
            <a:endParaRPr lang="en-US" sz="1400" dirty="0"/>
          </a:p>
          <a:p>
            <a:pPr marL="170096" indent="-170096">
              <a:buFont typeface="Arial" panose="020B0604020202020204" pitchFamily="34" charset="0"/>
              <a:buChar char="•"/>
            </a:pPr>
            <a:r>
              <a:rPr lang="en-US" sz="2000" dirty="0"/>
              <a:t>In Fall 2013, the Detroit Youth Violence Prevention Initiative asked 1,311 Detroit High School students their opinion on violence. This is what we learned when asked if a family member or friend had been shot, murdered, or disabled as a result of violence in the last 12 months? 87% responded yes (39% shot, 27% murdered, 21% disabled). </a:t>
            </a:r>
          </a:p>
          <a:p>
            <a:pPr marL="170096" indent="-170096">
              <a:buFont typeface="Arial" panose="020B0604020202020204" pitchFamily="34" charset="0"/>
              <a:buChar char="•"/>
            </a:pP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2EF4EB1-9382-40EE-B3C8-9C8757DEC2E5}" type="slidenum">
              <a:rPr lang="en-US" smtClean="0"/>
              <a:t>3</a:t>
            </a:fld>
            <a:endParaRPr lang="en-US"/>
          </a:p>
        </p:txBody>
      </p:sp>
    </p:spTree>
    <p:extLst>
      <p:ext uri="{BB962C8B-B14F-4D97-AF65-F5344CB8AC3E}">
        <p14:creationId xmlns:p14="http://schemas.microsoft.com/office/powerpoint/2010/main" val="332635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2154">
              <a:defRPr/>
            </a:pPr>
            <a:r>
              <a:rPr lang="en-US" sz="2000" b="1" dirty="0">
                <a:solidFill>
                  <a:srgbClr val="FF0000"/>
                </a:solidFill>
              </a:rPr>
              <a:t>Low Income </a:t>
            </a:r>
          </a:p>
          <a:p>
            <a:pPr marL="171028" indent="-171028" defTabSz="912154">
              <a:buFont typeface="Arial" panose="020B0604020202020204" pitchFamily="34" charset="0"/>
              <a:buChar char="•"/>
              <a:defRPr/>
            </a:pPr>
            <a:r>
              <a:rPr lang="en-US" sz="2000" dirty="0">
                <a:solidFill>
                  <a:srgbClr val="FF0000"/>
                </a:solidFill>
              </a:rPr>
              <a:t>40% of households across Michigan struggle to afford the basic necessities of housing, child care, food, health care, and transportation </a:t>
            </a:r>
            <a:r>
              <a:rPr lang="en-US" sz="2000" i="1" dirty="0">
                <a:solidFill>
                  <a:srgbClr val="FF0000"/>
                </a:solidFill>
              </a:rPr>
              <a:t>(United Way Alice Report, Michigan, Sept. 2014)</a:t>
            </a:r>
          </a:p>
          <a:p>
            <a:pPr marL="171028" indent="-171028" defTabSz="912154">
              <a:buFont typeface="Arial" panose="020B0604020202020204" pitchFamily="34" charset="0"/>
              <a:buChar char="•"/>
              <a:defRPr/>
            </a:pPr>
            <a:r>
              <a:rPr lang="en-US" sz="2000" dirty="0">
                <a:solidFill>
                  <a:srgbClr val="FF0000"/>
                </a:solidFill>
              </a:rPr>
              <a:t>Michigan ranks 44 of 50 states in highest unemployment rates in 2012 (</a:t>
            </a:r>
            <a:r>
              <a:rPr lang="en-US" sz="2000" i="1" dirty="0">
                <a:solidFill>
                  <a:srgbClr val="FF0000"/>
                </a:solidFill>
              </a:rPr>
              <a:t>Feedingamerica.org</a:t>
            </a:r>
            <a:r>
              <a:rPr lang="en-US" sz="2000" dirty="0">
                <a:solidFill>
                  <a:srgbClr val="FF0000"/>
                </a:solidFill>
              </a:rPr>
              <a:t>)</a:t>
            </a:r>
          </a:p>
          <a:p>
            <a:pPr marL="171028" indent="-171028" defTabSz="912154">
              <a:buFont typeface="Arial" panose="020B0604020202020204" pitchFamily="34" charset="0"/>
              <a:buChar char="•"/>
              <a:defRPr/>
            </a:pPr>
            <a:r>
              <a:rPr lang="en-US" sz="2000" dirty="0">
                <a:latin typeface="Arial" panose="020B0604020202020204" pitchFamily="34" charset="0"/>
                <a:cs typeface="Arial" panose="020B0604020202020204" pitchFamily="34" charset="0"/>
              </a:rPr>
              <a:t>Nearly one in seven households in Michigan couldn't afford enough food at some point during the last year, a 45 % increase in food insecurity over the last decade. </a:t>
            </a:r>
            <a:r>
              <a:rPr lang="en-US" sz="1000" i="1" dirty="0">
                <a:latin typeface="Arial" panose="020B0604020202020204" pitchFamily="34" charset="0"/>
                <a:cs typeface="Arial" panose="020B0604020202020204" pitchFamily="34" charset="0"/>
              </a:rPr>
              <a:t>(http://michiganradio.org/post/food-insecurity-could-continue-increase-michigan)</a:t>
            </a:r>
          </a:p>
          <a:p>
            <a:pPr marL="171028" indent="-171028" defTabSz="912154">
              <a:buFont typeface="Arial" panose="020B0604020202020204" pitchFamily="34" charset="0"/>
              <a:buChar char="•"/>
              <a:defRPr/>
            </a:pPr>
            <a:r>
              <a:rPr lang="en-US" sz="2000" dirty="0">
                <a:solidFill>
                  <a:srgbClr val="FF0000"/>
                </a:solidFill>
              </a:rPr>
              <a:t>32% of working families in Michigan are “low income” 200% of the FPL </a:t>
            </a:r>
            <a:r>
              <a:rPr lang="en-US" sz="2000" i="1" dirty="0">
                <a:solidFill>
                  <a:srgbClr val="FF0000"/>
                </a:solidFill>
              </a:rPr>
              <a:t>(Michigan League for Public Policy)</a:t>
            </a:r>
          </a:p>
          <a:p>
            <a:pPr marL="171028" indent="-171028" defTabSz="912154">
              <a:buFont typeface="Arial" panose="020B0604020202020204" pitchFamily="34" charset="0"/>
              <a:buChar char="•"/>
              <a:defRPr/>
            </a:pPr>
            <a:r>
              <a:rPr lang="en-US" sz="2000" dirty="0">
                <a:solidFill>
                  <a:srgbClr val="FF0000"/>
                </a:solidFill>
              </a:rPr>
              <a:t>The percentage of low income working families increased by more than 5% since 2007 </a:t>
            </a:r>
            <a:r>
              <a:rPr lang="en-US" sz="2000" i="1" dirty="0">
                <a:solidFill>
                  <a:srgbClr val="FF0000"/>
                </a:solidFill>
              </a:rPr>
              <a:t>(Michigan League for Public Policy)</a:t>
            </a:r>
          </a:p>
          <a:p>
            <a:pPr marL="171028" indent="-171028" defTabSz="912154">
              <a:buFont typeface="Arial" panose="020B0604020202020204" pitchFamily="34" charset="0"/>
              <a:buChar char="•"/>
              <a:defRPr/>
            </a:pPr>
            <a:r>
              <a:rPr lang="en-US" sz="2000" dirty="0">
                <a:solidFill>
                  <a:srgbClr val="FF0000"/>
                </a:solidFill>
              </a:rPr>
              <a:t>Between 2009-2011, the top 1% captured 91% of income growth in the state </a:t>
            </a:r>
            <a:r>
              <a:rPr lang="en-US" sz="2000" i="1" dirty="0">
                <a:solidFill>
                  <a:srgbClr val="FF0000"/>
                </a:solidFill>
              </a:rPr>
              <a:t>(Michigan League for Public Policy)</a:t>
            </a:r>
          </a:p>
          <a:p>
            <a:pPr marL="171028" indent="-171028" defTabSz="912154">
              <a:buFont typeface="Arial" panose="020B0604020202020204" pitchFamily="34" charset="0"/>
              <a:buChar char="•"/>
              <a:defRPr/>
            </a:pPr>
            <a:r>
              <a:rPr lang="en-US" sz="2000" dirty="0">
                <a:solidFill>
                  <a:srgbClr val="FF0000"/>
                </a:solidFill>
              </a:rPr>
              <a:t>Average income of the bottom 99% is $35,988 as of 2011 compared to $707,446 of the top 1% </a:t>
            </a:r>
            <a:r>
              <a:rPr lang="en-US" sz="2000" i="1" dirty="0">
                <a:solidFill>
                  <a:srgbClr val="FF0000"/>
                </a:solidFill>
              </a:rPr>
              <a:t>(Michigan League for Public Policy)</a:t>
            </a:r>
          </a:p>
          <a:p>
            <a:pPr marL="171028" indent="-171028" defTabSz="912154">
              <a:buFont typeface="Arial" panose="020B0604020202020204" pitchFamily="34" charset="0"/>
              <a:buChar char="•"/>
              <a:defRPr/>
            </a:pPr>
            <a:endParaRPr lang="en-US" sz="2000" dirty="0">
              <a:solidFill>
                <a:srgbClr val="FF0000"/>
              </a:solidFill>
            </a:endParaRPr>
          </a:p>
          <a:p>
            <a:pPr defTabSz="912154">
              <a:defRPr/>
            </a:pPr>
            <a:r>
              <a:rPr lang="en-US" sz="2000" b="1" dirty="0">
                <a:solidFill>
                  <a:srgbClr val="FF0000"/>
                </a:solidFill>
              </a:rPr>
              <a:t>Children</a:t>
            </a:r>
          </a:p>
          <a:p>
            <a:pPr marL="171028" indent="-171028" defTabSz="912154">
              <a:buFont typeface="Arial" panose="020B0604020202020204" pitchFamily="34" charset="0"/>
              <a:buChar char="•"/>
              <a:defRPr/>
            </a:pPr>
            <a:r>
              <a:rPr lang="en-US" sz="2000" dirty="0">
                <a:latin typeface="Arial" panose="020B0604020202020204" pitchFamily="34" charset="0"/>
                <a:cs typeface="Arial" panose="020B0604020202020204" pitchFamily="34" charset="0"/>
              </a:rPr>
              <a:t>Michigan taxpayers save $47,000 for every child ready to succeed in school in </a:t>
            </a:r>
            <a:r>
              <a:rPr lang="en-US" sz="2000" dirty="0" err="1">
                <a:latin typeface="Arial" panose="020B0604020202020204" pitchFamily="34" charset="0"/>
                <a:cs typeface="Arial" panose="020B0604020202020204" pitchFamily="34" charset="0"/>
              </a:rPr>
              <a:t>kindergarden</a:t>
            </a:r>
            <a:r>
              <a:rPr lang="en-US" sz="2000" dirty="0">
                <a:latin typeface="Arial" panose="020B0604020202020204" pitchFamily="34" charset="0"/>
                <a:cs typeface="Arial" panose="020B0604020202020204" pitchFamily="34" charset="0"/>
              </a:rPr>
              <a:t>; $96,000 per child in Detroit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M&amp;M Fisher Foundation, News Release, 2/18/14)</a:t>
            </a:r>
          </a:p>
          <a:p>
            <a:pPr marL="171028" indent="-171028" defTabSz="912154">
              <a:buFont typeface="Arial" panose="020B0604020202020204" pitchFamily="34" charset="0"/>
              <a:buChar char="•"/>
              <a:defRPr/>
            </a:pPr>
            <a:r>
              <a:rPr lang="en-US" sz="2000" dirty="0">
                <a:solidFill>
                  <a:srgbClr val="FF0000"/>
                </a:solidFill>
              </a:rPr>
              <a:t>Estimates taxpayers would see a $48 million savings for every 1% gain in school readiness among Michigan’s estimated 122,000 </a:t>
            </a:r>
            <a:r>
              <a:rPr lang="en-US" sz="2000" dirty="0" err="1">
                <a:solidFill>
                  <a:srgbClr val="FF0000"/>
                </a:solidFill>
              </a:rPr>
              <a:t>kindegartners</a:t>
            </a:r>
            <a:r>
              <a:rPr lang="en-US" sz="2000" dirty="0">
                <a:solidFill>
                  <a:srgbClr val="FF0000"/>
                </a:solidFill>
              </a:rPr>
              <a:t>. A 1% gain in school readiness among Detroit’s estimated 5,200 kindergarteners would save $4.2 million </a:t>
            </a:r>
            <a:r>
              <a:rPr lang="en-US" i="1" dirty="0">
                <a:solidFill>
                  <a:srgbClr val="FF0000"/>
                </a:solidFill>
              </a:rPr>
              <a:t>(M&amp;M Fisher Foundation, News Release, 2/18/14)</a:t>
            </a:r>
          </a:p>
          <a:p>
            <a:pPr marL="171028" indent="-171028" defTabSz="912154">
              <a:buFont typeface="Arial" panose="020B0604020202020204" pitchFamily="34" charset="0"/>
              <a:buChar char="•"/>
              <a:defRPr/>
            </a:pPr>
            <a:r>
              <a:rPr lang="en-US" sz="2000" dirty="0">
                <a:latin typeface="Arial" panose="020B0604020202020204" pitchFamily="34" charset="0"/>
                <a:cs typeface="Arial" panose="020B0604020202020204" pitchFamily="34" charset="0"/>
              </a:rPr>
              <a:t>There are over a quarter million children living in extreme poverty </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Annie E. Casey, Kid’s Count Data Center)</a:t>
            </a:r>
          </a:p>
          <a:p>
            <a:pPr marL="171028" indent="-171028" defTabSz="912154">
              <a:buFont typeface="Arial" panose="020B0604020202020204" pitchFamily="34" charset="0"/>
              <a:buChar char="•"/>
              <a:defRPr/>
            </a:pPr>
            <a:r>
              <a:rPr lang="en-US" sz="2000" dirty="0">
                <a:latin typeface="Arial" panose="020B0604020202020204" pitchFamily="34" charset="0"/>
                <a:cs typeface="Arial" panose="020B0604020202020204" pitchFamily="34" charset="0"/>
              </a:rPr>
              <a:t>One in 3 Michigan kindergarteners are not fully prepared to learn </a:t>
            </a:r>
            <a:r>
              <a:rPr lang="en-US" sz="900" i="1" dirty="0">
                <a:latin typeface="Arial" panose="020B0604020202020204" pitchFamily="34" charset="0"/>
                <a:cs typeface="Arial" panose="020B0604020202020204" pitchFamily="34" charset="0"/>
              </a:rPr>
              <a:t>(W.K. Kellogg Foundation, Making Michigan Kids)</a:t>
            </a:r>
            <a:endParaRPr lang="en-US" sz="900" dirty="0">
              <a:latin typeface="Arial" panose="020B0604020202020204" pitchFamily="34" charset="0"/>
              <a:cs typeface="Arial" panose="020B0604020202020204" pitchFamily="34" charset="0"/>
            </a:endParaRPr>
          </a:p>
          <a:p>
            <a:pPr marL="171028" indent="-171028" defTabSz="912154">
              <a:buFont typeface="Arial" panose="020B0604020202020204" pitchFamily="34" charset="0"/>
              <a:buChar char="•"/>
              <a:defRPr/>
            </a:pPr>
            <a:r>
              <a:rPr lang="en-US" sz="2000" dirty="0">
                <a:latin typeface="Arial" panose="020B0604020202020204" pitchFamily="34" charset="0"/>
                <a:cs typeface="Arial" panose="020B0604020202020204" pitchFamily="34" charset="0"/>
              </a:rPr>
              <a:t>69% of Michigan 4</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graders lack reading proficiency  </a:t>
            </a:r>
            <a:r>
              <a:rPr lang="en-US" sz="900" i="1" dirty="0">
                <a:latin typeface="Arial" panose="020B0604020202020204" pitchFamily="34" charset="0"/>
                <a:cs typeface="Arial" panose="020B0604020202020204" pitchFamily="34" charset="0"/>
              </a:rPr>
              <a:t>(W.K. Kellogg Foundation, Making Michigan Kids)</a:t>
            </a:r>
          </a:p>
          <a:p>
            <a:pPr marL="171028" indent="-171028" defTabSz="912154">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70.3% of K-12 students are eligible for free/reduced lunch</a:t>
            </a:r>
            <a:r>
              <a:rPr lang="en-US" sz="2000" i="1" dirty="0">
                <a:solidFill>
                  <a:srgbClr val="000000"/>
                </a:solidFill>
                <a:latin typeface="Arial" panose="020B0604020202020204" pitchFamily="34" charset="0"/>
                <a:cs typeface="Arial" panose="020B0604020202020204" pitchFamily="34" charset="0"/>
              </a:rPr>
              <a:t> </a:t>
            </a:r>
            <a:r>
              <a:rPr lang="en-US" sz="900" i="1" dirty="0">
                <a:solidFill>
                  <a:srgbClr val="000000"/>
                </a:solidFill>
                <a:latin typeface="Arial" panose="020B0604020202020204" pitchFamily="34" charset="0"/>
                <a:cs typeface="Arial" panose="020B0604020202020204" pitchFamily="34" charset="0"/>
              </a:rPr>
              <a:t>(Michigan Department of Education Fast Facts 2013-2014)</a:t>
            </a:r>
          </a:p>
          <a:p>
            <a:pPr marL="171028" indent="-171028" defTabSz="912154">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High school graduation rates was at 77% for 2012-2013, this ranks 40</a:t>
            </a:r>
            <a:r>
              <a:rPr lang="en-US" sz="2000" baseline="30000" dirty="0">
                <a:solidFill>
                  <a:srgbClr val="000000"/>
                </a:solidFill>
                <a:latin typeface="Arial" panose="020B0604020202020204" pitchFamily="34" charset="0"/>
                <a:cs typeface="Arial" panose="020B0604020202020204" pitchFamily="34" charset="0"/>
              </a:rPr>
              <a:t>th</a:t>
            </a:r>
            <a:r>
              <a:rPr lang="en-US" sz="2000" dirty="0">
                <a:solidFill>
                  <a:srgbClr val="000000"/>
                </a:solidFill>
                <a:latin typeface="Arial" panose="020B0604020202020204" pitchFamily="34" charset="0"/>
                <a:cs typeface="Arial" panose="020B0604020202020204" pitchFamily="34" charset="0"/>
              </a:rPr>
              <a:t> in nation </a:t>
            </a:r>
            <a:r>
              <a:rPr lang="en-US" i="1" dirty="0">
                <a:solidFill>
                  <a:srgbClr val="000000"/>
                </a:solidFill>
                <a:latin typeface="Arial" panose="020B0604020202020204" pitchFamily="34" charset="0"/>
                <a:cs typeface="Arial" panose="020B0604020202020204" pitchFamily="34" charset="0"/>
              </a:rPr>
              <a:t>(Common Core of Data, nces.ed.gov, 4 year adjusted cohort graduation rates)</a:t>
            </a:r>
          </a:p>
          <a:p>
            <a:pPr defTabSz="912154">
              <a:defRPr/>
            </a:pPr>
            <a:endParaRPr lang="en-US" sz="900" i="1" dirty="0">
              <a:solidFill>
                <a:srgbClr val="000000"/>
              </a:solidFill>
              <a:latin typeface="Arial" panose="020B0604020202020204" pitchFamily="34" charset="0"/>
              <a:cs typeface="Arial" panose="020B0604020202020204" pitchFamily="34" charset="0"/>
            </a:endParaRPr>
          </a:p>
          <a:p>
            <a:pPr defTabSz="912154">
              <a:defRPr/>
            </a:pPr>
            <a:r>
              <a:rPr lang="en-US" sz="2000" b="1" dirty="0">
                <a:solidFill>
                  <a:srgbClr val="FF0000"/>
                </a:solidFill>
              </a:rPr>
              <a:t>Homeless</a:t>
            </a:r>
          </a:p>
          <a:p>
            <a:pPr marL="171028" indent="-171028" defTabSz="912154">
              <a:buFont typeface="Arial" panose="020B0604020202020204" pitchFamily="34" charset="0"/>
              <a:buChar char="•"/>
              <a:defRPr/>
            </a:pPr>
            <a:r>
              <a:rPr lang="en-US" sz="2000" dirty="0">
                <a:solidFill>
                  <a:srgbClr val="FF0000"/>
                </a:solidFill>
              </a:rPr>
              <a:t>In 2012, 93,619 people were homeless in Michigan, enough to fill Comerica to over 2 times </a:t>
            </a:r>
            <a:r>
              <a:rPr lang="en-US" i="1" dirty="0">
                <a:solidFill>
                  <a:srgbClr val="FF0000"/>
                </a:solidFill>
              </a:rPr>
              <a:t>(http://detroit.cbslocal.com/2013/09/21/report-homelessness-in-michigan-continues-to-decline/)</a:t>
            </a:r>
          </a:p>
          <a:p>
            <a:pPr marL="171028" indent="-171028" defTabSz="912154">
              <a:buFont typeface="Arial" panose="020B0604020202020204" pitchFamily="34" charset="0"/>
              <a:buChar char="•"/>
              <a:defRPr/>
            </a:pPr>
            <a:r>
              <a:rPr lang="en-US" sz="2000" dirty="0">
                <a:solidFill>
                  <a:srgbClr val="FF0000"/>
                </a:solidFill>
              </a:rPr>
              <a:t>In the 2010-2011 school year, more than 31,000 homeless students attended school in Michigan- an increase of over 8,000 from the previous year. </a:t>
            </a:r>
            <a:r>
              <a:rPr lang="en-US" i="1" dirty="0">
                <a:solidFill>
                  <a:srgbClr val="FF0000"/>
                </a:solidFill>
              </a:rPr>
              <a:t>(Detroit Free Press, 2011)</a:t>
            </a:r>
          </a:p>
          <a:p>
            <a:pPr marL="171028" indent="-171028" defTabSz="912154">
              <a:buFont typeface="Arial" panose="020B0604020202020204" pitchFamily="34" charset="0"/>
              <a:buChar char="•"/>
              <a:defRPr/>
            </a:pPr>
            <a:r>
              <a:rPr lang="en-US" sz="2000" dirty="0">
                <a:solidFill>
                  <a:srgbClr val="FF0000"/>
                </a:solidFill>
              </a:rPr>
              <a:t>About 53% of the homeless population in Michigan consists of families </a:t>
            </a:r>
          </a:p>
          <a:p>
            <a:pPr marL="171028" indent="-171028" defTabSz="912154">
              <a:buFont typeface="Arial" panose="020B0604020202020204" pitchFamily="34" charset="0"/>
              <a:buChar char="•"/>
              <a:defRPr/>
            </a:pPr>
            <a:r>
              <a:rPr lang="en-US" sz="2000" dirty="0">
                <a:solidFill>
                  <a:srgbClr val="FF0000"/>
                </a:solidFill>
              </a:rPr>
              <a:t>65% of homeless families are headed by women- the average homeless child is 7 years old. </a:t>
            </a:r>
            <a:r>
              <a:rPr lang="en-US" sz="1000" dirty="0">
                <a:solidFill>
                  <a:srgbClr val="FF0000"/>
                </a:solidFill>
              </a:rPr>
              <a:t>(</a:t>
            </a:r>
            <a:r>
              <a:rPr lang="en-US" sz="1000" dirty="0" err="1">
                <a:solidFill>
                  <a:srgbClr val="FF0000"/>
                </a:solidFill>
              </a:rPr>
              <a:t>campaigntoendhomelessness</a:t>
            </a:r>
            <a:r>
              <a:rPr lang="en-US" sz="1000" dirty="0">
                <a:solidFill>
                  <a:srgbClr val="FF0000"/>
                </a:solidFill>
              </a:rPr>
              <a:t>, 2012)</a:t>
            </a:r>
          </a:p>
          <a:p>
            <a:pPr defTabSz="912154">
              <a:defRPr/>
            </a:pPr>
            <a:endParaRPr lang="en-US" sz="1000" dirty="0">
              <a:solidFill>
                <a:srgbClr val="FF0000"/>
              </a:solidFill>
            </a:endParaRPr>
          </a:p>
          <a:p>
            <a:pPr defTabSz="912154">
              <a:defRPr/>
            </a:pPr>
            <a:r>
              <a:rPr lang="en-US" sz="1000" b="1" dirty="0">
                <a:solidFill>
                  <a:srgbClr val="FF0000"/>
                </a:solidFill>
              </a:rPr>
              <a:t>Miscellaneous</a:t>
            </a:r>
          </a:p>
          <a:p>
            <a:pPr marL="171081" indent="-171081" defTabSz="912154">
              <a:buFont typeface="Arial" panose="020B0604020202020204" pitchFamily="34" charset="0"/>
              <a:buChar char="•"/>
              <a:defRPr/>
            </a:pPr>
            <a:r>
              <a:rPr lang="en-US" sz="1000" dirty="0">
                <a:solidFill>
                  <a:srgbClr val="FF0000"/>
                </a:solidFill>
              </a:rPr>
              <a:t>Michigan has approximately 43,000 adults incarcerated in local jails or state or federal prisons costing $2 billion a year </a:t>
            </a:r>
          </a:p>
          <a:p>
            <a:pPr defTabSz="912154">
              <a:defRPr/>
            </a:pPr>
            <a:endParaRPr lang="en-US" sz="1000" dirty="0">
              <a:solidFill>
                <a:srgbClr val="FF0000"/>
              </a:solidFill>
            </a:endParaRPr>
          </a:p>
          <a:p>
            <a:pPr marL="171028" indent="-171028">
              <a:buFont typeface="Arial" panose="020B0604020202020204" pitchFamily="34" charset="0"/>
              <a:buChar char="•"/>
            </a:pP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2EF4EB1-9382-40EE-B3C8-9C8757DEC2E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0164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2248"/>
            <a:r>
              <a:rPr lang="en-US" sz="2000" b="1" dirty="0">
                <a:solidFill>
                  <a:srgbClr val="FF0000"/>
                </a:solidFill>
              </a:rPr>
              <a:t>Poverty</a:t>
            </a:r>
          </a:p>
          <a:p>
            <a:pPr marL="342164" indent="-342164" defTabSz="912248">
              <a:buFont typeface="Arial" panose="020B0604020202020204" pitchFamily="34" charset="0"/>
              <a:buChar char="•"/>
            </a:pPr>
            <a:r>
              <a:rPr lang="en-US" sz="2000" dirty="0">
                <a:solidFill>
                  <a:srgbClr val="FF0000"/>
                </a:solidFill>
              </a:rPr>
              <a:t>Almost 60% of Americans will spend at least 1 year living in poverty between ages 25-75</a:t>
            </a:r>
          </a:p>
          <a:p>
            <a:pPr marL="342055" indent="-342055" defTabSz="912248">
              <a:buFont typeface="Arial" panose="020B0604020202020204" pitchFamily="34" charset="0"/>
              <a:buChar char="•"/>
            </a:pPr>
            <a:r>
              <a:rPr lang="en-US" sz="2000" dirty="0">
                <a:solidFill>
                  <a:srgbClr val="FF0000"/>
                </a:solidFill>
              </a:rPr>
              <a:t>In the US a child is born into poverty every 33 seconds, every 1 in 5 children </a:t>
            </a:r>
            <a:r>
              <a:rPr lang="en-US" sz="1100" i="1" dirty="0">
                <a:solidFill>
                  <a:srgbClr val="FF0000"/>
                </a:solidFill>
                <a:cs typeface="Arial" panose="020B0604020202020204" pitchFamily="34" charset="0"/>
              </a:rPr>
              <a:t>(Familypromise.org)</a:t>
            </a:r>
            <a:endParaRPr lang="en-US" sz="1100" dirty="0">
              <a:solidFill>
                <a:srgbClr val="FF0000"/>
              </a:solidFill>
            </a:endParaRPr>
          </a:p>
          <a:p>
            <a:pPr marL="342055" indent="-342055" defTabSz="912342">
              <a:buFont typeface="Arial" panose="020B0604020202020204" pitchFamily="34" charset="0"/>
              <a:buChar char="•"/>
              <a:defRPr/>
            </a:pPr>
            <a:r>
              <a:rPr lang="en-US" sz="2000" dirty="0">
                <a:solidFill>
                  <a:srgbClr val="FF0000"/>
                </a:solidFill>
              </a:rPr>
              <a:t>The # of people living in poverty increased by 17% between 2008-2012 while the population grew by only 3%</a:t>
            </a:r>
            <a:r>
              <a:rPr lang="en-US" sz="2400" dirty="0">
                <a:solidFill>
                  <a:srgbClr val="FF0000"/>
                </a:solidFill>
              </a:rPr>
              <a:t> </a:t>
            </a:r>
            <a:r>
              <a:rPr lang="en-US" i="1" dirty="0" smtClean="0">
                <a:solidFill>
                  <a:srgbClr val="FF0000"/>
                </a:solidFill>
                <a:latin typeface="+mn-lt"/>
              </a:rPr>
              <a:t>(Open Minds, 12/12/13)</a:t>
            </a:r>
          </a:p>
          <a:p>
            <a:pPr marL="182468" indent="-182468" defTabSz="912437">
              <a:buFont typeface="Arial" panose="020B0604020202020204" pitchFamily="34" charset="0"/>
              <a:buChar char="•"/>
              <a:defRPr/>
            </a:pPr>
            <a:r>
              <a:rPr lang="en-US" sz="2000" dirty="0"/>
              <a:t>    50% of the world’s wealth will be held by the richest 1% across the globe by 2016 </a:t>
            </a:r>
            <a:r>
              <a:rPr lang="en-US" i="1" dirty="0"/>
              <a:t>(TIME Magazine, Oxfam Report, antipoverty charity)</a:t>
            </a:r>
          </a:p>
          <a:p>
            <a:pPr marL="182468" indent="-182468" defTabSz="912437">
              <a:buFont typeface="Arial" panose="020B0604020202020204" pitchFamily="34" charset="0"/>
              <a:buChar char="•"/>
              <a:defRPr/>
            </a:pPr>
            <a:r>
              <a:rPr lang="en-US" sz="2000" dirty="0"/>
              <a:t>    23% of children (16,397,000 children) are living in poverty </a:t>
            </a:r>
            <a:r>
              <a:rPr lang="en-US" i="1" dirty="0"/>
              <a:t>(Annie E. Casey, 2014 Kids Count Profile)</a:t>
            </a:r>
          </a:p>
          <a:p>
            <a:pPr marL="182468" indent="-182468" defTabSz="912437">
              <a:buFont typeface="Arial" panose="020B0604020202020204" pitchFamily="34" charset="0"/>
              <a:buChar char="•"/>
              <a:defRPr/>
            </a:pPr>
            <a:r>
              <a:rPr lang="en-US" sz="2000" dirty="0"/>
              <a:t>   Almost 60% of Americans will spend at least one year below the poverty line at some point between ages 25 and 75. </a:t>
            </a:r>
          </a:p>
          <a:p>
            <a:pPr marL="342055" indent="-342055">
              <a:buFont typeface="Arial" panose="020B0604020202020204" pitchFamily="34" charset="0"/>
              <a:buChar char="•"/>
            </a:pPr>
            <a:r>
              <a:rPr lang="en-US" sz="2000" dirty="0">
                <a:solidFill>
                  <a:srgbClr val="FF0000"/>
                </a:solidFill>
              </a:rPr>
              <a:t>Between 1979-2007, the top 1% took home 53.9% of the total increase in US income. The income of the top 1% grew over 10x as much as the bottom 99%, by 200.5% </a:t>
            </a:r>
            <a:r>
              <a:rPr lang="en-US" sz="2000" i="1" dirty="0">
                <a:solidFill>
                  <a:srgbClr val="FF0000"/>
                </a:solidFill>
              </a:rPr>
              <a:t>(Economic Policy Institute)</a:t>
            </a:r>
          </a:p>
          <a:p>
            <a:pPr marL="342055" indent="-342055">
              <a:buFont typeface="Arial" panose="020B0604020202020204" pitchFamily="34" charset="0"/>
              <a:buChar char="•"/>
            </a:pPr>
            <a:r>
              <a:rPr lang="en-US" sz="2000" dirty="0">
                <a:solidFill>
                  <a:srgbClr val="FF0000"/>
                </a:solidFill>
              </a:rPr>
              <a:t>There are 103 million people who have incomes below twice the poverty line ($36,000 a year for a family of 3) 1/3 of American people are in this low wage category, we have become a low wage country </a:t>
            </a:r>
            <a:r>
              <a:rPr lang="en-US" i="1" dirty="0">
                <a:solidFill>
                  <a:srgbClr val="FF0000"/>
                </a:solidFill>
              </a:rPr>
              <a:t>(Peter Edelman, taken from Pacific Rim, Hawaii.edu)</a:t>
            </a:r>
          </a:p>
          <a:p>
            <a:pPr marL="342055" indent="-342055" defTabSz="912342">
              <a:buFont typeface="Arial" panose="020B0604020202020204" pitchFamily="34" charset="0"/>
              <a:buChar char="•"/>
              <a:defRPr/>
            </a:pPr>
            <a:r>
              <a:rPr lang="en-US" sz="2000" dirty="0"/>
              <a:t>There is no city or county anywhere in the United States where a worker making the minimum wage can afford a fair market rate one-bedroom apartment. </a:t>
            </a:r>
            <a:r>
              <a:rPr lang="en-US" sz="700" i="1" dirty="0"/>
              <a:t>(http://www.familypromise.org/fast-facts)</a:t>
            </a:r>
          </a:p>
          <a:p>
            <a:pPr marL="342055" indent="-342055" defTabSz="912342">
              <a:buFont typeface="Arial" panose="020B0604020202020204" pitchFamily="34" charset="0"/>
              <a:buChar char="•"/>
              <a:defRPr/>
            </a:pPr>
            <a:r>
              <a:rPr lang="en-US" sz="1600" dirty="0"/>
              <a:t>Impoverished adults live to 7-8 year less than those who have incomes four or more times the FPL, ($11,770 for a one-person household)</a:t>
            </a:r>
            <a:r>
              <a:rPr lang="en-US" dirty="0"/>
              <a:t> (</a:t>
            </a:r>
            <a:r>
              <a:rPr lang="en-US" i="1" dirty="0"/>
              <a:t>University of Southern California, San Francisco, “Poor Health: When Poverty Becomes Disease” 1/6/16). </a:t>
            </a:r>
          </a:p>
          <a:p>
            <a:pPr marL="342055" indent="-342055" defTabSz="912342">
              <a:buFont typeface="Arial" panose="020B0604020202020204" pitchFamily="34" charset="0"/>
              <a:buChar char="•"/>
              <a:defRPr/>
            </a:pPr>
            <a:r>
              <a:rPr lang="en-US" sz="1600" dirty="0"/>
              <a:t>Without access to benefits and tax credits, a single parents with two children would need to earn $9.39 per hour- $2.14 more than the current federal minimum wage- working 40 hours per week for 50 weeks per year to just reach the poverty line </a:t>
            </a:r>
            <a:r>
              <a:rPr lang="en-US" sz="1600" i="1" dirty="0"/>
              <a:t>(2015 Kids Count Data Book by Annie E. Casey Foundation, 2015). </a:t>
            </a:r>
          </a:p>
          <a:p>
            <a:pPr marL="342055" indent="-342055">
              <a:buFont typeface="Arial" panose="020B0604020202020204" pitchFamily="34" charset="0"/>
              <a:buChar char="•"/>
            </a:pPr>
            <a:endParaRPr lang="en-US" sz="2000" dirty="0">
              <a:solidFill>
                <a:srgbClr val="FF0000"/>
              </a:solidFill>
              <a:cs typeface="Arial" panose="020B0604020202020204" pitchFamily="34" charset="0"/>
            </a:endParaRPr>
          </a:p>
          <a:p>
            <a:r>
              <a:rPr lang="en-US" sz="2000" b="1" dirty="0">
                <a:solidFill>
                  <a:srgbClr val="FF0000"/>
                </a:solidFill>
                <a:cs typeface="Arial" panose="020B0604020202020204" pitchFamily="34" charset="0"/>
              </a:rPr>
              <a:t>Education</a:t>
            </a:r>
          </a:p>
          <a:p>
            <a:pPr marL="342164" indent="-342164" defTabSz="912437">
              <a:buFont typeface="Arial" panose="020B0604020202020204" pitchFamily="34" charset="0"/>
              <a:buChar char="•"/>
              <a:defRPr/>
            </a:pPr>
            <a:r>
              <a:rPr lang="en-US" sz="2000" dirty="0">
                <a:solidFill>
                  <a:srgbClr val="FF0000"/>
                </a:solidFill>
                <a:cs typeface="Arial" panose="020B0604020202020204" pitchFamily="34" charset="0"/>
              </a:rPr>
              <a:t>54% of children (4,307,000) are not attending preschool </a:t>
            </a:r>
            <a:r>
              <a:rPr lang="en-US" i="1" dirty="0"/>
              <a:t>(Annie E. Casey, 2014 Kids Count Profile)</a:t>
            </a:r>
            <a:endParaRPr lang="en-US" sz="2000" dirty="0">
              <a:solidFill>
                <a:srgbClr val="FF0000"/>
              </a:solidFill>
              <a:cs typeface="Arial" panose="020B0604020202020204" pitchFamily="34" charset="0"/>
            </a:endParaRPr>
          </a:p>
          <a:p>
            <a:endParaRPr lang="en-US" sz="2000" dirty="0">
              <a:solidFill>
                <a:srgbClr val="FF0000"/>
              </a:solidFill>
              <a:cs typeface="Arial" panose="020B0604020202020204" pitchFamily="34" charset="0"/>
            </a:endParaRPr>
          </a:p>
          <a:p>
            <a:r>
              <a:rPr lang="en-US" sz="2000" b="1" dirty="0">
                <a:solidFill>
                  <a:srgbClr val="FF0000"/>
                </a:solidFill>
                <a:cs typeface="Arial" panose="020B0604020202020204" pitchFamily="34" charset="0"/>
              </a:rPr>
              <a:t>Health</a:t>
            </a:r>
          </a:p>
          <a:p>
            <a:pPr marL="342164" indent="-342164">
              <a:buFont typeface="Arial" panose="020B0604020202020204" pitchFamily="34" charset="0"/>
              <a:buChar char="•"/>
            </a:pPr>
            <a:r>
              <a:rPr lang="en-US" sz="2000" dirty="0">
                <a:solidFill>
                  <a:srgbClr val="FF0000"/>
                </a:solidFill>
                <a:cs typeface="Arial" panose="020B0604020202020204" pitchFamily="34" charset="0"/>
              </a:rPr>
              <a:t>The U.S. has the most expensive health care system, yet we have the 8th lowest life expectancy: worse than Chile, Singapore, or Kuwait </a:t>
            </a:r>
            <a:r>
              <a:rPr lang="en-US" sz="1000" i="1" dirty="0">
                <a:solidFill>
                  <a:srgbClr val="FF0000"/>
                </a:solidFill>
                <a:cs typeface="Arial" panose="020B0604020202020204" pitchFamily="34" charset="0"/>
              </a:rPr>
              <a:t>(Taken from USA Today, 7/7/14, Organization for Economic Co-operation and Development)</a:t>
            </a:r>
          </a:p>
          <a:p>
            <a:pPr marL="342164" indent="-342164">
              <a:buFont typeface="Arial" panose="020B0604020202020204" pitchFamily="34" charset="0"/>
              <a:buChar char="•"/>
            </a:pPr>
            <a:r>
              <a:rPr lang="en-US" sz="1800" dirty="0">
                <a:solidFill>
                  <a:srgbClr val="FF0000"/>
                </a:solidFill>
                <a:cs typeface="Arial" panose="020B0604020202020204" pitchFamily="34" charset="0"/>
              </a:rPr>
              <a:t>Losing a job increased the odds of developing stress related health condition by 83% such as stroke, heart disease, diabetes and mental health issues </a:t>
            </a:r>
            <a:r>
              <a:rPr lang="en-US" sz="1000" i="1" dirty="0">
                <a:solidFill>
                  <a:srgbClr val="FF0000"/>
                </a:solidFill>
                <a:cs typeface="Arial" panose="020B0604020202020204" pitchFamily="34" charset="0"/>
              </a:rPr>
              <a:t>(NPR, Patti </a:t>
            </a:r>
            <a:r>
              <a:rPr lang="en-US" sz="1000" i="1" dirty="0" err="1">
                <a:solidFill>
                  <a:srgbClr val="FF0000"/>
                </a:solidFill>
                <a:cs typeface="Arial" panose="020B0604020202020204" pitchFamily="34" charset="0"/>
              </a:rPr>
              <a:t>Neighmond</a:t>
            </a:r>
            <a:r>
              <a:rPr lang="en-US" sz="1000" i="1" dirty="0">
                <a:solidFill>
                  <a:srgbClr val="FF0000"/>
                </a:solidFill>
                <a:cs typeface="Arial" panose="020B0604020202020204" pitchFamily="34" charset="0"/>
              </a:rPr>
              <a:t> 3/2/15, University at Albany Kate </a:t>
            </a:r>
            <a:r>
              <a:rPr lang="en-US" sz="1000" i="1" dirty="0" err="1">
                <a:solidFill>
                  <a:srgbClr val="FF0000"/>
                </a:solidFill>
                <a:cs typeface="Arial" panose="020B0604020202020204" pitchFamily="34" charset="0"/>
              </a:rPr>
              <a:t>Strully</a:t>
            </a:r>
            <a:r>
              <a:rPr lang="en-US" sz="1000" i="1" dirty="0">
                <a:solidFill>
                  <a:srgbClr val="FF0000"/>
                </a:solidFill>
                <a:cs typeface="Arial" panose="020B0604020202020204" pitchFamily="34" charset="0"/>
              </a:rPr>
              <a:t> study)</a:t>
            </a:r>
          </a:p>
          <a:p>
            <a:pPr marL="342055" indent="-342055" defTabSz="912437">
              <a:buFont typeface="Arial" panose="020B0604020202020204" pitchFamily="34" charset="0"/>
              <a:buChar char="•"/>
              <a:defRPr/>
            </a:pPr>
            <a:r>
              <a:rPr lang="en-US" sz="2000" dirty="0">
                <a:solidFill>
                  <a:srgbClr val="FF0000"/>
                </a:solidFill>
                <a:cs typeface="Arial" panose="020B0604020202020204" pitchFamily="34" charset="0"/>
              </a:rPr>
              <a:t>American babies die within their first year of life 2X as often as infants do in Norway, South Korea, Czech Republic </a:t>
            </a:r>
            <a:r>
              <a:rPr lang="en-US" i="1" dirty="0">
                <a:solidFill>
                  <a:srgbClr val="FF0000"/>
                </a:solidFill>
                <a:cs typeface="Arial" panose="020B0604020202020204" pitchFamily="34" charset="0"/>
              </a:rPr>
              <a:t>(Businessweek, 10-1-14)</a:t>
            </a:r>
          </a:p>
          <a:p>
            <a:pPr marL="171081" indent="-171081">
              <a:buFont typeface="Arial" panose="020B0604020202020204" pitchFamily="34" charset="0"/>
              <a:buChar char="•"/>
            </a:pPr>
            <a:r>
              <a:rPr lang="en-US" sz="2000" dirty="0"/>
              <a:t>    Poverty is the #1 factor affecting health </a:t>
            </a:r>
            <a:r>
              <a:rPr lang="en-US" i="1" dirty="0"/>
              <a:t>(“Newsflash: Poverty is Bad for Your Health.” 2010)</a:t>
            </a:r>
            <a:endParaRPr lang="en-US" dirty="0"/>
          </a:p>
          <a:p>
            <a:pPr marL="171081" indent="-171081">
              <a:buFont typeface="Arial" panose="020B0604020202020204" pitchFamily="34" charset="0"/>
              <a:buChar char="•"/>
            </a:pPr>
            <a:r>
              <a:rPr lang="en-US" sz="2000" dirty="0"/>
              <a:t>    Takes away 8 years of healthy life </a:t>
            </a:r>
            <a:r>
              <a:rPr lang="en-US" i="1" dirty="0"/>
              <a:t>(“Newsflash: Poverty is Bad for Your Health.” 2010)</a:t>
            </a:r>
            <a:endParaRPr lang="en-US" dirty="0"/>
          </a:p>
          <a:p>
            <a:pPr marL="342055" indent="-342055" defTabSz="912437">
              <a:buFont typeface="Arial" panose="020B0604020202020204" pitchFamily="34" charset="0"/>
              <a:buChar char="•"/>
              <a:defRPr/>
            </a:pPr>
            <a:r>
              <a:rPr lang="en-US" sz="2000" dirty="0"/>
              <a:t>Living on incomes less than 200% of the federal poverty level claimed more than 400 million quality adjusted life years between 1997 and 2002, meaning that poverty had a larger effect than tobacco use and obesity combined. </a:t>
            </a:r>
            <a:r>
              <a:rPr lang="en-US" sz="2000" i="1" dirty="0"/>
              <a:t> </a:t>
            </a:r>
            <a:r>
              <a:rPr lang="en-US" i="1" dirty="0"/>
              <a:t>(P. </a:t>
            </a:r>
            <a:r>
              <a:rPr lang="en-US" i="1" dirty="0" err="1"/>
              <a:t>Muenennig</a:t>
            </a:r>
            <a:r>
              <a:rPr lang="en-US" i="1" dirty="0"/>
              <a:t>, K. </a:t>
            </a:r>
            <a:r>
              <a:rPr lang="en-US" i="1" dirty="0" err="1"/>
              <a:t>Fisella</a:t>
            </a:r>
            <a:r>
              <a:rPr lang="en-US" i="1" dirty="0"/>
              <a:t>, American Journal of Public Health, 2003)</a:t>
            </a:r>
            <a:endParaRPr lang="en-US" dirty="0"/>
          </a:p>
          <a:p>
            <a:pPr defTabSz="912437">
              <a:defRPr/>
            </a:pPr>
            <a:endParaRPr lang="en-US" i="1" dirty="0">
              <a:solidFill>
                <a:srgbClr val="FF0000"/>
              </a:solidFill>
            </a:endParaRPr>
          </a:p>
          <a:p>
            <a:pPr>
              <a:defRPr/>
            </a:pPr>
            <a:r>
              <a:rPr lang="en-US" sz="2000" b="1" dirty="0"/>
              <a:t>Human Services</a:t>
            </a:r>
          </a:p>
          <a:p>
            <a:pPr marL="342164" indent="-342164">
              <a:buFont typeface="Arial" panose="020B0604020202020204" pitchFamily="34" charset="0"/>
              <a:buChar char="•"/>
            </a:pPr>
            <a:r>
              <a:rPr lang="en-US" sz="2000" dirty="0"/>
              <a:t>There is one nonprofit for every 175 Americans</a:t>
            </a:r>
          </a:p>
          <a:p>
            <a:pPr marL="342164" indent="-342164">
              <a:buFont typeface="Arial" panose="020B0604020202020204" pitchFamily="34" charset="0"/>
              <a:buChar char="•"/>
            </a:pPr>
            <a:r>
              <a:rPr lang="en-US" sz="2000" dirty="0"/>
              <a:t>62.8 million Americans volunteer for nonprofits </a:t>
            </a:r>
          </a:p>
          <a:p>
            <a:pPr marL="342164" indent="-342164">
              <a:buFont typeface="Arial" panose="020B0604020202020204" pitchFamily="34" charset="0"/>
              <a:buChar char="•"/>
            </a:pPr>
            <a:r>
              <a:rPr lang="en-US" sz="2000" dirty="0"/>
              <a:t>86,000 charitable foundations and total giving was about $52 billion mark </a:t>
            </a:r>
          </a:p>
          <a:p>
            <a:pPr>
              <a:defRPr/>
            </a:pPr>
            <a:endParaRPr lang="en-US" sz="2000" b="1" dirty="0"/>
          </a:p>
          <a:p>
            <a:pPr>
              <a:defRPr/>
            </a:pPr>
            <a:r>
              <a:rPr lang="en-US" sz="2000" b="1" dirty="0"/>
              <a:t>Homeless</a:t>
            </a:r>
          </a:p>
          <a:p>
            <a:pPr marL="182468" indent="-182468">
              <a:buFont typeface="Arial" panose="020B0604020202020204" pitchFamily="34" charset="0"/>
              <a:buChar char="•"/>
              <a:defRPr/>
            </a:pPr>
            <a:r>
              <a:rPr lang="en-US" sz="2000" b="1" dirty="0"/>
              <a:t>Extreme poverty </a:t>
            </a:r>
            <a:r>
              <a:rPr lang="en-US" sz="2000" dirty="0"/>
              <a:t>is the </a:t>
            </a:r>
            <a:r>
              <a:rPr lang="en-US" sz="2000" b="1" dirty="0"/>
              <a:t>strongest predictor of homelessness </a:t>
            </a:r>
            <a:r>
              <a:rPr lang="en-US" sz="2000" dirty="0"/>
              <a:t>for families, forced to choose between housing and other necessities for their survival. </a:t>
            </a:r>
            <a:r>
              <a:rPr lang="en-US" sz="1100" i="1" dirty="0"/>
              <a:t>http://www.apa.org/pi/families/poverty.aspx?item=6</a:t>
            </a:r>
          </a:p>
          <a:p>
            <a:pPr marL="171063" indent="-171063">
              <a:buFont typeface="Arial" panose="020B0604020202020204" pitchFamily="34" charset="0"/>
              <a:buChar char="•"/>
              <a:defRPr/>
            </a:pPr>
            <a:r>
              <a:rPr lang="en-US" altLang="en-US" sz="2000" dirty="0"/>
              <a:t>In the United States, an estimated 1.7 million youth experience homelessness each year- that is more than the population of Philadelphia</a:t>
            </a:r>
          </a:p>
          <a:p>
            <a:pPr marL="171063" lvl="1" indent="-171063" defTabSz="912342">
              <a:buFont typeface="Arial" panose="020B0604020202020204" pitchFamily="34" charset="0"/>
              <a:buChar char="•"/>
              <a:defRPr/>
            </a:pPr>
            <a:r>
              <a:rPr lang="en-US" sz="2000" dirty="0">
                <a:cs typeface="Arial" panose="020B0604020202020204" pitchFamily="34" charset="0"/>
              </a:rPr>
              <a:t>In the U.S., more than 3.5 million people experience homelessness each year.</a:t>
            </a:r>
          </a:p>
          <a:p>
            <a:pPr marL="171063" indent="-171063">
              <a:buFont typeface="Arial" panose="020B0604020202020204" pitchFamily="34" charset="0"/>
              <a:buChar char="•"/>
              <a:defRPr/>
            </a:pPr>
            <a:r>
              <a:rPr lang="en-US" altLang="en-US" sz="2400" dirty="0"/>
              <a:t>63% of the runaway/homeless youth are never reported missing by their guardians </a:t>
            </a:r>
            <a:r>
              <a:rPr lang="en-US" sz="1100" i="1" dirty="0"/>
              <a:t>(http://www.studentsagainsthunger.org/page/hhp/overview-homelessness-america)</a:t>
            </a:r>
          </a:p>
          <a:p>
            <a:pPr marL="182468" indent="-182468">
              <a:buFont typeface="Arial" panose="020B0604020202020204" pitchFamily="34" charset="0"/>
              <a:buChar char="•"/>
              <a:defRPr/>
            </a:pPr>
            <a:r>
              <a:rPr lang="en-US" sz="2000" dirty="0"/>
              <a:t>The homeless population includes people from all walks of life: </a:t>
            </a:r>
          </a:p>
          <a:p>
            <a:pPr marL="638640" lvl="2" indent="-182468">
              <a:buFont typeface="Arial" panose="020B0604020202020204" pitchFamily="34" charset="0"/>
              <a:buChar char="•"/>
              <a:defRPr/>
            </a:pPr>
            <a:r>
              <a:rPr lang="en-US" sz="2000" dirty="0"/>
              <a:t>35% of the homeless population are families with children, the fastest growing segment of the homeless population.</a:t>
            </a:r>
          </a:p>
          <a:p>
            <a:pPr marL="638640" lvl="2" indent="-182468">
              <a:buFont typeface="Arial" panose="020B0604020202020204" pitchFamily="34" charset="0"/>
              <a:buChar char="•"/>
              <a:defRPr/>
            </a:pPr>
            <a:r>
              <a:rPr lang="en-US" sz="2000" dirty="0"/>
              <a:t>23% are U.S. military veterans.</a:t>
            </a:r>
          </a:p>
          <a:p>
            <a:pPr marL="638640" lvl="2" indent="-182468">
              <a:buFont typeface="Arial" panose="020B0604020202020204" pitchFamily="34" charset="0"/>
              <a:buChar char="•"/>
              <a:defRPr/>
            </a:pPr>
            <a:r>
              <a:rPr lang="en-US" sz="2000" dirty="0"/>
              <a:t>25% are children under the age of 18 years.</a:t>
            </a:r>
          </a:p>
          <a:p>
            <a:pPr marL="638640" lvl="2" indent="-182468">
              <a:buFont typeface="Arial" panose="020B0604020202020204" pitchFamily="34" charset="0"/>
              <a:buChar char="•"/>
              <a:defRPr/>
            </a:pPr>
            <a:r>
              <a:rPr lang="en-US" sz="2000" dirty="0"/>
              <a:t>30% have experienced domestic violence. </a:t>
            </a:r>
          </a:p>
          <a:p>
            <a:pPr marL="638640" lvl="2" indent="-182468">
              <a:spcAft>
                <a:spcPts val="599"/>
              </a:spcAft>
              <a:buFont typeface="Arial" panose="020B0604020202020204" pitchFamily="34" charset="0"/>
              <a:buChar char="•"/>
              <a:defRPr/>
            </a:pPr>
            <a:r>
              <a:rPr lang="en-US" sz="2000" dirty="0"/>
              <a:t>20-25% suffer from mental illness.</a:t>
            </a:r>
          </a:p>
          <a:p>
            <a:pPr marL="182468" indent="-182468">
              <a:spcAft>
                <a:spcPts val="599"/>
              </a:spcAft>
              <a:buFont typeface="Arial" panose="020B0604020202020204" pitchFamily="34" charset="0"/>
              <a:buChar char="•"/>
              <a:defRPr/>
            </a:pPr>
            <a:r>
              <a:rPr lang="en-US" sz="2000" dirty="0"/>
              <a:t>In urban communities, people experience homelessness for an average of 8 months.</a:t>
            </a:r>
          </a:p>
          <a:p>
            <a:pPr marL="182468" indent="-182468">
              <a:spcAft>
                <a:spcPts val="599"/>
              </a:spcAft>
              <a:buFont typeface="Arial" panose="020B0604020202020204" pitchFamily="34" charset="0"/>
              <a:buChar char="•"/>
              <a:defRPr/>
            </a:pPr>
            <a:r>
              <a:rPr lang="en-US" sz="2000" dirty="0"/>
              <a:t>About 18% of the homeless population (109,132) are considered “chronically homeless </a:t>
            </a:r>
            <a:r>
              <a:rPr lang="en-US" i="1" dirty="0"/>
              <a:t>http://www.studentsagainsthunger.org/page/hhp/overview-homelessness-america</a:t>
            </a:r>
          </a:p>
          <a:p>
            <a:pPr marL="342055" indent="-342055">
              <a:buFont typeface="Arial" panose="020B0604020202020204" pitchFamily="34" charset="0"/>
              <a:buChar char="•"/>
            </a:pPr>
            <a:r>
              <a:rPr lang="en-US" sz="2000" dirty="0">
                <a:solidFill>
                  <a:srgbClr val="FF0000"/>
                </a:solidFill>
              </a:rPr>
              <a:t>Estimated 57,000 homeless vets</a:t>
            </a:r>
          </a:p>
          <a:p>
            <a:pPr marL="342055" indent="-342055">
              <a:buFont typeface="Arial" panose="020B0604020202020204" pitchFamily="34" charset="0"/>
              <a:buChar char="•"/>
            </a:pPr>
            <a:r>
              <a:rPr lang="en-US" sz="2000" dirty="0">
                <a:solidFill>
                  <a:srgbClr val="FF0000"/>
                </a:solidFill>
              </a:rPr>
              <a:t>In 2012 approx. 21% of school aged children lived in poverty– nearly ½ of all US public school students </a:t>
            </a:r>
            <a:r>
              <a:rPr lang="en-US" i="1" dirty="0">
                <a:solidFill>
                  <a:srgbClr val="FF0000"/>
                </a:solidFill>
                <a:latin typeface="+mn-lt"/>
              </a:rPr>
              <a:t>(Southern Education Foundation, </a:t>
            </a:r>
            <a:r>
              <a:rPr lang="en-US" i="1" dirty="0" smtClean="0">
                <a:solidFill>
                  <a:srgbClr val="FF0000"/>
                </a:solidFill>
                <a:latin typeface="+mn-lt"/>
              </a:rPr>
              <a:t>2013)</a:t>
            </a:r>
          </a:p>
          <a:p>
            <a:pPr marL="342055" indent="-342055">
              <a:buFont typeface="Arial" panose="020B0604020202020204" pitchFamily="34" charset="0"/>
              <a:buChar char="•"/>
            </a:pPr>
            <a:r>
              <a:rPr lang="en-US" sz="2000" dirty="0"/>
              <a:t>At least 11% of American children living in poverty are homeless, an estimated 1.7 million</a:t>
            </a:r>
          </a:p>
          <a:p>
            <a:pPr marL="342055" indent="-342055">
              <a:buFont typeface="Arial" panose="020B0604020202020204" pitchFamily="34" charset="0"/>
              <a:buChar char="•"/>
            </a:pPr>
            <a:r>
              <a:rPr lang="en-US" sz="2000" dirty="0"/>
              <a:t>Homeless children are 2 X as likely to experience hunger as their non-homeless peers, having negative effects on:</a:t>
            </a:r>
          </a:p>
          <a:p>
            <a:pPr marL="979536" lvl="2" indent="-342164">
              <a:spcAft>
                <a:spcPts val="599"/>
              </a:spcAft>
              <a:buFont typeface="Wingdings" panose="05000000000000000000" pitchFamily="2" charset="2"/>
              <a:buChar char="§"/>
              <a:defRPr/>
            </a:pPr>
            <a:r>
              <a:rPr lang="en-US" sz="2000" dirty="0"/>
              <a:t>Physical growth</a:t>
            </a:r>
          </a:p>
          <a:p>
            <a:pPr marL="979536" lvl="2" indent="-342164">
              <a:spcAft>
                <a:spcPts val="599"/>
              </a:spcAft>
              <a:buFont typeface="Wingdings" panose="05000000000000000000" pitchFamily="2" charset="2"/>
              <a:buChar char="§"/>
              <a:defRPr/>
            </a:pPr>
            <a:r>
              <a:rPr lang="en-US" sz="2000" dirty="0"/>
              <a:t>Social functionality  </a:t>
            </a:r>
          </a:p>
          <a:p>
            <a:pPr marL="979536" lvl="2" indent="-342164">
              <a:spcAft>
                <a:spcPts val="599"/>
              </a:spcAft>
              <a:buFont typeface="Wingdings" panose="05000000000000000000" pitchFamily="2" charset="2"/>
              <a:buChar char="§"/>
              <a:defRPr/>
            </a:pPr>
            <a:r>
              <a:rPr lang="en-US" sz="2000" dirty="0"/>
              <a:t>Emotional state</a:t>
            </a:r>
          </a:p>
          <a:p>
            <a:pPr marL="979536" lvl="2" indent="-342164">
              <a:spcAft>
                <a:spcPts val="599"/>
              </a:spcAft>
              <a:buFont typeface="Wingdings" panose="05000000000000000000" pitchFamily="2" charset="2"/>
              <a:buChar char="§"/>
              <a:defRPr/>
            </a:pPr>
            <a:r>
              <a:rPr lang="en-US" sz="2000" dirty="0"/>
              <a:t>Cognitive development </a:t>
            </a:r>
          </a:p>
          <a:p>
            <a:pPr marL="751415" lvl="1" indent="-570214">
              <a:spcAft>
                <a:spcPts val="599"/>
              </a:spcAft>
              <a:buFont typeface="Arial" panose="020B0604020202020204" pitchFamily="34" charset="0"/>
              <a:buChar char="•"/>
              <a:defRPr/>
            </a:pPr>
            <a:r>
              <a:rPr lang="en-US" sz="2000" dirty="0"/>
              <a:t>Homelessness is linked to poor physical health for children including low birth weight, malnutrition, ear infections, exposure to environmental toxins, and chronic illness (e.g. asthma).</a:t>
            </a:r>
            <a:r>
              <a:rPr lang="en-US" sz="3600" dirty="0"/>
              <a:t> </a:t>
            </a:r>
            <a:r>
              <a:rPr lang="en-US" sz="1300" i="1" dirty="0"/>
              <a:t>http://www.apa.org/pi/families/poverty.aspx?item=6</a:t>
            </a:r>
          </a:p>
          <a:p>
            <a:pPr marL="751415" lvl="1" indent="-570214">
              <a:spcAft>
                <a:spcPts val="599"/>
              </a:spcAft>
              <a:buFont typeface="Arial" panose="020B0604020202020204" pitchFamily="34" charset="0"/>
              <a:buChar char="•"/>
              <a:defRPr/>
            </a:pPr>
            <a:endParaRPr lang="en-US" sz="1300" i="1" dirty="0"/>
          </a:p>
          <a:p>
            <a:r>
              <a:rPr lang="en-US" sz="2000" b="1" dirty="0">
                <a:solidFill>
                  <a:srgbClr val="FF0000"/>
                </a:solidFill>
                <a:cs typeface="Arial" panose="020B0604020202020204" pitchFamily="34" charset="0"/>
              </a:rPr>
              <a:t>Miscellaneous </a:t>
            </a:r>
          </a:p>
          <a:p>
            <a:pPr marL="342055" indent="-342055">
              <a:buFont typeface="Arial" panose="020B0604020202020204" pitchFamily="34" charset="0"/>
              <a:buChar char="•"/>
            </a:pPr>
            <a:r>
              <a:rPr lang="en-US" sz="2000" dirty="0">
                <a:solidFill>
                  <a:srgbClr val="FF0000"/>
                </a:solidFill>
                <a:cs typeface="Arial" panose="020B0604020202020204" pitchFamily="34" charset="0"/>
              </a:rPr>
              <a:t>68% of all males in federal and state prisons do not have a high school diploma </a:t>
            </a:r>
            <a:r>
              <a:rPr lang="en-US" sz="1000" i="1" dirty="0">
                <a:solidFill>
                  <a:srgbClr val="FF0000"/>
                </a:solidFill>
                <a:cs typeface="Arial" panose="020B0604020202020204" pitchFamily="34" charset="0"/>
              </a:rPr>
              <a:t>(Are Our Children Being Pushed into Prison? NASW, Michigan)</a:t>
            </a:r>
          </a:p>
          <a:p>
            <a:pPr marL="342055" indent="-342055" defTabSz="913981">
              <a:buFont typeface="Arial" panose="020B0604020202020204" pitchFamily="34" charset="0"/>
              <a:buChar char="•"/>
            </a:pPr>
            <a:r>
              <a:rPr lang="en-US" sz="2000" dirty="0">
                <a:solidFill>
                  <a:srgbClr val="FF0000"/>
                </a:solidFill>
                <a:cs typeface="Arial" panose="020B0604020202020204" pitchFamily="34" charset="0"/>
              </a:rPr>
              <a:t>50% of young people leaving foster care will be unemployed within a few years after turning 18 </a:t>
            </a:r>
            <a:r>
              <a:rPr lang="en-US" i="1" dirty="0">
                <a:solidFill>
                  <a:srgbClr val="FF0000"/>
                </a:solidFill>
                <a:latin typeface="+mn-lt"/>
                <a:cs typeface="Arial" panose="020B0604020202020204" pitchFamily="34" charset="0"/>
              </a:rPr>
              <a:t>(Are Our Children Being Pushed into Prison? NASW, Michigan)</a:t>
            </a:r>
            <a:endParaRPr lang="en-US" dirty="0">
              <a:solidFill>
                <a:srgbClr val="FF0000"/>
              </a:solidFill>
              <a:latin typeface="+mn-lt"/>
              <a:cs typeface="Arial" panose="020B0604020202020204" pitchFamily="34" charset="0"/>
            </a:endParaRPr>
          </a:p>
          <a:p>
            <a:pPr marL="342055" indent="-342055" defTabSz="913981">
              <a:buFont typeface="Arial" panose="020B0604020202020204" pitchFamily="34" charset="0"/>
              <a:buChar char="•"/>
            </a:pPr>
            <a:r>
              <a:rPr lang="en-US" sz="2000" dirty="0">
                <a:solidFill>
                  <a:srgbClr val="FF0000"/>
                </a:solidFill>
                <a:cs typeface="Arial" panose="020B0604020202020204" pitchFamily="34" charset="0"/>
              </a:rPr>
              <a:t>70% of inmates in California state prison are former foster care youth </a:t>
            </a:r>
            <a:r>
              <a:rPr lang="en-US" i="1" dirty="0">
                <a:solidFill>
                  <a:srgbClr val="FF0000"/>
                </a:solidFill>
                <a:latin typeface="+mn-lt"/>
                <a:cs typeface="Arial" panose="020B0604020202020204" pitchFamily="34" charset="0"/>
              </a:rPr>
              <a:t>(Are Our Children Being Pushed into Prison? NASW, Michigan</a:t>
            </a:r>
            <a:r>
              <a:rPr lang="en-US" i="1" dirty="0" smtClean="0">
                <a:solidFill>
                  <a:srgbClr val="FF0000"/>
                </a:solidFill>
                <a:latin typeface="+mn-lt"/>
                <a:cs typeface="Arial" panose="020B0604020202020204" pitchFamily="34" charset="0"/>
              </a:rPr>
              <a:t>)</a:t>
            </a:r>
          </a:p>
          <a:p>
            <a:pPr marL="342055" indent="-342055" defTabSz="913981">
              <a:buFont typeface="Arial" panose="020B0604020202020204" pitchFamily="34" charset="0"/>
              <a:buChar char="•"/>
              <a:defRPr/>
            </a:pPr>
            <a:r>
              <a:rPr lang="en-US" dirty="0"/>
              <a:t>415,129 children in the foster care system in September 2014 up from 401,000 in 2013. (</a:t>
            </a:r>
            <a:r>
              <a:rPr lang="en-US" i="1" dirty="0"/>
              <a:t>Annual Report from Department of Health and Human Services, 2014</a:t>
            </a:r>
            <a:r>
              <a:rPr lang="en-US" dirty="0"/>
              <a:t>.) </a:t>
            </a:r>
          </a:p>
          <a:p>
            <a:pPr marL="342055" indent="-342055" defTabSz="913981">
              <a:buFont typeface="Arial" panose="020B0604020202020204" pitchFamily="34" charset="0"/>
              <a:buChar char="•"/>
            </a:pPr>
            <a:endParaRPr lang="en-US" dirty="0">
              <a:solidFill>
                <a:srgbClr val="FF0000"/>
              </a:solidFill>
              <a:latin typeface="+mn-lt"/>
              <a:cs typeface="Arial" panose="020B0604020202020204" pitchFamily="34" charset="0"/>
            </a:endParaRPr>
          </a:p>
          <a:p>
            <a:endParaRPr lang="en-US" dirty="0">
              <a:solidFill>
                <a:srgbClr val="FF0000"/>
              </a:solidFill>
              <a:latin typeface="+mn-lt"/>
            </a:endParaRPr>
          </a:p>
        </p:txBody>
      </p:sp>
      <p:sp>
        <p:nvSpPr>
          <p:cNvPr id="4" name="Slide Number Placeholder 3"/>
          <p:cNvSpPr>
            <a:spLocks noGrp="1"/>
          </p:cNvSpPr>
          <p:nvPr>
            <p:ph type="sldNum" sz="quarter" idx="10"/>
          </p:nvPr>
        </p:nvSpPr>
        <p:spPr/>
        <p:txBody>
          <a:bodyPr/>
          <a:lstStyle/>
          <a:p>
            <a:fld id="{A2EF4EB1-9382-40EE-B3C8-9C8757DEC2E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137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423" indent="-285163" eaLnBrk="0" hangingPunct="0">
              <a:spcBef>
                <a:spcPct val="30000"/>
              </a:spcBef>
              <a:defRPr sz="1200">
                <a:solidFill>
                  <a:schemeClr val="tx1"/>
                </a:solidFill>
                <a:latin typeface="Arial" charset="0"/>
              </a:defRPr>
            </a:lvl2pPr>
            <a:lvl3pPr marL="1140651" indent="-228131" eaLnBrk="0" hangingPunct="0">
              <a:spcBef>
                <a:spcPct val="30000"/>
              </a:spcBef>
              <a:defRPr sz="1200">
                <a:solidFill>
                  <a:schemeClr val="tx1"/>
                </a:solidFill>
                <a:latin typeface="Arial" charset="0"/>
              </a:defRPr>
            </a:lvl3pPr>
            <a:lvl4pPr marL="1596912" indent="-228131" eaLnBrk="0" hangingPunct="0">
              <a:spcBef>
                <a:spcPct val="30000"/>
              </a:spcBef>
              <a:defRPr sz="1200">
                <a:solidFill>
                  <a:schemeClr val="tx1"/>
                </a:solidFill>
                <a:latin typeface="Arial" charset="0"/>
              </a:defRPr>
            </a:lvl4pPr>
            <a:lvl5pPr marL="2053172" indent="-228131" eaLnBrk="0" hangingPunct="0">
              <a:spcBef>
                <a:spcPct val="30000"/>
              </a:spcBef>
              <a:defRPr sz="1200">
                <a:solidFill>
                  <a:schemeClr val="tx1"/>
                </a:solidFill>
                <a:latin typeface="Arial" charset="0"/>
              </a:defRPr>
            </a:lvl5pPr>
            <a:lvl6pPr marL="2509432" indent="-228131" eaLnBrk="0" fontAlgn="base" hangingPunct="0">
              <a:spcBef>
                <a:spcPct val="30000"/>
              </a:spcBef>
              <a:spcAft>
                <a:spcPct val="0"/>
              </a:spcAft>
              <a:defRPr sz="1200">
                <a:solidFill>
                  <a:schemeClr val="tx1"/>
                </a:solidFill>
                <a:latin typeface="Arial" charset="0"/>
              </a:defRPr>
            </a:lvl6pPr>
            <a:lvl7pPr marL="2965691" indent="-228131" eaLnBrk="0" fontAlgn="base" hangingPunct="0">
              <a:spcBef>
                <a:spcPct val="30000"/>
              </a:spcBef>
              <a:spcAft>
                <a:spcPct val="0"/>
              </a:spcAft>
              <a:defRPr sz="1200">
                <a:solidFill>
                  <a:schemeClr val="tx1"/>
                </a:solidFill>
                <a:latin typeface="Arial" charset="0"/>
              </a:defRPr>
            </a:lvl7pPr>
            <a:lvl8pPr marL="3421953" indent="-228131" eaLnBrk="0" fontAlgn="base" hangingPunct="0">
              <a:spcBef>
                <a:spcPct val="30000"/>
              </a:spcBef>
              <a:spcAft>
                <a:spcPct val="0"/>
              </a:spcAft>
              <a:defRPr sz="1200">
                <a:solidFill>
                  <a:schemeClr val="tx1"/>
                </a:solidFill>
                <a:latin typeface="Arial" charset="0"/>
              </a:defRPr>
            </a:lvl8pPr>
            <a:lvl9pPr marL="3878213" indent="-22813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6292CA-3820-4CA3-92B4-FB875647D3D7}" type="slidenum">
              <a:rPr lang="en-US" altLang="en-US" smtClean="0"/>
              <a:pPr eaLnBrk="1" hangingPunct="1">
                <a:spcBef>
                  <a:spcPct val="0"/>
                </a:spcBef>
              </a:pPr>
              <a:t>6</a:t>
            </a:fld>
            <a:endParaRPr lang="en-US" altLang="en-US" smtClean="0"/>
          </a:p>
        </p:txBody>
      </p:sp>
      <p:sp>
        <p:nvSpPr>
          <p:cNvPr id="59396" name="Notes Placeholder 1"/>
          <p:cNvSpPr>
            <a:spLocks noGrp="1"/>
          </p:cNvSpPr>
          <p:nvPr/>
        </p:nvSpPr>
        <p:spPr bwMode="auto">
          <a:xfrm>
            <a:off x="701675" y="4416821"/>
            <a:ext cx="5607053" cy="4182270"/>
          </a:xfrm>
          <a:prstGeom prst="rect">
            <a:avLst/>
          </a:prstGeom>
        </p:spPr>
        <p:txBody>
          <a:bodyPr lIns="93162" tIns="46583" rIns="93162" bIns="46583"/>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endParaRPr lang="en-US" altLang="en-US"/>
          </a:p>
        </p:txBody>
      </p:sp>
      <p:sp>
        <p:nvSpPr>
          <p:cNvPr id="2" name="Notes Placeholder 1"/>
          <p:cNvSpPr>
            <a:spLocks noGrp="1"/>
          </p:cNvSpPr>
          <p:nvPr>
            <p:ph type="body" idx="1"/>
          </p:nvPr>
        </p:nvSpPr>
        <p:spPr/>
        <p:txBody>
          <a:bodyPr/>
          <a:lstStyle/>
          <a:p>
            <a:r>
              <a:rPr lang="en-US" sz="2000" dirty="0" smtClean="0">
                <a:solidFill>
                  <a:srgbClr val="FF0000"/>
                </a:solidFill>
              </a:rPr>
              <a:t>National Quality Forum is an existing group in the Medical industry.  I don’t like using Wikipedia but within</a:t>
            </a:r>
            <a:r>
              <a:rPr lang="en-US" sz="2000" baseline="0" dirty="0" smtClean="0">
                <a:solidFill>
                  <a:srgbClr val="FF0000"/>
                </a:solidFill>
              </a:rPr>
              <a:t> our email string</a:t>
            </a:r>
            <a:r>
              <a:rPr lang="en-US" sz="2000" dirty="0" smtClean="0">
                <a:solidFill>
                  <a:srgbClr val="FF0000"/>
                </a:solidFill>
              </a:rPr>
              <a:t>… this says it well… https://en.wikipedia.org/wiki/National_Quality_Forum</a:t>
            </a:r>
          </a:p>
          <a:p>
            <a:r>
              <a:rPr lang="en-US" sz="2000" dirty="0" smtClean="0">
                <a:solidFill>
                  <a:srgbClr val="FF0000"/>
                </a:solidFill>
              </a:rPr>
              <a:t>  </a:t>
            </a:r>
            <a:endParaRPr lang="en-US" sz="2000" dirty="0">
              <a:solidFill>
                <a:srgbClr val="FF0000"/>
              </a:solidFill>
            </a:endParaRPr>
          </a:p>
        </p:txBody>
      </p:sp>
    </p:spTree>
    <p:extLst>
      <p:ext uri="{BB962C8B-B14F-4D97-AF65-F5344CB8AC3E}">
        <p14:creationId xmlns:p14="http://schemas.microsoft.com/office/powerpoint/2010/main" val="36808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423" indent="-285163" eaLnBrk="0" hangingPunct="0">
              <a:spcBef>
                <a:spcPct val="30000"/>
              </a:spcBef>
              <a:defRPr sz="1200">
                <a:solidFill>
                  <a:schemeClr val="tx1"/>
                </a:solidFill>
                <a:latin typeface="Arial" charset="0"/>
              </a:defRPr>
            </a:lvl2pPr>
            <a:lvl3pPr marL="1140651" indent="-228131" eaLnBrk="0" hangingPunct="0">
              <a:spcBef>
                <a:spcPct val="30000"/>
              </a:spcBef>
              <a:defRPr sz="1200">
                <a:solidFill>
                  <a:schemeClr val="tx1"/>
                </a:solidFill>
                <a:latin typeface="Arial" charset="0"/>
              </a:defRPr>
            </a:lvl3pPr>
            <a:lvl4pPr marL="1596912" indent="-228131" eaLnBrk="0" hangingPunct="0">
              <a:spcBef>
                <a:spcPct val="30000"/>
              </a:spcBef>
              <a:defRPr sz="1200">
                <a:solidFill>
                  <a:schemeClr val="tx1"/>
                </a:solidFill>
                <a:latin typeface="Arial" charset="0"/>
              </a:defRPr>
            </a:lvl4pPr>
            <a:lvl5pPr marL="2053172" indent="-228131" eaLnBrk="0" hangingPunct="0">
              <a:spcBef>
                <a:spcPct val="30000"/>
              </a:spcBef>
              <a:defRPr sz="1200">
                <a:solidFill>
                  <a:schemeClr val="tx1"/>
                </a:solidFill>
                <a:latin typeface="Arial" charset="0"/>
              </a:defRPr>
            </a:lvl5pPr>
            <a:lvl6pPr marL="2509432" indent="-228131" eaLnBrk="0" fontAlgn="base" hangingPunct="0">
              <a:spcBef>
                <a:spcPct val="30000"/>
              </a:spcBef>
              <a:spcAft>
                <a:spcPct val="0"/>
              </a:spcAft>
              <a:defRPr sz="1200">
                <a:solidFill>
                  <a:schemeClr val="tx1"/>
                </a:solidFill>
                <a:latin typeface="Arial" charset="0"/>
              </a:defRPr>
            </a:lvl6pPr>
            <a:lvl7pPr marL="2965691" indent="-228131" eaLnBrk="0" fontAlgn="base" hangingPunct="0">
              <a:spcBef>
                <a:spcPct val="30000"/>
              </a:spcBef>
              <a:spcAft>
                <a:spcPct val="0"/>
              </a:spcAft>
              <a:defRPr sz="1200">
                <a:solidFill>
                  <a:schemeClr val="tx1"/>
                </a:solidFill>
                <a:latin typeface="Arial" charset="0"/>
              </a:defRPr>
            </a:lvl7pPr>
            <a:lvl8pPr marL="3421953" indent="-228131" eaLnBrk="0" fontAlgn="base" hangingPunct="0">
              <a:spcBef>
                <a:spcPct val="30000"/>
              </a:spcBef>
              <a:spcAft>
                <a:spcPct val="0"/>
              </a:spcAft>
              <a:defRPr sz="1200">
                <a:solidFill>
                  <a:schemeClr val="tx1"/>
                </a:solidFill>
                <a:latin typeface="Arial" charset="0"/>
              </a:defRPr>
            </a:lvl8pPr>
            <a:lvl9pPr marL="3878213" indent="-22813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0950D5-F46F-4ADC-BA84-040D4091F9A0}" type="slidenum">
              <a:rPr lang="en-US" altLang="en-US" smtClean="0"/>
              <a:pPr eaLnBrk="1" hangingPunct="1">
                <a:spcBef>
                  <a:spcPct val="0"/>
                </a:spcBef>
              </a:pPr>
              <a:t>7</a:t>
            </a:fld>
            <a:endParaRPr lang="en-US" altLang="en-US" smtClean="0"/>
          </a:p>
        </p:txBody>
      </p:sp>
      <p:sp>
        <p:nvSpPr>
          <p:cNvPr id="60420" name="Notes Placeholder 1"/>
          <p:cNvSpPr>
            <a:spLocks noGrp="1"/>
          </p:cNvSpPr>
          <p:nvPr/>
        </p:nvSpPr>
        <p:spPr bwMode="auto">
          <a:xfrm>
            <a:off x="701675" y="4416821"/>
            <a:ext cx="5607053" cy="4182270"/>
          </a:xfrm>
          <a:prstGeom prst="rect">
            <a:avLst/>
          </a:prstGeom>
        </p:spPr>
        <p:txBody>
          <a:bodyPr lIns="93162" tIns="46583" rIns="93162" bIns="46583"/>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endParaRPr lang="en-US" altLang="en-US"/>
          </a:p>
        </p:txBody>
      </p:sp>
      <p:sp>
        <p:nvSpPr>
          <p:cNvPr id="2" name="Notes Placeholder 1"/>
          <p:cNvSpPr>
            <a:spLocks noGrp="1"/>
          </p:cNvSpPr>
          <p:nvPr>
            <p:ph type="body" idx="1"/>
          </p:nvPr>
        </p:nvSpPr>
        <p:spPr/>
        <p:txBody>
          <a:bodyPr/>
          <a:lstStyle/>
          <a:p>
            <a:r>
              <a:rPr lang="en-US" sz="2400" dirty="0">
                <a:solidFill>
                  <a:srgbClr val="FF0000"/>
                </a:solidFill>
              </a:rPr>
              <a:t>Is it really accurate to say “No” CQI or analytics?? Seems overly sweeping to me </a:t>
            </a:r>
            <a:r>
              <a:rPr lang="en-US" sz="2400" dirty="0" smtClean="0">
                <a:solidFill>
                  <a:srgbClr val="FF0000"/>
                </a:solidFill>
              </a:rPr>
              <a:t>…</a:t>
            </a:r>
          </a:p>
          <a:p>
            <a:endParaRPr lang="en-US" sz="2400" dirty="0" smtClean="0">
              <a:solidFill>
                <a:srgbClr val="FF0000"/>
              </a:solidFill>
            </a:endParaRPr>
          </a:p>
          <a:p>
            <a:r>
              <a:rPr lang="en-US" sz="2400" dirty="0" smtClean="0">
                <a:solidFill>
                  <a:srgbClr val="FF0000"/>
                </a:solidFill>
              </a:rPr>
              <a:t>MW:  “No Comprehensive Cross-Industry</a:t>
            </a:r>
            <a:r>
              <a:rPr lang="en-US" sz="2400" baseline="0" dirty="0" smtClean="0">
                <a:solidFill>
                  <a:srgbClr val="FF0000"/>
                </a:solidFill>
              </a:rPr>
              <a:t> Analytics” is accurate to say</a:t>
            </a:r>
            <a:endParaRPr lang="en-US" sz="2400" dirty="0">
              <a:solidFill>
                <a:srgbClr val="FF0000"/>
              </a:solidFill>
            </a:endParaRPr>
          </a:p>
        </p:txBody>
      </p:sp>
    </p:spTree>
    <p:extLst>
      <p:ext uri="{BB962C8B-B14F-4D97-AF65-F5344CB8AC3E}">
        <p14:creationId xmlns:p14="http://schemas.microsoft.com/office/powerpoint/2010/main" val="253070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221" indent="-285087" eaLnBrk="0" hangingPunct="0">
              <a:spcBef>
                <a:spcPct val="30000"/>
              </a:spcBef>
              <a:defRPr sz="1200">
                <a:solidFill>
                  <a:schemeClr val="tx1"/>
                </a:solidFill>
                <a:latin typeface="Arial" charset="0"/>
              </a:defRPr>
            </a:lvl2pPr>
            <a:lvl3pPr marL="1140338" indent="-228067" eaLnBrk="0" hangingPunct="0">
              <a:spcBef>
                <a:spcPct val="30000"/>
              </a:spcBef>
              <a:defRPr sz="1200">
                <a:solidFill>
                  <a:schemeClr val="tx1"/>
                </a:solidFill>
                <a:latin typeface="Arial" charset="0"/>
              </a:defRPr>
            </a:lvl3pPr>
            <a:lvl4pPr marL="1596474" indent="-228067" eaLnBrk="0" hangingPunct="0">
              <a:spcBef>
                <a:spcPct val="30000"/>
              </a:spcBef>
              <a:defRPr sz="1200">
                <a:solidFill>
                  <a:schemeClr val="tx1"/>
                </a:solidFill>
                <a:latin typeface="Arial" charset="0"/>
              </a:defRPr>
            </a:lvl4pPr>
            <a:lvl5pPr marL="2052611" indent="-228067" eaLnBrk="0" hangingPunct="0">
              <a:spcBef>
                <a:spcPct val="30000"/>
              </a:spcBef>
              <a:defRPr sz="1200">
                <a:solidFill>
                  <a:schemeClr val="tx1"/>
                </a:solidFill>
                <a:latin typeface="Arial" charset="0"/>
              </a:defRPr>
            </a:lvl5pPr>
            <a:lvl6pPr marL="2508747" indent="-228067" eaLnBrk="0" fontAlgn="base" hangingPunct="0">
              <a:spcBef>
                <a:spcPct val="30000"/>
              </a:spcBef>
              <a:spcAft>
                <a:spcPct val="0"/>
              </a:spcAft>
              <a:defRPr sz="1200">
                <a:solidFill>
                  <a:schemeClr val="tx1"/>
                </a:solidFill>
                <a:latin typeface="Arial" charset="0"/>
              </a:defRPr>
            </a:lvl6pPr>
            <a:lvl7pPr marL="2964883" indent="-228067" eaLnBrk="0" fontAlgn="base" hangingPunct="0">
              <a:spcBef>
                <a:spcPct val="30000"/>
              </a:spcBef>
              <a:spcAft>
                <a:spcPct val="0"/>
              </a:spcAft>
              <a:defRPr sz="1200">
                <a:solidFill>
                  <a:schemeClr val="tx1"/>
                </a:solidFill>
                <a:latin typeface="Arial" charset="0"/>
              </a:defRPr>
            </a:lvl7pPr>
            <a:lvl8pPr marL="3421019" indent="-228067" eaLnBrk="0" fontAlgn="base" hangingPunct="0">
              <a:spcBef>
                <a:spcPct val="30000"/>
              </a:spcBef>
              <a:spcAft>
                <a:spcPct val="0"/>
              </a:spcAft>
              <a:defRPr sz="1200">
                <a:solidFill>
                  <a:schemeClr val="tx1"/>
                </a:solidFill>
                <a:latin typeface="Arial" charset="0"/>
              </a:defRPr>
            </a:lvl8pPr>
            <a:lvl9pPr marL="3877155" indent="-2280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0950D5-F46F-4ADC-BA84-040D4091F9A0}" type="slidenum">
              <a:rPr lang="en-US" altLang="en-US" smtClean="0"/>
              <a:pPr eaLnBrk="1" hangingPunct="1">
                <a:spcBef>
                  <a:spcPct val="0"/>
                </a:spcBef>
              </a:pPr>
              <a:t>8</a:t>
            </a:fld>
            <a:endParaRPr lang="en-US" altLang="en-US" smtClean="0"/>
          </a:p>
        </p:txBody>
      </p:sp>
      <p:sp>
        <p:nvSpPr>
          <p:cNvPr id="60420" name="Notes Placeholder 1"/>
          <p:cNvSpPr>
            <a:spLocks noGrp="1"/>
          </p:cNvSpPr>
          <p:nvPr/>
        </p:nvSpPr>
        <p:spPr bwMode="auto">
          <a:xfrm>
            <a:off x="701677" y="4416821"/>
            <a:ext cx="5607053" cy="4182270"/>
          </a:xfrm>
          <a:prstGeom prst="rect">
            <a:avLst/>
          </a:prstGeom>
        </p:spPr>
        <p:txBody>
          <a:bodyPr lIns="93136" tIns="46570" rIns="93136" bIns="46570"/>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endParaRPr lang="en-US" altLang="en-US"/>
          </a:p>
        </p:txBody>
      </p:sp>
      <p:sp>
        <p:nvSpPr>
          <p:cNvPr id="2" name="Notes Placeholder 1"/>
          <p:cNvSpPr>
            <a:spLocks noGrp="1"/>
          </p:cNvSpPr>
          <p:nvPr>
            <p:ph type="body" idx="1"/>
          </p:nvPr>
        </p:nvSpPr>
        <p:spPr/>
        <p:txBody>
          <a:bodyPr/>
          <a:lstStyle/>
          <a:p>
            <a:endParaRPr lang="en-US" sz="2500" dirty="0">
              <a:solidFill>
                <a:srgbClr val="FF0000"/>
              </a:solidFill>
            </a:endParaRPr>
          </a:p>
        </p:txBody>
      </p:sp>
    </p:spTree>
    <p:extLst>
      <p:ext uri="{BB962C8B-B14F-4D97-AF65-F5344CB8AC3E}">
        <p14:creationId xmlns:p14="http://schemas.microsoft.com/office/powerpoint/2010/main" val="411792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81100" y="696913"/>
            <a:ext cx="4648200" cy="3486150"/>
          </a:xfrm>
          <a:ln/>
        </p:spPr>
      </p:sp>
      <p:sp>
        <p:nvSpPr>
          <p:cNvPr id="57347" name="Notes Placeholder 2"/>
          <p:cNvSpPr>
            <a:spLocks noGrp="1"/>
          </p:cNvSpPr>
          <p:nvPr>
            <p:ph type="body" idx="1"/>
          </p:nvPr>
        </p:nvSpPr>
        <p:spPr>
          <a:noFill/>
        </p:spPr>
        <p:txBody>
          <a:bodyPr/>
          <a:lstStyle/>
          <a:p>
            <a:endParaRPr lang="en-US" altLang="en-US" sz="2400" dirty="0">
              <a:solidFill>
                <a:srgbClr val="FF0000"/>
              </a:solidFill>
            </a:endParaRPr>
          </a:p>
          <a:p>
            <a:r>
              <a:rPr lang="en-US" altLang="en-US" sz="2400" dirty="0">
                <a:solidFill>
                  <a:srgbClr val="FF0000"/>
                </a:solidFill>
              </a:rPr>
              <a:t>Children growing up in poverty:</a:t>
            </a:r>
          </a:p>
          <a:p>
            <a:pPr marL="342142" indent="-342142">
              <a:buFont typeface="Arial" panose="020B0604020202020204" pitchFamily="34" charset="0"/>
              <a:buChar char="•"/>
            </a:pPr>
            <a:r>
              <a:rPr lang="en-US" altLang="en-US" sz="2400" dirty="0">
                <a:solidFill>
                  <a:srgbClr val="FF0000"/>
                </a:solidFill>
              </a:rPr>
              <a:t>complete less schooling</a:t>
            </a:r>
          </a:p>
          <a:p>
            <a:pPr marL="342142" indent="-342142">
              <a:buFont typeface="Arial" panose="020B0604020202020204" pitchFamily="34" charset="0"/>
              <a:buChar char="•"/>
            </a:pPr>
            <a:r>
              <a:rPr lang="en-US" altLang="en-US" sz="2400" dirty="0">
                <a:solidFill>
                  <a:srgbClr val="FF0000"/>
                </a:solidFill>
              </a:rPr>
              <a:t>work and earn less as adults</a:t>
            </a:r>
          </a:p>
          <a:p>
            <a:pPr marL="342142" indent="-342142">
              <a:buFont typeface="Arial" panose="020B0604020202020204" pitchFamily="34" charset="0"/>
              <a:buChar char="•"/>
            </a:pPr>
            <a:r>
              <a:rPr lang="en-US" altLang="en-US" sz="2400" dirty="0">
                <a:solidFill>
                  <a:srgbClr val="FF0000"/>
                </a:solidFill>
              </a:rPr>
              <a:t>are more likely to receive public assistance</a:t>
            </a:r>
          </a:p>
          <a:p>
            <a:pPr marL="342142" indent="-342142">
              <a:buFont typeface="Arial" panose="020B0604020202020204" pitchFamily="34" charset="0"/>
              <a:buChar char="•"/>
            </a:pPr>
            <a:r>
              <a:rPr lang="en-US" altLang="en-US" sz="2400" dirty="0">
                <a:solidFill>
                  <a:srgbClr val="FF0000"/>
                </a:solidFill>
              </a:rPr>
              <a:t>have poorer health </a:t>
            </a:r>
          </a:p>
          <a:p>
            <a:r>
              <a:rPr lang="en-US" altLang="en-US" i="1" dirty="0">
                <a:solidFill>
                  <a:srgbClr val="FF0000"/>
                </a:solidFill>
              </a:rPr>
              <a:t>(Ed. Testing Service Poverty and Education, Finding the Way Forward, Coley &amp; Baker, ets.org)</a:t>
            </a:r>
          </a:p>
        </p:txBody>
      </p:sp>
      <p:sp>
        <p:nvSpPr>
          <p:cNvPr id="573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10" indent="-285121" eaLnBrk="0" hangingPunct="0">
              <a:spcBef>
                <a:spcPct val="30000"/>
              </a:spcBef>
              <a:defRPr sz="1200">
                <a:solidFill>
                  <a:schemeClr val="tx1"/>
                </a:solidFill>
                <a:latin typeface="Arial" charset="0"/>
              </a:defRPr>
            </a:lvl2pPr>
            <a:lvl3pPr marL="1142061" indent="-228095" eaLnBrk="0" hangingPunct="0">
              <a:spcBef>
                <a:spcPct val="30000"/>
              </a:spcBef>
              <a:defRPr sz="1200">
                <a:solidFill>
                  <a:schemeClr val="tx1"/>
                </a:solidFill>
                <a:latin typeface="Arial" charset="0"/>
              </a:defRPr>
            </a:lvl3pPr>
            <a:lvl4pPr marL="1598252" indent="-228095" eaLnBrk="0" hangingPunct="0">
              <a:spcBef>
                <a:spcPct val="30000"/>
              </a:spcBef>
              <a:defRPr sz="1200">
                <a:solidFill>
                  <a:schemeClr val="tx1"/>
                </a:solidFill>
                <a:latin typeface="Arial" charset="0"/>
              </a:defRPr>
            </a:lvl4pPr>
            <a:lvl5pPr marL="2056027" indent="-228095" eaLnBrk="0" hangingPunct="0">
              <a:spcBef>
                <a:spcPct val="30000"/>
              </a:spcBef>
              <a:defRPr sz="1200">
                <a:solidFill>
                  <a:schemeClr val="tx1"/>
                </a:solidFill>
                <a:latin typeface="Arial" charset="0"/>
              </a:defRPr>
            </a:lvl5pPr>
            <a:lvl6pPr marL="2512217" indent="-228095" eaLnBrk="0" fontAlgn="base" hangingPunct="0">
              <a:spcBef>
                <a:spcPct val="30000"/>
              </a:spcBef>
              <a:spcAft>
                <a:spcPct val="0"/>
              </a:spcAft>
              <a:defRPr sz="1200">
                <a:solidFill>
                  <a:schemeClr val="tx1"/>
                </a:solidFill>
                <a:latin typeface="Arial" charset="0"/>
              </a:defRPr>
            </a:lvl6pPr>
            <a:lvl7pPr marL="2968409" indent="-228095" eaLnBrk="0" fontAlgn="base" hangingPunct="0">
              <a:spcBef>
                <a:spcPct val="30000"/>
              </a:spcBef>
              <a:spcAft>
                <a:spcPct val="0"/>
              </a:spcAft>
              <a:defRPr sz="1200">
                <a:solidFill>
                  <a:schemeClr val="tx1"/>
                </a:solidFill>
                <a:latin typeface="Arial" charset="0"/>
              </a:defRPr>
            </a:lvl7pPr>
            <a:lvl8pPr marL="3424599" indent="-228095" eaLnBrk="0" fontAlgn="base" hangingPunct="0">
              <a:spcBef>
                <a:spcPct val="30000"/>
              </a:spcBef>
              <a:spcAft>
                <a:spcPct val="0"/>
              </a:spcAft>
              <a:defRPr sz="1200">
                <a:solidFill>
                  <a:schemeClr val="tx1"/>
                </a:solidFill>
                <a:latin typeface="Arial" charset="0"/>
              </a:defRPr>
            </a:lvl8pPr>
            <a:lvl9pPr marL="3880790" indent="-22809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F037C6-DB3E-47DA-B933-EC769DF896A2}" type="slidenum">
              <a:rPr lang="en-US" altLang="en-US" smtClean="0">
                <a:solidFill>
                  <a:prstClr val="black"/>
                </a:solidFill>
              </a:rPr>
              <a:pPr eaLnBrk="1" hangingPunct="1">
                <a:spcBef>
                  <a:spcPct val="0"/>
                </a:spcBef>
              </a:pPr>
              <a:t>9</a:t>
            </a:fld>
            <a:endParaRPr lang="en-US" altLang="en-US" smtClean="0">
              <a:solidFill>
                <a:prstClr val="black"/>
              </a:solidFill>
            </a:endParaRPr>
          </a:p>
        </p:txBody>
      </p:sp>
    </p:spTree>
    <p:extLst>
      <p:ext uri="{BB962C8B-B14F-4D97-AF65-F5344CB8AC3E}">
        <p14:creationId xmlns:p14="http://schemas.microsoft.com/office/powerpoint/2010/main" val="232069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94678-ABC3-4D20-A0D6-8A53ACAE86F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296013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94678-ABC3-4D20-A0D6-8A53ACAE86F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370201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94678-ABC3-4D20-A0D6-8A53ACAE86F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394093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94678-ABC3-4D20-A0D6-8A53ACAE86F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103048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94678-ABC3-4D20-A0D6-8A53ACAE86F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15531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94678-ABC3-4D20-A0D6-8A53ACAE86F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85881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94678-ABC3-4D20-A0D6-8A53ACAE86FD}"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287998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94678-ABC3-4D20-A0D6-8A53ACAE86FD}"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266125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94678-ABC3-4D20-A0D6-8A53ACAE86FD}"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1974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94678-ABC3-4D20-A0D6-8A53ACAE86F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36821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94678-ABC3-4D20-A0D6-8A53ACAE86F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18D5C-3D6A-4756-AA54-D3656CC74BE1}" type="slidenum">
              <a:rPr lang="en-US" smtClean="0"/>
              <a:t>‹#›</a:t>
            </a:fld>
            <a:endParaRPr lang="en-US"/>
          </a:p>
        </p:txBody>
      </p:sp>
    </p:spTree>
    <p:extLst>
      <p:ext uri="{BB962C8B-B14F-4D97-AF65-F5344CB8AC3E}">
        <p14:creationId xmlns:p14="http://schemas.microsoft.com/office/powerpoint/2010/main" val="171669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94678-ABC3-4D20-A0D6-8A53ACAE86FD}"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18D5C-3D6A-4756-AA54-D3656CC74BE1}" type="slidenum">
              <a:rPr lang="en-US" smtClean="0"/>
              <a:t>‹#›</a:t>
            </a:fld>
            <a:endParaRPr lang="en-US"/>
          </a:p>
        </p:txBody>
      </p:sp>
    </p:spTree>
    <p:extLst>
      <p:ext uri="{BB962C8B-B14F-4D97-AF65-F5344CB8AC3E}">
        <p14:creationId xmlns:p14="http://schemas.microsoft.com/office/powerpoint/2010/main" val="325490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3.gif"/><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hyperlink" Target="https://www.youtube.com/watch?v=eM_zGnZ0-tM&amp;list=PLJ59yBEYo1wrxLCGL0QsE2uGZxcPbbH1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ahaprocess.com/diagnos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gi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
            <a:ext cx="7772400" cy="1905000"/>
          </a:xfrm>
        </p:spPr>
        <p:txBody>
          <a:bodyPr>
            <a:normAutofit/>
          </a:bodyPr>
          <a:lstStyle/>
          <a:p>
            <a:r>
              <a:rPr lang="en-US" sz="4400" b="1" dirty="0" smtClean="0">
                <a:effectLst>
                  <a:outerShdw blurRad="38100" dist="38100" dir="2700000" algn="tl">
                    <a:srgbClr val="000000">
                      <a:alpha val="43137"/>
                    </a:srgbClr>
                  </a:outerShdw>
                </a:effectLst>
              </a:rPr>
              <a:t>Transition to Success™</a:t>
            </a:r>
            <a:br>
              <a:rPr lang="en-US" sz="4400" b="1" dirty="0" smtClean="0">
                <a:effectLst>
                  <a:outerShdw blurRad="38100" dist="38100" dir="2700000" algn="tl">
                    <a:srgbClr val="000000">
                      <a:alpha val="43137"/>
                    </a:srgbClr>
                  </a:outerShdw>
                </a:effectLst>
              </a:rPr>
            </a:br>
            <a:r>
              <a:rPr lang="en-US" sz="3600" dirty="0" smtClean="0"/>
              <a:t>A Standard of Care</a:t>
            </a:r>
            <a:br>
              <a:rPr lang="en-US" sz="3600" dirty="0" smtClean="0"/>
            </a:br>
            <a:r>
              <a:rPr lang="en-US" sz="3600" dirty="0" smtClean="0"/>
              <a:t>to Treat Poverty</a:t>
            </a:r>
            <a:endParaRPr lang="en-US" sz="36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133600"/>
            <a:ext cx="2858765" cy="83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53400" y="6400800"/>
            <a:ext cx="665567" cy="307777"/>
          </a:xfrm>
          <a:prstGeom prst="rect">
            <a:avLst/>
          </a:prstGeom>
        </p:spPr>
        <p:txBody>
          <a:bodyPr wrap="none">
            <a:spAutoFit/>
          </a:bodyPr>
          <a:lstStyle/>
          <a:p>
            <a:r>
              <a:rPr lang="en-US" sz="1400" dirty="0" smtClean="0">
                <a:solidFill>
                  <a:schemeClr val="bg1"/>
                </a:solidFill>
              </a:rPr>
              <a:t>       </a:t>
            </a:r>
            <a:fld id="{6D9E6682-80F7-4472-A9FE-740FE0EE12EA}" type="slidenum">
              <a:rPr lang="en-US" sz="1400" smtClean="0">
                <a:solidFill>
                  <a:schemeClr val="bg1"/>
                </a:solidFill>
              </a:rPr>
              <a:pPr/>
              <a:t>1</a:t>
            </a:fld>
            <a:endParaRPr lang="en-US" sz="1400" dirty="0">
              <a:solidFill>
                <a:schemeClr val="bg1"/>
              </a:solidFill>
            </a:endParaRPr>
          </a:p>
        </p:txBody>
      </p:sp>
      <p:sp>
        <p:nvSpPr>
          <p:cNvPr id="4" name="TextBox 3"/>
          <p:cNvSpPr txBox="1"/>
          <p:nvPr/>
        </p:nvSpPr>
        <p:spPr>
          <a:xfrm>
            <a:off x="3341309" y="3200400"/>
            <a:ext cx="2871299" cy="1384995"/>
          </a:xfrm>
          <a:prstGeom prst="rect">
            <a:avLst/>
          </a:prstGeom>
          <a:noFill/>
        </p:spPr>
        <p:txBody>
          <a:bodyPr wrap="none" rtlCol="0">
            <a:spAutoFit/>
          </a:bodyPr>
          <a:lstStyle/>
          <a:p>
            <a:pPr algn="ctr"/>
            <a:r>
              <a:rPr lang="en-US" sz="2800" b="1" dirty="0" smtClean="0"/>
              <a:t>Homeless Summit</a:t>
            </a:r>
          </a:p>
          <a:p>
            <a:pPr algn="ctr"/>
            <a:r>
              <a:rPr lang="en-US" sz="2800" b="1" dirty="0" smtClean="0"/>
              <a:t>9/21/2016</a:t>
            </a:r>
            <a:endParaRPr lang="en-US" sz="2800" b="1" dirty="0"/>
          </a:p>
          <a:p>
            <a:pPr algn="ctr"/>
            <a:r>
              <a:rPr lang="en-US" sz="2800" b="1" dirty="0" smtClean="0"/>
              <a:t>Kalamazoo, MI</a:t>
            </a:r>
            <a:endParaRPr lang="en-US" sz="2800" b="1" dirty="0"/>
          </a:p>
        </p:txBody>
      </p:sp>
      <p:sp>
        <p:nvSpPr>
          <p:cNvPr id="8" name="TextBox 7"/>
          <p:cNvSpPr txBox="1"/>
          <p:nvPr/>
        </p:nvSpPr>
        <p:spPr>
          <a:xfrm>
            <a:off x="3029522" y="5320605"/>
            <a:ext cx="3494867" cy="1200329"/>
          </a:xfrm>
          <a:prstGeom prst="rect">
            <a:avLst/>
          </a:prstGeom>
          <a:noFill/>
        </p:spPr>
        <p:txBody>
          <a:bodyPr wrap="none" rtlCol="0">
            <a:spAutoFit/>
          </a:bodyPr>
          <a:lstStyle/>
          <a:p>
            <a:pPr algn="ctr"/>
            <a:r>
              <a:rPr lang="en-US" sz="2400" b="1" dirty="0"/>
              <a:t>Marcella </a:t>
            </a:r>
            <a:r>
              <a:rPr lang="en-US" sz="2400" b="1" dirty="0" smtClean="0"/>
              <a:t>Wilson, Ph.D.</a:t>
            </a:r>
            <a:endParaRPr lang="en-US" sz="2400" b="1" dirty="0"/>
          </a:p>
          <a:p>
            <a:pPr algn="ctr"/>
            <a:r>
              <a:rPr lang="en-US" sz="2400" b="1" dirty="0"/>
              <a:t>President &amp; </a:t>
            </a:r>
            <a:r>
              <a:rPr lang="en-US" sz="2400" b="1" dirty="0" smtClean="0">
                <a:latin typeface="Arial" panose="020B0604020202020204" pitchFamily="34" charset="0"/>
              </a:rPr>
              <a:t>Founder</a:t>
            </a:r>
            <a:endParaRPr lang="en-US" sz="2400" b="1" dirty="0">
              <a:latin typeface="Arial" panose="020B0604020202020204" pitchFamily="34" charset="0"/>
            </a:endParaRPr>
          </a:p>
          <a:p>
            <a:pPr algn="ctr"/>
            <a:r>
              <a:rPr lang="en-US" sz="2400" b="1" dirty="0"/>
              <a:t>Transition </a:t>
            </a:r>
            <a:r>
              <a:rPr lang="en-US" sz="2400" b="1" dirty="0" smtClean="0"/>
              <a:t>To Success® LLC</a:t>
            </a:r>
            <a:endParaRPr lang="en-US" sz="2400" b="1" dirty="0"/>
          </a:p>
        </p:txBody>
      </p:sp>
      <p:sp>
        <p:nvSpPr>
          <p:cNvPr id="9" name="Rectangle 8"/>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10"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11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84" t="10685" r="16144" b="11235"/>
          <a:stretch/>
        </p:blipFill>
        <p:spPr bwMode="auto">
          <a:xfrm>
            <a:off x="844564" y="685800"/>
            <a:ext cx="768983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33600" y="152405"/>
            <a:ext cx="6629400"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Homelessness and Health </a:t>
            </a:r>
            <a:endParaRPr lang="en-US" sz="3200" dirty="0">
              <a:latin typeface="Arial" panose="020B0604020202020204" pitchFamily="34" charset="0"/>
              <a:cs typeface="Arial" panose="020B0604020202020204" pitchFamily="34" charset="0"/>
            </a:endParaRPr>
          </a:p>
        </p:txBody>
      </p:sp>
      <p:sp>
        <p:nvSpPr>
          <p:cNvPr id="9" name="TextBox 8"/>
          <p:cNvSpPr txBox="1"/>
          <p:nvPr/>
        </p:nvSpPr>
        <p:spPr>
          <a:xfrm>
            <a:off x="168007" y="6169229"/>
            <a:ext cx="6248400" cy="307777"/>
          </a:xfrm>
          <a:prstGeom prst="rect">
            <a:avLst/>
          </a:prstGeom>
          <a:solidFill>
            <a:schemeClr val="bg1"/>
          </a:solidFill>
        </p:spPr>
        <p:txBody>
          <a:bodyPr wrap="square" rtlCol="0">
            <a:spAutoFit/>
          </a:bodyPr>
          <a:lstStyle/>
          <a:p>
            <a:r>
              <a:rPr lang="en-US" sz="1400" i="1" dirty="0" smtClean="0">
                <a:latin typeface="Arial" panose="020B0604020202020204" pitchFamily="34" charset="0"/>
                <a:cs typeface="Arial" panose="020B0604020202020204" pitchFamily="34" charset="0"/>
              </a:rPr>
              <a:t>Taken from The National Health Care for the Homeless Council, 2011)</a:t>
            </a:r>
            <a:endParaRPr lang="en-US" sz="1400" i="1"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96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784848" cy="905039"/>
          </a:xfrm>
        </p:spPr>
        <p:txBody>
          <a:bodyPr>
            <a:noAutofit/>
          </a:bodyPr>
          <a:lstStyle/>
          <a:p>
            <a:r>
              <a:rPr lang="en-US" sz="2800" b="1" dirty="0" smtClean="0"/>
              <a:t>Treating Environmentally Based,</a:t>
            </a:r>
            <a:br>
              <a:rPr lang="en-US" sz="2800" b="1" dirty="0" smtClean="0"/>
            </a:br>
            <a:r>
              <a:rPr lang="en-US" sz="2800" b="1" dirty="0" smtClean="0"/>
              <a:t> Industry-Accepted Medical Conditions *</a:t>
            </a:r>
            <a:endParaRPr 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1607907736"/>
              </p:ext>
            </p:extLst>
          </p:nvPr>
        </p:nvGraphicFramePr>
        <p:xfrm>
          <a:off x="217885" y="1036320"/>
          <a:ext cx="8686800" cy="5516880"/>
        </p:xfrm>
        <a:graphic>
          <a:graphicData uri="http://schemas.openxmlformats.org/drawingml/2006/table">
            <a:tbl>
              <a:tblPr firstRow="1" bandRow="1">
                <a:tableStyleId>{073A0DAA-6AF3-43AB-8588-CEC1D06C72B9}</a:tableStyleId>
              </a:tblPr>
              <a:tblGrid>
                <a:gridCol w="2372453"/>
                <a:gridCol w="2732947"/>
                <a:gridCol w="1398224"/>
                <a:gridCol w="1066800"/>
                <a:gridCol w="1116376"/>
              </a:tblGrid>
              <a:tr h="486055">
                <a:tc>
                  <a:txBody>
                    <a:bodyPr/>
                    <a:lstStyle/>
                    <a:p>
                      <a:pPr algn="ctr"/>
                      <a:r>
                        <a:rPr lang="en-US" sz="1300" dirty="0" smtClean="0">
                          <a:latin typeface="Arial" panose="020B0604020202020204" pitchFamily="34" charset="0"/>
                          <a:cs typeface="Arial" panose="020B0604020202020204" pitchFamily="34" charset="0"/>
                        </a:rPr>
                        <a:t>Environmental Exposures</a:t>
                      </a:r>
                      <a:endParaRPr lang="en-US" sz="1300" dirty="0">
                        <a:latin typeface="Arial" panose="020B0604020202020204" pitchFamily="34" charset="0"/>
                        <a:cs typeface="Arial" panose="020B0604020202020204" pitchFamily="34" charset="0"/>
                      </a:endParaRPr>
                    </a:p>
                  </a:txBody>
                  <a:tcPr>
                    <a:solidFill>
                      <a:schemeClr val="tx1">
                        <a:lumMod val="65000"/>
                        <a:lumOff val="35000"/>
                      </a:schemeClr>
                    </a:solidFill>
                  </a:tcPr>
                </a:tc>
                <a:tc>
                  <a:txBody>
                    <a:bodyPr/>
                    <a:lstStyle/>
                    <a:p>
                      <a:pPr algn="ctr"/>
                      <a:r>
                        <a:rPr lang="en-US" sz="1300" dirty="0" smtClean="0">
                          <a:latin typeface="Arial" panose="020B0604020202020204" pitchFamily="34" charset="0"/>
                          <a:cs typeface="Arial" panose="020B0604020202020204" pitchFamily="34" charset="0"/>
                        </a:rPr>
                        <a:t>Symptoms</a:t>
                      </a:r>
                      <a:endParaRPr lang="en-US" sz="1300" dirty="0">
                        <a:latin typeface="Arial" panose="020B0604020202020204" pitchFamily="34" charset="0"/>
                        <a:cs typeface="Arial" panose="020B0604020202020204" pitchFamily="34" charset="0"/>
                      </a:endParaRPr>
                    </a:p>
                  </a:txBody>
                  <a:tcPr>
                    <a:solidFill>
                      <a:schemeClr val="tx1">
                        <a:lumMod val="65000"/>
                        <a:lumOff val="35000"/>
                      </a:schemeClr>
                    </a:solidFill>
                  </a:tcPr>
                </a:tc>
                <a:tc>
                  <a:txBody>
                    <a:bodyPr/>
                    <a:lstStyle/>
                    <a:p>
                      <a:pPr algn="ctr"/>
                      <a:r>
                        <a:rPr lang="en-US" sz="1300" dirty="0" smtClean="0">
                          <a:latin typeface="Arial" panose="020B0604020202020204" pitchFamily="34" charset="0"/>
                          <a:cs typeface="Arial" panose="020B0604020202020204" pitchFamily="34" charset="0"/>
                        </a:rPr>
                        <a:t>Diagnosis</a:t>
                      </a:r>
                      <a:endParaRPr lang="en-US" sz="1300" dirty="0">
                        <a:latin typeface="Arial" panose="020B0604020202020204" pitchFamily="34" charset="0"/>
                        <a:cs typeface="Arial" panose="020B0604020202020204" pitchFamily="34" charset="0"/>
                      </a:endParaRPr>
                    </a:p>
                  </a:txBody>
                  <a:tcPr>
                    <a:solidFill>
                      <a:schemeClr val="tx1">
                        <a:lumMod val="65000"/>
                        <a:lumOff val="35000"/>
                      </a:schemeClr>
                    </a:solidFill>
                  </a:tcPr>
                </a:tc>
                <a:tc>
                  <a:txBody>
                    <a:bodyPr/>
                    <a:lstStyle/>
                    <a:p>
                      <a:pPr algn="ctr"/>
                      <a:r>
                        <a:rPr lang="en-US" sz="1300" dirty="0" smtClean="0">
                          <a:latin typeface="Arial" panose="020B0604020202020204" pitchFamily="34" charset="0"/>
                          <a:cs typeface="Arial" panose="020B0604020202020204" pitchFamily="34" charset="0"/>
                        </a:rPr>
                        <a:t>Standard of Care</a:t>
                      </a:r>
                      <a:endParaRPr lang="en-US" sz="1300" dirty="0">
                        <a:latin typeface="Arial" panose="020B0604020202020204" pitchFamily="34" charset="0"/>
                        <a:cs typeface="Arial" panose="020B0604020202020204" pitchFamily="34" charset="0"/>
                      </a:endParaRPr>
                    </a:p>
                  </a:txBody>
                  <a:tcPr>
                    <a:solidFill>
                      <a:schemeClr val="tx1">
                        <a:lumMod val="65000"/>
                        <a:lumOff val="35000"/>
                      </a:schemeClr>
                    </a:solidFill>
                  </a:tcPr>
                </a:tc>
                <a:tc>
                  <a:txBody>
                    <a:bodyPr/>
                    <a:lstStyle/>
                    <a:p>
                      <a:pPr algn="ctr"/>
                      <a:r>
                        <a:rPr lang="en-US" sz="1300" dirty="0" smtClean="0">
                          <a:latin typeface="Arial" panose="020B0604020202020204" pitchFamily="34" charset="0"/>
                          <a:cs typeface="Arial" panose="020B0604020202020204" pitchFamily="34" charset="0"/>
                        </a:rPr>
                        <a:t>Billable</a:t>
                      </a:r>
                      <a:endParaRPr lang="en-US" sz="1300" dirty="0">
                        <a:latin typeface="Arial" panose="020B0604020202020204" pitchFamily="34" charset="0"/>
                        <a:cs typeface="Arial" panose="020B0604020202020204" pitchFamily="34" charset="0"/>
                      </a:endParaRPr>
                    </a:p>
                  </a:txBody>
                  <a:tcPr>
                    <a:solidFill>
                      <a:schemeClr val="tx1">
                        <a:lumMod val="65000"/>
                        <a:lumOff val="35000"/>
                      </a:schemeClr>
                    </a:solidFill>
                  </a:tcPr>
                </a:tc>
              </a:tr>
              <a:tr h="455676">
                <a:tc>
                  <a:txBody>
                    <a:bodyPr/>
                    <a:lstStyle/>
                    <a:p>
                      <a:r>
                        <a:rPr lang="en-US" sz="1200" dirty="0" smtClean="0">
                          <a:latin typeface="Arial" panose="020B0604020202020204" pitchFamily="34" charset="0"/>
                          <a:cs typeface="Arial" panose="020B0604020202020204" pitchFamily="34" charset="0"/>
                        </a:rPr>
                        <a:t>Lead ingestion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Irritability,</a:t>
                      </a:r>
                      <a:r>
                        <a:rPr lang="en-US" sz="1200" baseline="0" dirty="0" smtClean="0">
                          <a:latin typeface="Arial" panose="020B0604020202020204" pitchFamily="34" charset="0"/>
                          <a:cs typeface="Arial" panose="020B0604020202020204" pitchFamily="34" charset="0"/>
                        </a:rPr>
                        <a:t> high blood pressure, long-term neurological damage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Lead poisoning</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sym typeface="Wingdings"/>
                        </a:rPr>
                        <a:t>Required</a:t>
                      </a:r>
                      <a:endParaRPr lang="en-US"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sym typeface="Wingdings"/>
                        </a:rPr>
                        <a:t></a:t>
                      </a:r>
                      <a:endParaRPr lang="en-US" sz="1200" dirty="0" smtClean="0">
                        <a:latin typeface="Arial" panose="020B0604020202020204" pitchFamily="34" charset="0"/>
                        <a:cs typeface="Arial" panose="020B0604020202020204" pitchFamily="34" charset="0"/>
                      </a:endParaRPr>
                    </a:p>
                  </a:txBody>
                  <a:tcPr/>
                </a:tc>
              </a:tr>
              <a:tr h="274320">
                <a:tc>
                  <a:txBody>
                    <a:bodyPr/>
                    <a:lstStyle/>
                    <a:p>
                      <a:r>
                        <a:rPr lang="en-US" sz="1200" dirty="0" smtClean="0">
                          <a:latin typeface="Arial" panose="020B0604020202020204" pitchFamily="34" charset="0"/>
                          <a:cs typeface="Arial" panose="020B0604020202020204" pitchFamily="34" charset="0"/>
                        </a:rPr>
                        <a:t>Asbestos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Trouble breathing, nausea, vomiting</a:t>
                      </a:r>
                      <a:r>
                        <a:rPr lang="en-US" sz="1200" baseline="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Cancer/ Mesothelioma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sym typeface="Wingdings"/>
                        </a:rPr>
                        <a:t>Required</a:t>
                      </a:r>
                      <a:endParaRPr lang="en-US"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sym typeface="Wingdings"/>
                        </a:rPr>
                        <a:t></a:t>
                      </a:r>
                      <a:endParaRPr lang="en-US" sz="1200" dirty="0" smtClean="0">
                        <a:latin typeface="Arial" panose="020B0604020202020204" pitchFamily="34" charset="0"/>
                        <a:cs typeface="Arial" panose="020B0604020202020204" pitchFamily="34" charset="0"/>
                      </a:endParaRPr>
                    </a:p>
                  </a:txBody>
                  <a:tcPr/>
                </a:tc>
              </a:tr>
              <a:tr h="455676">
                <a:tc>
                  <a:txBody>
                    <a:bodyPr/>
                    <a:lstStyle/>
                    <a:p>
                      <a:r>
                        <a:rPr kumimoji="0" lang="en-US" sz="1200" kern="1200" dirty="0" smtClean="0">
                          <a:solidFill>
                            <a:schemeClr val="dk1"/>
                          </a:solidFill>
                          <a:latin typeface="Arial" panose="020B0604020202020204" pitchFamily="34" charset="0"/>
                          <a:ea typeface="+mn-ea"/>
                          <a:cs typeface="Arial" panose="020B0604020202020204" pitchFamily="34" charset="0"/>
                        </a:rPr>
                        <a:t>Mosquito bites</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200" kern="1200" baseline="0" dirty="0" smtClean="0">
                          <a:solidFill>
                            <a:schemeClr val="dk1"/>
                          </a:solidFill>
                          <a:latin typeface="Arial" panose="020B0604020202020204" pitchFamily="34" charset="0"/>
                          <a:ea typeface="+mn-ea"/>
                          <a:cs typeface="Arial" panose="020B0604020202020204" pitchFamily="34" charset="0"/>
                        </a:rPr>
                        <a:t>Fever, rash, joint pain, conjunctivitis, muscle pain, headache</a:t>
                      </a:r>
                      <a:endParaRPr kumimoji="0" lang="en-US" sz="12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200" kern="1200" dirty="0" err="1" smtClean="0">
                          <a:solidFill>
                            <a:schemeClr val="dk1"/>
                          </a:solidFill>
                          <a:latin typeface="Arial" panose="020B0604020202020204" pitchFamily="34" charset="0"/>
                          <a:ea typeface="+mn-ea"/>
                          <a:cs typeface="Arial" panose="020B0604020202020204" pitchFamily="34" charset="0"/>
                        </a:rPr>
                        <a:t>Zika</a:t>
                      </a:r>
                      <a:r>
                        <a:rPr kumimoji="0" lang="en-US" sz="1200" kern="1200" dirty="0" smtClean="0">
                          <a:solidFill>
                            <a:schemeClr val="dk1"/>
                          </a:solidFill>
                          <a:latin typeface="Arial" panose="020B0604020202020204" pitchFamily="34" charset="0"/>
                          <a:ea typeface="+mn-ea"/>
                          <a:cs typeface="Arial" panose="020B0604020202020204" pitchFamily="34" charset="0"/>
                        </a:rPr>
                        <a:t>,</a:t>
                      </a:r>
                      <a:r>
                        <a:rPr kumimoji="0" lang="en-US" sz="1200" kern="1200" baseline="0" dirty="0" smtClean="0">
                          <a:solidFill>
                            <a:schemeClr val="dk1"/>
                          </a:solidFill>
                          <a:latin typeface="Arial" panose="020B0604020202020204" pitchFamily="34" charset="0"/>
                          <a:ea typeface="+mn-ea"/>
                          <a:cs typeface="Arial" panose="020B0604020202020204" pitchFamily="34" charset="0"/>
                        </a:rPr>
                        <a:t> </a:t>
                      </a:r>
                      <a:r>
                        <a:rPr kumimoji="0" lang="en-US" sz="1200" kern="1200" dirty="0" smtClean="0">
                          <a:solidFill>
                            <a:schemeClr val="dk1"/>
                          </a:solidFill>
                          <a:latin typeface="Arial" panose="020B0604020202020204" pitchFamily="34" charset="0"/>
                          <a:ea typeface="+mn-ea"/>
                          <a:cs typeface="Arial" panose="020B0604020202020204" pitchFamily="34" charset="0"/>
                        </a:rPr>
                        <a:t>West Nile, </a:t>
                      </a:r>
                      <a:r>
                        <a:rPr kumimoji="0" lang="en-US" sz="1200" kern="1200" baseline="0" dirty="0" smtClean="0">
                          <a:solidFill>
                            <a:schemeClr val="dk1"/>
                          </a:solidFill>
                          <a:latin typeface="Arial" panose="020B0604020202020204" pitchFamily="34" charset="0"/>
                          <a:ea typeface="+mn-ea"/>
                          <a:cs typeface="Arial" panose="020B0604020202020204" pitchFamily="34" charset="0"/>
                        </a:rPr>
                        <a:t>yellow fever, and m</a:t>
                      </a:r>
                      <a:r>
                        <a:rPr kumimoji="0" lang="en-US" sz="1200" kern="1200" dirty="0" smtClean="0">
                          <a:solidFill>
                            <a:schemeClr val="dk1"/>
                          </a:solidFill>
                          <a:latin typeface="Arial" panose="020B0604020202020204" pitchFamily="34" charset="0"/>
                          <a:ea typeface="+mn-ea"/>
                          <a:cs typeface="Arial" panose="020B0604020202020204" pitchFamily="34" charset="0"/>
                        </a:rPr>
                        <a:t>alaria</a:t>
                      </a:r>
                      <a:r>
                        <a:rPr kumimoji="0" lang="en-US" sz="1200" kern="1200" baseline="0" dirty="0" smtClean="0">
                          <a:solidFill>
                            <a:schemeClr val="dk1"/>
                          </a:solidFill>
                          <a:latin typeface="Arial" panose="020B0604020202020204" pitchFamily="34" charset="0"/>
                          <a:ea typeface="+mn-ea"/>
                          <a:cs typeface="Arial" panose="020B0604020202020204" pitchFamily="34" charset="0"/>
                        </a:rPr>
                        <a:t> viruses </a:t>
                      </a:r>
                      <a:r>
                        <a:rPr kumimoji="0" lang="en-US" sz="1200" kern="1200" dirty="0" smtClean="0">
                          <a:solidFill>
                            <a:schemeClr val="dk1"/>
                          </a:solidFill>
                          <a:latin typeface="Arial" panose="020B0604020202020204" pitchFamily="34" charset="0"/>
                          <a:ea typeface="+mn-ea"/>
                          <a:cs typeface="Arial" panose="020B0604020202020204" pitchFamily="34" charset="0"/>
                        </a:rPr>
                        <a:t> </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sym typeface="Wingdings"/>
                        </a:rPr>
                        <a:t>Required</a:t>
                      </a:r>
                      <a:endParaRPr lang="en-US"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sym typeface="Wingdings"/>
                        </a:rPr>
                        <a:t></a:t>
                      </a:r>
                      <a:endParaRPr lang="en-US" sz="1200" dirty="0" smtClean="0">
                        <a:latin typeface="Arial" panose="020B0604020202020204" pitchFamily="34" charset="0"/>
                        <a:cs typeface="Arial" panose="020B0604020202020204" pitchFamily="34" charset="0"/>
                      </a:endParaRPr>
                    </a:p>
                  </a:txBody>
                  <a:tcPr/>
                </a:tc>
              </a:tr>
              <a:tr h="455676">
                <a:tc>
                  <a:txBody>
                    <a:bodyPr/>
                    <a:lstStyle/>
                    <a:p>
                      <a:r>
                        <a:rPr lang="en-US" sz="1200" dirty="0" smtClean="0">
                          <a:latin typeface="Arial" panose="020B0604020202020204" pitchFamily="34" charset="0"/>
                          <a:cs typeface="Arial" panose="020B0604020202020204" pitchFamily="34" charset="0"/>
                        </a:rPr>
                        <a:t>Limited access to fresh fruits,</a:t>
                      </a:r>
                      <a:r>
                        <a:rPr lang="en-US" sz="1200" baseline="0" dirty="0" smtClean="0">
                          <a:latin typeface="Arial" panose="020B0604020202020204" pitchFamily="34" charset="0"/>
                          <a:cs typeface="Arial" panose="020B0604020202020204" pitchFamily="34" charset="0"/>
                        </a:rPr>
                        <a:t> vegetables, and exercise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Increased</a:t>
                      </a:r>
                      <a:r>
                        <a:rPr lang="en-US" sz="1200" baseline="0" dirty="0" smtClean="0">
                          <a:latin typeface="Arial" panose="020B0604020202020204" pitchFamily="34" charset="0"/>
                          <a:cs typeface="Arial" panose="020B0604020202020204" pitchFamily="34" charset="0"/>
                        </a:rPr>
                        <a:t> thirst, blurred vision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Type II diabetes Obesity</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sym typeface="Wingdings"/>
                        </a:rPr>
                        <a:t>Required</a:t>
                      </a:r>
                      <a:endParaRPr lang="en-US"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sym typeface="Wingdings"/>
                        </a:rPr>
                        <a:t></a:t>
                      </a:r>
                      <a:endParaRPr lang="en-US" sz="1200" dirty="0" smtClean="0">
                        <a:latin typeface="Arial" panose="020B0604020202020204" pitchFamily="34" charset="0"/>
                        <a:cs typeface="Arial" panose="020B0604020202020204" pitchFamily="34" charset="0"/>
                      </a:endParaRPr>
                    </a:p>
                  </a:txBody>
                  <a:tcPr/>
                </a:tc>
              </a:tr>
              <a:tr h="455676">
                <a:tc>
                  <a:txBody>
                    <a:bodyPr/>
                    <a:lstStyle/>
                    <a:p>
                      <a:r>
                        <a:rPr lang="en-US" sz="1200" dirty="0" smtClean="0">
                          <a:latin typeface="Arial" panose="020B0604020202020204" pitchFamily="34" charset="0"/>
                          <a:cs typeface="Arial" panose="020B0604020202020204" pitchFamily="34" charset="0"/>
                        </a:rPr>
                        <a:t>Cigarette smoking</a:t>
                      </a:r>
                      <a:r>
                        <a:rPr lang="en-US" sz="1200" baseline="0" dirty="0" smtClean="0">
                          <a:latin typeface="Arial" panose="020B0604020202020204" pitchFamily="34" charset="0"/>
                          <a:cs typeface="Arial" panose="020B0604020202020204" pitchFamily="34" charset="0"/>
                        </a:rPr>
                        <a:t> and </a:t>
                      </a:r>
                    </a:p>
                    <a:p>
                      <a:r>
                        <a:rPr lang="en-US" sz="1200" dirty="0" smtClean="0">
                          <a:latin typeface="Arial" panose="020B0604020202020204" pitchFamily="34" charset="0"/>
                          <a:cs typeface="Arial" panose="020B0604020202020204" pitchFamily="34" charset="0"/>
                        </a:rPr>
                        <a:t>second-</a:t>
                      </a:r>
                      <a:r>
                        <a:rPr lang="en-US" sz="1200" baseline="0" dirty="0" smtClean="0">
                          <a:latin typeface="Arial" panose="020B0604020202020204" pitchFamily="34" charset="0"/>
                          <a:cs typeface="Arial" panose="020B0604020202020204" pitchFamily="34" charset="0"/>
                        </a:rPr>
                        <a:t>h</a:t>
                      </a:r>
                      <a:r>
                        <a:rPr lang="en-US" sz="1200" dirty="0" smtClean="0">
                          <a:latin typeface="Arial" panose="020B0604020202020204" pitchFamily="34" charset="0"/>
                          <a:cs typeface="Arial" panose="020B0604020202020204" pitchFamily="34" charset="0"/>
                        </a:rPr>
                        <a:t>and exposure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Wheezing, increased risk</a:t>
                      </a:r>
                      <a:r>
                        <a:rPr lang="en-US" sz="1200" baseline="0" dirty="0" smtClean="0">
                          <a:latin typeface="Arial" panose="020B0604020202020204" pitchFamily="34" charset="0"/>
                          <a:cs typeface="Arial" panose="020B0604020202020204" pitchFamily="34" charset="0"/>
                        </a:rPr>
                        <a:t> of cancer, asthma, COPD</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Nicotine addiction</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sym typeface="Wingdings"/>
                        </a:rPr>
                        <a:t>Required</a:t>
                      </a:r>
                      <a:endParaRPr lang="en-US"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sym typeface="Wingdings"/>
                        </a:rPr>
                        <a:t></a:t>
                      </a:r>
                      <a:endParaRPr lang="en-US" sz="1200" dirty="0" smtClean="0">
                        <a:latin typeface="Arial" panose="020B0604020202020204" pitchFamily="34" charset="0"/>
                        <a:cs typeface="Arial" panose="020B0604020202020204" pitchFamily="34" charset="0"/>
                      </a:endParaRPr>
                    </a:p>
                  </a:txBody>
                  <a:tcPr/>
                </a:tc>
              </a:tr>
              <a:tr h="286583">
                <a:tc>
                  <a:txBody>
                    <a:bodyPr/>
                    <a:lstStyle/>
                    <a:p>
                      <a:r>
                        <a:rPr kumimoji="0" lang="en-US" sz="1200" kern="1200" dirty="0" smtClean="0">
                          <a:solidFill>
                            <a:schemeClr val="dk1"/>
                          </a:solidFill>
                          <a:latin typeface="Arial" panose="020B0604020202020204" pitchFamily="34" charset="0"/>
                          <a:ea typeface="+mn-ea"/>
                          <a:cs typeface="Arial" panose="020B0604020202020204" pitchFamily="34" charset="0"/>
                        </a:rPr>
                        <a:t>Accidents</a:t>
                      </a:r>
                      <a:r>
                        <a:rPr kumimoji="0" lang="en-US" kern="1200" dirty="0" smtClean="0">
                          <a:solidFill>
                            <a:schemeClr val="dk1"/>
                          </a:solidFill>
                          <a:latin typeface="+mn-lt"/>
                          <a:ea typeface="+mn-ea"/>
                          <a:cs typeface="+mn-cs"/>
                        </a:rPr>
                        <a:t> </a:t>
                      </a:r>
                      <a:endParaRPr kumimoji="0" lang="en-US" kern="1200" dirty="0">
                        <a:solidFill>
                          <a:schemeClr val="dk1"/>
                        </a:solidFill>
                        <a:latin typeface="+mn-lt"/>
                        <a:ea typeface="+mn-ea"/>
                        <a:cs typeface="+mn-cs"/>
                      </a:endParaRPr>
                    </a:p>
                  </a:txBody>
                  <a:tcPr/>
                </a:tc>
                <a:tc>
                  <a:txBody>
                    <a:bodyPr/>
                    <a:lstStyle/>
                    <a:p>
                      <a:pPr marL="0" indent="0" algn="l" rtl="0" eaLnBrk="1" latinLnBrk="0" hangingPunct="1"/>
                      <a:r>
                        <a:rPr kumimoji="0" lang="en-US" sz="1200" kern="1200" dirty="0" smtClean="0">
                          <a:solidFill>
                            <a:schemeClr val="dk1"/>
                          </a:solidFill>
                          <a:latin typeface="Arial" panose="020B0604020202020204" pitchFamily="34" charset="0"/>
                          <a:ea typeface="+mn-ea"/>
                          <a:cs typeface="Arial" panose="020B0604020202020204" pitchFamily="34" charset="0"/>
                        </a:rPr>
                        <a:t>Broken bones, closed head injuries</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rtl="0" eaLnBrk="1" latinLnBrk="0" hangingPunct="1"/>
                      <a:r>
                        <a:rPr kumimoji="0" lang="en-US" sz="1200" kern="1200" dirty="0" smtClean="0">
                          <a:solidFill>
                            <a:schemeClr val="dk1"/>
                          </a:solidFill>
                          <a:latin typeface="Arial" panose="020B0604020202020204" pitchFamily="34" charset="0"/>
                          <a:ea typeface="+mn-ea"/>
                          <a:cs typeface="Arial" panose="020B0604020202020204" pitchFamily="34" charset="0"/>
                        </a:rPr>
                        <a:t>Trauma</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rtl="0" eaLnBrk="1" latinLnBrk="0" hangingPunct="1"/>
                      <a:r>
                        <a:rPr kumimoji="0" lang="en-US" sz="1200" kern="1200" dirty="0" smtClean="0">
                          <a:solidFill>
                            <a:schemeClr val="dk1"/>
                          </a:solidFill>
                          <a:latin typeface="Arial" panose="020B0604020202020204" pitchFamily="34" charset="0"/>
                          <a:ea typeface="+mn-ea"/>
                          <a:cs typeface="Arial" panose="020B0604020202020204" pitchFamily="34" charset="0"/>
                        </a:rPr>
                        <a:t>Required</a:t>
                      </a: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sym typeface="Wingdings"/>
                        </a:rPr>
                        <a:t></a:t>
                      </a:r>
                      <a:endParaRPr lang="en-US" sz="1200" dirty="0" smtClean="0">
                        <a:latin typeface="Arial" panose="020B0604020202020204" pitchFamily="34" charset="0"/>
                        <a:cs typeface="Arial" panose="020B0604020202020204" pitchFamily="34" charset="0"/>
                      </a:endParaRPr>
                    </a:p>
                  </a:txBody>
                  <a:tcPr/>
                </a:tc>
              </a:tr>
              <a:tr h="455676">
                <a:tc>
                  <a:txBody>
                    <a:bodyPr/>
                    <a:lstStyle/>
                    <a:p>
                      <a:r>
                        <a:rPr lang="en-US" sz="1200" dirty="0" smtClean="0">
                          <a:latin typeface="Arial" panose="020B0604020202020204" pitchFamily="34" charset="0"/>
                          <a:cs typeface="Arial" panose="020B0604020202020204" pitchFamily="34" charset="0"/>
                        </a:rPr>
                        <a:t>Pollution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Difficulty breathing, decrease</a:t>
                      </a:r>
                      <a:r>
                        <a:rPr lang="en-US" sz="1200" baseline="0" dirty="0" smtClean="0">
                          <a:latin typeface="Arial" panose="020B0604020202020204" pitchFamily="34" charset="0"/>
                          <a:cs typeface="Arial" panose="020B0604020202020204" pitchFamily="34" charset="0"/>
                        </a:rPr>
                        <a:t> in lung function, wheezing</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Asthma/COPD</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sym typeface="Wingdings"/>
                        </a:rPr>
                        <a:t>Required</a:t>
                      </a:r>
                      <a:endParaRPr lang="en-US"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sym typeface="Wingdings"/>
                        </a:rPr>
                        <a:t></a:t>
                      </a:r>
                      <a:endParaRPr lang="en-US" sz="1200" dirty="0" smtClean="0">
                        <a:latin typeface="Arial" panose="020B0604020202020204" pitchFamily="34" charset="0"/>
                        <a:cs typeface="Arial" panose="020B0604020202020204" pitchFamily="34" charset="0"/>
                      </a:endParaRPr>
                    </a:p>
                  </a:txBody>
                  <a:tcPr/>
                </a:tc>
              </a:tr>
              <a:tr h="1201009">
                <a:tc>
                  <a:txBody>
                    <a:bodyPr/>
                    <a:lstStyle/>
                    <a:p>
                      <a:r>
                        <a:rPr lang="en-US" sz="1200" b="1" dirty="0" smtClean="0">
                          <a:latin typeface="Arial" panose="020B0604020202020204" pitchFamily="34" charset="0"/>
                          <a:cs typeface="Arial" panose="020B0604020202020204" pitchFamily="34" charset="0"/>
                        </a:rPr>
                        <a:t>Social Determinates of Health</a:t>
                      </a:r>
                    </a:p>
                    <a:p>
                      <a:r>
                        <a:rPr lang="en-US" sz="1200" dirty="0" smtClean="0">
                          <a:latin typeface="Arial" panose="020B0604020202020204" pitchFamily="34" charset="0"/>
                          <a:cs typeface="Arial" panose="020B0604020202020204" pitchFamily="34" charset="0"/>
                        </a:rPr>
                        <a:t>Food insecurity, high crime rates, inadequate/unaffordable housing, lack of access to basic needs/resources, limited access to quality healthcare, poorly performing schools, racism, and unemployment, transportation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Increased</a:t>
                      </a:r>
                      <a:r>
                        <a:rPr lang="en-US" sz="1200" baseline="0" dirty="0" smtClean="0">
                          <a:latin typeface="Arial" panose="020B0604020202020204" pitchFamily="34" charset="0"/>
                          <a:cs typeface="Arial" panose="020B0604020202020204" pitchFamily="34" charset="0"/>
                        </a:rPr>
                        <a:t> rates of diabetes and blood pressure, infant and maternal mortality, increased depression and mental health disorders, asthma, compromised immune system and brain development, higher death rates</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Extreme Poverty (ICD</a:t>
                      </a:r>
                      <a:r>
                        <a:rPr lang="en-US" sz="1200" baseline="0" dirty="0" smtClean="0">
                          <a:latin typeface="Arial" panose="020B0604020202020204" pitchFamily="34" charset="0"/>
                          <a:cs typeface="Arial" panose="020B0604020202020204" pitchFamily="34" charset="0"/>
                        </a:rPr>
                        <a:t> 10 VZ59.5)</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Transition To Success®</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Some state</a:t>
                      </a:r>
                      <a:r>
                        <a:rPr lang="en-US" sz="1200" baseline="0" dirty="0" smtClean="0">
                          <a:latin typeface="Arial" panose="020B0604020202020204" pitchFamily="34" charset="0"/>
                          <a:cs typeface="Arial" panose="020B0604020202020204" pitchFamily="34" charset="0"/>
                        </a:rPr>
                        <a:t> Medicaid plans and Medicare for chronic conditions. Care Management (CPT 99490) </a:t>
                      </a:r>
                      <a:endParaRPr lang="en-US" sz="1200" dirty="0">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152399" y="6596390"/>
            <a:ext cx="4038601" cy="261610"/>
          </a:xfrm>
          <a:prstGeom prst="rect">
            <a:avLst/>
          </a:prstGeom>
          <a:noFill/>
        </p:spPr>
        <p:txBody>
          <a:bodyPr wrap="square" rtlCol="0">
            <a:spAutoFit/>
          </a:bodyPr>
          <a:lstStyle/>
          <a:p>
            <a:r>
              <a:rPr lang="en-US" sz="1100" b="1" i="1" dirty="0" smtClean="0">
                <a:latin typeface="Arial" panose="020B0604020202020204" pitchFamily="34" charset="0"/>
                <a:cs typeface="Arial" panose="020B0604020202020204" pitchFamily="34" charset="0"/>
              </a:rPr>
              <a:t>* Note: </a:t>
            </a:r>
            <a:r>
              <a:rPr lang="en-US" sz="1100" i="1" dirty="0" smtClean="0">
                <a:latin typeface="Arial" panose="020B0604020202020204" pitchFamily="34" charset="0"/>
                <a:cs typeface="Arial" panose="020B0604020202020204" pitchFamily="34" charset="0"/>
              </a:rPr>
              <a:t>Recognized disease </a:t>
            </a:r>
            <a:r>
              <a:rPr lang="en-US" sz="1100" dirty="0" smtClean="0">
                <a:latin typeface="Arial" panose="020B0604020202020204" pitchFamily="34" charset="0"/>
                <a:cs typeface="Arial" panose="020B0604020202020204" pitchFamily="34" charset="0"/>
              </a:rPr>
              <a:t>without</a:t>
            </a:r>
            <a:r>
              <a:rPr lang="en-US" sz="1100" b="1" i="1" dirty="0" smtClean="0">
                <a:latin typeface="Arial" panose="020B0604020202020204" pitchFamily="34" charset="0"/>
                <a:cs typeface="Arial" panose="020B0604020202020204" pitchFamily="34" charset="0"/>
              </a:rPr>
              <a:t> </a:t>
            </a:r>
            <a:r>
              <a:rPr lang="en-US" sz="1100" i="1" dirty="0" smtClean="0">
                <a:latin typeface="Arial" panose="020B0604020202020204" pitchFamily="34" charset="0"/>
                <a:cs typeface="Arial" panose="020B0604020202020204" pitchFamily="34" charset="0"/>
              </a:rPr>
              <a:t>genetic predisposition </a:t>
            </a:r>
            <a:endParaRPr lang="en-US" sz="1100" i="1"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62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10"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17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194" y="2218057"/>
            <a:ext cx="2062755" cy="104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2400"/>
            <a:ext cx="8229600" cy="973138"/>
          </a:xfrm>
        </p:spPr>
        <p:txBody>
          <a:bodyPr>
            <a:noAutofit/>
          </a:bodyPr>
          <a:lstStyle/>
          <a:p>
            <a:pPr algn="ctr">
              <a:defRPr/>
            </a:pPr>
            <a:r>
              <a:rPr lang="en-US" sz="3200" dirty="0" smtClean="0">
                <a:solidFill>
                  <a:schemeClr val="tx1"/>
                </a:solidFill>
              </a:rPr>
              <a:t>Understanding and Treating the </a:t>
            </a:r>
            <a:br>
              <a:rPr lang="en-US" sz="3200" dirty="0" smtClean="0">
                <a:solidFill>
                  <a:schemeClr val="tx1"/>
                </a:solidFill>
              </a:rPr>
            </a:br>
            <a:r>
              <a:rPr lang="en-US" sz="3200" dirty="0" smtClean="0">
                <a:solidFill>
                  <a:schemeClr val="tx1"/>
                </a:solidFill>
              </a:rPr>
              <a:t>Condition of Poverty  </a:t>
            </a:r>
            <a:endParaRPr lang="en-US" sz="3200" dirty="0">
              <a:solidFill>
                <a:schemeClr val="tx1"/>
              </a:solidFill>
            </a:endParaRPr>
          </a:p>
        </p:txBody>
      </p:sp>
      <p:sp>
        <p:nvSpPr>
          <p:cNvPr id="21515" name="TextBox 10"/>
          <p:cNvSpPr txBox="1">
            <a:spLocks noChangeArrowheads="1"/>
          </p:cNvSpPr>
          <p:nvPr/>
        </p:nvSpPr>
        <p:spPr bwMode="auto">
          <a:xfrm>
            <a:off x="5036461" y="2438400"/>
            <a:ext cx="1905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800" b="1" dirty="0" smtClean="0"/>
              <a:t>Transition T</a:t>
            </a:r>
            <a:r>
              <a:rPr lang="en-US" altLang="en-US" sz="1750" b="1" dirty="0" smtClean="0"/>
              <a:t>o</a:t>
            </a:r>
            <a:r>
              <a:rPr lang="en-US" altLang="en-US" sz="1800" b="1" dirty="0" smtClean="0"/>
              <a:t> Success</a:t>
            </a:r>
          </a:p>
          <a:p>
            <a:pPr algn="ctr" eaLnBrk="1" hangingPunct="1">
              <a:spcBef>
                <a:spcPct val="0"/>
              </a:spcBef>
              <a:buClrTx/>
              <a:buSzTx/>
              <a:buFontTx/>
              <a:buNone/>
            </a:pPr>
            <a:endParaRPr lang="en-US" altLang="en-US" sz="1800" b="1" dirty="0" smtClean="0"/>
          </a:p>
          <a:p>
            <a:pPr algn="ctr" eaLnBrk="1" hangingPunct="1">
              <a:spcBef>
                <a:spcPct val="0"/>
              </a:spcBef>
              <a:buClrTx/>
              <a:buSzTx/>
              <a:buFontTx/>
              <a:buNone/>
            </a:pPr>
            <a:r>
              <a:rPr lang="en-US" altLang="en-US" sz="1800" b="1" dirty="0" smtClean="0"/>
              <a:t>Standards </a:t>
            </a:r>
            <a:endParaRPr lang="en-US" altLang="en-US" sz="1800" b="1" dirty="0"/>
          </a:p>
          <a:p>
            <a:pPr algn="ctr" eaLnBrk="1" hangingPunct="1">
              <a:spcBef>
                <a:spcPct val="0"/>
              </a:spcBef>
              <a:buClrTx/>
              <a:buSzTx/>
              <a:buFontTx/>
              <a:buNone/>
            </a:pPr>
            <a:r>
              <a:rPr lang="en-US" altLang="en-US" sz="1800" b="1" dirty="0"/>
              <a:t>of </a:t>
            </a:r>
            <a:r>
              <a:rPr lang="en-US" altLang="en-US" sz="1800" b="1" dirty="0" smtClean="0"/>
              <a:t>Care </a:t>
            </a:r>
          </a:p>
          <a:p>
            <a:pPr algn="ctr" eaLnBrk="1" hangingPunct="1">
              <a:spcBef>
                <a:spcPct val="0"/>
              </a:spcBef>
              <a:buClrTx/>
              <a:buSzTx/>
              <a:buFontTx/>
              <a:buNone/>
            </a:pPr>
            <a:r>
              <a:rPr lang="en-US" altLang="en-US" sz="1800" b="1" dirty="0" smtClean="0"/>
              <a:t>to Treat</a:t>
            </a:r>
          </a:p>
          <a:p>
            <a:pPr algn="ctr" eaLnBrk="1" hangingPunct="1">
              <a:spcBef>
                <a:spcPct val="0"/>
              </a:spcBef>
              <a:buClrTx/>
              <a:buSzTx/>
              <a:buFontTx/>
              <a:buNone/>
            </a:pPr>
            <a:r>
              <a:rPr lang="en-US" altLang="en-US" sz="1800" b="1" dirty="0" smtClean="0"/>
              <a:t>Poverty</a:t>
            </a:r>
          </a:p>
        </p:txBody>
      </p:sp>
      <p:sp>
        <p:nvSpPr>
          <p:cNvPr id="3" name="TextBox 2"/>
          <p:cNvSpPr txBox="1"/>
          <p:nvPr/>
        </p:nvSpPr>
        <p:spPr>
          <a:xfrm>
            <a:off x="254000" y="1219200"/>
            <a:ext cx="8661400" cy="584775"/>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Transition To Success: </a:t>
            </a:r>
          </a:p>
          <a:p>
            <a:r>
              <a:rPr lang="en-US" sz="1600" b="1" dirty="0" smtClean="0">
                <a:latin typeface="Arial" panose="020B0604020202020204" pitchFamily="34" charset="0"/>
                <a:cs typeface="Arial" panose="020B0604020202020204" pitchFamily="34" charset="0"/>
              </a:rPr>
              <a:t>A uniform system of care with continuous quality improvement (CQI)</a:t>
            </a:r>
            <a:endParaRPr lang="en-US" sz="1600" b="1" dirty="0">
              <a:latin typeface="Arial" panose="020B0604020202020204" pitchFamily="34" charset="0"/>
              <a:cs typeface="Arial" panose="020B0604020202020204" pitchFamily="34" charset="0"/>
            </a:endParaRPr>
          </a:p>
        </p:txBody>
      </p:sp>
      <p:sp>
        <p:nvSpPr>
          <p:cNvPr id="31" name="Rectangle 30"/>
          <p:cNvSpPr/>
          <p:nvPr/>
        </p:nvSpPr>
        <p:spPr>
          <a:xfrm>
            <a:off x="7318488" y="6400800"/>
            <a:ext cx="1585690" cy="307777"/>
          </a:xfrm>
          <a:prstGeom prst="rect">
            <a:avLst/>
          </a:prstGeom>
        </p:spPr>
        <p:txBody>
          <a:bodyPr wrap="none">
            <a:spAutoFit/>
          </a:bodyPr>
          <a:lstStyle/>
          <a:p>
            <a:r>
              <a:rPr lang="en-US" sz="1400" dirty="0" smtClean="0">
                <a:solidFill>
                  <a:schemeClr val="bg1"/>
                </a:solidFill>
              </a:rPr>
              <a:t>3/17/2016           </a:t>
            </a:r>
            <a:fld id="{6D9E6682-80F7-4472-A9FE-740FE0EE12EA}" type="slidenum">
              <a:rPr lang="en-US" sz="1400" smtClean="0">
                <a:solidFill>
                  <a:schemeClr val="bg1"/>
                </a:solidFill>
              </a:rPr>
              <a:pPr/>
              <a:t>12</a:t>
            </a:fld>
            <a:endParaRPr lang="en-US" sz="1400" dirty="0">
              <a:solidFill>
                <a:schemeClr val="bg1"/>
              </a:solidFill>
            </a:endParaRPr>
          </a:p>
        </p:txBody>
      </p:sp>
      <p:sp>
        <p:nvSpPr>
          <p:cNvPr id="30" name="TextBox 8"/>
          <p:cNvSpPr txBox="1">
            <a:spLocks noChangeArrowheads="1"/>
          </p:cNvSpPr>
          <p:nvPr/>
        </p:nvSpPr>
        <p:spPr bwMode="auto">
          <a:xfrm>
            <a:off x="76200" y="2108299"/>
            <a:ext cx="1828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800" b="1" dirty="0" smtClean="0"/>
              <a:t>Poverty- specific Research </a:t>
            </a:r>
          </a:p>
          <a:p>
            <a:pPr algn="ctr" eaLnBrk="1" hangingPunct="1">
              <a:spcBef>
                <a:spcPct val="0"/>
              </a:spcBef>
              <a:buClrTx/>
              <a:buSzTx/>
              <a:buFontTx/>
              <a:buNone/>
            </a:pPr>
            <a:endParaRPr lang="en-US" altLang="en-US" sz="1800" b="1" dirty="0" smtClean="0"/>
          </a:p>
          <a:p>
            <a:pPr algn="ctr" eaLnBrk="1" hangingPunct="1">
              <a:spcBef>
                <a:spcPct val="0"/>
              </a:spcBef>
              <a:buClrTx/>
              <a:buSzTx/>
              <a:buFontTx/>
              <a:buNone/>
            </a:pPr>
            <a:endParaRPr lang="en-US" altLang="en-US" sz="1800" b="1" dirty="0"/>
          </a:p>
          <a:p>
            <a:pPr algn="ctr" eaLnBrk="1" hangingPunct="1">
              <a:spcBef>
                <a:spcPct val="0"/>
              </a:spcBef>
              <a:buClrTx/>
              <a:buSzTx/>
              <a:buFontTx/>
              <a:buNone/>
            </a:pPr>
            <a:endParaRPr lang="en-US" altLang="en-US" sz="1800" b="1" dirty="0" smtClean="0"/>
          </a:p>
          <a:p>
            <a:pPr algn="ctr" eaLnBrk="1" hangingPunct="1">
              <a:spcBef>
                <a:spcPct val="0"/>
              </a:spcBef>
              <a:buClrTx/>
              <a:buSzTx/>
              <a:buFontTx/>
              <a:buNone/>
            </a:pPr>
            <a:endParaRPr lang="en-US" altLang="en-US" sz="1800" b="1" dirty="0"/>
          </a:p>
          <a:p>
            <a:pPr algn="ctr" eaLnBrk="1" hangingPunct="1">
              <a:spcBef>
                <a:spcPct val="0"/>
              </a:spcBef>
              <a:buClrTx/>
              <a:buSzTx/>
              <a:buFontTx/>
              <a:buNone/>
            </a:pPr>
            <a:r>
              <a:rPr lang="en-US" altLang="en-US" sz="1800" b="1" dirty="0" smtClean="0"/>
              <a:t>Evaluation, Meta-analysis CQI *</a:t>
            </a:r>
          </a:p>
        </p:txBody>
      </p:sp>
      <p:pic>
        <p:nvPicPr>
          <p:cNvPr id="34" name="Picture 39" descr="C:\Users\Joe\AppData\Local\Microsoft\Windows\INetCache\IE\0A9K5LL6\investigacion[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0"/>
            <a:ext cx="1130669" cy="87255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C:\Users\Joe\AppData\Local\Microsoft\Windows\INetCache\IE\9JKEZ4YP\Best_Practices_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9519" y="2988725"/>
            <a:ext cx="1517681" cy="89747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9"/>
          <p:cNvSpPr txBox="1">
            <a:spLocks noChangeArrowheads="1"/>
          </p:cNvSpPr>
          <p:nvPr/>
        </p:nvSpPr>
        <p:spPr bwMode="auto">
          <a:xfrm>
            <a:off x="2438400" y="2535430"/>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2000" b="1" dirty="0" smtClean="0"/>
              <a:t>Evidence- based</a:t>
            </a:r>
            <a:endParaRPr lang="en-US" altLang="en-US" sz="2000" b="1" dirty="0"/>
          </a:p>
        </p:txBody>
      </p:sp>
      <p:sp>
        <p:nvSpPr>
          <p:cNvPr id="45" name="Right Arrow 44"/>
          <p:cNvSpPr/>
          <p:nvPr/>
        </p:nvSpPr>
        <p:spPr>
          <a:xfrm>
            <a:off x="1701799" y="3145030"/>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Identify</a:t>
            </a:r>
            <a:endParaRPr lang="en-US" sz="1400" dirty="0">
              <a:solidFill>
                <a:schemeClr val="tx1"/>
              </a:solidFill>
            </a:endParaRPr>
          </a:p>
        </p:txBody>
      </p:sp>
      <p:sp>
        <p:nvSpPr>
          <p:cNvPr id="46" name="Right Arrow 45"/>
          <p:cNvSpPr/>
          <p:nvPr/>
        </p:nvSpPr>
        <p:spPr>
          <a:xfrm>
            <a:off x="4318000" y="3145030"/>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Define</a:t>
            </a:r>
            <a:endParaRPr lang="en-US" sz="1400" dirty="0">
              <a:solidFill>
                <a:schemeClr val="tx1"/>
              </a:solidFill>
            </a:endParaRPr>
          </a:p>
        </p:txBody>
      </p:sp>
      <p:pic>
        <p:nvPicPr>
          <p:cNvPr id="49" name="Picture 36" descr="C:\Users\Joe\AppData\Local\Microsoft\Windows\INetCache\IE\0MUXIKB2\thumb_rx_symbol_black_arial_plai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4299" y="2057400"/>
            <a:ext cx="317501" cy="317501"/>
          </a:xfrm>
          <a:prstGeom prst="rect">
            <a:avLst/>
          </a:prstGeom>
          <a:noFill/>
          <a:extLst>
            <a:ext uri="{909E8E84-426E-40DD-AFC4-6F175D3DCCD1}">
              <a14:hiddenFill xmlns:a14="http://schemas.microsoft.com/office/drawing/2010/main">
                <a:solidFill>
                  <a:srgbClr val="FFFFFF"/>
                </a:solidFill>
              </a14:hiddenFill>
            </a:ext>
          </a:extLst>
        </p:spPr>
      </p:pic>
      <p:sp>
        <p:nvSpPr>
          <p:cNvPr id="52" name="Right Arrow 51"/>
          <p:cNvSpPr/>
          <p:nvPr/>
        </p:nvSpPr>
        <p:spPr>
          <a:xfrm>
            <a:off x="6626225" y="3191678"/>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Applied</a:t>
            </a:r>
            <a:endParaRPr lang="en-US" sz="1400" dirty="0">
              <a:solidFill>
                <a:schemeClr val="tx1"/>
              </a:solidFill>
            </a:endParaRPr>
          </a:p>
        </p:txBody>
      </p:sp>
      <p:sp>
        <p:nvSpPr>
          <p:cNvPr id="54" name="Right Arrow 53"/>
          <p:cNvSpPr/>
          <p:nvPr/>
        </p:nvSpPr>
        <p:spPr>
          <a:xfrm rot="5400000">
            <a:off x="8032229" y="5759973"/>
            <a:ext cx="297874"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56" name="TextBox 55"/>
          <p:cNvSpPr txBox="1"/>
          <p:nvPr/>
        </p:nvSpPr>
        <p:spPr>
          <a:xfrm>
            <a:off x="7348982" y="1828800"/>
            <a:ext cx="1706578" cy="3847207"/>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Cross</a:t>
            </a:r>
          </a:p>
          <a:p>
            <a:pPr algn="ctr"/>
            <a:r>
              <a:rPr lang="en-US" b="1" dirty="0" smtClean="0">
                <a:latin typeface="Arial" panose="020B0604020202020204" pitchFamily="34" charset="0"/>
                <a:cs typeface="Arial" panose="020B0604020202020204" pitchFamily="34" charset="0"/>
              </a:rPr>
              <a:t>Industry</a:t>
            </a:r>
          </a:p>
          <a:p>
            <a:pPr algn="ctr"/>
            <a:endParaRPr lang="en-US" sz="1600" dirty="0" smtClean="0">
              <a:latin typeface="Arial" panose="020B0604020202020204" pitchFamily="34" charset="0"/>
              <a:cs typeface="Arial" panose="020B0604020202020204" pitchFamily="34" charset="0"/>
            </a:endParaRPr>
          </a:p>
          <a:p>
            <a:pPr algn="ct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smtClean="0">
              <a:latin typeface="Arial" panose="020B0604020202020204" pitchFamily="34" charset="0"/>
              <a:cs typeface="Arial" panose="020B0604020202020204" pitchFamily="34" charset="0"/>
            </a:endParaRPr>
          </a:p>
          <a:p>
            <a:pPr algn="ct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Training</a:t>
            </a:r>
          </a:p>
          <a:p>
            <a:pPr algn="ct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Implementation</a:t>
            </a:r>
            <a:endParaRPr lang="en-US" sz="1600" b="1" dirty="0">
              <a:latin typeface="Arial" panose="020B0604020202020204" pitchFamily="34" charset="0"/>
              <a:cs typeface="Arial" panose="020B0604020202020204" pitchFamily="34" charset="0"/>
            </a:endParaRPr>
          </a:p>
        </p:txBody>
      </p:sp>
      <p:sp>
        <p:nvSpPr>
          <p:cNvPr id="57" name="Right Arrow 56"/>
          <p:cNvSpPr/>
          <p:nvPr/>
        </p:nvSpPr>
        <p:spPr>
          <a:xfrm rot="5400000">
            <a:off x="7914466" y="4963334"/>
            <a:ext cx="533400"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59" name="TextBox 58"/>
          <p:cNvSpPr txBox="1"/>
          <p:nvPr/>
        </p:nvSpPr>
        <p:spPr>
          <a:xfrm>
            <a:off x="2057400" y="4191000"/>
            <a:ext cx="3048000" cy="1107996"/>
          </a:xfrm>
          <a:prstGeom prst="rect">
            <a:avLst/>
          </a:prstGeom>
          <a:solidFill>
            <a:schemeClr val="bg1"/>
          </a:solidFill>
          <a:ln>
            <a:solidFill>
              <a:schemeClr val="accent3">
                <a:lumMod val="75000"/>
              </a:schemeClr>
            </a:solidFill>
          </a:ln>
        </p:spPr>
        <p:txBody>
          <a:bodyPr wrap="square">
            <a:spAutoFit/>
          </a:bodyPr>
          <a:lstStyle/>
          <a:p>
            <a:pPr marL="166688">
              <a:defRPr/>
            </a:pPr>
            <a:r>
              <a:rPr lang="en-US" sz="1100" b="1" dirty="0" smtClean="0">
                <a:latin typeface="Arial" panose="020B0604020202020204" pitchFamily="34" charset="0"/>
                <a:cs typeface="Arial" panose="020B0604020202020204" pitchFamily="34" charset="0"/>
                <a:sym typeface="Wingdings" panose="05000000000000000000" pitchFamily="2" charset="2"/>
              </a:rPr>
              <a:t>* Condition-specific: Continuous quality </a:t>
            </a:r>
            <a:r>
              <a:rPr lang="en-US" sz="1100" b="1" dirty="0">
                <a:latin typeface="Arial" panose="020B0604020202020204" pitchFamily="34" charset="0"/>
                <a:cs typeface="Arial" panose="020B0604020202020204" pitchFamily="34" charset="0"/>
                <a:sym typeface="Wingdings" panose="05000000000000000000" pitchFamily="2" charset="2"/>
              </a:rPr>
              <a:t>i</a:t>
            </a:r>
            <a:r>
              <a:rPr lang="en-US" sz="1100" b="1" dirty="0" smtClean="0">
                <a:latin typeface="Arial" panose="020B0604020202020204" pitchFamily="34" charset="0"/>
                <a:cs typeface="Arial" panose="020B0604020202020204" pitchFamily="34" charset="0"/>
                <a:sym typeface="Wingdings" panose="05000000000000000000" pitchFamily="2" charset="2"/>
              </a:rPr>
              <a:t>mprovement (CQI)</a:t>
            </a:r>
            <a:r>
              <a:rPr lang="en-US" sz="1100" dirty="0" smtClean="0">
                <a:latin typeface="Arial" panose="020B0604020202020204" pitchFamily="34" charset="0"/>
                <a:cs typeface="Arial" panose="020B0604020202020204" pitchFamily="34" charset="0"/>
                <a:sym typeface="Wingdings" panose="05000000000000000000" pitchFamily="2" charset="2"/>
              </a:rPr>
              <a:t> ensures ongoing industrywide measurement, reporting, compliance, and outcomes</a:t>
            </a:r>
            <a:r>
              <a:rPr lang="en-US" sz="1100" dirty="0">
                <a:latin typeface="Arial" panose="020B0604020202020204" pitchFamily="34" charset="0"/>
                <a:cs typeface="Arial" panose="020B0604020202020204" pitchFamily="34" charset="0"/>
                <a:sym typeface="Wingdings" panose="05000000000000000000" pitchFamily="2" charset="2"/>
              </a:rPr>
              <a:t>. </a:t>
            </a:r>
            <a:r>
              <a:rPr lang="en-US" sz="1100" dirty="0" smtClean="0">
                <a:latin typeface="Arial" panose="020B0604020202020204" pitchFamily="34" charset="0"/>
                <a:cs typeface="Arial" panose="020B0604020202020204" pitchFamily="34" charset="0"/>
                <a:sym typeface="Wingdings" panose="05000000000000000000" pitchFamily="2" charset="2"/>
              </a:rPr>
              <a:t>CQI </a:t>
            </a:r>
            <a:r>
              <a:rPr lang="en-US" sz="1100" dirty="0">
                <a:latin typeface="Arial" panose="020B0604020202020204" pitchFamily="34" charset="0"/>
                <a:cs typeface="Arial" panose="020B0604020202020204" pitchFamily="34" charset="0"/>
                <a:sym typeface="Wingdings" panose="05000000000000000000" pitchFamily="2" charset="2"/>
              </a:rPr>
              <a:t>identifies and responds to </a:t>
            </a:r>
            <a:r>
              <a:rPr lang="en-US" sz="1100" dirty="0" smtClean="0">
                <a:latin typeface="Arial" panose="020B0604020202020204" pitchFamily="34" charset="0"/>
                <a:cs typeface="Arial" panose="020B0604020202020204" pitchFamily="34" charset="0"/>
                <a:sym typeface="Wingdings" panose="05000000000000000000" pitchFamily="2" charset="2"/>
              </a:rPr>
              <a:t>opportunities</a:t>
            </a:r>
            <a:r>
              <a:rPr lang="en-US" sz="1100" dirty="0">
                <a:latin typeface="Arial" panose="020B0604020202020204" pitchFamily="34" charset="0"/>
                <a:cs typeface="Arial" panose="020B0604020202020204" pitchFamily="34" charset="0"/>
                <a:sym typeface="Wingdings" panose="05000000000000000000" pitchFamily="2" charset="2"/>
              </a:rPr>
              <a:t>, waste, </a:t>
            </a:r>
            <a:r>
              <a:rPr lang="en-US" sz="1100" dirty="0" smtClean="0">
                <a:latin typeface="Arial" panose="020B0604020202020204" pitchFamily="34" charset="0"/>
                <a:cs typeface="Arial" panose="020B0604020202020204" pitchFamily="34" charset="0"/>
                <a:sym typeface="Wingdings" panose="05000000000000000000" pitchFamily="2" charset="2"/>
              </a:rPr>
              <a:t>harm, </a:t>
            </a:r>
            <a:r>
              <a:rPr lang="en-US" sz="1100" dirty="0">
                <a:latin typeface="Arial" panose="020B0604020202020204" pitchFamily="34" charset="0"/>
                <a:cs typeface="Arial" panose="020B0604020202020204" pitchFamily="34" charset="0"/>
                <a:sym typeface="Wingdings" panose="05000000000000000000" pitchFamily="2" charset="2"/>
              </a:rPr>
              <a:t>and challenges. </a:t>
            </a:r>
            <a:endParaRPr lang="en-US" sz="1100" dirty="0">
              <a:latin typeface="Arial" panose="020B0604020202020204" pitchFamily="34" charset="0"/>
              <a:cs typeface="Arial" panose="020B0604020202020204" pitchFamily="34" charset="0"/>
            </a:endParaRPr>
          </a:p>
        </p:txBody>
      </p:sp>
      <p:sp>
        <p:nvSpPr>
          <p:cNvPr id="60" name="TextBox 59"/>
          <p:cNvSpPr txBox="1"/>
          <p:nvPr/>
        </p:nvSpPr>
        <p:spPr>
          <a:xfrm>
            <a:off x="3848596" y="5562600"/>
            <a:ext cx="1704975"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Multi-site</a:t>
            </a:r>
          </a:p>
          <a:p>
            <a:pPr algn="ctr"/>
            <a:r>
              <a:rPr lang="en-US" b="1" dirty="0" smtClean="0">
                <a:latin typeface="Arial" panose="020B0604020202020204" pitchFamily="34" charset="0"/>
                <a:cs typeface="Arial" panose="020B0604020202020204" pitchFamily="34" charset="0"/>
              </a:rPr>
              <a:t>Data Collection</a:t>
            </a:r>
            <a:endParaRPr lang="en-US" b="1" dirty="0">
              <a:latin typeface="Arial" panose="020B0604020202020204" pitchFamily="34" charset="0"/>
              <a:cs typeface="Arial" panose="020B0604020202020204" pitchFamily="34" charset="0"/>
            </a:endParaRPr>
          </a:p>
        </p:txBody>
      </p:sp>
      <p:sp>
        <p:nvSpPr>
          <p:cNvPr id="61" name="Right Arrow 60"/>
          <p:cNvSpPr/>
          <p:nvPr/>
        </p:nvSpPr>
        <p:spPr>
          <a:xfrm rot="10800000">
            <a:off x="5257799" y="5964267"/>
            <a:ext cx="3027333"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62" name="Right Arrow 61"/>
          <p:cNvSpPr/>
          <p:nvPr/>
        </p:nvSpPr>
        <p:spPr>
          <a:xfrm rot="16200000">
            <a:off x="426672" y="5476539"/>
            <a:ext cx="1183390"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63" name="Right Arrow 62"/>
          <p:cNvSpPr/>
          <p:nvPr/>
        </p:nvSpPr>
        <p:spPr>
          <a:xfrm rot="10800000">
            <a:off x="1081692" y="5964268"/>
            <a:ext cx="2471553"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pic>
        <p:nvPicPr>
          <p:cNvPr id="58" name="Picture 30" descr="C:\Users\Joe\AppData\Local\Microsoft\Windows\INetCache\IE\9JKEZ4YP\desktop_computer_icon_by_ivprogrammer-d5hefu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9119" y="58674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4800" y="762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7313" y="2590800"/>
            <a:ext cx="1890487" cy="172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32"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608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6200" y="261256"/>
            <a:ext cx="1207978" cy="95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0"/>
            <a:ext cx="5943600" cy="1295400"/>
          </a:xfrm>
        </p:spPr>
        <p:txBody>
          <a:bodyPr>
            <a:noAutofit/>
          </a:bodyPr>
          <a:lstStyle/>
          <a:p>
            <a:pPr algn="ctr">
              <a:defRPr/>
            </a:pPr>
            <a:r>
              <a:rPr lang="en-US" sz="2000" b="1" dirty="0" smtClean="0">
                <a:solidFill>
                  <a:schemeClr val="tx1"/>
                </a:solidFill>
              </a:rPr>
              <a:t>Transition To Success®</a:t>
            </a:r>
            <a:r>
              <a:rPr lang="en-US" sz="2400" b="1" dirty="0" smtClean="0">
                <a:solidFill>
                  <a:schemeClr val="tx1"/>
                </a:solidFill>
              </a:rPr>
              <a:t/>
            </a:r>
            <a:br>
              <a:rPr lang="en-US" sz="2400" b="1" dirty="0" smtClean="0">
                <a:solidFill>
                  <a:schemeClr val="tx1"/>
                </a:solidFill>
              </a:rPr>
            </a:br>
            <a:r>
              <a:rPr lang="en-US" sz="2400" dirty="0" smtClean="0">
                <a:solidFill>
                  <a:schemeClr val="tx1"/>
                </a:solidFill>
              </a:rPr>
              <a:t>Treating the Condition of Poverty</a:t>
            </a:r>
            <a:br>
              <a:rPr lang="en-US" sz="2400" dirty="0" smtClean="0">
                <a:solidFill>
                  <a:schemeClr val="tx1"/>
                </a:solidFill>
              </a:rPr>
            </a:br>
            <a:r>
              <a:rPr lang="en-US" sz="2000" dirty="0" smtClean="0">
                <a:solidFill>
                  <a:schemeClr val="tx1"/>
                </a:solidFill>
              </a:rPr>
              <a:t>With </a:t>
            </a:r>
            <a:r>
              <a:rPr lang="en-US" sz="2000" dirty="0" smtClean="0"/>
              <a:t>A Community Based Continuum of Care</a:t>
            </a:r>
            <a:r>
              <a:rPr lang="en-US" sz="2000" dirty="0" smtClean="0">
                <a:solidFill>
                  <a:schemeClr val="tx1"/>
                </a:solidFill>
              </a:rPr>
              <a:t> </a:t>
            </a:r>
            <a:endParaRPr lang="en-US" sz="2400" dirty="0">
              <a:solidFill>
                <a:schemeClr val="tx1"/>
              </a:solidFill>
            </a:endParaRPr>
          </a:p>
        </p:txBody>
      </p:sp>
      <p:sp>
        <p:nvSpPr>
          <p:cNvPr id="21513" name="TextBox 8"/>
          <p:cNvSpPr txBox="1">
            <a:spLocks noChangeArrowheads="1"/>
          </p:cNvSpPr>
          <p:nvPr/>
        </p:nvSpPr>
        <p:spPr bwMode="auto">
          <a:xfrm>
            <a:off x="152400" y="1295400"/>
            <a:ext cx="1752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2000" b="1" dirty="0" smtClean="0"/>
              <a:t>Clients/</a:t>
            </a:r>
          </a:p>
          <a:p>
            <a:pPr algn="ctr" eaLnBrk="1" hangingPunct="1">
              <a:spcBef>
                <a:spcPct val="0"/>
              </a:spcBef>
              <a:buClrTx/>
              <a:buSzTx/>
              <a:buFontTx/>
              <a:buNone/>
            </a:pPr>
            <a:r>
              <a:rPr lang="en-US" altLang="en-US" sz="2000" b="1" dirty="0" smtClean="0"/>
              <a:t>Customers</a:t>
            </a:r>
          </a:p>
          <a:p>
            <a:pPr marL="285750" indent="-285750" eaLnBrk="1" hangingPunct="1">
              <a:spcBef>
                <a:spcPct val="0"/>
              </a:spcBef>
              <a:buClrTx/>
              <a:buSzTx/>
            </a:pPr>
            <a:endParaRPr lang="en-US" altLang="en-US" sz="1200" b="1" dirty="0" smtClean="0"/>
          </a:p>
          <a:p>
            <a:pPr marL="285750" indent="-285750" eaLnBrk="1" hangingPunct="1">
              <a:spcBef>
                <a:spcPct val="0"/>
              </a:spcBef>
              <a:buClrTx/>
              <a:buSzTx/>
            </a:pPr>
            <a:r>
              <a:rPr lang="en-US" altLang="en-US" sz="1200" b="1" dirty="0" smtClean="0"/>
              <a:t>At </a:t>
            </a:r>
            <a:r>
              <a:rPr lang="en-US" altLang="en-US" sz="1200" b="1" dirty="0"/>
              <a:t>Risk Youth</a:t>
            </a:r>
          </a:p>
          <a:p>
            <a:pPr marL="285750" indent="-285750" eaLnBrk="1" hangingPunct="1">
              <a:spcBef>
                <a:spcPct val="0"/>
              </a:spcBef>
              <a:buClrTx/>
              <a:buSzTx/>
            </a:pPr>
            <a:r>
              <a:rPr lang="en-US" altLang="en-US" sz="1200" b="1" dirty="0"/>
              <a:t>Employee Wellness</a:t>
            </a:r>
          </a:p>
          <a:p>
            <a:pPr marL="285750" indent="-285750" eaLnBrk="1" hangingPunct="1">
              <a:spcBef>
                <a:spcPct val="0"/>
              </a:spcBef>
              <a:buClrTx/>
              <a:buSzTx/>
            </a:pPr>
            <a:r>
              <a:rPr lang="en-US" altLang="en-US" sz="1200" b="1" dirty="0" smtClean="0"/>
              <a:t>Foster Care</a:t>
            </a:r>
          </a:p>
          <a:p>
            <a:pPr marL="285750" indent="-285750" eaLnBrk="1" hangingPunct="1">
              <a:spcBef>
                <a:spcPct val="0"/>
              </a:spcBef>
              <a:buClrTx/>
              <a:buSzTx/>
            </a:pPr>
            <a:r>
              <a:rPr lang="en-US" altLang="en-US" sz="1200" b="1" dirty="0"/>
              <a:t>Homeless</a:t>
            </a:r>
          </a:p>
          <a:p>
            <a:pPr marL="285750" indent="-285750" eaLnBrk="1" hangingPunct="1">
              <a:spcBef>
                <a:spcPct val="0"/>
              </a:spcBef>
              <a:buClrTx/>
              <a:buSzTx/>
            </a:pPr>
            <a:r>
              <a:rPr lang="en-US" altLang="en-US" sz="1200" b="1" dirty="0" smtClean="0"/>
              <a:t>Medicaid</a:t>
            </a:r>
          </a:p>
          <a:p>
            <a:pPr marL="285750" indent="-285750" eaLnBrk="1" hangingPunct="1">
              <a:spcBef>
                <a:spcPct val="0"/>
              </a:spcBef>
              <a:buClrTx/>
              <a:buSzTx/>
            </a:pPr>
            <a:r>
              <a:rPr lang="en-US" altLang="en-US" sz="1200" b="1" dirty="0" smtClean="0"/>
              <a:t>Medicare</a:t>
            </a:r>
          </a:p>
          <a:p>
            <a:pPr marL="285750" indent="-285750" eaLnBrk="1" hangingPunct="1">
              <a:spcBef>
                <a:spcPct val="0"/>
              </a:spcBef>
              <a:buClrTx/>
              <a:buSzTx/>
            </a:pPr>
            <a:r>
              <a:rPr lang="en-US" altLang="en-US" sz="1200" b="1" dirty="0" smtClean="0"/>
              <a:t>Older </a:t>
            </a:r>
            <a:r>
              <a:rPr lang="en-US" altLang="en-US" sz="1200" b="1" dirty="0"/>
              <a:t>Adults</a:t>
            </a:r>
          </a:p>
          <a:p>
            <a:pPr marL="285750" indent="-285750" eaLnBrk="1" hangingPunct="1">
              <a:spcBef>
                <a:spcPct val="0"/>
              </a:spcBef>
              <a:buClrTx/>
              <a:buSzTx/>
            </a:pPr>
            <a:r>
              <a:rPr lang="en-US" altLang="en-US" sz="1200" b="1" dirty="0"/>
              <a:t>Returning Citizens</a:t>
            </a:r>
          </a:p>
          <a:p>
            <a:pPr marL="285750" indent="-285750" eaLnBrk="1" hangingPunct="1">
              <a:spcBef>
                <a:spcPct val="0"/>
              </a:spcBef>
              <a:buClrTx/>
              <a:buSzTx/>
            </a:pPr>
            <a:r>
              <a:rPr lang="en-US" altLang="en-US" sz="1200" b="1" dirty="0" smtClean="0"/>
              <a:t>Unemployed</a:t>
            </a:r>
            <a:endParaRPr lang="en-US" altLang="en-US" sz="1200" b="1" dirty="0"/>
          </a:p>
          <a:p>
            <a:pPr marL="285750" indent="-285750" eaLnBrk="1" hangingPunct="1">
              <a:spcBef>
                <a:spcPct val="0"/>
              </a:spcBef>
              <a:buClrTx/>
              <a:buSzTx/>
            </a:pPr>
            <a:r>
              <a:rPr lang="en-US" altLang="en-US" sz="1200" b="1" dirty="0" smtClean="0"/>
              <a:t>Veterans</a:t>
            </a:r>
            <a:endParaRPr lang="en-US" altLang="en-US" sz="1200" b="1" dirty="0"/>
          </a:p>
          <a:p>
            <a:pPr marL="285750" indent="-285750" eaLnBrk="1" hangingPunct="1">
              <a:spcBef>
                <a:spcPct val="0"/>
              </a:spcBef>
              <a:buClrTx/>
              <a:buSzTx/>
            </a:pPr>
            <a:r>
              <a:rPr lang="en-US" altLang="en-US" sz="1200" b="1" dirty="0" smtClean="0"/>
              <a:t>Working  Poor</a:t>
            </a:r>
            <a:endParaRPr lang="en-US" altLang="en-US" sz="1200" b="1" dirty="0"/>
          </a:p>
        </p:txBody>
      </p:sp>
      <p:sp>
        <p:nvSpPr>
          <p:cNvPr id="21514" name="TextBox 9"/>
          <p:cNvSpPr txBox="1">
            <a:spLocks noChangeArrowheads="1"/>
          </p:cNvSpPr>
          <p:nvPr/>
        </p:nvSpPr>
        <p:spPr bwMode="auto">
          <a:xfrm>
            <a:off x="6858000" y="1312009"/>
            <a:ext cx="1905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800" b="1" dirty="0" smtClean="0"/>
              <a:t>CARE* Network</a:t>
            </a:r>
          </a:p>
          <a:p>
            <a:pPr algn="ctr" eaLnBrk="1" hangingPunct="1">
              <a:spcBef>
                <a:spcPct val="0"/>
              </a:spcBef>
              <a:buClrTx/>
              <a:buSzTx/>
              <a:buFontTx/>
              <a:buNone/>
            </a:pPr>
            <a:endParaRPr lang="en-US" altLang="en-US" sz="1800" b="1" dirty="0"/>
          </a:p>
          <a:p>
            <a:pPr algn="ctr" eaLnBrk="1" hangingPunct="1">
              <a:spcBef>
                <a:spcPct val="0"/>
              </a:spcBef>
              <a:buClrTx/>
              <a:buSzTx/>
              <a:buFontTx/>
              <a:buNone/>
            </a:pPr>
            <a:r>
              <a:rPr lang="en-US" altLang="en-US" sz="1800" b="1" dirty="0" smtClean="0"/>
              <a:t>2-1-1</a:t>
            </a:r>
            <a:r>
              <a:rPr lang="en-US" altLang="en-US" sz="1800" b="1" dirty="0"/>
              <a:t> </a:t>
            </a:r>
            <a:r>
              <a:rPr lang="en-US" altLang="en-US" sz="1800" b="1" dirty="0" smtClean="0"/>
              <a:t>Information &amp; Referral to Funded…</a:t>
            </a:r>
          </a:p>
          <a:p>
            <a:pPr algn="ctr" eaLnBrk="1" hangingPunct="1">
              <a:spcBef>
                <a:spcPct val="0"/>
              </a:spcBef>
              <a:buClrTx/>
              <a:buSzTx/>
              <a:buFontTx/>
              <a:buNone/>
            </a:pPr>
            <a:endParaRPr lang="en-US" altLang="en-US" sz="1600" b="1" dirty="0"/>
          </a:p>
          <a:p>
            <a:pPr algn="ctr" eaLnBrk="1" hangingPunct="1">
              <a:spcBef>
                <a:spcPct val="0"/>
              </a:spcBef>
              <a:buClrTx/>
              <a:buSzTx/>
              <a:buFontTx/>
              <a:buNone/>
            </a:pPr>
            <a:r>
              <a:rPr lang="en-US" altLang="en-US" sz="1200" b="1" dirty="0" smtClean="0"/>
              <a:t>Community</a:t>
            </a:r>
          </a:p>
          <a:p>
            <a:pPr algn="ctr" eaLnBrk="1" hangingPunct="1">
              <a:spcBef>
                <a:spcPct val="0"/>
              </a:spcBef>
              <a:buClrTx/>
              <a:buSzTx/>
              <a:buFontTx/>
              <a:buNone/>
            </a:pPr>
            <a:endParaRPr lang="en-US" altLang="en-US" sz="1400" b="1" dirty="0"/>
          </a:p>
          <a:p>
            <a:pPr algn="ctr" eaLnBrk="1" hangingPunct="1">
              <a:spcBef>
                <a:spcPct val="0"/>
              </a:spcBef>
              <a:buClrTx/>
              <a:buSzTx/>
              <a:buFontTx/>
              <a:buNone/>
            </a:pPr>
            <a:r>
              <a:rPr lang="en-US" altLang="en-US" sz="1200" b="1" dirty="0" smtClean="0"/>
              <a:t>Education</a:t>
            </a:r>
          </a:p>
          <a:p>
            <a:pPr algn="ctr" eaLnBrk="1" hangingPunct="1">
              <a:spcBef>
                <a:spcPct val="0"/>
              </a:spcBef>
              <a:buClrTx/>
              <a:buSzTx/>
              <a:buFontTx/>
              <a:buNone/>
            </a:pPr>
            <a:endParaRPr lang="en-US" altLang="en-US" sz="1400" b="1" dirty="0"/>
          </a:p>
          <a:p>
            <a:pPr algn="ctr" eaLnBrk="1" hangingPunct="1">
              <a:spcBef>
                <a:spcPct val="0"/>
              </a:spcBef>
              <a:buClrTx/>
              <a:buSzTx/>
              <a:buFontTx/>
              <a:buNone/>
            </a:pPr>
            <a:r>
              <a:rPr lang="en-US" altLang="en-US" sz="1200" b="1" dirty="0" smtClean="0"/>
              <a:t>Faith Based</a:t>
            </a:r>
          </a:p>
          <a:p>
            <a:pPr algn="ctr" eaLnBrk="1" hangingPunct="1">
              <a:spcBef>
                <a:spcPct val="0"/>
              </a:spcBef>
              <a:buClrTx/>
              <a:buSzTx/>
              <a:buFontTx/>
              <a:buNone/>
            </a:pPr>
            <a:endParaRPr lang="en-US" altLang="en-US" sz="1400" b="1" dirty="0"/>
          </a:p>
          <a:p>
            <a:pPr algn="ctr" eaLnBrk="1" hangingPunct="1">
              <a:spcBef>
                <a:spcPct val="0"/>
              </a:spcBef>
              <a:buClrTx/>
              <a:buSzTx/>
              <a:buFontTx/>
              <a:buNone/>
            </a:pPr>
            <a:r>
              <a:rPr lang="en-US" altLang="en-US" sz="1200" b="1" dirty="0" smtClean="0"/>
              <a:t>Government</a:t>
            </a:r>
          </a:p>
          <a:p>
            <a:pPr algn="ctr" eaLnBrk="1" hangingPunct="1">
              <a:spcBef>
                <a:spcPct val="0"/>
              </a:spcBef>
              <a:buClrTx/>
              <a:buSzTx/>
              <a:buFontTx/>
              <a:buNone/>
            </a:pPr>
            <a:endParaRPr lang="en-US" altLang="en-US" sz="1400" b="1" dirty="0"/>
          </a:p>
          <a:p>
            <a:pPr algn="ctr" eaLnBrk="1" hangingPunct="1">
              <a:spcBef>
                <a:spcPct val="0"/>
              </a:spcBef>
              <a:buClrTx/>
              <a:buSzTx/>
              <a:buFontTx/>
              <a:buNone/>
            </a:pPr>
            <a:r>
              <a:rPr lang="en-US" altLang="en-US" sz="1200" b="1" dirty="0" smtClean="0"/>
              <a:t>Healthcare</a:t>
            </a:r>
          </a:p>
          <a:p>
            <a:pPr algn="ctr" eaLnBrk="1" hangingPunct="1">
              <a:spcBef>
                <a:spcPct val="0"/>
              </a:spcBef>
              <a:buClrTx/>
              <a:buSzTx/>
              <a:buFontTx/>
              <a:buNone/>
            </a:pPr>
            <a:endParaRPr lang="en-US" altLang="en-US" sz="1400" b="1" dirty="0"/>
          </a:p>
          <a:p>
            <a:pPr algn="ctr" eaLnBrk="1" hangingPunct="1">
              <a:spcBef>
                <a:spcPct val="0"/>
              </a:spcBef>
              <a:buClrTx/>
              <a:buSzTx/>
              <a:buFontTx/>
              <a:buNone/>
            </a:pPr>
            <a:r>
              <a:rPr lang="en-US" altLang="en-US" sz="1200" b="1" dirty="0" smtClean="0"/>
              <a:t>Human Services</a:t>
            </a:r>
          </a:p>
        </p:txBody>
      </p:sp>
      <p:sp>
        <p:nvSpPr>
          <p:cNvPr id="5" name="TextBox 4"/>
          <p:cNvSpPr txBox="1"/>
          <p:nvPr/>
        </p:nvSpPr>
        <p:spPr>
          <a:xfrm>
            <a:off x="3781425" y="5715000"/>
            <a:ext cx="1857375" cy="1015663"/>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Literacy</a:t>
            </a:r>
          </a:p>
          <a:p>
            <a:pPr algn="ctr"/>
            <a:r>
              <a:rPr lang="en-US" sz="2000" b="1" dirty="0" smtClean="0">
                <a:latin typeface="Arial" panose="020B0604020202020204" pitchFamily="34" charset="0"/>
                <a:cs typeface="Arial" panose="020B0604020202020204" pitchFamily="34" charset="0"/>
              </a:rPr>
              <a:t>GED</a:t>
            </a:r>
          </a:p>
          <a:p>
            <a:pPr algn="ctr"/>
            <a:r>
              <a:rPr lang="en-US" sz="2000" b="1" dirty="0" smtClean="0">
                <a:latin typeface="Arial" panose="020B0604020202020204" pitchFamily="34" charset="0"/>
                <a:cs typeface="Arial" panose="020B0604020202020204" pitchFamily="34" charset="0"/>
              </a:rPr>
              <a:t>Training</a:t>
            </a:r>
            <a:endParaRPr lang="en-US" sz="2000" b="1" dirty="0">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700" y="76200"/>
            <a:ext cx="800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30"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13</a:t>
            </a:fld>
            <a:endParaRPr lang="en-US" dirty="0">
              <a:solidFill>
                <a:schemeClr val="tx1"/>
              </a:solidFill>
              <a:latin typeface="Arial" panose="020B0604020202020204" pitchFamily="34" charset="0"/>
              <a:cs typeface="Arial" panose="020B0604020202020204" pitchFamily="34" charset="0"/>
            </a:endParaRPr>
          </a:p>
        </p:txBody>
      </p:sp>
      <p:sp>
        <p:nvSpPr>
          <p:cNvPr id="33" name="TextBox 9"/>
          <p:cNvSpPr txBox="1">
            <a:spLocks noChangeArrowheads="1"/>
          </p:cNvSpPr>
          <p:nvPr/>
        </p:nvSpPr>
        <p:spPr bwMode="auto">
          <a:xfrm>
            <a:off x="2344279" y="1312009"/>
            <a:ext cx="177052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800" b="1" dirty="0" smtClean="0"/>
              <a:t>TTS Trained </a:t>
            </a:r>
          </a:p>
          <a:p>
            <a:pPr algn="ctr" eaLnBrk="1" hangingPunct="1">
              <a:spcBef>
                <a:spcPct val="0"/>
              </a:spcBef>
              <a:buClrTx/>
              <a:buSzTx/>
              <a:buFontTx/>
              <a:buNone/>
            </a:pPr>
            <a:r>
              <a:rPr lang="en-US" altLang="en-US" sz="1800" b="1" dirty="0" smtClean="0"/>
              <a:t>Organizations/</a:t>
            </a:r>
          </a:p>
          <a:p>
            <a:pPr algn="ctr" eaLnBrk="1" hangingPunct="1">
              <a:spcBef>
                <a:spcPct val="0"/>
              </a:spcBef>
              <a:buClrTx/>
              <a:buSzTx/>
              <a:buFontTx/>
              <a:buNone/>
            </a:pPr>
            <a:r>
              <a:rPr lang="en-US" altLang="en-US" sz="1800" b="1" dirty="0" smtClean="0"/>
              <a:t>Practitioners</a:t>
            </a:r>
          </a:p>
          <a:p>
            <a:pPr marL="285750" indent="-285750" eaLnBrk="1" hangingPunct="1">
              <a:spcBef>
                <a:spcPct val="0"/>
              </a:spcBef>
              <a:buClrTx/>
              <a:buSzTx/>
            </a:pPr>
            <a:endParaRPr lang="en-US" altLang="en-US" sz="1200" b="1" dirty="0" smtClean="0"/>
          </a:p>
          <a:p>
            <a:pPr marL="285750" indent="-285750" eaLnBrk="1" hangingPunct="1">
              <a:spcBef>
                <a:spcPct val="0"/>
              </a:spcBef>
              <a:buClrTx/>
              <a:buSzTx/>
            </a:pPr>
            <a:r>
              <a:rPr lang="en-US" altLang="en-US" sz="1200" b="1" dirty="0" smtClean="0"/>
              <a:t>Education</a:t>
            </a:r>
          </a:p>
          <a:p>
            <a:pPr marL="285750" indent="-285750" eaLnBrk="1" hangingPunct="1">
              <a:spcBef>
                <a:spcPct val="0"/>
              </a:spcBef>
              <a:buClrTx/>
              <a:buSzTx/>
            </a:pPr>
            <a:r>
              <a:rPr lang="en-US" altLang="en-US" sz="1200" b="1" dirty="0" smtClean="0"/>
              <a:t>Faith Based</a:t>
            </a:r>
          </a:p>
          <a:p>
            <a:pPr marL="285750" indent="-285750" eaLnBrk="1" hangingPunct="1">
              <a:spcBef>
                <a:spcPct val="0"/>
              </a:spcBef>
              <a:buClrTx/>
              <a:buSzTx/>
            </a:pPr>
            <a:r>
              <a:rPr lang="en-US" altLang="en-US" sz="1200" b="1" dirty="0" smtClean="0"/>
              <a:t>Government</a:t>
            </a:r>
          </a:p>
          <a:p>
            <a:pPr marL="285750" indent="-285750" eaLnBrk="1" hangingPunct="1">
              <a:spcBef>
                <a:spcPct val="0"/>
              </a:spcBef>
              <a:buClrTx/>
              <a:buSzTx/>
            </a:pPr>
            <a:r>
              <a:rPr lang="en-US" altLang="en-US" sz="1200" b="1" dirty="0" smtClean="0"/>
              <a:t>Healthcare</a:t>
            </a:r>
          </a:p>
          <a:p>
            <a:pPr marL="285750" indent="-285750" eaLnBrk="1" hangingPunct="1">
              <a:spcBef>
                <a:spcPct val="0"/>
              </a:spcBef>
              <a:buClrTx/>
              <a:buSzTx/>
            </a:pPr>
            <a:r>
              <a:rPr lang="en-US" altLang="en-US" sz="1200" b="1" dirty="0" smtClean="0"/>
              <a:t>Human Services</a:t>
            </a:r>
          </a:p>
        </p:txBody>
      </p:sp>
      <p:sp>
        <p:nvSpPr>
          <p:cNvPr id="35" name="TextBox 9"/>
          <p:cNvSpPr txBox="1">
            <a:spLocks noChangeArrowheads="1"/>
          </p:cNvSpPr>
          <p:nvPr/>
        </p:nvSpPr>
        <p:spPr bwMode="auto">
          <a:xfrm>
            <a:off x="4419600" y="1312009"/>
            <a:ext cx="198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800" b="1" dirty="0" smtClean="0"/>
              <a:t>Map of My Dreams ®</a:t>
            </a:r>
          </a:p>
          <a:p>
            <a:pPr marL="285750" indent="-285750" eaLnBrk="1" hangingPunct="1">
              <a:spcBef>
                <a:spcPct val="0"/>
              </a:spcBef>
              <a:buClrTx/>
              <a:buSzTx/>
            </a:pPr>
            <a:endParaRPr lang="en-US" altLang="en-US" sz="1200" b="1" dirty="0" smtClean="0"/>
          </a:p>
          <a:p>
            <a:pPr marL="285750" indent="-285750" eaLnBrk="1" hangingPunct="1">
              <a:spcBef>
                <a:spcPct val="0"/>
              </a:spcBef>
              <a:buClrTx/>
              <a:buSzTx/>
            </a:pPr>
            <a:r>
              <a:rPr lang="en-US" altLang="en-US" sz="1200" b="1" dirty="0" smtClean="0"/>
              <a:t>CARE* Management</a:t>
            </a:r>
          </a:p>
          <a:p>
            <a:pPr marL="285750" indent="-285750" eaLnBrk="1" hangingPunct="1">
              <a:spcBef>
                <a:spcPct val="0"/>
              </a:spcBef>
              <a:buClrTx/>
              <a:buSzTx/>
            </a:pPr>
            <a:r>
              <a:rPr lang="en-US" altLang="en-US" sz="1200" b="1" dirty="0" smtClean="0"/>
              <a:t>Financial Literacy</a:t>
            </a:r>
          </a:p>
          <a:p>
            <a:pPr marL="285750" indent="-285750" eaLnBrk="1" hangingPunct="1">
              <a:spcBef>
                <a:spcPct val="0"/>
              </a:spcBef>
              <a:buClrTx/>
              <a:buSzTx/>
            </a:pPr>
            <a:r>
              <a:rPr lang="en-US" altLang="en-US" sz="1200" b="1" dirty="0" smtClean="0"/>
              <a:t>Mentoring</a:t>
            </a:r>
          </a:p>
          <a:p>
            <a:pPr marL="285750" indent="-285750" eaLnBrk="1" hangingPunct="1">
              <a:spcBef>
                <a:spcPct val="0"/>
              </a:spcBef>
              <a:buClrTx/>
              <a:buSzTx/>
            </a:pPr>
            <a:r>
              <a:rPr lang="en-US" altLang="en-US" sz="1200" b="1" dirty="0" smtClean="0"/>
              <a:t>Volunteerism</a:t>
            </a:r>
          </a:p>
        </p:txBody>
      </p:sp>
      <p:sp>
        <p:nvSpPr>
          <p:cNvPr id="38" name="TextBox 37"/>
          <p:cNvSpPr txBox="1"/>
          <p:nvPr/>
        </p:nvSpPr>
        <p:spPr>
          <a:xfrm>
            <a:off x="4953000" y="3378847"/>
            <a:ext cx="1680966" cy="1046440"/>
          </a:xfrm>
          <a:prstGeom prst="rect">
            <a:avLst/>
          </a:prstGeom>
          <a:solidFill>
            <a:schemeClr val="bg1"/>
          </a:solidFill>
          <a:ln>
            <a:solidFill>
              <a:schemeClr val="accent3">
                <a:lumMod val="75000"/>
              </a:schemeClr>
            </a:solidFill>
          </a:ln>
        </p:spPr>
        <p:txBody>
          <a:bodyPr wrap="square">
            <a:spAutoFit/>
          </a:bodyPr>
          <a:lstStyle/>
          <a:p>
            <a:pPr marL="166688">
              <a:defRPr/>
            </a:pPr>
            <a:r>
              <a:rPr lang="en-US" sz="1400" b="1" dirty="0" smtClean="0">
                <a:latin typeface="Arial" panose="020B0604020202020204" pitchFamily="34" charset="0"/>
                <a:cs typeface="Arial" panose="020B0604020202020204" pitchFamily="34" charset="0"/>
                <a:sym typeface="Wingdings" panose="05000000000000000000" pitchFamily="2" charset="2"/>
              </a:rPr>
              <a:t>* CARE</a:t>
            </a:r>
          </a:p>
          <a:p>
            <a:pPr marL="166688" algn="ctr">
              <a:defRPr/>
            </a:pPr>
            <a:r>
              <a:rPr lang="en-US" sz="1200" b="1" dirty="0" smtClean="0">
                <a:latin typeface="Arial" panose="020B0604020202020204" pitchFamily="34" charset="0"/>
                <a:cs typeface="Arial" panose="020B0604020202020204" pitchFamily="34" charset="0"/>
                <a:sym typeface="Wingdings" panose="05000000000000000000" pitchFamily="2" charset="2"/>
              </a:rPr>
              <a:t>Coordinating </a:t>
            </a:r>
          </a:p>
          <a:p>
            <a:pPr marL="166688" algn="ctr">
              <a:defRPr/>
            </a:pPr>
            <a:r>
              <a:rPr lang="en-US" sz="1200" b="1" dirty="0" smtClean="0">
                <a:latin typeface="Arial" panose="020B0604020202020204" pitchFamily="34" charset="0"/>
                <a:cs typeface="Arial" panose="020B0604020202020204" pitchFamily="34" charset="0"/>
                <a:sym typeface="Wingdings" panose="05000000000000000000" pitchFamily="2" charset="2"/>
              </a:rPr>
              <a:t>All </a:t>
            </a:r>
          </a:p>
          <a:p>
            <a:pPr marL="166688" algn="ctr">
              <a:defRPr/>
            </a:pPr>
            <a:r>
              <a:rPr lang="en-US" sz="1200" b="1" dirty="0" smtClean="0">
                <a:latin typeface="Arial" panose="020B0604020202020204" pitchFamily="34" charset="0"/>
                <a:cs typeface="Arial" panose="020B0604020202020204" pitchFamily="34" charset="0"/>
                <a:sym typeface="Wingdings" panose="05000000000000000000" pitchFamily="2" charset="2"/>
              </a:rPr>
              <a:t>Resources Effectively</a:t>
            </a:r>
            <a:r>
              <a:rPr lang="en-US" sz="1200" dirty="0" smtClean="0">
                <a:latin typeface="Arial" panose="020B0604020202020204" pitchFamily="34" charset="0"/>
                <a:cs typeface="Arial" panose="020B0604020202020204" pitchFamily="34" charset="0"/>
                <a:sym typeface="Wingdings" panose="05000000000000000000" pitchFamily="2" charset="2"/>
              </a:rPr>
              <a:t> </a:t>
            </a:r>
            <a:endParaRPr lang="en-US" sz="1200"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7772400" y="3475404"/>
            <a:ext cx="0" cy="198805"/>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772400" y="3856404"/>
            <a:ext cx="0" cy="198805"/>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772400" y="4237404"/>
            <a:ext cx="0" cy="198805"/>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772400" y="4618404"/>
            <a:ext cx="0" cy="198805"/>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010400" y="5867400"/>
            <a:ext cx="304800" cy="0"/>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772400" y="1676400"/>
            <a:ext cx="0" cy="198805"/>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81625" y="5715000"/>
            <a:ext cx="1857375"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Unskilled</a:t>
            </a:r>
          </a:p>
          <a:p>
            <a:pPr algn="ctr"/>
            <a:r>
              <a:rPr lang="en-US" sz="2000" b="1" dirty="0" smtClean="0">
                <a:latin typeface="Arial" panose="020B0604020202020204" pitchFamily="34" charset="0"/>
                <a:cs typeface="Arial" panose="020B0604020202020204" pitchFamily="34" charset="0"/>
              </a:rPr>
              <a:t>Employment</a:t>
            </a:r>
            <a:endParaRPr lang="en-US" sz="2000" b="1" dirty="0">
              <a:latin typeface="Arial" panose="020B0604020202020204" pitchFamily="34" charset="0"/>
              <a:cs typeface="Arial" panose="020B0604020202020204" pitchFamily="34" charset="0"/>
            </a:endParaRPr>
          </a:p>
        </p:txBody>
      </p:sp>
      <p:sp>
        <p:nvSpPr>
          <p:cNvPr id="56" name="TextBox 55"/>
          <p:cNvSpPr txBox="1"/>
          <p:nvPr/>
        </p:nvSpPr>
        <p:spPr>
          <a:xfrm>
            <a:off x="7162800" y="5715000"/>
            <a:ext cx="1213590"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Basic Needs</a:t>
            </a:r>
            <a:endParaRPr lang="en-US" sz="2000" b="1" dirty="0">
              <a:latin typeface="Arial" panose="020B0604020202020204" pitchFamily="34" charset="0"/>
              <a:cs typeface="Arial" panose="020B0604020202020204" pitchFamily="34" charset="0"/>
            </a:endParaRPr>
          </a:p>
        </p:txBody>
      </p:sp>
      <p:sp>
        <p:nvSpPr>
          <p:cNvPr id="57" name="TextBox 56"/>
          <p:cNvSpPr txBox="1"/>
          <p:nvPr/>
        </p:nvSpPr>
        <p:spPr>
          <a:xfrm>
            <a:off x="0" y="5715000"/>
            <a:ext cx="1857375"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Living Wage</a:t>
            </a:r>
          </a:p>
          <a:p>
            <a:pPr algn="ctr"/>
            <a:r>
              <a:rPr lang="en-US" sz="2000" b="1" dirty="0" smtClean="0">
                <a:latin typeface="Arial" panose="020B0604020202020204" pitchFamily="34" charset="0"/>
                <a:cs typeface="Arial" panose="020B0604020202020204" pitchFamily="34" charset="0"/>
              </a:rPr>
              <a:t>Employment</a:t>
            </a:r>
            <a:endParaRPr lang="en-US" sz="2000" b="1" dirty="0">
              <a:latin typeface="Arial" panose="020B0604020202020204" pitchFamily="34" charset="0"/>
              <a:cs typeface="Arial" panose="020B0604020202020204" pitchFamily="34" charset="0"/>
            </a:endParaRPr>
          </a:p>
        </p:txBody>
      </p:sp>
      <p:sp>
        <p:nvSpPr>
          <p:cNvPr id="59" name="TextBox 58"/>
          <p:cNvSpPr txBox="1"/>
          <p:nvPr/>
        </p:nvSpPr>
        <p:spPr>
          <a:xfrm>
            <a:off x="1981200" y="5715000"/>
            <a:ext cx="1857375" cy="1015663"/>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Skilled</a:t>
            </a:r>
          </a:p>
          <a:p>
            <a:pPr algn="ctr"/>
            <a:r>
              <a:rPr lang="en-US" sz="2000" b="1" dirty="0" smtClean="0">
                <a:latin typeface="Arial" panose="020B0604020202020204" pitchFamily="34" charset="0"/>
                <a:cs typeface="Arial" panose="020B0604020202020204" pitchFamily="34" charset="0"/>
              </a:rPr>
              <a:t>Employment</a:t>
            </a:r>
          </a:p>
          <a:p>
            <a:pPr algn="ctr"/>
            <a:r>
              <a:rPr lang="en-US" sz="2000" b="1" dirty="0" smtClean="0">
                <a:latin typeface="Arial" panose="020B0604020202020204" pitchFamily="34" charset="0"/>
                <a:cs typeface="Arial" panose="020B0604020202020204" pitchFamily="34" charset="0"/>
              </a:rPr>
              <a:t>Training</a:t>
            </a:r>
            <a:endParaRPr lang="en-US" sz="2000" b="1" dirty="0">
              <a:latin typeface="Arial" panose="020B0604020202020204" pitchFamily="34" charset="0"/>
              <a:cs typeface="Arial" panose="020B0604020202020204" pitchFamily="34" charset="0"/>
            </a:endParaRPr>
          </a:p>
        </p:txBody>
      </p:sp>
      <p:cxnSp>
        <p:nvCxnSpPr>
          <p:cNvPr id="60" name="Straight Arrow Connector 59"/>
          <p:cNvCxnSpPr/>
          <p:nvPr/>
        </p:nvCxnSpPr>
        <p:spPr>
          <a:xfrm>
            <a:off x="7772400" y="4999404"/>
            <a:ext cx="0" cy="198805"/>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772400" y="5455508"/>
            <a:ext cx="0" cy="320179"/>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191000" y="1524000"/>
            <a:ext cx="490884" cy="0"/>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657600" y="5867400"/>
            <a:ext cx="304800" cy="0"/>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981200" y="5867400"/>
            <a:ext cx="304800" cy="0"/>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5334000" y="5867400"/>
            <a:ext cx="304800" cy="0"/>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828800" y="1524000"/>
            <a:ext cx="490884" cy="0"/>
          </a:xfrm>
          <a:prstGeom prst="straightConnector1">
            <a:avLst/>
          </a:prstGeom>
          <a:ln w="25400">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6383958" y="1524000"/>
            <a:ext cx="490884" cy="0"/>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772400" y="3064609"/>
            <a:ext cx="0" cy="198805"/>
          </a:xfrm>
          <a:prstGeom prst="straightConnector1">
            <a:avLst/>
          </a:prstGeom>
          <a:ln w="25400">
            <a:headEnd type="arrow" w="sm" len="sm"/>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347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52600" y="2158253"/>
            <a:ext cx="152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bwMode="auto">
          <a:xfrm>
            <a:off x="304799" y="222793"/>
            <a:ext cx="5105400" cy="167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2000" b="1" dirty="0" smtClean="0">
                <a:ea typeface="Batang" pitchFamily="18" charset="-127"/>
                <a:cs typeface="Arial" charset="0"/>
              </a:rPr>
              <a:t>Pre-Paid - Funded</a:t>
            </a:r>
            <a:endParaRPr lang="en-US" altLang="en-US" sz="3200" b="1" dirty="0" smtClean="0">
              <a:ea typeface="Batang" pitchFamily="18" charset="-127"/>
              <a:cs typeface="Arial" charset="0"/>
            </a:endParaRPr>
          </a:p>
          <a:p>
            <a:pPr algn="ctr" eaLnBrk="1" hangingPunct="1">
              <a:spcBef>
                <a:spcPct val="0"/>
              </a:spcBef>
              <a:buClrTx/>
              <a:buSzTx/>
              <a:buFontTx/>
              <a:buNone/>
            </a:pPr>
            <a:r>
              <a:rPr lang="en-US" altLang="en-US" sz="3200" b="1" dirty="0" smtClean="0">
                <a:ea typeface="Batang" pitchFamily="18" charset="-127"/>
                <a:cs typeface="Arial" charset="0"/>
              </a:rPr>
              <a:t>Transition To Success</a:t>
            </a:r>
          </a:p>
          <a:p>
            <a:pPr algn="ctr" eaLnBrk="1" hangingPunct="1">
              <a:spcBef>
                <a:spcPct val="0"/>
              </a:spcBef>
              <a:buClrTx/>
              <a:buSzTx/>
              <a:buFontTx/>
              <a:buNone/>
            </a:pPr>
            <a:r>
              <a:rPr lang="en-US" altLang="en-US" sz="3200" b="1" dirty="0" smtClean="0">
                <a:ea typeface="Batang" pitchFamily="18" charset="-127"/>
                <a:cs typeface="Arial" charset="0"/>
              </a:rPr>
              <a:t>CARE* Network</a:t>
            </a:r>
          </a:p>
          <a:p>
            <a:pPr algn="ctr" eaLnBrk="1" hangingPunct="1">
              <a:spcBef>
                <a:spcPct val="0"/>
              </a:spcBef>
              <a:buClrTx/>
              <a:buSzTx/>
              <a:buFontTx/>
              <a:buNone/>
            </a:pPr>
            <a:r>
              <a:rPr lang="en-US" altLang="en-US" sz="2000" b="1" dirty="0" smtClean="0">
                <a:ea typeface="Batang" pitchFamily="18" charset="-127"/>
                <a:cs typeface="Arial" charset="0"/>
              </a:rPr>
              <a:t>*Coordinating All Resources Effectively</a:t>
            </a:r>
            <a:endParaRPr lang="en-US" altLang="en-US" sz="3200" b="1" dirty="0">
              <a:ea typeface="Batang" pitchFamily="18" charset="-127"/>
              <a:cs typeface="Arial" charset="0"/>
            </a:endParaRPr>
          </a:p>
        </p:txBody>
      </p:sp>
      <p:sp>
        <p:nvSpPr>
          <p:cNvPr id="6" name="TextBox 5"/>
          <p:cNvSpPr txBox="1"/>
          <p:nvPr/>
        </p:nvSpPr>
        <p:spPr>
          <a:xfrm>
            <a:off x="291126" y="5399782"/>
            <a:ext cx="8763000" cy="1077218"/>
          </a:xfrm>
          <a:prstGeom prst="rect">
            <a:avLst/>
          </a:prstGeom>
          <a:noFill/>
        </p:spPr>
        <p:txBody>
          <a:bodyPr wrap="square">
            <a:spAutoFit/>
          </a:bodyPr>
          <a:lstStyle/>
          <a:p>
            <a:pPr>
              <a:defRPr/>
            </a:pPr>
            <a:r>
              <a:rPr lang="en-US" sz="4400" b="1" dirty="0">
                <a:ln w="1905"/>
                <a:effectLst>
                  <a:innerShdw blurRad="69850" dist="43180" dir="5400000">
                    <a:srgbClr val="000000">
                      <a:alpha val="65000"/>
                    </a:srgbClr>
                  </a:innerShdw>
                </a:effectLst>
                <a:latin typeface="Aharoni" panose="02010803020104030203" pitchFamily="2" charset="-79"/>
                <a:ea typeface="Gungsuh" pitchFamily="18" charset="-127"/>
                <a:cs typeface="Aharoni" panose="02010803020104030203" pitchFamily="2" charset="-79"/>
              </a:rPr>
              <a:t>$</a:t>
            </a:r>
            <a:r>
              <a:rPr lang="en-US" sz="4800" b="1" dirty="0" smtClean="0">
                <a:ln w="1905"/>
                <a:effectLst>
                  <a:innerShdw blurRad="69850" dist="43180" dir="5400000">
                    <a:srgbClr val="000000">
                      <a:alpha val="65000"/>
                    </a:srgbClr>
                  </a:innerShdw>
                </a:effectLst>
                <a:latin typeface="Aharoni" panose="02010803020104030203" pitchFamily="2" charset="-79"/>
                <a:ea typeface="Gungsuh" pitchFamily="18" charset="-127"/>
                <a:cs typeface="Aharoni" panose="02010803020104030203" pitchFamily="2" charset="-79"/>
              </a:rPr>
              <a:t>1,660,451,000,000</a:t>
            </a:r>
          </a:p>
          <a:p>
            <a:pPr>
              <a:defRPr/>
            </a:pPr>
            <a:r>
              <a:rPr lang="en-US" sz="1400" b="1" dirty="0" smtClean="0">
                <a:ln w="1905"/>
                <a:effectLst>
                  <a:innerShdw blurRad="69850" dist="43180" dir="5400000">
                    <a:srgbClr val="000000">
                      <a:alpha val="65000"/>
                    </a:srgbClr>
                  </a:innerShdw>
                </a:effectLst>
                <a:latin typeface="Bodoni MT" panose="02070603080606020203" pitchFamily="18" charset="0"/>
                <a:ea typeface="Gungsuh" pitchFamily="18" charset="-127"/>
              </a:rPr>
              <a:t>1 </a:t>
            </a:r>
            <a:r>
              <a:rPr lang="en-US" sz="1400" b="1" dirty="0">
                <a:ln w="1905"/>
                <a:effectLst>
                  <a:innerShdw blurRad="69850" dist="43180" dir="5400000">
                    <a:srgbClr val="000000">
                      <a:alpha val="65000"/>
                    </a:srgbClr>
                  </a:innerShdw>
                </a:effectLst>
                <a:latin typeface="Bodoni MT" panose="02070603080606020203" pitchFamily="18" charset="0"/>
                <a:ea typeface="Gungsuh" pitchFamily="18" charset="-127"/>
              </a:rPr>
              <a:t>trillion, </a:t>
            </a:r>
            <a:r>
              <a:rPr lang="en-US" sz="1400" b="1" dirty="0" smtClean="0">
                <a:ln w="1905"/>
                <a:effectLst>
                  <a:innerShdw blurRad="69850" dist="43180" dir="5400000">
                    <a:srgbClr val="000000">
                      <a:alpha val="65000"/>
                    </a:srgbClr>
                  </a:innerShdw>
                </a:effectLst>
                <a:latin typeface="Bodoni MT" panose="02070603080606020203" pitchFamily="18" charset="0"/>
                <a:ea typeface="Gungsuh" pitchFamily="18" charset="-127"/>
              </a:rPr>
              <a:t>660 </a:t>
            </a:r>
            <a:r>
              <a:rPr lang="en-US" sz="1400" b="1" dirty="0">
                <a:ln w="1905"/>
                <a:effectLst>
                  <a:innerShdw blurRad="69850" dist="43180" dir="5400000">
                    <a:srgbClr val="000000">
                      <a:alpha val="65000"/>
                    </a:srgbClr>
                  </a:innerShdw>
                </a:effectLst>
                <a:latin typeface="Bodoni MT" panose="02070603080606020203" pitchFamily="18" charset="0"/>
                <a:ea typeface="Gungsuh" pitchFamily="18" charset="-127"/>
              </a:rPr>
              <a:t>billion dollars </a:t>
            </a:r>
            <a:r>
              <a:rPr lang="en-US" sz="1400" b="1" dirty="0" smtClean="0">
                <a:ln w="1905"/>
                <a:effectLst>
                  <a:innerShdw blurRad="69850" dist="43180" dir="5400000">
                    <a:srgbClr val="000000">
                      <a:alpha val="65000"/>
                    </a:srgbClr>
                  </a:innerShdw>
                </a:effectLst>
                <a:latin typeface="Bodoni MT" panose="02070603080606020203" pitchFamily="18" charset="0"/>
                <a:ea typeface="Gungsuh" pitchFamily="18" charset="-127"/>
              </a:rPr>
              <a:t>annually in U.S</a:t>
            </a:r>
            <a:r>
              <a:rPr lang="en-US" sz="1400" b="1" dirty="0">
                <a:ln w="1905"/>
                <a:effectLst>
                  <a:innerShdw blurRad="69850" dist="43180" dir="5400000">
                    <a:srgbClr val="000000">
                      <a:alpha val="65000"/>
                    </a:srgbClr>
                  </a:innerShdw>
                </a:effectLst>
                <a:latin typeface="Bodoni MT" panose="02070603080606020203" pitchFamily="18" charset="0"/>
                <a:ea typeface="Gungsuh" pitchFamily="18" charset="-127"/>
              </a:rPr>
              <a:t>. for services available to individuals and/or families living in </a:t>
            </a:r>
            <a:r>
              <a:rPr lang="en-US" sz="1400" b="1" dirty="0" smtClean="0">
                <a:ln w="1905"/>
                <a:effectLst>
                  <a:innerShdw blurRad="69850" dist="43180" dir="5400000">
                    <a:srgbClr val="000000">
                      <a:alpha val="65000"/>
                    </a:srgbClr>
                  </a:innerShdw>
                </a:effectLst>
                <a:latin typeface="Bodoni MT" panose="02070603080606020203" pitchFamily="18" charset="0"/>
                <a:ea typeface="Gungsuh" pitchFamily="18" charset="-127"/>
              </a:rPr>
              <a:t>poverty</a:t>
            </a:r>
            <a:r>
              <a:rPr lang="en-US" sz="1600" b="1" dirty="0" smtClean="0">
                <a:ln w="1905"/>
                <a:effectLst>
                  <a:innerShdw blurRad="69850" dist="43180" dir="5400000">
                    <a:srgbClr val="000000">
                      <a:alpha val="65000"/>
                    </a:srgbClr>
                  </a:innerShdw>
                </a:effectLst>
                <a:latin typeface="Bodoni MT" panose="02070603080606020203" pitchFamily="18" charset="0"/>
                <a:ea typeface="Gungsuh" pitchFamily="18" charset="-127"/>
              </a:rPr>
              <a:t> </a:t>
            </a:r>
            <a:endParaRPr lang="en-US" sz="1600" b="1" dirty="0">
              <a:ln w="1905"/>
              <a:effectLst>
                <a:innerShdw blurRad="69850" dist="43180" dir="5400000">
                  <a:srgbClr val="000000">
                    <a:alpha val="65000"/>
                  </a:srgbClr>
                </a:innerShdw>
              </a:effectLst>
              <a:latin typeface="Bodoni MT" panose="02070603080606020203" pitchFamily="18" charset="0"/>
              <a:ea typeface="Gungsuh" pitchFamily="18" charset="-127"/>
            </a:endParaRPr>
          </a:p>
        </p:txBody>
      </p:sp>
      <p:sp>
        <p:nvSpPr>
          <p:cNvPr id="10" name="TextBox 9"/>
          <p:cNvSpPr txBox="1"/>
          <p:nvPr/>
        </p:nvSpPr>
        <p:spPr>
          <a:xfrm>
            <a:off x="21642" y="6566356"/>
            <a:ext cx="6683958" cy="215444"/>
          </a:xfrm>
          <a:prstGeom prst="rect">
            <a:avLst/>
          </a:prstGeom>
          <a:noFill/>
        </p:spPr>
        <p:txBody>
          <a:bodyPr wrap="square">
            <a:spAutoFit/>
          </a:bodyPr>
          <a:lstStyle/>
          <a:p>
            <a:pPr>
              <a:defRPr/>
            </a:pPr>
            <a:r>
              <a:rPr lang="en-US" sz="800" i="1" dirty="0">
                <a:latin typeface="Arial" panose="020B0604020202020204" pitchFamily="34" charset="0"/>
                <a:ea typeface="Calibri"/>
                <a:cs typeface="Arial" panose="020B0604020202020204" pitchFamily="34" charset="0"/>
              </a:rPr>
              <a:t>(Federal Office of Management and Budget, http://febp.newamerica.net/background-analysis/education-federal-budget).</a:t>
            </a:r>
          </a:p>
        </p:txBody>
      </p:sp>
      <p:sp>
        <p:nvSpPr>
          <p:cNvPr id="13" name="Rectangle 12"/>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76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428999" y="2362200"/>
            <a:ext cx="2514601" cy="2234453"/>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 name="Rectangle 16"/>
          <p:cNvSpPr/>
          <p:nvPr/>
        </p:nvSpPr>
        <p:spPr>
          <a:xfrm>
            <a:off x="6202071" y="4126468"/>
            <a:ext cx="1570329" cy="369332"/>
          </a:xfrm>
          <a:prstGeom prst="rect">
            <a:avLst/>
          </a:prstGeom>
        </p:spPr>
        <p:txBody>
          <a:bodyPr wrap="square">
            <a:spAutoFit/>
          </a:bodyPr>
          <a:lstStyle/>
          <a:p>
            <a:pPr>
              <a:defRPr/>
            </a:pPr>
            <a:r>
              <a:rPr lang="en-US" b="1" dirty="0" smtClean="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rPr>
              <a:t>Government</a:t>
            </a:r>
            <a:endParaRPr lang="en-US" b="1" dirty="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endParaRPr>
          </a:p>
        </p:txBody>
      </p:sp>
      <p:sp>
        <p:nvSpPr>
          <p:cNvPr id="19" name="Rectangle 18"/>
          <p:cNvSpPr/>
          <p:nvPr/>
        </p:nvSpPr>
        <p:spPr>
          <a:xfrm>
            <a:off x="7162801" y="1740522"/>
            <a:ext cx="1485900" cy="369332"/>
          </a:xfrm>
          <a:prstGeom prst="rect">
            <a:avLst/>
          </a:prstGeom>
        </p:spPr>
        <p:txBody>
          <a:bodyPr wrap="square">
            <a:spAutoFit/>
          </a:bodyPr>
          <a:lstStyle/>
          <a:p>
            <a:pPr>
              <a:defRPr/>
            </a:pPr>
            <a:r>
              <a:rPr lang="en-US" b="1" dirty="0" smtClean="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rPr>
              <a:t>Faith-based</a:t>
            </a:r>
            <a:endParaRPr lang="en-US" b="1" dirty="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endParaRPr>
          </a:p>
        </p:txBody>
      </p:sp>
      <p:sp>
        <p:nvSpPr>
          <p:cNvPr id="20" name="Oval 19"/>
          <p:cNvSpPr/>
          <p:nvPr/>
        </p:nvSpPr>
        <p:spPr>
          <a:xfrm>
            <a:off x="1099457" y="2057400"/>
            <a:ext cx="1910443" cy="88974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 name="Rectangle 20"/>
          <p:cNvSpPr/>
          <p:nvPr/>
        </p:nvSpPr>
        <p:spPr>
          <a:xfrm>
            <a:off x="2514600" y="4736068"/>
            <a:ext cx="1630071" cy="369332"/>
          </a:xfrm>
          <a:prstGeom prst="rect">
            <a:avLst/>
          </a:prstGeom>
        </p:spPr>
        <p:txBody>
          <a:bodyPr wrap="square">
            <a:spAutoFit/>
          </a:bodyPr>
          <a:lstStyle/>
          <a:p>
            <a:pPr>
              <a:defRPr/>
            </a:pPr>
            <a:r>
              <a:rPr lang="en-US" b="1" dirty="0" smtClean="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rPr>
              <a:t>Foundations</a:t>
            </a:r>
            <a:endParaRPr lang="en-US" b="1" dirty="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endParaRPr>
          </a:p>
        </p:txBody>
      </p:sp>
      <p:sp>
        <p:nvSpPr>
          <p:cNvPr id="23" name="Rectangle 22"/>
          <p:cNvSpPr/>
          <p:nvPr/>
        </p:nvSpPr>
        <p:spPr>
          <a:xfrm>
            <a:off x="1143000" y="2286000"/>
            <a:ext cx="1885951" cy="369332"/>
          </a:xfrm>
          <a:prstGeom prst="rect">
            <a:avLst/>
          </a:prstGeom>
        </p:spPr>
        <p:txBody>
          <a:bodyPr wrap="square">
            <a:spAutoFit/>
          </a:bodyPr>
          <a:lstStyle/>
          <a:p>
            <a:pPr>
              <a:defRPr/>
            </a:pPr>
            <a:r>
              <a:rPr lang="en-US" b="1" dirty="0" smtClean="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rPr>
              <a:t>Human Service </a:t>
            </a:r>
          </a:p>
        </p:txBody>
      </p:sp>
      <p:pic>
        <p:nvPicPr>
          <p:cNvPr id="24" name="Picture 4" descr="C:\Users\Joe\AppData\Local\Microsoft\Windows\INetCache\IE\CQG069PU\Money-Bag-psd174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819400"/>
            <a:ext cx="1353054" cy="80168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7" name="Straight Connector 6"/>
          <p:cNvCxnSpPr>
            <a:endCxn id="20" idx="6"/>
          </p:cNvCxnSpPr>
          <p:nvPr/>
        </p:nvCxnSpPr>
        <p:spPr>
          <a:xfrm flipH="1" flipV="1">
            <a:off x="3009900" y="2502274"/>
            <a:ext cx="820886" cy="13470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10000" y="4264906"/>
            <a:ext cx="20786" cy="307094"/>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334000" y="1524000"/>
            <a:ext cx="1294622" cy="978273"/>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943601" y="3629893"/>
            <a:ext cx="609599" cy="29272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4" descr="C:\Users\Joe\AppData\Local\Microsoft\Windows\INetCache\IE\CQG069PU\Money-Bag-psd174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438400"/>
            <a:ext cx="2397017" cy="14202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itle 1"/>
          <p:cNvSpPr txBox="1">
            <a:spLocks/>
          </p:cNvSpPr>
          <p:nvPr/>
        </p:nvSpPr>
        <p:spPr bwMode="auto">
          <a:xfrm>
            <a:off x="3320323" y="2743200"/>
            <a:ext cx="2699477" cy="117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b="1" dirty="0" smtClean="0">
                <a:ea typeface="Batang" pitchFamily="18" charset="-127"/>
                <a:cs typeface="Arial" charset="0"/>
              </a:rPr>
              <a:t>TTS</a:t>
            </a:r>
          </a:p>
          <a:p>
            <a:pPr algn="ctr" eaLnBrk="1" hangingPunct="1">
              <a:spcBef>
                <a:spcPct val="0"/>
              </a:spcBef>
              <a:buClrTx/>
              <a:buSzTx/>
              <a:buFontTx/>
              <a:buNone/>
            </a:pPr>
            <a:r>
              <a:rPr lang="en-US" altLang="en-US" b="1" dirty="0" smtClean="0">
                <a:ea typeface="Batang" pitchFamily="18" charset="-127"/>
                <a:cs typeface="Arial" charset="0"/>
              </a:rPr>
              <a:t>Adopting</a:t>
            </a:r>
          </a:p>
          <a:p>
            <a:pPr algn="ctr" eaLnBrk="1" hangingPunct="1">
              <a:spcBef>
                <a:spcPct val="0"/>
              </a:spcBef>
              <a:buClrTx/>
              <a:buSzTx/>
              <a:buFontTx/>
              <a:buNone/>
            </a:pPr>
            <a:r>
              <a:rPr lang="en-US" altLang="en-US" b="1" dirty="0" smtClean="0">
                <a:ea typeface="Batang" pitchFamily="18" charset="-127"/>
                <a:cs typeface="Arial" charset="0"/>
              </a:rPr>
              <a:t>Organizations</a:t>
            </a:r>
            <a:endParaRPr lang="en-US" altLang="en-US" b="1" dirty="0">
              <a:ea typeface="Batang" pitchFamily="18" charset="-127"/>
              <a:cs typeface="Arial" charset="0"/>
            </a:endParaRPr>
          </a:p>
        </p:txBody>
      </p:sp>
      <p:sp>
        <p:nvSpPr>
          <p:cNvPr id="35" name="Oval 34"/>
          <p:cNvSpPr/>
          <p:nvPr/>
        </p:nvSpPr>
        <p:spPr>
          <a:xfrm>
            <a:off x="6852557" y="1472453"/>
            <a:ext cx="1910443" cy="88974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6" name="Oval 35"/>
          <p:cNvSpPr/>
          <p:nvPr/>
        </p:nvSpPr>
        <p:spPr>
          <a:xfrm>
            <a:off x="2356757" y="4495800"/>
            <a:ext cx="1910443" cy="88974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40" name="Oval 39"/>
          <p:cNvSpPr/>
          <p:nvPr/>
        </p:nvSpPr>
        <p:spPr>
          <a:xfrm>
            <a:off x="6019800" y="3886200"/>
            <a:ext cx="1910443" cy="88974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cxnSp>
        <p:nvCxnSpPr>
          <p:cNvPr id="42" name="Straight Connector 41"/>
          <p:cNvCxnSpPr/>
          <p:nvPr/>
        </p:nvCxnSpPr>
        <p:spPr>
          <a:xfrm flipH="1">
            <a:off x="5837713" y="2231900"/>
            <a:ext cx="1294622" cy="71524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371600" y="3897868"/>
            <a:ext cx="1485899" cy="369332"/>
          </a:xfrm>
          <a:prstGeom prst="rect">
            <a:avLst/>
          </a:prstGeom>
        </p:spPr>
        <p:txBody>
          <a:bodyPr wrap="square">
            <a:spAutoFit/>
          </a:bodyPr>
          <a:lstStyle/>
          <a:p>
            <a:pPr>
              <a:defRPr/>
            </a:pPr>
            <a:r>
              <a:rPr lang="en-US" b="1" dirty="0" smtClean="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rPr>
              <a:t>Healthcare</a:t>
            </a:r>
            <a:endParaRPr lang="en-US" b="1" dirty="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endParaRPr>
          </a:p>
        </p:txBody>
      </p:sp>
      <p:cxnSp>
        <p:nvCxnSpPr>
          <p:cNvPr id="46" name="Straight Connector 45"/>
          <p:cNvCxnSpPr/>
          <p:nvPr/>
        </p:nvCxnSpPr>
        <p:spPr>
          <a:xfrm flipH="1">
            <a:off x="2590800" y="3377453"/>
            <a:ext cx="838200" cy="35634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137557" y="3657600"/>
            <a:ext cx="1910443" cy="88974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52" name="Rectangle 51"/>
          <p:cNvSpPr/>
          <p:nvPr/>
        </p:nvSpPr>
        <p:spPr>
          <a:xfrm>
            <a:off x="6147957" y="912305"/>
            <a:ext cx="1485900" cy="369332"/>
          </a:xfrm>
          <a:prstGeom prst="rect">
            <a:avLst/>
          </a:prstGeom>
        </p:spPr>
        <p:txBody>
          <a:bodyPr wrap="square">
            <a:spAutoFit/>
          </a:bodyPr>
          <a:lstStyle/>
          <a:p>
            <a:pPr>
              <a:defRPr/>
            </a:pPr>
            <a:r>
              <a:rPr lang="en-US" b="1" dirty="0" smtClean="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rPr>
              <a:t>Education</a:t>
            </a:r>
            <a:endParaRPr lang="en-US" b="1" dirty="0">
              <a:ln w="1905"/>
              <a:effectLst>
                <a:innerShdw blurRad="69850" dist="43180" dir="5400000">
                  <a:srgbClr val="000000">
                    <a:alpha val="65000"/>
                  </a:srgbClr>
                </a:innerShdw>
              </a:effectLst>
              <a:latin typeface="Arial" panose="020B0604020202020204" pitchFamily="34" charset="0"/>
              <a:ea typeface="Gungsuh" pitchFamily="18" charset="-127"/>
              <a:cs typeface="Arial" panose="020B0604020202020204" pitchFamily="34" charset="0"/>
            </a:endParaRPr>
          </a:p>
        </p:txBody>
      </p:sp>
      <p:sp>
        <p:nvSpPr>
          <p:cNvPr id="53" name="Oval 52"/>
          <p:cNvSpPr/>
          <p:nvPr/>
        </p:nvSpPr>
        <p:spPr>
          <a:xfrm>
            <a:off x="5837713" y="644236"/>
            <a:ext cx="1910443" cy="88974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574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2" t="51301" r="57672" b="11315"/>
          <a:stretch/>
        </p:blipFill>
        <p:spPr bwMode="auto">
          <a:xfrm>
            <a:off x="178506" y="2293257"/>
            <a:ext cx="8736894" cy="380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696200" y="261256"/>
            <a:ext cx="1207978" cy="95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990600"/>
            <a:ext cx="8736894" cy="1261884"/>
          </a:xfrm>
          <a:prstGeom prst="rect">
            <a:avLst/>
          </a:prstGeom>
          <a:solidFill>
            <a:schemeClr val="bg1"/>
          </a:solidFill>
        </p:spPr>
        <p:txBody>
          <a:bodyPr wrap="square" rtlCol="0">
            <a:spAutoFit/>
          </a:bodyPr>
          <a:lstStyle/>
          <a:p>
            <a:endParaRPr lang="en-US" sz="2000" dirty="0" smtClean="0">
              <a:latin typeface="Tw Cen MT" panose="020B0602020104020603" pitchFamily="34" charset="0"/>
            </a:endParaRPr>
          </a:p>
          <a:p>
            <a:r>
              <a:rPr lang="en-US" sz="2800" dirty="0" smtClean="0">
                <a:latin typeface="Tw Cen MT" panose="020B0602020104020603" pitchFamily="34" charset="0"/>
              </a:rPr>
              <a:t>Matrix Head Start: SSM</a:t>
            </a:r>
            <a:r>
              <a:rPr lang="en-US" sz="2400" dirty="0" smtClean="0">
                <a:latin typeface="Tw Cen MT" panose="020B0602020104020603" pitchFamily="34" charset="0"/>
              </a:rPr>
              <a:t>*</a:t>
            </a:r>
            <a:r>
              <a:rPr lang="en-US" sz="2800" dirty="0" smtClean="0">
                <a:latin typeface="Tw Cen MT" panose="020B0602020104020603" pitchFamily="34" charset="0"/>
              </a:rPr>
              <a:t> Domains with a Significant Change in Mean Scores, Winter 2014 to Spring 2015 </a:t>
            </a:r>
          </a:p>
        </p:txBody>
      </p:sp>
      <p:sp>
        <p:nvSpPr>
          <p:cNvPr id="13" name="TextBox 12"/>
          <p:cNvSpPr txBox="1"/>
          <p:nvPr/>
        </p:nvSpPr>
        <p:spPr>
          <a:xfrm>
            <a:off x="152400" y="6324600"/>
            <a:ext cx="3048000" cy="507831"/>
          </a:xfrm>
          <a:prstGeom prst="rect">
            <a:avLst/>
          </a:prstGeom>
          <a:noFill/>
        </p:spPr>
        <p:txBody>
          <a:bodyPr wrap="square" rtlCol="0">
            <a:spAutoFit/>
          </a:bodyPr>
          <a:lstStyle/>
          <a:p>
            <a:r>
              <a:rPr lang="en-US" sz="900" i="1" dirty="0" smtClean="0">
                <a:solidFill>
                  <a:prstClr val="black"/>
                </a:solidFill>
                <a:latin typeface="Arial" panose="020B0604020202020204" pitchFamily="34" charset="0"/>
                <a:cs typeface="Arial" panose="020B0604020202020204" pitchFamily="34" charset="0"/>
              </a:rPr>
              <a:t>Transition To Success® Final Evaluation Report – 8/29/2015 W. K. Kellogg Foundation </a:t>
            </a:r>
          </a:p>
          <a:p>
            <a:r>
              <a:rPr lang="en-US" sz="900" i="1" dirty="0" smtClean="0">
                <a:solidFill>
                  <a:prstClr val="black"/>
                </a:solidFill>
                <a:latin typeface="Arial" panose="020B0604020202020204" pitchFamily="34" charset="0"/>
                <a:cs typeface="Arial" panose="020B0604020202020204" pitchFamily="34" charset="0"/>
              </a:rPr>
              <a:t>Grant: P3018954</a:t>
            </a:r>
          </a:p>
        </p:txBody>
      </p:sp>
      <p:sp>
        <p:nvSpPr>
          <p:cNvPr id="14" name="Title 1"/>
          <p:cNvSpPr txBox="1">
            <a:spLocks/>
          </p:cNvSpPr>
          <p:nvPr/>
        </p:nvSpPr>
        <p:spPr>
          <a:xfrm>
            <a:off x="228600" y="152400"/>
            <a:ext cx="8534400" cy="758952"/>
          </a:xfrm>
          <a:prstGeom prst="rect">
            <a:avLst/>
          </a:prstGeom>
        </p:spPr>
        <p:txBody>
          <a:bodyPr vert="horz" anchor="b">
            <a:normAutofit/>
          </a:bodyPr>
          <a:lstStyle>
            <a:lvl1pPr algn="ctr" rtl="0" eaLnBrk="1" latinLnBrk="0" hangingPunct="1">
              <a:spcBef>
                <a:spcPct val="0"/>
              </a:spcBef>
              <a:buNone/>
              <a:defRPr kumimoji="0" sz="4000" kern="1200">
                <a:solidFill>
                  <a:schemeClr val="tx1"/>
                </a:solidFill>
                <a:latin typeface="Arial" panose="020B0604020202020204" pitchFamily="34" charset="0"/>
                <a:ea typeface="+mj-ea"/>
                <a:cs typeface="Arial" panose="020B0604020202020204" pitchFamily="34" charset="0"/>
              </a:defRPr>
            </a:lvl1pPr>
          </a:lstStyle>
          <a:p>
            <a:r>
              <a:rPr lang="en-US" sz="3000" dirty="0" smtClean="0">
                <a:solidFill>
                  <a:prstClr val="black"/>
                </a:solidFill>
              </a:rPr>
              <a:t>TTS</a:t>
            </a:r>
            <a:r>
              <a:rPr lang="en-US" sz="3000" dirty="0" smtClean="0">
                <a:solidFill>
                  <a:prstClr val="black"/>
                </a:solidFill>
                <a:sym typeface="Symbol"/>
              </a:rPr>
              <a:t> Independent Evaluation Results</a:t>
            </a:r>
            <a:endParaRPr lang="en-US" sz="3000" dirty="0">
              <a:solidFill>
                <a:prstClr val="black"/>
              </a:solidFill>
            </a:endParaRPr>
          </a:p>
        </p:txBody>
      </p:sp>
      <p:sp>
        <p:nvSpPr>
          <p:cNvPr id="8" name="TextBox 7"/>
          <p:cNvSpPr txBox="1"/>
          <p:nvPr/>
        </p:nvSpPr>
        <p:spPr>
          <a:xfrm>
            <a:off x="4581880" y="6324600"/>
            <a:ext cx="1931747" cy="307777"/>
          </a:xfrm>
          <a:prstGeom prst="rect">
            <a:avLst/>
          </a:prstGeom>
          <a:noFill/>
        </p:spPr>
        <p:txBody>
          <a:bodyPr wrap="none" rtlCol="0">
            <a:spAutoFit/>
          </a:bodyPr>
          <a:lstStyle/>
          <a:p>
            <a:r>
              <a:rPr lang="en-US" sz="1400" dirty="0" smtClean="0"/>
              <a:t>* Self-sufficiency Matrix</a:t>
            </a:r>
            <a:endParaRPr lang="en-US" sz="1400"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76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47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96200" y="261256"/>
            <a:ext cx="1207978" cy="95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11" t="51522" r="58208" b="11490"/>
          <a:stretch/>
        </p:blipFill>
        <p:spPr bwMode="auto">
          <a:xfrm>
            <a:off x="220980" y="2293256"/>
            <a:ext cx="8694420" cy="410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990600"/>
            <a:ext cx="8736894" cy="1261884"/>
          </a:xfrm>
          <a:prstGeom prst="rect">
            <a:avLst/>
          </a:prstGeom>
          <a:solidFill>
            <a:schemeClr val="bg1"/>
          </a:solidFill>
        </p:spPr>
        <p:txBody>
          <a:bodyPr wrap="square" rtlCol="0">
            <a:spAutoFit/>
          </a:bodyPr>
          <a:lstStyle/>
          <a:p>
            <a:endParaRPr lang="en-US" dirty="0" smtClean="0">
              <a:latin typeface="Tw Cen MT" panose="020B0602020104020603" pitchFamily="34" charset="0"/>
            </a:endParaRPr>
          </a:p>
          <a:p>
            <a:r>
              <a:rPr lang="en-US" sz="2800" dirty="0" smtClean="0">
                <a:latin typeface="Tw Cen MT" panose="020B0602020104020603" pitchFamily="34" charset="0"/>
              </a:rPr>
              <a:t>Matrix Head Start: SSM Domains with a Significant Change in Mean Scores Winter 2014 to Spring 2015 </a:t>
            </a:r>
            <a:endParaRPr lang="en-US" sz="2800" dirty="0">
              <a:latin typeface="Tw Cen MT" panose="020B0602020104020603" pitchFamily="34" charset="0"/>
            </a:endParaRPr>
          </a:p>
        </p:txBody>
      </p:sp>
      <p:sp>
        <p:nvSpPr>
          <p:cNvPr id="9" name="Title 1"/>
          <p:cNvSpPr txBox="1">
            <a:spLocks/>
          </p:cNvSpPr>
          <p:nvPr/>
        </p:nvSpPr>
        <p:spPr>
          <a:xfrm>
            <a:off x="228600" y="152400"/>
            <a:ext cx="8534400" cy="758952"/>
          </a:xfrm>
          <a:prstGeom prst="rect">
            <a:avLst/>
          </a:prstGeom>
        </p:spPr>
        <p:txBody>
          <a:bodyPr vert="horz" anchor="b">
            <a:normAutofit/>
          </a:bodyPr>
          <a:lstStyle>
            <a:lvl1pPr algn="ctr" rtl="0" eaLnBrk="1" latinLnBrk="0" hangingPunct="1">
              <a:spcBef>
                <a:spcPct val="0"/>
              </a:spcBef>
              <a:buNone/>
              <a:defRPr kumimoji="0" sz="4000" kern="1200">
                <a:solidFill>
                  <a:schemeClr val="tx1"/>
                </a:solidFill>
                <a:latin typeface="Arial" panose="020B0604020202020204" pitchFamily="34" charset="0"/>
                <a:ea typeface="+mj-ea"/>
                <a:cs typeface="Arial" panose="020B0604020202020204" pitchFamily="34" charset="0"/>
              </a:defRPr>
            </a:lvl1pPr>
          </a:lstStyle>
          <a:p>
            <a:r>
              <a:rPr lang="en-US" sz="3000" dirty="0" smtClean="0">
                <a:solidFill>
                  <a:prstClr val="black"/>
                </a:solidFill>
              </a:rPr>
              <a:t>TTS</a:t>
            </a:r>
            <a:r>
              <a:rPr lang="en-US" sz="3000" dirty="0" smtClean="0">
                <a:solidFill>
                  <a:prstClr val="black"/>
                </a:solidFill>
                <a:sym typeface="Symbol"/>
              </a:rPr>
              <a:t> Independent Evaluation Results</a:t>
            </a:r>
            <a:endParaRPr lang="en-US" sz="3000" dirty="0">
              <a:solidFill>
                <a:prstClr val="black"/>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76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400" y="6324600"/>
            <a:ext cx="3048000" cy="507831"/>
          </a:xfrm>
          <a:prstGeom prst="rect">
            <a:avLst/>
          </a:prstGeom>
          <a:noFill/>
        </p:spPr>
        <p:txBody>
          <a:bodyPr wrap="square" rtlCol="0">
            <a:spAutoFit/>
          </a:bodyPr>
          <a:lstStyle/>
          <a:p>
            <a:r>
              <a:rPr lang="en-US" sz="900" i="1" dirty="0" smtClean="0">
                <a:solidFill>
                  <a:prstClr val="black"/>
                </a:solidFill>
                <a:latin typeface="Arial" panose="020B0604020202020204" pitchFamily="34" charset="0"/>
                <a:cs typeface="Arial" panose="020B0604020202020204" pitchFamily="34" charset="0"/>
              </a:rPr>
              <a:t>Transition To Success® Final Evaluation Report – 8/29/2015 W.K. Kellogg Foundation </a:t>
            </a:r>
          </a:p>
          <a:p>
            <a:r>
              <a:rPr lang="en-US" sz="900" i="1" dirty="0" smtClean="0">
                <a:solidFill>
                  <a:prstClr val="black"/>
                </a:solidFill>
                <a:latin typeface="Arial" panose="020B0604020202020204" pitchFamily="34" charset="0"/>
                <a:cs typeface="Arial" panose="020B0604020202020204" pitchFamily="34" charset="0"/>
              </a:rPr>
              <a:t>Grant: P3018954</a:t>
            </a:r>
          </a:p>
        </p:txBody>
      </p:sp>
      <p:sp>
        <p:nvSpPr>
          <p:cNvPr id="12"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31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42" t="40675" r="57830" b="11053"/>
          <a:stretch/>
        </p:blipFill>
        <p:spPr bwMode="auto">
          <a:xfrm>
            <a:off x="228600" y="1090246"/>
            <a:ext cx="8706560" cy="508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46" t="83618" r="79400" b="11228"/>
          <a:stretch/>
        </p:blipFill>
        <p:spPr bwMode="auto">
          <a:xfrm>
            <a:off x="76200" y="5691094"/>
            <a:ext cx="4034790" cy="53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228600" y="152400"/>
            <a:ext cx="8534400" cy="758952"/>
          </a:xfrm>
          <a:prstGeom prst="rect">
            <a:avLst/>
          </a:prstGeom>
        </p:spPr>
        <p:txBody>
          <a:bodyPr vert="horz" anchor="b">
            <a:normAutofit/>
          </a:bodyPr>
          <a:lstStyle>
            <a:lvl1pPr algn="ctr" rtl="0" eaLnBrk="1" latinLnBrk="0" hangingPunct="1">
              <a:spcBef>
                <a:spcPct val="0"/>
              </a:spcBef>
              <a:buNone/>
              <a:defRPr kumimoji="0" sz="4000" kern="1200">
                <a:solidFill>
                  <a:schemeClr val="tx1"/>
                </a:solidFill>
                <a:latin typeface="Arial" panose="020B0604020202020204" pitchFamily="34" charset="0"/>
                <a:ea typeface="+mj-ea"/>
                <a:cs typeface="Arial" panose="020B0604020202020204" pitchFamily="34" charset="0"/>
              </a:defRPr>
            </a:lvl1pPr>
          </a:lstStyle>
          <a:p>
            <a:r>
              <a:rPr lang="en-US" sz="3000" dirty="0" smtClean="0">
                <a:solidFill>
                  <a:prstClr val="black"/>
                </a:solidFill>
              </a:rPr>
              <a:t>TTS</a:t>
            </a:r>
            <a:r>
              <a:rPr lang="en-US" sz="3000" dirty="0" smtClean="0">
                <a:solidFill>
                  <a:prstClr val="black"/>
                </a:solidFill>
                <a:sym typeface="Symbol"/>
              </a:rPr>
              <a:t> Independent Evaluation Results</a:t>
            </a:r>
            <a:endParaRPr lang="en-US" sz="3000" dirty="0">
              <a:solidFill>
                <a:prstClr val="black"/>
              </a:solidFill>
            </a:endParaRPr>
          </a:p>
        </p:txBody>
      </p:sp>
      <p:sp>
        <p:nvSpPr>
          <p:cNvPr id="3" name="TextBox 2"/>
          <p:cNvSpPr txBox="1"/>
          <p:nvPr/>
        </p:nvSpPr>
        <p:spPr>
          <a:xfrm>
            <a:off x="4581880" y="6324600"/>
            <a:ext cx="4129785" cy="307777"/>
          </a:xfrm>
          <a:prstGeom prst="rect">
            <a:avLst/>
          </a:prstGeom>
          <a:noFill/>
        </p:spPr>
        <p:txBody>
          <a:bodyPr wrap="none" rtlCol="0">
            <a:spAutoFit/>
          </a:bodyPr>
          <a:lstStyle/>
          <a:p>
            <a:r>
              <a:rPr lang="en-US" sz="1400" dirty="0" smtClean="0"/>
              <a:t>* FSDWC: Family Service of Detroit and Wayne County</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76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2400" y="6324600"/>
            <a:ext cx="3048000" cy="507831"/>
          </a:xfrm>
          <a:prstGeom prst="rect">
            <a:avLst/>
          </a:prstGeom>
          <a:noFill/>
        </p:spPr>
        <p:txBody>
          <a:bodyPr wrap="square" rtlCol="0">
            <a:spAutoFit/>
          </a:bodyPr>
          <a:lstStyle/>
          <a:p>
            <a:r>
              <a:rPr lang="en-US" sz="900" i="1" dirty="0" smtClean="0">
                <a:solidFill>
                  <a:prstClr val="black"/>
                </a:solidFill>
                <a:latin typeface="Arial" panose="020B0604020202020204" pitchFamily="34" charset="0"/>
                <a:cs typeface="Arial" panose="020B0604020202020204" pitchFamily="34" charset="0"/>
              </a:rPr>
              <a:t>Transition To Success® Final Evaluation Report – 8/29/2015 W.K. Kellogg Foundation </a:t>
            </a:r>
          </a:p>
          <a:p>
            <a:r>
              <a:rPr lang="en-US" sz="900" i="1" dirty="0" smtClean="0">
                <a:solidFill>
                  <a:prstClr val="black"/>
                </a:solidFill>
                <a:latin typeface="Arial" panose="020B0604020202020204" pitchFamily="34" charset="0"/>
                <a:cs typeface="Arial" panose="020B0604020202020204" pitchFamily="34" charset="0"/>
              </a:rPr>
              <a:t>Grant: P3018954</a:t>
            </a:r>
          </a:p>
        </p:txBody>
      </p:sp>
      <p:sp>
        <p:nvSpPr>
          <p:cNvPr id="10"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1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425575"/>
            <a:ext cx="7772400" cy="1470025"/>
          </a:xfrm>
        </p:spPr>
        <p:txBody>
          <a:bodyPr>
            <a:normAutofit/>
          </a:bodyPr>
          <a:lstStyle/>
          <a:p>
            <a:r>
              <a:rPr lang="en-US" sz="3200" dirty="0"/>
              <a:t>Detroit </a:t>
            </a:r>
            <a:r>
              <a:rPr lang="en-US" sz="3200" dirty="0" smtClean="0"/>
              <a:t>NBC Affiliate News Story </a:t>
            </a:r>
            <a:br>
              <a:rPr lang="en-US" sz="3200" dirty="0" smtClean="0"/>
            </a:br>
            <a:r>
              <a:rPr lang="en-US" sz="3200" dirty="0" smtClean="0"/>
              <a:t>Dreams </a:t>
            </a:r>
            <a:r>
              <a:rPr lang="en-US" sz="3200" dirty="0"/>
              <a:t>Coming True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0040"/>
          <a:stretch/>
        </p:blipFill>
        <p:spPr>
          <a:xfrm>
            <a:off x="2667000" y="3124200"/>
            <a:ext cx="4102698" cy="27681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76200" y="6553200"/>
            <a:ext cx="4595861" cy="200055"/>
          </a:xfrm>
          <a:prstGeom prst="rect">
            <a:avLst/>
          </a:prstGeom>
          <a:noFill/>
          <a:ln>
            <a:noFill/>
          </a:ln>
        </p:spPr>
        <p:txBody>
          <a:bodyPr wrap="square" rtlCol="0">
            <a:spAutoFit/>
          </a:bodyPr>
          <a:lstStyle/>
          <a:p>
            <a:r>
              <a:rPr lang="en-US" sz="700" b="1" dirty="0">
                <a:latin typeface="Arial" panose="020B0604020202020204" pitchFamily="34" charset="0"/>
                <a:cs typeface="Arial" panose="020B0604020202020204" pitchFamily="34" charset="0"/>
                <a:hlinkClick r:id="rId4"/>
              </a:rPr>
              <a:t>https://www.youtube.com/watch?v=eM_zGnZ0-tM&amp;list=PLJ59yBEYo1wrxLCGL0QsE2uGZxcPbbH1p</a:t>
            </a:r>
            <a:endParaRPr lang="en-US" sz="700" b="1" dirty="0">
              <a:latin typeface="Arial" panose="020B0604020202020204" pitchFamily="34" charset="0"/>
              <a:cs typeface="Arial" panose="020B0604020202020204" pitchFamily="34" charset="0"/>
            </a:endParaRPr>
          </a:p>
        </p:txBody>
      </p:sp>
      <p:sp>
        <p:nvSpPr>
          <p:cNvPr id="2" name="Text Placeholder 1"/>
          <p:cNvSpPr>
            <a:spLocks noGrp="1"/>
          </p:cNvSpPr>
          <p:nvPr>
            <p:ph type="subTitle" idx="1"/>
          </p:nvPr>
        </p:nvSpPr>
        <p:spPr>
          <a:xfrm>
            <a:off x="1383702" y="2667000"/>
            <a:ext cx="6400800" cy="1752600"/>
          </a:xfrm>
        </p:spPr>
        <p:txBody>
          <a:bodyPr>
            <a:normAutofit/>
          </a:bodyPr>
          <a:lstStyle/>
          <a:p>
            <a:r>
              <a:rPr lang="en-US" sz="2000" u="sng" dirty="0" smtClean="0">
                <a:solidFill>
                  <a:srgbClr val="C00000"/>
                </a:solidFill>
              </a:rPr>
              <a:t>Summer 2013</a:t>
            </a:r>
            <a:endParaRPr lang="en-US" sz="2000" u="sng" dirty="0">
              <a:solidFill>
                <a:srgbClr val="C00000"/>
              </a:solidFill>
            </a:endParaRP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52400"/>
            <a:ext cx="4495800" cy="148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1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461248" cy="911352"/>
          </a:xfrm>
        </p:spPr>
        <p:txBody>
          <a:bodyPr>
            <a:noAutofit/>
          </a:bodyPr>
          <a:lstStyle/>
          <a:p>
            <a:r>
              <a:rPr lang="en-US" sz="3600" dirty="0" smtClean="0"/>
              <a:t>Transition to Success®</a:t>
            </a:r>
            <a:r>
              <a:rPr lang="en-US" dirty="0" smtClean="0"/>
              <a:t/>
            </a:r>
            <a:br>
              <a:rPr lang="en-US" dirty="0" smtClean="0"/>
            </a:br>
            <a:r>
              <a:rPr lang="en-US" sz="2800" dirty="0" smtClean="0"/>
              <a:t>A Standard of Care that is:</a:t>
            </a:r>
            <a:endParaRPr lang="en-US" sz="4400" dirty="0"/>
          </a:p>
        </p:txBody>
      </p:sp>
      <p:sp>
        <p:nvSpPr>
          <p:cNvPr id="12" name="TextBox 11"/>
          <p:cNvSpPr txBox="1"/>
          <p:nvPr/>
        </p:nvSpPr>
        <p:spPr>
          <a:xfrm>
            <a:off x="2667000" y="2754868"/>
            <a:ext cx="5410200" cy="369332"/>
          </a:xfrm>
          <a:prstGeom prst="rect">
            <a:avLst/>
          </a:prstGeom>
          <a:noFill/>
        </p:spPr>
        <p:txBody>
          <a:bodyPr wrap="square" rtlCol="0">
            <a:spAutoFit/>
          </a:bodyPr>
          <a:lstStyle/>
          <a:p>
            <a:pPr lvl="0"/>
            <a:r>
              <a:rPr lang="en-US" dirty="0">
                <a:latin typeface="Arial" panose="020B0604020202020204" pitchFamily="34" charset="0"/>
                <a:cs typeface="Arial" panose="020B0604020202020204" pitchFamily="34" charset="0"/>
              </a:rPr>
              <a:t>Integrates and maximizes existing funding streams</a:t>
            </a:r>
          </a:p>
        </p:txBody>
      </p:sp>
      <p:sp>
        <p:nvSpPr>
          <p:cNvPr id="6" name="Rounded Rectangle 5"/>
          <p:cNvSpPr/>
          <p:nvPr/>
        </p:nvSpPr>
        <p:spPr>
          <a:xfrm>
            <a:off x="609600" y="525780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chemeClr val="tx1"/>
                </a:solidFill>
                <a:latin typeface="Arial" panose="020B0604020202020204" pitchFamily="34" charset="0"/>
                <a:cs typeface="Arial" panose="020B0604020202020204" pitchFamily="34" charset="0"/>
              </a:rPr>
              <a:t>Community Based </a:t>
            </a:r>
            <a:r>
              <a:rPr lang="en-US" sz="1600" dirty="0">
                <a:solidFill>
                  <a:schemeClr val="tx1"/>
                </a:solidFill>
                <a:latin typeface="Arial" panose="020B0604020202020204" pitchFamily="34" charset="0"/>
                <a:cs typeface="Arial" panose="020B0604020202020204" pitchFamily="34" charset="0"/>
              </a:rPr>
              <a:t>Social Enterprise Business </a:t>
            </a:r>
            <a:r>
              <a:rPr lang="en-US" sz="1600" dirty="0" smtClean="0">
                <a:solidFill>
                  <a:schemeClr val="tx1"/>
                </a:solidFill>
                <a:latin typeface="Arial" panose="020B0604020202020204" pitchFamily="34" charset="0"/>
                <a:cs typeface="Arial" panose="020B0604020202020204" pitchFamily="34" charset="0"/>
              </a:rPr>
              <a:t>Model</a:t>
            </a:r>
            <a:endParaRPr lang="en-US" sz="16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609600" y="342900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Measurable</a:t>
            </a:r>
            <a:endParaRPr lang="en-US" sz="2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609600" y="251460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Sustainable</a:t>
            </a:r>
            <a:endParaRPr lang="en-US" sz="24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609600" y="160020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Scalable</a:t>
            </a:r>
            <a:endParaRPr lang="en-US" sz="2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609600" y="434340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Multigenerational and Population Specific</a:t>
            </a:r>
            <a:endParaRPr lang="en-US" sz="1600" dirty="0">
              <a:solidFill>
                <a:schemeClr val="tx1"/>
              </a:solidFill>
              <a:latin typeface="Arial" panose="020B0604020202020204" pitchFamily="34" charset="0"/>
              <a:cs typeface="Arial" panose="020B0604020202020204" pitchFamily="34" charset="0"/>
            </a:endParaRPr>
          </a:p>
        </p:txBody>
      </p:sp>
      <p:sp>
        <p:nvSpPr>
          <p:cNvPr id="15" name="TextBox 14"/>
          <p:cNvSpPr txBox="1"/>
          <p:nvPr/>
        </p:nvSpPr>
        <p:spPr>
          <a:xfrm>
            <a:off x="2667000" y="3581400"/>
            <a:ext cx="5410200" cy="646331"/>
          </a:xfrm>
          <a:prstGeom prst="rect">
            <a:avLst/>
          </a:prstGeom>
          <a:noFill/>
        </p:spPr>
        <p:txBody>
          <a:bodyPr wrap="square" rtlCol="0">
            <a:spAutoFit/>
          </a:bodyPr>
          <a:lstStyle/>
          <a:p>
            <a:pPr lvl="0"/>
            <a:r>
              <a:rPr lang="en-US" dirty="0">
                <a:latin typeface="Arial" panose="020B0604020202020204" pitchFamily="34" charset="0"/>
                <a:cs typeface="Arial" panose="020B0604020202020204" pitchFamily="34" charset="0"/>
              </a:rPr>
              <a:t>Easily Integrated </a:t>
            </a:r>
            <a:r>
              <a:rPr lang="en-US" dirty="0" smtClean="0">
                <a:latin typeface="Arial" panose="020B0604020202020204" pitchFamily="34" charset="0"/>
                <a:cs typeface="Arial" panose="020B0604020202020204" pitchFamily="34" charset="0"/>
              </a:rPr>
              <a:t>with </a:t>
            </a:r>
            <a:r>
              <a:rPr lang="en-US" dirty="0">
                <a:latin typeface="Arial" panose="020B0604020202020204" pitchFamily="34" charset="0"/>
                <a:cs typeface="Arial" panose="020B0604020202020204" pitchFamily="34" charset="0"/>
              </a:rPr>
              <a:t>Health, Education, </a:t>
            </a:r>
            <a:r>
              <a:rPr lang="en-US" dirty="0" smtClean="0">
                <a:latin typeface="Arial" panose="020B0604020202020204" pitchFamily="34" charset="0"/>
                <a:cs typeface="Arial" panose="020B0604020202020204" pitchFamily="34" charset="0"/>
              </a:rPr>
              <a:t>Human Service and Government Systems &amp; Outcomes</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2667000" y="4459069"/>
            <a:ext cx="5410200" cy="646331"/>
          </a:xfrm>
          <a:prstGeom prst="rect">
            <a:avLst/>
          </a:prstGeom>
          <a:noFill/>
        </p:spPr>
        <p:txBody>
          <a:bodyPr wrap="square" rtlCol="0">
            <a:spAutoFit/>
          </a:bodyPr>
          <a:lstStyle/>
          <a:p>
            <a:pPr lvl="0"/>
            <a:r>
              <a:rPr lang="en-US" dirty="0">
                <a:latin typeface="Arial" panose="020B0604020202020204" pitchFamily="34" charset="0"/>
                <a:cs typeface="Arial" panose="020B0604020202020204" pitchFamily="34" charset="0"/>
              </a:rPr>
              <a:t>Seniors, Adult, Teens &amp; </a:t>
            </a:r>
            <a:r>
              <a:rPr lang="en-US" dirty="0" smtClean="0">
                <a:latin typeface="Arial" panose="020B0604020202020204" pitchFamily="34" charset="0"/>
                <a:cs typeface="Arial" panose="020B0604020202020204" pitchFamily="34" charset="0"/>
              </a:rPr>
              <a:t>Youth</a:t>
            </a:r>
          </a:p>
          <a:p>
            <a:pPr lvl="0"/>
            <a:r>
              <a:rPr lang="en-US" dirty="0" smtClean="0">
                <a:latin typeface="Arial" panose="020B0604020202020204" pitchFamily="34" charset="0"/>
                <a:cs typeface="Arial" panose="020B0604020202020204" pitchFamily="34" charset="0"/>
              </a:rPr>
              <a:t>Foster Care, Veterans, Tribal</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2667000" y="5373469"/>
            <a:ext cx="54102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Train the trainer to train workers to work with clients and advance </a:t>
            </a:r>
            <a:r>
              <a:rPr lang="en-US" dirty="0" smtClean="0">
                <a:latin typeface="Arial" panose="020B0604020202020204" pitchFamily="34" charset="0"/>
                <a:cs typeface="Arial" panose="020B0604020202020204" pitchFamily="34" charset="0"/>
              </a:rPr>
              <a:t>communities</a:t>
            </a:r>
            <a:endParaRPr lang="en-US" dirty="0"/>
          </a:p>
        </p:txBody>
      </p:sp>
      <p:sp>
        <p:nvSpPr>
          <p:cNvPr id="18" name="TextBox 17"/>
          <p:cNvSpPr txBox="1"/>
          <p:nvPr/>
        </p:nvSpPr>
        <p:spPr>
          <a:xfrm>
            <a:off x="2667000" y="1734234"/>
            <a:ext cx="5410200" cy="646331"/>
          </a:xfrm>
          <a:prstGeom prst="rect">
            <a:avLst/>
          </a:prstGeom>
          <a:noFill/>
        </p:spPr>
        <p:txBody>
          <a:bodyPr wrap="square" rtlCol="0">
            <a:spAutoFit/>
          </a:bodyPr>
          <a:lstStyle/>
          <a:p>
            <a:pPr lvl="0"/>
            <a:r>
              <a:rPr lang="en-US" dirty="0">
                <a:latin typeface="Arial" panose="020B0604020202020204" pitchFamily="34" charset="0"/>
                <a:cs typeface="Arial" panose="020B0604020202020204" pitchFamily="34" charset="0"/>
              </a:rPr>
              <a:t>Across human services, government, healthcare, education, faith based </a:t>
            </a:r>
            <a:endParaRPr lang="en-US"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76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21"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19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542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19648"/>
            <a:ext cx="1905000" cy="2862705"/>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8" name="Rounded Rectangular Callout 7"/>
          <p:cNvSpPr/>
          <p:nvPr/>
        </p:nvSpPr>
        <p:spPr>
          <a:xfrm>
            <a:off x="4038600" y="2057400"/>
            <a:ext cx="4648200" cy="3120153"/>
          </a:xfrm>
          <a:prstGeom prst="wedgeRoundRectCallout">
            <a:avLst>
              <a:gd name="adj1" fmla="val -63217"/>
              <a:gd name="adj2" fmla="val 24165"/>
              <a:gd name="adj3" fmla="val 16667"/>
            </a:avLst>
          </a:prstGeom>
          <a:solidFill>
            <a:schemeClr val="bg1">
              <a:lumMod val="85000"/>
            </a:schemeClr>
          </a:solidFill>
          <a:ln cmpd="sng">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a:p>
            <a:pPr algn="ctr"/>
            <a:r>
              <a:rPr lang="en-US" sz="2800" b="1" dirty="0">
                <a:solidFill>
                  <a:schemeClr val="tx1"/>
                </a:solidFill>
                <a:latin typeface="Arial" panose="020B0604020202020204" pitchFamily="34" charset="0"/>
                <a:cs typeface="Arial" panose="020B0604020202020204" pitchFamily="34" charset="0"/>
              </a:rPr>
              <a:t>“Poverty is not an accident. Like slavery and apartheid – it was man made and can be removed by the actions of human beings.”</a:t>
            </a:r>
            <a:endParaRPr lang="en-US" sz="2400" b="1" dirty="0">
              <a:solidFill>
                <a:schemeClr val="tx1"/>
              </a:solidFill>
              <a:latin typeface="Arial" panose="020B0604020202020204" pitchFamily="34" charset="0"/>
              <a:cs typeface="Arial" panose="020B0604020202020204" pitchFamily="34" charset="0"/>
            </a:endParaRPr>
          </a:p>
          <a:p>
            <a:pPr algn="r"/>
            <a:r>
              <a:rPr lang="en-US" sz="1400" b="1" i="1" dirty="0">
                <a:solidFill>
                  <a:schemeClr val="tx1"/>
                </a:solidFill>
                <a:latin typeface="Arial" panose="020B0604020202020204" pitchFamily="34" charset="0"/>
                <a:cs typeface="Arial" panose="020B0604020202020204" pitchFamily="34" charset="0"/>
              </a:rPr>
              <a:t>- Nelson Mandela</a:t>
            </a:r>
            <a:endParaRPr lang="en-US" b="1" i="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8610600" y="6400800"/>
            <a:ext cx="285656" cy="307777"/>
          </a:xfrm>
          <a:prstGeom prst="rect">
            <a:avLst/>
          </a:prstGeom>
        </p:spPr>
        <p:txBody>
          <a:bodyPr wrap="none">
            <a:spAutoFit/>
          </a:bodyPr>
          <a:lstStyle/>
          <a:p>
            <a:fld id="{6D9E6682-80F7-4472-A9FE-740FE0EE12EA}" type="slidenum">
              <a:rPr lang="en-US" sz="1400" smtClean="0">
                <a:solidFill>
                  <a:schemeClr val="bg1"/>
                </a:solidFill>
              </a:rPr>
              <a:pPr/>
              <a:t>2</a:t>
            </a:fld>
            <a:endParaRPr lang="en-US" sz="1400" dirty="0">
              <a:solidFill>
                <a:schemeClr val="bg1"/>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35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normAutofit fontScale="90000"/>
          </a:bodyPr>
          <a:lstStyle/>
          <a:p>
            <a:r>
              <a:rPr lang="en-US" dirty="0" smtClean="0"/>
              <a:t>Transition To Success® (TTS):</a:t>
            </a:r>
            <a:br>
              <a:rPr lang="en-US" dirty="0" smtClean="0"/>
            </a:br>
            <a:r>
              <a:rPr lang="en-US" sz="4000" dirty="0" smtClean="0"/>
              <a:t>A National Standard of Care</a:t>
            </a:r>
            <a:br>
              <a:rPr lang="en-US" sz="4000" dirty="0" smtClean="0"/>
            </a:br>
            <a:r>
              <a:rPr lang="en-US" sz="4000" dirty="0" smtClean="0"/>
              <a:t>To Treat the Condition of Poverty</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76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1905000"/>
            <a:ext cx="7512441" cy="4893647"/>
          </a:xfrm>
          <a:prstGeom prst="rect">
            <a:avLst/>
          </a:prstGeom>
          <a:noFill/>
        </p:spPr>
        <p:txBody>
          <a:bodyPr wrap="none" rtlCol="0">
            <a:normAutofit lnSpcReduction="10000"/>
          </a:bodyPr>
          <a:lstStyle/>
          <a:p>
            <a:pPr marL="285750" indent="-285750">
              <a:buFont typeface="Arial" panose="020B0604020202020204" pitchFamily="34" charset="0"/>
              <a:buChar char="•"/>
            </a:pPr>
            <a:r>
              <a:rPr lang="en-US" sz="2400" dirty="0" smtClean="0"/>
              <a:t>A Clinton Global Initiative</a:t>
            </a:r>
          </a:p>
          <a:p>
            <a:pPr marL="285750" indent="-285750">
              <a:buFont typeface="Arial" panose="020B0604020202020204" pitchFamily="34" charset="0"/>
              <a:buChar char="•"/>
            </a:pPr>
            <a:r>
              <a:rPr lang="en-US" sz="2400" dirty="0" smtClean="0"/>
              <a:t>Over 80 Organizations Involved</a:t>
            </a:r>
          </a:p>
          <a:p>
            <a:pPr marL="285750" indent="-285750">
              <a:buFont typeface="Arial" panose="020B0604020202020204" pitchFamily="34" charset="0"/>
              <a:buChar char="•"/>
            </a:pPr>
            <a:r>
              <a:rPr lang="en-US" sz="2400" dirty="0" smtClean="0"/>
              <a:t>Over 800 trained nationwide in the TTS Standard of Care</a:t>
            </a:r>
          </a:p>
          <a:p>
            <a:pPr marL="285750" indent="-285750">
              <a:buFont typeface="Arial" panose="020B0604020202020204" pitchFamily="34" charset="0"/>
              <a:buChar char="•"/>
            </a:pPr>
            <a:r>
              <a:rPr lang="en-US" sz="2400" dirty="0" smtClean="0"/>
              <a:t>Community and State TTS Partners:</a:t>
            </a:r>
          </a:p>
          <a:p>
            <a:pPr marL="742950" lvl="1" indent="-285750">
              <a:buFont typeface="Arial" panose="020B0604020202020204" pitchFamily="34" charset="0"/>
              <a:buChar char="•"/>
            </a:pPr>
            <a:r>
              <a:rPr lang="en-US" sz="2400" dirty="0" smtClean="0"/>
              <a:t>Memphis TN</a:t>
            </a:r>
          </a:p>
          <a:p>
            <a:pPr marL="742950" lvl="1" indent="-285750">
              <a:buFont typeface="Arial" panose="020B0604020202020204" pitchFamily="34" charset="0"/>
              <a:buChar char="•"/>
            </a:pPr>
            <a:r>
              <a:rPr lang="en-US" sz="2400" dirty="0" smtClean="0"/>
              <a:t>Hawaii (Kauai &amp; Oahu)</a:t>
            </a:r>
          </a:p>
          <a:p>
            <a:pPr marL="742950" lvl="1" indent="-285750">
              <a:buFont typeface="Arial" panose="020B0604020202020204" pitchFamily="34" charset="0"/>
              <a:buChar char="•"/>
            </a:pPr>
            <a:r>
              <a:rPr lang="en-US" sz="2400" dirty="0" smtClean="0"/>
              <a:t>Portland OR</a:t>
            </a:r>
          </a:p>
          <a:p>
            <a:pPr marL="742950" lvl="1" indent="-285750">
              <a:buFont typeface="Arial" panose="020B0604020202020204" pitchFamily="34" charset="0"/>
              <a:buChar char="•"/>
            </a:pPr>
            <a:r>
              <a:rPr lang="en-US" sz="2400" dirty="0" smtClean="0"/>
              <a:t>Detroit MI</a:t>
            </a:r>
          </a:p>
          <a:p>
            <a:pPr marL="742950" lvl="1" indent="-285750">
              <a:buFont typeface="Arial" panose="020B0604020202020204" pitchFamily="34" charset="0"/>
              <a:buChar char="•"/>
            </a:pPr>
            <a:r>
              <a:rPr lang="en-US" sz="2400" dirty="0" smtClean="0"/>
              <a:t>Michigan Department of Health Human Services</a:t>
            </a:r>
          </a:p>
          <a:p>
            <a:pPr marL="285750" indent="-285750">
              <a:buFont typeface="Arial" panose="020B0604020202020204" pitchFamily="34" charset="0"/>
              <a:buChar char="•"/>
            </a:pPr>
            <a:r>
              <a:rPr lang="en-US" sz="2400" dirty="0" smtClean="0"/>
              <a:t>Organizational Partners</a:t>
            </a:r>
          </a:p>
          <a:p>
            <a:pPr marL="742950" lvl="1" indent="-285750">
              <a:buFont typeface="Arial" panose="020B0604020202020204" pitchFamily="34" charset="0"/>
              <a:buChar char="•"/>
            </a:pPr>
            <a:r>
              <a:rPr lang="en-US" sz="2400" dirty="0" smtClean="0"/>
              <a:t>Civic Health (Technology)</a:t>
            </a:r>
          </a:p>
          <a:p>
            <a:pPr marL="742950" lvl="1" indent="-285750">
              <a:buFont typeface="Arial" panose="020B0604020202020204" pitchFamily="34" charset="0"/>
              <a:buChar char="•"/>
            </a:pPr>
            <a:r>
              <a:rPr lang="en-US" sz="2400" dirty="0" smtClean="0"/>
              <a:t>MPHI (Research and Evaluation)</a:t>
            </a:r>
          </a:p>
          <a:p>
            <a:pPr marL="742950" lvl="1" indent="-285750">
              <a:buFont typeface="Arial" panose="020B0604020202020204" pitchFamily="34" charset="0"/>
              <a:buChar char="•"/>
            </a:pPr>
            <a:r>
              <a:rPr lang="en-US" sz="2400" dirty="0" smtClean="0"/>
              <a:t>Health Net (Mobile Technology)</a:t>
            </a:r>
            <a:r>
              <a:rPr lang="en-US" sz="2400" dirty="0"/>
              <a:t> </a:t>
            </a:r>
            <a:endParaRPr lang="en-US" sz="2400" dirty="0" smtClean="0"/>
          </a:p>
          <a:p>
            <a:pPr marL="742950" lvl="1" indent="-285750">
              <a:buFont typeface="Arial" panose="020B0604020202020204" pitchFamily="34" charset="0"/>
              <a:buChar char="•"/>
            </a:pPr>
            <a:r>
              <a:rPr lang="en-US" sz="2400" dirty="0" smtClean="0"/>
              <a:t>Diagnosis </a:t>
            </a:r>
            <a:r>
              <a:rPr lang="en-US" sz="2400" dirty="0"/>
              <a:t>Poverty</a:t>
            </a:r>
          </a:p>
        </p:txBody>
      </p:sp>
      <p:sp>
        <p:nvSpPr>
          <p:cNvPr id="6" name="Rectangle 5"/>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7"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20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2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65357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902507" y="3276600"/>
            <a:ext cx="3933393" cy="1524000"/>
          </a:xfrm>
          <a:noFill/>
          <a:ln>
            <a:noFill/>
          </a:ln>
        </p:spPr>
        <p:txBody>
          <a:bodyPr>
            <a:noAutofit/>
          </a:bodyPr>
          <a:lstStyle/>
          <a:p>
            <a:pPr marL="0" indent="0">
              <a:defRPr/>
            </a:pPr>
            <a:r>
              <a:rPr lang="en-US" sz="2800" cap="none" dirty="0" smtClean="0">
                <a:effectLst>
                  <a:outerShdw blurRad="69850" dist="43180" dir="5400000" sx="0" sy="0">
                    <a:srgbClr val="000000">
                      <a:alpha val="65000"/>
                    </a:srgbClr>
                  </a:outerShdw>
                </a:effectLst>
              </a:rPr>
              <a:t>Marcella </a:t>
            </a:r>
            <a:r>
              <a:rPr lang="en-US" sz="2800" cap="none" dirty="0">
                <a:effectLst>
                  <a:outerShdw blurRad="69850" dist="43180" dir="5400000" sx="0" sy="0">
                    <a:srgbClr val="000000">
                      <a:alpha val="65000"/>
                    </a:srgbClr>
                  </a:outerShdw>
                </a:effectLst>
              </a:rPr>
              <a:t>Wilson, Ph.D.</a:t>
            </a:r>
            <a:br>
              <a:rPr lang="en-US" sz="2800" cap="none" dirty="0">
                <a:effectLst>
                  <a:outerShdw blurRad="69850" dist="43180" dir="5400000" sx="0" sy="0">
                    <a:srgbClr val="000000">
                      <a:alpha val="65000"/>
                    </a:srgbClr>
                  </a:outerShdw>
                </a:effectLst>
              </a:rPr>
            </a:br>
            <a:r>
              <a:rPr lang="en-US" sz="2400" cap="none" dirty="0" smtClean="0">
                <a:effectLst>
                  <a:outerShdw blurRad="69850" dist="43180" dir="5400000" sx="0" sy="0">
                    <a:srgbClr val="000000">
                      <a:alpha val="65000"/>
                    </a:srgbClr>
                  </a:outerShdw>
                </a:effectLst>
              </a:rPr>
              <a:t>MWilson@TTS-LLC.org </a:t>
            </a:r>
            <a:br>
              <a:rPr lang="en-US" sz="2400" cap="none" dirty="0" smtClean="0">
                <a:effectLst>
                  <a:outerShdw blurRad="69850" dist="43180" dir="5400000" sx="0" sy="0">
                    <a:srgbClr val="000000">
                      <a:alpha val="65000"/>
                    </a:srgbClr>
                  </a:outerShdw>
                </a:effectLst>
              </a:rPr>
            </a:br>
            <a:r>
              <a:rPr lang="en-US" sz="2400" cap="none" dirty="0" smtClean="0">
                <a:effectLst>
                  <a:outerShdw blurRad="69850" dist="43180" dir="5400000" sx="0" sy="0">
                    <a:srgbClr val="000000">
                      <a:alpha val="65000"/>
                    </a:srgbClr>
                  </a:outerShdw>
                </a:effectLst>
              </a:rPr>
              <a:t>www.TransitionToSuccess.org</a:t>
            </a:r>
            <a:br>
              <a:rPr lang="en-US" sz="2400" cap="none" dirty="0" smtClean="0">
                <a:effectLst>
                  <a:outerShdw blurRad="69850" dist="43180" dir="5400000" sx="0" sy="0">
                    <a:srgbClr val="000000">
                      <a:alpha val="65000"/>
                    </a:srgbClr>
                  </a:outerShdw>
                </a:effectLst>
              </a:rPr>
            </a:br>
            <a:r>
              <a:rPr lang="en-US" sz="2000" cap="none" dirty="0" smtClean="0">
                <a:effectLst>
                  <a:outerShdw blurRad="69850" dist="43180" dir="5400000" sx="0" sy="0">
                    <a:srgbClr val="000000">
                      <a:alpha val="65000"/>
                    </a:srgbClr>
                  </a:outerShdw>
                </a:effectLst>
              </a:rPr>
              <a:t>(313</a:t>
            </a:r>
            <a:r>
              <a:rPr lang="en-US" sz="2000" cap="none" dirty="0">
                <a:effectLst>
                  <a:outerShdw blurRad="69850" dist="43180" dir="5400000" sx="0" sy="0">
                    <a:srgbClr val="000000">
                      <a:alpha val="65000"/>
                    </a:srgbClr>
                  </a:outerShdw>
                </a:effectLst>
              </a:rPr>
              <a:t>) </a:t>
            </a:r>
            <a:r>
              <a:rPr lang="en-US" sz="2000" cap="none" dirty="0" smtClean="0">
                <a:effectLst>
                  <a:outerShdw blurRad="69850" dist="43180" dir="5400000" sx="0" sy="0">
                    <a:srgbClr val="000000">
                      <a:alpha val="65000"/>
                    </a:srgbClr>
                  </a:outerShdw>
                </a:effectLst>
              </a:rPr>
              <a:t>580-2672</a:t>
            </a:r>
            <a:endParaRPr lang="en-US" sz="2400" cap="none" dirty="0"/>
          </a:p>
        </p:txBody>
      </p:sp>
      <p:sp>
        <p:nvSpPr>
          <p:cNvPr id="2" name="TextBox 1"/>
          <p:cNvSpPr txBox="1"/>
          <p:nvPr/>
        </p:nvSpPr>
        <p:spPr>
          <a:xfrm>
            <a:off x="2362200" y="533400"/>
            <a:ext cx="42672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Thank you!</a:t>
            </a:r>
            <a:endParaRPr lang="en-US" sz="5400" dirty="0">
              <a:latin typeface="Arial" panose="020B0604020202020204" pitchFamily="34" charset="0"/>
              <a:cs typeface="Arial" panose="020B0604020202020204" pitchFamily="34" charset="0"/>
            </a:endParaRPr>
          </a:p>
        </p:txBody>
      </p:sp>
      <p:sp>
        <p:nvSpPr>
          <p:cNvPr id="6" name="Rectangle 5"/>
          <p:cNvSpPr/>
          <p:nvPr/>
        </p:nvSpPr>
        <p:spPr>
          <a:xfrm>
            <a:off x="8153400" y="6400800"/>
            <a:ext cx="665567" cy="307777"/>
          </a:xfrm>
          <a:prstGeom prst="rect">
            <a:avLst/>
          </a:prstGeom>
        </p:spPr>
        <p:txBody>
          <a:bodyPr wrap="none">
            <a:spAutoFit/>
          </a:bodyPr>
          <a:lstStyle/>
          <a:p>
            <a:r>
              <a:rPr lang="en-US" sz="1400" dirty="0" smtClean="0">
                <a:solidFill>
                  <a:schemeClr val="bg1"/>
                </a:solidFill>
              </a:rPr>
              <a:t>       </a:t>
            </a:r>
            <a:fld id="{6D9E6682-80F7-4472-A9FE-740FE0EE12EA}" type="slidenum">
              <a:rPr lang="en-US" sz="1400" smtClean="0">
                <a:solidFill>
                  <a:schemeClr val="bg1"/>
                </a:solidFill>
              </a:rPr>
              <a:pPr/>
              <a:t>21</a:t>
            </a:fld>
            <a:endParaRPr lang="en-US" sz="1400" dirty="0">
              <a:solidFill>
                <a:schemeClr val="bg1"/>
              </a:solidFill>
            </a:endParaRPr>
          </a:p>
        </p:txBody>
      </p:sp>
      <p:sp>
        <p:nvSpPr>
          <p:cNvPr id="7" name="Title 3"/>
          <p:cNvSpPr txBox="1">
            <a:spLocks/>
          </p:cNvSpPr>
          <p:nvPr/>
        </p:nvSpPr>
        <p:spPr>
          <a:xfrm>
            <a:off x="152400" y="5032177"/>
            <a:ext cx="3933393" cy="1676400"/>
          </a:xfrm>
          <a:prstGeom prst="rect">
            <a:avLst/>
          </a:prstGeom>
          <a:noFill/>
          <a:ln>
            <a:noFill/>
          </a:ln>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400" cap="none" dirty="0" smtClean="0"/>
              <a:t>Diagnosis: Poverty</a:t>
            </a:r>
          </a:p>
          <a:p>
            <a:pPr algn="ctr">
              <a:defRPr/>
            </a:pPr>
            <a:r>
              <a:rPr lang="en-US" sz="2000" cap="none" dirty="0" smtClean="0"/>
              <a:t>A new approach for understanding and treating an epidemic</a:t>
            </a:r>
          </a:p>
          <a:p>
            <a:pPr algn="ctr">
              <a:defRPr/>
            </a:pPr>
            <a:endParaRPr lang="en-US" sz="2000" cap="none" dirty="0" smtClean="0"/>
          </a:p>
          <a:p>
            <a:pPr algn="ctr">
              <a:defRPr/>
            </a:pPr>
            <a:r>
              <a:rPr lang="en-US" sz="2000" cap="none" dirty="0" smtClean="0">
                <a:hlinkClick r:id="rId4"/>
              </a:rPr>
              <a:t>www.ahaProcess.com/diagnosis</a:t>
            </a:r>
            <a:r>
              <a:rPr lang="en-US" sz="2000" cap="none" dirty="0" smtClean="0"/>
              <a:t> </a:t>
            </a:r>
            <a:endParaRPr lang="en-US" sz="2000" cap="none" dirty="0"/>
          </a:p>
        </p:txBody>
      </p:sp>
      <p:sp>
        <p:nvSpPr>
          <p:cNvPr id="9" name="Rectangle 8"/>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10"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21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5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Old English Text MT" panose="03040902040508030806" pitchFamily="66" charset="0"/>
              </a:rPr>
              <a:t>D</a:t>
            </a:r>
            <a:r>
              <a:rPr lang="en-US" dirty="0" smtClean="0"/>
              <a:t>etroit </a:t>
            </a:r>
            <a:endParaRPr lang="en-US" dirty="0"/>
          </a:p>
        </p:txBody>
      </p:sp>
      <p:grpSp>
        <p:nvGrpSpPr>
          <p:cNvPr id="14" name="Group 13"/>
          <p:cNvGrpSpPr/>
          <p:nvPr/>
        </p:nvGrpSpPr>
        <p:grpSpPr>
          <a:xfrm>
            <a:off x="1905000" y="5181600"/>
            <a:ext cx="5867400" cy="1349936"/>
            <a:chOff x="1921939" y="5105400"/>
            <a:chExt cx="5621861" cy="1349936"/>
          </a:xfrm>
          <a:solidFill>
            <a:schemeClr val="bg1">
              <a:lumMod val="85000"/>
            </a:schemeClr>
          </a:solidFill>
        </p:grpSpPr>
        <p:pic>
          <p:nvPicPr>
            <p:cNvPr id="5" name="Picture 4"/>
            <p:cNvPicPr>
              <a:picLocks noChangeAspect="1"/>
            </p:cNvPicPr>
            <p:nvPr/>
          </p:nvPicPr>
          <p:blipFill rotWithShape="1">
            <a:blip r:embed="rId3">
              <a:biLevel thresh="25000"/>
              <a:extLst>
                <a:ext uri="{BEBA8EAE-BF5A-486C-A8C5-ECC9F3942E4B}">
                  <a14:imgProps xmlns:a14="http://schemas.microsoft.com/office/drawing/2010/main">
                    <a14:imgLayer r:embed="rId4">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rcRect l="7865" t="54844"/>
            <a:stretch/>
          </p:blipFill>
          <p:spPr>
            <a:xfrm>
              <a:off x="1921939" y="5105400"/>
              <a:ext cx="5621861" cy="1349936"/>
            </a:xfrm>
            <a:prstGeom prst="rect">
              <a:avLst/>
            </a:prstGeom>
            <a:grpFill/>
            <a:effectLst>
              <a:softEdge rad="25400"/>
            </a:effectLst>
          </p:spPr>
        </p:pic>
        <p:sp>
          <p:nvSpPr>
            <p:cNvPr id="7" name="Rectangle 6"/>
            <p:cNvSpPr/>
            <p:nvPr/>
          </p:nvSpPr>
          <p:spPr>
            <a:xfrm>
              <a:off x="4160667" y="6248400"/>
              <a:ext cx="1020933"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Pentagon 5"/>
          <p:cNvSpPr/>
          <p:nvPr/>
        </p:nvSpPr>
        <p:spPr>
          <a:xfrm rot="10800000">
            <a:off x="2057400" y="1752600"/>
            <a:ext cx="6172200" cy="990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Pentagon 17"/>
          <p:cNvSpPr/>
          <p:nvPr/>
        </p:nvSpPr>
        <p:spPr>
          <a:xfrm rot="10800000">
            <a:off x="2057400" y="2971799"/>
            <a:ext cx="6172200" cy="990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Pentagon 18"/>
          <p:cNvSpPr/>
          <p:nvPr/>
        </p:nvSpPr>
        <p:spPr>
          <a:xfrm rot="10800000">
            <a:off x="2057401" y="4114800"/>
            <a:ext cx="6172200" cy="990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914400" y="1600200"/>
            <a:ext cx="1143000" cy="1143001"/>
          </a:xfrm>
          <a:prstGeom prst="ellips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14400" y="2783113"/>
            <a:ext cx="1143000" cy="1143001"/>
          </a:xfrm>
          <a:prstGeom prst="ellips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3429" y="3962400"/>
            <a:ext cx="1143000" cy="1143001"/>
          </a:xfrm>
          <a:prstGeom prst="ellips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25729" y="1816894"/>
            <a:ext cx="5562600" cy="830997"/>
          </a:xfrm>
          <a:prstGeom prst="rect">
            <a:avLst/>
          </a:prstGeom>
          <a:noFill/>
        </p:spPr>
        <p:txBody>
          <a:bodyPr wrap="square" rtlCol="0">
            <a:spAutoFit/>
          </a:bodyPr>
          <a:lstStyle/>
          <a:p>
            <a:pPr lvl="0"/>
            <a:r>
              <a:rPr lang="en-US" sz="1600" dirty="0">
                <a:latin typeface="Arial" panose="020B0604020202020204" pitchFamily="34" charset="0"/>
                <a:cs typeface="Arial" panose="020B0604020202020204" pitchFamily="34" charset="0"/>
              </a:rPr>
              <a:t>According to the Annie E. Casey Foundation, </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59% </a:t>
            </a:r>
            <a:r>
              <a:rPr lang="en-US" sz="1600" b="1" dirty="0">
                <a:latin typeface="Arial" panose="020B0604020202020204" pitchFamily="34" charset="0"/>
                <a:cs typeface="Arial" panose="020B0604020202020204" pitchFamily="34" charset="0"/>
              </a:rPr>
              <a:t>of children in Detroit are living in poverty</a:t>
            </a:r>
            <a:r>
              <a:rPr lang="en-US" sz="1600" dirty="0">
                <a:latin typeface="Arial" panose="020B0604020202020204" pitchFamily="34" charset="0"/>
                <a:cs typeface="Arial" panose="020B0604020202020204" pitchFamily="34" charset="0"/>
              </a:rPr>
              <a:t> – the highest of any urban setting in America</a:t>
            </a:r>
            <a:r>
              <a:rPr lang="en-US" sz="1600" dirty="0" smtClean="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(A</a:t>
            </a:r>
            <a:r>
              <a:rPr lang="en-US" sz="900" i="1" dirty="0" smtClean="0">
                <a:latin typeface="Arial" panose="020B0604020202020204" pitchFamily="34" charset="0"/>
                <a:cs typeface="Arial" panose="020B0604020202020204" pitchFamily="34" charset="0"/>
              </a:rPr>
              <a:t>nnie </a:t>
            </a:r>
            <a:r>
              <a:rPr lang="en-US" sz="900" i="1" dirty="0">
                <a:latin typeface="Arial" panose="020B0604020202020204" pitchFamily="34" charset="0"/>
                <a:cs typeface="Arial" panose="020B0604020202020204" pitchFamily="34" charset="0"/>
              </a:rPr>
              <a:t>E. Casey Foundation, </a:t>
            </a:r>
            <a:r>
              <a:rPr lang="en-US" sz="900" i="1" dirty="0" smtClean="0">
                <a:latin typeface="Arial" panose="020B0604020202020204" pitchFamily="34" charset="0"/>
                <a:cs typeface="Arial" panose="020B0604020202020204" pitchFamily="34" charset="0"/>
              </a:rPr>
              <a:t>2012, www.aecf.org</a:t>
            </a:r>
            <a:r>
              <a:rPr lang="en-US" sz="900" i="1"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25" name="TextBox 24"/>
          <p:cNvSpPr txBox="1"/>
          <p:nvPr/>
        </p:nvSpPr>
        <p:spPr>
          <a:xfrm>
            <a:off x="903776" y="1828800"/>
            <a:ext cx="1229824" cy="707886"/>
          </a:xfrm>
          <a:prstGeom prst="rect">
            <a:avLst/>
          </a:prstGeom>
          <a:noFill/>
        </p:spPr>
        <p:txBody>
          <a:bodyPr wrap="none" rtlCol="0">
            <a:spAutoFit/>
          </a:bodyPr>
          <a:lstStyle/>
          <a:p>
            <a:pPr algn="ctr"/>
            <a:r>
              <a:rPr lang="en-US" sz="4000" dirty="0" smtClean="0">
                <a:latin typeface="Aharoni" panose="02010803020104030203" pitchFamily="2" charset="-79"/>
                <a:cs typeface="Aharoni" panose="02010803020104030203" pitchFamily="2" charset="-79"/>
              </a:rPr>
              <a:t>59%</a:t>
            </a:r>
            <a:endParaRPr lang="en-US" sz="4000" dirty="0">
              <a:latin typeface="Aharoni" panose="02010803020104030203" pitchFamily="2" charset="-79"/>
              <a:cs typeface="Aharoni" panose="02010803020104030203" pitchFamily="2" charset="-79"/>
            </a:endParaRPr>
          </a:p>
        </p:txBody>
      </p:sp>
      <p:sp>
        <p:nvSpPr>
          <p:cNvPr id="26" name="TextBox 14"/>
          <p:cNvSpPr txBox="1">
            <a:spLocks noChangeArrowheads="1"/>
          </p:cNvSpPr>
          <p:nvPr/>
        </p:nvSpPr>
        <p:spPr bwMode="auto">
          <a:xfrm>
            <a:off x="2525728" y="2971799"/>
            <a:ext cx="57038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sz="1600" dirty="0" smtClean="0">
                <a:solidFill>
                  <a:srgbClr val="000000"/>
                </a:solidFill>
                <a:cs typeface="Arial" charset="0"/>
              </a:rPr>
              <a:t>Women </a:t>
            </a:r>
            <a:r>
              <a:rPr lang="en-US" altLang="en-US" sz="1600" dirty="0">
                <a:solidFill>
                  <a:srgbClr val="000000"/>
                </a:solidFill>
                <a:cs typeface="Arial" charset="0"/>
              </a:rPr>
              <a:t>are dying from pregnancy-related causes at a rate 3 X greater than for the </a:t>
            </a:r>
            <a:r>
              <a:rPr lang="en-US" altLang="en-US" sz="1600" dirty="0" smtClean="0">
                <a:solidFill>
                  <a:srgbClr val="000000"/>
                </a:solidFill>
                <a:cs typeface="Arial" charset="0"/>
              </a:rPr>
              <a:t>nation, higher than Libya, Uruguay, or Vietnam. </a:t>
            </a:r>
            <a:r>
              <a:rPr lang="en-US" altLang="en-US" sz="1800" dirty="0" smtClean="0">
                <a:solidFill>
                  <a:srgbClr val="000000"/>
                </a:solidFill>
                <a:cs typeface="Arial" charset="0"/>
              </a:rPr>
              <a:t>	      </a:t>
            </a:r>
            <a:r>
              <a:rPr lang="en-US" altLang="en-US" sz="1800" i="1" dirty="0" smtClean="0">
                <a:solidFill>
                  <a:srgbClr val="000000"/>
                </a:solidFill>
                <a:cs typeface="Arial" charset="0"/>
              </a:rPr>
              <a:t>    		            </a:t>
            </a:r>
            <a:r>
              <a:rPr lang="en-US" altLang="en-US" sz="1050" i="1" dirty="0" smtClean="0">
                <a:solidFill>
                  <a:srgbClr val="000000"/>
                </a:solidFill>
                <a:cs typeface="Arial" charset="0"/>
              </a:rPr>
              <a:t>(</a:t>
            </a:r>
            <a:r>
              <a:rPr lang="en-US" altLang="en-US" sz="1050" i="1" dirty="0">
                <a:solidFill>
                  <a:srgbClr val="000000"/>
                </a:solidFill>
                <a:cs typeface="Arial" charset="0"/>
              </a:rPr>
              <a:t>Kaiser Health News, July 2014)</a:t>
            </a:r>
          </a:p>
        </p:txBody>
      </p:sp>
      <p:sp>
        <p:nvSpPr>
          <p:cNvPr id="27" name="TextBox 26"/>
          <p:cNvSpPr txBox="1"/>
          <p:nvPr/>
        </p:nvSpPr>
        <p:spPr>
          <a:xfrm>
            <a:off x="800100" y="2917777"/>
            <a:ext cx="1371600" cy="769441"/>
          </a:xfrm>
          <a:prstGeom prst="rect">
            <a:avLst/>
          </a:prstGeom>
          <a:noFill/>
        </p:spPr>
        <p:txBody>
          <a:bodyPr wrap="square" rtlCol="0">
            <a:spAutoFit/>
          </a:bodyPr>
          <a:lstStyle/>
          <a:p>
            <a:pPr algn="ctr"/>
            <a:r>
              <a:rPr lang="en-US" sz="4400" dirty="0" smtClean="0">
                <a:latin typeface="Aharoni" panose="02010803020104030203" pitchFamily="2" charset="-79"/>
                <a:cs typeface="Aharoni" panose="02010803020104030203" pitchFamily="2" charset="-79"/>
              </a:rPr>
              <a:t>3</a:t>
            </a:r>
            <a:r>
              <a:rPr lang="en-US" sz="2400" dirty="0" smtClean="0">
                <a:latin typeface="Aharoni" panose="02010803020104030203" pitchFamily="2" charset="-79"/>
                <a:cs typeface="Aharoni" panose="02010803020104030203" pitchFamily="2" charset="-79"/>
              </a:rPr>
              <a:t>x</a:t>
            </a:r>
            <a:endParaRPr lang="en-US" sz="2400" dirty="0">
              <a:latin typeface="Aharoni" panose="02010803020104030203" pitchFamily="2" charset="-79"/>
              <a:cs typeface="Aharoni" panose="02010803020104030203" pitchFamily="2" charset="-79"/>
            </a:endParaRPr>
          </a:p>
        </p:txBody>
      </p:sp>
      <p:sp>
        <p:nvSpPr>
          <p:cNvPr id="28" name="TextBox 15"/>
          <p:cNvSpPr txBox="1">
            <a:spLocks noChangeArrowheads="1"/>
          </p:cNvSpPr>
          <p:nvPr/>
        </p:nvSpPr>
        <p:spPr bwMode="auto">
          <a:xfrm>
            <a:off x="2590799" y="4197792"/>
            <a:ext cx="56387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sz="1600" dirty="0">
                <a:solidFill>
                  <a:srgbClr val="000000"/>
                </a:solidFill>
                <a:cs typeface="Arial" charset="0"/>
              </a:rPr>
              <a:t>Detroit- One of the highest illiteracy rates in the country with over </a:t>
            </a:r>
            <a:r>
              <a:rPr lang="en-US" altLang="en-US" sz="1600" b="1" dirty="0">
                <a:solidFill>
                  <a:srgbClr val="000000"/>
                </a:solidFill>
                <a:cs typeface="Arial" charset="0"/>
              </a:rPr>
              <a:t>47% of Metro Detroiters </a:t>
            </a:r>
            <a:r>
              <a:rPr lang="en-US" altLang="en-US" sz="1600" dirty="0">
                <a:solidFill>
                  <a:srgbClr val="000000"/>
                </a:solidFill>
                <a:cs typeface="Arial" charset="0"/>
              </a:rPr>
              <a:t>classified as functionally </a:t>
            </a:r>
            <a:r>
              <a:rPr lang="en-US" altLang="en-US" sz="1600" dirty="0" smtClean="0">
                <a:solidFill>
                  <a:srgbClr val="000000"/>
                </a:solidFill>
                <a:cs typeface="Arial" charset="0"/>
              </a:rPr>
              <a:t>illiterate. 				</a:t>
            </a:r>
            <a:r>
              <a:rPr lang="en-US" altLang="en-US" sz="1400" dirty="0" smtClean="0">
                <a:solidFill>
                  <a:srgbClr val="000000"/>
                </a:solidFill>
                <a:cs typeface="Arial" charset="0"/>
              </a:rPr>
              <a:t>       </a:t>
            </a:r>
            <a:r>
              <a:rPr lang="en-US" altLang="en-US" sz="1100" i="1" dirty="0" smtClean="0">
                <a:solidFill>
                  <a:srgbClr val="000000"/>
                </a:solidFill>
                <a:cs typeface="Arial" charset="0"/>
              </a:rPr>
              <a:t>(</a:t>
            </a:r>
            <a:r>
              <a:rPr lang="en-US" altLang="en-US" sz="1100" i="1" dirty="0">
                <a:solidFill>
                  <a:srgbClr val="000000"/>
                </a:solidFill>
                <a:cs typeface="Arial" charset="0"/>
              </a:rPr>
              <a:t>Detroit Literacy.org)</a:t>
            </a:r>
          </a:p>
        </p:txBody>
      </p:sp>
      <p:sp>
        <p:nvSpPr>
          <p:cNvPr id="29" name="TextBox 9"/>
          <p:cNvSpPr txBox="1">
            <a:spLocks noChangeArrowheads="1"/>
          </p:cNvSpPr>
          <p:nvPr/>
        </p:nvSpPr>
        <p:spPr bwMode="auto">
          <a:xfrm>
            <a:off x="909088" y="4245114"/>
            <a:ext cx="1229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4000" dirty="0">
                <a:solidFill>
                  <a:srgbClr val="000000"/>
                </a:solidFill>
                <a:latin typeface="Aharoni" pitchFamily="2" charset="-79"/>
                <a:cs typeface="Aharoni" pitchFamily="2" charset="-79"/>
              </a:rPr>
              <a:t>47%</a:t>
            </a: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8928" b="12500"/>
          <a:stretch/>
        </p:blipFill>
        <p:spPr>
          <a:xfrm>
            <a:off x="7696200" y="261256"/>
            <a:ext cx="1219200" cy="957943"/>
          </a:xfrm>
          <a:prstGeom prst="rect">
            <a:avLst/>
          </a:prstGeom>
        </p:spPr>
      </p:pic>
      <p:sp>
        <p:nvSpPr>
          <p:cNvPr id="31" name="Date Placeholder 4"/>
          <p:cNvSpPr txBox="1">
            <a:spLocks/>
          </p:cNvSpPr>
          <p:nvPr/>
        </p:nvSpPr>
        <p:spPr>
          <a:xfrm>
            <a:off x="8763000" y="6477000"/>
            <a:ext cx="368808" cy="36576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553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1" y="2579259"/>
            <a:ext cx="3560619" cy="2373745"/>
          </a:xfrm>
          <a:prstGeom prst="rect">
            <a:avLst/>
          </a:prstGeom>
          <a:ln w="123825" cap="sq">
            <a:solidFill>
              <a:srgbClr val="B5B2A7"/>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p:cNvSpPr>
            <a:spLocks noGrp="1"/>
          </p:cNvSpPr>
          <p:nvPr>
            <p:ph sz="quarter" idx="1"/>
          </p:nvPr>
        </p:nvSpPr>
        <p:spPr>
          <a:xfrm>
            <a:off x="381006" y="1600205"/>
            <a:ext cx="8458199" cy="5946243"/>
          </a:xfrm>
          <a:prstGeom prst="rect">
            <a:avLst/>
          </a:prstGeom>
        </p:spPr>
        <p:txBody>
          <a:bodyPr wrap="square">
            <a:spAutoFit/>
          </a:bodyPr>
          <a:lstStyle/>
          <a:p>
            <a:pPr algn="just">
              <a:spcBef>
                <a:spcPts val="0"/>
              </a:spcBef>
              <a:buBlip>
                <a:blip r:embed="rId4"/>
              </a:buBlip>
            </a:pPr>
            <a:r>
              <a:rPr lang="en-US" sz="2800" dirty="0" smtClean="0"/>
              <a:t> </a:t>
            </a:r>
            <a:r>
              <a:rPr lang="en-US" sz="2800" b="1" dirty="0" smtClean="0"/>
              <a:t>Population</a:t>
            </a:r>
            <a:r>
              <a:rPr lang="en-US" sz="2800" dirty="0" smtClean="0"/>
              <a:t> living in poverty: </a:t>
            </a:r>
          </a:p>
          <a:p>
            <a:pPr marL="0" indent="0" algn="just">
              <a:spcBef>
                <a:spcPts val="0"/>
              </a:spcBef>
              <a:buNone/>
            </a:pPr>
            <a:r>
              <a:rPr lang="en-US" sz="2800" dirty="0" smtClean="0"/>
              <a:t>     </a:t>
            </a:r>
            <a:r>
              <a:rPr lang="en-US" sz="2800" b="1" dirty="0" smtClean="0"/>
              <a:t>1,685,000 or 17%  </a:t>
            </a:r>
          </a:p>
          <a:p>
            <a:pPr marL="274320" lvl="1" indent="0" algn="just">
              <a:buNone/>
            </a:pPr>
            <a:endParaRPr lang="en-US" sz="1500" i="1" dirty="0" smtClean="0">
              <a:solidFill>
                <a:schemeClr val="tx1"/>
              </a:solidFill>
            </a:endParaRPr>
          </a:p>
          <a:p>
            <a:pPr marL="274320" lvl="1" indent="0" algn="just">
              <a:buNone/>
            </a:pPr>
            <a:r>
              <a:rPr lang="en-US" sz="2000" i="1" dirty="0" smtClean="0">
                <a:solidFill>
                  <a:schemeClr val="tx1"/>
                </a:solidFill>
              </a:rPr>
              <a:t>Enough people to fill Comerica Park </a:t>
            </a:r>
          </a:p>
          <a:p>
            <a:pPr marL="274320" lvl="1" indent="0" algn="just">
              <a:buNone/>
            </a:pPr>
            <a:r>
              <a:rPr lang="en-US" sz="2000" i="1" dirty="0" smtClean="0">
                <a:solidFill>
                  <a:schemeClr val="tx1"/>
                </a:solidFill>
              </a:rPr>
              <a:t>to capacity 40 times!</a:t>
            </a:r>
          </a:p>
          <a:p>
            <a:pPr marL="0" indent="0" algn="just">
              <a:buNone/>
            </a:pPr>
            <a:endParaRPr lang="en-US" sz="2500" dirty="0" smtClean="0"/>
          </a:p>
          <a:p>
            <a:pPr algn="just">
              <a:spcBef>
                <a:spcPts val="0"/>
              </a:spcBef>
              <a:buBlip>
                <a:blip r:embed="rId4"/>
              </a:buBlip>
            </a:pPr>
            <a:r>
              <a:rPr lang="en-US" sz="2800" dirty="0" smtClean="0"/>
              <a:t> </a:t>
            </a:r>
            <a:r>
              <a:rPr lang="en-US" sz="2800" b="1" dirty="0" smtClean="0"/>
              <a:t>Children</a:t>
            </a:r>
            <a:r>
              <a:rPr lang="en-US" sz="2800" dirty="0" smtClean="0"/>
              <a:t> living in poverty: </a:t>
            </a:r>
          </a:p>
          <a:p>
            <a:pPr marL="0" indent="0" algn="just">
              <a:spcBef>
                <a:spcPts val="0"/>
              </a:spcBef>
              <a:buNone/>
            </a:pPr>
            <a:r>
              <a:rPr lang="en-US" sz="2800" dirty="0" smtClean="0"/>
              <a:t>     </a:t>
            </a:r>
            <a:r>
              <a:rPr lang="en-US" sz="2800" b="1" dirty="0" smtClean="0"/>
              <a:t>554,000 or 25% </a:t>
            </a:r>
            <a:r>
              <a:rPr lang="en-US" sz="2800" b="1" i="1" dirty="0" smtClean="0"/>
              <a:t> </a:t>
            </a:r>
          </a:p>
          <a:p>
            <a:pPr marL="274320" lvl="1" indent="0" algn="just">
              <a:buNone/>
            </a:pPr>
            <a:endParaRPr lang="en-US" sz="1500" i="1" dirty="0" smtClean="0">
              <a:solidFill>
                <a:schemeClr val="tx1"/>
              </a:solidFill>
            </a:endParaRPr>
          </a:p>
          <a:p>
            <a:pPr marL="274320" lvl="1" indent="0">
              <a:buNone/>
            </a:pPr>
            <a:r>
              <a:rPr lang="en-US" sz="2000" i="1" dirty="0" smtClean="0">
                <a:solidFill>
                  <a:schemeClr val="tx1"/>
                </a:solidFill>
              </a:rPr>
              <a:t>Enough children to fill Comerica Park </a:t>
            </a:r>
            <a:br>
              <a:rPr lang="en-US" sz="2000" i="1" dirty="0" smtClean="0">
                <a:solidFill>
                  <a:schemeClr val="tx1"/>
                </a:solidFill>
              </a:rPr>
            </a:br>
            <a:r>
              <a:rPr lang="en-US" sz="2000" i="1" dirty="0" smtClean="0">
                <a:solidFill>
                  <a:schemeClr val="tx1"/>
                </a:solidFill>
              </a:rPr>
              <a:t>to capacity over 13 times!  </a:t>
            </a:r>
          </a:p>
          <a:p>
            <a:pPr marL="274320" lvl="1" indent="0" algn="just">
              <a:buNone/>
            </a:pPr>
            <a:endParaRPr lang="en-US" sz="1600" i="1" dirty="0" smtClean="0">
              <a:solidFill>
                <a:schemeClr val="tx1"/>
              </a:solidFill>
            </a:endParaRPr>
          </a:p>
          <a:p>
            <a:pPr marL="274320" lvl="1" indent="0" algn="just">
              <a:buNone/>
            </a:pPr>
            <a:r>
              <a:rPr lang="en-US" sz="1600" i="1" dirty="0" smtClean="0">
                <a:solidFill>
                  <a:schemeClr val="tx1"/>
                </a:solidFill>
              </a:rPr>
              <a:t>				 (Annie E. Casey Foundation, www.aecf.org 2013)</a:t>
            </a:r>
          </a:p>
          <a:p>
            <a:pPr marL="274320" lvl="1" indent="0" algn="just">
              <a:buNone/>
            </a:pPr>
            <a:r>
              <a:rPr lang="en-US" sz="1500" i="1" dirty="0" smtClean="0"/>
              <a:t/>
            </a:r>
            <a:br>
              <a:rPr lang="en-US" sz="1500" i="1" dirty="0" smtClean="0"/>
            </a:br>
            <a:r>
              <a:rPr lang="en-US" sz="1500" i="1" dirty="0" smtClean="0"/>
              <a:t/>
            </a:r>
            <a:br>
              <a:rPr lang="en-US" sz="1500" i="1" dirty="0" smtClean="0"/>
            </a:br>
            <a:endParaRPr lang="en-US" sz="1500" i="1" dirty="0" smtClean="0"/>
          </a:p>
          <a:p>
            <a:pPr algn="just"/>
            <a:endParaRPr lang="en-US" sz="2000" dirty="0"/>
          </a:p>
        </p:txBody>
      </p:sp>
      <p:sp>
        <p:nvSpPr>
          <p:cNvPr id="7" name="Title 2"/>
          <p:cNvSpPr txBox="1">
            <a:spLocks/>
          </p:cNvSpPr>
          <p:nvPr/>
        </p:nvSpPr>
        <p:spPr>
          <a:xfrm>
            <a:off x="304801" y="269777"/>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prstClr val="black"/>
                </a:solidFill>
                <a:latin typeface="Arial" panose="020B0604020202020204" pitchFamily="34" charset="0"/>
                <a:ea typeface="Batang" panose="02030600000101010101" pitchFamily="18" charset="-127"/>
                <a:cs typeface="Arial" panose="020B0604020202020204" pitchFamily="34" charset="0"/>
              </a:rPr>
              <a:t>Michigan Poverty Level</a:t>
            </a:r>
            <a:endParaRPr lang="en-US" sz="40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8928" b="12500"/>
          <a:stretch/>
        </p:blipFill>
        <p:spPr>
          <a:xfrm>
            <a:off x="7696200" y="261256"/>
            <a:ext cx="1219200" cy="957943"/>
          </a:xfrm>
          <a:prstGeom prst="rect">
            <a:avLst/>
          </a:prstGeom>
        </p:spPr>
      </p:pic>
      <p:sp>
        <p:nvSpPr>
          <p:cNvPr id="11"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840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04801" y="269777"/>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prstClr val="black"/>
                </a:solidFill>
                <a:latin typeface="Arial" panose="020B0604020202020204" pitchFamily="34" charset="0"/>
                <a:ea typeface="Batang" panose="02030600000101010101" pitchFamily="18" charset="-127"/>
                <a:cs typeface="Arial" panose="020B0604020202020204" pitchFamily="34" charset="0"/>
              </a:rPr>
              <a:t>National Poverty Level</a:t>
            </a:r>
            <a:endParaRPr lang="en-US" sz="40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1578009"/>
            <a:ext cx="7467600" cy="4756673"/>
          </a:xfrm>
          <a:prstGeom prst="rect">
            <a:avLst/>
          </a:prstGeom>
          <a:solidFill>
            <a:schemeClr val="bg1">
              <a:lumMod val="85000"/>
            </a:schemeClr>
          </a:solidFill>
        </p:spPr>
      </p:pic>
      <p:sp>
        <p:nvSpPr>
          <p:cNvPr id="3" name="Content Placeholder 2"/>
          <p:cNvSpPr>
            <a:spLocks noGrp="1"/>
          </p:cNvSpPr>
          <p:nvPr>
            <p:ph sz="quarter" idx="1"/>
          </p:nvPr>
        </p:nvSpPr>
        <p:spPr>
          <a:xfrm>
            <a:off x="838201" y="2514600"/>
            <a:ext cx="6689325" cy="3425952"/>
          </a:xfrm>
        </p:spPr>
        <p:txBody>
          <a:bodyPr>
            <a:normAutofit fontScale="92500"/>
          </a:bodyPr>
          <a:lstStyle/>
          <a:p>
            <a:pPr lvl="0"/>
            <a:endParaRPr lang="en-US" b="1" dirty="0" smtClean="0">
              <a:effectLst>
                <a:outerShdw blurRad="69850" dist="43180" dir="5400000" sx="0" sy="0">
                  <a:srgbClr val="000000">
                    <a:alpha val="65000"/>
                  </a:srgbClr>
                </a:outerShdw>
              </a:effectLst>
            </a:endParaRPr>
          </a:p>
          <a:p>
            <a:pPr lvl="0"/>
            <a:endParaRPr lang="en-US" b="1" dirty="0">
              <a:effectLst>
                <a:outerShdw blurRad="69850" dist="43180" dir="5400000" sx="0" sy="0">
                  <a:srgbClr val="000000">
                    <a:alpha val="65000"/>
                  </a:srgbClr>
                </a:outerShdw>
              </a:effectLst>
            </a:endParaRPr>
          </a:p>
          <a:p>
            <a:pPr marL="274320" lvl="1" indent="0" algn="ctr">
              <a:lnSpc>
                <a:spcPct val="110000"/>
              </a:lnSpc>
              <a:spcBef>
                <a:spcPts val="0"/>
              </a:spcBef>
              <a:buClr>
                <a:schemeClr val="tx2"/>
              </a:buClr>
              <a:buNone/>
            </a:pPr>
            <a:r>
              <a:rPr lang="en-US" sz="4200" dirty="0" smtClean="0">
                <a:solidFill>
                  <a:schemeClr val="tx1"/>
                </a:solidFill>
                <a:effectLst>
                  <a:outerShdw blurRad="69850" dist="43180" dir="5400000" sx="0" sy="0">
                    <a:srgbClr val="000000">
                      <a:alpha val="65000"/>
                    </a:srgbClr>
                  </a:outerShdw>
                </a:effectLst>
              </a:rPr>
              <a:t>In </a:t>
            </a:r>
            <a:r>
              <a:rPr lang="en-US" sz="4200" dirty="0">
                <a:solidFill>
                  <a:schemeClr val="tx1"/>
                </a:solidFill>
                <a:effectLst>
                  <a:outerShdw blurRad="69850" dist="43180" dir="5400000" sx="0" sy="0">
                    <a:srgbClr val="000000">
                      <a:alpha val="65000"/>
                    </a:srgbClr>
                  </a:outerShdw>
                </a:effectLst>
              </a:rPr>
              <a:t>the </a:t>
            </a:r>
            <a:r>
              <a:rPr lang="en-US" sz="4200" dirty="0" smtClean="0">
                <a:solidFill>
                  <a:schemeClr val="tx1"/>
                </a:solidFill>
                <a:effectLst>
                  <a:outerShdw blurRad="69850" dist="43180" dir="5400000" sx="0" sy="0">
                    <a:srgbClr val="000000">
                      <a:alpha val="65000"/>
                    </a:srgbClr>
                  </a:outerShdw>
                </a:effectLst>
              </a:rPr>
              <a:t>U.S., </a:t>
            </a:r>
            <a:r>
              <a:rPr lang="en-US" sz="4200" b="1" dirty="0" smtClean="0">
                <a:solidFill>
                  <a:schemeClr val="tx1"/>
                </a:solidFill>
                <a:ea typeface="Batang" panose="02030600000101010101" pitchFamily="18" charset="-127"/>
              </a:rPr>
              <a:t>48.8 </a:t>
            </a:r>
            <a:r>
              <a:rPr lang="en-US" sz="4200" b="1" dirty="0">
                <a:solidFill>
                  <a:schemeClr val="tx1"/>
                </a:solidFill>
                <a:ea typeface="Batang" panose="02030600000101010101" pitchFamily="18" charset="-127"/>
              </a:rPr>
              <a:t>million </a:t>
            </a:r>
            <a:r>
              <a:rPr lang="en-US" sz="4200" b="1" dirty="0" smtClean="0">
                <a:solidFill>
                  <a:schemeClr val="tx1"/>
                </a:solidFill>
                <a:ea typeface="Batang" panose="02030600000101010101" pitchFamily="18" charset="-127"/>
              </a:rPr>
              <a:t>(16%) </a:t>
            </a:r>
            <a:r>
              <a:rPr lang="en-US" sz="4200" dirty="0" smtClean="0">
                <a:solidFill>
                  <a:schemeClr val="tx1"/>
                </a:solidFill>
                <a:ea typeface="Batang" panose="02030600000101010101" pitchFamily="18" charset="-127"/>
              </a:rPr>
              <a:t>are living </a:t>
            </a:r>
            <a:r>
              <a:rPr lang="en-US" sz="4200" dirty="0">
                <a:solidFill>
                  <a:schemeClr val="tx1"/>
                </a:solidFill>
                <a:ea typeface="Batang" panose="02030600000101010101" pitchFamily="18" charset="-127"/>
              </a:rPr>
              <a:t>in poverty in </a:t>
            </a:r>
            <a:r>
              <a:rPr lang="en-US" sz="4200" dirty="0" smtClean="0">
                <a:solidFill>
                  <a:schemeClr val="tx1"/>
                </a:solidFill>
                <a:ea typeface="Batang" panose="02030600000101010101" pitchFamily="18" charset="-127"/>
              </a:rPr>
              <a:t>America</a:t>
            </a:r>
          </a:p>
          <a:p>
            <a:pPr marL="274320" lvl="1" indent="0" algn="ctr">
              <a:lnSpc>
                <a:spcPct val="110000"/>
              </a:lnSpc>
              <a:spcBef>
                <a:spcPts val="0"/>
              </a:spcBef>
              <a:buClr>
                <a:schemeClr val="tx2"/>
              </a:buClr>
              <a:buNone/>
            </a:pPr>
            <a:r>
              <a:rPr lang="en-US" sz="4200" dirty="0" smtClean="0">
                <a:solidFill>
                  <a:schemeClr val="tx1"/>
                </a:solidFill>
                <a:ea typeface="Batang" panose="02030600000101010101" pitchFamily="18" charset="-127"/>
              </a:rPr>
              <a:t>	</a:t>
            </a:r>
            <a:endParaRPr lang="en-US" dirty="0"/>
          </a:p>
        </p:txBody>
      </p:sp>
      <p:sp>
        <p:nvSpPr>
          <p:cNvPr id="7" name="TextBox 6"/>
          <p:cNvSpPr txBox="1"/>
          <p:nvPr/>
        </p:nvSpPr>
        <p:spPr>
          <a:xfrm>
            <a:off x="457200" y="6172206"/>
            <a:ext cx="3505200" cy="530915"/>
          </a:xfrm>
          <a:prstGeom prst="rect">
            <a:avLst/>
          </a:prstGeom>
          <a:noFill/>
        </p:spPr>
        <p:txBody>
          <a:bodyPr wrap="square" rtlCol="0">
            <a:spAutoFit/>
          </a:bodyPr>
          <a:lstStyle/>
          <a:p>
            <a:pPr marL="0" lvl="1"/>
            <a:r>
              <a:rPr lang="en-US" sz="1050" i="1" dirty="0">
                <a:solidFill>
                  <a:prstClr val="black"/>
                </a:solidFill>
                <a:ea typeface="Batang" panose="02030600000101010101" pitchFamily="18" charset="-127"/>
              </a:rPr>
              <a:t>(Annie E. Casey Foundation, Kid’s Count Report </a:t>
            </a:r>
            <a:r>
              <a:rPr lang="en-US" sz="1050" i="1" dirty="0" smtClean="0">
                <a:solidFill>
                  <a:prstClr val="black"/>
                </a:solidFill>
                <a:ea typeface="Batang" panose="02030600000101010101" pitchFamily="18" charset="-127"/>
              </a:rPr>
              <a:t>2013)</a:t>
            </a:r>
            <a:endParaRPr lang="en-US" sz="1600" i="1" dirty="0">
              <a:solidFill>
                <a:prstClr val="black"/>
              </a:solidFill>
              <a:ea typeface="Batang" panose="02030600000101010101" pitchFamily="18" charset="-127"/>
            </a:endParaRPr>
          </a:p>
          <a:p>
            <a:endParaRPr lang="en-US" dirty="0">
              <a:solidFill>
                <a:prstClr val="black"/>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8928" b="12500"/>
          <a:stretch/>
        </p:blipFill>
        <p:spPr>
          <a:xfrm>
            <a:off x="7696200" y="261256"/>
            <a:ext cx="1219200" cy="957943"/>
          </a:xfrm>
          <a:prstGeom prst="rect">
            <a:avLst/>
          </a:prstGeom>
        </p:spPr>
      </p:pic>
      <p:sp>
        <p:nvSpPr>
          <p:cNvPr id="12"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593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36" descr="C:\Users\Joe\AppData\Local\Microsoft\Windows\INetCache\IE\0MUXIKB2\thumb_rx_symbol_black_arial_plai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9266" y="1905000"/>
            <a:ext cx="436334" cy="436334"/>
          </a:xfrm>
          <a:prstGeom prst="rect">
            <a:avLst/>
          </a:prstGeom>
          <a:noFill/>
          <a:extLst>
            <a:ext uri="{909E8E84-426E-40DD-AFC4-6F175D3DCCD1}">
              <a14:hiddenFill xmlns:a14="http://schemas.microsoft.com/office/drawing/2010/main">
                <a:solidFill>
                  <a:srgbClr val="FFFFFF"/>
                </a:solidFill>
              </a14:hiddenFill>
            </a:ext>
          </a:extLst>
        </p:spPr>
      </p:pic>
      <p:sp>
        <p:nvSpPr>
          <p:cNvPr id="21515" name="TextBox 10"/>
          <p:cNvSpPr txBox="1">
            <a:spLocks noChangeArrowheads="1"/>
          </p:cNvSpPr>
          <p:nvPr/>
        </p:nvSpPr>
        <p:spPr bwMode="auto">
          <a:xfrm>
            <a:off x="4800600" y="2142053"/>
            <a:ext cx="20574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800" b="1" dirty="0" smtClean="0"/>
              <a:t>Condition- specific Standards </a:t>
            </a:r>
            <a:endParaRPr lang="en-US" altLang="en-US" sz="1800" b="1" dirty="0"/>
          </a:p>
          <a:p>
            <a:pPr algn="ctr" eaLnBrk="1" hangingPunct="1">
              <a:spcBef>
                <a:spcPct val="0"/>
              </a:spcBef>
              <a:buClrTx/>
              <a:buSzTx/>
              <a:buFontTx/>
              <a:buNone/>
            </a:pPr>
            <a:r>
              <a:rPr lang="en-US" altLang="en-US" sz="1800" b="1" dirty="0"/>
              <a:t>of </a:t>
            </a:r>
            <a:r>
              <a:rPr lang="en-US" altLang="en-US" sz="1800" b="1" dirty="0" smtClean="0"/>
              <a:t>Care </a:t>
            </a:r>
          </a:p>
          <a:p>
            <a:pPr algn="ctr" eaLnBrk="1" hangingPunct="1">
              <a:spcBef>
                <a:spcPct val="0"/>
              </a:spcBef>
              <a:buClrTx/>
              <a:buSzTx/>
              <a:buFontTx/>
              <a:buNone/>
            </a:pPr>
            <a:r>
              <a:rPr lang="en-US" altLang="en-US" sz="1400" b="1" dirty="0" smtClean="0"/>
              <a:t>(National </a:t>
            </a:r>
          </a:p>
          <a:p>
            <a:pPr algn="ctr" eaLnBrk="1" hangingPunct="1">
              <a:spcBef>
                <a:spcPct val="0"/>
              </a:spcBef>
              <a:buClrTx/>
              <a:buSzTx/>
              <a:buFontTx/>
              <a:buNone/>
            </a:pPr>
            <a:r>
              <a:rPr lang="en-US" altLang="en-US" sz="1400" b="1" dirty="0" smtClean="0"/>
              <a:t>Quality Forum establishes </a:t>
            </a:r>
          </a:p>
          <a:p>
            <a:pPr algn="ctr" eaLnBrk="1" hangingPunct="1">
              <a:spcBef>
                <a:spcPct val="0"/>
              </a:spcBef>
              <a:buClrTx/>
              <a:buSzTx/>
              <a:buFontTx/>
              <a:buNone/>
            </a:pPr>
            <a:r>
              <a:rPr lang="en-US" altLang="en-US" sz="1400" b="1" dirty="0"/>
              <a:t>m</a:t>
            </a:r>
            <a:r>
              <a:rPr lang="en-US" altLang="en-US" sz="1400" b="1" dirty="0" smtClean="0"/>
              <a:t>easures and </a:t>
            </a:r>
            <a:r>
              <a:rPr lang="en-US" altLang="en-US" sz="1400" b="1" dirty="0"/>
              <a:t>a</a:t>
            </a:r>
            <a:r>
              <a:rPr lang="en-US" altLang="en-US" sz="1400" b="1" dirty="0" smtClean="0"/>
              <a:t>nalytics)</a:t>
            </a:r>
            <a:endParaRPr lang="en-US" altLang="en-US" sz="1400" b="1" dirty="0"/>
          </a:p>
        </p:txBody>
      </p:sp>
      <p:pic>
        <p:nvPicPr>
          <p:cNvPr id="41" name="Picture 30" descr="C:\Users\Joe\AppData\Local\Microsoft\Windows\INetCache\IE\9JKEZ4YP\desktop_computer_icon_by_ivprogrammer-d5hefu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484" y="58674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391400" y="1548586"/>
            <a:ext cx="1752600" cy="3354765"/>
          </a:xfrm>
          <a:prstGeom prst="rect">
            <a:avLst/>
          </a:prstGeom>
          <a:noFill/>
        </p:spPr>
        <p:txBody>
          <a:bodyPr wrap="square" rtlCol="0">
            <a:spAutoFit/>
          </a:bodyPr>
          <a:lstStyle/>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Industrywide</a:t>
            </a:r>
          </a:p>
          <a:p>
            <a:pPr algn="ctr"/>
            <a:endParaRPr lang="en-US" sz="1600" dirty="0" smtClean="0">
              <a:latin typeface="Arial" panose="020B0604020202020204" pitchFamily="34" charset="0"/>
              <a:cs typeface="Arial" panose="020B0604020202020204" pitchFamily="34" charset="0"/>
            </a:endParaRPr>
          </a:p>
          <a:p>
            <a:pPr algn="ct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Training</a:t>
            </a:r>
          </a:p>
          <a:p>
            <a:pPr algn="ct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Implementation</a:t>
            </a:r>
            <a:endParaRPr lang="en-US" sz="1600" b="1" dirty="0">
              <a:latin typeface="Arial" panose="020B0604020202020204" pitchFamily="34" charset="0"/>
              <a:cs typeface="Arial" panose="020B0604020202020204" pitchFamily="34" charset="0"/>
            </a:endParaRPr>
          </a:p>
        </p:txBody>
      </p:sp>
      <p:pic>
        <p:nvPicPr>
          <p:cNvPr id="47" name="Picture 16" descr="C:\Users\Joe\AppData\Local\Microsoft\Windows\INetCache\IE\9JKEZ4YP\Best_Practices_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9519" y="2434495"/>
            <a:ext cx="1517681" cy="897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261256"/>
            <a:ext cx="1207978" cy="95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76201"/>
            <a:ext cx="8229600" cy="956846"/>
          </a:xfrm>
        </p:spPr>
        <p:txBody>
          <a:bodyPr>
            <a:noAutofit/>
          </a:bodyPr>
          <a:lstStyle/>
          <a:p>
            <a:pPr algn="ctr">
              <a:defRPr/>
            </a:pPr>
            <a:r>
              <a:rPr lang="en-US" sz="3600" dirty="0" smtClean="0">
                <a:solidFill>
                  <a:schemeClr val="tx1"/>
                </a:solidFill>
              </a:rPr>
              <a:t>The Medical Model</a:t>
            </a:r>
            <a:br>
              <a:rPr lang="en-US" sz="3600" dirty="0" smtClean="0">
                <a:solidFill>
                  <a:schemeClr val="tx1"/>
                </a:solidFill>
              </a:rPr>
            </a:br>
            <a:r>
              <a:rPr lang="en-US" sz="3600" dirty="0" smtClean="0">
                <a:solidFill>
                  <a:schemeClr val="tx1"/>
                </a:solidFill>
              </a:rPr>
              <a:t>Understanding and Treating Disease </a:t>
            </a:r>
            <a:endParaRPr lang="en-US" sz="3600" dirty="0">
              <a:solidFill>
                <a:schemeClr val="tx1"/>
              </a:solidFill>
            </a:endParaRPr>
          </a:p>
        </p:txBody>
      </p:sp>
      <p:sp>
        <p:nvSpPr>
          <p:cNvPr id="21513" name="TextBox 8"/>
          <p:cNvSpPr txBox="1">
            <a:spLocks noChangeArrowheads="1"/>
          </p:cNvSpPr>
          <p:nvPr/>
        </p:nvSpPr>
        <p:spPr bwMode="auto">
          <a:xfrm>
            <a:off x="152400" y="1828800"/>
            <a:ext cx="18288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800" b="1" dirty="0" smtClean="0"/>
              <a:t>Research Evaluation, Meta-analysis CQI *</a:t>
            </a:r>
          </a:p>
          <a:p>
            <a:pPr algn="ctr" eaLnBrk="1" hangingPunct="1">
              <a:spcBef>
                <a:spcPct val="0"/>
              </a:spcBef>
              <a:buClrTx/>
              <a:buSzTx/>
              <a:buFontTx/>
              <a:buNone/>
            </a:pPr>
            <a:endParaRPr lang="en-US" altLang="en-US" sz="1800" b="1" dirty="0" smtClean="0"/>
          </a:p>
          <a:p>
            <a:pPr algn="ctr" eaLnBrk="1" hangingPunct="1">
              <a:spcBef>
                <a:spcPct val="0"/>
              </a:spcBef>
              <a:buClrTx/>
              <a:buSzTx/>
              <a:buFontTx/>
              <a:buNone/>
            </a:pPr>
            <a:endParaRPr lang="en-US" altLang="en-US" sz="1800" b="1" dirty="0" smtClean="0"/>
          </a:p>
          <a:p>
            <a:pPr algn="ctr" eaLnBrk="1" hangingPunct="1">
              <a:spcBef>
                <a:spcPct val="0"/>
              </a:spcBef>
              <a:buClrTx/>
              <a:buSzTx/>
              <a:buFontTx/>
              <a:buNone/>
            </a:pPr>
            <a:endParaRPr lang="en-US" altLang="en-US" sz="1400" b="1" dirty="0" smtClean="0"/>
          </a:p>
          <a:p>
            <a:pPr algn="ctr" eaLnBrk="1" hangingPunct="1">
              <a:spcBef>
                <a:spcPct val="0"/>
              </a:spcBef>
              <a:buClrTx/>
              <a:buSzTx/>
              <a:buFontTx/>
              <a:buNone/>
            </a:pPr>
            <a:endParaRPr lang="en-US" altLang="en-US" sz="1400" b="1" dirty="0"/>
          </a:p>
          <a:p>
            <a:pPr algn="ctr" eaLnBrk="1" hangingPunct="1">
              <a:spcBef>
                <a:spcPct val="0"/>
              </a:spcBef>
              <a:buClrTx/>
              <a:buSzTx/>
              <a:buFontTx/>
              <a:buNone/>
            </a:pPr>
            <a:r>
              <a:rPr lang="en-US" altLang="en-US" sz="1400" b="1" dirty="0" smtClean="0"/>
              <a:t>(e.g., </a:t>
            </a:r>
            <a:r>
              <a:rPr lang="en-US" altLang="en-US" sz="1400" b="1" dirty="0"/>
              <a:t>d</a:t>
            </a:r>
            <a:r>
              <a:rPr lang="en-US" altLang="en-US" sz="1400" b="1" dirty="0" smtClean="0"/>
              <a:t>iabetes, asthma</a:t>
            </a:r>
            <a:r>
              <a:rPr lang="en-US" altLang="en-US" sz="1400" b="1" smtClean="0"/>
              <a:t>, cancer)</a:t>
            </a:r>
            <a:endParaRPr lang="en-US" altLang="en-US" sz="1400" b="1" dirty="0" smtClean="0"/>
          </a:p>
        </p:txBody>
      </p:sp>
      <p:sp>
        <p:nvSpPr>
          <p:cNvPr id="21514" name="TextBox 9"/>
          <p:cNvSpPr txBox="1">
            <a:spLocks noChangeArrowheads="1"/>
          </p:cNvSpPr>
          <p:nvPr/>
        </p:nvSpPr>
        <p:spPr bwMode="auto">
          <a:xfrm>
            <a:off x="2438400" y="1981200"/>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2000" b="1" dirty="0" smtClean="0"/>
              <a:t>Evidence- based</a:t>
            </a:r>
            <a:endParaRPr lang="en-US" altLang="en-US" sz="2000" b="1" dirty="0"/>
          </a:p>
        </p:txBody>
      </p:sp>
      <p:sp>
        <p:nvSpPr>
          <p:cNvPr id="3" name="TextBox 2"/>
          <p:cNvSpPr txBox="1"/>
          <p:nvPr/>
        </p:nvSpPr>
        <p:spPr>
          <a:xfrm>
            <a:off x="1402138" y="1143000"/>
            <a:ext cx="6149975"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A uniform system of industrywide standards and analytics with continuous quality improvement (CQI)</a:t>
            </a:r>
            <a:endParaRPr lang="en-US" sz="1600" b="1" dirty="0">
              <a:latin typeface="Arial" panose="020B0604020202020204" pitchFamily="34" charset="0"/>
              <a:cs typeface="Arial" panose="020B0604020202020204" pitchFamily="34" charset="0"/>
            </a:endParaRPr>
          </a:p>
        </p:txBody>
      </p:sp>
      <p:sp>
        <p:nvSpPr>
          <p:cNvPr id="23" name="TextBox 22"/>
          <p:cNvSpPr txBox="1"/>
          <p:nvPr/>
        </p:nvSpPr>
        <p:spPr>
          <a:xfrm>
            <a:off x="2057400" y="4038600"/>
            <a:ext cx="3048000" cy="1107996"/>
          </a:xfrm>
          <a:prstGeom prst="rect">
            <a:avLst/>
          </a:prstGeom>
          <a:solidFill>
            <a:schemeClr val="bg1"/>
          </a:solidFill>
          <a:ln>
            <a:solidFill>
              <a:schemeClr val="accent3">
                <a:lumMod val="75000"/>
              </a:schemeClr>
            </a:solidFill>
          </a:ln>
        </p:spPr>
        <p:txBody>
          <a:bodyPr wrap="square">
            <a:spAutoFit/>
          </a:bodyPr>
          <a:lstStyle/>
          <a:p>
            <a:pPr marL="166688">
              <a:defRPr/>
            </a:pPr>
            <a:r>
              <a:rPr lang="en-US" sz="1100" b="1" dirty="0" smtClean="0">
                <a:latin typeface="Arial" panose="020B0604020202020204" pitchFamily="34" charset="0"/>
                <a:cs typeface="Arial" panose="020B0604020202020204" pitchFamily="34" charset="0"/>
                <a:sym typeface="Wingdings" panose="05000000000000000000" pitchFamily="2" charset="2"/>
              </a:rPr>
              <a:t>* Condition-Specific: Continuous Quality Improvement (CQI)</a:t>
            </a:r>
            <a:r>
              <a:rPr lang="en-US" sz="1100" dirty="0" smtClean="0">
                <a:latin typeface="Arial" panose="020B0604020202020204" pitchFamily="34" charset="0"/>
                <a:cs typeface="Arial" panose="020B0604020202020204" pitchFamily="34" charset="0"/>
                <a:sym typeface="Wingdings" panose="05000000000000000000" pitchFamily="2" charset="2"/>
              </a:rPr>
              <a:t> ensures ongoing industrywide measurement, reporting, compliance, and outcomes</a:t>
            </a:r>
            <a:r>
              <a:rPr lang="en-US" sz="1100" dirty="0">
                <a:latin typeface="Arial" panose="020B0604020202020204" pitchFamily="34" charset="0"/>
                <a:cs typeface="Arial" panose="020B0604020202020204" pitchFamily="34" charset="0"/>
                <a:sym typeface="Wingdings" panose="05000000000000000000" pitchFamily="2" charset="2"/>
              </a:rPr>
              <a:t>. </a:t>
            </a:r>
            <a:r>
              <a:rPr lang="en-US" sz="1100" dirty="0" smtClean="0">
                <a:latin typeface="Arial" panose="020B0604020202020204" pitchFamily="34" charset="0"/>
                <a:cs typeface="Arial" panose="020B0604020202020204" pitchFamily="34" charset="0"/>
                <a:sym typeface="Wingdings" panose="05000000000000000000" pitchFamily="2" charset="2"/>
              </a:rPr>
              <a:t>CQI </a:t>
            </a:r>
            <a:r>
              <a:rPr lang="en-US" sz="1100" dirty="0">
                <a:latin typeface="Arial" panose="020B0604020202020204" pitchFamily="34" charset="0"/>
                <a:cs typeface="Arial" panose="020B0604020202020204" pitchFamily="34" charset="0"/>
                <a:sym typeface="Wingdings" panose="05000000000000000000" pitchFamily="2" charset="2"/>
              </a:rPr>
              <a:t>identifies and responds to </a:t>
            </a:r>
            <a:r>
              <a:rPr lang="en-US" sz="1100" dirty="0" smtClean="0">
                <a:latin typeface="Arial" panose="020B0604020202020204" pitchFamily="34" charset="0"/>
                <a:cs typeface="Arial" panose="020B0604020202020204" pitchFamily="34" charset="0"/>
                <a:sym typeface="Wingdings" panose="05000000000000000000" pitchFamily="2" charset="2"/>
              </a:rPr>
              <a:t>opportunities</a:t>
            </a:r>
            <a:r>
              <a:rPr lang="en-US" sz="1100" dirty="0">
                <a:latin typeface="Arial" panose="020B0604020202020204" pitchFamily="34" charset="0"/>
                <a:cs typeface="Arial" panose="020B0604020202020204" pitchFamily="34" charset="0"/>
                <a:sym typeface="Wingdings" panose="05000000000000000000" pitchFamily="2" charset="2"/>
              </a:rPr>
              <a:t>, waste, </a:t>
            </a:r>
            <a:r>
              <a:rPr lang="en-US" sz="1100" dirty="0" smtClean="0">
                <a:latin typeface="Arial" panose="020B0604020202020204" pitchFamily="34" charset="0"/>
                <a:cs typeface="Arial" panose="020B0604020202020204" pitchFamily="34" charset="0"/>
                <a:sym typeface="Wingdings" panose="05000000000000000000" pitchFamily="2" charset="2"/>
              </a:rPr>
              <a:t>harm, </a:t>
            </a:r>
            <a:r>
              <a:rPr lang="en-US" sz="1100" dirty="0">
                <a:latin typeface="Arial" panose="020B0604020202020204" pitchFamily="34" charset="0"/>
                <a:cs typeface="Arial" panose="020B0604020202020204" pitchFamily="34" charset="0"/>
                <a:sym typeface="Wingdings" panose="05000000000000000000" pitchFamily="2" charset="2"/>
              </a:rPr>
              <a:t>and challenges. </a:t>
            </a:r>
            <a:endParaRPr lang="en-US" sz="1100" dirty="0">
              <a:latin typeface="Arial" panose="020B0604020202020204" pitchFamily="34" charset="0"/>
              <a:cs typeface="Arial" panose="020B0604020202020204" pitchFamily="34" charset="0"/>
            </a:endParaRPr>
          </a:p>
        </p:txBody>
      </p:sp>
      <p:sp>
        <p:nvSpPr>
          <p:cNvPr id="28" name="Right Arrow 27"/>
          <p:cNvSpPr/>
          <p:nvPr/>
        </p:nvSpPr>
        <p:spPr>
          <a:xfrm>
            <a:off x="1752599" y="2590800"/>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Identify</a:t>
            </a:r>
            <a:endParaRPr lang="en-US" sz="1400" dirty="0">
              <a:solidFill>
                <a:schemeClr val="tx1"/>
              </a:solidFill>
            </a:endParaRPr>
          </a:p>
        </p:txBody>
      </p:sp>
      <p:sp>
        <p:nvSpPr>
          <p:cNvPr id="5" name="TextBox 4"/>
          <p:cNvSpPr txBox="1"/>
          <p:nvPr/>
        </p:nvSpPr>
        <p:spPr>
          <a:xfrm>
            <a:off x="3781425" y="5344627"/>
            <a:ext cx="1704975"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Data Collection</a:t>
            </a:r>
            <a:endParaRPr lang="en-US" b="1" dirty="0">
              <a:latin typeface="Arial" panose="020B0604020202020204" pitchFamily="34" charset="0"/>
              <a:cs typeface="Arial" panose="020B0604020202020204" pitchFamily="34" charset="0"/>
            </a:endParaRPr>
          </a:p>
        </p:txBody>
      </p:sp>
      <p:pic>
        <p:nvPicPr>
          <p:cNvPr id="31" name="Picture 6" descr="C:\Users\Joe\AppData\Local\Microsoft\Windows\INetCache\IE\9JKEZ4YP\pi_hospital[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852" b="33565"/>
          <a:stretch/>
        </p:blipFill>
        <p:spPr bwMode="auto">
          <a:xfrm>
            <a:off x="7674935" y="2458925"/>
            <a:ext cx="1088065" cy="643651"/>
          </a:xfrm>
          <a:prstGeom prst="rect">
            <a:avLst/>
          </a:prstGeom>
          <a:noFill/>
          <a:extLst>
            <a:ext uri="{909E8E84-426E-40DD-AFC4-6F175D3DCCD1}">
              <a14:hiddenFill xmlns:a14="http://schemas.microsoft.com/office/drawing/2010/main">
                <a:solidFill>
                  <a:srgbClr val="FFFFFF"/>
                </a:solidFill>
              </a14:hiddenFill>
            </a:ext>
          </a:extLst>
        </p:spPr>
      </p:pic>
      <p:sp>
        <p:nvSpPr>
          <p:cNvPr id="32" name="Right Arrow 31"/>
          <p:cNvSpPr/>
          <p:nvPr/>
        </p:nvSpPr>
        <p:spPr>
          <a:xfrm>
            <a:off x="4267200" y="2590800"/>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Define</a:t>
            </a:r>
            <a:endParaRPr lang="en-US" sz="1400" dirty="0">
              <a:solidFill>
                <a:schemeClr val="tx1"/>
              </a:solidFill>
            </a:endParaRPr>
          </a:p>
        </p:txBody>
      </p:sp>
      <p:sp>
        <p:nvSpPr>
          <p:cNvPr id="43" name="Right Arrow 42"/>
          <p:cNvSpPr/>
          <p:nvPr/>
        </p:nvSpPr>
        <p:spPr>
          <a:xfrm rot="10800000">
            <a:off x="5257800" y="5486400"/>
            <a:ext cx="3124199"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44" name="Right Arrow 43"/>
          <p:cNvSpPr/>
          <p:nvPr/>
        </p:nvSpPr>
        <p:spPr>
          <a:xfrm>
            <a:off x="6448425" y="2590800"/>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Applied</a:t>
            </a:r>
            <a:endParaRPr lang="en-US" sz="1400" dirty="0">
              <a:solidFill>
                <a:schemeClr val="tx1"/>
              </a:solidFill>
            </a:endParaRPr>
          </a:p>
        </p:txBody>
      </p:sp>
      <p:pic>
        <p:nvPicPr>
          <p:cNvPr id="52" name="Picture 39" descr="C:\Users\Joe\AppData\Local\Microsoft\Windows\INetCache\IE\0A9K5LL6\investigacion[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3013644"/>
            <a:ext cx="1130669" cy="872556"/>
          </a:xfrm>
          <a:prstGeom prst="rect">
            <a:avLst/>
          </a:prstGeom>
          <a:noFill/>
          <a:extLst>
            <a:ext uri="{909E8E84-426E-40DD-AFC4-6F175D3DCCD1}">
              <a14:hiddenFill xmlns:a14="http://schemas.microsoft.com/office/drawing/2010/main">
                <a:solidFill>
                  <a:srgbClr val="FFFFFF"/>
                </a:solidFill>
              </a14:hiddenFill>
            </a:ext>
          </a:extLst>
        </p:spPr>
      </p:pic>
      <p:sp>
        <p:nvSpPr>
          <p:cNvPr id="53" name="Right Arrow 52"/>
          <p:cNvSpPr/>
          <p:nvPr/>
        </p:nvSpPr>
        <p:spPr>
          <a:xfrm rot="5400000">
            <a:off x="8011333" y="4201334"/>
            <a:ext cx="533400"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54" name="Right Arrow 53"/>
          <p:cNvSpPr/>
          <p:nvPr/>
        </p:nvSpPr>
        <p:spPr>
          <a:xfrm rot="16200000">
            <a:off x="534805" y="4998671"/>
            <a:ext cx="1183390"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55" name="Right Arrow 54"/>
          <p:cNvSpPr/>
          <p:nvPr/>
        </p:nvSpPr>
        <p:spPr>
          <a:xfrm rot="10800000">
            <a:off x="1230465" y="5486400"/>
            <a:ext cx="2471553"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58" name="Right Arrow 57"/>
          <p:cNvSpPr/>
          <p:nvPr/>
        </p:nvSpPr>
        <p:spPr>
          <a:xfrm rot="5400000">
            <a:off x="8011333" y="5115734"/>
            <a:ext cx="533400"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60" name="Right Arrow 59"/>
          <p:cNvSpPr/>
          <p:nvPr/>
        </p:nvSpPr>
        <p:spPr>
          <a:xfrm rot="5400000">
            <a:off x="8049433" y="3248834"/>
            <a:ext cx="457200"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pic>
        <p:nvPicPr>
          <p:cNvPr id="2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7700" y="76200"/>
            <a:ext cx="800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30"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89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76200"/>
            <a:ext cx="5333025" cy="1066800"/>
          </a:xfrm>
        </p:spPr>
        <p:txBody>
          <a:bodyPr>
            <a:noAutofit/>
          </a:bodyPr>
          <a:lstStyle/>
          <a:p>
            <a:pPr algn="ctr">
              <a:defRPr/>
            </a:pPr>
            <a:r>
              <a:rPr lang="en-US" sz="3600" b="1" dirty="0" smtClean="0">
                <a:solidFill>
                  <a:schemeClr val="tx1"/>
                </a:solidFill>
              </a:rPr>
              <a:t>Treating</a:t>
            </a:r>
            <a:r>
              <a:rPr lang="en-US" sz="3600" b="1" dirty="0"/>
              <a:t> </a:t>
            </a:r>
            <a:r>
              <a:rPr lang="en-US" sz="3600" b="1" dirty="0" smtClean="0">
                <a:solidFill>
                  <a:schemeClr val="tx1"/>
                </a:solidFill>
              </a:rPr>
              <a:t>Poverty in America</a:t>
            </a:r>
            <a:endParaRPr lang="en-US" sz="4000" dirty="0">
              <a:solidFill>
                <a:schemeClr val="tx1"/>
              </a:solidFill>
            </a:endParaRPr>
          </a:p>
        </p:txBody>
      </p:sp>
      <p:sp>
        <p:nvSpPr>
          <p:cNvPr id="22537" name="TextBox 8"/>
          <p:cNvSpPr txBox="1">
            <a:spLocks noChangeArrowheads="1"/>
          </p:cNvSpPr>
          <p:nvPr/>
        </p:nvSpPr>
        <p:spPr bwMode="auto">
          <a:xfrm>
            <a:off x="332800" y="762000"/>
            <a:ext cx="1495999"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buNone/>
              <a:defRPr/>
            </a:pPr>
            <a:r>
              <a:rPr lang="en-US" sz="1800" b="1" dirty="0" smtClean="0">
                <a:latin typeface="Arial" panose="020B0604020202020204" pitchFamily="34" charset="0"/>
                <a:cs typeface="Arial" panose="020B0604020202020204" pitchFamily="34" charset="0"/>
              </a:rPr>
              <a:t>Poverty- </a:t>
            </a:r>
            <a:r>
              <a:rPr lang="en-US" sz="1800" b="1" dirty="0">
                <a:latin typeface="Arial" panose="020B0604020202020204" pitchFamily="34" charset="0"/>
                <a:cs typeface="Arial" panose="020B0604020202020204" pitchFamily="34" charset="0"/>
              </a:rPr>
              <a:t>r</a:t>
            </a:r>
            <a:r>
              <a:rPr lang="en-US" sz="1800" b="1" dirty="0" smtClean="0">
                <a:latin typeface="Arial" panose="020B0604020202020204" pitchFamily="34" charset="0"/>
                <a:cs typeface="Arial" panose="020B0604020202020204" pitchFamily="34" charset="0"/>
              </a:rPr>
              <a:t>elated</a:t>
            </a:r>
          </a:p>
          <a:p>
            <a:pPr algn="ctr">
              <a:buNone/>
              <a:defRPr/>
            </a:pPr>
            <a:endParaRPr lang="en-US" sz="1800" b="1" dirty="0" smtClean="0">
              <a:latin typeface="Arial" panose="020B0604020202020204" pitchFamily="34" charset="0"/>
              <a:cs typeface="Arial" panose="020B0604020202020204" pitchFamily="34" charset="0"/>
            </a:endParaRPr>
          </a:p>
          <a:p>
            <a:pPr algn="ctr">
              <a:buNone/>
              <a:defRPr/>
            </a:pPr>
            <a:endParaRPr lang="en-US" sz="1800" b="1" dirty="0">
              <a:latin typeface="Arial" panose="020B0604020202020204" pitchFamily="34" charset="0"/>
              <a:cs typeface="Arial" panose="020B0604020202020204" pitchFamily="34" charset="0"/>
            </a:endParaRPr>
          </a:p>
          <a:p>
            <a:pPr algn="ctr">
              <a:buNone/>
              <a:defRPr/>
            </a:pPr>
            <a:endParaRPr lang="en-US" sz="1800" b="1" dirty="0" smtClean="0">
              <a:latin typeface="Arial" panose="020B0604020202020204" pitchFamily="34" charset="0"/>
              <a:cs typeface="Arial" panose="020B0604020202020204" pitchFamily="34" charset="0"/>
            </a:endParaRPr>
          </a:p>
          <a:p>
            <a:pPr algn="ctr">
              <a:buNone/>
              <a:defRPr/>
            </a:pPr>
            <a:r>
              <a:rPr lang="en-US" sz="1800" b="1" dirty="0" smtClean="0">
                <a:latin typeface="Arial" panose="020B0604020202020204" pitchFamily="34" charset="0"/>
                <a:cs typeface="Arial" panose="020B0604020202020204" pitchFamily="34" charset="0"/>
              </a:rPr>
              <a:t>Research, Evaluation, and Meta-analysis </a:t>
            </a:r>
            <a:endParaRPr lang="en-US" sz="1800" b="1" dirty="0">
              <a:latin typeface="Arial" panose="020B0604020202020204" pitchFamily="34" charset="0"/>
              <a:cs typeface="Arial" panose="020B0604020202020204" pitchFamily="34" charset="0"/>
            </a:endParaRPr>
          </a:p>
        </p:txBody>
      </p:sp>
      <p:sp>
        <p:nvSpPr>
          <p:cNvPr id="4" name="TextBox 3"/>
          <p:cNvSpPr txBox="1"/>
          <p:nvPr/>
        </p:nvSpPr>
        <p:spPr>
          <a:xfrm>
            <a:off x="5943600" y="1612605"/>
            <a:ext cx="2819400" cy="1077218"/>
          </a:xfrm>
          <a:prstGeom prst="rect">
            <a:avLst/>
          </a:prstGeom>
          <a:noFill/>
        </p:spPr>
        <p:txBody>
          <a:bodyPr wrap="square" rtlCol="0">
            <a:spAutoFit/>
          </a:bodyPr>
          <a:lstStyle/>
          <a:p>
            <a:pPr marL="182880" indent="-182880">
              <a:buFont typeface="Arial" panose="020B0604020202020204" pitchFamily="34" charset="0"/>
              <a:buChar char="•"/>
            </a:pPr>
            <a:r>
              <a:rPr lang="en-US" sz="1600" dirty="0">
                <a:latin typeface="Arial" panose="020B0604020202020204" pitchFamily="34" charset="0"/>
                <a:cs typeface="Arial" panose="020B0604020202020204" pitchFamily="34" charset="0"/>
              </a:rPr>
              <a:t>Client self-navigation</a:t>
            </a:r>
          </a:p>
          <a:p>
            <a:pPr marL="182880" indent="-18288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Practitioner directed care</a:t>
            </a:r>
          </a:p>
          <a:p>
            <a:pPr marL="182880" indent="-182880">
              <a:buFont typeface="Arial" panose="020B0604020202020204" pitchFamily="34" charset="0"/>
              <a:buChar char="•"/>
            </a:pPr>
            <a:r>
              <a:rPr lang="en-US" sz="1600" dirty="0" smtClean="0">
                <a:latin typeface="Arial" panose="020B0604020202020204" pitchFamily="34" charset="0"/>
                <a:cs typeface="Arial" panose="020B0604020202020204" pitchFamily="34" charset="0"/>
              </a:rPr>
              <a:t>Organizational directed care</a:t>
            </a:r>
          </a:p>
        </p:txBody>
      </p:sp>
      <p:sp>
        <p:nvSpPr>
          <p:cNvPr id="3" name="TextBox 2"/>
          <p:cNvSpPr txBox="1"/>
          <p:nvPr/>
        </p:nvSpPr>
        <p:spPr>
          <a:xfrm>
            <a:off x="2514600" y="3489519"/>
            <a:ext cx="3429000" cy="1569660"/>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No comprehensive, cross-industry, uniform analytics </a:t>
            </a:r>
          </a:p>
          <a:p>
            <a:pPr algn="ctr"/>
            <a:r>
              <a:rPr lang="en-US" sz="2400" b="1" dirty="0" smtClean="0">
                <a:solidFill>
                  <a:srgbClr val="FF0000"/>
                </a:solidFill>
                <a:latin typeface="Arial" panose="020B0604020202020204" pitchFamily="34" charset="0"/>
                <a:cs typeface="Arial" panose="020B0604020202020204" pitchFamily="34" charset="0"/>
              </a:rPr>
              <a:t>to support CQI *</a:t>
            </a:r>
            <a:endParaRPr lang="en-US" sz="2400" b="1" dirty="0">
              <a:solidFill>
                <a:srgbClr val="FF0000"/>
              </a:solidFill>
              <a:latin typeface="Arial" panose="020B0604020202020204" pitchFamily="34" charset="0"/>
              <a:cs typeface="Arial" panose="020B0604020202020204" pitchFamily="34" charset="0"/>
            </a:endParaRPr>
          </a:p>
        </p:txBody>
      </p:sp>
      <p:pic>
        <p:nvPicPr>
          <p:cNvPr id="23" name="Picture 16" descr="C:\Users\Joe\AppData\Local\Microsoft\Windows\INetCache\IE\9JKEZ4YP\Best_Practices_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119" y="1695318"/>
            <a:ext cx="1517681" cy="89747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9"/>
          <p:cNvSpPr txBox="1">
            <a:spLocks noChangeArrowheads="1"/>
          </p:cNvSpPr>
          <p:nvPr/>
        </p:nvSpPr>
        <p:spPr bwMode="auto">
          <a:xfrm>
            <a:off x="2667000" y="1242023"/>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2000" b="1" dirty="0" smtClean="0"/>
              <a:t>Evidence- based</a:t>
            </a:r>
            <a:endParaRPr lang="en-US" altLang="en-US" sz="2000" b="1" dirty="0"/>
          </a:p>
        </p:txBody>
      </p:sp>
      <p:sp>
        <p:nvSpPr>
          <p:cNvPr id="25" name="Right Arrow 24"/>
          <p:cNvSpPr/>
          <p:nvPr/>
        </p:nvSpPr>
        <p:spPr>
          <a:xfrm>
            <a:off x="1752599" y="1851623"/>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Defines</a:t>
            </a:r>
            <a:endParaRPr lang="en-US" sz="1400" dirty="0">
              <a:solidFill>
                <a:schemeClr val="tx1"/>
              </a:solidFill>
            </a:endParaRPr>
          </a:p>
        </p:txBody>
      </p:sp>
      <p:sp>
        <p:nvSpPr>
          <p:cNvPr id="28" name="Right Arrow 27"/>
          <p:cNvSpPr/>
          <p:nvPr/>
        </p:nvSpPr>
        <p:spPr>
          <a:xfrm rot="5400000">
            <a:off x="6967228" y="3233428"/>
            <a:ext cx="640412" cy="2079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29" name="Right Arrow 28"/>
          <p:cNvSpPr/>
          <p:nvPr/>
        </p:nvSpPr>
        <p:spPr>
          <a:xfrm>
            <a:off x="4648200" y="1851623"/>
            <a:ext cx="942975" cy="55486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Applied</a:t>
            </a:r>
            <a:endParaRPr lang="en-US" sz="1400" dirty="0">
              <a:solidFill>
                <a:schemeClr val="tx1"/>
              </a:solidFill>
            </a:endParaRPr>
          </a:p>
        </p:txBody>
      </p:sp>
      <p:pic>
        <p:nvPicPr>
          <p:cNvPr id="30" name="Picture 12" descr="C:\Users\Joe\AppData\Local\Microsoft\Windows\INetCache\IE\0A9K5LL6\Deadendsign-938497923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626649"/>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28599" y="5458360"/>
            <a:ext cx="3048000" cy="1107996"/>
          </a:xfrm>
          <a:prstGeom prst="rect">
            <a:avLst/>
          </a:prstGeom>
          <a:solidFill>
            <a:schemeClr val="bg1"/>
          </a:solidFill>
          <a:ln>
            <a:solidFill>
              <a:schemeClr val="accent3">
                <a:lumMod val="75000"/>
              </a:schemeClr>
            </a:solidFill>
          </a:ln>
        </p:spPr>
        <p:txBody>
          <a:bodyPr wrap="square">
            <a:spAutoFit/>
          </a:bodyPr>
          <a:lstStyle/>
          <a:p>
            <a:pPr marL="166688">
              <a:defRPr/>
            </a:pPr>
            <a:r>
              <a:rPr lang="en-US" sz="1100" b="1" dirty="0" smtClean="0">
                <a:latin typeface="Arial" panose="020B0604020202020204" pitchFamily="34" charset="0"/>
                <a:cs typeface="Arial" panose="020B0604020202020204" pitchFamily="34" charset="0"/>
                <a:sym typeface="Wingdings" panose="05000000000000000000" pitchFamily="2" charset="2"/>
              </a:rPr>
              <a:t>* Condition-specific: Continuous quality improvement (CQI)</a:t>
            </a:r>
            <a:r>
              <a:rPr lang="en-US" sz="1100" dirty="0" smtClean="0">
                <a:latin typeface="Arial" panose="020B0604020202020204" pitchFamily="34" charset="0"/>
                <a:cs typeface="Arial" panose="020B0604020202020204" pitchFamily="34" charset="0"/>
                <a:sym typeface="Wingdings" panose="05000000000000000000" pitchFamily="2" charset="2"/>
              </a:rPr>
              <a:t> ensures ongoing industrywide measurement, reporting, compliance, and outcomes</a:t>
            </a:r>
            <a:r>
              <a:rPr lang="en-US" sz="1100" dirty="0">
                <a:latin typeface="Arial" panose="020B0604020202020204" pitchFamily="34" charset="0"/>
                <a:cs typeface="Arial" panose="020B0604020202020204" pitchFamily="34" charset="0"/>
                <a:sym typeface="Wingdings" panose="05000000000000000000" pitchFamily="2" charset="2"/>
              </a:rPr>
              <a:t>. </a:t>
            </a:r>
            <a:r>
              <a:rPr lang="en-US" sz="1100" dirty="0" smtClean="0">
                <a:latin typeface="Arial" panose="020B0604020202020204" pitchFamily="34" charset="0"/>
                <a:cs typeface="Arial" panose="020B0604020202020204" pitchFamily="34" charset="0"/>
                <a:sym typeface="Wingdings" panose="05000000000000000000" pitchFamily="2" charset="2"/>
              </a:rPr>
              <a:t>CQI </a:t>
            </a:r>
            <a:r>
              <a:rPr lang="en-US" sz="1100" dirty="0">
                <a:latin typeface="Arial" panose="020B0604020202020204" pitchFamily="34" charset="0"/>
                <a:cs typeface="Arial" panose="020B0604020202020204" pitchFamily="34" charset="0"/>
                <a:sym typeface="Wingdings" panose="05000000000000000000" pitchFamily="2" charset="2"/>
              </a:rPr>
              <a:t>identifies and responds to </a:t>
            </a:r>
            <a:r>
              <a:rPr lang="en-US" sz="1100" dirty="0" smtClean="0">
                <a:latin typeface="Arial" panose="020B0604020202020204" pitchFamily="34" charset="0"/>
                <a:cs typeface="Arial" panose="020B0604020202020204" pitchFamily="34" charset="0"/>
                <a:sym typeface="Wingdings" panose="05000000000000000000" pitchFamily="2" charset="2"/>
              </a:rPr>
              <a:t>opportunities</a:t>
            </a:r>
            <a:r>
              <a:rPr lang="en-US" sz="1100" dirty="0">
                <a:latin typeface="Arial" panose="020B0604020202020204" pitchFamily="34" charset="0"/>
                <a:cs typeface="Arial" panose="020B0604020202020204" pitchFamily="34" charset="0"/>
                <a:sym typeface="Wingdings" panose="05000000000000000000" pitchFamily="2" charset="2"/>
              </a:rPr>
              <a:t>, waste, </a:t>
            </a:r>
            <a:r>
              <a:rPr lang="en-US" sz="1100" dirty="0" smtClean="0">
                <a:latin typeface="Arial" panose="020B0604020202020204" pitchFamily="34" charset="0"/>
                <a:cs typeface="Arial" panose="020B0604020202020204" pitchFamily="34" charset="0"/>
                <a:sym typeface="Wingdings" panose="05000000000000000000" pitchFamily="2" charset="2"/>
              </a:rPr>
              <a:t>harm, </a:t>
            </a:r>
            <a:r>
              <a:rPr lang="en-US" sz="1100" dirty="0">
                <a:latin typeface="Arial" panose="020B0604020202020204" pitchFamily="34" charset="0"/>
                <a:cs typeface="Arial" panose="020B0604020202020204" pitchFamily="34" charset="0"/>
                <a:sym typeface="Wingdings" panose="05000000000000000000" pitchFamily="2" charset="2"/>
              </a:rPr>
              <a:t>and challenges. </a:t>
            </a:r>
            <a:endParaRPr lang="en-US" sz="1100" dirty="0">
              <a:latin typeface="Arial" panose="020B0604020202020204" pitchFamily="34" charset="0"/>
              <a:cs typeface="Arial" panose="020B0604020202020204" pitchFamily="34" charset="0"/>
            </a:endParaRPr>
          </a:p>
        </p:txBody>
      </p:sp>
      <p:pic>
        <p:nvPicPr>
          <p:cNvPr id="33" name="Picture 39" descr="C:\Users\Joe\AppData\Local\Microsoft\Windows\INetCache\IE\0A9K5LL6\investigacion[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918" y="1468429"/>
            <a:ext cx="1147762" cy="7310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18"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59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15" y="0"/>
            <a:ext cx="7075885" cy="1459468"/>
          </a:xfrm>
        </p:spPr>
        <p:txBody>
          <a:bodyPr>
            <a:noAutofit/>
          </a:bodyPr>
          <a:lstStyle/>
          <a:p>
            <a:pPr>
              <a:defRPr/>
            </a:pPr>
            <a:r>
              <a:rPr lang="en-US" b="1" dirty="0" smtClean="0">
                <a:solidFill>
                  <a:schemeClr val="tx1"/>
                </a:solidFill>
              </a:rPr>
              <a:t>Treating Poverty in America</a:t>
            </a:r>
            <a:br>
              <a:rPr lang="en-US" b="1" dirty="0" smtClean="0">
                <a:solidFill>
                  <a:schemeClr val="tx1"/>
                </a:solidFill>
              </a:rPr>
            </a:br>
            <a:r>
              <a:rPr lang="en-US" sz="1600" b="1" dirty="0" smtClean="0">
                <a:solidFill>
                  <a:schemeClr val="tx1"/>
                </a:solidFill>
              </a:rPr>
              <a:t> </a:t>
            </a:r>
            <a:r>
              <a:rPr lang="en-US" b="1" dirty="0" smtClean="0">
                <a:solidFill>
                  <a:schemeClr val="tx1"/>
                </a:solidFill>
              </a:rPr>
              <a:t/>
            </a:r>
            <a:br>
              <a:rPr lang="en-US" b="1" dirty="0" smtClean="0">
                <a:solidFill>
                  <a:schemeClr val="tx1"/>
                </a:solidFill>
              </a:rPr>
            </a:br>
            <a:r>
              <a:rPr lang="en-US" sz="3200" b="1" dirty="0" smtClean="0">
                <a:solidFill>
                  <a:schemeClr val="tx1"/>
                </a:solidFill>
              </a:rPr>
              <a:t>‘</a:t>
            </a:r>
            <a:r>
              <a:rPr lang="en-US" sz="3200" b="1" dirty="0" err="1" smtClean="0">
                <a:solidFill>
                  <a:schemeClr val="tx1"/>
                </a:solidFill>
              </a:rPr>
              <a:t>Siloed</a:t>
            </a:r>
            <a:r>
              <a:rPr lang="en-US" sz="3200" b="1" dirty="0" smtClean="0">
                <a:solidFill>
                  <a:schemeClr val="tx1"/>
                </a:solidFill>
              </a:rPr>
              <a:t>’ Spending – </a:t>
            </a:r>
            <a:r>
              <a:rPr lang="en-US" sz="3600" b="1" dirty="0"/>
              <a:t>‘</a:t>
            </a:r>
            <a:r>
              <a:rPr lang="en-US" sz="3600" b="1" dirty="0" err="1"/>
              <a:t>Siloed</a:t>
            </a:r>
            <a:r>
              <a:rPr lang="en-US" sz="3600" b="1" dirty="0"/>
              <a:t>’ </a:t>
            </a:r>
            <a:r>
              <a:rPr lang="en-US" sz="3600" b="1" dirty="0" smtClean="0"/>
              <a:t>Service</a:t>
            </a:r>
            <a:endParaRPr lang="en-US" sz="3600" dirty="0">
              <a:solidFill>
                <a:schemeClr val="tx1"/>
              </a:solidFill>
            </a:endParaRPr>
          </a:p>
        </p:txBody>
      </p:sp>
      <p:sp>
        <p:nvSpPr>
          <p:cNvPr id="12" name="TextBox 11"/>
          <p:cNvSpPr txBox="1"/>
          <p:nvPr/>
        </p:nvSpPr>
        <p:spPr>
          <a:xfrm>
            <a:off x="184080" y="1447800"/>
            <a:ext cx="8661400" cy="369332"/>
          </a:xfrm>
          <a:prstGeom prst="rect">
            <a:avLst/>
          </a:prstGeom>
          <a:noFill/>
        </p:spPr>
        <p:txBody>
          <a:bodyPr wrap="square" rtlCol="0">
            <a:spAutoFit/>
          </a:bodyPr>
          <a:lstStyle/>
          <a:p>
            <a:pPr algn="ctr"/>
            <a:r>
              <a:rPr lang="en-US" b="1" i="1" dirty="0" smtClean="0">
                <a:latin typeface="Arial" panose="020B0604020202020204" pitchFamily="34" charset="0"/>
                <a:cs typeface="Arial" panose="020B0604020202020204" pitchFamily="34" charset="0"/>
              </a:rPr>
              <a:t>The current disconnected service delivery system in the United States</a:t>
            </a:r>
            <a:endParaRPr lang="en-US" b="1" i="1" dirty="0">
              <a:latin typeface="Arial" panose="020B0604020202020204" pitchFamily="34" charset="0"/>
              <a:cs typeface="Arial" panose="020B0604020202020204" pitchFamily="34" charset="0"/>
            </a:endParaRPr>
          </a:p>
        </p:txBody>
      </p:sp>
      <p:sp>
        <p:nvSpPr>
          <p:cNvPr id="27" name="TextBox 26"/>
          <p:cNvSpPr txBox="1"/>
          <p:nvPr/>
        </p:nvSpPr>
        <p:spPr>
          <a:xfrm>
            <a:off x="4876800" y="2754868"/>
            <a:ext cx="137160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Healthcare  </a:t>
            </a:r>
            <a:endParaRPr lang="en-US" b="1" dirty="0">
              <a:latin typeface="Arial" panose="020B0604020202020204" pitchFamily="34" charset="0"/>
              <a:cs typeface="Arial" panose="020B0604020202020204" pitchFamily="34" charset="0"/>
            </a:endParaRPr>
          </a:p>
        </p:txBody>
      </p:sp>
      <p:sp>
        <p:nvSpPr>
          <p:cNvPr id="30" name="TextBox 29"/>
          <p:cNvSpPr txBox="1"/>
          <p:nvPr/>
        </p:nvSpPr>
        <p:spPr>
          <a:xfrm>
            <a:off x="1600200" y="1720334"/>
            <a:ext cx="5921814" cy="830997"/>
          </a:xfrm>
          <a:prstGeom prst="rect">
            <a:avLst/>
          </a:prstGeom>
          <a:noFill/>
        </p:spPr>
        <p:txBody>
          <a:bodyPr wrap="none">
            <a:spAutoFit/>
          </a:bodyPr>
          <a:lstStyle/>
          <a:p>
            <a:pPr>
              <a:defRPr/>
            </a:pPr>
            <a:r>
              <a:rPr lang="en-US" sz="4400" b="1" dirty="0" smtClean="0">
                <a:ln w="1905"/>
                <a:effectLst>
                  <a:innerShdw blurRad="69850" dist="43180" dir="5400000">
                    <a:srgbClr val="000000">
                      <a:alpha val="65000"/>
                    </a:srgbClr>
                  </a:innerShdw>
                </a:effectLst>
                <a:latin typeface="Aharoni" panose="02010803020104030203" pitchFamily="2" charset="-79"/>
                <a:ea typeface="Gungsuh" pitchFamily="18" charset="-127"/>
                <a:cs typeface="Aharoni" panose="02010803020104030203" pitchFamily="2" charset="-79"/>
              </a:rPr>
              <a:t>$</a:t>
            </a:r>
            <a:r>
              <a:rPr lang="en-US" sz="4800" b="1" dirty="0" smtClean="0">
                <a:ln w="1905"/>
                <a:effectLst>
                  <a:innerShdw blurRad="69850" dist="43180" dir="5400000">
                    <a:srgbClr val="000000">
                      <a:alpha val="65000"/>
                    </a:srgbClr>
                  </a:innerShdw>
                </a:effectLst>
                <a:latin typeface="Aharoni" panose="02010803020104030203" pitchFamily="2" charset="-79"/>
                <a:ea typeface="Gungsuh" pitchFamily="18" charset="-127"/>
                <a:cs typeface="Aharoni" panose="02010803020104030203" pitchFamily="2" charset="-79"/>
              </a:rPr>
              <a:t>1,660,451,000,000</a:t>
            </a:r>
            <a:endParaRPr lang="en-US" sz="4800" b="1" dirty="0">
              <a:ln w="1905"/>
              <a:effectLst>
                <a:innerShdw blurRad="69850" dist="43180" dir="5400000">
                  <a:srgbClr val="000000">
                    <a:alpha val="65000"/>
                  </a:srgbClr>
                </a:innerShdw>
              </a:effectLst>
              <a:latin typeface="Aharoni" panose="02010803020104030203" pitchFamily="2" charset="-79"/>
              <a:ea typeface="Gungsuh" pitchFamily="18" charset="-127"/>
              <a:cs typeface="Aharoni" panose="02010803020104030203" pitchFamily="2" charset="-79"/>
            </a:endParaRPr>
          </a:p>
        </p:txBody>
      </p:sp>
      <p:sp>
        <p:nvSpPr>
          <p:cNvPr id="34" name="TextBox 33"/>
          <p:cNvSpPr txBox="1"/>
          <p:nvPr/>
        </p:nvSpPr>
        <p:spPr>
          <a:xfrm>
            <a:off x="6876011" y="2743200"/>
            <a:ext cx="1654971"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Government</a:t>
            </a:r>
            <a:endParaRPr lang="en-US" b="1" dirty="0">
              <a:latin typeface="Arial" panose="020B0604020202020204" pitchFamily="34" charset="0"/>
              <a:cs typeface="Arial" panose="020B0604020202020204" pitchFamily="34" charset="0"/>
            </a:endParaRPr>
          </a:p>
        </p:txBody>
      </p:sp>
      <p:sp>
        <p:nvSpPr>
          <p:cNvPr id="37" name="TextBox 36"/>
          <p:cNvSpPr txBox="1"/>
          <p:nvPr/>
        </p:nvSpPr>
        <p:spPr>
          <a:xfrm>
            <a:off x="2739305" y="2754868"/>
            <a:ext cx="141735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Education</a:t>
            </a:r>
            <a:endParaRPr lang="en-US" b="1" dirty="0">
              <a:latin typeface="Arial" panose="020B0604020202020204" pitchFamily="34" charset="0"/>
              <a:cs typeface="Arial" panose="020B0604020202020204" pitchFamily="34" charset="0"/>
            </a:endParaRPr>
          </a:p>
        </p:txBody>
      </p:sp>
      <p:sp>
        <p:nvSpPr>
          <p:cNvPr id="38" name="TextBox 37"/>
          <p:cNvSpPr txBox="1"/>
          <p:nvPr/>
        </p:nvSpPr>
        <p:spPr>
          <a:xfrm>
            <a:off x="609600" y="2590800"/>
            <a:ext cx="1654971"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Human Services</a:t>
            </a:r>
            <a:endParaRPr lang="en-US" b="1" dirty="0">
              <a:latin typeface="Arial" panose="020B0604020202020204" pitchFamily="34" charset="0"/>
              <a:cs typeface="Arial" panose="020B0604020202020204" pitchFamily="34" charset="0"/>
            </a:endParaRPr>
          </a:p>
        </p:txBody>
      </p:sp>
      <p:sp>
        <p:nvSpPr>
          <p:cNvPr id="17" name="TextBox 16"/>
          <p:cNvSpPr txBox="1"/>
          <p:nvPr/>
        </p:nvSpPr>
        <p:spPr>
          <a:xfrm>
            <a:off x="609600" y="3313331"/>
            <a:ext cx="1741885" cy="1477328"/>
          </a:xfrm>
          <a:prstGeom prst="rect">
            <a:avLst/>
          </a:prstGeom>
          <a:noFill/>
        </p:spPr>
        <p:txBody>
          <a:bodyPr wrap="square" rtlCol="0">
            <a:spAutoFit/>
          </a:bodyPr>
          <a:lstStyle/>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1.4 million not for profits </a:t>
            </a:r>
          </a:p>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650,000 social workers </a:t>
            </a:r>
            <a:endParaRPr lang="en-US" dirty="0">
              <a:latin typeface="Arial" panose="020B0604020202020204" pitchFamily="34" charset="0"/>
              <a:cs typeface="Arial" panose="020B0604020202020204" pitchFamily="34" charset="0"/>
            </a:endParaRPr>
          </a:p>
        </p:txBody>
      </p:sp>
      <p:sp>
        <p:nvSpPr>
          <p:cNvPr id="39" name="TextBox 38"/>
          <p:cNvSpPr txBox="1"/>
          <p:nvPr/>
        </p:nvSpPr>
        <p:spPr>
          <a:xfrm>
            <a:off x="2438400" y="3313332"/>
            <a:ext cx="1959768" cy="2308324"/>
          </a:xfrm>
          <a:prstGeom prst="rect">
            <a:avLst/>
          </a:prstGeom>
          <a:noFill/>
        </p:spPr>
        <p:txBody>
          <a:bodyPr wrap="square" rtlCol="0">
            <a:spAutoFit/>
          </a:bodyPr>
          <a:lstStyle/>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99,000 public schools </a:t>
            </a:r>
          </a:p>
          <a:p>
            <a:pPr marL="182880" indent="-182880">
              <a:buFont typeface="Arial" panose="020B0604020202020204" pitchFamily="34" charset="0"/>
              <a:buChar char="•"/>
            </a:pPr>
            <a:r>
              <a:rPr lang="en-US" dirty="0">
                <a:latin typeface="Arial" panose="020B0604020202020204" pitchFamily="34" charset="0"/>
                <a:cs typeface="Arial" panose="020B0604020202020204" pitchFamily="34" charset="0"/>
              </a:rPr>
              <a:t>3.7 million </a:t>
            </a:r>
            <a:r>
              <a:rPr lang="en-US" dirty="0" smtClean="0">
                <a:latin typeface="Arial" panose="020B0604020202020204" pitchFamily="34" charset="0"/>
                <a:cs typeface="Arial" panose="020B0604020202020204" pitchFamily="34" charset="0"/>
              </a:rPr>
              <a:t>elementary </a:t>
            </a:r>
            <a:r>
              <a:rPr lang="en-US" dirty="0">
                <a:latin typeface="Arial" panose="020B0604020202020204" pitchFamily="34" charset="0"/>
                <a:cs typeface="Arial" panose="020B0604020202020204" pitchFamily="34" charset="0"/>
              </a:rPr>
              <a:t>and secondary </a:t>
            </a:r>
            <a:r>
              <a:rPr lang="en-US" dirty="0" smtClean="0">
                <a:latin typeface="Arial" panose="020B0604020202020204" pitchFamily="34" charset="0"/>
                <a:cs typeface="Arial" panose="020B0604020202020204" pitchFamily="34" charset="0"/>
              </a:rPr>
              <a:t>teachers</a:t>
            </a:r>
          </a:p>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262,300 school counselors</a:t>
            </a:r>
            <a:endParaRPr lang="en-US" dirty="0">
              <a:latin typeface="Arial" panose="020B0604020202020204" pitchFamily="34" charset="0"/>
              <a:cs typeface="Arial" panose="020B0604020202020204" pitchFamily="34" charset="0"/>
            </a:endParaRPr>
          </a:p>
        </p:txBody>
      </p:sp>
      <p:sp>
        <p:nvSpPr>
          <p:cNvPr id="40" name="TextBox 39"/>
          <p:cNvSpPr txBox="1"/>
          <p:nvPr/>
        </p:nvSpPr>
        <p:spPr>
          <a:xfrm>
            <a:off x="6699320" y="3291007"/>
            <a:ext cx="2216080" cy="2185214"/>
          </a:xfrm>
          <a:prstGeom prst="rect">
            <a:avLst/>
          </a:prstGeom>
          <a:noFill/>
        </p:spPr>
        <p:txBody>
          <a:bodyPr wrap="square" rtlCol="0">
            <a:spAutoFit/>
          </a:bodyPr>
          <a:lstStyle/>
          <a:p>
            <a:pPr marL="182880" indent="-182880">
              <a:buFont typeface="Arial" panose="020B0604020202020204" pitchFamily="34" charset="0"/>
              <a:buChar char="•"/>
            </a:pPr>
            <a:r>
              <a:rPr lang="en-US" sz="1700" dirty="0" smtClean="0">
                <a:latin typeface="Arial" panose="020B0604020202020204" pitchFamily="34" charset="0"/>
                <a:cs typeface="Arial" panose="020B0604020202020204" pitchFamily="34" charset="0"/>
              </a:rPr>
              <a:t>DHS</a:t>
            </a:r>
          </a:p>
          <a:p>
            <a:pPr marL="182880" indent="-182880">
              <a:buFont typeface="Arial" panose="020B0604020202020204" pitchFamily="34" charset="0"/>
              <a:buChar char="•"/>
            </a:pPr>
            <a:r>
              <a:rPr lang="en-US" sz="1700" dirty="0">
                <a:latin typeface="Arial" panose="020B0604020202020204" pitchFamily="34" charset="0"/>
                <a:cs typeface="Arial" panose="020B0604020202020204" pitchFamily="34" charset="0"/>
              </a:rPr>
              <a:t>Community </a:t>
            </a:r>
            <a:r>
              <a:rPr lang="en-US" sz="1700" dirty="0" smtClean="0">
                <a:latin typeface="Arial" panose="020B0604020202020204" pitchFamily="34" charset="0"/>
                <a:cs typeface="Arial" panose="020B0604020202020204" pitchFamily="34" charset="0"/>
              </a:rPr>
              <a:t>mental </a:t>
            </a:r>
            <a:r>
              <a:rPr lang="en-US" sz="1700" dirty="0">
                <a:latin typeface="Arial" panose="020B0604020202020204" pitchFamily="34" charset="0"/>
                <a:cs typeface="Arial" panose="020B0604020202020204" pitchFamily="34" charset="0"/>
              </a:rPr>
              <a:t>h</a:t>
            </a:r>
            <a:r>
              <a:rPr lang="en-US" sz="1700" dirty="0" smtClean="0">
                <a:latin typeface="Arial" panose="020B0604020202020204" pitchFamily="34" charset="0"/>
                <a:cs typeface="Arial" panose="020B0604020202020204" pitchFamily="34" charset="0"/>
              </a:rPr>
              <a:t>ealth</a:t>
            </a:r>
            <a:endParaRPr lang="en-US" sz="1700"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sz="1700" dirty="0" smtClean="0">
                <a:latin typeface="Arial" panose="020B0604020202020204" pitchFamily="34" charset="0"/>
                <a:cs typeface="Arial" panose="020B0604020202020204" pitchFamily="34" charset="0"/>
              </a:rPr>
              <a:t>Housing </a:t>
            </a:r>
          </a:p>
          <a:p>
            <a:pPr marL="182880" indent="-182880">
              <a:buFont typeface="Arial" panose="020B0604020202020204" pitchFamily="34" charset="0"/>
              <a:buChar char="•"/>
            </a:pPr>
            <a:r>
              <a:rPr lang="en-US" sz="1700" dirty="0" smtClean="0">
                <a:latin typeface="Arial" panose="020B0604020202020204" pitchFamily="34" charset="0"/>
                <a:cs typeface="Arial" panose="020B0604020202020204" pitchFamily="34" charset="0"/>
              </a:rPr>
              <a:t>Medicaid/Medicare</a:t>
            </a:r>
          </a:p>
          <a:p>
            <a:pPr marL="182880" indent="-182880">
              <a:buFont typeface="Arial" panose="020B0604020202020204" pitchFamily="34" charset="0"/>
              <a:buChar char="•"/>
            </a:pPr>
            <a:r>
              <a:rPr lang="en-US" sz="1700" dirty="0" smtClean="0">
                <a:latin typeface="Arial" panose="020B0604020202020204" pitchFamily="34" charset="0"/>
                <a:cs typeface="Arial" panose="020B0604020202020204" pitchFamily="34" charset="0"/>
              </a:rPr>
              <a:t>Veterans </a:t>
            </a:r>
          </a:p>
          <a:p>
            <a:pPr marL="182880" indent="-182880">
              <a:buFont typeface="Arial" panose="020B0604020202020204" pitchFamily="34" charset="0"/>
              <a:buChar char="•"/>
            </a:pPr>
            <a:r>
              <a:rPr lang="en-US" sz="1700" dirty="0" smtClean="0">
                <a:latin typeface="Arial" panose="020B0604020202020204" pitchFamily="34" charset="0"/>
                <a:cs typeface="Arial" panose="020B0604020202020204" pitchFamily="34" charset="0"/>
              </a:rPr>
              <a:t>Juvenile justice</a:t>
            </a:r>
          </a:p>
          <a:p>
            <a:pPr marL="182880" indent="-182880">
              <a:buFont typeface="Arial" panose="020B0604020202020204" pitchFamily="34" charset="0"/>
              <a:buChar char="•"/>
            </a:pPr>
            <a:r>
              <a:rPr lang="en-US" sz="1700" dirty="0" smtClean="0">
                <a:latin typeface="Arial" panose="020B0604020202020204" pitchFamily="34" charset="0"/>
                <a:cs typeface="Arial" panose="020B0604020202020204" pitchFamily="34" charset="0"/>
              </a:rPr>
              <a:t>Prisoner reentry</a:t>
            </a:r>
            <a:endParaRPr lang="en-US" sz="1700" dirty="0">
              <a:latin typeface="Arial" panose="020B0604020202020204" pitchFamily="34" charset="0"/>
              <a:cs typeface="Arial" panose="020B0604020202020204" pitchFamily="34" charset="0"/>
            </a:endParaRPr>
          </a:p>
        </p:txBody>
      </p:sp>
      <p:sp>
        <p:nvSpPr>
          <p:cNvPr id="41" name="TextBox 40"/>
          <p:cNvSpPr txBox="1"/>
          <p:nvPr/>
        </p:nvSpPr>
        <p:spPr>
          <a:xfrm>
            <a:off x="4572000" y="3357414"/>
            <a:ext cx="2059848" cy="1754326"/>
          </a:xfrm>
          <a:prstGeom prst="rect">
            <a:avLst/>
          </a:prstGeom>
          <a:noFill/>
        </p:spPr>
        <p:txBody>
          <a:bodyPr wrap="square" rtlCol="0">
            <a:spAutoFit/>
          </a:bodyPr>
          <a:lstStyle/>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5,723 hospitals</a:t>
            </a:r>
          </a:p>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209,000 PCPs </a:t>
            </a:r>
          </a:p>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Medicaid health plans </a:t>
            </a:r>
          </a:p>
          <a:p>
            <a:pPr marL="182880" indent="-182880">
              <a:buFont typeface="Arial" panose="020B0604020202020204" pitchFamily="34" charset="0"/>
              <a:buChar char="•"/>
            </a:pPr>
            <a:r>
              <a:rPr lang="en-US" dirty="0" smtClean="0">
                <a:latin typeface="Arial" panose="020B0604020202020204" pitchFamily="34" charset="0"/>
                <a:cs typeface="Arial" panose="020B0604020202020204" pitchFamily="34" charset="0"/>
              </a:rPr>
              <a:t>Medicare health plans </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22167" y="6629400"/>
            <a:ext cx="6363020" cy="215444"/>
          </a:xfrm>
          <a:prstGeom prst="rect">
            <a:avLst/>
          </a:prstGeom>
          <a:noFill/>
        </p:spPr>
        <p:txBody>
          <a:bodyPr wrap="square" rtlCol="0">
            <a:spAutoFit/>
          </a:bodyPr>
          <a:lstStyle/>
          <a:p>
            <a:r>
              <a:rPr lang="en-US" sz="800" i="1" dirty="0" smtClean="0">
                <a:latin typeface="Arial" panose="020B0604020202020204" pitchFamily="34" charset="0"/>
                <a:cs typeface="Arial" panose="020B0604020202020204" pitchFamily="34" charset="0"/>
              </a:rPr>
              <a:t>Taken from: </a:t>
            </a:r>
            <a:r>
              <a:rPr lang="en-US" sz="800" b="1" i="1" u="sng" dirty="0" smtClean="0">
                <a:latin typeface="Arial" panose="020B0604020202020204" pitchFamily="34" charset="0"/>
                <a:cs typeface="Arial" panose="020B0604020202020204" pitchFamily="34" charset="0"/>
              </a:rPr>
              <a:t>http</a:t>
            </a:r>
            <a:r>
              <a:rPr lang="en-US" sz="800" b="1" i="1" u="sng" dirty="0">
                <a:latin typeface="Arial" panose="020B0604020202020204" pitchFamily="34" charset="0"/>
                <a:cs typeface="Arial" panose="020B0604020202020204" pitchFamily="34" charset="0"/>
              </a:rPr>
              <a:t>://www.whitehouse.gov/sites/default/files/omb/budget/fy2013/assets/hist.pdf</a:t>
            </a:r>
            <a:endParaRPr lang="en-US" sz="800" b="1" i="1" dirty="0">
              <a:latin typeface="Arial" panose="020B0604020202020204" pitchFamily="34" charset="0"/>
              <a:cs typeface="Arial" panose="020B0604020202020204" pitchFamily="34" charset="0"/>
            </a:endParaRPr>
          </a:p>
        </p:txBody>
      </p:sp>
      <p:cxnSp>
        <p:nvCxnSpPr>
          <p:cNvPr id="5" name="Straight Connector 4"/>
          <p:cNvCxnSpPr/>
          <p:nvPr/>
        </p:nvCxnSpPr>
        <p:spPr>
          <a:xfrm>
            <a:off x="3295490" y="838200"/>
            <a:ext cx="17337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n 5"/>
          <p:cNvSpPr/>
          <p:nvPr/>
        </p:nvSpPr>
        <p:spPr>
          <a:xfrm>
            <a:off x="2438400" y="2551331"/>
            <a:ext cx="1981200" cy="3468469"/>
          </a:xfrm>
          <a:prstGeom prst="can">
            <a:avLst>
              <a:gd name="adj" fmla="val 405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4572000" y="2551330"/>
            <a:ext cx="1981200" cy="3468469"/>
          </a:xfrm>
          <a:prstGeom prst="can">
            <a:avLst>
              <a:gd name="adj" fmla="val 405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p:cNvSpPr/>
          <p:nvPr/>
        </p:nvSpPr>
        <p:spPr>
          <a:xfrm>
            <a:off x="6705600" y="2551330"/>
            <a:ext cx="2139880" cy="3468469"/>
          </a:xfrm>
          <a:prstGeom prst="can">
            <a:avLst>
              <a:gd name="adj" fmla="val 362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45"/>
          <p:cNvSpPr/>
          <p:nvPr/>
        </p:nvSpPr>
        <p:spPr>
          <a:xfrm>
            <a:off x="457200" y="2551330"/>
            <a:ext cx="1752600" cy="3468469"/>
          </a:xfrm>
          <a:prstGeom prst="can">
            <a:avLst>
              <a:gd name="adj" fmla="val 466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 descr="C:\Users\Joe\AppData\Local\Microsoft\Windows\INetCache\IE\CQG069PU\Money-Bag-psd174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049" y="5208304"/>
            <a:ext cx="2133600" cy="12641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858000" y="6566356"/>
            <a:ext cx="1755609" cy="215444"/>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 2016  Transition  To  Success®</a:t>
            </a:r>
            <a:endParaRPr lang="en-US" sz="800" dirty="0">
              <a:latin typeface="Arial" panose="020B0604020202020204" pitchFamily="34" charset="0"/>
              <a:cs typeface="Arial" panose="020B0604020202020204" pitchFamily="34" charset="0"/>
            </a:endParaRPr>
          </a:p>
        </p:txBody>
      </p:sp>
      <p:sp>
        <p:nvSpPr>
          <p:cNvPr id="25"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16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solidFill>
                  <a:srgbClr val="000000"/>
                </a:solidFill>
              </a:rPr>
              <a:t>Alarming Poverty Statistics</a:t>
            </a:r>
          </a:p>
        </p:txBody>
      </p:sp>
      <p:sp>
        <p:nvSpPr>
          <p:cNvPr id="5" name="TextBox 4"/>
          <p:cNvSpPr txBox="1"/>
          <p:nvPr/>
        </p:nvSpPr>
        <p:spPr>
          <a:xfrm>
            <a:off x="762001" y="5181600"/>
            <a:ext cx="7620000" cy="865622"/>
          </a:xfrm>
          <a:prstGeom prst="rect">
            <a:avLst/>
          </a:prstGeom>
          <a:solidFill>
            <a:schemeClr val="bg1">
              <a:lumMod val="85000"/>
            </a:schemeClr>
          </a:solidFill>
          <a:ln>
            <a:solidFill>
              <a:schemeClr val="dk1">
                <a:shade val="80000"/>
                <a:hueOff val="0"/>
                <a:satOff val="0"/>
                <a:lumOff val="0"/>
              </a:schemeClr>
            </a:solidFill>
            <a:prstDash val="sysDash"/>
          </a:ln>
        </p:spPr>
        <p:txBody>
          <a:bodyPr>
            <a:spAutoFit/>
          </a:bodyPr>
          <a:lstStyle/>
          <a:p>
            <a:pPr>
              <a:defRPr/>
            </a:pPr>
            <a:r>
              <a:rPr lang="en-US" sz="2000" dirty="0">
                <a:solidFill>
                  <a:srgbClr val="000000"/>
                </a:solidFill>
                <a:latin typeface="Arial" panose="020B0604020202020204" pitchFamily="34" charset="0"/>
                <a:cs typeface="Arial" panose="020B0604020202020204" pitchFamily="34" charset="0"/>
              </a:rPr>
              <a:t>The number of people living in poverty increased by 17% between 2008 and 2012, while the population only grew by 3% </a:t>
            </a:r>
            <a:r>
              <a:rPr lang="en-US" sz="900" i="1" dirty="0" smtClean="0">
                <a:solidFill>
                  <a:srgbClr val="000000"/>
                </a:solidFill>
              </a:rPr>
              <a:t>(</a:t>
            </a:r>
            <a:r>
              <a:rPr lang="en-US" sz="900" i="1" dirty="0" err="1" smtClean="0">
                <a:solidFill>
                  <a:srgbClr val="000000"/>
                </a:solidFill>
              </a:rPr>
              <a:t>Openminds</a:t>
            </a:r>
            <a:r>
              <a:rPr lang="en-US" sz="900" i="1" dirty="0" smtClean="0">
                <a:solidFill>
                  <a:srgbClr val="000000"/>
                </a:solidFill>
              </a:rPr>
              <a:t> </a:t>
            </a:r>
            <a:r>
              <a:rPr lang="en-US" sz="900" i="1" dirty="0">
                <a:solidFill>
                  <a:srgbClr val="000000"/>
                </a:solidFill>
              </a:rPr>
              <a:t>12/12/13)</a:t>
            </a:r>
          </a:p>
          <a:p>
            <a:pPr>
              <a:defRPr/>
            </a:pPr>
            <a:endParaRPr lang="en-US" sz="900" b="1" dirty="0">
              <a:solidFill>
                <a:prstClr val="black"/>
              </a:solidFill>
              <a:latin typeface="BodoniPS" pitchFamily="18" charset="0"/>
            </a:endParaRPr>
          </a:p>
        </p:txBody>
      </p:sp>
      <p:sp>
        <p:nvSpPr>
          <p:cNvPr id="19460" name="TextBox 5"/>
          <p:cNvSpPr txBox="1">
            <a:spLocks noChangeArrowheads="1"/>
          </p:cNvSpPr>
          <p:nvPr/>
        </p:nvSpPr>
        <p:spPr bwMode="auto">
          <a:xfrm>
            <a:off x="725011" y="2580144"/>
            <a:ext cx="81692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defRPr/>
            </a:pPr>
            <a:r>
              <a:rPr lang="en-US" altLang="en-US" sz="2600" dirty="0" smtClean="0">
                <a:solidFill>
                  <a:srgbClr val="000000"/>
                </a:solidFill>
                <a:ea typeface="Batang" pitchFamily="18" charset="-127"/>
                <a:cs typeface="Arial" charset="0"/>
              </a:rPr>
              <a:t>Highest infant mortality rate </a:t>
            </a:r>
          </a:p>
          <a:p>
            <a:pPr eaLnBrk="1" hangingPunct="1">
              <a:buFontTx/>
              <a:buBlip>
                <a:blip r:embed="rId3"/>
              </a:buBlip>
              <a:defRPr/>
            </a:pPr>
            <a:r>
              <a:rPr lang="en-US" altLang="en-US" sz="2600" dirty="0" smtClean="0">
                <a:solidFill>
                  <a:srgbClr val="000000"/>
                </a:solidFill>
                <a:ea typeface="Batang" pitchFamily="18" charset="-127"/>
                <a:cs typeface="Arial" charset="0"/>
              </a:rPr>
              <a:t>Highest homicide rate</a:t>
            </a:r>
          </a:p>
          <a:p>
            <a:pPr eaLnBrk="1" hangingPunct="1">
              <a:buFontTx/>
              <a:buBlip>
                <a:blip r:embed="rId3"/>
              </a:buBlip>
              <a:defRPr/>
            </a:pPr>
            <a:r>
              <a:rPr lang="en-US" altLang="en-US" sz="2600" dirty="0" smtClean="0">
                <a:solidFill>
                  <a:srgbClr val="000000"/>
                </a:solidFill>
                <a:ea typeface="Batang" pitchFamily="18" charset="-127"/>
                <a:cs typeface="Arial" charset="0"/>
              </a:rPr>
              <a:t>Highest teenage birth rate</a:t>
            </a:r>
          </a:p>
          <a:p>
            <a:pPr eaLnBrk="1" hangingPunct="1">
              <a:buFontTx/>
              <a:buBlip>
                <a:blip r:embed="rId3"/>
              </a:buBlip>
              <a:defRPr/>
            </a:pPr>
            <a:r>
              <a:rPr lang="en-US" altLang="en-US" sz="2600" dirty="0" smtClean="0">
                <a:solidFill>
                  <a:srgbClr val="000000"/>
                </a:solidFill>
                <a:ea typeface="Batang" pitchFamily="18" charset="-127"/>
                <a:cs typeface="Arial" charset="0"/>
              </a:rPr>
              <a:t>Highest incarceration rate (we house ¼ of the world’s prisoners)</a:t>
            </a:r>
          </a:p>
          <a:p>
            <a:pPr marL="0" lvl="1" indent="0" eaLnBrk="1" hangingPunct="1">
              <a:defRPr/>
            </a:pPr>
            <a:r>
              <a:rPr lang="en-US" sz="1400" i="1" dirty="0">
                <a:solidFill>
                  <a:prstClr val="black"/>
                </a:solidFill>
                <a:ea typeface="Batang" panose="02030600000101010101" pitchFamily="18" charset="-127"/>
              </a:rPr>
              <a:t> </a:t>
            </a:r>
            <a:r>
              <a:rPr lang="en-US" sz="1400" i="1" dirty="0" smtClean="0">
                <a:solidFill>
                  <a:prstClr val="black"/>
                </a:solidFill>
                <a:ea typeface="Batang" panose="02030600000101010101" pitchFamily="18" charset="-127"/>
              </a:rPr>
              <a:t>                                                                                            (UNICEF, Max Fisher/Washington Post)</a:t>
            </a:r>
          </a:p>
          <a:p>
            <a:pPr marL="0" indent="0" eaLnBrk="1" hangingPunct="1">
              <a:defRPr/>
            </a:pPr>
            <a:r>
              <a:rPr lang="en-US" altLang="en-US" sz="1200" i="1" dirty="0" smtClean="0">
                <a:solidFill>
                  <a:srgbClr val="000000"/>
                </a:solidFill>
                <a:ea typeface="Batang" pitchFamily="18" charset="-127"/>
                <a:cs typeface="Arial" charset="0"/>
              </a:rPr>
              <a:t/>
            </a:r>
            <a:br>
              <a:rPr lang="en-US" altLang="en-US" sz="1200" i="1" dirty="0" smtClean="0">
                <a:solidFill>
                  <a:srgbClr val="000000"/>
                </a:solidFill>
                <a:ea typeface="Batang" pitchFamily="18" charset="-127"/>
                <a:cs typeface="Arial" charset="0"/>
              </a:rPr>
            </a:br>
            <a:endParaRPr lang="en-US" altLang="en-US" sz="1200" i="1" dirty="0" smtClean="0">
              <a:solidFill>
                <a:srgbClr val="000000"/>
              </a:solidFill>
              <a:ea typeface="Batang" pitchFamily="18" charset="-127"/>
              <a:cs typeface="Arial" charset="0"/>
            </a:endParaRPr>
          </a:p>
        </p:txBody>
      </p:sp>
      <p:sp>
        <p:nvSpPr>
          <p:cNvPr id="19463" name="Rectangle 2"/>
          <p:cNvSpPr>
            <a:spLocks noChangeArrowheads="1"/>
          </p:cNvSpPr>
          <p:nvPr/>
        </p:nvSpPr>
        <p:spPr bwMode="auto">
          <a:xfrm>
            <a:off x="457201" y="1636698"/>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sz="2800" dirty="0">
                <a:solidFill>
                  <a:srgbClr val="000000"/>
                </a:solidFill>
                <a:cs typeface="Arial" charset="0"/>
              </a:rPr>
              <a:t>For all the </a:t>
            </a:r>
            <a:r>
              <a:rPr lang="en-US" altLang="en-US" sz="2800" b="1" dirty="0">
                <a:solidFill>
                  <a:srgbClr val="000000"/>
                </a:solidFill>
                <a:cs typeface="Arial" charset="0"/>
              </a:rPr>
              <a:t>developed</a:t>
            </a:r>
            <a:r>
              <a:rPr lang="en-US" altLang="en-US" sz="2800" dirty="0">
                <a:solidFill>
                  <a:srgbClr val="000000"/>
                </a:solidFill>
                <a:cs typeface="Arial" charset="0"/>
              </a:rPr>
              <a:t> countries, for which there is data, the U.S. has the:</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ate Placeholder 4"/>
          <p:cNvSpPr>
            <a:spLocks noGrp="1"/>
          </p:cNvSpPr>
          <p:nvPr>
            <p:ph type="dt" sz="half" idx="10"/>
          </p:nvPr>
        </p:nvSpPr>
        <p:spPr>
          <a:xfrm>
            <a:off x="8763000" y="6477000"/>
            <a:ext cx="368808" cy="365760"/>
          </a:xfrm>
        </p:spPr>
        <p:txBody>
          <a:bodyPr/>
          <a:lstStyle/>
          <a:p>
            <a:fld id="{26ACBA0A-1D96-4A0B-A753-05493A3132FD}" type="slidenum">
              <a:rPr lang="en-US" smtClean="0">
                <a:solidFill>
                  <a:schemeClr val="tx1"/>
                </a:solidFill>
                <a:latin typeface="Arial" panose="020B0604020202020204" pitchFamily="34" charset="0"/>
                <a:cs typeface="Arial" panose="020B0604020202020204" pitchFamily="34" charset="0"/>
              </a:rPr>
              <a:pPr/>
              <a:t>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110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32727</TotalTime>
  <Words>4449</Words>
  <Application>Microsoft Office PowerPoint</Application>
  <PresentationFormat>On-screen Show (4:3)</PresentationFormat>
  <Paragraphs>551</Paragraphs>
  <Slides>21</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Batang</vt:lpstr>
      <vt:lpstr>Gungsuh</vt:lpstr>
      <vt:lpstr>Aharoni</vt:lpstr>
      <vt:lpstr>Arial</vt:lpstr>
      <vt:lpstr>Bodoni MT</vt:lpstr>
      <vt:lpstr>BodoniPS</vt:lpstr>
      <vt:lpstr>Calibri</vt:lpstr>
      <vt:lpstr>Old English Text MT</vt:lpstr>
      <vt:lpstr>Symbol</vt:lpstr>
      <vt:lpstr>Tw Cen MT</vt:lpstr>
      <vt:lpstr>Wingdings</vt:lpstr>
      <vt:lpstr>Office Theme</vt:lpstr>
      <vt:lpstr>Transition to Success™ A Standard of Care to Treat Poverty</vt:lpstr>
      <vt:lpstr>PowerPoint Presentation</vt:lpstr>
      <vt:lpstr>Detroit </vt:lpstr>
      <vt:lpstr>PowerPoint Presentation</vt:lpstr>
      <vt:lpstr>PowerPoint Presentation</vt:lpstr>
      <vt:lpstr>The Medical Model Understanding and Treating Disease </vt:lpstr>
      <vt:lpstr>Treating Poverty in America</vt:lpstr>
      <vt:lpstr>Treating Poverty in America   ‘Siloed’ Spending – ‘Siloed’ Service</vt:lpstr>
      <vt:lpstr>Alarming Poverty Statistics</vt:lpstr>
      <vt:lpstr>PowerPoint Presentation</vt:lpstr>
      <vt:lpstr>Treating Environmentally Based,  Industry-Accepted Medical Conditions *</vt:lpstr>
      <vt:lpstr>Understanding and Treating the  Condition of Poverty  </vt:lpstr>
      <vt:lpstr>Transition To Success® Treating the Condition of Poverty With A Community Based Continuum of Care </vt:lpstr>
      <vt:lpstr>PowerPoint Presentation</vt:lpstr>
      <vt:lpstr>PowerPoint Presentation</vt:lpstr>
      <vt:lpstr>PowerPoint Presentation</vt:lpstr>
      <vt:lpstr>PowerPoint Presentation</vt:lpstr>
      <vt:lpstr>Detroit NBC Affiliate News Story  Dreams Coming True </vt:lpstr>
      <vt:lpstr>Transition to Success® A Standard of Care that is:</vt:lpstr>
      <vt:lpstr>Transition To Success® (TTS): A National Standard of Care To Treat the Condition of Poverty</vt:lpstr>
      <vt:lpstr>Marcella Wilson, Ph.D. MWilson@TTS-LLC.org  www.TransitionToSuccess.org (313) 580-2672</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Treating  Poverty in America</dc:title>
  <dc:creator>Joe Hurlbert</dc:creator>
  <cp:lastModifiedBy>Bibbs, Anthony (MSHDA)</cp:lastModifiedBy>
  <cp:revision>134</cp:revision>
  <cp:lastPrinted>2016-09-18T13:09:02Z</cp:lastPrinted>
  <dcterms:created xsi:type="dcterms:W3CDTF">2016-04-04T12:41:34Z</dcterms:created>
  <dcterms:modified xsi:type="dcterms:W3CDTF">2017-01-18T16:15:06Z</dcterms:modified>
</cp:coreProperties>
</file>