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96" r:id="rId12"/>
    <p:sldId id="297" r:id="rId13"/>
    <p:sldId id="298" r:id="rId14"/>
    <p:sldId id="299" r:id="rId15"/>
    <p:sldId id="300" r:id="rId16"/>
    <p:sldId id="269" r:id="rId17"/>
    <p:sldId id="301" r:id="rId18"/>
    <p:sldId id="270" r:id="rId19"/>
    <p:sldId id="271" r:id="rId20"/>
    <p:sldId id="277" r:id="rId21"/>
    <p:sldId id="295" r:id="rId22"/>
    <p:sldId id="292" r:id="rId23"/>
    <p:sldId id="293" r:id="rId24"/>
    <p:sldId id="294" r:id="rId25"/>
    <p:sldId id="286" r:id="rId26"/>
    <p:sldId id="285" r:id="rId27"/>
    <p:sldId id="287" r:id="rId28"/>
    <p:sldId id="288" r:id="rId29"/>
    <p:sldId id="290" r:id="rId30"/>
    <p:sldId id="289" r:id="rId31"/>
    <p:sldId id="291" r:id="rId32"/>
    <p:sldId id="283" r:id="rId33"/>
    <p:sldId id="272" r:id="rId34"/>
    <p:sldId id="273" r:id="rId35"/>
  </p:sldIdLst>
  <p:sldSz cx="9144000" cy="6858000" type="screen4x3"/>
  <p:notesSz cx="6858000" cy="9144000"/>
  <p:embeddedFontLst>
    <p:embeddedFont>
      <p:font typeface="Open Sans"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61" autoAdjust="0"/>
  </p:normalViewPr>
  <p:slideViewPr>
    <p:cSldViewPr snapToGrid="0">
      <p:cViewPr varScale="1">
        <p:scale>
          <a:sx n="70" d="100"/>
          <a:sy n="70" d="100"/>
        </p:scale>
        <p:origin x="77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05T10:56:25.651" idx="1">
    <p:pos x="6000" y="0"/>
    <p:text>-Kaity Hemgesberg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200" b="0" i="0" u="none" strike="noStrike" kern="1200" cap="none" dirty="0">
                <a:solidFill>
                  <a:schemeClr val="dk1"/>
                </a:solidFill>
                <a:effectLst/>
                <a:latin typeface="Calibri"/>
                <a:ea typeface="Calibri"/>
                <a:cs typeface="Calibri"/>
                <a:sym typeface="Calibri"/>
              </a:rPr>
              <a:t>The CAPER and APR reports are back in alignment and some questions have been re-numbered/ re-arranged.  The CAPER report reflects the new aligned data elements but the APR has yet to be programmed.  Current CSV reports for both the CAPER and APR can’t be uploaded to SAGE at this time.  Mediware is working on the programming now and expects to have an upgrade to release later this month.  We will keep everyone posted. </a:t>
            </a:r>
          </a:p>
          <a:p>
            <a:pPr lvl="0">
              <a:spcBef>
                <a:spcPts val="0"/>
              </a:spcBef>
              <a:buNone/>
            </a:pPr>
            <a:endParaRPr lang="en-US" sz="1200" b="0" i="0" u="none" strike="noStrike" kern="1200" cap="none" dirty="0">
              <a:solidFill>
                <a:schemeClr val="dk1"/>
              </a:solidFill>
              <a:effectLst/>
              <a:latin typeface="Calibri"/>
              <a:cs typeface="Calibri"/>
              <a:sym typeface="Calibri"/>
            </a:endParaRPr>
          </a:p>
          <a:p>
            <a:pPr lvl="0">
              <a:spcBef>
                <a:spcPts val="0"/>
              </a:spcBef>
              <a:buNone/>
            </a:pPr>
            <a:r>
              <a:rPr lang="en-US" sz="1200" b="0" i="0" u="none" strike="noStrike" kern="1200" cap="none" dirty="0">
                <a:solidFill>
                  <a:schemeClr val="dk1"/>
                </a:solidFill>
                <a:effectLst/>
                <a:latin typeface="Calibri"/>
                <a:ea typeface="Calibri"/>
                <a:cs typeface="Calibri"/>
                <a:sym typeface="Calibri"/>
              </a:rPr>
              <a:t>In the </a:t>
            </a:r>
            <a:r>
              <a:rPr lang="en-US" sz="1200" b="1" i="0" u="none" strike="noStrike" kern="1200" cap="none" dirty="0">
                <a:solidFill>
                  <a:schemeClr val="dk1"/>
                </a:solidFill>
                <a:effectLst/>
                <a:latin typeface="Calibri"/>
                <a:ea typeface="Calibri"/>
                <a:cs typeface="Calibri"/>
                <a:sym typeface="Calibri"/>
              </a:rPr>
              <a:t>Michigan</a:t>
            </a:r>
            <a:r>
              <a:rPr lang="en-US" sz="1200" b="0" i="0" u="none" strike="noStrike" kern="1200" cap="none" dirty="0">
                <a:solidFill>
                  <a:schemeClr val="dk1"/>
                </a:solidFill>
                <a:effectLst/>
                <a:latin typeface="Calibri"/>
                <a:ea typeface="Calibri"/>
                <a:cs typeface="Calibri"/>
                <a:sym typeface="Calibri"/>
              </a:rPr>
              <a:t> implementation, the “Housing Move In Date” field mapping was unsuccessful in the upgrade.  That means that if there was a </a:t>
            </a:r>
            <a:r>
              <a:rPr lang="en-US" sz="1200" b="1" i="0" u="none" strike="noStrike" kern="1200" cap="none" dirty="0">
                <a:solidFill>
                  <a:schemeClr val="dk1"/>
                </a:solidFill>
                <a:effectLst/>
                <a:latin typeface="Calibri"/>
                <a:ea typeface="Calibri"/>
                <a:cs typeface="Calibri"/>
                <a:sym typeface="Calibri"/>
              </a:rPr>
              <a:t>move in date</a:t>
            </a:r>
            <a:r>
              <a:rPr lang="en-US" sz="1200" b="0" i="0" u="none" strike="noStrike" kern="1200" cap="none" dirty="0">
                <a:solidFill>
                  <a:schemeClr val="dk1"/>
                </a:solidFill>
                <a:effectLst/>
                <a:latin typeface="Calibri"/>
                <a:ea typeface="Calibri"/>
                <a:cs typeface="Calibri"/>
                <a:sym typeface="Calibri"/>
              </a:rPr>
              <a:t> entered in the” Residential Move in Date” field prior to 10/1/17 that date was not mapped over into the new “Housing Move in Date” question.  MCAH added the “Residential Move In Date” field into the </a:t>
            </a:r>
            <a:r>
              <a:rPr lang="en-US" sz="1200" b="0" i="0" u="none" strike="noStrike" kern="1200" cap="none" dirty="0" err="1">
                <a:solidFill>
                  <a:schemeClr val="dk1"/>
                </a:solidFill>
                <a:effectLst/>
                <a:latin typeface="Calibri"/>
                <a:ea typeface="Calibri"/>
                <a:cs typeface="Calibri"/>
                <a:sym typeface="Calibri"/>
              </a:rPr>
              <a:t>ServicePoint</a:t>
            </a:r>
            <a:r>
              <a:rPr lang="en-US" sz="1200" b="0" i="0" u="none" strike="noStrike" kern="1200" cap="none" dirty="0">
                <a:solidFill>
                  <a:schemeClr val="dk1"/>
                </a:solidFill>
                <a:effectLst/>
                <a:latin typeface="Calibri"/>
                <a:ea typeface="Calibri"/>
                <a:cs typeface="Calibri"/>
                <a:sym typeface="Calibri"/>
              </a:rPr>
              <a:t> assessments for your reference.  Mediware is working to fix the programming and expects to release it later this month. </a:t>
            </a:r>
            <a:endParaRPr dirty="0"/>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HUD requiring all CoC establish or update its coordinated entry process in full compliance with HUD requirements by February 1, 2018 </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Coordinated Entry – Self Assessment tool</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HMIS offers solutions: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Use HMIS as an electronic care plan </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Software elements includes CallPoint, ClientPoint, VI and Full SPDAT assessments, standardized assessments, community customizable assessments, Goals and Case Plans, Services and Referrals.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the Vulnerability Index - Service Prioritization Decision Assistance Tool (VI-SPDAT) to help determine possible eligibility and recommend types of intervention (housing or referrals).  NOT to force people into a certain type of housing.</a:t>
            </a:r>
          </a:p>
          <a:p>
            <a:pPr marL="742950" marR="0" lvl="1" indent="-285750" algn="l" rtl="0">
              <a:spcBef>
                <a:spcPts val="0"/>
              </a:spcBef>
              <a:buClr>
                <a:schemeClr val="dk1"/>
              </a:buClr>
              <a:buSzPct val="100000"/>
              <a:buFont typeface="Arial"/>
              <a:buChar char="•"/>
            </a:pPr>
            <a:r>
              <a:rPr lang="en-US" sz="1600" b="1" i="0" u="none" strike="noStrike" cap="none">
                <a:solidFill>
                  <a:schemeClr val="dk1"/>
                </a:solidFill>
                <a:latin typeface="Open Sans"/>
                <a:ea typeface="Open Sans"/>
                <a:cs typeface="Open Sans"/>
                <a:sym typeface="Open Sans"/>
              </a:rPr>
              <a:t>HMIS Reports for VI and Full SPDAT (examples)</a:t>
            </a:r>
            <a:r>
              <a:rPr lang="en-US" sz="1600" b="0" i="0" u="none" strike="noStrike" cap="none">
                <a:solidFill>
                  <a:schemeClr val="dk1"/>
                </a:solidFill>
                <a:latin typeface="Open Sans"/>
                <a:ea typeface="Open Sans"/>
                <a:cs typeface="Open Sans"/>
                <a:sym typeface="Open Sans"/>
              </a:rPr>
              <a:t>  </a:t>
            </a: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Open Sans"/>
              <a:ea typeface="Open Sans"/>
              <a:cs typeface="Open Sans"/>
              <a:sym typeface="Open Sans"/>
            </a:endParaRP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10 MINS = think of the HMIS as the Delorean that will get Marty where he needs to go.  All the HMIS solutions are the bananas that fuel the flux capacitor that sets the deloreon on it’s path.</a:t>
            </a: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163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HUD requiring all CoC establish or update its coordinated entry process in full compliance with HUD requirements by February 1, 2018 </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Coordinated Entry – Self Assessment tool</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HMIS offers solutions: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Use HMIS as an electronic care plan </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Software elements includes CallPoint, ClientPoint, VI and Full SPDAT assessments, standardized assessments, community customizable assessments, Goals and Case Plans, Services and Referrals.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the Vulnerability Index - Service Prioritization Decision Assistance Tool (VI-SPDAT) to help determine possible eligibility and recommend types of intervention (housing or referrals).  NOT to force people into a certain type of housing.</a:t>
            </a:r>
          </a:p>
          <a:p>
            <a:pPr marL="742950" marR="0" lvl="1" indent="-285750" algn="l" rtl="0">
              <a:spcBef>
                <a:spcPts val="0"/>
              </a:spcBef>
              <a:buClr>
                <a:schemeClr val="dk1"/>
              </a:buClr>
              <a:buSzPct val="100000"/>
              <a:buFont typeface="Arial"/>
              <a:buChar char="•"/>
            </a:pPr>
            <a:r>
              <a:rPr lang="en-US" sz="1600" b="1" i="0" u="none" strike="noStrike" cap="none">
                <a:solidFill>
                  <a:schemeClr val="dk1"/>
                </a:solidFill>
                <a:latin typeface="Open Sans"/>
                <a:ea typeface="Open Sans"/>
                <a:cs typeface="Open Sans"/>
                <a:sym typeface="Open Sans"/>
              </a:rPr>
              <a:t>HMIS Reports for VI and Full SPDAT (examples)</a:t>
            </a:r>
            <a:r>
              <a:rPr lang="en-US" sz="1600" b="0" i="0" u="none" strike="noStrike" cap="none">
                <a:solidFill>
                  <a:schemeClr val="dk1"/>
                </a:solidFill>
                <a:latin typeface="Open Sans"/>
                <a:ea typeface="Open Sans"/>
                <a:cs typeface="Open Sans"/>
                <a:sym typeface="Open Sans"/>
              </a:rPr>
              <a:t>  </a:t>
            </a: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Open Sans"/>
              <a:ea typeface="Open Sans"/>
              <a:cs typeface="Open Sans"/>
              <a:sym typeface="Open Sans"/>
            </a:endParaRP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10 MINS = think of the HMIS as the Delorean that will get Marty where he needs to go.  All the HMIS solutions are the bananas that fuel the flux capacitor that sets the deloreon on it’s path.</a:t>
            </a: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923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HUD requiring all CoC establish or update its coordinated entry process in full compliance with HUD requirements by February 1, 2018 </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Coordinated Entry – Self Assessment tool</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HMIS offers solutions: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Use HMIS as an electronic care plan </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Software elements includes CallPoint, ClientPoint, VI and Full SPDAT assessments, standardized assessments, community customizable assessments, Goals and Case Plans, Services and Referrals.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the Vulnerability Index - Service Prioritization Decision Assistance Tool (VI-SPDAT) to help determine possible eligibility and recommend types of intervention (housing or referrals).  NOT to force people into a certain type of housing.</a:t>
            </a:r>
          </a:p>
          <a:p>
            <a:pPr marL="742950" marR="0" lvl="1" indent="-285750" algn="l" rtl="0">
              <a:spcBef>
                <a:spcPts val="0"/>
              </a:spcBef>
              <a:buClr>
                <a:schemeClr val="dk1"/>
              </a:buClr>
              <a:buSzPct val="100000"/>
              <a:buFont typeface="Arial"/>
              <a:buChar char="•"/>
            </a:pPr>
            <a:r>
              <a:rPr lang="en-US" sz="1600" b="1" i="0" u="none" strike="noStrike" cap="none">
                <a:solidFill>
                  <a:schemeClr val="dk1"/>
                </a:solidFill>
                <a:latin typeface="Open Sans"/>
                <a:ea typeface="Open Sans"/>
                <a:cs typeface="Open Sans"/>
                <a:sym typeface="Open Sans"/>
              </a:rPr>
              <a:t>HMIS Reports for VI and Full SPDAT (examples)</a:t>
            </a:r>
            <a:r>
              <a:rPr lang="en-US" sz="1600" b="0" i="0" u="none" strike="noStrike" cap="none">
                <a:solidFill>
                  <a:schemeClr val="dk1"/>
                </a:solidFill>
                <a:latin typeface="Open Sans"/>
                <a:ea typeface="Open Sans"/>
                <a:cs typeface="Open Sans"/>
                <a:sym typeface="Open Sans"/>
              </a:rPr>
              <a:t>  </a:t>
            </a: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Open Sans"/>
              <a:ea typeface="Open Sans"/>
              <a:cs typeface="Open Sans"/>
              <a:sym typeface="Open Sans"/>
            </a:endParaRP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10 MINS = think of the HMIS as the Delorean that will get Marty where he needs to go.  All the HMIS solutions are the bananas that fuel the flux capacitor that sets the deloreon on it’s path.</a:t>
            </a:r>
          </a:p>
        </p:txBody>
      </p:sp>
      <p:sp>
        <p:nvSpPr>
          <p:cNvPr id="235" name="Shape 23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14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HUD requiring all CoC establish or update its coordinated entry process in full compliance with HUD requirements by February 1, 2018 </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Coordinated Entry – Self Assessment tool</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HMIS offers solutions: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Use HMIS as an electronic care plan </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Software elements includes CallPoint, ClientPoint, VI and Full SPDAT assessments, standardized assessments, community customizable assessments, Goals and Case Plans, Services and Referrals.</a:t>
            </a:r>
          </a:p>
          <a:p>
            <a:pPr marL="742950" marR="0" lvl="1" indent="-285750" algn="l" rtl="0">
              <a:spcBef>
                <a:spcPts val="0"/>
              </a:spcBef>
              <a:buClr>
                <a:schemeClr val="dk1"/>
              </a:buClr>
              <a:buSzPct val="100000"/>
              <a:buFont typeface="Arial"/>
              <a:buChar char="•"/>
            </a:pPr>
            <a:r>
              <a:rPr lang="en-US" sz="1600" b="0" i="0" u="none" strike="noStrike" cap="none">
                <a:solidFill>
                  <a:schemeClr val="dk1"/>
                </a:solidFill>
                <a:latin typeface="Open Sans"/>
                <a:ea typeface="Open Sans"/>
                <a:cs typeface="Open Sans"/>
                <a:sym typeface="Open Sans"/>
              </a:rPr>
              <a:t>Complete the Vulnerability Index - Service Prioritization Decision Assistance Tool (VI-SPDAT) to help determine possible eligibility and recommend types of intervention (housing or referrals).  NOT to force people into a certain type of housing.</a:t>
            </a:r>
          </a:p>
          <a:p>
            <a:pPr marL="742950" marR="0" lvl="1" indent="-285750" algn="l" rtl="0">
              <a:spcBef>
                <a:spcPts val="0"/>
              </a:spcBef>
              <a:buClr>
                <a:schemeClr val="dk1"/>
              </a:buClr>
              <a:buSzPct val="100000"/>
              <a:buFont typeface="Arial"/>
              <a:buChar char="•"/>
            </a:pPr>
            <a:r>
              <a:rPr lang="en-US" sz="1600" b="1" i="0" u="none" strike="noStrike" cap="none">
                <a:solidFill>
                  <a:schemeClr val="dk1"/>
                </a:solidFill>
                <a:latin typeface="Open Sans"/>
                <a:ea typeface="Open Sans"/>
                <a:cs typeface="Open Sans"/>
                <a:sym typeface="Open Sans"/>
              </a:rPr>
              <a:t>HMIS Reports for VI and Full SPDAT (examples)</a:t>
            </a:r>
            <a:r>
              <a:rPr lang="en-US" sz="1600" b="0" i="0" u="none" strike="noStrike" cap="none">
                <a:solidFill>
                  <a:schemeClr val="dk1"/>
                </a:solidFill>
                <a:latin typeface="Open Sans"/>
                <a:ea typeface="Open Sans"/>
                <a:cs typeface="Open Sans"/>
                <a:sym typeface="Open Sans"/>
              </a:rPr>
              <a:t>  </a:t>
            </a: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Open Sans"/>
              <a:ea typeface="Open Sans"/>
              <a:cs typeface="Open Sans"/>
              <a:sym typeface="Open Sans"/>
            </a:endParaRPr>
          </a:p>
          <a:p>
            <a:pPr marL="742950" marR="0" lvl="1" indent="-285750" algn="l" rtl="0">
              <a:spcBef>
                <a:spcPts val="0"/>
              </a:spcBef>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10 MINS = think of the HMIS as the Delorean that will get Marty where he needs to go.  All the HMIS solutions are the bananas that fuel the flux capacitor that sets the deloreon on it’s path.</a:t>
            </a:r>
          </a:p>
        </p:txBody>
      </p:sp>
      <p:sp>
        <p:nvSpPr>
          <p:cNvPr id="235" name="Shape 23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05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Definition of Reports, Review ART and SP, screenshots</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Data Quality – New reporting requirement from HUD to assist projects, agencies and </a:t>
            </a:r>
            <a:r>
              <a:rPr lang="en-US" sz="1200" b="0" i="0" u="none" strike="noStrike" cap="none" dirty="0" err="1">
                <a:solidFill>
                  <a:schemeClr val="dk1"/>
                </a:solidFill>
                <a:latin typeface="Calibri"/>
                <a:ea typeface="Calibri"/>
                <a:cs typeface="Calibri"/>
                <a:sym typeface="Calibri"/>
              </a:rPr>
              <a:t>CoCs</a:t>
            </a:r>
            <a:r>
              <a:rPr lang="en-US" sz="1200" b="0" i="0" u="none" strike="noStrike" cap="none" dirty="0">
                <a:solidFill>
                  <a:schemeClr val="dk1"/>
                </a:solidFill>
                <a:latin typeface="Calibri"/>
                <a:ea typeface="Calibri"/>
                <a:cs typeface="Calibri"/>
                <a:sym typeface="Calibri"/>
              </a:rPr>
              <a:t> with monitoring data quality.  Report is available in SP.  Review data quality elements and template and glossary and reports.  Screenshots place here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10 MINS</a:t>
            </a:r>
          </a:p>
        </p:txBody>
      </p:sp>
      <p:sp>
        <p:nvSpPr>
          <p:cNvPr id="251" name="Shape 25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54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Definition of Reports, Review ART and SP, screenshots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HMIS export into CSV – means can’t edit data….before the data was manually entered into the ESNAPS and you could change data if necessary.  NOW YOU CAN’T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Add screenshots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200" b="0" i="0" u="none" strike="noStrike" cap="none" dirty="0" err="1">
                <a:solidFill>
                  <a:schemeClr val="dk1"/>
                </a:solidFill>
                <a:latin typeface="Calibri"/>
                <a:ea typeface="Calibri"/>
                <a:cs typeface="Calibri"/>
                <a:sym typeface="Calibri"/>
              </a:rPr>
              <a:t>CoC</a:t>
            </a:r>
            <a:r>
              <a:rPr lang="en-US" sz="1200" b="0" i="0" u="none" strike="noStrike" cap="none" dirty="0">
                <a:solidFill>
                  <a:schemeClr val="dk1"/>
                </a:solidFill>
                <a:latin typeface="Calibri"/>
                <a:ea typeface="Calibri"/>
                <a:cs typeface="Calibri"/>
                <a:sym typeface="Calibri"/>
              </a:rPr>
              <a:t> APR is now a canned report in </a:t>
            </a:r>
            <a:r>
              <a:rPr lang="en-US" sz="1200" b="0" i="0" u="none" strike="noStrike" cap="none" dirty="0" err="1">
                <a:solidFill>
                  <a:schemeClr val="dk1"/>
                </a:solidFill>
                <a:latin typeface="Calibri"/>
                <a:ea typeface="Calibri"/>
                <a:cs typeface="Calibri"/>
                <a:sym typeface="Calibri"/>
              </a:rPr>
              <a:t>ServicePoint</a:t>
            </a:r>
            <a:endParaRPr lang="en-US" sz="1200" b="0" i="0" u="none" strike="noStrike" cap="none"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Located in the Reports Tab </a:t>
            </a:r>
          </a:p>
          <a:p>
            <a:pPr marL="285750" marR="0" lvl="0" indent="-2857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Example (screenshot of reporting filters)</a:t>
            </a:r>
          </a:p>
          <a:p>
            <a:pPr marL="285750" marR="0" lvl="0" indent="-2857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Data is exported into a CSV file </a:t>
            </a:r>
          </a:p>
          <a:p>
            <a:pPr marL="285750" marR="0" lvl="0" indent="-2857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CSV file contains only aggregate data (no client level data)</a:t>
            </a:r>
          </a:p>
          <a:p>
            <a:pPr marL="285750" marR="0" lvl="0" indent="-2857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CSV file </a:t>
            </a:r>
            <a:r>
              <a:rPr lang="en-US" sz="1200" b="1" i="0" u="none" strike="noStrike" cap="none" dirty="0">
                <a:solidFill>
                  <a:schemeClr val="dk1"/>
                </a:solidFill>
                <a:latin typeface="Calibri"/>
                <a:ea typeface="Calibri"/>
                <a:cs typeface="Calibri"/>
                <a:sym typeface="Calibri"/>
              </a:rPr>
              <a:t>cannot</a:t>
            </a:r>
            <a:r>
              <a:rPr lang="en-US" sz="1200" b="0" i="0" u="none" strike="noStrike" cap="none" dirty="0">
                <a:solidFill>
                  <a:schemeClr val="dk1"/>
                </a:solidFill>
                <a:latin typeface="Calibri"/>
                <a:ea typeface="Calibri"/>
                <a:cs typeface="Calibri"/>
                <a:sym typeface="Calibri"/>
              </a:rPr>
              <a:t> be edited</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r>
              <a:rPr lang="en-US" sz="1200" b="0" i="0" u="none" strike="noStrike" kern="1200" cap="none">
                <a:solidFill>
                  <a:schemeClr val="dk1"/>
                </a:solidFill>
                <a:effectLst/>
                <a:latin typeface="Calibri"/>
                <a:ea typeface="Calibri"/>
                <a:cs typeface="Calibri"/>
                <a:sym typeface="Calibri"/>
              </a:rPr>
              <a:t>Beginning October 1, 2017, ESG CAPERs will be submitted in Sage. › The eCartis being retired and the new CSV-CAPER (effective 10/1) will not work in eCart. </a:t>
            </a:r>
          </a:p>
          <a:p>
            <a:r>
              <a:rPr lang="en-US" sz="1200" b="0" i="0" u="none" strike="noStrike" kern="1200" cap="none">
                <a:solidFill>
                  <a:schemeClr val="dk1"/>
                </a:solidFill>
                <a:effectLst/>
                <a:latin typeface="Calibri"/>
                <a:ea typeface="Calibri"/>
                <a:cs typeface="Calibri"/>
                <a:sym typeface="Calibri"/>
              </a:rPr>
              <a:t>CAPER/ APR specs are back in alignment though some questions have been re-numbered/ re-arranged.  </a:t>
            </a:r>
          </a:p>
          <a:p>
            <a:r>
              <a:rPr lang="en-US" sz="1200" b="0" i="0" u="none" strike="noStrike" kern="1200" cap="none">
                <a:solidFill>
                  <a:schemeClr val="dk1"/>
                </a:solidFill>
                <a:effectLst/>
                <a:latin typeface="Calibri"/>
                <a:ea typeface="Calibri"/>
                <a:cs typeface="Calibri"/>
                <a:sym typeface="Calibri"/>
              </a:rPr>
              <a:t>CAPER report reflects the alignment</a:t>
            </a:r>
          </a:p>
          <a:p>
            <a:r>
              <a:rPr lang="en-US" sz="1200" b="0" i="0" u="none" strike="noStrike" kern="1200" cap="none">
                <a:solidFill>
                  <a:schemeClr val="dk1"/>
                </a:solidFill>
                <a:effectLst/>
                <a:latin typeface="Calibri"/>
                <a:ea typeface="Calibri"/>
                <a:cs typeface="Calibri"/>
                <a:sym typeface="Calibri"/>
              </a:rPr>
              <a:t>Mediware is in the process of programming the current APR to reflect this realignment and will have the updated report soon.</a:t>
            </a:r>
          </a:p>
          <a:p>
            <a:r>
              <a:rPr lang="en-US" sz="1200" b="0" i="0" u="none" strike="noStrike" kern="1200" cap="none">
                <a:solidFill>
                  <a:schemeClr val="dk1"/>
                </a:solidFill>
                <a:effectLst/>
                <a:latin typeface="Calibri"/>
                <a:ea typeface="Calibri"/>
                <a:cs typeface="Calibri"/>
                <a:sym typeface="Calibri"/>
              </a:rPr>
              <a:t> </a:t>
            </a:r>
          </a:p>
          <a:p>
            <a:r>
              <a:rPr lang="en-US" sz="1200" b="0" i="0" u="none" strike="noStrike" kern="1200" cap="none">
                <a:solidFill>
                  <a:schemeClr val="dk1"/>
                </a:solidFill>
                <a:effectLst/>
                <a:latin typeface="Calibri"/>
                <a:ea typeface="Calibri"/>
                <a:cs typeface="Calibri"/>
                <a:sym typeface="Calibri"/>
              </a:rPr>
              <a:t>Known Issues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554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Data Quality – New reporting requirement from HUD to assist projects, agencies and </a:t>
            </a:r>
            <a:r>
              <a:rPr lang="en-US" sz="1200" b="0" i="0" u="none" strike="noStrike" cap="none" dirty="0" err="1">
                <a:solidFill>
                  <a:schemeClr val="dk1"/>
                </a:solidFill>
                <a:latin typeface="Calibri"/>
                <a:ea typeface="Calibri"/>
                <a:cs typeface="Calibri"/>
                <a:sym typeface="Calibri"/>
              </a:rPr>
              <a:t>CoCs</a:t>
            </a:r>
            <a:r>
              <a:rPr lang="en-US" sz="1200" b="0" i="0" u="none" strike="noStrike" cap="none" dirty="0">
                <a:solidFill>
                  <a:schemeClr val="dk1"/>
                </a:solidFill>
                <a:latin typeface="Calibri"/>
                <a:ea typeface="Calibri"/>
                <a:cs typeface="Calibri"/>
                <a:sym typeface="Calibri"/>
              </a:rPr>
              <a:t> with monitoring data quality.  Report is available in SP.  Review data quality elements and template and glossary and reports.  Screenshots place here</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Built off clients last project stay</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Add screenshots  and give example of using both documents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Is a single report that can be run/used by project, across all projects in a project type, across the entire COC.</a:t>
            </a:r>
          </a:p>
          <a:p>
            <a:pPr marL="342900" marR="0" lvl="0" indent="-34290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Can be used to support data quality for the HUD COC APR, ESG CAPER and the HUD competition (grant application)</a:t>
            </a:r>
          </a:p>
          <a:p>
            <a:pPr marL="342900" marR="0" lvl="0" indent="-34290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Data is used in the System Performance Measures Data Quality component (new in 2017)</a:t>
            </a:r>
          </a:p>
          <a:p>
            <a:pPr marL="342900" marR="0" lvl="0" indent="-34290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Is intended to provide HUD with Data Quality metrics on a </a:t>
            </a:r>
            <a:r>
              <a:rPr lang="en-US" sz="1200" b="0" i="0" u="none" strike="noStrike" cap="none" dirty="0" err="1">
                <a:solidFill>
                  <a:schemeClr val="dk1"/>
                </a:solidFill>
                <a:latin typeface="Calibri"/>
                <a:ea typeface="Calibri"/>
                <a:cs typeface="Calibri"/>
                <a:sym typeface="Calibri"/>
              </a:rPr>
              <a:t>CoC</a:t>
            </a:r>
            <a:r>
              <a:rPr lang="en-US" sz="1200" b="0" i="0" u="none" strike="noStrike" cap="none" dirty="0">
                <a:solidFill>
                  <a:schemeClr val="dk1"/>
                </a:solidFill>
                <a:latin typeface="Calibri"/>
                <a:ea typeface="Calibri"/>
                <a:cs typeface="Calibri"/>
                <a:sym typeface="Calibri"/>
              </a:rPr>
              <a:t>.</a:t>
            </a:r>
          </a:p>
          <a:p>
            <a:pPr marL="342900" marR="0" lvl="0" indent="-34290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This report should be run frequently to maintain data quality throughout the year.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Quality – New reporting requirement from HUD to assist projects, agencies and CoCs with monitoring data quality.  Report is available in SP.  Review data quality elements and template and glossary and reports.  Screenshots place here</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Built off clients last project stay</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Add screenshots  and give example of using both documents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reports created in ART or </a:t>
            </a:r>
            <a:r>
              <a:rPr lang="en-US" dirty="0" err="1"/>
              <a:t>ReportWriter</a:t>
            </a:r>
            <a:r>
              <a:rPr lang="en-US" dirty="0"/>
              <a:t> will need to be re-created in Qlik Sense. They will not be imported. Communities are responsible </a:t>
            </a:r>
          </a:p>
          <a:p>
            <a:r>
              <a:rPr lang="en-US" dirty="0"/>
              <a:t>ART will remain available in </a:t>
            </a:r>
            <a:r>
              <a:rPr lang="en-US" dirty="0" err="1"/>
              <a:t>ServicePoint</a:t>
            </a:r>
            <a:r>
              <a:rPr lang="en-US" dirty="0"/>
              <a:t> (along side Qlik Sense) as long as browsers continue to support either View Report or Edit Report mode.</a:t>
            </a:r>
          </a:p>
          <a:p>
            <a:r>
              <a:rPr lang="en-US" dirty="0"/>
              <a:t>Report Writer and Canned Reports will also remain available in SP5x until they are fully reproduced in Qlik Sense</a:t>
            </a:r>
          </a:p>
          <a:p>
            <a:r>
              <a:rPr lang="en-US" dirty="0"/>
              <a:t>Audit Reports may remain canned for propriety and security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20</a:t>
            </a:fld>
            <a:endParaRPr lang="en-US"/>
          </a:p>
        </p:txBody>
      </p:sp>
    </p:spTree>
    <p:extLst>
      <p:ext uri="{BB962C8B-B14F-4D97-AF65-F5344CB8AC3E}">
        <p14:creationId xmlns:p14="http://schemas.microsoft.com/office/powerpoint/2010/main" val="80753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Streams –  Michigan’s implementation – access to North Carolina’s reports</a:t>
            </a:r>
          </a:p>
          <a:p>
            <a:pPr>
              <a:buNone/>
            </a:pPr>
            <a:r>
              <a:rPr lang="en-US" dirty="0"/>
              <a:t>Apps – reside in each stream (Apps are like ART’s Universe - - each app is its own relational database).</a:t>
            </a:r>
          </a:p>
          <a:p>
            <a:pPr>
              <a:buNone/>
            </a:pPr>
            <a:r>
              <a:rPr lang="en-US" dirty="0"/>
              <a:t>Within each App is where sheets are located – Sheets are like tabs in an ART report.</a:t>
            </a:r>
          </a:p>
        </p:txBody>
      </p:sp>
      <p:sp>
        <p:nvSpPr>
          <p:cNvPr id="4" name="Slide Number Placeholder 3"/>
          <p:cNvSpPr>
            <a:spLocks noGrp="1"/>
          </p:cNvSpPr>
          <p:nvPr>
            <p:ph type="sldNum" sz="quarter" idx="10"/>
          </p:nvPr>
        </p:nvSpPr>
        <p:spPr/>
        <p:txBody>
          <a:bodyPr/>
          <a:lstStyle/>
          <a:p>
            <a:fld id="{04EE8133-AFA8-48F5-87A6-A80E92CE7A0A}" type="slidenum">
              <a:rPr lang="en-US" smtClean="0"/>
              <a:t>21</a:t>
            </a:fld>
            <a:endParaRPr lang="en-US"/>
          </a:p>
        </p:txBody>
      </p:sp>
    </p:spTree>
    <p:extLst>
      <p:ext uri="{BB962C8B-B14F-4D97-AF65-F5344CB8AC3E}">
        <p14:creationId xmlns:p14="http://schemas.microsoft.com/office/powerpoint/2010/main" val="52276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22</a:t>
            </a:fld>
            <a:endParaRPr lang="en-US"/>
          </a:p>
        </p:txBody>
      </p:sp>
    </p:spTree>
    <p:extLst>
      <p:ext uri="{BB962C8B-B14F-4D97-AF65-F5344CB8AC3E}">
        <p14:creationId xmlns:p14="http://schemas.microsoft.com/office/powerpoint/2010/main" val="1671340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2400" b="1" dirty="0">
                <a:latin typeface="Open Sans" panose="020B0606030504020204"/>
                <a:ea typeface="Calibri" panose="020F0502020204030204" pitchFamily="34" charset="0"/>
                <a:cs typeface="Times New Roman" panose="02020603050405020304" pitchFamily="18" charset="0"/>
              </a:rPr>
              <a:t>Refresh Rates and Data Loads</a:t>
            </a:r>
          </a:p>
          <a:p>
            <a:pPr marL="800100" lvl="1" indent="-342900">
              <a:lnSpc>
                <a:spcPct val="107000"/>
              </a:lnSpc>
              <a:buFont typeface="Arial" panose="020B0604020202020204" pitchFamily="34" charset="0"/>
              <a:buChar char="•"/>
            </a:pPr>
            <a:r>
              <a:rPr lang="en-US" sz="2200" dirty="0">
                <a:latin typeface="Open Sans" panose="020B0606030504020204"/>
                <a:ea typeface="Calibri" panose="020F0502020204030204" pitchFamily="34" charset="0"/>
                <a:cs typeface="Times New Roman" panose="02020603050405020304" pitchFamily="18" charset="0"/>
              </a:rPr>
              <a:t>Qlik Sense has dramatically reduced load times, near instant reporting</a:t>
            </a:r>
          </a:p>
          <a:p>
            <a:pPr marL="800100" lvl="1" indent="-342900">
              <a:lnSpc>
                <a:spcPct val="107000"/>
              </a:lnSpc>
              <a:buFont typeface="Arial" panose="020B0604020202020204" pitchFamily="34" charset="0"/>
              <a:buChar char="•"/>
            </a:pPr>
            <a:r>
              <a:rPr lang="en-US" sz="2200" dirty="0">
                <a:latin typeface="Open Sans" panose="020B0606030504020204"/>
                <a:ea typeface="Calibri" panose="020F0502020204030204" pitchFamily="34" charset="0"/>
                <a:cs typeface="Times New Roman" panose="02020603050405020304" pitchFamily="18" charset="0"/>
              </a:rPr>
              <a:t>Current version of Qlik (available to SAIIs) – Nightly full builds (like ART)</a:t>
            </a:r>
          </a:p>
          <a:p>
            <a:pPr marL="1257300" lvl="2" indent="-342900">
              <a:lnSpc>
                <a:spcPct val="107000"/>
              </a:lnSpc>
              <a:buFont typeface="Arial" panose="020B0604020202020204" pitchFamily="34" charset="0"/>
              <a:buChar char="•"/>
            </a:pPr>
            <a:r>
              <a:rPr lang="en-US" sz="2200" dirty="0">
                <a:latin typeface="Open Sans" panose="020B0606030504020204"/>
                <a:ea typeface="Calibri" panose="020F0502020204030204" pitchFamily="34" charset="0"/>
                <a:cs typeface="Times New Roman" panose="02020603050405020304" pitchFamily="18" charset="0"/>
              </a:rPr>
              <a:t>Delta Builds Next – Looking at multiple updates per day, if possible instead of once a day (like ART) frequency of build based on implementation size. </a:t>
            </a:r>
          </a:p>
          <a:p>
            <a:pPr marL="1257300" lvl="2" indent="-342900">
              <a:lnSpc>
                <a:spcPct val="107000"/>
              </a:lnSpc>
              <a:buFont typeface="Arial" panose="020B0604020202020204" pitchFamily="34" charset="0"/>
              <a:buChar char="•"/>
            </a:pPr>
            <a:r>
              <a:rPr lang="en-US" sz="2200" dirty="0">
                <a:latin typeface="Open Sans" panose="020B0606030504020204"/>
                <a:ea typeface="Calibri" panose="020F0502020204030204" pitchFamily="34" charset="0"/>
                <a:cs typeface="Times New Roman" panose="02020603050405020304" pitchFamily="18" charset="0"/>
              </a:rPr>
              <a:t>Real-time builds would cause issues with developing and testing new reports</a:t>
            </a:r>
          </a:p>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23</a:t>
            </a:fld>
            <a:endParaRPr lang="en-US"/>
          </a:p>
        </p:txBody>
      </p:sp>
    </p:spTree>
    <p:extLst>
      <p:ext uri="{BB962C8B-B14F-4D97-AF65-F5344CB8AC3E}">
        <p14:creationId xmlns:p14="http://schemas.microsoft.com/office/powerpoint/2010/main" val="327684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24</a:t>
            </a:fld>
            <a:endParaRPr lang="en-US"/>
          </a:p>
        </p:txBody>
      </p:sp>
    </p:spTree>
    <p:extLst>
      <p:ext uri="{BB962C8B-B14F-4D97-AF65-F5344CB8AC3E}">
        <p14:creationId xmlns:p14="http://schemas.microsoft.com/office/powerpoint/2010/main" val="335082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25</a:t>
            </a:fld>
            <a:endParaRPr lang="en-US"/>
          </a:p>
        </p:txBody>
      </p:sp>
    </p:spTree>
    <p:extLst>
      <p:ext uri="{BB962C8B-B14F-4D97-AF65-F5344CB8AC3E}">
        <p14:creationId xmlns:p14="http://schemas.microsoft.com/office/powerpoint/2010/main" val="3522072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26</a:t>
            </a:fld>
            <a:endParaRPr lang="en-US"/>
          </a:p>
        </p:txBody>
      </p:sp>
    </p:spTree>
    <p:extLst>
      <p:ext uri="{BB962C8B-B14F-4D97-AF65-F5344CB8AC3E}">
        <p14:creationId xmlns:p14="http://schemas.microsoft.com/office/powerpoint/2010/main" val="542103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27</a:t>
            </a:fld>
            <a:endParaRPr lang="en-US"/>
          </a:p>
        </p:txBody>
      </p:sp>
    </p:spTree>
    <p:extLst>
      <p:ext uri="{BB962C8B-B14F-4D97-AF65-F5344CB8AC3E}">
        <p14:creationId xmlns:p14="http://schemas.microsoft.com/office/powerpoint/2010/main" val="3017366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28</a:t>
            </a:fld>
            <a:endParaRPr lang="en-US"/>
          </a:p>
        </p:txBody>
      </p:sp>
    </p:spTree>
    <p:extLst>
      <p:ext uri="{BB962C8B-B14F-4D97-AF65-F5344CB8AC3E}">
        <p14:creationId xmlns:p14="http://schemas.microsoft.com/office/powerpoint/2010/main" val="1710621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29</a:t>
            </a:fld>
            <a:endParaRPr lang="en-US"/>
          </a:p>
        </p:txBody>
      </p:sp>
    </p:spTree>
    <p:extLst>
      <p:ext uri="{BB962C8B-B14F-4D97-AF65-F5344CB8AC3E}">
        <p14:creationId xmlns:p14="http://schemas.microsoft.com/office/powerpoint/2010/main" val="56729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30</a:t>
            </a:fld>
            <a:endParaRPr lang="en-US"/>
          </a:p>
        </p:txBody>
      </p:sp>
    </p:spTree>
    <p:extLst>
      <p:ext uri="{BB962C8B-B14F-4D97-AF65-F5344CB8AC3E}">
        <p14:creationId xmlns:p14="http://schemas.microsoft.com/office/powerpoint/2010/main" val="4146288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04EE8133-AFA8-48F5-87A6-A80E92CE7A0A}" type="slidenum">
              <a:rPr lang="en-US" smtClean="0"/>
              <a:t>31</a:t>
            </a:fld>
            <a:endParaRPr lang="en-US"/>
          </a:p>
        </p:txBody>
      </p:sp>
    </p:spTree>
    <p:extLst>
      <p:ext uri="{BB962C8B-B14F-4D97-AF65-F5344CB8AC3E}">
        <p14:creationId xmlns:p14="http://schemas.microsoft.com/office/powerpoint/2010/main" val="3743690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Operating Start Date: First day a project provided/will provide services and/or housing</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Projects starting prior to 10/1/2012 the start date may be estimated if unknown</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Projects that are fully funded but haven’t started operating may put in future date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Operating End Date: Last day project provided/will provide services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May be a future date or left blank if still operating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Federal Partner Funding Sources: Retired VA Community Contract Residential Treatment Program and Grant Per Diem</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Added 6 new GPD types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Renamed Community Contract Emergency Housing to VA CRS Contract Residential Services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Bed and Unit inventory: Projects that operate in more than one </a:t>
            </a:r>
            <a:r>
              <a:rPr lang="en-US" sz="1200" b="0" i="0" u="none" strike="noStrike" cap="none" dirty="0" err="1">
                <a:solidFill>
                  <a:schemeClr val="dk1"/>
                </a:solidFill>
                <a:latin typeface="Calibri"/>
                <a:ea typeface="Calibri"/>
                <a:cs typeface="Calibri"/>
                <a:sym typeface="Calibri"/>
              </a:rPr>
              <a:t>CoC</a:t>
            </a:r>
            <a:r>
              <a:rPr lang="en-US" sz="1200" b="0" i="0" u="none" strike="noStrike" cap="none" dirty="0">
                <a:solidFill>
                  <a:schemeClr val="dk1"/>
                </a:solidFill>
                <a:latin typeface="Calibri"/>
                <a:ea typeface="Calibri"/>
                <a:cs typeface="Calibri"/>
                <a:sym typeface="Calibri"/>
              </a:rPr>
              <a:t> must have separate B&amp;U inventory records for inventory located in each </a:t>
            </a:r>
            <a:r>
              <a:rPr lang="en-US" sz="1200" b="0" i="0" u="none" strike="noStrike" cap="none" dirty="0" err="1">
                <a:solidFill>
                  <a:schemeClr val="dk1"/>
                </a:solidFill>
                <a:latin typeface="Calibri"/>
                <a:ea typeface="Calibri"/>
                <a:cs typeface="Calibri"/>
                <a:sym typeface="Calibri"/>
              </a:rPr>
              <a:t>CoC</a:t>
            </a:r>
            <a:r>
              <a:rPr lang="en-US" sz="1200" b="0" i="0" u="none" strike="noStrike" cap="none" dirty="0">
                <a:solidFill>
                  <a:schemeClr val="dk1"/>
                </a:solidFill>
                <a:latin typeface="Calibri"/>
                <a:ea typeface="Calibri"/>
                <a:cs typeface="Calibri"/>
                <a:sym typeface="Calibri"/>
              </a:rPr>
              <a:t>. Pulls options from </a:t>
            </a:r>
            <a:r>
              <a:rPr lang="en-US" sz="1200" b="0" i="0" u="none" strike="noStrike" cap="none" dirty="0" err="1">
                <a:solidFill>
                  <a:schemeClr val="dk1"/>
                </a:solidFill>
                <a:latin typeface="Calibri"/>
                <a:ea typeface="Calibri"/>
                <a:cs typeface="Calibri"/>
                <a:sym typeface="Calibri"/>
              </a:rPr>
              <a:t>CoC</a:t>
            </a:r>
            <a:r>
              <a:rPr lang="en-US" sz="1200" b="0" i="0" u="none" strike="noStrike" cap="none" dirty="0">
                <a:solidFill>
                  <a:schemeClr val="dk1"/>
                </a:solidFill>
                <a:latin typeface="Calibri"/>
                <a:ea typeface="Calibri"/>
                <a:cs typeface="Calibri"/>
                <a:sym typeface="Calibri"/>
              </a:rPr>
              <a:t> code(s) indicated for the overall project/provider page settings.</a:t>
            </a:r>
          </a:p>
        </p:txBody>
      </p:sp>
      <p:sp>
        <p:nvSpPr>
          <p:cNvPr id="127" name="Shape 12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r>
              <a:rPr lang="en-US" dirty="0"/>
              <a:t>Gender: Transgender options reworded and Gender Non-conforming replaces “Doesn’t identify as male, female, or transgender”</a:t>
            </a:r>
          </a:p>
          <a:p>
            <a:r>
              <a:rPr lang="en-US" dirty="0"/>
              <a:t>Destination: Now “Permanent Housing (other than RRH) for formerly homeless persons” and “Rental by client, with RRH or equivalent subsidy”</a:t>
            </a:r>
          </a:p>
          <a:p>
            <a:r>
              <a:rPr lang="en-US" dirty="0"/>
              <a:t>Housing Status: Note: You might hear or read that this is retired, but it is still required for Michigan due to its heavy use in statewide reports</a:t>
            </a:r>
          </a:p>
          <a:p>
            <a:r>
              <a:rPr lang="en-US" dirty="0"/>
              <a:t>Non-Cash: Retired “Section 8, public housing, or rental assistance” and “temporary rental assistance”</a:t>
            </a:r>
          </a:p>
          <a:p>
            <a:r>
              <a:rPr lang="en-US" dirty="0"/>
              <a:t>Disability Types: Retired “Documentation of disability and severity” and “currently receiving services”, as well as all PATH specific questions related to mental health and substance abuse</a:t>
            </a:r>
          </a:p>
          <a:p>
            <a:r>
              <a:rPr lang="en-US" dirty="0"/>
              <a:t>Contact: New field regarding whether client is on streets, ES or SH.</a:t>
            </a:r>
          </a:p>
          <a:p>
            <a:endParaRPr lang="en-US" dirty="0"/>
          </a:p>
        </p:txBody>
      </p:sp>
      <p:sp>
        <p:nvSpPr>
          <p:cNvPr id="154" name="Shape 15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en-US" dirty="0"/>
              <a:t>Housing Move-In date – need to answer for clients in PH, PSH, OPH, RRH</a:t>
            </a:r>
          </a:p>
          <a:p>
            <a:r>
              <a:rPr lang="en-US" dirty="0"/>
              <a:t>Should NEVER be the same date/time as entry</a:t>
            </a:r>
          </a:p>
          <a:p>
            <a:pPr lvl="0">
              <a:spcBef>
                <a:spcPts val="0"/>
              </a:spcBef>
              <a:buNone/>
            </a:pPr>
            <a:endParaRPr dirty="0"/>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also a great time to audit provider page information that is routinely updated; such as new Federal Partner Funding Source info (for new grant ID and/or dates), Bed and Unit inventory, visibility, etc.</a:t>
            </a:r>
          </a:p>
          <a:p>
            <a:endParaRPr lang="en-US" dirty="0"/>
          </a:p>
          <a:p>
            <a:pPr lvl="0">
              <a:spcBef>
                <a:spcPts val="0"/>
              </a:spcBef>
              <a:buNone/>
            </a:pPr>
            <a:endParaRPr dirty="0"/>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cherubini@mihomeless.org" TargetMode="External"/><Relationship Id="rId5" Type="http://schemas.openxmlformats.org/officeDocument/2006/relationships/hyperlink" Target="mailto:jshoemaker@mihomeless.org" TargetMode="External"/><Relationship Id="rId4" Type="http://schemas.openxmlformats.org/officeDocument/2006/relationships/hyperlink" Target="mailto:khemgesberg@mihomeles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s://help.qlik.com/"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mailto:jshoemaker@mihomeless.org" TargetMode="External"/><Relationship Id="rId4" Type="http://schemas.openxmlformats.org/officeDocument/2006/relationships/hyperlink" Target="mailto:khemgesberg@mihomeles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cxnSp>
        <p:nvCxnSpPr>
          <p:cNvPr id="90" name="Shape 90"/>
          <p:cNvCxnSpPr/>
          <p:nvPr/>
        </p:nvCxnSpPr>
        <p:spPr>
          <a:xfrm>
            <a:off x="0" y="6168765"/>
            <a:ext cx="7620000" cy="0"/>
          </a:xfrm>
          <a:prstGeom prst="straightConnector1">
            <a:avLst/>
          </a:prstGeom>
          <a:noFill/>
          <a:ln w="28575" cap="flat" cmpd="sng">
            <a:solidFill>
              <a:srgbClr val="1F497D"/>
            </a:solidFill>
            <a:prstDash val="solid"/>
            <a:round/>
            <a:headEnd type="none" w="med" len="med"/>
            <a:tailEnd type="none" w="med" len="med"/>
          </a:ln>
        </p:spPr>
      </p:cxnSp>
      <p:pic>
        <p:nvPicPr>
          <p:cNvPr id="91" name="Shape 91"/>
          <p:cNvPicPr preferRelativeResize="0"/>
          <p:nvPr/>
        </p:nvPicPr>
        <p:blipFill rotWithShape="1">
          <a:blip r:embed="rId3">
            <a:alphaModFix/>
          </a:blip>
          <a:srcRect/>
          <a:stretch/>
        </p:blipFill>
        <p:spPr>
          <a:xfrm>
            <a:off x="7742076" y="5799684"/>
            <a:ext cx="898324" cy="737866"/>
          </a:xfrm>
          <a:prstGeom prst="rect">
            <a:avLst/>
          </a:prstGeom>
          <a:noFill/>
          <a:ln>
            <a:noFill/>
          </a:ln>
        </p:spPr>
      </p:pic>
      <p:cxnSp>
        <p:nvCxnSpPr>
          <p:cNvPr id="92" name="Shape 92"/>
          <p:cNvCxnSpPr/>
          <p:nvPr/>
        </p:nvCxnSpPr>
        <p:spPr>
          <a:xfrm>
            <a:off x="8763000" y="6168765"/>
            <a:ext cx="381000" cy="0"/>
          </a:xfrm>
          <a:prstGeom prst="straightConnector1">
            <a:avLst/>
          </a:prstGeom>
          <a:noFill/>
          <a:ln w="28575" cap="flat" cmpd="sng">
            <a:solidFill>
              <a:srgbClr val="1F497D"/>
            </a:solidFill>
            <a:prstDash val="solid"/>
            <a:round/>
            <a:headEnd type="none" w="med" len="med"/>
            <a:tailEnd type="none" w="med" len="med"/>
          </a:ln>
        </p:spPr>
      </p:cxnSp>
      <p:sp>
        <p:nvSpPr>
          <p:cNvPr id="93" name="Shape 93"/>
          <p:cNvSpPr/>
          <p:nvPr/>
        </p:nvSpPr>
        <p:spPr>
          <a:xfrm>
            <a:off x="7620000" y="5597265"/>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4" name="Shape 94"/>
          <p:cNvSpPr txBox="1"/>
          <p:nvPr/>
        </p:nvSpPr>
        <p:spPr>
          <a:xfrm>
            <a:off x="685800" y="1337608"/>
            <a:ext cx="7696200" cy="1938992"/>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6000" dirty="0">
              <a:solidFill>
                <a:schemeClr val="dk1"/>
              </a:solidFill>
              <a:latin typeface="Open Sans"/>
              <a:ea typeface="Open Sans"/>
              <a:cs typeface="Open Sans"/>
              <a:sym typeface="Open Sans"/>
            </a:endParaRPr>
          </a:p>
          <a:p>
            <a:pPr marL="0" marR="0" lvl="0" indent="0" algn="l" rtl="0">
              <a:spcBef>
                <a:spcPts val="0"/>
              </a:spcBef>
              <a:buSzPct val="25000"/>
              <a:buNone/>
            </a:pPr>
            <a:r>
              <a:rPr lang="en-US" sz="6000" dirty="0">
                <a:solidFill>
                  <a:schemeClr val="dk1"/>
                </a:solidFill>
                <a:latin typeface="Open Sans"/>
                <a:ea typeface="Open Sans"/>
                <a:cs typeface="Open Sans"/>
                <a:sym typeface="Open Sans"/>
              </a:rPr>
              <a:t>What’s New in HMIS?</a:t>
            </a:r>
          </a:p>
        </p:txBody>
      </p:sp>
      <p:sp>
        <p:nvSpPr>
          <p:cNvPr id="95" name="Shape 95"/>
          <p:cNvSpPr txBox="1"/>
          <p:nvPr/>
        </p:nvSpPr>
        <p:spPr>
          <a:xfrm>
            <a:off x="4678524" y="3733800"/>
            <a:ext cx="3962400" cy="1754326"/>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Open Sans"/>
                <a:ea typeface="Open Sans"/>
                <a:cs typeface="Open Sans"/>
                <a:sym typeface="Open Sans"/>
              </a:rPr>
              <a:t>Presented By Kaity Hemgesberg</a:t>
            </a:r>
          </a:p>
          <a:p>
            <a:pPr marL="0" marR="0" lvl="0" indent="0" algn="r" rtl="0">
              <a:spcBef>
                <a:spcPts val="0"/>
              </a:spcBef>
              <a:buSzPct val="25000"/>
              <a:buNone/>
            </a:pPr>
            <a:r>
              <a:rPr lang="en-US" sz="1800" u="sng">
                <a:solidFill>
                  <a:schemeClr val="hlink"/>
                </a:solidFill>
                <a:latin typeface="Open Sans"/>
                <a:ea typeface="Open Sans"/>
                <a:cs typeface="Open Sans"/>
                <a:sym typeface="Open Sans"/>
                <a:hlinkClick r:id="rId4"/>
              </a:rPr>
              <a:t>khemgesberg@mihomeless.org</a:t>
            </a:r>
          </a:p>
          <a:p>
            <a:pPr marL="0" marR="0" lvl="0" indent="0" algn="r" rtl="0">
              <a:spcBef>
                <a:spcPts val="0"/>
              </a:spcBef>
              <a:buSzPct val="25000"/>
              <a:buNone/>
            </a:pPr>
            <a:r>
              <a:rPr lang="en-US" sz="1800">
                <a:solidFill>
                  <a:schemeClr val="dk1"/>
                </a:solidFill>
                <a:latin typeface="Open Sans"/>
                <a:ea typeface="Open Sans"/>
                <a:cs typeface="Open Sans"/>
                <a:sym typeface="Open Sans"/>
              </a:rPr>
              <a:t>Jill Shoemaker</a:t>
            </a:r>
          </a:p>
          <a:p>
            <a:pPr marL="0" marR="0" lvl="0" indent="0" algn="r" rtl="0">
              <a:spcBef>
                <a:spcPts val="0"/>
              </a:spcBef>
              <a:buSzPct val="25000"/>
              <a:buNone/>
            </a:pPr>
            <a:r>
              <a:rPr lang="en-US" sz="1800" u="sng">
                <a:solidFill>
                  <a:schemeClr val="hlink"/>
                </a:solidFill>
                <a:latin typeface="Open Sans"/>
                <a:ea typeface="Open Sans"/>
                <a:cs typeface="Open Sans"/>
                <a:sym typeface="Open Sans"/>
                <a:hlinkClick r:id="rId5"/>
              </a:rPr>
              <a:t>jshoemaker@mihomeless.org</a:t>
            </a:r>
          </a:p>
          <a:p>
            <a:pPr marL="0" marR="0" lvl="0" indent="0" algn="r" rtl="0">
              <a:spcBef>
                <a:spcPts val="0"/>
              </a:spcBef>
              <a:buSzPct val="25000"/>
              <a:buNone/>
            </a:pPr>
            <a:r>
              <a:rPr lang="en-US" sz="1800">
                <a:solidFill>
                  <a:schemeClr val="dk1"/>
                </a:solidFill>
                <a:latin typeface="Open Sans"/>
                <a:ea typeface="Open Sans"/>
                <a:cs typeface="Open Sans"/>
                <a:sym typeface="Open Sans"/>
              </a:rPr>
              <a:t>Shanna Cherubini</a:t>
            </a:r>
          </a:p>
          <a:p>
            <a:pPr marL="0" marR="0" lvl="0" indent="0" algn="r" rtl="0">
              <a:spcBef>
                <a:spcPts val="0"/>
              </a:spcBef>
              <a:buSzPct val="25000"/>
              <a:buNone/>
            </a:pPr>
            <a:r>
              <a:rPr lang="en-US" sz="1800" u="sng">
                <a:solidFill>
                  <a:schemeClr val="hlink"/>
                </a:solidFill>
                <a:latin typeface="Open Sans"/>
                <a:ea typeface="Open Sans"/>
                <a:cs typeface="Open Sans"/>
                <a:sym typeface="Open Sans"/>
                <a:hlinkClick r:id="rId6"/>
              </a:rPr>
              <a:t>scherubini@mihomeless.org</a:t>
            </a:r>
          </a:p>
        </p:txBody>
      </p:sp>
      <p:cxnSp>
        <p:nvCxnSpPr>
          <p:cNvPr id="96" name="Shape 96"/>
          <p:cNvCxnSpPr/>
          <p:nvPr/>
        </p:nvCxnSpPr>
        <p:spPr>
          <a:xfrm>
            <a:off x="-2931" y="685800"/>
            <a:ext cx="9146931" cy="0"/>
          </a:xfrm>
          <a:prstGeom prst="straightConnector1">
            <a:avLst/>
          </a:prstGeom>
          <a:noFill/>
          <a:ln w="28575" cap="flat" cmpd="sng">
            <a:solidFill>
              <a:srgbClr val="1F497D"/>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09" name="Shape 209"/>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10" name="Shape 210"/>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11" name="Shape 211"/>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12" name="Shape 212"/>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3" name="Shape 213"/>
          <p:cNvSpPr txBox="1"/>
          <p:nvPr/>
        </p:nvSpPr>
        <p:spPr>
          <a:xfrm>
            <a:off x="1095103" y="1399173"/>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2017 HUD Data Dictionary</a:t>
            </a:r>
          </a:p>
        </p:txBody>
      </p:sp>
      <p:sp>
        <p:nvSpPr>
          <p:cNvPr id="214" name="Shape 214"/>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215" name="Shape 215"/>
          <p:cNvCxnSpPr/>
          <p:nvPr/>
        </p:nvCxnSpPr>
        <p:spPr>
          <a:xfrm>
            <a:off x="674914" y="2093272"/>
            <a:ext cx="7848600" cy="0"/>
          </a:xfrm>
          <a:prstGeom prst="straightConnector1">
            <a:avLst/>
          </a:prstGeom>
          <a:noFill/>
          <a:ln w="76200" cap="flat" cmpd="sng">
            <a:solidFill>
              <a:srgbClr val="52BAD2"/>
            </a:solidFill>
            <a:prstDash val="dot"/>
            <a:round/>
            <a:headEnd type="none" w="med" len="med"/>
            <a:tailEnd type="none" w="med" len="med"/>
          </a:ln>
        </p:spPr>
      </p:cxnSp>
      <p:sp>
        <p:nvSpPr>
          <p:cNvPr id="3" name="Text Placeholder 2">
            <a:extLst>
              <a:ext uri="{FF2B5EF4-FFF2-40B4-BE49-F238E27FC236}">
                <a16:creationId xmlns:a16="http://schemas.microsoft.com/office/drawing/2014/main" id="{74AF5E28-38A3-4B73-89CD-A6951E8D2685}"/>
              </a:ext>
            </a:extLst>
          </p:cNvPr>
          <p:cNvSpPr>
            <a:spLocks noGrp="1"/>
          </p:cNvSpPr>
          <p:nvPr>
            <p:ph type="body" idx="1"/>
          </p:nvPr>
        </p:nvSpPr>
        <p:spPr>
          <a:xfrm>
            <a:off x="175715" y="2219566"/>
            <a:ext cx="8563970" cy="3359844"/>
          </a:xfrm>
        </p:spPr>
        <p:txBody>
          <a:bodyPr/>
          <a:lstStyle/>
          <a:p>
            <a:pPr marL="203200" indent="0">
              <a:spcBef>
                <a:spcPts val="0"/>
              </a:spcBef>
              <a:buSzPct val="25000"/>
              <a:buNone/>
            </a:pPr>
            <a:r>
              <a:rPr lang="en-US" sz="2000" b="1" u="sng" dirty="0">
                <a:latin typeface="Arial" panose="020B0604020202020204" pitchFamily="34" charset="0"/>
                <a:cs typeface="Arial" panose="020B0604020202020204" pitchFamily="34" charset="0"/>
              </a:rPr>
              <a:t>Fix Completed – SP.5.12.48</a:t>
            </a:r>
          </a:p>
          <a:p>
            <a:pPr marL="203200" indent="0">
              <a:spcBef>
                <a:spcPts val="0"/>
              </a:spcBef>
              <a:buSzPct val="25000"/>
              <a:buNone/>
            </a:pPr>
            <a:r>
              <a:rPr lang="en-US" sz="2000" dirty="0">
                <a:latin typeface="Arial" panose="020B0604020202020204" pitchFamily="34" charset="0"/>
                <a:cs typeface="Arial" panose="020B0604020202020204" pitchFamily="34" charset="0"/>
              </a:rPr>
              <a:t>- Operating Start/End Date issue resolved</a:t>
            </a:r>
          </a:p>
          <a:p>
            <a:pPr marL="203200" indent="0">
              <a:spcBef>
                <a:spcPts val="0"/>
              </a:spcBef>
              <a:buSzPct val="25000"/>
              <a:buNone/>
            </a:pPr>
            <a:endParaRPr lang="en-US" sz="2000" dirty="0">
              <a:latin typeface="Arial" panose="020B0604020202020204" pitchFamily="34" charset="0"/>
              <a:cs typeface="Arial" panose="020B0604020202020204" pitchFamily="34" charset="0"/>
            </a:endParaRPr>
          </a:p>
          <a:p>
            <a:pPr marL="203200" indent="0">
              <a:spcBef>
                <a:spcPts val="0"/>
              </a:spcBef>
              <a:buSzPct val="25000"/>
              <a:buNone/>
            </a:pPr>
            <a:r>
              <a:rPr lang="en-US" sz="2000" b="1" u="sng" dirty="0">
                <a:latin typeface="Arial" panose="020B0604020202020204" pitchFamily="34" charset="0"/>
                <a:cs typeface="Arial" panose="020B0604020202020204" pitchFamily="34" charset="0"/>
              </a:rPr>
              <a:t>Fixes Scheduled Later this Month</a:t>
            </a:r>
          </a:p>
          <a:p>
            <a:pPr marL="203200" indent="0">
              <a:spcBef>
                <a:spcPts val="0"/>
              </a:spcBef>
              <a:buSzPct val="25000"/>
              <a:buNone/>
            </a:pPr>
            <a:r>
              <a:rPr lang="en-US" sz="2000" dirty="0">
                <a:latin typeface="Arial" panose="020B0604020202020204" pitchFamily="34" charset="0"/>
                <a:cs typeface="Arial" panose="020B0604020202020204" pitchFamily="34" charset="0"/>
              </a:rPr>
              <a:t> - APR and ESG CAPER CSV files can’t be uploaded into SAGE</a:t>
            </a:r>
          </a:p>
          <a:p>
            <a:pPr marL="203200" indent="0">
              <a:spcBef>
                <a:spcPts val="0"/>
              </a:spcBef>
              <a:buSzPct val="25000"/>
              <a:buNone/>
            </a:pPr>
            <a:r>
              <a:rPr lang="en-US" sz="2000" dirty="0">
                <a:latin typeface="Arial" panose="020B0604020202020204" pitchFamily="34" charset="0"/>
                <a:cs typeface="Arial" panose="020B0604020202020204" pitchFamily="34" charset="0"/>
              </a:rPr>
              <a:t> - Retired ‘Residential Move-In Date’ field not mapped over to new Housing Move-In Date question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Shape 223"/>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24" name="Shape 224"/>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25" name="Shape 225"/>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26" name="Shape 226"/>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27" name="Shape 227"/>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8" name="Shape 228"/>
          <p:cNvSpPr txBox="1"/>
          <p:nvPr/>
        </p:nvSpPr>
        <p:spPr>
          <a:xfrm>
            <a:off x="729343" y="1504666"/>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HMIS and Coordinated Entry </a:t>
            </a:r>
          </a:p>
        </p:txBody>
      </p:sp>
      <p:sp>
        <p:nvSpPr>
          <p:cNvPr id="229" name="Shape 229"/>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230" name="Shape 230"/>
          <p:cNvCxnSpPr/>
          <p:nvPr/>
        </p:nvCxnSpPr>
        <p:spPr>
          <a:xfrm>
            <a:off x="533399" y="2224891"/>
            <a:ext cx="7848600" cy="0"/>
          </a:xfrm>
          <a:prstGeom prst="straightConnector1">
            <a:avLst/>
          </a:prstGeom>
          <a:noFill/>
          <a:ln w="76200" cap="flat" cmpd="sng">
            <a:solidFill>
              <a:srgbClr val="52BAD2"/>
            </a:solidFill>
            <a:prstDash val="dot"/>
            <a:round/>
            <a:headEnd type="none" w="med" len="med"/>
            <a:tailEnd type="none" w="med" len="med"/>
          </a:ln>
        </p:spPr>
      </p:cxnSp>
      <p:sp>
        <p:nvSpPr>
          <p:cNvPr id="231" name="Shape 231"/>
          <p:cNvSpPr/>
          <p:nvPr/>
        </p:nvSpPr>
        <p:spPr>
          <a:xfrm>
            <a:off x="-1" y="2366527"/>
            <a:ext cx="8915399" cy="3139321"/>
          </a:xfrm>
          <a:prstGeom prst="rect">
            <a:avLst/>
          </a:prstGeom>
          <a:noFill/>
          <a:ln>
            <a:noFill/>
          </a:ln>
        </p:spPr>
        <p:txBody>
          <a:bodyPr wrap="square" lIns="91425" tIns="45700" rIns="91425" bIns="45700" anchor="t" anchorCtr="0">
            <a:noAutofit/>
          </a:bodyPr>
          <a:lstStyle/>
          <a:p>
            <a:pPr marL="457200" lvl="1">
              <a:buClr>
                <a:srgbClr val="366092"/>
              </a:buClr>
              <a:buSzPct val="100000"/>
            </a:pPr>
            <a:r>
              <a:rPr lang="en-US" sz="2400" b="1" i="1" dirty="0">
                <a:solidFill>
                  <a:schemeClr val="tx1"/>
                </a:solidFill>
                <a:latin typeface="+mn-lt"/>
                <a:ea typeface="Open Sans"/>
                <a:cs typeface="Open Sans"/>
                <a:sym typeface="Open Sans"/>
              </a:rPr>
              <a:t>Use HMIS as an electronic care plan (sharing data with community partners)</a:t>
            </a:r>
          </a:p>
          <a:p>
            <a:pPr marL="742950" lvl="1" indent="-285750">
              <a:buClr>
                <a:srgbClr val="366092"/>
              </a:buClr>
              <a:buSzPct val="100000"/>
              <a:buFont typeface="Arial"/>
              <a:buChar char="•"/>
            </a:pPr>
            <a:endParaRPr lang="en-US" sz="2000" dirty="0">
              <a:solidFill>
                <a:schemeClr val="tx1"/>
              </a:solidFill>
              <a:latin typeface="+mn-lt"/>
              <a:ea typeface="Open Sans"/>
              <a:cs typeface="Open Sans"/>
              <a:sym typeface="Open Sans"/>
            </a:endParaRPr>
          </a:p>
          <a:p>
            <a:pPr marL="457200" lvl="1">
              <a:buClr>
                <a:srgbClr val="366092"/>
              </a:buClr>
              <a:buSzPct val="100000"/>
            </a:pPr>
            <a:r>
              <a:rPr lang="en-US" sz="2000" dirty="0">
                <a:solidFill>
                  <a:schemeClr val="tx1"/>
                </a:solidFill>
                <a:latin typeface="+mn-lt"/>
                <a:ea typeface="Open Sans"/>
                <a:cs typeface="Open Sans"/>
                <a:sym typeface="Open Sans"/>
              </a:rPr>
              <a:t>Available software elements include </a:t>
            </a:r>
            <a:r>
              <a:rPr lang="en-US" sz="2000" dirty="0" err="1">
                <a:solidFill>
                  <a:schemeClr val="tx1"/>
                </a:solidFill>
                <a:latin typeface="+mn-lt"/>
                <a:ea typeface="Open Sans"/>
                <a:cs typeface="Open Sans"/>
                <a:sym typeface="Open Sans"/>
              </a:rPr>
              <a:t>CallPoint</a:t>
            </a:r>
            <a:r>
              <a:rPr lang="en-US" sz="2000" dirty="0">
                <a:solidFill>
                  <a:schemeClr val="tx1"/>
                </a:solidFill>
                <a:latin typeface="+mn-lt"/>
                <a:ea typeface="Open Sans"/>
                <a:cs typeface="Open Sans"/>
                <a:sym typeface="Open Sans"/>
              </a:rPr>
              <a:t>, </a:t>
            </a:r>
            <a:r>
              <a:rPr lang="en-US" sz="2000" dirty="0" err="1">
                <a:solidFill>
                  <a:schemeClr val="tx1"/>
                </a:solidFill>
                <a:latin typeface="+mn-lt"/>
                <a:ea typeface="Open Sans"/>
                <a:cs typeface="Open Sans"/>
                <a:sym typeface="Open Sans"/>
              </a:rPr>
              <a:t>ClientPoint</a:t>
            </a:r>
            <a:r>
              <a:rPr lang="en-US" sz="2000" dirty="0">
                <a:solidFill>
                  <a:schemeClr val="tx1"/>
                </a:solidFill>
                <a:latin typeface="+mn-lt"/>
                <a:ea typeface="Open Sans"/>
                <a:cs typeface="Open Sans"/>
                <a:sym typeface="Open Sans"/>
              </a:rPr>
              <a:t>, VI and Full SPDAT assessments, standardized assessments, community customizable assessments, Goals and Case Plans, Services/Referrals and Reports.</a:t>
            </a:r>
          </a:p>
          <a:p>
            <a:pPr marL="742950" lvl="1" indent="-285750">
              <a:buClr>
                <a:srgbClr val="366092"/>
              </a:buClr>
              <a:buSzPct val="100000"/>
              <a:buFont typeface="Arial"/>
              <a:buChar char="•"/>
            </a:pPr>
            <a:endParaRPr lang="en-US" sz="2000" dirty="0">
              <a:solidFill>
                <a:schemeClr val="tx1"/>
              </a:solidFill>
              <a:latin typeface="+mn-lt"/>
              <a:ea typeface="Open Sans"/>
              <a:cs typeface="Open Sans"/>
              <a:sym typeface="Open Sans"/>
            </a:endParaRPr>
          </a:p>
          <a:p>
            <a:pPr marL="457200" marR="0" lvl="1" algn="l" rtl="0">
              <a:spcBef>
                <a:spcPts val="0"/>
              </a:spcBef>
              <a:buClr>
                <a:srgbClr val="366092"/>
              </a:buClr>
              <a:buSzPct val="100000"/>
            </a:pPr>
            <a:r>
              <a:rPr lang="en-US" sz="2000" dirty="0">
                <a:solidFill>
                  <a:schemeClr val="tx1"/>
                </a:solidFill>
                <a:latin typeface="+mn-lt"/>
                <a:ea typeface="Open Sans"/>
                <a:cs typeface="Open Sans"/>
                <a:sym typeface="Open Sans"/>
              </a:rPr>
              <a:t>Upload documents (ROI, housing history, eligibility documentation)</a:t>
            </a:r>
            <a:endParaRPr lang="en-US" sz="2000" i="0" u="none" strike="noStrike" cap="none" dirty="0">
              <a:solidFill>
                <a:schemeClr val="tx1"/>
              </a:solidFill>
              <a:latin typeface="+mn-lt"/>
              <a:ea typeface="Open Sans"/>
              <a:cs typeface="Open Sans"/>
              <a:sym typeface="Open Sans"/>
            </a:endParaRPr>
          </a:p>
        </p:txBody>
      </p:sp>
    </p:spTree>
    <p:extLst>
      <p:ext uri="{BB962C8B-B14F-4D97-AF65-F5344CB8AC3E}">
        <p14:creationId xmlns:p14="http://schemas.microsoft.com/office/powerpoint/2010/main" val="245661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Shape 223"/>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24" name="Shape 224"/>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25" name="Shape 225"/>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26" name="Shape 226"/>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27" name="Shape 227"/>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8" name="Shape 228"/>
          <p:cNvSpPr txBox="1"/>
          <p:nvPr/>
        </p:nvSpPr>
        <p:spPr>
          <a:xfrm>
            <a:off x="963565" y="1505026"/>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HMIS and Coordinated Entry </a:t>
            </a:r>
          </a:p>
        </p:txBody>
      </p:sp>
      <p:sp>
        <p:nvSpPr>
          <p:cNvPr id="229" name="Shape 229"/>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230" name="Shape 230"/>
          <p:cNvCxnSpPr/>
          <p:nvPr/>
        </p:nvCxnSpPr>
        <p:spPr>
          <a:xfrm>
            <a:off x="838199" y="2212912"/>
            <a:ext cx="7848600" cy="0"/>
          </a:xfrm>
          <a:prstGeom prst="straightConnector1">
            <a:avLst/>
          </a:prstGeom>
          <a:noFill/>
          <a:ln w="76200" cap="flat" cmpd="sng">
            <a:solidFill>
              <a:srgbClr val="52BAD2"/>
            </a:solidFill>
            <a:prstDash val="dot"/>
            <a:round/>
            <a:headEnd type="none" w="med" len="med"/>
            <a:tailEnd type="none" w="med" len="med"/>
          </a:ln>
        </p:spPr>
      </p:cxnSp>
      <p:sp>
        <p:nvSpPr>
          <p:cNvPr id="231" name="Shape 231"/>
          <p:cNvSpPr/>
          <p:nvPr/>
        </p:nvSpPr>
        <p:spPr>
          <a:xfrm>
            <a:off x="773065" y="2347250"/>
            <a:ext cx="8305799" cy="3687790"/>
          </a:xfrm>
          <a:prstGeom prst="rect">
            <a:avLst/>
          </a:prstGeom>
          <a:noFill/>
          <a:ln>
            <a:noFill/>
          </a:ln>
        </p:spPr>
        <p:txBody>
          <a:bodyPr wrap="square" lIns="91425" tIns="45700" rIns="91425" bIns="45700" anchor="t" anchorCtr="0">
            <a:noAutofit/>
          </a:bodyPr>
          <a:lstStyle/>
          <a:p>
            <a:pPr lvl="2">
              <a:buClr>
                <a:srgbClr val="366092"/>
              </a:buClr>
              <a:buSzPct val="100000"/>
            </a:pPr>
            <a:r>
              <a:rPr lang="en-US" sz="2000" dirty="0">
                <a:solidFill>
                  <a:schemeClr val="tx1"/>
                </a:solidFill>
                <a:latin typeface="+mn-lt"/>
                <a:ea typeface="Open Sans"/>
                <a:cs typeface="Open Sans"/>
                <a:sym typeface="Open Sans"/>
              </a:rPr>
              <a:t>Populate and track those eligible for services on a Housing Prioritization List </a:t>
            </a:r>
          </a:p>
          <a:p>
            <a:pPr lvl="2">
              <a:buClr>
                <a:srgbClr val="366092"/>
              </a:buClr>
              <a:buSzPct val="100000"/>
            </a:pPr>
            <a:endParaRPr lang="en-US" sz="2000" dirty="0">
              <a:solidFill>
                <a:schemeClr val="tx1"/>
              </a:solidFill>
              <a:latin typeface="+mn-lt"/>
              <a:ea typeface="Open Sans"/>
              <a:cs typeface="Open Sans"/>
              <a:sym typeface="Open Sans"/>
            </a:endParaRPr>
          </a:p>
          <a:p>
            <a:pPr marL="285750" lvl="3" indent="-285750" defTabSz="365760">
              <a:buClr>
                <a:srgbClr val="366092"/>
              </a:buClr>
              <a:buSzPct val="100000"/>
              <a:buFont typeface="Arial" panose="020B0604020202020204" pitchFamily="34" charset="0"/>
              <a:buChar char="•"/>
              <a:tabLst>
                <a:tab pos="182880" algn="l"/>
                <a:tab pos="365760" algn="l"/>
              </a:tabLst>
            </a:pPr>
            <a:r>
              <a:rPr lang="en-US" sz="2000" dirty="0">
                <a:solidFill>
                  <a:schemeClr val="tx1"/>
                </a:solidFill>
                <a:latin typeface="+mn-lt"/>
                <a:ea typeface="Open Sans"/>
                <a:cs typeface="Open Sans"/>
                <a:sym typeface="Open Sans"/>
              </a:rPr>
              <a:t>Complete the Vulnerability Index Service Prioritization Decision Assistance Tool (VI-SPDAT) to help determine possible eligibility and recommend types of intervention (housing or referrals)</a:t>
            </a:r>
          </a:p>
          <a:p>
            <a:pPr marL="285750" lvl="3" indent="-285750" defTabSz="365760">
              <a:buClr>
                <a:srgbClr val="366092"/>
              </a:buClr>
              <a:buSzPct val="100000"/>
              <a:buFont typeface="Arial" panose="020B0604020202020204" pitchFamily="34" charset="0"/>
              <a:buChar char="•"/>
              <a:tabLst>
                <a:tab pos="182880" algn="l"/>
                <a:tab pos="365760" algn="l"/>
              </a:tabLst>
            </a:pPr>
            <a:endParaRPr lang="en-US" sz="2000" dirty="0">
              <a:solidFill>
                <a:schemeClr val="tx1"/>
              </a:solidFill>
              <a:latin typeface="+mn-lt"/>
              <a:ea typeface="Open Sans"/>
              <a:cs typeface="Open Sans"/>
              <a:sym typeface="Open Sans"/>
            </a:endParaRPr>
          </a:p>
          <a:p>
            <a:pPr marL="285750" lvl="3" indent="-285750" defTabSz="365760">
              <a:buClr>
                <a:srgbClr val="366092"/>
              </a:buClr>
              <a:buSzPct val="100000"/>
              <a:buFont typeface="Arial" panose="020B0604020202020204" pitchFamily="34" charset="0"/>
              <a:buChar char="•"/>
              <a:tabLst>
                <a:tab pos="182880" algn="l"/>
                <a:tab pos="365760" algn="l"/>
              </a:tabLst>
            </a:pPr>
            <a:r>
              <a:rPr lang="en-US" sz="2000" dirty="0">
                <a:solidFill>
                  <a:schemeClr val="tx1"/>
                </a:solidFill>
                <a:latin typeface="+mn-lt"/>
                <a:ea typeface="Open Sans"/>
                <a:cs typeface="Open Sans"/>
                <a:sym typeface="Open Sans"/>
              </a:rPr>
              <a:t>Create a project entry and referral into a Coordinated Entry project page</a:t>
            </a:r>
          </a:p>
          <a:p>
            <a:pPr marL="285750" lvl="3" indent="-285750" defTabSz="365760">
              <a:buClr>
                <a:srgbClr val="366092"/>
              </a:buClr>
              <a:buSzPct val="100000"/>
              <a:buFont typeface="Arial" panose="020B0604020202020204" pitchFamily="34" charset="0"/>
              <a:buChar char="•"/>
              <a:tabLst>
                <a:tab pos="182880" algn="l"/>
                <a:tab pos="365760" algn="l"/>
              </a:tabLst>
            </a:pPr>
            <a:endParaRPr lang="en-US" sz="2000" dirty="0">
              <a:solidFill>
                <a:schemeClr val="tx1"/>
              </a:solidFill>
              <a:latin typeface="+mn-lt"/>
              <a:ea typeface="Open Sans"/>
              <a:cs typeface="Open Sans"/>
              <a:sym typeface="Open Sans"/>
            </a:endParaRPr>
          </a:p>
          <a:p>
            <a:pPr marL="285750" lvl="3" indent="-285750" defTabSz="365760">
              <a:buClr>
                <a:srgbClr val="366092"/>
              </a:buClr>
              <a:buSzPct val="100000"/>
              <a:buFont typeface="Arial" panose="020B0604020202020204" pitchFamily="34" charset="0"/>
              <a:buChar char="•"/>
              <a:tabLst>
                <a:tab pos="182880" algn="l"/>
                <a:tab pos="365760" algn="l"/>
              </a:tabLst>
            </a:pPr>
            <a:r>
              <a:rPr lang="en-US" sz="2000" dirty="0">
                <a:solidFill>
                  <a:schemeClr val="tx1"/>
                </a:solidFill>
                <a:latin typeface="+mn-lt"/>
                <a:ea typeface="Open Sans"/>
                <a:cs typeface="Open Sans"/>
                <a:sym typeface="Open Sans"/>
              </a:rPr>
              <a:t>Run a Housing Prioritization List Report </a:t>
            </a:r>
          </a:p>
          <a:p>
            <a:pPr marL="285750" lvl="3" indent="-285750" defTabSz="365760">
              <a:buClr>
                <a:srgbClr val="366092"/>
              </a:buClr>
              <a:buSzPct val="100000"/>
              <a:buFont typeface="Arial" panose="020B0604020202020204" pitchFamily="34" charset="0"/>
              <a:buChar char="•"/>
              <a:tabLst>
                <a:tab pos="182880" algn="l"/>
                <a:tab pos="365760" algn="l"/>
              </a:tabLst>
            </a:pPr>
            <a:endParaRPr lang="en-US" sz="1800" dirty="0">
              <a:solidFill>
                <a:schemeClr val="tx1"/>
              </a:solidFill>
              <a:latin typeface="Open Sans"/>
              <a:ea typeface="Open Sans"/>
              <a:cs typeface="Open Sans"/>
              <a:sym typeface="Open Sans"/>
            </a:endParaRPr>
          </a:p>
        </p:txBody>
      </p:sp>
    </p:spTree>
    <p:extLst>
      <p:ext uri="{BB962C8B-B14F-4D97-AF65-F5344CB8AC3E}">
        <p14:creationId xmlns:p14="http://schemas.microsoft.com/office/powerpoint/2010/main" val="30865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38" name="Shape 238"/>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39" name="Shape 239"/>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40" name="Shape 240"/>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41" name="Shape 241"/>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2" name="Shape 242"/>
          <p:cNvSpPr txBox="1"/>
          <p:nvPr/>
        </p:nvSpPr>
        <p:spPr>
          <a:xfrm>
            <a:off x="1412727" y="1273423"/>
            <a:ext cx="7731273"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HMIS and Coordinated Entry</a:t>
            </a:r>
            <a:endParaRPr lang="en-US" sz="2800" b="1" dirty="0">
              <a:solidFill>
                <a:schemeClr val="dk1"/>
              </a:solidFill>
              <a:latin typeface="Open Sans"/>
              <a:ea typeface="Open Sans"/>
              <a:cs typeface="Open Sans"/>
              <a:sym typeface="Open Sans"/>
            </a:endParaRPr>
          </a:p>
        </p:txBody>
      </p:sp>
      <p:sp>
        <p:nvSpPr>
          <p:cNvPr id="243" name="Shape 243"/>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sp>
        <p:nvSpPr>
          <p:cNvPr id="244" name="Shape 244"/>
          <p:cNvSpPr txBox="1"/>
          <p:nvPr/>
        </p:nvSpPr>
        <p:spPr>
          <a:xfrm>
            <a:off x="533399" y="2062590"/>
            <a:ext cx="8153401" cy="1526154"/>
          </a:xfrm>
          <a:prstGeom prst="rect">
            <a:avLst/>
          </a:prstGeom>
          <a:noFill/>
          <a:ln>
            <a:noFill/>
          </a:ln>
        </p:spPr>
        <p:txBody>
          <a:bodyPr wrap="square" lIns="91425" tIns="45700" rIns="91425" bIns="45700" anchor="t" anchorCtr="0">
            <a:noAutofit/>
          </a:bodyPr>
          <a:lstStyle/>
          <a:p>
            <a:pPr marL="742950" marR="0" lvl="1" indent="-285750" algn="l" rtl="0">
              <a:spcBef>
                <a:spcPts val="0"/>
              </a:spcBef>
              <a:buClr>
                <a:schemeClr val="dk1"/>
              </a:buClr>
              <a:buSzPct val="100000"/>
              <a:buFont typeface="Arial"/>
              <a:buChar char="•"/>
            </a:pPr>
            <a:r>
              <a:rPr lang="en-US" sz="1800" b="0" i="0" u="none" strike="noStrike" cap="none" dirty="0">
                <a:solidFill>
                  <a:schemeClr val="dk1"/>
                </a:solidFill>
                <a:latin typeface="+mn-lt"/>
                <a:ea typeface="Open Sans"/>
                <a:cs typeface="Open Sans"/>
                <a:sym typeface="Open Sans"/>
              </a:rPr>
              <a:t>HMIS Reports examples include:</a:t>
            </a:r>
          </a:p>
          <a:p>
            <a:pPr marL="1200150" marR="0" lvl="2" indent="-285750" algn="l" rtl="0">
              <a:spcBef>
                <a:spcPts val="0"/>
              </a:spcBef>
              <a:buClr>
                <a:schemeClr val="dk1"/>
              </a:buClr>
              <a:buSzPct val="100000"/>
              <a:buFont typeface="Arial"/>
              <a:buChar char="•"/>
            </a:pPr>
            <a:r>
              <a:rPr lang="en-US" sz="1800" b="0" i="0" u="none" strike="noStrike" cap="none" dirty="0">
                <a:solidFill>
                  <a:schemeClr val="dk1"/>
                </a:solidFill>
                <a:latin typeface="+mn-lt"/>
                <a:ea typeface="Open Sans"/>
                <a:cs typeface="Open Sans"/>
                <a:sym typeface="Open Sans"/>
              </a:rPr>
              <a:t>Populate your Housing Prioritization List</a:t>
            </a:r>
          </a:p>
          <a:p>
            <a:pPr marL="1200150" marR="0" lvl="2" indent="-285750" algn="l" rtl="0">
              <a:spcBef>
                <a:spcPts val="0"/>
              </a:spcBef>
              <a:buClr>
                <a:schemeClr val="dk1"/>
              </a:buClr>
              <a:buSzPct val="100000"/>
              <a:buFont typeface="Arial"/>
              <a:buChar char="•"/>
            </a:pPr>
            <a:r>
              <a:rPr lang="en-US" sz="1800" b="0" i="0" u="none" strike="noStrike" cap="none" dirty="0">
                <a:solidFill>
                  <a:schemeClr val="dk1"/>
                </a:solidFill>
                <a:latin typeface="+mn-lt"/>
                <a:ea typeface="Open Sans"/>
                <a:cs typeface="Open Sans"/>
                <a:sym typeface="Open Sans"/>
              </a:rPr>
              <a:t>Determine chronicity of client by requesting a chronic homeless history report from MCAH</a:t>
            </a:r>
          </a:p>
          <a:p>
            <a:pPr marL="1200150" marR="0" lvl="2" indent="-285750" algn="l" rtl="0">
              <a:spcBef>
                <a:spcPts val="0"/>
              </a:spcBef>
              <a:buClr>
                <a:schemeClr val="dk1"/>
              </a:buClr>
              <a:buSzPct val="100000"/>
              <a:buFont typeface="Arial"/>
              <a:buChar char="•"/>
            </a:pPr>
            <a:r>
              <a:rPr lang="en-US" sz="1800" b="0" i="0" u="none" strike="noStrike" cap="none" dirty="0">
                <a:solidFill>
                  <a:schemeClr val="dk1"/>
                </a:solidFill>
                <a:latin typeface="+mn-lt"/>
                <a:ea typeface="Open Sans"/>
                <a:cs typeface="Open Sans"/>
                <a:sym typeface="Open Sans"/>
              </a:rPr>
              <a:t>Review a community report for clients receiving a VI</a:t>
            </a:r>
          </a:p>
        </p:txBody>
      </p:sp>
      <p:cxnSp>
        <p:nvCxnSpPr>
          <p:cNvPr id="245" name="Shape 245"/>
          <p:cNvCxnSpPr/>
          <p:nvPr/>
        </p:nvCxnSpPr>
        <p:spPr>
          <a:xfrm>
            <a:off x="685800" y="2026565"/>
            <a:ext cx="7848600" cy="0"/>
          </a:xfrm>
          <a:prstGeom prst="straightConnector1">
            <a:avLst/>
          </a:prstGeom>
          <a:noFill/>
          <a:ln w="76200" cap="flat" cmpd="sng">
            <a:solidFill>
              <a:srgbClr val="52BAD2"/>
            </a:solidFill>
            <a:prstDash val="dot"/>
            <a:round/>
            <a:headEnd type="none" w="med" len="med"/>
            <a:tailEnd type="none" w="med" len="med"/>
          </a:ln>
        </p:spPr>
      </p:cxnSp>
      <p:pic>
        <p:nvPicPr>
          <p:cNvPr id="3" name="Picture 2"/>
          <p:cNvPicPr>
            <a:picLocks noChangeAspect="1"/>
          </p:cNvPicPr>
          <p:nvPr/>
        </p:nvPicPr>
        <p:blipFill>
          <a:blip r:embed="rId4"/>
          <a:stretch>
            <a:fillRect/>
          </a:stretch>
        </p:blipFill>
        <p:spPr>
          <a:xfrm>
            <a:off x="4420326" y="3867921"/>
            <a:ext cx="4566920" cy="1697166"/>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5"/>
          <a:stretch>
            <a:fillRect/>
          </a:stretch>
        </p:blipFill>
        <p:spPr>
          <a:xfrm>
            <a:off x="392327" y="3670025"/>
            <a:ext cx="3825333" cy="209295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3250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38" name="Shape 238"/>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39" name="Shape 239"/>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40" name="Shape 240"/>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41" name="Shape 241"/>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2" name="Shape 242"/>
          <p:cNvSpPr txBox="1"/>
          <p:nvPr/>
        </p:nvSpPr>
        <p:spPr>
          <a:xfrm>
            <a:off x="1284514" y="1261486"/>
            <a:ext cx="86106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HMIS and Coordinated Entry</a:t>
            </a:r>
            <a:endParaRPr lang="en-US" sz="2800" b="1" dirty="0">
              <a:solidFill>
                <a:schemeClr val="dk1"/>
              </a:solidFill>
              <a:latin typeface="Open Sans"/>
              <a:ea typeface="Open Sans"/>
              <a:cs typeface="Open Sans"/>
              <a:sym typeface="Open Sans"/>
            </a:endParaRPr>
          </a:p>
        </p:txBody>
      </p:sp>
      <p:sp>
        <p:nvSpPr>
          <p:cNvPr id="243" name="Shape 243"/>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sp>
        <p:nvSpPr>
          <p:cNvPr id="244" name="Shape 244"/>
          <p:cNvSpPr txBox="1"/>
          <p:nvPr/>
        </p:nvSpPr>
        <p:spPr>
          <a:xfrm>
            <a:off x="725793" y="2188817"/>
            <a:ext cx="8153401" cy="737241"/>
          </a:xfrm>
          <a:prstGeom prst="rect">
            <a:avLst/>
          </a:prstGeom>
          <a:noFill/>
          <a:ln>
            <a:noFill/>
          </a:ln>
        </p:spPr>
        <p:txBody>
          <a:bodyPr wrap="square" lIns="91425" tIns="45700" rIns="91425" bIns="45700" anchor="t" anchorCtr="0">
            <a:noAutofit/>
          </a:bodyPr>
          <a:lstStyle/>
          <a:p>
            <a:pPr marL="742950" marR="0" lvl="1" indent="-285750" algn="l" rtl="0">
              <a:spcBef>
                <a:spcPts val="0"/>
              </a:spcBef>
              <a:buClr>
                <a:schemeClr val="dk1"/>
              </a:buClr>
              <a:buSzPct val="100000"/>
              <a:buFont typeface="Arial"/>
              <a:buChar char="•"/>
            </a:pPr>
            <a:r>
              <a:rPr lang="en-US" sz="1800" b="0" i="0" u="none" strike="noStrike" cap="none" dirty="0">
                <a:solidFill>
                  <a:schemeClr val="dk1"/>
                </a:solidFill>
                <a:latin typeface="+mn-lt"/>
                <a:ea typeface="Open Sans"/>
                <a:cs typeface="Open Sans"/>
                <a:sym typeface="Open Sans"/>
              </a:rPr>
              <a:t>HMIS Reports examples include:</a:t>
            </a:r>
          </a:p>
          <a:p>
            <a:pPr marL="1200150" marR="0" lvl="2" indent="-285750" algn="l" rtl="0">
              <a:spcBef>
                <a:spcPts val="0"/>
              </a:spcBef>
              <a:buClr>
                <a:schemeClr val="dk1"/>
              </a:buClr>
              <a:buSzPct val="100000"/>
              <a:buFont typeface="Arial"/>
              <a:buChar char="•"/>
            </a:pPr>
            <a:r>
              <a:rPr lang="en-US" sz="1800" b="0" i="0" u="none" strike="noStrike" cap="none" dirty="0">
                <a:solidFill>
                  <a:schemeClr val="dk1"/>
                </a:solidFill>
                <a:latin typeface="+mn-lt"/>
                <a:ea typeface="Open Sans"/>
                <a:cs typeface="Open Sans"/>
                <a:sym typeface="Open Sans"/>
              </a:rPr>
              <a:t>Review SPDAT measurements over time</a:t>
            </a:r>
          </a:p>
        </p:txBody>
      </p:sp>
      <p:cxnSp>
        <p:nvCxnSpPr>
          <p:cNvPr id="245" name="Shape 245"/>
          <p:cNvCxnSpPr/>
          <p:nvPr/>
        </p:nvCxnSpPr>
        <p:spPr>
          <a:xfrm>
            <a:off x="914400" y="1994774"/>
            <a:ext cx="7848600" cy="0"/>
          </a:xfrm>
          <a:prstGeom prst="straightConnector1">
            <a:avLst/>
          </a:prstGeom>
          <a:noFill/>
          <a:ln w="76200" cap="flat" cmpd="sng">
            <a:solidFill>
              <a:srgbClr val="52BAD2"/>
            </a:solidFill>
            <a:prstDash val="dot"/>
            <a:round/>
            <a:headEnd type="none" w="med" len="med"/>
            <a:tailEnd type="none" w="med" len="med"/>
          </a:ln>
        </p:spPr>
      </p:cxnSp>
      <p:pic>
        <p:nvPicPr>
          <p:cNvPr id="246" name="Shape 246"/>
          <p:cNvPicPr preferRelativeResize="0"/>
          <p:nvPr/>
        </p:nvPicPr>
        <p:blipFill rotWithShape="1">
          <a:blip r:embed="rId4">
            <a:alphaModFix/>
          </a:blip>
          <a:srcRect/>
          <a:stretch/>
        </p:blipFill>
        <p:spPr>
          <a:xfrm>
            <a:off x="433410" y="2879293"/>
            <a:ext cx="4024290" cy="3510935"/>
          </a:xfrm>
          <a:prstGeom prst="rect">
            <a:avLst/>
          </a:prstGeom>
          <a:noFill/>
          <a:ln>
            <a:noFill/>
          </a:ln>
        </p:spPr>
      </p:pic>
      <p:pic>
        <p:nvPicPr>
          <p:cNvPr id="247" name="Shape 247"/>
          <p:cNvPicPr preferRelativeResize="0"/>
          <p:nvPr/>
        </p:nvPicPr>
        <p:blipFill rotWithShape="1">
          <a:blip r:embed="rId5">
            <a:alphaModFix/>
          </a:blip>
          <a:srcRect/>
          <a:stretch/>
        </p:blipFill>
        <p:spPr>
          <a:xfrm>
            <a:off x="4575549" y="2945764"/>
            <a:ext cx="4230994" cy="3514217"/>
          </a:xfrm>
          <a:prstGeom prst="rect">
            <a:avLst/>
          </a:prstGeom>
          <a:noFill/>
          <a:ln>
            <a:noFill/>
          </a:ln>
        </p:spPr>
      </p:pic>
    </p:spTree>
    <p:extLst>
      <p:ext uri="{BB962C8B-B14F-4D97-AF65-F5344CB8AC3E}">
        <p14:creationId xmlns:p14="http://schemas.microsoft.com/office/powerpoint/2010/main" val="17225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54" name="Shape 254"/>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55" name="Shape 255"/>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56" name="Shape 256"/>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57" name="Shape 257"/>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8" name="Shape 258"/>
          <p:cNvSpPr txBox="1"/>
          <p:nvPr/>
        </p:nvSpPr>
        <p:spPr>
          <a:xfrm>
            <a:off x="963565" y="1479890"/>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HUD Report Updates</a:t>
            </a:r>
          </a:p>
        </p:txBody>
      </p:sp>
      <p:sp>
        <p:nvSpPr>
          <p:cNvPr id="259" name="Shape 259"/>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sp>
        <p:nvSpPr>
          <p:cNvPr id="260" name="Shape 260"/>
          <p:cNvSpPr txBox="1"/>
          <p:nvPr/>
        </p:nvSpPr>
        <p:spPr>
          <a:xfrm>
            <a:off x="653363" y="2355035"/>
            <a:ext cx="8370673" cy="3209741"/>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800" dirty="0" err="1">
                <a:solidFill>
                  <a:schemeClr val="tx1"/>
                </a:solidFill>
                <a:latin typeface="+mn-lt"/>
                <a:ea typeface="Calibri"/>
                <a:cs typeface="Arial" panose="020B0604020202020204" pitchFamily="34" charset="0"/>
                <a:sym typeface="Calibri"/>
              </a:rPr>
              <a:t>CoC</a:t>
            </a:r>
            <a:r>
              <a:rPr lang="en-US" sz="2800" dirty="0">
                <a:solidFill>
                  <a:schemeClr val="tx1"/>
                </a:solidFill>
                <a:latin typeface="+mn-lt"/>
                <a:ea typeface="Calibri"/>
                <a:cs typeface="Arial" panose="020B0604020202020204" pitchFamily="34" charset="0"/>
                <a:sym typeface="Calibri"/>
              </a:rPr>
              <a:t> APR (CSV download – upload into SAGE)</a:t>
            </a:r>
          </a:p>
          <a:p>
            <a:pPr marL="285750" marR="0" lvl="0" indent="-285750" algn="l" rtl="0">
              <a:spcBef>
                <a:spcPts val="0"/>
              </a:spcBef>
              <a:buClr>
                <a:schemeClr val="dk1"/>
              </a:buClr>
              <a:buSzPct val="100000"/>
              <a:buFont typeface="Arial"/>
              <a:buChar char="•"/>
            </a:pPr>
            <a:endParaRPr lang="en-US" sz="2800" dirty="0">
              <a:solidFill>
                <a:schemeClr val="tx1"/>
              </a:solidFill>
              <a:latin typeface="+mn-lt"/>
              <a:ea typeface="Calibri"/>
              <a:cs typeface="Arial" panose="020B0604020202020204" pitchFamily="34" charset="0"/>
              <a:sym typeface="Calibri"/>
            </a:endParaRPr>
          </a:p>
          <a:p>
            <a:pPr marL="285750" marR="0" lvl="0" indent="-285750" algn="l" rtl="0">
              <a:spcBef>
                <a:spcPts val="0"/>
              </a:spcBef>
              <a:buClr>
                <a:schemeClr val="dk1"/>
              </a:buClr>
              <a:buSzPct val="100000"/>
              <a:buFont typeface="Arial"/>
              <a:buChar char="•"/>
            </a:pPr>
            <a:r>
              <a:rPr lang="en-US" sz="2800" dirty="0">
                <a:solidFill>
                  <a:schemeClr val="tx1"/>
                </a:solidFill>
                <a:latin typeface="+mn-lt"/>
                <a:ea typeface="Calibri"/>
                <a:cs typeface="Arial" panose="020B0604020202020204" pitchFamily="34" charset="0"/>
                <a:sym typeface="Calibri"/>
              </a:rPr>
              <a:t>ESG CAPER (CSV download – upload into SAGE) </a:t>
            </a:r>
          </a:p>
          <a:p>
            <a:pPr marL="285750" marR="0" lvl="0" indent="-285750" algn="l" rtl="0">
              <a:spcBef>
                <a:spcPts val="0"/>
              </a:spcBef>
              <a:buClr>
                <a:schemeClr val="dk1"/>
              </a:buClr>
              <a:buSzPct val="100000"/>
              <a:buFont typeface="Arial"/>
              <a:buChar char="•"/>
            </a:pPr>
            <a:endParaRPr lang="en-US" sz="2800" dirty="0">
              <a:solidFill>
                <a:schemeClr val="tx1"/>
              </a:solidFill>
              <a:latin typeface="+mn-lt"/>
              <a:ea typeface="Calibri"/>
              <a:cs typeface="Arial" panose="020B0604020202020204" pitchFamily="34" charset="0"/>
              <a:sym typeface="Calibri"/>
            </a:endParaRPr>
          </a:p>
          <a:p>
            <a:pPr marL="285750" marR="0" lvl="0" indent="-285750" algn="l" rtl="0">
              <a:spcBef>
                <a:spcPts val="0"/>
              </a:spcBef>
              <a:buClr>
                <a:schemeClr val="dk1"/>
              </a:buClr>
              <a:buSzPct val="100000"/>
              <a:buFont typeface="Arial"/>
              <a:buChar char="•"/>
            </a:pPr>
            <a:r>
              <a:rPr lang="en-US" sz="2800" dirty="0">
                <a:solidFill>
                  <a:schemeClr val="tx1"/>
                </a:solidFill>
                <a:latin typeface="+mn-lt"/>
                <a:ea typeface="Calibri"/>
                <a:cs typeface="Arial" panose="020B0604020202020204" pitchFamily="34" charset="0"/>
                <a:sym typeface="Calibri"/>
              </a:rPr>
              <a:t>0640 HUD Data Quality Framework v2</a:t>
            </a:r>
          </a:p>
          <a:p>
            <a:pPr marL="285750" marR="0" lvl="0" indent="-285750" algn="l" rtl="0">
              <a:spcBef>
                <a:spcPts val="0"/>
              </a:spcBef>
              <a:buClr>
                <a:schemeClr val="dk1"/>
              </a:buClr>
              <a:buFont typeface="Arial"/>
              <a:buNone/>
            </a:pPr>
            <a:endParaRPr sz="2800" dirty="0">
              <a:solidFill>
                <a:schemeClr val="dk1"/>
              </a:solidFill>
              <a:latin typeface="+mn-lt"/>
              <a:ea typeface="Calibri"/>
              <a:cs typeface="Calibri"/>
              <a:sym typeface="Calibri"/>
            </a:endParaRPr>
          </a:p>
          <a:p>
            <a:pPr marL="285750" marR="0" lvl="0" indent="-285750" algn="l" rtl="0">
              <a:spcBef>
                <a:spcPts val="0"/>
              </a:spcBef>
              <a:buClr>
                <a:schemeClr val="dk1"/>
              </a:buClr>
              <a:buFont typeface="Arial"/>
              <a:buNone/>
            </a:pPr>
            <a:endParaRPr sz="2800" dirty="0">
              <a:solidFill>
                <a:schemeClr val="dk1"/>
              </a:solidFill>
              <a:latin typeface="+mn-lt"/>
              <a:ea typeface="Calibri"/>
              <a:cs typeface="Calibri"/>
              <a:sym typeface="Calibri"/>
            </a:endParaRPr>
          </a:p>
        </p:txBody>
      </p:sp>
      <p:cxnSp>
        <p:nvCxnSpPr>
          <p:cNvPr id="261" name="Shape 261"/>
          <p:cNvCxnSpPr/>
          <p:nvPr/>
        </p:nvCxnSpPr>
        <p:spPr>
          <a:xfrm>
            <a:off x="653363" y="2187776"/>
            <a:ext cx="7848600" cy="0"/>
          </a:xfrm>
          <a:prstGeom prst="straightConnector1">
            <a:avLst/>
          </a:prstGeom>
          <a:noFill/>
          <a:ln w="76200" cap="flat" cmpd="sng">
            <a:solidFill>
              <a:srgbClr val="52BAD2"/>
            </a:solidFill>
            <a:prstDash val="dot"/>
            <a:round/>
            <a:headEnd type="none" w="med" len="med"/>
            <a:tailEnd type="none" w="med" len="med"/>
          </a:ln>
        </p:spPr>
      </p:cxnSp>
    </p:spTree>
    <p:extLst>
      <p:ext uri="{BB962C8B-B14F-4D97-AF65-F5344CB8AC3E}">
        <p14:creationId xmlns:p14="http://schemas.microsoft.com/office/powerpoint/2010/main" val="259245583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cxnSp>
        <p:nvCxnSpPr>
          <p:cNvPr id="267" name="Shape 267"/>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68" name="Shape 268"/>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69" name="Shape 269"/>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70" name="Shape 270"/>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1" name="Shape 271"/>
          <p:cNvSpPr txBox="1"/>
          <p:nvPr/>
        </p:nvSpPr>
        <p:spPr>
          <a:xfrm>
            <a:off x="963565" y="1364247"/>
            <a:ext cx="83058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1" dirty="0" err="1">
                <a:solidFill>
                  <a:schemeClr val="dk1"/>
                </a:solidFill>
                <a:latin typeface="Open Sans"/>
                <a:ea typeface="Open Sans"/>
                <a:cs typeface="Open Sans"/>
                <a:sym typeface="Open Sans"/>
              </a:rPr>
              <a:t>CoC</a:t>
            </a:r>
            <a:r>
              <a:rPr lang="en-US" sz="3200" b="1" dirty="0">
                <a:solidFill>
                  <a:schemeClr val="dk1"/>
                </a:solidFill>
                <a:latin typeface="Open Sans"/>
                <a:ea typeface="Open Sans"/>
                <a:cs typeface="Open Sans"/>
                <a:sym typeface="Open Sans"/>
              </a:rPr>
              <a:t> Annual Performance Report (APR)</a:t>
            </a:r>
          </a:p>
        </p:txBody>
      </p:sp>
      <p:sp>
        <p:nvSpPr>
          <p:cNvPr id="272" name="Shape 272"/>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273" name="Shape 273"/>
          <p:cNvCxnSpPr/>
          <p:nvPr/>
        </p:nvCxnSpPr>
        <p:spPr>
          <a:xfrm>
            <a:off x="876300" y="1949022"/>
            <a:ext cx="7848600" cy="0"/>
          </a:xfrm>
          <a:prstGeom prst="straightConnector1">
            <a:avLst/>
          </a:prstGeom>
          <a:noFill/>
          <a:ln w="76200" cap="flat" cmpd="sng">
            <a:solidFill>
              <a:srgbClr val="52BAD2"/>
            </a:solidFill>
            <a:prstDash val="dot"/>
            <a:round/>
            <a:headEnd type="none" w="med" len="med"/>
            <a:tailEnd type="none" w="med" len="med"/>
          </a:ln>
        </p:spPr>
      </p:cxnSp>
      <p:pic>
        <p:nvPicPr>
          <p:cNvPr id="274" name="Shape 274"/>
          <p:cNvPicPr preferRelativeResize="0"/>
          <p:nvPr/>
        </p:nvPicPr>
        <p:blipFill rotWithShape="1">
          <a:blip r:embed="rId4">
            <a:alphaModFix/>
          </a:blip>
          <a:srcRect/>
          <a:stretch/>
        </p:blipFill>
        <p:spPr>
          <a:xfrm>
            <a:off x="514403" y="2068184"/>
            <a:ext cx="8343380" cy="4074888"/>
          </a:xfrm>
          <a:prstGeom prst="rect">
            <a:avLst/>
          </a:prstGeom>
          <a:ln/>
        </p:spPr>
        <p:style>
          <a:lnRef idx="2">
            <a:schemeClr val="dk1"/>
          </a:lnRef>
          <a:fillRef idx="1">
            <a:schemeClr val="lt1"/>
          </a:fillRef>
          <a:effectRef idx="0">
            <a:schemeClr val="dk1"/>
          </a:effectRef>
          <a:fontRef idx="minor">
            <a:schemeClr val="dk1"/>
          </a:fontRef>
        </p:style>
      </p:pic>
      <p:sp>
        <p:nvSpPr>
          <p:cNvPr id="275" name="Shape 275"/>
          <p:cNvSpPr/>
          <p:nvPr/>
        </p:nvSpPr>
        <p:spPr>
          <a:xfrm>
            <a:off x="4267200" y="5334000"/>
            <a:ext cx="533400" cy="533400"/>
          </a:xfrm>
          <a:prstGeom prst="upArrow">
            <a:avLst>
              <a:gd name="adj1" fmla="val 50000"/>
              <a:gd name="adj2" fmla="val 50000"/>
            </a:avLst>
          </a:prstGeom>
          <a:solidFill>
            <a:schemeClr val="accent2"/>
          </a:solidFill>
          <a:ln w="25400" cap="flat" cmpd="sng">
            <a:solidFill>
              <a:srgbClr val="8C3A3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828" y="2286000"/>
            <a:ext cx="8826196" cy="4175760"/>
          </a:xfrm>
          <a:prstGeom prst="rect">
            <a:avLst/>
          </a:prstGeom>
        </p:spPr>
        <p:style>
          <a:lnRef idx="2">
            <a:schemeClr val="dk1"/>
          </a:lnRef>
          <a:fillRef idx="1">
            <a:schemeClr val="lt1"/>
          </a:fillRef>
          <a:effectRef idx="0">
            <a:schemeClr val="dk1"/>
          </a:effectRef>
          <a:fontRef idx="minor">
            <a:schemeClr val="dk1"/>
          </a:fontRef>
        </p:style>
      </p:pic>
      <p:cxnSp>
        <p:nvCxnSpPr>
          <p:cNvPr id="267" name="Shape 267"/>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68" name="Shape 268"/>
          <p:cNvPicPr preferRelativeResize="0"/>
          <p:nvPr/>
        </p:nvPicPr>
        <p:blipFill rotWithShape="1">
          <a:blip r:embed="rId4">
            <a:alphaModFix/>
          </a:blip>
          <a:srcRect/>
          <a:stretch/>
        </p:blipFill>
        <p:spPr>
          <a:xfrm>
            <a:off x="514403" y="507219"/>
            <a:ext cx="898324" cy="737866"/>
          </a:xfrm>
          <a:prstGeom prst="rect">
            <a:avLst/>
          </a:prstGeom>
          <a:noFill/>
          <a:ln>
            <a:noFill/>
          </a:ln>
        </p:spPr>
      </p:pic>
      <p:cxnSp>
        <p:nvCxnSpPr>
          <p:cNvPr id="269" name="Shape 269"/>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70" name="Shape 270"/>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1" name="Shape 271"/>
          <p:cNvSpPr txBox="1"/>
          <p:nvPr/>
        </p:nvSpPr>
        <p:spPr>
          <a:xfrm>
            <a:off x="609600" y="1505734"/>
            <a:ext cx="845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1" dirty="0">
                <a:solidFill>
                  <a:schemeClr val="dk1"/>
                </a:solidFill>
                <a:latin typeface="Open Sans"/>
                <a:ea typeface="Open Sans"/>
                <a:cs typeface="Open Sans"/>
                <a:sym typeface="Open Sans"/>
              </a:rPr>
              <a:t>ESG Annual Performance Report (CAPER)</a:t>
            </a:r>
          </a:p>
        </p:txBody>
      </p:sp>
      <p:sp>
        <p:nvSpPr>
          <p:cNvPr id="272" name="Shape 272"/>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273" name="Shape 273"/>
          <p:cNvCxnSpPr/>
          <p:nvPr/>
        </p:nvCxnSpPr>
        <p:spPr>
          <a:xfrm>
            <a:off x="609600" y="2286000"/>
            <a:ext cx="7848600" cy="0"/>
          </a:xfrm>
          <a:prstGeom prst="straightConnector1">
            <a:avLst/>
          </a:prstGeom>
          <a:noFill/>
          <a:ln w="76200" cap="flat" cmpd="sng">
            <a:solidFill>
              <a:srgbClr val="52BAD2"/>
            </a:solidFill>
            <a:prstDash val="dot"/>
            <a:round/>
            <a:headEnd type="none" w="med" len="med"/>
            <a:tailEnd type="none" w="med" len="med"/>
          </a:ln>
        </p:spPr>
      </p:cxnSp>
      <p:sp>
        <p:nvSpPr>
          <p:cNvPr id="275" name="Shape 275"/>
          <p:cNvSpPr/>
          <p:nvPr/>
        </p:nvSpPr>
        <p:spPr>
          <a:xfrm>
            <a:off x="3014726" y="4373880"/>
            <a:ext cx="533400" cy="533400"/>
          </a:xfrm>
          <a:prstGeom prst="upArrow">
            <a:avLst>
              <a:gd name="adj1" fmla="val 50000"/>
              <a:gd name="adj2" fmla="val 50000"/>
            </a:avLst>
          </a:prstGeom>
          <a:solidFill>
            <a:schemeClr val="accent2"/>
          </a:solidFill>
          <a:ln w="25400" cap="flat" cmpd="sng">
            <a:solidFill>
              <a:srgbClr val="8C3A3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2554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82" name="Shape 282"/>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83" name="Shape 283"/>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84" name="Shape 284"/>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85" name="Shape 285"/>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6" name="Shape 286"/>
          <p:cNvSpPr txBox="1"/>
          <p:nvPr/>
        </p:nvSpPr>
        <p:spPr>
          <a:xfrm>
            <a:off x="609600" y="1524000"/>
            <a:ext cx="8305800" cy="1200329"/>
          </a:xfrm>
          <a:prstGeom prst="rect">
            <a:avLst/>
          </a:prstGeom>
          <a:noFill/>
          <a:ln>
            <a:noFill/>
          </a:ln>
        </p:spPr>
        <p:txBody>
          <a:bodyPr wrap="square" lIns="91425" tIns="45700" rIns="91425" bIns="45700" anchor="t" anchorCtr="0">
            <a:noAutofit/>
          </a:bodyPr>
          <a:lstStyle/>
          <a:p>
            <a:pPr marL="0" marR="0" lvl="0" indent="0" rtl="0">
              <a:spcBef>
                <a:spcPts val="0"/>
              </a:spcBef>
              <a:buSzPct val="25000"/>
              <a:buNone/>
            </a:pPr>
            <a:r>
              <a:rPr lang="en-US" sz="3600" b="1" dirty="0">
                <a:solidFill>
                  <a:schemeClr val="dk1"/>
                </a:solidFill>
                <a:latin typeface="Open Sans"/>
                <a:ea typeface="Open Sans"/>
                <a:cs typeface="Open Sans"/>
                <a:sym typeface="Open Sans"/>
              </a:rPr>
              <a:t>0640 HUD Data Quality Framework</a:t>
            </a:r>
          </a:p>
          <a:p>
            <a:pPr marL="0" marR="0" lvl="0" indent="0" rtl="0">
              <a:spcBef>
                <a:spcPts val="0"/>
              </a:spcBef>
              <a:buSzPct val="25000"/>
              <a:buNone/>
            </a:pPr>
            <a:r>
              <a:rPr lang="en-US" sz="3600" b="1" dirty="0">
                <a:solidFill>
                  <a:schemeClr val="dk1"/>
                </a:solidFill>
                <a:latin typeface="Open Sans"/>
                <a:ea typeface="Open Sans"/>
                <a:cs typeface="Open Sans"/>
                <a:sym typeface="Open Sans"/>
              </a:rPr>
              <a:t>Report v2</a:t>
            </a:r>
          </a:p>
        </p:txBody>
      </p:sp>
      <p:sp>
        <p:nvSpPr>
          <p:cNvPr id="287" name="Shape 287"/>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sp>
        <p:nvSpPr>
          <p:cNvPr id="288" name="Shape 288"/>
          <p:cNvSpPr txBox="1"/>
          <p:nvPr/>
        </p:nvSpPr>
        <p:spPr>
          <a:xfrm>
            <a:off x="81863" y="2766318"/>
            <a:ext cx="8904073" cy="3516915"/>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400" dirty="0">
                <a:solidFill>
                  <a:schemeClr val="dk1"/>
                </a:solidFill>
                <a:latin typeface="Arial" panose="020B0604020202020204" pitchFamily="34" charset="0"/>
                <a:ea typeface="Calibri"/>
                <a:cs typeface="Arial" panose="020B0604020202020204" pitchFamily="34" charset="0"/>
                <a:sym typeface="Calibri"/>
              </a:rPr>
              <a:t>Single report</a:t>
            </a:r>
          </a:p>
          <a:p>
            <a:pPr marL="800100" marR="0" lvl="1" indent="-342900" algn="l" rtl="0">
              <a:spcBef>
                <a:spcPts val="0"/>
              </a:spcBef>
              <a:buClr>
                <a:schemeClr val="dk1"/>
              </a:buClr>
              <a:buSzPct val="100000"/>
              <a:buFont typeface="Arial"/>
              <a:buChar char="•"/>
            </a:pP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Support data quality for the HUD COC APR, ESG CAPER and the HUD competition (grant application)</a:t>
            </a:r>
          </a:p>
          <a:p>
            <a:pPr marL="800100" marR="0" lvl="1" indent="-342900" algn="l" rtl="0">
              <a:spcBef>
                <a:spcPts val="0"/>
              </a:spcBef>
              <a:buClr>
                <a:schemeClr val="dk1"/>
              </a:buClr>
              <a:buSzPct val="100000"/>
              <a:buFont typeface="Arial"/>
              <a:buChar char="•"/>
            </a:pP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System Performance Measures Data Quality component (new in 2017)</a:t>
            </a:r>
          </a:p>
          <a:p>
            <a:pPr marL="800100" marR="0" lvl="1" indent="-342900" algn="l" rtl="0">
              <a:spcBef>
                <a:spcPts val="0"/>
              </a:spcBef>
              <a:buClr>
                <a:schemeClr val="dk1"/>
              </a:buClr>
              <a:buSzPct val="100000"/>
              <a:buFont typeface="Arial"/>
              <a:buChar char="•"/>
            </a:pP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Is intended to provide HUD with Data Quality metrics on a </a:t>
            </a:r>
            <a:r>
              <a:rPr lang="en-US" sz="2400" b="0" i="0" u="none" strike="noStrike" cap="none" dirty="0" err="1">
                <a:solidFill>
                  <a:schemeClr val="dk1"/>
                </a:solidFill>
                <a:latin typeface="Arial" panose="020B0604020202020204" pitchFamily="34" charset="0"/>
                <a:ea typeface="Calibri"/>
                <a:cs typeface="Arial" panose="020B0604020202020204" pitchFamily="34" charset="0"/>
                <a:sym typeface="Calibri"/>
              </a:rPr>
              <a:t>CoC</a:t>
            </a: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a:t>
            </a:r>
          </a:p>
          <a:p>
            <a:pPr marL="800100" marR="0" lvl="1" indent="-342900" algn="l" rtl="0">
              <a:spcBef>
                <a:spcPts val="0"/>
              </a:spcBef>
              <a:buClr>
                <a:schemeClr val="dk1"/>
              </a:buClr>
              <a:buSzPct val="100000"/>
              <a:buFont typeface="Arial"/>
              <a:buChar char="•"/>
            </a:pP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Run frequently to maintain data quality throughout the year.</a:t>
            </a:r>
            <a:r>
              <a:rPr lang="en-US" sz="2400" b="0" i="0" u="none" strike="noStrike" cap="none" dirty="0">
                <a:solidFill>
                  <a:schemeClr val="dk1"/>
                </a:solidFill>
                <a:latin typeface="Calibri"/>
                <a:ea typeface="Calibri"/>
                <a:cs typeface="Calibri"/>
                <a:sym typeface="Calibri"/>
              </a:rPr>
              <a:t>  </a:t>
            </a:r>
          </a:p>
        </p:txBody>
      </p:sp>
      <p:cxnSp>
        <p:nvCxnSpPr>
          <p:cNvPr id="289" name="Shape 289"/>
          <p:cNvCxnSpPr/>
          <p:nvPr/>
        </p:nvCxnSpPr>
        <p:spPr>
          <a:xfrm>
            <a:off x="609600" y="2651036"/>
            <a:ext cx="7848600" cy="0"/>
          </a:xfrm>
          <a:prstGeom prst="straightConnector1">
            <a:avLst/>
          </a:prstGeom>
          <a:noFill/>
          <a:ln w="76200" cap="flat" cmpd="sng">
            <a:solidFill>
              <a:srgbClr val="52BAD2"/>
            </a:solidFill>
            <a:prstDash val="dot"/>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96" name="Shape 296"/>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297" name="Shape 297"/>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298" name="Shape 298"/>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299" name="Shape 299"/>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0" name="Shape 300"/>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pic>
        <p:nvPicPr>
          <p:cNvPr id="301" name="Shape 301"/>
          <p:cNvPicPr preferRelativeResize="0"/>
          <p:nvPr/>
        </p:nvPicPr>
        <p:blipFill rotWithShape="1">
          <a:blip r:embed="rId4">
            <a:alphaModFix/>
          </a:blip>
          <a:srcRect/>
          <a:stretch/>
        </p:blipFill>
        <p:spPr>
          <a:xfrm>
            <a:off x="762000" y="1254982"/>
            <a:ext cx="7747233" cy="53396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02" name="Shape 102"/>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03" name="Shape 103"/>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04" name="Shape 104"/>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05" name="Shape 105"/>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6" name="Shape 106"/>
          <p:cNvSpPr txBox="1"/>
          <p:nvPr/>
        </p:nvSpPr>
        <p:spPr>
          <a:xfrm>
            <a:off x="533400" y="1870770"/>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a:solidFill>
                  <a:schemeClr val="dk1"/>
                </a:solidFill>
                <a:latin typeface="Open Sans"/>
                <a:ea typeface="Open Sans"/>
                <a:cs typeface="Open Sans"/>
                <a:sym typeface="Open Sans"/>
              </a:rPr>
              <a:t>Overview</a:t>
            </a:r>
          </a:p>
        </p:txBody>
      </p:sp>
      <p:sp>
        <p:nvSpPr>
          <p:cNvPr id="107" name="Shape 107"/>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sp>
        <p:nvSpPr>
          <p:cNvPr id="108" name="Shape 108"/>
          <p:cNvSpPr txBox="1"/>
          <p:nvPr/>
        </p:nvSpPr>
        <p:spPr>
          <a:xfrm>
            <a:off x="572530" y="2709736"/>
            <a:ext cx="7010400" cy="156966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dirty="0">
                <a:solidFill>
                  <a:schemeClr val="dk1"/>
                </a:solidFill>
                <a:latin typeface="+mn-lt"/>
                <a:ea typeface="Open Sans"/>
                <a:cs typeface="Open Sans"/>
                <a:sym typeface="Open Sans"/>
              </a:rPr>
              <a:t>The HMIS world is ever evolving. We’ll take a look at the following topics to explore recent changes and what they mean to you, as well as the innovations to come: </a:t>
            </a:r>
          </a:p>
        </p:txBody>
      </p:sp>
      <p:sp>
        <p:nvSpPr>
          <p:cNvPr id="109" name="Shape 109"/>
          <p:cNvSpPr txBox="1"/>
          <p:nvPr/>
        </p:nvSpPr>
        <p:spPr>
          <a:xfrm>
            <a:off x="633845" y="4338095"/>
            <a:ext cx="8244689" cy="1673022"/>
          </a:xfrm>
          <a:prstGeom prst="rect">
            <a:avLst/>
          </a:prstGeom>
          <a:noFill/>
          <a:ln>
            <a:noFill/>
          </a:ln>
        </p:spPr>
        <p:txBody>
          <a:bodyPr wrap="square" lIns="91425" tIns="45700" rIns="91425" bIns="45700" anchor="t" anchorCtr="0">
            <a:noAutofit/>
          </a:bodyPr>
          <a:lstStyle/>
          <a:p>
            <a:pPr marL="342900" marR="0" lvl="0" indent="-342900" algn="l" rtl="0">
              <a:lnSpc>
                <a:spcPct val="107000"/>
              </a:lnSpc>
              <a:spcBef>
                <a:spcPts val="0"/>
              </a:spcBef>
              <a:buClr>
                <a:schemeClr val="dk1"/>
              </a:buClr>
              <a:buSzPct val="100000"/>
              <a:buFont typeface="Arial"/>
              <a:buChar char="•"/>
            </a:pPr>
            <a:r>
              <a:rPr lang="en-US" sz="2400" dirty="0">
                <a:solidFill>
                  <a:schemeClr val="dk1"/>
                </a:solidFill>
                <a:latin typeface="+mn-lt"/>
                <a:ea typeface="Open Sans"/>
                <a:cs typeface="Open Sans"/>
                <a:sym typeface="Open Sans"/>
              </a:rPr>
              <a:t>2017 HUD Data Dictionary Updates</a:t>
            </a:r>
          </a:p>
          <a:p>
            <a:pPr marL="342900" marR="0" lvl="0" indent="-342900" algn="l" rtl="0">
              <a:lnSpc>
                <a:spcPct val="107000"/>
              </a:lnSpc>
              <a:spcBef>
                <a:spcPts val="0"/>
              </a:spcBef>
              <a:buClr>
                <a:schemeClr val="dk1"/>
              </a:buClr>
              <a:buSzPct val="100000"/>
              <a:buFont typeface="Arial"/>
              <a:buChar char="•"/>
            </a:pPr>
            <a:r>
              <a:rPr lang="en-US" sz="2400" dirty="0">
                <a:solidFill>
                  <a:schemeClr val="dk1"/>
                </a:solidFill>
                <a:latin typeface="+mn-lt"/>
                <a:ea typeface="Open Sans"/>
                <a:cs typeface="Open Sans"/>
                <a:sym typeface="Open Sans"/>
              </a:rPr>
              <a:t>HMIS and Coordinated Entry</a:t>
            </a:r>
          </a:p>
          <a:p>
            <a:pPr marL="342900" marR="0" lvl="0" indent="-342900" algn="l" rtl="0">
              <a:lnSpc>
                <a:spcPct val="107000"/>
              </a:lnSpc>
              <a:spcBef>
                <a:spcPts val="0"/>
              </a:spcBef>
              <a:buClr>
                <a:schemeClr val="dk1"/>
              </a:buClr>
              <a:buSzPct val="100000"/>
              <a:buFont typeface="Arial"/>
              <a:buChar char="•"/>
            </a:pPr>
            <a:r>
              <a:rPr lang="en-US" sz="2400" dirty="0">
                <a:solidFill>
                  <a:schemeClr val="dk1"/>
                </a:solidFill>
                <a:latin typeface="+mn-lt"/>
                <a:ea typeface="Open Sans"/>
                <a:cs typeface="Open Sans"/>
                <a:sym typeface="Open Sans"/>
              </a:rPr>
              <a:t>HMIS and HUD Reporting Requirements</a:t>
            </a:r>
          </a:p>
          <a:p>
            <a:pPr marL="342900" marR="0" lvl="0" indent="-342900" algn="l" rtl="0">
              <a:lnSpc>
                <a:spcPct val="107000"/>
              </a:lnSpc>
              <a:spcBef>
                <a:spcPts val="0"/>
              </a:spcBef>
              <a:buClr>
                <a:schemeClr val="dk1"/>
              </a:buClr>
              <a:buSzPct val="100000"/>
              <a:buFont typeface="Arial"/>
              <a:buChar char="•"/>
            </a:pPr>
            <a:r>
              <a:rPr lang="en-US" sz="2400" dirty="0">
                <a:solidFill>
                  <a:schemeClr val="dk1"/>
                </a:solidFill>
                <a:latin typeface="+mn-lt"/>
                <a:ea typeface="Open Sans"/>
                <a:cs typeface="Open Sans"/>
                <a:sym typeface="Open Sans"/>
              </a:rPr>
              <a:t>Qlik Sense Overview</a:t>
            </a:r>
          </a:p>
        </p:txBody>
      </p:sp>
      <p:cxnSp>
        <p:nvCxnSpPr>
          <p:cNvPr id="110" name="Shape 110"/>
          <p:cNvCxnSpPr/>
          <p:nvPr/>
        </p:nvCxnSpPr>
        <p:spPr>
          <a:xfrm>
            <a:off x="609600" y="2651036"/>
            <a:ext cx="7848600" cy="0"/>
          </a:xfrm>
          <a:prstGeom prst="straightConnector1">
            <a:avLst/>
          </a:prstGeom>
          <a:noFill/>
          <a:ln w="76200" cap="flat" cmpd="sng">
            <a:solidFill>
              <a:srgbClr val="52BAD2"/>
            </a:solidFill>
            <a:prstDash val="dot"/>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358405"/>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57403" y="997219"/>
            <a:ext cx="6882245" cy="584775"/>
          </a:xfrm>
          <a:prstGeom prst="rect">
            <a:avLst/>
          </a:prstGeom>
          <a:noFill/>
        </p:spPr>
        <p:txBody>
          <a:bodyPr wrap="square" rtlCol="0">
            <a:sp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Qlik Sense Unified Reporting</a:t>
            </a:r>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cxnSp>
        <p:nvCxnSpPr>
          <p:cNvPr id="10" name="Straight Connector 9"/>
          <p:cNvCxnSpPr/>
          <p:nvPr/>
        </p:nvCxnSpPr>
        <p:spPr>
          <a:xfrm>
            <a:off x="691048" y="1592607"/>
            <a:ext cx="7848600"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81855D2-5B77-4941-9D01-52DBDA926990}"/>
              </a:ext>
            </a:extLst>
          </p:cNvPr>
          <p:cNvPicPr>
            <a:picLocks noChangeAspect="1"/>
          </p:cNvPicPr>
          <p:nvPr/>
        </p:nvPicPr>
        <p:blipFill>
          <a:blip r:embed="rId4"/>
          <a:stretch>
            <a:fillRect/>
          </a:stretch>
        </p:blipFill>
        <p:spPr>
          <a:xfrm>
            <a:off x="392327" y="1737415"/>
            <a:ext cx="8610600" cy="4839769"/>
          </a:xfrm>
          <a:prstGeom prst="rect">
            <a:avLst/>
          </a:prstGeom>
        </p:spPr>
      </p:pic>
    </p:spTree>
    <p:extLst>
      <p:ext uri="{BB962C8B-B14F-4D97-AF65-F5344CB8AC3E}">
        <p14:creationId xmlns:p14="http://schemas.microsoft.com/office/powerpoint/2010/main" val="238350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358405"/>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57403" y="997219"/>
            <a:ext cx="6882245" cy="584775"/>
          </a:xfrm>
          <a:prstGeom prst="rect">
            <a:avLst/>
          </a:prstGeom>
          <a:noFill/>
        </p:spPr>
        <p:txBody>
          <a:bodyPr wrap="square" rtlCol="0">
            <a:sp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Qlik Hierarchy</a:t>
            </a:r>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cxnSp>
        <p:nvCxnSpPr>
          <p:cNvPr id="10" name="Straight Connector 9"/>
          <p:cNvCxnSpPr/>
          <p:nvPr/>
        </p:nvCxnSpPr>
        <p:spPr>
          <a:xfrm>
            <a:off x="795670" y="1645770"/>
            <a:ext cx="7848600"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29AE87-9C58-4A89-B076-D1EF3C31DBB7}"/>
              </a:ext>
            </a:extLst>
          </p:cNvPr>
          <p:cNvPicPr>
            <a:picLocks noChangeAspect="1"/>
          </p:cNvPicPr>
          <p:nvPr/>
        </p:nvPicPr>
        <p:blipFill rotWithShape="1">
          <a:blip r:embed="rId4"/>
          <a:srcRect l="2003" t="3883" r="978"/>
          <a:stretch/>
        </p:blipFill>
        <p:spPr>
          <a:xfrm>
            <a:off x="889522" y="1805661"/>
            <a:ext cx="7754748" cy="3659786"/>
          </a:xfrm>
          <a:prstGeom prst="rect">
            <a:avLst/>
          </a:prstGeom>
        </p:spPr>
      </p:pic>
    </p:spTree>
    <p:extLst>
      <p:ext uri="{BB962C8B-B14F-4D97-AF65-F5344CB8AC3E}">
        <p14:creationId xmlns:p14="http://schemas.microsoft.com/office/powerpoint/2010/main" val="207659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35327" y="1043371"/>
            <a:ext cx="6906924" cy="584775"/>
          </a:xfrm>
          <a:prstGeom prst="rect">
            <a:avLst/>
          </a:prstGeom>
          <a:noFill/>
        </p:spPr>
        <p:txBody>
          <a:bodyPr wrap="square" rtlCol="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Qlik Sense</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628146"/>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D5B3E0F-A339-4157-A0E5-5E6F81706765}"/>
              </a:ext>
            </a:extLst>
          </p:cNvPr>
          <p:cNvPicPr>
            <a:picLocks noChangeAspect="1"/>
          </p:cNvPicPr>
          <p:nvPr/>
        </p:nvPicPr>
        <p:blipFill>
          <a:blip r:embed="rId4"/>
          <a:stretch>
            <a:fillRect/>
          </a:stretch>
        </p:blipFill>
        <p:spPr>
          <a:xfrm>
            <a:off x="836930" y="1900694"/>
            <a:ext cx="8303718" cy="459456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7414744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35327" y="1043371"/>
            <a:ext cx="6906924" cy="584775"/>
          </a:xfrm>
          <a:prstGeom prst="rect">
            <a:avLst/>
          </a:prstGeom>
          <a:noFill/>
        </p:spPr>
        <p:txBody>
          <a:bodyPr wrap="square" rtlCol="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Qlik Sense Streams and Apps</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566962"/>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658C609-7041-4475-BBC0-232AFD370569}"/>
              </a:ext>
            </a:extLst>
          </p:cNvPr>
          <p:cNvPicPr>
            <a:picLocks noChangeAspect="1"/>
          </p:cNvPicPr>
          <p:nvPr/>
        </p:nvPicPr>
        <p:blipFill rotWithShape="1">
          <a:blip r:embed="rId4"/>
          <a:srcRect r="35698"/>
          <a:stretch/>
        </p:blipFill>
        <p:spPr>
          <a:xfrm>
            <a:off x="1967321" y="1932385"/>
            <a:ext cx="7048778" cy="366034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7814109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657403" y="1011161"/>
            <a:ext cx="7358696" cy="584775"/>
          </a:xfrm>
          <a:prstGeom prst="rect">
            <a:avLst/>
          </a:prstGeom>
          <a:noFill/>
        </p:spPr>
        <p:txBody>
          <a:bodyPr wrap="square" rtlCol="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Qlik Sense Sheets</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24000" y="1652023"/>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BFC29A-0ED5-42D2-8299-CCE4A640AE6A}"/>
              </a:ext>
            </a:extLst>
          </p:cNvPr>
          <p:cNvPicPr>
            <a:picLocks noChangeAspect="1"/>
          </p:cNvPicPr>
          <p:nvPr/>
        </p:nvPicPr>
        <p:blipFill>
          <a:blip r:embed="rId4"/>
          <a:stretch>
            <a:fillRect/>
          </a:stretch>
        </p:blipFill>
        <p:spPr>
          <a:xfrm>
            <a:off x="437146" y="1852227"/>
            <a:ext cx="8578953" cy="4627850"/>
          </a:xfrm>
          <a:prstGeom prst="rect">
            <a:avLst/>
          </a:prstGeom>
        </p:spPr>
      </p:pic>
    </p:spTree>
    <p:extLst>
      <p:ext uri="{BB962C8B-B14F-4D97-AF65-F5344CB8AC3E}">
        <p14:creationId xmlns:p14="http://schemas.microsoft.com/office/powerpoint/2010/main" val="18772735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35327" y="1043371"/>
            <a:ext cx="6906924" cy="584775"/>
          </a:xfrm>
          <a:prstGeom prst="rect">
            <a:avLst/>
          </a:prstGeom>
          <a:noFill/>
        </p:spPr>
        <p:txBody>
          <a:bodyPr wrap="square" rtlCol="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Qlik Sense – Navigator Sheets</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566962"/>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7065BB3-A90F-429E-9FEE-6AEDF2D1F3D8}"/>
              </a:ext>
            </a:extLst>
          </p:cNvPr>
          <p:cNvPicPr>
            <a:picLocks noChangeAspect="1"/>
          </p:cNvPicPr>
          <p:nvPr/>
        </p:nvPicPr>
        <p:blipFill>
          <a:blip r:embed="rId4"/>
          <a:stretch>
            <a:fillRect/>
          </a:stretch>
        </p:blipFill>
        <p:spPr>
          <a:xfrm>
            <a:off x="632637" y="1787254"/>
            <a:ext cx="8282763" cy="424223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4199218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pic>
        <p:nvPicPr>
          <p:cNvPr id="3" name="Picture 2">
            <a:extLst>
              <a:ext uri="{FF2B5EF4-FFF2-40B4-BE49-F238E27FC236}">
                <a16:creationId xmlns:a16="http://schemas.microsoft.com/office/drawing/2014/main" id="{6B52CD43-08A0-40B3-95A3-947BC77BD0BC}"/>
              </a:ext>
            </a:extLst>
          </p:cNvPr>
          <p:cNvPicPr>
            <a:picLocks noChangeAspect="1"/>
          </p:cNvPicPr>
          <p:nvPr/>
        </p:nvPicPr>
        <p:blipFill>
          <a:blip r:embed="rId4"/>
          <a:stretch>
            <a:fillRect/>
          </a:stretch>
        </p:blipFill>
        <p:spPr>
          <a:xfrm>
            <a:off x="829028" y="1768971"/>
            <a:ext cx="8187071" cy="4174216"/>
          </a:xfrm>
          <a:prstGeom prst="rect">
            <a:avLst/>
          </a:prstGeom>
        </p:spPr>
        <p:style>
          <a:lnRef idx="2">
            <a:schemeClr val="dk1"/>
          </a:lnRef>
          <a:fillRef idx="1">
            <a:schemeClr val="lt1"/>
          </a:fillRef>
          <a:effectRef idx="0">
            <a:schemeClr val="dk1"/>
          </a:effectRef>
          <a:fontRef idx="minor">
            <a:schemeClr val="dk1"/>
          </a:fontRef>
        </p:style>
      </p:pic>
      <p:sp>
        <p:nvSpPr>
          <p:cNvPr id="13" name="TextBox 12">
            <a:extLst>
              <a:ext uri="{FF2B5EF4-FFF2-40B4-BE49-F238E27FC236}">
                <a16:creationId xmlns:a16="http://schemas.microsoft.com/office/drawing/2014/main" id="{DE3D81D1-2C5E-4E19-86E2-E3734C2D7954}"/>
              </a:ext>
            </a:extLst>
          </p:cNvPr>
          <p:cNvSpPr txBox="1"/>
          <p:nvPr/>
        </p:nvSpPr>
        <p:spPr>
          <a:xfrm>
            <a:off x="1535327" y="1043371"/>
            <a:ext cx="69069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Qlik Sense (Filters/Report Selection Sheet)</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566962"/>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93661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35327" y="1043371"/>
            <a:ext cx="69069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Qlik Sense – Summary Sheet (1)</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566962"/>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CE03E51-3104-49A6-86C6-77FF3F7EFA68}"/>
              </a:ext>
            </a:extLst>
          </p:cNvPr>
          <p:cNvPicPr>
            <a:picLocks noChangeAspect="1"/>
          </p:cNvPicPr>
          <p:nvPr/>
        </p:nvPicPr>
        <p:blipFill>
          <a:blip r:embed="rId4"/>
          <a:stretch>
            <a:fillRect/>
          </a:stretch>
        </p:blipFill>
        <p:spPr>
          <a:xfrm>
            <a:off x="392327" y="1886076"/>
            <a:ext cx="8623772" cy="4393115"/>
          </a:xfrm>
          <a:prstGeom prst="rect">
            <a:avLst/>
          </a:prstGeom>
        </p:spPr>
      </p:pic>
    </p:spTree>
    <p:extLst>
      <p:ext uri="{BB962C8B-B14F-4D97-AF65-F5344CB8AC3E}">
        <p14:creationId xmlns:p14="http://schemas.microsoft.com/office/powerpoint/2010/main" val="101668745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35327" y="1043371"/>
            <a:ext cx="69069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Qlik Sense – Summary Sheet (2)</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566962"/>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D7597ED-934D-4F89-B3A7-454C9D643662}"/>
              </a:ext>
            </a:extLst>
          </p:cNvPr>
          <p:cNvPicPr>
            <a:picLocks noChangeAspect="1"/>
          </p:cNvPicPr>
          <p:nvPr/>
        </p:nvPicPr>
        <p:blipFill>
          <a:blip r:embed="rId4"/>
          <a:stretch>
            <a:fillRect/>
          </a:stretch>
        </p:blipFill>
        <p:spPr>
          <a:xfrm>
            <a:off x="793922" y="1900694"/>
            <a:ext cx="8222178" cy="423429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8162132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35327" y="1043371"/>
            <a:ext cx="69069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Qlik Sense – Summary Sheet (3)</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566962"/>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09F934D-80F0-4A6A-B8DF-40DDD1AAB511}"/>
              </a:ext>
            </a:extLst>
          </p:cNvPr>
          <p:cNvPicPr>
            <a:picLocks noChangeAspect="1"/>
          </p:cNvPicPr>
          <p:nvPr/>
        </p:nvPicPr>
        <p:blipFill>
          <a:blip r:embed="rId4"/>
          <a:stretch>
            <a:fillRect/>
          </a:stretch>
        </p:blipFill>
        <p:spPr>
          <a:xfrm>
            <a:off x="609850" y="1852226"/>
            <a:ext cx="8406249" cy="4325289"/>
          </a:xfrm>
          <a:prstGeom prst="rect">
            <a:avLst/>
          </a:prstGeom>
        </p:spPr>
      </p:pic>
    </p:spTree>
    <p:extLst>
      <p:ext uri="{BB962C8B-B14F-4D97-AF65-F5344CB8AC3E}">
        <p14:creationId xmlns:p14="http://schemas.microsoft.com/office/powerpoint/2010/main" val="372434062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16" name="Shape 116"/>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17" name="Shape 117"/>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18" name="Shape 118"/>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19" name="Shape 119"/>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0" name="Shape 120"/>
          <p:cNvSpPr txBox="1"/>
          <p:nvPr/>
        </p:nvSpPr>
        <p:spPr>
          <a:xfrm>
            <a:off x="609600" y="1595758"/>
            <a:ext cx="83820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b="1" dirty="0">
                <a:solidFill>
                  <a:schemeClr val="dk1"/>
                </a:solidFill>
                <a:latin typeface="Open Sans"/>
                <a:ea typeface="Open Sans"/>
                <a:cs typeface="Open Sans"/>
                <a:sym typeface="Open Sans"/>
              </a:rPr>
              <a:t>2017 HUD Data Dictionary Update</a:t>
            </a:r>
          </a:p>
        </p:txBody>
      </p:sp>
      <p:sp>
        <p:nvSpPr>
          <p:cNvPr id="121" name="Shape 121"/>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122" name="Shape 122"/>
          <p:cNvCxnSpPr/>
          <p:nvPr/>
        </p:nvCxnSpPr>
        <p:spPr>
          <a:xfrm>
            <a:off x="685800" y="2309582"/>
            <a:ext cx="7848600" cy="0"/>
          </a:xfrm>
          <a:prstGeom prst="straightConnector1">
            <a:avLst/>
          </a:prstGeom>
          <a:noFill/>
          <a:ln w="76200" cap="flat" cmpd="sng">
            <a:solidFill>
              <a:srgbClr val="52BAD2"/>
            </a:solidFill>
            <a:prstDash val="dot"/>
            <a:round/>
            <a:headEnd type="none" w="med" len="med"/>
            <a:tailEnd type="none" w="med" len="med"/>
          </a:ln>
        </p:spPr>
      </p:cxnSp>
      <p:sp>
        <p:nvSpPr>
          <p:cNvPr id="123" name="Shape 123"/>
          <p:cNvSpPr txBox="1"/>
          <p:nvPr/>
        </p:nvSpPr>
        <p:spPr>
          <a:xfrm>
            <a:off x="533400" y="2463284"/>
            <a:ext cx="8153400" cy="3517882"/>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000" dirty="0">
                <a:solidFill>
                  <a:schemeClr val="dk1"/>
                </a:solidFill>
                <a:latin typeface="+mn-lt"/>
                <a:ea typeface="Open Sans" panose="020B0604020202020204" charset="0"/>
                <a:cs typeface="Open Sans" panose="020B0604020202020204" charset="0"/>
                <a:sym typeface="Calibri"/>
              </a:rPr>
              <a:t>Changes went into effect October 1</a:t>
            </a:r>
            <a:r>
              <a:rPr lang="en-US" sz="2000" baseline="30000" dirty="0">
                <a:solidFill>
                  <a:schemeClr val="dk1"/>
                </a:solidFill>
                <a:latin typeface="+mn-lt"/>
                <a:ea typeface="Open Sans" panose="020B0604020202020204" charset="0"/>
                <a:cs typeface="Open Sans" panose="020B0604020202020204" charset="0"/>
                <a:sym typeface="Calibri"/>
              </a:rPr>
              <a:t>st</a:t>
            </a:r>
            <a:r>
              <a:rPr lang="en-US" sz="2000" dirty="0">
                <a:solidFill>
                  <a:schemeClr val="dk1"/>
                </a:solidFill>
                <a:latin typeface="+mn-lt"/>
                <a:ea typeface="Open Sans" panose="020B0604020202020204" charset="0"/>
                <a:cs typeface="Open Sans" panose="020B0604020202020204" charset="0"/>
                <a:sym typeface="Calibri"/>
              </a:rPr>
              <a:t>, 2017</a:t>
            </a:r>
          </a:p>
          <a:p>
            <a:pPr marL="285750" marR="0" lvl="0" indent="-285750" algn="l" rtl="0">
              <a:spcBef>
                <a:spcPts val="0"/>
              </a:spcBef>
              <a:buClr>
                <a:schemeClr val="dk1"/>
              </a:buClr>
              <a:buSzPct val="100000"/>
              <a:buFont typeface="Arial"/>
              <a:buChar char="•"/>
            </a:pPr>
            <a:r>
              <a:rPr lang="en-US" sz="2000" dirty="0">
                <a:solidFill>
                  <a:schemeClr val="dk1"/>
                </a:solidFill>
                <a:latin typeface="+mn-lt"/>
                <a:ea typeface="Open Sans" panose="020B0604020202020204" charset="0"/>
                <a:cs typeface="Open Sans" panose="020B0604020202020204" charset="0"/>
                <a:sym typeface="Calibri"/>
              </a:rPr>
              <a:t>Paper data collection forms have been updated on the MCAH website</a:t>
            </a:r>
          </a:p>
          <a:p>
            <a:pPr marL="285750" marR="0" lvl="0" indent="-285750" algn="l" rtl="0">
              <a:spcBef>
                <a:spcPts val="0"/>
              </a:spcBef>
              <a:buClr>
                <a:schemeClr val="dk1"/>
              </a:buClr>
              <a:buSzPct val="100000"/>
              <a:buFont typeface="Arial"/>
              <a:buChar char="•"/>
            </a:pPr>
            <a:r>
              <a:rPr lang="en-US" sz="2000" dirty="0">
                <a:solidFill>
                  <a:schemeClr val="dk1"/>
                </a:solidFill>
                <a:latin typeface="+mn-lt"/>
                <a:ea typeface="Open Sans" panose="020B0604020202020204" charset="0"/>
                <a:cs typeface="Open Sans" panose="020B0604020202020204" charset="0"/>
                <a:sym typeface="Calibri"/>
              </a:rPr>
              <a:t>MSHMIS statewide electronic assessments in </a:t>
            </a:r>
            <a:r>
              <a:rPr lang="en-US" sz="2000" dirty="0" err="1">
                <a:solidFill>
                  <a:schemeClr val="dk1"/>
                </a:solidFill>
                <a:latin typeface="+mn-lt"/>
                <a:ea typeface="Open Sans" panose="020B0604020202020204" charset="0"/>
                <a:cs typeface="Open Sans" panose="020B0604020202020204" charset="0"/>
                <a:sym typeface="Calibri"/>
              </a:rPr>
              <a:t>ServicePoint</a:t>
            </a:r>
            <a:r>
              <a:rPr lang="en-US" sz="2000" dirty="0">
                <a:solidFill>
                  <a:schemeClr val="dk1"/>
                </a:solidFill>
                <a:latin typeface="+mn-lt"/>
                <a:ea typeface="Open Sans" panose="020B0604020202020204" charset="0"/>
                <a:cs typeface="Open Sans" panose="020B0604020202020204" charset="0"/>
                <a:sym typeface="Calibri"/>
              </a:rPr>
              <a:t> have been updated</a:t>
            </a:r>
          </a:p>
          <a:p>
            <a:pPr marL="285750" marR="0" lvl="0" indent="-285750" algn="l" rtl="0">
              <a:spcBef>
                <a:spcPts val="0"/>
              </a:spcBef>
              <a:buClr>
                <a:schemeClr val="dk1"/>
              </a:buClr>
              <a:buSzPct val="100000"/>
              <a:buFont typeface="Arial"/>
              <a:buChar char="•"/>
            </a:pPr>
            <a:r>
              <a:rPr lang="en-US" sz="2000" dirty="0">
                <a:solidFill>
                  <a:schemeClr val="dk1"/>
                </a:solidFill>
                <a:latin typeface="+mn-lt"/>
                <a:ea typeface="Open Sans" panose="020B0604020202020204" charset="0"/>
                <a:cs typeface="Open Sans" panose="020B0604020202020204" charset="0"/>
                <a:sym typeface="Calibri"/>
              </a:rPr>
              <a:t>Data changes effect any new or existing clients as of 10/1/2017</a:t>
            </a:r>
          </a:p>
          <a:p>
            <a:pPr marL="285750" marR="0" lvl="0" indent="-285750" algn="l" rtl="0">
              <a:spcBef>
                <a:spcPts val="0"/>
              </a:spcBef>
              <a:buClr>
                <a:schemeClr val="dk1"/>
              </a:buClr>
              <a:buSzPct val="100000"/>
              <a:buFont typeface="Arial"/>
              <a:buChar char="•"/>
            </a:pPr>
            <a:r>
              <a:rPr lang="en-US" sz="2000" dirty="0">
                <a:solidFill>
                  <a:schemeClr val="dk1"/>
                </a:solidFill>
                <a:latin typeface="+mn-lt"/>
                <a:ea typeface="Open Sans" panose="020B0604020202020204" charset="0"/>
                <a:cs typeface="Open Sans" panose="020B0604020202020204" charset="0"/>
                <a:sym typeface="Calibri"/>
              </a:rPr>
              <a:t>All provider pages (including anything closed 2012 or later) need updating</a:t>
            </a:r>
          </a:p>
          <a:p>
            <a:pPr marL="285750" marR="0" lvl="0" indent="-285750" algn="l" rtl="0">
              <a:spcBef>
                <a:spcPts val="0"/>
              </a:spcBef>
              <a:buClr>
                <a:schemeClr val="dk1"/>
              </a:buClr>
              <a:buSzPct val="100000"/>
              <a:buFont typeface="Arial"/>
              <a:buChar char="•"/>
            </a:pPr>
            <a:r>
              <a:rPr lang="en-US" sz="2000" dirty="0">
                <a:solidFill>
                  <a:schemeClr val="dk1"/>
                </a:solidFill>
                <a:latin typeface="+mn-lt"/>
                <a:ea typeface="Open Sans" panose="020B0604020202020204" charset="0"/>
                <a:cs typeface="Open Sans" panose="020B0604020202020204" charset="0"/>
                <a:sym typeface="Calibri"/>
              </a:rPr>
              <a:t>Custom assessments need updating</a:t>
            </a:r>
          </a:p>
          <a:p>
            <a:pPr marL="285750" marR="0" lvl="0" indent="-285750" algn="l" rtl="0">
              <a:spcBef>
                <a:spcPts val="0"/>
              </a:spcBef>
              <a:buClr>
                <a:schemeClr val="dk1"/>
              </a:buClr>
              <a:buSzPct val="100000"/>
              <a:buFont typeface="Arial"/>
              <a:buChar char="•"/>
            </a:pPr>
            <a:r>
              <a:rPr lang="en-US" sz="2000" dirty="0">
                <a:solidFill>
                  <a:schemeClr val="dk1"/>
                </a:solidFill>
                <a:latin typeface="+mn-lt"/>
                <a:ea typeface="Open Sans" panose="020B0604020202020204" charset="0"/>
                <a:cs typeface="Open Sans" panose="020B0604020202020204" charset="0"/>
                <a:sym typeface="Calibri"/>
              </a:rPr>
              <a:t>Custom reports may need updating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24000" y="1017098"/>
            <a:ext cx="69069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Qlik Sense – Detail Sheet</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566962"/>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FE7862B-7268-40D1-8A9D-58BD7D74D8D0}"/>
              </a:ext>
            </a:extLst>
          </p:cNvPr>
          <p:cNvPicPr>
            <a:picLocks noChangeAspect="1"/>
          </p:cNvPicPr>
          <p:nvPr/>
        </p:nvPicPr>
        <p:blipFill>
          <a:blip r:embed="rId4"/>
          <a:stretch>
            <a:fillRect/>
          </a:stretch>
        </p:blipFill>
        <p:spPr>
          <a:xfrm>
            <a:off x="627017" y="1852228"/>
            <a:ext cx="8389081" cy="387175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3771620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400928"/>
            <a:ext cx="7315200" cy="735505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3">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13" name="TextBox 12">
            <a:extLst>
              <a:ext uri="{FF2B5EF4-FFF2-40B4-BE49-F238E27FC236}">
                <a16:creationId xmlns:a16="http://schemas.microsoft.com/office/drawing/2014/main" id="{DE3D81D1-2C5E-4E19-86E2-E3734C2D7954}"/>
              </a:ext>
            </a:extLst>
          </p:cNvPr>
          <p:cNvSpPr txBox="1"/>
          <p:nvPr/>
        </p:nvSpPr>
        <p:spPr>
          <a:xfrm>
            <a:off x="1535327" y="1082930"/>
            <a:ext cx="69069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Qlik Sense – Pivot Table</a:t>
            </a:r>
          </a:p>
        </p:txBody>
      </p:sp>
      <p:cxnSp>
        <p:nvCxnSpPr>
          <p:cNvPr id="14" name="Straight Connector 13">
            <a:extLst>
              <a:ext uri="{FF2B5EF4-FFF2-40B4-BE49-F238E27FC236}">
                <a16:creationId xmlns:a16="http://schemas.microsoft.com/office/drawing/2014/main" id="{179DE14D-6587-443E-B4BD-4DD0B609B36D}"/>
              </a:ext>
            </a:extLst>
          </p:cNvPr>
          <p:cNvCxnSpPr>
            <a:cxnSpLocks/>
          </p:cNvCxnSpPr>
          <p:nvPr/>
        </p:nvCxnSpPr>
        <p:spPr>
          <a:xfrm>
            <a:off x="1535327" y="1641390"/>
            <a:ext cx="7480772"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352FF6B-C63B-4D55-80A7-85F61350DD5D}"/>
              </a:ext>
            </a:extLst>
          </p:cNvPr>
          <p:cNvPicPr>
            <a:picLocks noChangeAspect="1"/>
          </p:cNvPicPr>
          <p:nvPr/>
        </p:nvPicPr>
        <p:blipFill>
          <a:blip r:embed="rId4"/>
          <a:stretch>
            <a:fillRect/>
          </a:stretch>
        </p:blipFill>
        <p:spPr>
          <a:xfrm>
            <a:off x="392327" y="1814941"/>
            <a:ext cx="8623772" cy="428436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167561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14800" y="-358405"/>
            <a:ext cx="7315200" cy="7216405"/>
          </a:xfrm>
          <a:prstGeom prst="ellipse">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960114"/>
            <a:ext cx="7620000" cy="0"/>
          </a:xfrm>
          <a:prstGeom prst="line">
            <a:avLst/>
          </a:prstGeom>
          <a:ln w="28575">
            <a:solidFill>
              <a:srgbClr val="1F497D"/>
            </a:solidFill>
          </a:ln>
        </p:spPr>
        <p:style>
          <a:lnRef idx="1">
            <a:schemeClr val="dk1"/>
          </a:lnRef>
          <a:fillRef idx="0">
            <a:schemeClr val="dk1"/>
          </a:fillRef>
          <a:effectRef idx="0">
            <a:schemeClr val="dk1"/>
          </a:effectRef>
          <a:fontRef idx="minor">
            <a:schemeClr val="tx1"/>
          </a:fontRef>
        </p:style>
      </p:cxnSp>
      <p:pic>
        <p:nvPicPr>
          <p:cNvPr id="6" name="MCAH_logo_transparent.png"/>
          <p:cNvPicPr>
            <a:picLocks noChangeAspect="1"/>
          </p:cNvPicPr>
          <p:nvPr/>
        </p:nvPicPr>
        <p:blipFill>
          <a:blip r:embed="rId2">
            <a:extLst/>
          </a:blip>
          <a:stretch>
            <a:fillRect/>
          </a:stretch>
        </p:blipFill>
        <p:spPr>
          <a:xfrm>
            <a:off x="514403" y="507219"/>
            <a:ext cx="898848" cy="738161"/>
          </a:xfrm>
          <a:prstGeom prst="rect">
            <a:avLst/>
          </a:prstGeom>
          <a:ln w="12700">
            <a:miter lim="400000"/>
          </a:ln>
        </p:spPr>
      </p:pic>
      <p:cxnSp>
        <p:nvCxnSpPr>
          <p:cNvPr id="12" name="Straight Connector 11"/>
          <p:cNvCxnSpPr/>
          <p:nvPr/>
        </p:nvCxnSpPr>
        <p:spPr>
          <a:xfrm>
            <a:off x="11327" y="960114"/>
            <a:ext cx="381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2327" y="304800"/>
            <a:ext cx="1143000" cy="1143000"/>
          </a:xfrm>
          <a:prstGeom prst="ellipse">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245380"/>
            <a:ext cx="7023318" cy="707886"/>
          </a:xfrm>
          <a:prstGeom prst="rect">
            <a:avLst/>
          </a:prstGeom>
          <a:noFill/>
        </p:spPr>
        <p:txBody>
          <a:bodyPr wrap="square" rtlCol="0">
            <a:sp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Qlik Sense Resources</a:t>
            </a:r>
          </a:p>
        </p:txBody>
      </p:sp>
      <p:sp>
        <p:nvSpPr>
          <p:cNvPr id="4" name="TextBox 3"/>
          <p:cNvSpPr txBox="1"/>
          <p:nvPr/>
        </p:nvSpPr>
        <p:spPr>
          <a:xfrm>
            <a:off x="5715000" y="471620"/>
            <a:ext cx="3200400" cy="369332"/>
          </a:xfrm>
          <a:prstGeom prst="rect">
            <a:avLst/>
          </a:prstGeom>
          <a:noFill/>
        </p:spPr>
        <p:txBody>
          <a:bodyPr wrap="square" rtlCol="0">
            <a:spAutoFit/>
          </a:bodyPr>
          <a:lstStyle/>
          <a:p>
            <a:pPr algn="r"/>
            <a:r>
              <a:rPr lang="en-US" dirty="0"/>
              <a:t>What’s New in HMIS?</a:t>
            </a:r>
          </a:p>
        </p:txBody>
      </p:sp>
      <p:sp>
        <p:nvSpPr>
          <p:cNvPr id="8" name="TextBox 7"/>
          <p:cNvSpPr txBox="1"/>
          <p:nvPr/>
        </p:nvSpPr>
        <p:spPr>
          <a:xfrm>
            <a:off x="670711" y="2103114"/>
            <a:ext cx="8244689" cy="4702826"/>
          </a:xfrm>
          <a:prstGeom prst="rect">
            <a:avLst/>
          </a:prstGeom>
          <a:noFill/>
        </p:spPr>
        <p:txBody>
          <a:bodyPr wrap="square" rtlCol="0">
            <a:spAutoFit/>
          </a:bodyPr>
          <a:lstStyle/>
          <a:p>
            <a:pPr marL="342900"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Qlik Guides and Training Materials available on Mediware Customer Portal</a:t>
            </a:r>
          </a:p>
          <a:p>
            <a:pPr marL="800100" lvl="1"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Request copies from Local System Administrator or MCAH Help Desk (mihelp@mihomeless.org)</a:t>
            </a:r>
          </a:p>
          <a:p>
            <a:pPr>
              <a:lnSpc>
                <a:spcPct val="107000"/>
              </a:lnSpc>
            </a:pPr>
            <a:endParaRPr lang="en-US" sz="2000" dirty="0">
              <a:latin typeface="+mn-lt"/>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Qlik Sense Desktop Free Download</a:t>
            </a:r>
          </a:p>
          <a:p>
            <a:pPr marL="800100" lvl="1"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Reduced functionality</a:t>
            </a:r>
          </a:p>
          <a:p>
            <a:pPr marL="800100" lvl="1"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Requires manual uploading of data</a:t>
            </a:r>
          </a:p>
          <a:p>
            <a:pPr marL="800100" lvl="1"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Reports created on desktop version will not map over to new version.</a:t>
            </a:r>
          </a:p>
          <a:p>
            <a:pPr marL="457200" lvl="1">
              <a:lnSpc>
                <a:spcPct val="107000"/>
              </a:lnSpc>
            </a:pPr>
            <a:endParaRPr lang="en-US" sz="2000" dirty="0">
              <a:latin typeface="+mn-lt"/>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Internet Resources</a:t>
            </a:r>
          </a:p>
          <a:p>
            <a:pPr marL="800100" lvl="1"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Qlik Website (</a:t>
            </a:r>
            <a:r>
              <a:rPr lang="en-US" sz="2000" dirty="0">
                <a:solidFill>
                  <a:schemeClr val="bg2">
                    <a:lumMod val="75000"/>
                  </a:schemeClr>
                </a:solidFill>
                <a:latin typeface="+mn-lt"/>
                <a:ea typeface="Calibri" panose="020F0502020204030204" pitchFamily="34" charset="0"/>
                <a:cs typeface="Times New Roman" panose="02020603050405020304" pitchFamily="18" charset="0"/>
                <a:hlinkClick r:id="rId3" tooltip="help.qlik.com"/>
              </a:rPr>
              <a:t>https://help.qlik.com</a:t>
            </a:r>
            <a:r>
              <a:rPr lang="en-US" sz="2000" dirty="0">
                <a:latin typeface="+mn-lt"/>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YouTube</a:t>
            </a:r>
          </a:p>
        </p:txBody>
      </p:sp>
      <p:cxnSp>
        <p:nvCxnSpPr>
          <p:cNvPr id="10" name="Straight Connector 9"/>
          <p:cNvCxnSpPr/>
          <p:nvPr/>
        </p:nvCxnSpPr>
        <p:spPr>
          <a:xfrm>
            <a:off x="671945" y="1953266"/>
            <a:ext cx="7848600" cy="0"/>
          </a:xfrm>
          <a:prstGeom prst="line">
            <a:avLst/>
          </a:prstGeom>
          <a:ln w="76200">
            <a:solidFill>
              <a:srgbClr val="52BAD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174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307" name="Shape 307"/>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308" name="Shape 308"/>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309" name="Shape 309"/>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310" name="Shape 310"/>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1" name="Shape 311"/>
          <p:cNvSpPr txBox="1"/>
          <p:nvPr/>
        </p:nvSpPr>
        <p:spPr>
          <a:xfrm>
            <a:off x="533400" y="1870770"/>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a:solidFill>
                  <a:schemeClr val="dk1"/>
                </a:solidFill>
                <a:latin typeface="Open Sans"/>
                <a:ea typeface="Open Sans"/>
                <a:cs typeface="Open Sans"/>
                <a:sym typeface="Open Sans"/>
              </a:rPr>
              <a:t>Summary</a:t>
            </a:r>
          </a:p>
        </p:txBody>
      </p:sp>
      <p:sp>
        <p:nvSpPr>
          <p:cNvPr id="312" name="Shape 312"/>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sp>
        <p:nvSpPr>
          <p:cNvPr id="313" name="Shape 313"/>
          <p:cNvSpPr txBox="1"/>
          <p:nvPr/>
        </p:nvSpPr>
        <p:spPr>
          <a:xfrm>
            <a:off x="572530" y="2709736"/>
            <a:ext cx="7010400"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dirty="0">
                <a:solidFill>
                  <a:schemeClr val="dk1"/>
                </a:solidFill>
                <a:latin typeface="+mj-lt"/>
                <a:ea typeface="Open Sans"/>
                <a:cs typeface="Open Sans"/>
                <a:sym typeface="Open Sans"/>
              </a:rPr>
              <a:t>We’ve covered changes in:</a:t>
            </a:r>
          </a:p>
        </p:txBody>
      </p:sp>
      <p:sp>
        <p:nvSpPr>
          <p:cNvPr id="314" name="Shape 314"/>
          <p:cNvSpPr txBox="1"/>
          <p:nvPr/>
        </p:nvSpPr>
        <p:spPr>
          <a:xfrm>
            <a:off x="509337" y="3343185"/>
            <a:ext cx="8096197" cy="1902509"/>
          </a:xfrm>
          <a:prstGeom prst="rect">
            <a:avLst/>
          </a:prstGeom>
          <a:noFill/>
          <a:ln>
            <a:noFill/>
          </a:ln>
        </p:spPr>
        <p:txBody>
          <a:bodyPr wrap="square" lIns="91425" tIns="45700" rIns="91425" bIns="45700" anchor="t" anchorCtr="0">
            <a:noAutofit/>
          </a:bodyPr>
          <a:lstStyle/>
          <a:p>
            <a:pPr marL="342900" marR="0" lvl="0" indent="-342900" algn="l" rtl="0">
              <a:lnSpc>
                <a:spcPct val="107000"/>
              </a:lnSpc>
              <a:spcBef>
                <a:spcPts val="0"/>
              </a:spcBef>
              <a:buClr>
                <a:schemeClr val="dk1"/>
              </a:buClr>
              <a:buSzPct val="100000"/>
              <a:buFont typeface="Arial"/>
              <a:buChar char="•"/>
            </a:pPr>
            <a:r>
              <a:rPr lang="en-US" sz="2800" dirty="0">
                <a:solidFill>
                  <a:schemeClr val="dk1"/>
                </a:solidFill>
                <a:latin typeface="+mn-lt"/>
                <a:ea typeface="Open Sans"/>
                <a:cs typeface="Open Sans"/>
                <a:sym typeface="Open Sans"/>
              </a:rPr>
              <a:t>2017 HUD Data Dictionary Updates</a:t>
            </a:r>
          </a:p>
          <a:p>
            <a:pPr marL="342900" marR="0" lvl="0" indent="-342900" algn="l" rtl="0">
              <a:lnSpc>
                <a:spcPct val="107000"/>
              </a:lnSpc>
              <a:spcBef>
                <a:spcPts val="0"/>
              </a:spcBef>
              <a:buClr>
                <a:schemeClr val="dk1"/>
              </a:buClr>
              <a:buSzPct val="100000"/>
              <a:buFont typeface="Arial"/>
              <a:buChar char="•"/>
            </a:pPr>
            <a:r>
              <a:rPr lang="en-US" sz="2800" dirty="0">
                <a:solidFill>
                  <a:schemeClr val="dk1"/>
                </a:solidFill>
                <a:latin typeface="+mn-lt"/>
                <a:ea typeface="Open Sans"/>
                <a:cs typeface="Open Sans"/>
                <a:sym typeface="Open Sans"/>
              </a:rPr>
              <a:t>HMIS and Coordinated Entry</a:t>
            </a:r>
          </a:p>
          <a:p>
            <a:pPr marL="342900" marR="0" lvl="0" indent="-342900" algn="l" rtl="0">
              <a:lnSpc>
                <a:spcPct val="107000"/>
              </a:lnSpc>
              <a:spcBef>
                <a:spcPts val="0"/>
              </a:spcBef>
              <a:buClr>
                <a:schemeClr val="dk1"/>
              </a:buClr>
              <a:buSzPct val="100000"/>
              <a:buFont typeface="Arial"/>
              <a:buChar char="•"/>
            </a:pPr>
            <a:r>
              <a:rPr lang="en-US" sz="2800" dirty="0">
                <a:solidFill>
                  <a:schemeClr val="dk1"/>
                </a:solidFill>
                <a:latin typeface="+mn-lt"/>
                <a:ea typeface="Open Sans"/>
                <a:cs typeface="Open Sans"/>
                <a:sym typeface="Open Sans"/>
              </a:rPr>
              <a:t>HMIS and HUD Reporting Requirements</a:t>
            </a:r>
          </a:p>
          <a:p>
            <a:pPr marL="342900" marR="0" lvl="0" indent="-342900" algn="l" rtl="0">
              <a:lnSpc>
                <a:spcPct val="107000"/>
              </a:lnSpc>
              <a:spcBef>
                <a:spcPts val="0"/>
              </a:spcBef>
              <a:buClr>
                <a:schemeClr val="dk1"/>
              </a:buClr>
              <a:buSzPct val="100000"/>
              <a:buFont typeface="Arial"/>
              <a:buChar char="•"/>
            </a:pPr>
            <a:r>
              <a:rPr lang="en-US" sz="2800" dirty="0">
                <a:solidFill>
                  <a:schemeClr val="dk1"/>
                </a:solidFill>
                <a:latin typeface="+mn-lt"/>
                <a:ea typeface="Open Sans"/>
                <a:cs typeface="Open Sans"/>
                <a:sym typeface="Open Sans"/>
              </a:rPr>
              <a:t>Qlik Sense Overview</a:t>
            </a:r>
          </a:p>
        </p:txBody>
      </p:sp>
      <p:cxnSp>
        <p:nvCxnSpPr>
          <p:cNvPr id="315" name="Shape 315"/>
          <p:cNvCxnSpPr/>
          <p:nvPr/>
        </p:nvCxnSpPr>
        <p:spPr>
          <a:xfrm>
            <a:off x="609600" y="2651036"/>
            <a:ext cx="7848600" cy="0"/>
          </a:xfrm>
          <a:prstGeom prst="straightConnector1">
            <a:avLst/>
          </a:prstGeom>
          <a:noFill/>
          <a:ln w="76200" cap="flat" cmpd="sng">
            <a:solidFill>
              <a:srgbClr val="52BAD2"/>
            </a:solidFill>
            <a:prstDash val="dot"/>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1" name="Shape 321"/>
          <p:cNvSpPr/>
          <p:nvPr/>
        </p:nvSpPr>
        <p:spPr>
          <a:xfrm>
            <a:off x="2895600" y="4572000"/>
            <a:ext cx="3048000" cy="533400"/>
          </a:xfrm>
          <a:prstGeom prst="rect">
            <a:avLst/>
          </a:prstGeom>
          <a:solidFill>
            <a:srgbClr val="52BAD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2" name="Shape 322"/>
          <p:cNvSpPr/>
          <p:nvPr/>
        </p:nvSpPr>
        <p:spPr>
          <a:xfrm>
            <a:off x="2590800" y="1676400"/>
            <a:ext cx="3657600" cy="533400"/>
          </a:xfrm>
          <a:prstGeom prst="rect">
            <a:avLst/>
          </a:prstGeom>
          <a:solidFill>
            <a:srgbClr val="52BAD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323" name="Shape 323"/>
          <p:cNvCxnSpPr/>
          <p:nvPr/>
        </p:nvCxnSpPr>
        <p:spPr>
          <a:xfrm>
            <a:off x="0" y="6168765"/>
            <a:ext cx="7620000" cy="0"/>
          </a:xfrm>
          <a:prstGeom prst="straightConnector1">
            <a:avLst/>
          </a:prstGeom>
          <a:noFill/>
          <a:ln w="28575" cap="flat" cmpd="sng">
            <a:solidFill>
              <a:srgbClr val="1F497D"/>
            </a:solidFill>
            <a:prstDash val="solid"/>
            <a:round/>
            <a:headEnd type="none" w="med" len="med"/>
            <a:tailEnd type="none" w="med" len="med"/>
          </a:ln>
        </p:spPr>
      </p:cxnSp>
      <p:pic>
        <p:nvPicPr>
          <p:cNvPr id="324" name="Shape 324"/>
          <p:cNvPicPr preferRelativeResize="0"/>
          <p:nvPr/>
        </p:nvPicPr>
        <p:blipFill rotWithShape="1">
          <a:blip r:embed="rId3">
            <a:alphaModFix/>
          </a:blip>
          <a:srcRect/>
          <a:stretch/>
        </p:blipFill>
        <p:spPr>
          <a:xfrm>
            <a:off x="7742076" y="5799684"/>
            <a:ext cx="898324" cy="737866"/>
          </a:xfrm>
          <a:prstGeom prst="rect">
            <a:avLst/>
          </a:prstGeom>
          <a:noFill/>
          <a:ln>
            <a:noFill/>
          </a:ln>
        </p:spPr>
      </p:pic>
      <p:cxnSp>
        <p:nvCxnSpPr>
          <p:cNvPr id="325" name="Shape 325"/>
          <p:cNvCxnSpPr/>
          <p:nvPr/>
        </p:nvCxnSpPr>
        <p:spPr>
          <a:xfrm>
            <a:off x="8763000" y="6168765"/>
            <a:ext cx="381000" cy="0"/>
          </a:xfrm>
          <a:prstGeom prst="straightConnector1">
            <a:avLst/>
          </a:prstGeom>
          <a:noFill/>
          <a:ln w="28575" cap="flat" cmpd="sng">
            <a:solidFill>
              <a:srgbClr val="1F497D"/>
            </a:solidFill>
            <a:prstDash val="solid"/>
            <a:round/>
            <a:headEnd type="none" w="med" len="med"/>
            <a:tailEnd type="none" w="med" len="med"/>
          </a:ln>
        </p:spPr>
      </p:cxnSp>
      <p:sp>
        <p:nvSpPr>
          <p:cNvPr id="326" name="Shape 326"/>
          <p:cNvSpPr/>
          <p:nvPr/>
        </p:nvSpPr>
        <p:spPr>
          <a:xfrm>
            <a:off x="7620000" y="5597265"/>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327" name="Shape 327"/>
          <p:cNvCxnSpPr/>
          <p:nvPr/>
        </p:nvCxnSpPr>
        <p:spPr>
          <a:xfrm>
            <a:off x="-2931" y="685800"/>
            <a:ext cx="9146931" cy="0"/>
          </a:xfrm>
          <a:prstGeom prst="straightConnector1">
            <a:avLst/>
          </a:prstGeom>
          <a:noFill/>
          <a:ln w="28575" cap="flat" cmpd="sng">
            <a:solidFill>
              <a:srgbClr val="1F497D"/>
            </a:solidFill>
            <a:prstDash val="solid"/>
            <a:round/>
            <a:headEnd type="none" w="med" len="med"/>
            <a:tailEnd type="none" w="med" len="med"/>
          </a:ln>
        </p:spPr>
      </p:cxnSp>
      <p:sp>
        <p:nvSpPr>
          <p:cNvPr id="328" name="Shape 328"/>
          <p:cNvSpPr txBox="1"/>
          <p:nvPr/>
        </p:nvSpPr>
        <p:spPr>
          <a:xfrm>
            <a:off x="426876" y="685800"/>
            <a:ext cx="8031324" cy="6001643"/>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b="1" dirty="0">
                <a:solidFill>
                  <a:schemeClr val="dk1"/>
                </a:solidFill>
                <a:latin typeface="Open Sans"/>
                <a:ea typeface="Open Sans"/>
                <a:cs typeface="Open Sans"/>
                <a:sym typeface="Open Sans"/>
              </a:rPr>
              <a:t>For more information, please contact:</a:t>
            </a:r>
          </a:p>
          <a:p>
            <a:pPr marL="0" marR="0" lvl="0" indent="0" algn="ctr" rtl="0">
              <a:spcBef>
                <a:spcPts val="0"/>
              </a:spcBef>
              <a:buNone/>
            </a:pPr>
            <a:endParaRPr sz="3200" b="1" dirty="0">
              <a:solidFill>
                <a:schemeClr val="dk1"/>
              </a:solidFill>
              <a:latin typeface="Open Sans"/>
              <a:ea typeface="Open Sans"/>
              <a:cs typeface="Open Sans"/>
              <a:sym typeface="Open Sans"/>
            </a:endParaRPr>
          </a:p>
          <a:p>
            <a:pPr marL="0" marR="0" lvl="0" indent="0" algn="ctr" rtl="0">
              <a:spcBef>
                <a:spcPts val="0"/>
              </a:spcBef>
              <a:buSzPct val="25000"/>
              <a:buNone/>
            </a:pPr>
            <a:r>
              <a:rPr lang="en-US" sz="3200" dirty="0">
                <a:solidFill>
                  <a:schemeClr val="dk1"/>
                </a:solidFill>
                <a:latin typeface="Open Sans"/>
                <a:ea typeface="Open Sans"/>
                <a:cs typeface="Open Sans"/>
                <a:sym typeface="Open Sans"/>
              </a:rPr>
              <a:t>Kaity Hemgesberg</a:t>
            </a:r>
          </a:p>
          <a:p>
            <a:pPr marL="0" marR="0" lvl="0" indent="0" algn="ctr" rtl="0">
              <a:spcBef>
                <a:spcPts val="0"/>
              </a:spcBef>
              <a:buSzPct val="25000"/>
              <a:buNone/>
            </a:pPr>
            <a:r>
              <a:rPr lang="en-US" sz="3200" dirty="0">
                <a:solidFill>
                  <a:schemeClr val="dk1"/>
                </a:solidFill>
                <a:latin typeface="Open Sans"/>
                <a:ea typeface="Open Sans"/>
                <a:cs typeface="Open Sans"/>
                <a:sym typeface="Open Sans"/>
              </a:rPr>
              <a:t>System Administrator II</a:t>
            </a:r>
          </a:p>
          <a:p>
            <a:pPr marL="0" marR="0" lvl="0" indent="0" algn="ctr" rtl="0">
              <a:spcBef>
                <a:spcPts val="0"/>
              </a:spcBef>
              <a:buSzPct val="25000"/>
              <a:buNone/>
            </a:pPr>
            <a:r>
              <a:rPr lang="en-US" sz="3200" u="sng" dirty="0">
                <a:solidFill>
                  <a:schemeClr val="hlink"/>
                </a:solidFill>
                <a:latin typeface="Open Sans"/>
                <a:ea typeface="Open Sans"/>
                <a:cs typeface="Open Sans"/>
                <a:sym typeface="Open Sans"/>
                <a:hlinkClick r:id="rId4"/>
              </a:rPr>
              <a:t>khemgesberg@mihomeless.org</a:t>
            </a:r>
          </a:p>
          <a:p>
            <a:pPr marL="0" marR="0" lvl="0" indent="0" algn="ctr" rtl="0">
              <a:spcBef>
                <a:spcPts val="0"/>
              </a:spcBef>
              <a:buNone/>
            </a:pPr>
            <a:endParaRPr sz="3200" dirty="0">
              <a:solidFill>
                <a:schemeClr val="dk1"/>
              </a:solidFill>
              <a:latin typeface="Open Sans"/>
              <a:ea typeface="Open Sans"/>
              <a:cs typeface="Open Sans"/>
              <a:sym typeface="Open Sans"/>
            </a:endParaRPr>
          </a:p>
          <a:p>
            <a:pPr marL="0" marR="0" lvl="0" indent="0" algn="ctr" rtl="0">
              <a:spcBef>
                <a:spcPts val="0"/>
              </a:spcBef>
              <a:buSzPct val="25000"/>
              <a:buNone/>
            </a:pPr>
            <a:r>
              <a:rPr lang="en-US" sz="3200" i="1">
                <a:solidFill>
                  <a:schemeClr val="dk1"/>
                </a:solidFill>
                <a:latin typeface="Open Sans"/>
                <a:ea typeface="Open Sans"/>
                <a:cs typeface="Open Sans"/>
                <a:sym typeface="Open Sans"/>
              </a:rPr>
              <a:t>-Or-</a:t>
            </a:r>
          </a:p>
          <a:p>
            <a:pPr marL="0" marR="0" lvl="0" indent="0" algn="ctr" rtl="0">
              <a:spcBef>
                <a:spcPts val="0"/>
              </a:spcBef>
              <a:buNone/>
            </a:pPr>
            <a:endParaRPr sz="3200" dirty="0">
              <a:solidFill>
                <a:schemeClr val="dk1"/>
              </a:solidFill>
              <a:latin typeface="Open Sans"/>
              <a:ea typeface="Open Sans"/>
              <a:cs typeface="Open Sans"/>
              <a:sym typeface="Open Sans"/>
            </a:endParaRPr>
          </a:p>
          <a:p>
            <a:pPr marL="0" marR="0" lvl="0" indent="0" algn="ctr" rtl="0">
              <a:spcBef>
                <a:spcPts val="0"/>
              </a:spcBef>
              <a:buSzPct val="25000"/>
              <a:buNone/>
            </a:pPr>
            <a:r>
              <a:rPr lang="en-US" sz="3200" dirty="0">
                <a:solidFill>
                  <a:schemeClr val="dk1"/>
                </a:solidFill>
                <a:latin typeface="Open Sans"/>
                <a:ea typeface="Open Sans"/>
                <a:cs typeface="Open Sans"/>
                <a:sym typeface="Open Sans"/>
              </a:rPr>
              <a:t>Jill Shoemaker</a:t>
            </a:r>
          </a:p>
          <a:p>
            <a:pPr marL="0" marR="0" lvl="0" indent="0" algn="ctr" rtl="0">
              <a:spcBef>
                <a:spcPts val="0"/>
              </a:spcBef>
              <a:buSzPct val="25000"/>
              <a:buNone/>
            </a:pPr>
            <a:r>
              <a:rPr lang="en-US" sz="3200" dirty="0">
                <a:solidFill>
                  <a:schemeClr val="dk1"/>
                </a:solidFill>
                <a:latin typeface="Open Sans"/>
                <a:ea typeface="Open Sans"/>
                <a:cs typeface="Open Sans"/>
                <a:sym typeface="Open Sans"/>
              </a:rPr>
              <a:t>System Administrator II</a:t>
            </a:r>
          </a:p>
          <a:p>
            <a:pPr marL="0" marR="0" lvl="0" indent="0" algn="ctr" rtl="0">
              <a:spcBef>
                <a:spcPts val="0"/>
              </a:spcBef>
              <a:buSzPct val="25000"/>
              <a:buNone/>
            </a:pPr>
            <a:r>
              <a:rPr lang="en-US" sz="3200" u="sng" dirty="0">
                <a:solidFill>
                  <a:schemeClr val="hlink"/>
                </a:solidFill>
                <a:latin typeface="Open Sans"/>
                <a:ea typeface="Open Sans"/>
                <a:cs typeface="Open Sans"/>
                <a:sym typeface="Open Sans"/>
                <a:hlinkClick r:id="rId5"/>
              </a:rPr>
              <a:t>jshoemaker@mihomeless.org</a:t>
            </a:r>
          </a:p>
          <a:p>
            <a:pPr marL="0" marR="0" lvl="0" indent="0" algn="ctr" rtl="0">
              <a:spcBef>
                <a:spcPts val="0"/>
              </a:spcBef>
              <a:buNone/>
            </a:pPr>
            <a:endParaRPr sz="3200" dirty="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30" name="Shape 130"/>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31" name="Shape 131"/>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32" name="Shape 132"/>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33" name="Shape 133"/>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4" name="Shape 134"/>
          <p:cNvSpPr txBox="1"/>
          <p:nvPr/>
        </p:nvSpPr>
        <p:spPr>
          <a:xfrm>
            <a:off x="533400" y="1538686"/>
            <a:ext cx="79248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b="1" dirty="0">
                <a:solidFill>
                  <a:schemeClr val="dk1"/>
                </a:solidFill>
                <a:latin typeface="Open Sans"/>
                <a:ea typeface="Open Sans"/>
                <a:cs typeface="Open Sans"/>
                <a:sym typeface="Open Sans"/>
              </a:rPr>
              <a:t>2017 HUD Data Dictionary Update</a:t>
            </a:r>
          </a:p>
        </p:txBody>
      </p:sp>
      <p:sp>
        <p:nvSpPr>
          <p:cNvPr id="135" name="Shape 135"/>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136" name="Shape 136"/>
          <p:cNvCxnSpPr/>
          <p:nvPr/>
        </p:nvCxnSpPr>
        <p:spPr>
          <a:xfrm>
            <a:off x="685800" y="2185017"/>
            <a:ext cx="7848600" cy="0"/>
          </a:xfrm>
          <a:prstGeom prst="straightConnector1">
            <a:avLst/>
          </a:prstGeom>
          <a:noFill/>
          <a:ln w="76200" cap="flat" cmpd="sng">
            <a:solidFill>
              <a:srgbClr val="52BAD2"/>
            </a:solidFill>
            <a:prstDash val="dot"/>
            <a:round/>
            <a:headEnd type="none" w="med" len="med"/>
            <a:tailEnd type="none" w="med" len="med"/>
          </a:ln>
        </p:spPr>
      </p:cxnSp>
      <p:sp>
        <p:nvSpPr>
          <p:cNvPr id="137" name="Shape 137"/>
          <p:cNvSpPr txBox="1"/>
          <p:nvPr/>
        </p:nvSpPr>
        <p:spPr>
          <a:xfrm>
            <a:off x="533400" y="2275903"/>
            <a:ext cx="8153400" cy="458209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mj-lt"/>
                <a:ea typeface="Open Sans" panose="020B0604020202020204" charset="0"/>
                <a:cs typeface="Open Sans" panose="020B0604020202020204" charset="0"/>
                <a:sym typeface="Calibri"/>
              </a:rPr>
              <a:t>Project Descriptor Data Elements (AKA Provider Page Changes)</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Operating Year Start and End Date (new)</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Federal Partner Funding Sources (new and retired picklist options)</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Bed and Unit inventory changes:</a:t>
            </a:r>
          </a:p>
          <a:p>
            <a:pPr marL="742950" marR="0" lvl="1" indent="-285750" algn="l" rtl="0">
              <a:spcBef>
                <a:spcPts val="0"/>
              </a:spcBef>
              <a:buClr>
                <a:schemeClr val="dk1"/>
              </a:buClr>
              <a:buSzPct val="100000"/>
              <a:buFont typeface="Arial"/>
              <a:buChar char="•"/>
            </a:pPr>
            <a:r>
              <a:rPr lang="en-US" sz="2400" b="0" i="0" u="none" strike="noStrike" cap="none" dirty="0">
                <a:solidFill>
                  <a:schemeClr val="dk1"/>
                </a:solidFill>
                <a:latin typeface="+mj-lt"/>
                <a:ea typeface="Open Sans" panose="020B0604020202020204" charset="0"/>
                <a:cs typeface="Open Sans" panose="020B0604020202020204" charset="0"/>
                <a:sym typeface="Calibri"/>
              </a:rPr>
              <a:t>New: associate each inventory with </a:t>
            </a:r>
            <a:r>
              <a:rPr lang="en-US" sz="2400" b="0" i="0" u="none" strike="noStrike" cap="none" dirty="0" err="1">
                <a:solidFill>
                  <a:schemeClr val="dk1"/>
                </a:solidFill>
                <a:latin typeface="+mj-lt"/>
                <a:ea typeface="Open Sans" panose="020B0604020202020204" charset="0"/>
                <a:cs typeface="Open Sans" panose="020B0604020202020204" charset="0"/>
                <a:sym typeface="Calibri"/>
              </a:rPr>
              <a:t>CoC</a:t>
            </a:r>
            <a:r>
              <a:rPr lang="en-US" sz="2400" b="0" i="0" u="none" strike="noStrike" cap="none" dirty="0">
                <a:solidFill>
                  <a:schemeClr val="dk1"/>
                </a:solidFill>
                <a:latin typeface="+mj-lt"/>
                <a:ea typeface="Open Sans" panose="020B0604020202020204" charset="0"/>
                <a:cs typeface="Open Sans" panose="020B0604020202020204" charset="0"/>
                <a:sym typeface="Calibri"/>
              </a:rPr>
              <a:t> code</a:t>
            </a:r>
          </a:p>
          <a:p>
            <a:pPr marL="742950" marR="0" lvl="1" indent="-285750" algn="l" rtl="0">
              <a:spcBef>
                <a:spcPts val="0"/>
              </a:spcBef>
              <a:buClr>
                <a:schemeClr val="dk1"/>
              </a:buClr>
              <a:buSzPct val="100000"/>
              <a:buFont typeface="Arial"/>
              <a:buChar char="•"/>
            </a:pPr>
            <a:r>
              <a:rPr lang="en-US" sz="2400" b="0" i="0" u="none" strike="noStrike" cap="none" dirty="0">
                <a:solidFill>
                  <a:schemeClr val="dk1"/>
                </a:solidFill>
                <a:latin typeface="+mj-lt"/>
                <a:ea typeface="Open Sans" panose="020B0604020202020204" charset="0"/>
                <a:cs typeface="Open Sans" panose="020B0604020202020204" charset="0"/>
                <a:sym typeface="Calibri"/>
              </a:rPr>
              <a:t>Removed: Youth bed age categories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43" name="Shape 143"/>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44" name="Shape 144"/>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45" name="Shape 145"/>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46" name="Shape 146"/>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7" name="Shape 147"/>
          <p:cNvSpPr txBox="1"/>
          <p:nvPr/>
        </p:nvSpPr>
        <p:spPr>
          <a:xfrm>
            <a:off x="609600" y="1506984"/>
            <a:ext cx="79248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b="1" dirty="0">
                <a:solidFill>
                  <a:schemeClr val="dk1"/>
                </a:solidFill>
                <a:latin typeface="Open Sans"/>
                <a:ea typeface="Open Sans"/>
                <a:cs typeface="Open Sans"/>
                <a:sym typeface="Open Sans"/>
              </a:rPr>
              <a:t>2017 HUD Data Dictionary Update</a:t>
            </a:r>
          </a:p>
        </p:txBody>
      </p:sp>
      <p:sp>
        <p:nvSpPr>
          <p:cNvPr id="148" name="Shape 148"/>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149" name="Shape 149"/>
          <p:cNvCxnSpPr/>
          <p:nvPr/>
        </p:nvCxnSpPr>
        <p:spPr>
          <a:xfrm>
            <a:off x="685800" y="2162751"/>
            <a:ext cx="7848600" cy="0"/>
          </a:xfrm>
          <a:prstGeom prst="straightConnector1">
            <a:avLst/>
          </a:prstGeom>
          <a:noFill/>
          <a:ln w="76200" cap="flat" cmpd="sng">
            <a:solidFill>
              <a:srgbClr val="52BAD2"/>
            </a:solidFill>
            <a:prstDash val="dot"/>
            <a:round/>
            <a:headEnd type="none" w="med" len="med"/>
            <a:tailEnd type="none" w="med" len="med"/>
          </a:ln>
        </p:spPr>
      </p:cxnSp>
      <p:sp>
        <p:nvSpPr>
          <p:cNvPr id="150" name="Shape 150"/>
          <p:cNvSpPr txBox="1"/>
          <p:nvPr/>
        </p:nvSpPr>
        <p:spPr>
          <a:xfrm>
            <a:off x="647700" y="2278634"/>
            <a:ext cx="7924800" cy="412216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mj-lt"/>
                <a:ea typeface="Open Sans" panose="020B0604020202020204" charset="0"/>
                <a:cs typeface="Open Sans" panose="020B0604020202020204" charset="0"/>
                <a:sym typeface="Calibri"/>
              </a:rPr>
              <a:t>Data Collection Stages:</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Record Creation</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Project Start (Replaces Project Entry)</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Occurrence Point/Update</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Annual Assessment (</a:t>
            </a:r>
            <a:r>
              <a:rPr lang="en-US" sz="2400" dirty="0" err="1">
                <a:solidFill>
                  <a:schemeClr val="dk1"/>
                </a:solidFill>
                <a:latin typeface="+mj-lt"/>
                <a:ea typeface="Open Sans" panose="020B0604020202020204" charset="0"/>
                <a:cs typeface="Open Sans" panose="020B0604020202020204" charset="0"/>
                <a:sym typeface="Calibri"/>
              </a:rPr>
              <a:t>HoH’s</a:t>
            </a:r>
            <a:r>
              <a:rPr lang="en-US" sz="2400" dirty="0">
                <a:solidFill>
                  <a:schemeClr val="dk1"/>
                </a:solidFill>
                <a:latin typeface="+mj-lt"/>
                <a:ea typeface="Open Sans" panose="020B0604020202020204" charset="0"/>
                <a:cs typeface="Open Sans" panose="020B0604020202020204" charset="0"/>
                <a:sym typeface="Calibri"/>
              </a:rPr>
              <a:t> Anniversary date now applies to entire household)</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Project Exit</a:t>
            </a:r>
          </a:p>
          <a:p>
            <a:pPr marL="285750" marR="0" lvl="0" indent="-285750" algn="l" rtl="0">
              <a:spcBef>
                <a:spcPts val="0"/>
              </a:spcBef>
              <a:buClr>
                <a:schemeClr val="dk1"/>
              </a:buClr>
              <a:buSzPct val="100000"/>
              <a:buFont typeface="Arial"/>
              <a:buChar char="•"/>
            </a:pPr>
            <a:r>
              <a:rPr lang="en-US" sz="2400" dirty="0">
                <a:solidFill>
                  <a:schemeClr val="dk1"/>
                </a:solidFill>
                <a:latin typeface="+mj-lt"/>
                <a:ea typeface="Open Sans" panose="020B0604020202020204" charset="0"/>
                <a:cs typeface="Open Sans" panose="020B0604020202020204" charset="0"/>
                <a:sym typeface="Calibri"/>
              </a:rPr>
              <a:t>Post Exit (New Data Collection Stage)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p:nvPr/>
        </p:nvSpPr>
        <p:spPr>
          <a:xfrm>
            <a:off x="-4100286" y="-1109953"/>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57" name="Shape 157"/>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58" name="Shape 158"/>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59" name="Shape 159"/>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60" name="Shape 160"/>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1" name="Shape 161"/>
          <p:cNvSpPr txBox="1"/>
          <p:nvPr/>
        </p:nvSpPr>
        <p:spPr>
          <a:xfrm>
            <a:off x="609600" y="1496266"/>
            <a:ext cx="79248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b="1" dirty="0">
                <a:solidFill>
                  <a:schemeClr val="dk1"/>
                </a:solidFill>
                <a:latin typeface="Open Sans"/>
                <a:ea typeface="Open Sans"/>
                <a:cs typeface="Open Sans"/>
                <a:sym typeface="Open Sans"/>
              </a:rPr>
              <a:t>2017 HUD Data Dictionary Update</a:t>
            </a:r>
          </a:p>
        </p:txBody>
      </p:sp>
      <p:sp>
        <p:nvSpPr>
          <p:cNvPr id="162" name="Shape 162"/>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163" name="Shape 163"/>
          <p:cNvCxnSpPr/>
          <p:nvPr/>
        </p:nvCxnSpPr>
        <p:spPr>
          <a:xfrm>
            <a:off x="738909" y="2166547"/>
            <a:ext cx="7848600" cy="0"/>
          </a:xfrm>
          <a:prstGeom prst="straightConnector1">
            <a:avLst/>
          </a:prstGeom>
          <a:noFill/>
          <a:ln w="76200" cap="flat" cmpd="sng">
            <a:solidFill>
              <a:srgbClr val="52BAD2"/>
            </a:solidFill>
            <a:prstDash val="dot"/>
            <a:round/>
            <a:headEnd type="none" w="med" len="med"/>
            <a:tailEnd type="none" w="med" len="med"/>
          </a:ln>
        </p:spPr>
      </p:cxnSp>
      <p:sp>
        <p:nvSpPr>
          <p:cNvPr id="164" name="Shape 164"/>
          <p:cNvSpPr txBox="1"/>
          <p:nvPr/>
        </p:nvSpPr>
        <p:spPr>
          <a:xfrm>
            <a:off x="738909" y="2288198"/>
            <a:ext cx="7924800" cy="4005369"/>
          </a:xfrm>
          <a:prstGeom prst="rect">
            <a:avLst/>
          </a:prstGeom>
          <a:noFill/>
          <a:ln>
            <a:noFill/>
          </a:ln>
        </p:spPr>
        <p:txBody>
          <a:bodyPr wrap="square" lIns="91425" tIns="45700" rIns="91425" bIns="45700" anchor="t" anchorCtr="0">
            <a:noAutofit/>
          </a:bodyPr>
          <a:lstStyle/>
          <a:p>
            <a:r>
              <a:rPr lang="en-US" sz="2400" b="1" dirty="0">
                <a:latin typeface="Open Sans" panose="020B0604020202020204" charset="0"/>
                <a:ea typeface="Open Sans" panose="020B0604020202020204" charset="0"/>
                <a:cs typeface="Open Sans" panose="020B0604020202020204" charset="0"/>
              </a:rPr>
              <a:t>Universal Data Elements</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Gender: Dropdown value changes</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Disabling condition: Collected at project start</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Destination: Dropdown value changes</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Living Situation: Dropdown value changes, same as destination changes</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Housing Status: Still required for Michigan</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Non-Cash: Retired options</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Disability Types</a:t>
            </a:r>
          </a:p>
          <a:p>
            <a:pPr marL="285750" indent="-285750">
              <a:buFont typeface="Arial" panose="020B0604020202020204" pitchFamily="34" charset="0"/>
              <a:buChar char="•"/>
            </a:pPr>
            <a:r>
              <a:rPr lang="en-US" sz="2400" dirty="0">
                <a:latin typeface="+mn-lt"/>
                <a:ea typeface="Open Sans" panose="020B0604020202020204" charset="0"/>
                <a:cs typeface="Open Sans" panose="020B0604020202020204" charset="0"/>
              </a:rPr>
              <a:t>Contact: location field retired; new field added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70" name="Shape 170"/>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71" name="Shape 171"/>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72" name="Shape 172"/>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73" name="Shape 173"/>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4" name="Shape 174"/>
          <p:cNvSpPr txBox="1"/>
          <p:nvPr/>
        </p:nvSpPr>
        <p:spPr>
          <a:xfrm>
            <a:off x="907143" y="1407866"/>
            <a:ext cx="7634514"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2017 HUD Data Dictionary</a:t>
            </a:r>
          </a:p>
        </p:txBody>
      </p:sp>
      <p:sp>
        <p:nvSpPr>
          <p:cNvPr id="175" name="Shape 175"/>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176" name="Shape 176"/>
          <p:cNvCxnSpPr/>
          <p:nvPr/>
        </p:nvCxnSpPr>
        <p:spPr>
          <a:xfrm>
            <a:off x="693057" y="2010387"/>
            <a:ext cx="7848600" cy="0"/>
          </a:xfrm>
          <a:prstGeom prst="straightConnector1">
            <a:avLst/>
          </a:prstGeom>
          <a:noFill/>
          <a:ln w="76200" cap="flat" cmpd="sng">
            <a:solidFill>
              <a:srgbClr val="52BAD2"/>
            </a:solidFill>
            <a:prstDash val="dot"/>
            <a:round/>
            <a:headEnd type="none" w="med" len="med"/>
            <a:tailEnd type="none" w="med" len="med"/>
          </a:ln>
        </p:spPr>
      </p:cxnSp>
      <p:sp>
        <p:nvSpPr>
          <p:cNvPr id="177" name="Shape 177"/>
          <p:cNvSpPr txBox="1"/>
          <p:nvPr/>
        </p:nvSpPr>
        <p:spPr>
          <a:xfrm>
            <a:off x="533400" y="2112771"/>
            <a:ext cx="8382000" cy="4621858"/>
          </a:xfrm>
          <a:prstGeom prst="rect">
            <a:avLst/>
          </a:prstGeom>
          <a:noFill/>
          <a:ln>
            <a:noFill/>
          </a:ln>
        </p:spPr>
        <p:txBody>
          <a:bodyPr wrap="square" lIns="91425" tIns="45700" rIns="91425" bIns="45700" anchor="t" anchorCtr="0">
            <a:noAutofit/>
          </a:bodyPr>
          <a:lstStyle/>
          <a:p>
            <a:r>
              <a:rPr lang="en-US" sz="2400" b="1" dirty="0">
                <a:latin typeface="Open Sans" panose="020B0604020202020204" charset="0"/>
                <a:ea typeface="Open Sans" panose="020B0604020202020204" charset="0"/>
                <a:cs typeface="Open Sans" panose="020B0604020202020204" charset="0"/>
              </a:rPr>
              <a:t>Universal Data Elements (Cont’d)</a:t>
            </a:r>
          </a:p>
          <a:p>
            <a:pPr marL="285750" indent="-285750">
              <a:buFont typeface="Arial" panose="020B0604020202020204" pitchFamily="34" charset="0"/>
              <a:buChar char="•"/>
            </a:pPr>
            <a:r>
              <a:rPr lang="en-US" sz="1800" dirty="0">
                <a:latin typeface="+mn-lt"/>
                <a:ea typeface="Open Sans" panose="020B0604020202020204" charset="0"/>
                <a:cs typeface="Open Sans" panose="020B0604020202020204" charset="0"/>
              </a:rPr>
              <a:t>Project Start – Replaces project entry, different depending on project type:</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Street Outreach = Date of first contact</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Emergency Shelter = Night of first shelter stay</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Transitional Housing = Date of move in to residential project</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All Perm. Housing (Including RRH) = date following admission into project</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All other projects = date client 1</a:t>
            </a:r>
            <a:r>
              <a:rPr lang="en-US" sz="1800" baseline="30000" dirty="0">
                <a:latin typeface="+mn-lt"/>
                <a:ea typeface="Open Sans" panose="020B0604020202020204" charset="0"/>
                <a:cs typeface="Open Sans" panose="020B0604020202020204" charset="0"/>
              </a:rPr>
              <a:t>st</a:t>
            </a:r>
            <a:r>
              <a:rPr lang="en-US" sz="1800" dirty="0">
                <a:latin typeface="+mn-lt"/>
                <a:ea typeface="Open Sans" panose="020B0604020202020204" charset="0"/>
                <a:cs typeface="Open Sans" panose="020B0604020202020204" charset="0"/>
              </a:rPr>
              <a:t> began working with project/rec’d service</a:t>
            </a:r>
          </a:p>
          <a:p>
            <a:pPr marL="285750" indent="-285750">
              <a:buFont typeface="Arial" panose="020B0604020202020204" pitchFamily="34" charset="0"/>
              <a:buChar char="•"/>
            </a:pPr>
            <a:r>
              <a:rPr lang="en-US" sz="1800" dirty="0">
                <a:latin typeface="+mn-lt"/>
                <a:ea typeface="Open Sans" panose="020B0604020202020204" charset="0"/>
                <a:cs typeface="Open Sans" panose="020B0604020202020204" charset="0"/>
              </a:rPr>
              <a:t>Residential Move In Date (Retired – See below)</a:t>
            </a:r>
          </a:p>
          <a:p>
            <a:pPr marL="285750" indent="-285750">
              <a:buFont typeface="Arial" panose="020B0604020202020204" pitchFamily="34" charset="0"/>
              <a:buChar char="•"/>
            </a:pPr>
            <a:r>
              <a:rPr lang="en-US" sz="1800" dirty="0">
                <a:latin typeface="+mn-lt"/>
                <a:ea typeface="Open Sans" panose="020B0604020202020204" charset="0"/>
                <a:cs typeface="Open Sans" panose="020B0604020202020204" charset="0"/>
              </a:rPr>
              <a:t>Housing Move in Date (New)</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Replaces “Residential Move In Date” data element</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Applies to all PH, including RRH</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Collected for </a:t>
            </a:r>
            <a:r>
              <a:rPr lang="en-US" sz="1800" dirty="0" err="1">
                <a:latin typeface="+mn-lt"/>
                <a:ea typeface="Open Sans" panose="020B0604020202020204" charset="0"/>
                <a:cs typeface="Open Sans" panose="020B0604020202020204" charset="0"/>
              </a:rPr>
              <a:t>HoH</a:t>
            </a:r>
            <a:r>
              <a:rPr lang="en-US" sz="1800" dirty="0">
                <a:latin typeface="+mn-lt"/>
                <a:ea typeface="Open Sans" panose="020B0604020202020204" charset="0"/>
                <a:cs typeface="Open Sans" panose="020B0604020202020204" charset="0"/>
              </a:rPr>
              <a:t> at Occurrence Point/Update</a:t>
            </a:r>
          </a:p>
          <a:p>
            <a:pPr marL="742950" lvl="1" indent="-285750">
              <a:buFont typeface="Arial" panose="020B0604020202020204" pitchFamily="34" charset="0"/>
              <a:buChar char="•"/>
            </a:pPr>
            <a:r>
              <a:rPr lang="en-US" sz="1800" dirty="0">
                <a:latin typeface="+mn-lt"/>
                <a:ea typeface="Open Sans" panose="020B0604020202020204" charset="0"/>
                <a:cs typeface="Open Sans" panose="020B0604020202020204" charset="0"/>
              </a:rPr>
              <a:t>Entered regardless of funding source or whether project is providing the rental assistance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83" name="Shape 183"/>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84" name="Shape 184"/>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85" name="Shape 185"/>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86" name="Shape 186"/>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7" name="Shape 187"/>
          <p:cNvSpPr txBox="1"/>
          <p:nvPr/>
        </p:nvSpPr>
        <p:spPr>
          <a:xfrm>
            <a:off x="751114" y="1462991"/>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2017 HUD Data Dictionary</a:t>
            </a:r>
          </a:p>
        </p:txBody>
      </p:sp>
      <p:sp>
        <p:nvSpPr>
          <p:cNvPr id="188" name="Shape 188"/>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189" name="Shape 189"/>
          <p:cNvCxnSpPr/>
          <p:nvPr/>
        </p:nvCxnSpPr>
        <p:spPr>
          <a:xfrm>
            <a:off x="789214" y="2170877"/>
            <a:ext cx="7848600" cy="0"/>
          </a:xfrm>
          <a:prstGeom prst="straightConnector1">
            <a:avLst/>
          </a:prstGeom>
          <a:noFill/>
          <a:ln w="76200" cap="flat" cmpd="sng">
            <a:solidFill>
              <a:srgbClr val="52BAD2"/>
            </a:solidFill>
            <a:prstDash val="dot"/>
            <a:round/>
            <a:headEnd type="none" w="med" len="med"/>
            <a:tailEnd type="none" w="med" len="med"/>
          </a:ln>
        </p:spPr>
      </p:cxnSp>
      <p:sp>
        <p:nvSpPr>
          <p:cNvPr id="190" name="Shape 190"/>
          <p:cNvSpPr txBox="1"/>
          <p:nvPr/>
        </p:nvSpPr>
        <p:spPr>
          <a:xfrm>
            <a:off x="713014" y="2292441"/>
            <a:ext cx="7924800" cy="3339101"/>
          </a:xfrm>
          <a:prstGeom prst="rect">
            <a:avLst/>
          </a:prstGeom>
          <a:noFill/>
          <a:ln>
            <a:noFill/>
          </a:ln>
        </p:spPr>
        <p:txBody>
          <a:bodyPr wrap="square" lIns="91425" tIns="45700" rIns="91425" bIns="45700" anchor="t" anchorCtr="0">
            <a:noAutofit/>
          </a:bodyPr>
          <a:lstStyle/>
          <a:p>
            <a:r>
              <a:rPr lang="en-US" sz="2400" b="1" dirty="0"/>
              <a:t>Program Specific Data Elements</a:t>
            </a:r>
          </a:p>
          <a:p>
            <a:r>
              <a:rPr lang="en-US" sz="2000" dirty="0"/>
              <a:t>The following programs had significant updates to their data elements:</a:t>
            </a:r>
          </a:p>
          <a:p>
            <a:pPr marL="285750" indent="-285750">
              <a:buFont typeface="Arial" panose="020B0604020202020204" pitchFamily="34" charset="0"/>
              <a:buChar char="•"/>
            </a:pPr>
            <a:r>
              <a:rPr lang="en-US" sz="2000" dirty="0"/>
              <a:t>HOPWA</a:t>
            </a:r>
          </a:p>
          <a:p>
            <a:pPr marL="285750" indent="-285750">
              <a:buFont typeface="Arial" panose="020B0604020202020204" pitchFamily="34" charset="0"/>
              <a:buChar char="•"/>
            </a:pPr>
            <a:r>
              <a:rPr lang="en-US" sz="2000" dirty="0"/>
              <a:t>PATH</a:t>
            </a:r>
          </a:p>
          <a:p>
            <a:pPr marL="285750" indent="-285750">
              <a:buFont typeface="Arial" panose="020B0604020202020204" pitchFamily="34" charset="0"/>
              <a:buChar char="•"/>
            </a:pPr>
            <a:r>
              <a:rPr lang="en-US" sz="2000" dirty="0"/>
              <a:t>VA</a:t>
            </a:r>
          </a:p>
          <a:p>
            <a:pPr marL="285750" indent="-285750">
              <a:buFont typeface="Arial" panose="020B0604020202020204" pitchFamily="34" charset="0"/>
              <a:buChar char="•"/>
            </a:pPr>
            <a:r>
              <a:rPr lang="en-US" sz="2000" dirty="0"/>
              <a:t>RHY</a:t>
            </a:r>
          </a:p>
          <a:p>
            <a:pPr marL="285750" indent="-285750">
              <a:buFont typeface="Arial" panose="020B0604020202020204" pitchFamily="34" charset="0"/>
              <a:buChar char="•"/>
            </a:pPr>
            <a:endParaRPr lang="en-US" sz="2000" dirty="0"/>
          </a:p>
          <a:p>
            <a:r>
              <a:rPr lang="en-US" sz="2000" dirty="0"/>
              <a:t>Please refer to the Program Specific HMIS Data Manuals provided by HUD on their website. There is an additional RHY training covering changes on the MCAH training and certification site.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4114800" y="-358405"/>
            <a:ext cx="7315200" cy="7355055"/>
          </a:xfrm>
          <a:prstGeom prst="ellipse">
            <a:avLst/>
          </a:prstGeom>
          <a:solidFill>
            <a:srgbClr val="EFF9FB"/>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96" name="Shape 196"/>
          <p:cNvCxnSpPr/>
          <p:nvPr/>
        </p:nvCxnSpPr>
        <p:spPr>
          <a:xfrm>
            <a:off x="1524000" y="960114"/>
            <a:ext cx="7620000" cy="0"/>
          </a:xfrm>
          <a:prstGeom prst="straightConnector1">
            <a:avLst/>
          </a:prstGeom>
          <a:noFill/>
          <a:ln w="28575" cap="flat" cmpd="sng">
            <a:solidFill>
              <a:srgbClr val="1F497D"/>
            </a:solidFill>
            <a:prstDash val="solid"/>
            <a:round/>
            <a:headEnd type="none" w="med" len="med"/>
            <a:tailEnd type="none" w="med" len="med"/>
          </a:ln>
        </p:spPr>
      </p:cxnSp>
      <p:pic>
        <p:nvPicPr>
          <p:cNvPr id="197" name="Shape 197"/>
          <p:cNvPicPr preferRelativeResize="0"/>
          <p:nvPr/>
        </p:nvPicPr>
        <p:blipFill rotWithShape="1">
          <a:blip r:embed="rId3">
            <a:alphaModFix/>
          </a:blip>
          <a:srcRect/>
          <a:stretch/>
        </p:blipFill>
        <p:spPr>
          <a:xfrm>
            <a:off x="514403" y="507219"/>
            <a:ext cx="898324" cy="737866"/>
          </a:xfrm>
          <a:prstGeom prst="rect">
            <a:avLst/>
          </a:prstGeom>
          <a:noFill/>
          <a:ln>
            <a:noFill/>
          </a:ln>
        </p:spPr>
      </p:pic>
      <p:cxnSp>
        <p:nvCxnSpPr>
          <p:cNvPr id="198" name="Shape 198"/>
          <p:cNvCxnSpPr/>
          <p:nvPr/>
        </p:nvCxnSpPr>
        <p:spPr>
          <a:xfrm>
            <a:off x="11327" y="960114"/>
            <a:ext cx="381000" cy="0"/>
          </a:xfrm>
          <a:prstGeom prst="straightConnector1">
            <a:avLst/>
          </a:prstGeom>
          <a:noFill/>
          <a:ln w="28575" cap="flat" cmpd="sng">
            <a:solidFill>
              <a:srgbClr val="1F497D"/>
            </a:solidFill>
            <a:prstDash val="solid"/>
            <a:round/>
            <a:headEnd type="none" w="med" len="med"/>
            <a:tailEnd type="none" w="med" len="med"/>
          </a:ln>
        </p:spPr>
      </p:cxnSp>
      <p:sp>
        <p:nvSpPr>
          <p:cNvPr id="199" name="Shape 199"/>
          <p:cNvSpPr/>
          <p:nvPr/>
        </p:nvSpPr>
        <p:spPr>
          <a:xfrm>
            <a:off x="392327" y="304800"/>
            <a:ext cx="1143000" cy="1143000"/>
          </a:xfrm>
          <a:prstGeom prst="ellipse">
            <a:avLst/>
          </a:prstGeom>
          <a:noFill/>
          <a:ln w="25400" cap="flat" cmpd="sng">
            <a:solidFill>
              <a:srgbClr val="1F497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0" name="Shape 200"/>
          <p:cNvSpPr txBox="1"/>
          <p:nvPr/>
        </p:nvSpPr>
        <p:spPr>
          <a:xfrm>
            <a:off x="609600" y="1403119"/>
            <a:ext cx="7924800" cy="70788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Open Sans"/>
                <a:ea typeface="Open Sans"/>
                <a:cs typeface="Open Sans"/>
                <a:sym typeface="Open Sans"/>
              </a:rPr>
              <a:t>2017 HUD Data Dictionary</a:t>
            </a:r>
          </a:p>
        </p:txBody>
      </p:sp>
      <p:sp>
        <p:nvSpPr>
          <p:cNvPr id="201" name="Shape 201"/>
          <p:cNvSpPr txBox="1"/>
          <p:nvPr/>
        </p:nvSpPr>
        <p:spPr>
          <a:xfrm>
            <a:off x="5715000" y="471620"/>
            <a:ext cx="3200400"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800">
                <a:solidFill>
                  <a:schemeClr val="dk1"/>
                </a:solidFill>
                <a:latin typeface="Calibri"/>
                <a:ea typeface="Calibri"/>
                <a:cs typeface="Calibri"/>
                <a:sym typeface="Calibri"/>
              </a:rPr>
              <a:t>What’s New in HMIS?</a:t>
            </a:r>
          </a:p>
        </p:txBody>
      </p:sp>
      <p:cxnSp>
        <p:nvCxnSpPr>
          <p:cNvPr id="202" name="Shape 202"/>
          <p:cNvCxnSpPr/>
          <p:nvPr/>
        </p:nvCxnSpPr>
        <p:spPr>
          <a:xfrm>
            <a:off x="609600" y="2120441"/>
            <a:ext cx="7848600" cy="0"/>
          </a:xfrm>
          <a:prstGeom prst="straightConnector1">
            <a:avLst/>
          </a:prstGeom>
          <a:noFill/>
          <a:ln w="76200" cap="flat" cmpd="sng">
            <a:solidFill>
              <a:srgbClr val="52BAD2"/>
            </a:solidFill>
            <a:prstDash val="dot"/>
            <a:round/>
            <a:headEnd type="none" w="med" len="med"/>
            <a:tailEnd type="none" w="med" len="med"/>
          </a:ln>
        </p:spPr>
      </p:cxnSp>
      <p:sp>
        <p:nvSpPr>
          <p:cNvPr id="203" name="Shape 203"/>
          <p:cNvSpPr txBox="1"/>
          <p:nvPr/>
        </p:nvSpPr>
        <p:spPr>
          <a:xfrm>
            <a:off x="495300" y="2246302"/>
            <a:ext cx="7924800" cy="4611697"/>
          </a:xfrm>
          <a:prstGeom prst="rect">
            <a:avLst/>
          </a:prstGeom>
          <a:noFill/>
          <a:ln>
            <a:noFill/>
          </a:ln>
        </p:spPr>
        <p:txBody>
          <a:bodyPr wrap="square" lIns="91425" tIns="45700" rIns="91425" bIns="45700" anchor="t" anchorCtr="0">
            <a:noAutofit/>
          </a:bodyPr>
          <a:lstStyle/>
          <a:p>
            <a:r>
              <a:rPr lang="en-US" sz="2400" b="1" dirty="0"/>
              <a:t>What Should I Do With This Information?</a:t>
            </a:r>
          </a:p>
          <a:p>
            <a:r>
              <a:rPr lang="en-US" sz="2000" dirty="0"/>
              <a:t>Here are the steps you should have taken/be taking right now:</a:t>
            </a:r>
          </a:p>
          <a:p>
            <a:pPr marL="285750" indent="-285750">
              <a:buFont typeface="Arial" panose="020B0604020202020204" pitchFamily="34" charset="0"/>
              <a:buChar char="•"/>
            </a:pPr>
            <a:r>
              <a:rPr lang="en-US" sz="2000" dirty="0"/>
              <a:t>Update your paper forms with the new forms provided at mihomeless.org</a:t>
            </a:r>
          </a:p>
          <a:p>
            <a:pPr marL="285750" indent="-285750">
              <a:buFont typeface="Arial" panose="020B0604020202020204" pitchFamily="34" charset="0"/>
              <a:buChar char="•"/>
            </a:pPr>
            <a:r>
              <a:rPr lang="en-US" sz="2000" dirty="0"/>
              <a:t>Update your provider pages for Operating Year Start/End date and </a:t>
            </a:r>
            <a:r>
              <a:rPr lang="en-US" sz="2000" dirty="0" err="1"/>
              <a:t>CoC</a:t>
            </a:r>
            <a:r>
              <a:rPr lang="en-US" sz="2000" dirty="0"/>
              <a:t> Code per Bed and Unit inventory</a:t>
            </a:r>
          </a:p>
          <a:p>
            <a:pPr marL="285750" indent="-285750">
              <a:buFont typeface="Arial" panose="020B0604020202020204" pitchFamily="34" charset="0"/>
              <a:buChar char="•"/>
            </a:pPr>
            <a:r>
              <a:rPr lang="en-US" sz="2000" dirty="0"/>
              <a:t>If applicable, update federal partner funding source for new choices</a:t>
            </a:r>
          </a:p>
          <a:p>
            <a:pPr marL="285750" indent="-285750">
              <a:buFont typeface="Arial" panose="020B0604020202020204" pitchFamily="34" charset="0"/>
              <a:buChar char="•"/>
            </a:pPr>
            <a:r>
              <a:rPr lang="en-US" sz="2000" dirty="0"/>
              <a:t>If applicable, update custom assessments and/or reports (if affected by Residential Housing Move-In date)</a:t>
            </a:r>
          </a:p>
          <a:p>
            <a:pPr marL="285750" indent="-285750">
              <a:buFont typeface="Arial" panose="020B0604020202020204" pitchFamily="34" charset="0"/>
              <a:buChar char="•"/>
            </a:pPr>
            <a:r>
              <a:rPr lang="en-US" sz="2000" dirty="0"/>
              <a:t>Update any client records that were in project or starting as of 10/1/2017</a:t>
            </a:r>
          </a:p>
          <a:p>
            <a:pPr marL="285750" indent="-285750">
              <a:buFont typeface="Arial" panose="020B0604020202020204" pitchFamily="34" charset="0"/>
              <a:buChar char="•"/>
            </a:pPr>
            <a:r>
              <a:rPr lang="en-US" sz="2000" dirty="0"/>
              <a:t>Breathe easy knowing that the definition of chronic homelessness did NOT change this year</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2683</Words>
  <Application>Microsoft Office PowerPoint</Application>
  <PresentationFormat>On-screen Show (4:3)</PresentationFormat>
  <Paragraphs>332</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Open Sans</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Shanna Cherubini</dc:creator>
  <cp:lastModifiedBy>Shanna Cherubini</cp:lastModifiedBy>
  <cp:revision>30</cp:revision>
  <dcterms:modified xsi:type="dcterms:W3CDTF">2017-10-09T17:10:53Z</dcterms:modified>
</cp:coreProperties>
</file>