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304" y="-8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6A2089-F61B-4D62-B37F-DE41DC8FFF3F}" type="datetimeFigureOut">
              <a:rPr lang="en-US" smtClean="0"/>
              <a:t>2/23/2014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E966BA-D9FF-4529-B69D-AB438F59CF6D}"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BFA57A-B2BB-4371-9FD7-10168E68D636}" type="slidenum">
              <a:rPr lang="en-US"/>
              <a:pPr/>
              <a:t>1</a:t>
            </a:fld>
            <a:endParaRPr lang="en-US"/>
          </a:p>
        </p:txBody>
      </p:sp>
      <p:sp>
        <p:nvSpPr>
          <p:cNvPr id="226306" name="Rectangle 2"/>
          <p:cNvSpPr>
            <a:spLocks noChangeArrowheads="1" noTextEdit="1"/>
          </p:cNvSpPr>
          <p:nvPr>
            <p:ph type="sldImg"/>
          </p:nvPr>
        </p:nvSpPr>
        <p:spPr>
          <a:ln/>
        </p:spPr>
      </p:sp>
      <p:sp>
        <p:nvSpPr>
          <p:cNvPr id="226307"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EED126-7944-45E2-BCF3-B996D10CEF89}" type="datetimeFigureOut">
              <a:rPr lang="en-US" smtClean="0"/>
              <a:t>2/23/2014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B5B5BD-0193-4408-AE9F-FA213971FC8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EED126-7944-45E2-BCF3-B996D10CEF89}" type="datetimeFigureOut">
              <a:rPr lang="en-US" smtClean="0"/>
              <a:t>2/23/2014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B5B5BD-0193-4408-AE9F-FA213971FC8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EED126-7944-45E2-BCF3-B996D10CEF89}" type="datetimeFigureOut">
              <a:rPr lang="en-US" smtClean="0"/>
              <a:t>2/23/2014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B5B5BD-0193-4408-AE9F-FA213971FC8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EED126-7944-45E2-BCF3-B996D10CEF89}" type="datetimeFigureOut">
              <a:rPr lang="en-US" smtClean="0"/>
              <a:t>2/23/2014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B5B5BD-0193-4408-AE9F-FA213971FC8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EED126-7944-45E2-BCF3-B996D10CEF89}" type="datetimeFigureOut">
              <a:rPr lang="en-US" smtClean="0"/>
              <a:t>2/23/2014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B5B5BD-0193-4408-AE9F-FA213971FC8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EED126-7944-45E2-BCF3-B996D10CEF89}" type="datetimeFigureOut">
              <a:rPr lang="en-US" smtClean="0"/>
              <a:t>2/23/2014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B5B5BD-0193-4408-AE9F-FA213971FC8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EED126-7944-45E2-BCF3-B996D10CEF89}" type="datetimeFigureOut">
              <a:rPr lang="en-US" smtClean="0"/>
              <a:t>2/23/2014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B5B5BD-0193-4408-AE9F-FA213971FC8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EED126-7944-45E2-BCF3-B996D10CEF89}" type="datetimeFigureOut">
              <a:rPr lang="en-US" smtClean="0"/>
              <a:t>2/23/2014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B5B5BD-0193-4408-AE9F-FA213971FC8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EED126-7944-45E2-BCF3-B996D10CEF89}" type="datetimeFigureOut">
              <a:rPr lang="en-US" smtClean="0"/>
              <a:t>2/23/2014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B5B5BD-0193-4408-AE9F-FA213971FC8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EED126-7944-45E2-BCF3-B996D10CEF89}" type="datetimeFigureOut">
              <a:rPr lang="en-US" smtClean="0"/>
              <a:t>2/23/2014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B5B5BD-0193-4408-AE9F-FA213971FC8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EED126-7944-45E2-BCF3-B996D10CEF89}" type="datetimeFigureOut">
              <a:rPr lang="en-US" smtClean="0"/>
              <a:t>2/23/2014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B5B5BD-0193-4408-AE9F-FA213971FC8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EED126-7944-45E2-BCF3-B996D10CEF89}" type="datetimeFigureOut">
              <a:rPr lang="en-US" smtClean="0"/>
              <a:t>2/23/2014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B5B5BD-0193-4408-AE9F-FA213971FC8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a:xfrm>
            <a:off x="0" y="304800"/>
            <a:ext cx="9144000" cy="464344"/>
          </a:xfrm>
        </p:spPr>
        <p:txBody>
          <a:bodyPr>
            <a:normAutofit fontScale="90000"/>
          </a:bodyPr>
          <a:lstStyle/>
          <a:p>
            <a:r>
              <a:rPr lang="en-US" sz="2400" u="sng" dirty="0">
                <a:latin typeface="Elephant" pitchFamily="18" charset="0"/>
                <a:cs typeface="Times New Roman" pitchFamily="18" charset="0"/>
              </a:rPr>
              <a:t>Core Components of Service-Learning</a:t>
            </a:r>
            <a:r>
              <a:rPr lang="en-US" sz="2400" dirty="0">
                <a:latin typeface="Elephant" pitchFamily="18" charset="0"/>
                <a:cs typeface="Times New Roman" pitchFamily="18" charset="0"/>
              </a:rPr>
              <a:t/>
            </a:r>
            <a:br>
              <a:rPr lang="en-US" sz="2400" dirty="0">
                <a:latin typeface="Elephant" pitchFamily="18" charset="0"/>
                <a:cs typeface="Times New Roman" pitchFamily="18" charset="0"/>
              </a:rPr>
            </a:br>
            <a:endParaRPr lang="en-US" sz="2400" dirty="0">
              <a:latin typeface="Elephant" pitchFamily="18" charset="0"/>
              <a:cs typeface="Times New Roman" pitchFamily="18" charset="0"/>
            </a:endParaRPr>
          </a:p>
        </p:txBody>
      </p:sp>
      <p:sp>
        <p:nvSpPr>
          <p:cNvPr id="219139" name="Rectangle 3"/>
          <p:cNvSpPr>
            <a:spLocks noGrp="1" noChangeArrowheads="1"/>
          </p:cNvSpPr>
          <p:nvPr>
            <p:ph type="body" idx="1"/>
          </p:nvPr>
        </p:nvSpPr>
        <p:spPr>
          <a:xfrm>
            <a:off x="304800" y="762000"/>
            <a:ext cx="8534400" cy="6858000"/>
          </a:xfrm>
        </p:spPr>
        <p:txBody>
          <a:bodyPr>
            <a:normAutofit lnSpcReduction="10000"/>
          </a:bodyPr>
          <a:lstStyle/>
          <a:p>
            <a:pPr marL="609600" indent="-609600">
              <a:lnSpc>
                <a:spcPct val="75000"/>
              </a:lnSpc>
              <a:spcBef>
                <a:spcPct val="50000"/>
              </a:spcBef>
              <a:buClr>
                <a:schemeClr val="tx1"/>
              </a:buClr>
              <a:buFont typeface="Wingdings" pitchFamily="2" charset="2"/>
              <a:buNone/>
            </a:pPr>
            <a:r>
              <a:rPr lang="en-US" sz="1300" b="1" dirty="0">
                <a:cs typeface="Times New Roman" pitchFamily="18" charset="0"/>
              </a:rPr>
              <a:t>The essential components of service-learning as an instructional</a:t>
            </a:r>
          </a:p>
          <a:p>
            <a:pPr marL="609600" indent="-609600">
              <a:lnSpc>
                <a:spcPct val="75000"/>
              </a:lnSpc>
              <a:spcBef>
                <a:spcPct val="50000"/>
              </a:spcBef>
              <a:buClr>
                <a:schemeClr val="tx1"/>
              </a:buClr>
              <a:buFont typeface="Wingdings" pitchFamily="2" charset="2"/>
              <a:buNone/>
            </a:pPr>
            <a:r>
              <a:rPr lang="en-US" sz="1300" b="1" dirty="0">
                <a:cs typeface="Times New Roman" pitchFamily="18" charset="0"/>
              </a:rPr>
              <a:t>strategy for use with youths are</a:t>
            </a:r>
            <a:r>
              <a:rPr lang="en-US" sz="1300" b="1" dirty="0" smtClean="0">
                <a:cs typeface="Times New Roman" pitchFamily="18" charset="0"/>
              </a:rPr>
              <a:t>:</a:t>
            </a:r>
          </a:p>
          <a:p>
            <a:pPr marL="609600" indent="-609600">
              <a:lnSpc>
                <a:spcPct val="75000"/>
              </a:lnSpc>
              <a:spcBef>
                <a:spcPct val="50000"/>
              </a:spcBef>
              <a:buClr>
                <a:schemeClr val="tx1"/>
              </a:buClr>
              <a:buFont typeface="Wingdings" pitchFamily="2" charset="2"/>
              <a:buNone/>
            </a:pPr>
            <a:endParaRPr lang="en-US" sz="1300" b="1" dirty="0">
              <a:cs typeface="Times New Roman" pitchFamily="18" charset="0"/>
            </a:endParaRPr>
          </a:p>
          <a:p>
            <a:pPr marL="609600" indent="-609600">
              <a:lnSpc>
                <a:spcPct val="90000"/>
              </a:lnSpc>
              <a:spcBef>
                <a:spcPct val="50000"/>
              </a:spcBef>
              <a:buClr>
                <a:schemeClr val="tx1"/>
              </a:buClr>
              <a:buFont typeface="Wingdings" pitchFamily="2" charset="2"/>
              <a:buNone/>
            </a:pPr>
            <a:r>
              <a:rPr lang="en-US" sz="1300" b="1" dirty="0">
                <a:cs typeface="Times New Roman" pitchFamily="18" charset="0"/>
              </a:rPr>
              <a:t>1.</a:t>
            </a:r>
            <a:r>
              <a:rPr lang="en-US" sz="1300" dirty="0">
                <a:cs typeface="Times New Roman" pitchFamily="18" charset="0"/>
              </a:rPr>
              <a:t>  </a:t>
            </a:r>
            <a:r>
              <a:rPr lang="en-US" sz="1300" b="1" u="sng" dirty="0">
                <a:cs typeface="Times New Roman" pitchFamily="18" charset="0"/>
              </a:rPr>
              <a:t>Youth Voice</a:t>
            </a:r>
            <a:r>
              <a:rPr lang="en-US" sz="1300" b="1" dirty="0">
                <a:cs typeface="Times New Roman" pitchFamily="18" charset="0"/>
              </a:rPr>
              <a:t>:</a:t>
            </a:r>
            <a:r>
              <a:rPr lang="en-US" sz="1300" dirty="0">
                <a:cs typeface="Times New Roman" pitchFamily="18" charset="0"/>
              </a:rPr>
              <a:t> Youths are fully involved in the identifying and planning of the learning and service activities, as well as the doing.  This not only brings ownership, but it more deeply internalizes the learning process through the connection of emotions to the learning.  </a:t>
            </a:r>
          </a:p>
          <a:p>
            <a:pPr marL="609600" indent="-609600">
              <a:lnSpc>
                <a:spcPct val="90000"/>
              </a:lnSpc>
              <a:spcBef>
                <a:spcPct val="50000"/>
              </a:spcBef>
              <a:buClr>
                <a:schemeClr val="tx1"/>
              </a:buClr>
              <a:buFont typeface="Wingdings" pitchFamily="2" charset="2"/>
              <a:buNone/>
            </a:pPr>
            <a:r>
              <a:rPr lang="en-US" sz="1300" b="1" dirty="0">
                <a:cs typeface="Times New Roman" pitchFamily="18" charset="0"/>
              </a:rPr>
              <a:t>2.</a:t>
            </a:r>
            <a:r>
              <a:rPr lang="en-US" sz="1300" dirty="0">
                <a:cs typeface="Times New Roman" pitchFamily="18" charset="0"/>
              </a:rPr>
              <a:t>  </a:t>
            </a:r>
            <a:r>
              <a:rPr lang="en-US" sz="1300" b="1" u="sng" dirty="0">
                <a:cs typeface="Times New Roman" pitchFamily="18" charset="0"/>
              </a:rPr>
              <a:t>Age Appropriate Service</a:t>
            </a:r>
            <a:r>
              <a:rPr lang="en-US" sz="1300" b="1" dirty="0">
                <a:cs typeface="Times New Roman" pitchFamily="18" charset="0"/>
              </a:rPr>
              <a:t>:</a:t>
            </a:r>
            <a:r>
              <a:rPr lang="en-US" sz="1300" dirty="0">
                <a:cs typeface="Times New Roman" pitchFamily="18" charset="0"/>
              </a:rPr>
              <a:t> Tasks related to the service-learning project should challenge and stretch youths cognitively and developmentally, and should also be age appropriate.</a:t>
            </a:r>
          </a:p>
          <a:p>
            <a:pPr marL="609600" indent="-609600">
              <a:lnSpc>
                <a:spcPct val="90000"/>
              </a:lnSpc>
              <a:spcBef>
                <a:spcPct val="50000"/>
              </a:spcBef>
              <a:buClr>
                <a:schemeClr val="tx1"/>
              </a:buClr>
              <a:buFont typeface="Wingdings" pitchFamily="2" charset="2"/>
              <a:buNone/>
            </a:pPr>
            <a:r>
              <a:rPr lang="en-US" sz="1300" b="1" dirty="0">
                <a:cs typeface="Times New Roman" pitchFamily="18" charset="0"/>
              </a:rPr>
              <a:t>3.</a:t>
            </a:r>
            <a:r>
              <a:rPr lang="en-US" sz="1300" dirty="0">
                <a:cs typeface="Times New Roman" pitchFamily="18" charset="0"/>
              </a:rPr>
              <a:t>  </a:t>
            </a:r>
            <a:r>
              <a:rPr lang="en-US" sz="1300" b="1" u="sng" dirty="0">
                <a:cs typeface="Times New Roman" pitchFamily="18" charset="0"/>
              </a:rPr>
              <a:t>Genuine Community Needs</a:t>
            </a:r>
            <a:r>
              <a:rPr lang="en-US" sz="1300" b="1" dirty="0">
                <a:cs typeface="Times New Roman" pitchFamily="18" charset="0"/>
              </a:rPr>
              <a:t>:</a:t>
            </a:r>
            <a:r>
              <a:rPr lang="en-US" sz="1300" dirty="0">
                <a:cs typeface="Times New Roman" pitchFamily="18" charset="0"/>
              </a:rPr>
              <a:t> Service-learning, to be meaningful, must be an activity that “addresses” a genuine community need, such that youths see the community as a better place and understand that reciprocal learning will take place.</a:t>
            </a:r>
          </a:p>
          <a:p>
            <a:pPr marL="609600" indent="-609600">
              <a:lnSpc>
                <a:spcPct val="90000"/>
              </a:lnSpc>
              <a:spcBef>
                <a:spcPct val="50000"/>
              </a:spcBef>
              <a:buClr>
                <a:schemeClr val="tx1"/>
              </a:buClr>
              <a:buFont typeface="Wingdings" pitchFamily="2" charset="2"/>
              <a:buNone/>
            </a:pPr>
            <a:r>
              <a:rPr lang="en-US" sz="1300" b="1" dirty="0">
                <a:cs typeface="Times New Roman" pitchFamily="18" charset="0"/>
              </a:rPr>
              <a:t>4.</a:t>
            </a:r>
            <a:r>
              <a:rPr lang="en-US" sz="1300" dirty="0">
                <a:cs typeface="Times New Roman" pitchFamily="18" charset="0"/>
              </a:rPr>
              <a:t> </a:t>
            </a:r>
            <a:r>
              <a:rPr lang="en-US" sz="1300" b="1" dirty="0">
                <a:cs typeface="Times New Roman" pitchFamily="18" charset="0"/>
              </a:rPr>
              <a:t> </a:t>
            </a:r>
            <a:r>
              <a:rPr lang="en-US" sz="1300" b="1" u="sng" dirty="0">
                <a:cs typeface="Times New Roman" pitchFamily="18" charset="0"/>
              </a:rPr>
              <a:t>Learning Objectives</a:t>
            </a:r>
            <a:r>
              <a:rPr lang="en-US" sz="1300" b="1" dirty="0">
                <a:cs typeface="Times New Roman" pitchFamily="18" charset="0"/>
              </a:rPr>
              <a:t> (Curriculum Integration):</a:t>
            </a:r>
            <a:r>
              <a:rPr lang="en-US" sz="1300" dirty="0">
                <a:cs typeface="Times New Roman" pitchFamily="18" charset="0"/>
              </a:rPr>
              <a:t> The service activity not only addresses a genuine community need, but it also satisfies learner  outcomes and objectives.  Youths  understand the “why” of the learning as well as the  “what.”  Learning becomes experiential and applied, rather than rote.</a:t>
            </a:r>
          </a:p>
          <a:p>
            <a:pPr marL="609600" indent="-609600">
              <a:lnSpc>
                <a:spcPct val="90000"/>
              </a:lnSpc>
              <a:spcBef>
                <a:spcPct val="50000"/>
              </a:spcBef>
              <a:buClr>
                <a:schemeClr val="tx1"/>
              </a:buClr>
              <a:buFont typeface="Wingdings" pitchFamily="2" charset="2"/>
              <a:buNone/>
            </a:pPr>
            <a:r>
              <a:rPr lang="en-US" sz="1300" b="1" dirty="0">
                <a:cs typeface="Times New Roman" pitchFamily="18" charset="0"/>
              </a:rPr>
              <a:t>5.</a:t>
            </a:r>
            <a:r>
              <a:rPr lang="en-US" sz="1300" dirty="0">
                <a:cs typeface="Times New Roman" pitchFamily="18" charset="0"/>
              </a:rPr>
              <a:t>  </a:t>
            </a:r>
            <a:r>
              <a:rPr lang="en-US" sz="1300" b="1" u="sng" dirty="0">
                <a:cs typeface="Times New Roman" pitchFamily="18" charset="0"/>
              </a:rPr>
              <a:t>Preparation &amp; Safety</a:t>
            </a:r>
            <a:r>
              <a:rPr lang="en-US" sz="1300" b="1" dirty="0">
                <a:cs typeface="Times New Roman" pitchFamily="18" charset="0"/>
              </a:rPr>
              <a:t>:</a:t>
            </a:r>
            <a:r>
              <a:rPr lang="en-US" sz="1300" dirty="0">
                <a:cs typeface="Times New Roman" pitchFamily="18" charset="0"/>
              </a:rPr>
              <a:t> Preparing youths for their service experience includes ensuring they understand their role, the skills and information required, safety precautions, and are sensitive to the people with whom they will be working.</a:t>
            </a:r>
          </a:p>
          <a:p>
            <a:pPr marL="609600" indent="-609600">
              <a:lnSpc>
                <a:spcPct val="90000"/>
              </a:lnSpc>
              <a:spcBef>
                <a:spcPct val="50000"/>
              </a:spcBef>
              <a:buClr>
                <a:schemeClr val="tx1"/>
              </a:buClr>
              <a:buFont typeface="Wingdings" pitchFamily="2" charset="2"/>
              <a:buNone/>
            </a:pPr>
            <a:r>
              <a:rPr lang="en-US" sz="1300" b="1" dirty="0">
                <a:cs typeface="Times New Roman" pitchFamily="18" charset="0"/>
              </a:rPr>
              <a:t>6.</a:t>
            </a:r>
            <a:r>
              <a:rPr lang="en-US" sz="1300" dirty="0">
                <a:cs typeface="Times New Roman" pitchFamily="18" charset="0"/>
              </a:rPr>
              <a:t>  </a:t>
            </a:r>
            <a:r>
              <a:rPr lang="en-US" sz="1300" b="1" u="sng" dirty="0">
                <a:cs typeface="Times New Roman" pitchFamily="18" charset="0"/>
              </a:rPr>
              <a:t>Youth Assessment</a:t>
            </a:r>
            <a:r>
              <a:rPr lang="en-US" sz="1300" b="1" dirty="0">
                <a:cs typeface="Times New Roman" pitchFamily="18" charset="0"/>
              </a:rPr>
              <a:t>:</a:t>
            </a:r>
            <a:r>
              <a:rPr lang="en-US" sz="1300" dirty="0">
                <a:cs typeface="Times New Roman" pitchFamily="18" charset="0"/>
              </a:rPr>
              <a:t> Assessment strategies should enhance youth learning as well as documenting and evaluating how well youths have met academic content and skills standards.</a:t>
            </a:r>
          </a:p>
          <a:p>
            <a:pPr marL="609600" indent="-609600">
              <a:lnSpc>
                <a:spcPct val="90000"/>
              </a:lnSpc>
              <a:spcBef>
                <a:spcPct val="50000"/>
              </a:spcBef>
              <a:buClr>
                <a:schemeClr val="tx1"/>
              </a:buClr>
              <a:buFont typeface="Wingdings" pitchFamily="2" charset="2"/>
              <a:buNone/>
            </a:pPr>
            <a:r>
              <a:rPr lang="en-US" sz="1300" b="1" dirty="0">
                <a:cs typeface="Times New Roman" pitchFamily="18" charset="0"/>
              </a:rPr>
              <a:t>7.</a:t>
            </a:r>
            <a:r>
              <a:rPr lang="en-US" sz="1300" dirty="0">
                <a:cs typeface="Times New Roman" pitchFamily="18" charset="0"/>
              </a:rPr>
              <a:t>  </a:t>
            </a:r>
            <a:r>
              <a:rPr lang="en-US" sz="1300" b="1" u="sng" dirty="0">
                <a:cs typeface="Times New Roman" pitchFamily="18" charset="0"/>
              </a:rPr>
              <a:t>Program Evaluation</a:t>
            </a:r>
            <a:r>
              <a:rPr lang="en-US" sz="1300" b="1" dirty="0">
                <a:cs typeface="Times New Roman" pitchFamily="18" charset="0"/>
              </a:rPr>
              <a:t>:</a:t>
            </a:r>
            <a:r>
              <a:rPr lang="en-US" sz="1300" dirty="0">
                <a:cs typeface="Times New Roman" pitchFamily="18" charset="0"/>
              </a:rPr>
              <a:t> Evaluation of the service effort and its outcomes through formative and summative methods allows everyone involved to understand the programs impact on youths and the community.</a:t>
            </a:r>
          </a:p>
          <a:p>
            <a:pPr marL="609600" indent="-609600">
              <a:lnSpc>
                <a:spcPct val="90000"/>
              </a:lnSpc>
              <a:spcBef>
                <a:spcPct val="50000"/>
              </a:spcBef>
              <a:buClr>
                <a:schemeClr val="tx1"/>
              </a:buClr>
              <a:buFont typeface="Wingdings" pitchFamily="2" charset="2"/>
              <a:buNone/>
            </a:pPr>
            <a:r>
              <a:rPr lang="en-US" sz="1300" b="1" dirty="0">
                <a:cs typeface="Times New Roman" pitchFamily="18" charset="0"/>
              </a:rPr>
              <a:t>8.  </a:t>
            </a:r>
            <a:r>
              <a:rPr lang="en-US" sz="1300" b="1" u="sng" dirty="0">
                <a:cs typeface="Times New Roman" pitchFamily="18" charset="0"/>
              </a:rPr>
              <a:t>Reflection</a:t>
            </a:r>
            <a:r>
              <a:rPr lang="en-US" sz="1300" b="1" dirty="0">
                <a:cs typeface="Times New Roman" pitchFamily="18" charset="0"/>
              </a:rPr>
              <a:t>:</a:t>
            </a:r>
            <a:r>
              <a:rPr lang="en-US" sz="1300" dirty="0">
                <a:cs typeface="Times New Roman" pitchFamily="18" charset="0"/>
              </a:rPr>
              <a:t> Reflection is the use of critical thinking skills to cement the learning that began with the various applications of the project process.  Reflection activities occur continuously before, during and after the service project and include celebration.</a:t>
            </a:r>
          </a:p>
          <a:p>
            <a:pPr marL="609600" indent="-609600">
              <a:lnSpc>
                <a:spcPct val="90000"/>
              </a:lnSpc>
              <a:spcBef>
                <a:spcPct val="50000"/>
              </a:spcBef>
              <a:buClr>
                <a:schemeClr val="tx1"/>
              </a:buClr>
              <a:buFont typeface="Wingdings" pitchFamily="2" charset="2"/>
              <a:buNone/>
            </a:pPr>
            <a:r>
              <a:rPr lang="en-US" sz="1300" b="1" dirty="0">
                <a:cs typeface="Times New Roman" pitchFamily="18" charset="0"/>
              </a:rPr>
              <a:t>9.</a:t>
            </a:r>
            <a:r>
              <a:rPr lang="en-US" sz="1300" dirty="0">
                <a:cs typeface="Times New Roman" pitchFamily="18" charset="0"/>
              </a:rPr>
              <a:t>  </a:t>
            </a:r>
            <a:r>
              <a:rPr lang="en-US" sz="1300" b="1" u="sng" dirty="0">
                <a:cs typeface="Times New Roman" pitchFamily="18" charset="0"/>
              </a:rPr>
              <a:t>Diversity</a:t>
            </a:r>
            <a:r>
              <a:rPr lang="en-US" sz="1300" b="1" dirty="0">
                <a:cs typeface="Times New Roman" pitchFamily="18" charset="0"/>
              </a:rPr>
              <a:t>:</a:t>
            </a:r>
            <a:r>
              <a:rPr lang="en-US" sz="1300" dirty="0">
                <a:cs typeface="Times New Roman" pitchFamily="18" charset="0"/>
              </a:rPr>
              <a:t> Diversity is represented through participants, practice, and outcomes in that the service values and includes all community cultures and is not “doing it to” recipients, but “with” them. </a:t>
            </a:r>
          </a:p>
          <a:p>
            <a:pPr marL="609600" indent="-609600">
              <a:lnSpc>
                <a:spcPct val="90000"/>
              </a:lnSpc>
              <a:spcBef>
                <a:spcPct val="50000"/>
              </a:spcBef>
              <a:buClr>
                <a:schemeClr val="tx1"/>
              </a:buClr>
              <a:buFont typeface="Wingdings" pitchFamily="2" charset="2"/>
              <a:buNone/>
            </a:pPr>
            <a:r>
              <a:rPr lang="en-US" sz="1300" b="1" dirty="0">
                <a:cs typeface="Times New Roman" pitchFamily="18" charset="0"/>
              </a:rPr>
              <a:t>10.</a:t>
            </a:r>
            <a:r>
              <a:rPr lang="en-US" sz="1300" dirty="0">
                <a:cs typeface="Times New Roman" pitchFamily="18" charset="0"/>
              </a:rPr>
              <a:t> </a:t>
            </a:r>
            <a:r>
              <a:rPr lang="en-US" sz="1300" b="1" u="sng" dirty="0">
                <a:cs typeface="Times New Roman" pitchFamily="18" charset="0"/>
              </a:rPr>
              <a:t>Partnerships</a:t>
            </a:r>
            <a:r>
              <a:rPr lang="en-US" sz="1300" b="1" dirty="0">
                <a:cs typeface="Times New Roman" pitchFamily="18" charset="0"/>
              </a:rPr>
              <a:t>: </a:t>
            </a:r>
            <a:r>
              <a:rPr lang="en-US" sz="1300" dirty="0">
                <a:cs typeface="Arial" charset="0"/>
              </a:rPr>
              <a:t>Identifying community partners who will work with youths to meet the jointly identified community need and assist with the project.  Community-based partnerships insure that youths are meeting a “real” need in the community and not “doing it to” the community.</a:t>
            </a:r>
            <a:endParaRPr lang="en-US" sz="1300" dirty="0">
              <a:cs typeface="Times New Roman" pitchFamily="18" charset="0"/>
            </a:endParaRPr>
          </a:p>
          <a:p>
            <a:pPr marL="609600" indent="-609600">
              <a:lnSpc>
                <a:spcPct val="90000"/>
              </a:lnSpc>
              <a:spcBef>
                <a:spcPct val="50000"/>
              </a:spcBef>
              <a:buClr>
                <a:schemeClr val="tx1"/>
              </a:buClr>
              <a:buFont typeface="Wingdings" pitchFamily="2" charset="2"/>
              <a:buNone/>
            </a:pPr>
            <a:r>
              <a:rPr lang="en-US" sz="1300" b="1" dirty="0">
                <a:cs typeface="Times New Roman" pitchFamily="18" charset="0"/>
              </a:rPr>
              <a:t> </a:t>
            </a:r>
            <a:endParaRPr lang="en-US" sz="1300" dirty="0">
              <a:cs typeface="Times New Roman" pitchFamily="18" charset="0"/>
            </a:endParaRPr>
          </a:p>
          <a:p>
            <a:pPr marL="609600" indent="-609600">
              <a:lnSpc>
                <a:spcPct val="90000"/>
              </a:lnSpc>
              <a:spcBef>
                <a:spcPct val="50000"/>
              </a:spcBef>
              <a:buClr>
                <a:schemeClr val="tx1"/>
              </a:buClr>
              <a:buFont typeface="Wingdings" pitchFamily="2" charset="2"/>
              <a:buNone/>
            </a:pPr>
            <a:r>
              <a:rPr lang="en-US" sz="1300" b="1" dirty="0">
                <a:cs typeface="Times New Roman" pitchFamily="18" charset="0"/>
              </a:rPr>
              <a:t> </a:t>
            </a:r>
            <a:endParaRPr lang="en-US" sz="1300" dirty="0">
              <a:cs typeface="Times New Roman" pitchFamily="18" charset="0"/>
            </a:endParaRPr>
          </a:p>
          <a:p>
            <a:pPr marL="609600" indent="-609600">
              <a:lnSpc>
                <a:spcPct val="90000"/>
              </a:lnSpc>
              <a:buClr>
                <a:schemeClr val="tx2"/>
              </a:buClr>
              <a:buSzPct val="150000"/>
              <a:buFont typeface="Wingdings" pitchFamily="2" charset="2"/>
              <a:buNone/>
            </a:pPr>
            <a:endParaRPr lang="en-US" sz="1000" dirty="0">
              <a:latin typeface="Arial" charset="0"/>
              <a:cs typeface="Times New Roman" pitchFamily="18" charset="0"/>
            </a:endParaRPr>
          </a:p>
          <a:p>
            <a:pPr marL="609600" indent="-609600">
              <a:lnSpc>
                <a:spcPct val="90000"/>
              </a:lnSpc>
              <a:buClr>
                <a:schemeClr val="tx2"/>
              </a:buClr>
              <a:buSzPct val="150000"/>
              <a:buFont typeface="Wingdings" pitchFamily="2" charset="2"/>
              <a:buNone/>
            </a:pPr>
            <a:endParaRPr lang="en-US" sz="1000" b="1" dirty="0">
              <a:latin typeface="Comic Sans MS" pitchFamily="66" charset="0"/>
              <a:cs typeface="Times New Roman" pitchFamily="18" charset="0"/>
              <a:sym typeface="Symbol" pitchFamily="18" charset="2"/>
            </a:endParaRPr>
          </a:p>
          <a:p>
            <a:pPr marL="609600" indent="-609600">
              <a:lnSpc>
                <a:spcPct val="90000"/>
              </a:lnSpc>
            </a:pPr>
            <a:endParaRPr lang="en-US"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430</Words>
  <Application>Microsoft Office PowerPoint</Application>
  <PresentationFormat>On-screen Show (4:3)</PresentationFormat>
  <Paragraphs>18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Core Components of Service-Learning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Core Components of Service-Learning </dc:title>
  <dc:creator>User</dc:creator>
  <cp:lastModifiedBy>User</cp:lastModifiedBy>
  <cp:revision>1</cp:revision>
  <dcterms:created xsi:type="dcterms:W3CDTF">2014-02-23T15:48:28Z</dcterms:created>
  <dcterms:modified xsi:type="dcterms:W3CDTF">2014-02-23T15:51:33Z</dcterms:modified>
</cp:coreProperties>
</file>