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76" r:id="rId4"/>
    <p:sldId id="257" r:id="rId5"/>
    <p:sldId id="264" r:id="rId6"/>
    <p:sldId id="258" r:id="rId7"/>
    <p:sldId id="274" r:id="rId8"/>
    <p:sldId id="265" r:id="rId9"/>
    <p:sldId id="267" r:id="rId10"/>
    <p:sldId id="270" r:id="rId11"/>
    <p:sldId id="259" r:id="rId12"/>
    <p:sldId id="268" r:id="rId13"/>
    <p:sldId id="272" r:id="rId14"/>
    <p:sldId id="271" r:id="rId15"/>
    <p:sldId id="269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2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FEA3F-F107-4C83-B68F-B672FAA580E4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74B0E-EF86-4162-B9D5-9A3B0E5E2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502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CFBF8-EAB3-4C56-935B-B962B753E4F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0A32-405B-45D7-B2C8-6B5DBD03E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971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2012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80A32-405B-45D7-B2C8-6B5DBD03E9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32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80A32-405B-45D7-B2C8-6B5DBD03E9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41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41FB-4C3C-4AE5-AF8A-D5215C3F04E0}" type="datetime1">
              <a:rPr lang="en-US" smtClean="0"/>
              <a:pPr/>
              <a:t>5/6/2014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9784-D137-4554-B73C-6C03D92627C2}" type="datetime1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CA56-E958-4C8D-868F-D7086EFB6FAD}" type="datetime1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C57-B3BA-4931-8A8E-654F56497867}" type="datetime1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696E-EF6E-4571-AEE2-2AA5D221B567}" type="datetime1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DCCB-9463-4F64-89C0-EA4408CCA36A}" type="datetime1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952E-37ED-4D11-9983-AEE7D8E159A8}" type="datetime1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8D4-F578-4933-93BE-45518CB7F2E3}" type="datetime1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CE7-4D00-40AF-A5FC-8FEB67DA2DD4}" type="datetime1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595-A515-4D7B-A12B-E0DC67851F1E}" type="datetime1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1DB9DCE-D1CC-4399-A014-94B7CBC30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7732C2F-128B-469C-98E2-C8F1A90E792A}" type="datetime1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9BBDB2D-8851-4232-A9D2-8AA2F3E86C7F}" type="datetime1">
              <a:rPr lang="en-US" smtClean="0"/>
              <a:pPr/>
              <a:t>5/6/2014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1DB9DCE-D1CC-4399-A014-94B7CBC30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com/imgres?imgurl=http://www.pdca-security.com/images/315_PDCA_Only.jpg&amp;imgrefurl=http://www.pdca-security.com/&amp;usg=__gPReGEl3d_RDJdvzppVGKz05Yeg=&amp;h=305&amp;w=315&amp;sz=11&amp;hl=en&amp;start=4&amp;zoom=1&amp;tbnid=FdFpX76hq-toxM:&amp;tbnh=113&amp;tbnw=117&amp;ei=1JRiT9SDFcSWgwfB7sniAg&amp;prev=/images?q=PDCA&amp;um=1&amp;hl=en&amp;safe=active&amp;gbv=2&amp;rlz=1R2SKPB_enUS338&amp;tbm=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www.vectorstudy.com/management_theories/img/deming_cycle.png&amp;imgrefurl=http://www.vectorstudy.com/management_theories/PDCA.htm&amp;usg=__3qxFNZYOx_YHenEnAnlKzOH1skA=&amp;h=473&amp;w=435&amp;sz=49&amp;hl=en&amp;start=7&amp;zoom=1&amp;tbnid=qCIXV9XAAuNpVM:&amp;tbnh=129&amp;tbnw=119&amp;ei=1JRiT9SDFcSWgwfB7sniAg&amp;prev=/images?q=PDCA&amp;um=1&amp;hl=en&amp;safe=active&amp;gbv=2&amp;rlz=1R2SKPB_enUS338&amp;tbm=isch&amp;um=1&amp;itbs=1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com/imgres?imgurl=http://www.balancedscorecard.org/Portals/0/images/pdca.gif&amp;imgrefurl=http://www.balancedscorecard.org/TheDemingCycle/tabid/112/Default.aspx&amp;usg=__42VjdNE2oWkaEzGh9xOfxOBcX_g=&amp;h=313&amp;w=313&amp;sz=4&amp;hl=en&amp;start=1&amp;zoom=1&amp;tbnid=nUzNMjbXKgNNqM:&amp;tbnh=117&amp;tbnw=117&amp;ei=1JRiT9SDFcSWgwfB7sniAg&amp;prev=/images?q=PDCA&amp;um=1&amp;hl=en&amp;safe=active&amp;gbv=2&amp;rlz=1R2SKPB_enUS338&amp;tbm=isch&amp;um=1&amp;itbs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imgres?imgurl=http://sharondrewmorgen.com/wp-content/uploads/2010/04/Steps.jpg&amp;imgrefurl=http://sharondrewmorgen.com/2011/10/the-steps-of-a-sale-from-the-buying-decision-to-the-close/steps/&amp;usg=__eoedoT7MvVNRxRlfZcmdvqNLE_M=&amp;h=500&amp;w=369&amp;sz=29&amp;hl=en&amp;start=4&amp;zoom=1&amp;tbnid=_f0aD41YjuHlSM:&amp;tbnh=130&amp;tbnw=96&amp;ei=60VrT42UOYfAgQe_-52jBg&amp;prev=/search?q=steps&amp;hl=en&amp;safe=active&amp;gbv=2&amp;tbm=isch&amp;itbs=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imgres?imgurl=http://brandwithin.com/wp-content/uploads/2009/05/steps.jpg&amp;imgrefurl=http://www.brandwithin.com/next-steps&amp;usg=__wImi-SSwnVp3hoBP6M2L6XApgSU=&amp;h=300&amp;w=400&amp;sz=74&amp;hl=en&amp;start=2&amp;zoom=1&amp;tbnid=gIZTIfzMDJ8i9M:&amp;tbnh=93&amp;tbnw=124&amp;ei=60VrT42UOYfAgQe_-52jBg&amp;prev=/search?q=steps&amp;hl=en&amp;safe=active&amp;gbv=2&amp;tbm=isch&amp;itbs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tb.ku.edu/en/promisingapproach/tools_bp_sub_section_68.aspx" TargetMode="External"/><Relationship Id="rId3" Type="http://schemas.openxmlformats.org/officeDocument/2006/relationships/hyperlink" Target="http://www.cdc.gov/motorvehiclesafety/teen_drivers/teendrivers_factsheet.html" TargetMode="External"/><Relationship Id="rId7" Type="http://schemas.openxmlformats.org/officeDocument/2006/relationships/hyperlink" Target="http://socialmarketingjournal.com/2008/06/08/benefits-social-marketing/" TargetMode="External"/><Relationship Id="rId2" Type="http://schemas.openxmlformats.org/officeDocument/2006/relationships/hyperlink" Target="http://asq.org/learn-about-quality/project-planning-tools/overview/pdca-cyc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2schools.org/rahs/youth_advisory_councils" TargetMode="External"/><Relationship Id="rId5" Type="http://schemas.openxmlformats.org/officeDocument/2006/relationships/hyperlink" Target="http://www-nrd.nhtsa.dot.gov/Pubs/810807.PDF" TargetMode="External"/><Relationship Id="rId4" Type="http://schemas.openxmlformats.org/officeDocument/2006/relationships/hyperlink" Target="http://www.cdc.gov/nchs/data/databriefs/db37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imgres?imgurl=http://blogs.cofc.edu/writing/files/2011/04/conclusion.gif&amp;imgrefurl=http://blogs.cofc.edu/writing/conclusions/&amp;usg=__ylwX7RGFrCbMI3PGK57crRW2Pl0=&amp;h=303&amp;w=456&amp;sz=4&amp;hl=en&amp;start=9&amp;zoom=1&amp;tbnid=Z9fWvKIOBGUWAM:&amp;tbnh=85&amp;tbnw=128&amp;ei=KZViT4T3K4zwggehga3RAg&amp;prev=/images?q=Conclusions&amp;um=1&amp;hl=en&amp;safe=active&amp;gbv=2&amp;rlz=1R2SKPB_enUS338&amp;tbm=isch&amp;um=1&amp;itbs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imgres?imgurl=http://www.a2schools.org/rahs/files/rahs_yac_logo.jpg&amp;imgrefurl=http://www.a2schools.org/rahs/youth_advisory_councils&amp;usg=__yyOJ-QqYAfLgn1uxqndRtFXYNk0=&amp;h=1545&amp;w=1545&amp;sz=394&amp;hl=en&amp;start=3&amp;zoom=1&amp;tbnid=FPINRFLLk4jZ9M:&amp;tbnh=150&amp;tbnw=150&amp;ei=LJUPT_XLBYb6ggeJhNmABA&amp;prev=/search?q=RAHS+logo&amp;um=1&amp;hl=en&amp;safe=active&amp;sa=N&amp;rlz=1T4SKPB_enUS338US338&amp;tbm=isch&amp;um=1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imgurl=http://www.broadmoorchurch.org/Resources/Pictures/community.jpg&amp;imgrefurl=http://www.broadmoorchurch.org/&amp;usg=__u36qcNxlotWZrAe0Z1arjLudne4=&amp;h=1146&amp;w=1200&amp;sz=49&amp;hl=en&amp;start=6&amp;zoom=1&amp;tbnid=t5dDfitFZ4-5IM:&amp;tbnh=143&amp;tbnw=150&amp;ei=331sT-3FD8XLsQLS2JHyBQ&amp;prev=/search?q=Community&amp;um=1&amp;hl=en&amp;safe=active&amp;sa=N&amp;rlz=1T4SKPB_enUS338US338&amp;tbm=isch&amp;um=1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imgres?imgurl=http://www.niehs.nih.gov/research/supported/assets/images/h_m/justice_.jpg&amp;imgrefurl=http://www.niehs.nih.gov/research/supported/programs/justice/&amp;usg=__vZOq6nkkPJVb6GYIB0rrXRugrlQ=&amp;h=313&amp;w=300&amp;sz=80&amp;hl=en&amp;start=1&amp;zoom=1&amp;tbnid=hNN6Un5_uGk5lM:&amp;tbnh=117&amp;tbnw=112&amp;ei=331sT-3FD8XLsQLS2JHyBQ&amp;prev=/search?q=Community&amp;um=1&amp;hl=en&amp;safe=active&amp;sa=N&amp;rlz=1T4SKPB_enUS338US338&amp;tbm=isch&amp;um=1&amp;itbs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3.bp.blogspot.com/_m7B6Bz_fAiA/S9biQtKsx8I/AAAAAAAACAI/qEsZfUjwA84/s320/seatbel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www.immunizeca.org/wp-content/uploads/2010/12/vaccineinfo-teens.jpg&amp;imgrefurl=http://www.immunizeca.org/vaccine-info/adolescents&amp;usg=__W4yEZSps0lCuW6kyJMvA1NmMJ8Q=&amp;h=192&amp;w=297&amp;sz=42&amp;hl=en&amp;start=8&amp;zoom=1&amp;tbnid=wdXpDOPx2q0QhM:&amp;tbnh=75&amp;tbnw=116&amp;ei=K5RiT6WfM5PmggfOq5zvAg&amp;prev=/images?q=Adolescents&amp;um=1&amp;hl=en&amp;safe=active&amp;gbv=2&amp;rlz=1R2SKPB_enUS338&amp;tbm=isch&amp;um=1&amp;itbs=1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/imgres?imgurl=http://stayhealthyla.org/blog/uploads/2010/12/hp2020_logo_big.jpg&amp;imgrefurl=http://stayhealthyla.org/blog/?tag=department-of-health-and-human-services&amp;usg=__WkM-0q9y26E8tgi2Apcg2jdco2k=&amp;h=263&amp;w=562&amp;sz=37&amp;hl=en&amp;start=11&amp;zoom=1&amp;tbnid=GOMR3f-QrkZZ6M:&amp;tbnh=62&amp;tbnw=133&amp;ei=BpRiT5qZFoaQgweg14ynAg&amp;prev=/images?q=HP+2020&amp;um=1&amp;hl=en&amp;safe=active&amp;gbv=2&amp;rlz=1R2SKPB_enUS338&amp;tbm=isch&amp;um=1&amp;itb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imgurl=http://www.readcwbooks.com/books.jpg&amp;imgrefurl=http://www.readcwbooks.com/&amp;usg=__hxFHAZqIvlLswjfpQ12vTr3IgLU=&amp;h=1060&amp;w=1200&amp;sz=222&amp;hl=en&amp;start=4&amp;zoom=1&amp;tbnid=zkU9966j9hyqDM:&amp;tbnh=133&amp;tbnw=150&amp;ei=v29sT_GMBqWAsgLIv-3lBQ&amp;prev=/search?q=Books&amp;hl=en&amp;safe=active&amp;gbv=2&amp;tbm=isch&amp;itbs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m/imgres?imgurl=http://2.bp.blogspot.com/-Y3Msf_ZzLDU/TbMmNhisNVI/AAAAAAAABn0/5LYCZcN8lq0/s1600/goal-objective-setting.jpg&amp;imgrefurl=http://patchworkpenguin.blogspot.com/2011/04/goals-and-objectives.html&amp;usg=__OVF2oB3kGD9bjSl_RQ__Z4Ul3Ow=&amp;h=300&amp;w=400&amp;sz=67&amp;hl=en&amp;start=2&amp;zoom=1&amp;tbnid=-l2rEf10_PlRwM:&amp;tbnh=93&amp;tbnw=124&amp;ei=Z5RiT5-LD8P6ggfB48TUAg&amp;prev=/images?q=goals+and+objectives&amp;um=1&amp;hl=en&amp;safe=active&amp;gbv=2&amp;rlz=1R2SKPB_enUS338&amp;tbm=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www.rebuildingwellness.com/wp-content/uploads/2011/12/setting-goals1.jpg&amp;imgrefurl=http://www.rebuildingwellness.com/healthy-goals-list/&amp;usg=__vCl79znqhir8PFBH7ZDg4HymPyI=&amp;h=823&amp;w=1050&amp;sz=427&amp;hl=en&amp;start=2&amp;zoom=1&amp;tbnid=chSuYXgzwyhmbM:&amp;tbnh=118&amp;tbnw=150&amp;ei=ZXtsT6jAI4eEsALB98T8BQ&amp;prev=/search?q=Goals&amp;um=1&amp;hl=en&amp;safe=active&amp;sa=N&amp;rlz=1T4SKPB_enUS338US338&amp;tbm=isch&amp;um=1&amp;itbs=1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imgres?imgurl=http://www.whatsonmybrain.com/wp-content/uploads/2010/04/goal-blocks-image-sm1.jpg&amp;imgrefurl=http://www.whatsonmybrain.com/meditation-reaching-goals/&amp;usg=__fQRqtNolaonwwpvtu2bJk1H20kI=&amp;h=315&amp;w=420&amp;sz=18&amp;hl=en&amp;start=8&amp;zoom=1&amp;tbnid=qZGDqcAj65MAiM:&amp;tbnh=94&amp;tbnw=125&amp;ei=ZXtsT6jAI4eEsALB98T8BQ&amp;prev=/search?q=Goals&amp;um=1&amp;hl=en&amp;safe=active&amp;sa=N&amp;rlz=1T4SKPB_enUS338US338&amp;tbm=isch&amp;um=1&amp;itbs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imgres?imgurl=http://upload.wikimedia.org/wikipedia/commons/7/7c/PDCA-Cycle.png&amp;imgrefurl=http://commons.wikimedia.org/wiki/File:PDCA-Cycle.png&amp;usg=__ehgob2taMfnr0GTf2NbvOhfd6BE=&amp;h=2132&amp;w=3100&amp;sz=548&amp;hl=en&amp;start=3&amp;zoom=1&amp;tbnid=fQxKd5p96JtEnM:&amp;tbnh=103&amp;tbnw=150&amp;ei=FntsT-yfFeL-sQLfpcWGBg&amp;prev=/search?q=pDCA&amp;um=1&amp;hl=en&amp;safe=active&amp;sa=N&amp;rlz=1T4SKPB_enUS338US338&amp;tbm=isch&amp;um=1&amp;itbs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imgres?imgurl=http://www.pontiac.mi.us/images/board_planning.gif&amp;imgrefurl=http://www.pontiac.mi.us/boards/board_planning.html&amp;usg=__9y9nkcPPsFLybWrKWtReAyD5Uo4=&amp;h=308&amp;w=330&amp;sz=10&amp;hl=en&amp;start=9&amp;zoom=1&amp;tbnid=NgUNIwXfFOorEM:&amp;tbnh=111&amp;tbnw=119&amp;ei=j3psT5bqK6KKsQLWltGKBg&amp;prev=/search?q=Planning&amp;um=1&amp;hl=en&amp;safe=active&amp;sa=N&amp;rlz=1T4SKPB_enUS338US338&amp;tbm=isch&amp;um=1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imgres?imgurl=http://images.clipartof.com/small/99525-Royalty-Free-RF-Clipart-Illustration-Of-A-Baby-Boy-Driving-A-Car-And-Wearing-A-Seat-Belt.jpg&amp;imgrefurl=http://www.clipartof.com/portfolio/bnpdesignstudio/illustration/baby-boy-driving-a-car-and-wearing-a-seat-belt-99525.html&amp;usg=__XfSrBWe6d5I42tSmUtZTy4qhu5Q=&amp;h=460&amp;w=450&amp;sz=77&amp;hl=en&amp;start=12&amp;zoom=1&amp;tbnid=Y9M1cJYLlGFVyM:&amp;tbnh=128&amp;tbnw=125&amp;ei=5HpsT9OHDqqBsgLO5IGHBg&amp;prev=/search?q=driving+in+a+car+with+a+seatbelt+on&amp;um=1&amp;hl=en&amp;safe=active&amp;sa=N&amp;rlz=1T4SKPB_enUS338US338&amp;tbm=isch&amp;um=1&amp;itbs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archives.gov/exhibits/powers_of_persuasion/its_a_womans_war_too/images_html/images/we_can_do_it.jpg&amp;imgrefurl=http://www.archives.gov/exhibits/powers_of_persuasion/its_a_womans_war_too/images_html/we_can_do_it.html&amp;usg=__dGlcPo_G4DdqeBuqL0KUOWjf8P8=&amp;h=471&amp;w=360&amp;sz=51&amp;hl=en&amp;start=3&amp;zoom=1&amp;tbnid=s9QRyr7f-hDn0M:&amp;tbnh=129&amp;tbnw=99&amp;ei=IHpsT4TqMOXLsQLI0fCPBg&amp;prev=/search?q=Do&amp;um=1&amp;hl=en&amp;safe=active&amp;sa=N&amp;rlz=1T4SKPB_enUS338US338&amp;tbm=isch&amp;um=1&amp;itbs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6480048" cy="39624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Improving Seatbelt Use at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Ypsilanti High School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Michigan (Student Project)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patc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1295400" cy="12767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77200" y="5943600"/>
            <a:ext cx="762000" cy="386389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996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Marketing Examples: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/>
          <a:srcRect l="24615" t="30346" r="49697" b="21134"/>
          <a:stretch/>
        </p:blipFill>
        <p:spPr bwMode="auto">
          <a:xfrm>
            <a:off x="473765" y="2213113"/>
            <a:ext cx="28956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 cstate="print"/>
          <a:srcRect l="28185" t="27658" r="36797" b="46075"/>
          <a:stretch/>
        </p:blipFill>
        <p:spPr bwMode="auto">
          <a:xfrm>
            <a:off x="3962400" y="2209800"/>
            <a:ext cx="47244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195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467600" cy="4525963"/>
          </a:xfrm>
        </p:spPr>
        <p:txBody>
          <a:bodyPr/>
          <a:lstStyle/>
          <a:p>
            <a:r>
              <a:rPr lang="en-US" dirty="0" smtClean="0"/>
              <a:t>Check- 	</a:t>
            </a:r>
          </a:p>
          <a:p>
            <a:pPr lvl="1"/>
            <a:r>
              <a:rPr lang="en-US" dirty="0" smtClean="0"/>
              <a:t>Post-test- through observation, same as pre-test</a:t>
            </a:r>
          </a:p>
          <a:p>
            <a:pPr lvl="2"/>
            <a:r>
              <a:rPr lang="en-US" dirty="0" smtClean="0"/>
              <a:t>Completed 3/23/12,</a:t>
            </a:r>
            <a:r>
              <a:rPr lang="en-US" dirty="0"/>
              <a:t>  82/93 adolescents were wearing their seatbelt = 88</a:t>
            </a:r>
            <a:r>
              <a:rPr lang="en-US" dirty="0" smtClean="0"/>
              <a:t>% (14% increase from pre-test)</a:t>
            </a:r>
          </a:p>
          <a:p>
            <a:pPr lvl="1"/>
            <a:r>
              <a:rPr lang="en-US" dirty="0" smtClean="0"/>
              <a:t>Survey- evaluating the YAC student members thoughts on how well the group worked together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 descr="http://t1.gstatic.com/images?q=tbn:ANd9GcQ8LkT9F6uKjoq4TULVFkDzeL3UPaM_oln8X0m9CHIJdtWRrkwOcMlYj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19225" cy="13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1.gstatic.com/images?q=tbn:ANd9GcRvopRUxy0TgJgnOrse3EDhJooMLBlf3ip-WFuDsSd3mE34l_RDRhyrzZ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625" y="5257802"/>
            <a:ext cx="1266824" cy="126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3.gstatic.com/images?q=tbn:ANd9GcScfs1QI9es3AQA05B7DXz22cqrShxIsh3hr_eiO_pw4MDUUT-VnW6kB5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0200"/>
            <a:ext cx="1295400" cy="13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61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371600"/>
          </a:xfrm>
        </p:spPr>
        <p:txBody>
          <a:bodyPr>
            <a:normAutofit/>
          </a:bodyPr>
          <a:lstStyle/>
          <a:p>
            <a:pPr marL="420624" lvl="0" indent="-384048" algn="ctr">
              <a:spcBef>
                <a:spcPct val="20000"/>
              </a:spcBef>
            </a:pPr>
            <a:r>
              <a:rPr lang="en-US" sz="4800" dirty="0" smtClean="0"/>
              <a:t>Next steps: Act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86000"/>
            <a:ext cx="4038600" cy="3200400"/>
          </a:xfrm>
        </p:spPr>
        <p:txBody>
          <a:bodyPr/>
          <a:lstStyle/>
          <a:p>
            <a:r>
              <a:rPr lang="en-US" dirty="0" smtClean="0"/>
              <a:t>Seat belt intervention</a:t>
            </a:r>
          </a:p>
          <a:p>
            <a:pPr lvl="1"/>
            <a:r>
              <a:rPr lang="en-US" dirty="0" smtClean="0"/>
              <a:t>YAC may implement the intervention again at the beginning of the next school year depending on their priorities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2286000"/>
            <a:ext cx="4038600" cy="3505200"/>
          </a:xfrm>
        </p:spPr>
        <p:txBody>
          <a:bodyPr/>
          <a:lstStyle/>
          <a:p>
            <a:r>
              <a:rPr lang="en-US" dirty="0" smtClean="0"/>
              <a:t>Group cohesiveness</a:t>
            </a:r>
          </a:p>
          <a:p>
            <a:pPr lvl="1"/>
            <a:r>
              <a:rPr lang="en-US" dirty="0" smtClean="0"/>
              <a:t>Based on the results- gain feedback from the group  and re-evaluate goals and objectives to build a stronger YAC program for the next school year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http://t2.gstatic.com/images?q=tbn:ANd9GcSJ0sgDRcAVpnNvre6tgIgC2d2-n2w5XNjF_DgPrU7dBIOYJFrzm1DfOBY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06680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t3.gstatic.com/images?q=tbn:ANd9GcQm2d-RSxNwtZ1NRVV9xFHVkvj8ByR03OeDRSL_ar8rdWV0SogWFjq_C5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6250"/>
            <a:ext cx="16764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03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A needs assessment of a public high school revealed low seat belt use and high risk for injury due to vehicle crashes among members of this </a:t>
            </a:r>
            <a:r>
              <a:rPr lang="en-US" sz="2400" dirty="0" smtClean="0"/>
              <a:t>population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population-focused intervention focusing on increasing seat belt use was </a:t>
            </a:r>
            <a:r>
              <a:rPr lang="en-US" sz="2400" dirty="0" smtClean="0"/>
              <a:t>designed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peer health education model combined with social marketing were novel features of the </a:t>
            </a:r>
            <a:r>
              <a:rPr lang="en-US" sz="2400" dirty="0" smtClean="0"/>
              <a:t>intervention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ffectiveness </a:t>
            </a:r>
            <a:r>
              <a:rPr lang="en-US" sz="2400" dirty="0"/>
              <a:t>of the intervention will be evaluated using evaluation strategies designed for this intervention and </a:t>
            </a:r>
            <a:r>
              <a:rPr lang="en-US" sz="2400" dirty="0" smtClean="0"/>
              <a:t>population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057400" cy="126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75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have learned: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953000"/>
          </a:xfrm>
        </p:spPr>
        <p:txBody>
          <a:bodyPr>
            <a:normAutofit fontScale="55000" lnSpcReduction="20000"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Times New Roman"/>
                <a:cs typeface="Times New Roman"/>
              </a:rPr>
              <a:t>C</a:t>
            </a:r>
            <a:r>
              <a:rPr lang="en-US" sz="3200" dirty="0" smtClean="0">
                <a:ea typeface="Times New Roman"/>
                <a:cs typeface="Times New Roman"/>
              </a:rPr>
              <a:t>lear </a:t>
            </a:r>
            <a:r>
              <a:rPr lang="en-US" sz="3200" dirty="0">
                <a:ea typeface="Times New Roman"/>
                <a:cs typeface="Times New Roman"/>
              </a:rPr>
              <a:t>expectations and </a:t>
            </a:r>
            <a:r>
              <a:rPr lang="en-US" sz="3200" dirty="0" smtClean="0">
                <a:ea typeface="Times New Roman"/>
                <a:cs typeface="Times New Roman"/>
              </a:rPr>
              <a:t>goals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a typeface="Times New Roman"/>
                <a:cs typeface="Times New Roman"/>
              </a:rPr>
              <a:t>Begin </a:t>
            </a:r>
            <a:r>
              <a:rPr lang="en-US" sz="3200" dirty="0">
                <a:ea typeface="Times New Roman"/>
                <a:cs typeface="Times New Roman"/>
              </a:rPr>
              <a:t>any project with a timeline and keep it </a:t>
            </a:r>
            <a:r>
              <a:rPr lang="en-US" sz="3200" dirty="0" smtClean="0">
                <a:ea typeface="Times New Roman"/>
                <a:cs typeface="Times New Roman"/>
              </a:rPr>
              <a:t>updated 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a typeface="Times New Roman"/>
                <a:cs typeface="Times New Roman"/>
              </a:rPr>
              <a:t>Stay </a:t>
            </a:r>
            <a:r>
              <a:rPr lang="en-US" sz="3200" dirty="0">
                <a:ea typeface="Times New Roman"/>
                <a:cs typeface="Times New Roman"/>
              </a:rPr>
              <a:t>realistic in estimating the amount of time it takes to </a:t>
            </a:r>
            <a:r>
              <a:rPr lang="en-US" sz="3200" dirty="0" smtClean="0">
                <a:ea typeface="Times New Roman"/>
                <a:cs typeface="Times New Roman"/>
              </a:rPr>
              <a:t>accomplish each task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a typeface="Times New Roman"/>
                <a:cs typeface="Times New Roman"/>
              </a:rPr>
              <a:t>Keep open lines of communication with </a:t>
            </a:r>
            <a:r>
              <a:rPr lang="en-US" sz="3200" dirty="0">
                <a:ea typeface="Times New Roman"/>
                <a:cs typeface="Times New Roman"/>
              </a:rPr>
              <a:t>the agency you are working with to </a:t>
            </a:r>
            <a:r>
              <a:rPr lang="en-US" sz="3200" dirty="0" smtClean="0">
                <a:ea typeface="Times New Roman"/>
                <a:cs typeface="Times New Roman"/>
              </a:rPr>
              <a:t>	make sure </a:t>
            </a:r>
            <a:r>
              <a:rPr lang="en-US" sz="3200" dirty="0">
                <a:ea typeface="Times New Roman"/>
                <a:cs typeface="Times New Roman"/>
              </a:rPr>
              <a:t>each group is meeting their expectations and are working </a:t>
            </a:r>
            <a:r>
              <a:rPr lang="en-US" sz="3200" dirty="0" smtClean="0">
                <a:ea typeface="Times New Roman"/>
                <a:cs typeface="Times New Roman"/>
              </a:rPr>
              <a:t>	together towards </a:t>
            </a:r>
            <a:r>
              <a:rPr lang="en-US" sz="3200" dirty="0">
                <a:ea typeface="Times New Roman"/>
                <a:cs typeface="Times New Roman"/>
              </a:rPr>
              <a:t>the same </a:t>
            </a:r>
            <a:r>
              <a:rPr lang="en-US" sz="3200" dirty="0" smtClean="0">
                <a:ea typeface="Times New Roman"/>
                <a:cs typeface="Times New Roman"/>
              </a:rPr>
              <a:t>goals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a typeface="Times New Roman"/>
                <a:cs typeface="Times New Roman"/>
              </a:rPr>
              <a:t>Remember </a:t>
            </a:r>
            <a:r>
              <a:rPr lang="en-US" sz="3200" dirty="0">
                <a:ea typeface="Times New Roman"/>
                <a:cs typeface="Times New Roman"/>
              </a:rPr>
              <a:t>that each project is a learning experience and continues to help </a:t>
            </a:r>
            <a:r>
              <a:rPr lang="en-US" sz="3200" dirty="0" smtClean="0">
                <a:ea typeface="Times New Roman"/>
                <a:cs typeface="Times New Roman"/>
              </a:rPr>
              <a:t>	you </a:t>
            </a:r>
            <a:r>
              <a:rPr lang="en-US" sz="3200" dirty="0">
                <a:ea typeface="Times New Roman"/>
                <a:cs typeface="Times New Roman"/>
              </a:rPr>
              <a:t>grow </a:t>
            </a:r>
            <a:r>
              <a:rPr lang="en-US" sz="3200" dirty="0" smtClean="0">
                <a:ea typeface="Times New Roman"/>
                <a:cs typeface="Times New Roman"/>
              </a:rPr>
              <a:t>as </a:t>
            </a:r>
            <a:r>
              <a:rPr lang="en-US" sz="3200" dirty="0">
                <a:ea typeface="Times New Roman"/>
                <a:cs typeface="Times New Roman"/>
              </a:rPr>
              <a:t>a </a:t>
            </a:r>
            <a:r>
              <a:rPr lang="en-US" sz="3200" dirty="0" smtClean="0">
                <a:ea typeface="Times New Roman"/>
                <a:cs typeface="Times New Roman"/>
              </a:rPr>
              <a:t>professional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a typeface="Calibri"/>
                <a:cs typeface="Times New Roman"/>
              </a:rPr>
              <a:t>Have fun!</a:t>
            </a:r>
            <a:endParaRPr lang="en-US" sz="28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563" y="5784850"/>
            <a:ext cx="15970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238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91200"/>
            <a:ext cx="121285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49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562600"/>
          </a:xfrm>
        </p:spPr>
        <p:txBody>
          <a:bodyPr>
            <a:normAutofit fontScale="47500" lnSpcReduction="20000"/>
          </a:bodyPr>
          <a:lstStyle/>
          <a:p>
            <a:pPr marL="36576" indent="0">
              <a:buNone/>
            </a:pPr>
            <a:endParaRPr lang="en-US" dirty="0"/>
          </a:p>
          <a:p>
            <a:r>
              <a:rPr lang="en-US" dirty="0"/>
              <a:t>American Society for Quality (ASQ).  </a:t>
            </a:r>
            <a:r>
              <a:rPr lang="en-US" i="1" dirty="0"/>
              <a:t>Project Planning and Implementing Tools.</a:t>
            </a:r>
            <a:r>
              <a:rPr lang="en-US" dirty="0"/>
              <a:t>  Retrieved December 30, 2011 from </a:t>
            </a:r>
            <a:r>
              <a:rPr lang="en-US" u="sng" dirty="0">
                <a:solidFill>
                  <a:schemeClr val="bg1"/>
                </a:solidFill>
                <a:hlinkClick r:id="rId2"/>
              </a:rPr>
              <a:t>http://asq.org/learn-about-quality/project-planning-tools/overview/pdca-cycle.html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/>
              <a:t>Grier, S. &amp; Bryant, C.A.  (2005).  Social marketing in public health.  </a:t>
            </a:r>
            <a:r>
              <a:rPr lang="en-US" i="1" dirty="0"/>
              <a:t>Annual Review of Public Health, 26,</a:t>
            </a:r>
            <a:r>
              <a:rPr lang="en-US" dirty="0"/>
              <a:t> 319-339.</a:t>
            </a:r>
          </a:p>
          <a:p>
            <a:r>
              <a:rPr lang="en-US" dirty="0" err="1"/>
              <a:t>Mellanby</a:t>
            </a:r>
            <a:r>
              <a:rPr lang="en-US" dirty="0"/>
              <a:t>, A. R., Rees, J. B. &amp; Tripp, J. H.  (2000).  Peer-led and adult-led school health education: a critical review of available comparative research. </a:t>
            </a:r>
            <a:r>
              <a:rPr lang="en-US" i="1" dirty="0"/>
              <a:t>Health Education Research, 15 (5),</a:t>
            </a:r>
            <a:r>
              <a:rPr lang="en-US" dirty="0"/>
              <a:t> 533-545.</a:t>
            </a:r>
          </a:p>
          <a:p>
            <a:r>
              <a:rPr lang="en-US" dirty="0"/>
              <a:t>National Center for Chronic Disease Prevention and Health Promotion (CDC).  </a:t>
            </a:r>
            <a:r>
              <a:rPr lang="en-US" i="1" dirty="0"/>
              <a:t>Injury Prevention &amp; Control. </a:t>
            </a:r>
            <a:r>
              <a:rPr lang="en-US" dirty="0"/>
              <a:t>Retrieved January 16, 2012 from </a:t>
            </a:r>
            <a:r>
              <a:rPr lang="en-US" u="sng" dirty="0">
                <a:hlinkClick r:id="rId3"/>
              </a:rPr>
              <a:t>http://www.cdc.gov/motorvehiclesafety/teen_drivers/teendrivers_factsheet.html</a:t>
            </a:r>
            <a:r>
              <a:rPr lang="en-US" dirty="0"/>
              <a:t>  </a:t>
            </a:r>
          </a:p>
          <a:p>
            <a:r>
              <a:rPr lang="en-US" dirty="0"/>
              <a:t>National Center for Chronic Disease Prevention and Health Promotion (CDC).  </a:t>
            </a:r>
            <a:r>
              <a:rPr lang="en-US" i="1" dirty="0"/>
              <a:t>NCHS Data Brief.  </a:t>
            </a:r>
            <a:r>
              <a:rPr lang="en-US" dirty="0"/>
              <a:t>Retrieved January 16, 2012 from </a:t>
            </a:r>
            <a:r>
              <a:rPr lang="en-US" u="sng" dirty="0">
                <a:hlinkClick r:id="rId4"/>
              </a:rPr>
              <a:t>http://www.cdc.gov/nchs/data/databriefs/db37.htm</a:t>
            </a:r>
            <a:r>
              <a:rPr lang="en-US" dirty="0"/>
              <a:t> </a:t>
            </a:r>
          </a:p>
          <a:p>
            <a:r>
              <a:rPr lang="en-US" dirty="0"/>
              <a:t>National Highway Traffic Safety Administration (NHTSA).  </a:t>
            </a:r>
            <a:r>
              <a:rPr lang="en-US" i="1" dirty="0"/>
              <a:t>Traffic Safety Facts</a:t>
            </a:r>
            <a:r>
              <a:rPr lang="en-US" dirty="0"/>
              <a:t>.  Retrieved January 13, 2012 from </a:t>
            </a:r>
            <a:r>
              <a:rPr lang="en-US" u="sng" dirty="0">
                <a:hlinkClick r:id="rId5"/>
              </a:rPr>
              <a:t>http://www-nrd.nhtsa.dot.gov/Pubs/810807.PDF</a:t>
            </a:r>
            <a:r>
              <a:rPr lang="en-US" dirty="0"/>
              <a:t> </a:t>
            </a:r>
          </a:p>
          <a:p>
            <a:r>
              <a:rPr lang="en-US" dirty="0"/>
              <a:t>Regional Alliance for Healthy Schools (RAHS).  </a:t>
            </a:r>
            <a:r>
              <a:rPr lang="en-US" i="1" dirty="0"/>
              <a:t>Youth Advisory Councils</a:t>
            </a:r>
            <a:r>
              <a:rPr lang="en-US" dirty="0"/>
              <a:t>.  Retrieved February 18, 2012 from </a:t>
            </a:r>
            <a:r>
              <a:rPr lang="en-US" u="sng" dirty="0">
                <a:hlinkClick r:id="rId6"/>
              </a:rPr>
              <a:t>http://www.a2schools.org/rahs/youth_advisory_councils</a:t>
            </a:r>
            <a:r>
              <a:rPr lang="en-US" dirty="0"/>
              <a:t> </a:t>
            </a:r>
          </a:p>
          <a:p>
            <a:r>
              <a:rPr lang="en-US" dirty="0"/>
              <a:t>Social Marketing Journal.  Five Benefits of Social Marketing.  Retrieved March 3, 2012 from </a:t>
            </a:r>
            <a:r>
              <a:rPr lang="en-US" u="sng" dirty="0">
                <a:hlinkClick r:id="rId7"/>
              </a:rPr>
              <a:t>http://socialmarketingjournal.com/2008/06/08/benefits-social-marketing/</a:t>
            </a:r>
            <a:r>
              <a:rPr lang="en-US" dirty="0"/>
              <a:t> </a:t>
            </a:r>
          </a:p>
          <a:p>
            <a:r>
              <a:rPr lang="en-US" dirty="0" err="1"/>
              <a:t>Storey</a:t>
            </a:r>
            <a:r>
              <a:rPr lang="en-US" dirty="0"/>
              <a:t>, J. D., </a:t>
            </a:r>
            <a:r>
              <a:rPr lang="en-US" dirty="0" err="1"/>
              <a:t>Saffitz</a:t>
            </a:r>
            <a:r>
              <a:rPr lang="en-US" dirty="0"/>
              <a:t>, G.B. &amp; </a:t>
            </a:r>
            <a:r>
              <a:rPr lang="en-US" dirty="0" err="1"/>
              <a:t>Rimon</a:t>
            </a:r>
            <a:r>
              <a:rPr lang="en-US" dirty="0"/>
              <a:t>, J.G.  (2008).  Social Marketing. In K. </a:t>
            </a:r>
            <a:r>
              <a:rPr lang="en-US" dirty="0" err="1"/>
              <a:t>Glanz</a:t>
            </a:r>
            <a:r>
              <a:rPr lang="en-US" dirty="0"/>
              <a:t>, B.K. </a:t>
            </a:r>
            <a:r>
              <a:rPr lang="en-US" dirty="0" err="1"/>
              <a:t>Rimer</a:t>
            </a:r>
            <a:r>
              <a:rPr lang="en-US" dirty="0"/>
              <a:t> &amp; K. </a:t>
            </a:r>
            <a:r>
              <a:rPr lang="en-US" dirty="0" err="1"/>
              <a:t>Viswanath</a:t>
            </a:r>
            <a:r>
              <a:rPr lang="en-US" dirty="0"/>
              <a:t> (Eds.), </a:t>
            </a:r>
            <a:r>
              <a:rPr lang="en-US" i="1" dirty="0"/>
              <a:t>Health behavior and health education; theory, research, and practice</a:t>
            </a:r>
            <a:r>
              <a:rPr lang="en-US" dirty="0"/>
              <a:t> (pp.435-464).  San Francisco, CA: </a:t>
            </a:r>
            <a:r>
              <a:rPr lang="en-US" dirty="0" err="1"/>
              <a:t>Jossey</a:t>
            </a:r>
            <a:r>
              <a:rPr lang="en-US" dirty="0"/>
              <a:t>-Bass.</a:t>
            </a:r>
          </a:p>
          <a:p>
            <a:r>
              <a:rPr lang="en-US" dirty="0"/>
              <a:t>The Community Tool Box.  </a:t>
            </a:r>
            <a:r>
              <a:rPr lang="en-US" i="1" dirty="0"/>
              <a:t>Overview and Evidence Base- Implementing Effective Interventions</a:t>
            </a:r>
            <a:r>
              <a:rPr lang="en-US" dirty="0"/>
              <a:t>.  Retrieved January 26, 2012 from </a:t>
            </a:r>
            <a:r>
              <a:rPr lang="en-US" u="sng" dirty="0">
                <a:hlinkClick r:id="rId8"/>
              </a:rPr>
              <a:t>http://ctb.ku.edu/en/promisingapproach/tools_bp_sub_section_68.aspx</a:t>
            </a:r>
            <a:r>
              <a:rPr lang="en-US" dirty="0"/>
              <a:t> </a:t>
            </a:r>
          </a:p>
          <a:p>
            <a:r>
              <a:rPr lang="en-US" dirty="0" err="1"/>
              <a:t>Thuen</a:t>
            </a:r>
            <a:r>
              <a:rPr lang="en-US" dirty="0"/>
              <a:t>, F. &amp; Rise, J.  (1994).  Young adolescents’ intention to use seat belts: the role of attitudinal and normative beliefs.  </a:t>
            </a:r>
            <a:r>
              <a:rPr lang="en-US" i="1" dirty="0"/>
              <a:t>Health Education Research, 9 (2),</a:t>
            </a:r>
            <a:r>
              <a:rPr lang="en-US" dirty="0"/>
              <a:t> 215-223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4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7223" y="1219200"/>
            <a:ext cx="6480048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Questions???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Thank you.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http://t2.gstatic.com/images?q=tbn:ANd9GcTd2c3ZPQYs6AUxRtC2_rc6TBIqBgRy71-Etpnb0MT6iSuiNzJe5nHKzy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547" y="3810000"/>
            <a:ext cx="2819400" cy="210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29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Alliance for Healthy Schools (RAHS)- clinic opened at Ypsilanti High School Jan 2011</a:t>
            </a:r>
          </a:p>
          <a:p>
            <a:r>
              <a:rPr lang="en-US" dirty="0" smtClean="0"/>
              <a:t>Youth Advisory Council (YAC)- group started in October 2011</a:t>
            </a:r>
            <a:endParaRPr lang="en-US" dirty="0"/>
          </a:p>
        </p:txBody>
      </p:sp>
      <p:pic>
        <p:nvPicPr>
          <p:cNvPr id="4" name="Picture 3" descr="http://t1.gstatic.com/images?q=tbn:ANd9GcQG93Lp-tGXLAV-PRPSyrsbHJCGhHOatdFykot22Grg_mK9mDsoSxcZsDwtF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81600"/>
            <a:ext cx="15811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 cstate="print"/>
          <a:srcRect l="37472" t="33443" r="37101" b="34524"/>
          <a:stretch/>
        </p:blipFill>
        <p:spPr bwMode="auto">
          <a:xfrm>
            <a:off x="533400" y="5105400"/>
            <a:ext cx="1524000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34350" y="6255164"/>
            <a:ext cx="7620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3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r>
              <a:rPr lang="en-US" sz="2800" dirty="0">
                <a:solidFill>
                  <a:prstClr val="white"/>
                </a:solidFill>
              </a:rPr>
              <a:t>Identification of the Community- </a:t>
            </a:r>
            <a:endParaRPr lang="en-US" sz="2800" dirty="0" smtClean="0">
              <a:solidFill>
                <a:prstClr val="white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sz="2400" dirty="0">
                <a:ea typeface="Times New Roman"/>
              </a:rPr>
              <a:t>The median age in the city of Ypsilanti is 23.6 years; 47% are male and 53% are female.  The majority of the population is White (61.4%) or African American (31</a:t>
            </a:r>
            <a:r>
              <a:rPr lang="en-US" sz="2400" dirty="0" smtClean="0">
                <a:ea typeface="Times New Roman"/>
              </a:rPr>
              <a:t>%)</a:t>
            </a:r>
            <a:endParaRPr lang="en-US" sz="2400" dirty="0">
              <a:solidFill>
                <a:prstClr val="white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sz="2400" dirty="0" smtClean="0">
                <a:solidFill>
                  <a:prstClr val="white"/>
                </a:solidFill>
              </a:rPr>
              <a:t>Ypsilanti </a:t>
            </a:r>
            <a:r>
              <a:rPr lang="en-US" sz="2400" dirty="0">
                <a:solidFill>
                  <a:prstClr val="white"/>
                </a:solidFill>
              </a:rPr>
              <a:t>High School Students (YHS) range in age from 14-18 &amp; </a:t>
            </a:r>
            <a:r>
              <a:rPr lang="en-US" sz="2400" dirty="0">
                <a:solidFill>
                  <a:prstClr val="white"/>
                </a:solidFill>
                <a:ea typeface="Times New Roman"/>
              </a:rPr>
              <a:t>majority of YHS students are racial minorities (81.9% non-Caucasian).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DCE-D1CC-4399-A014-94B7CBC30E1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http://t3.gstatic.com/images?q=tbn:ANd9GcRqFdNGdLhDrfn_PkYfJBC64R3SK_bALNH2kb9aDbQKYUmfY6RRinrJiZrX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18043"/>
            <a:ext cx="142875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t2.gstatic.com/images?q=tbn:ANd9GcRpdOxHf29A6wni54egVdaE9n5d9MysoG9ljfubltwVt4DEeMJbc99mg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152400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430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520"/>
            <a:ext cx="7467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Unintentional deaths are among the largest causes of injuries and death among children ages 14 to 18</a:t>
            </a:r>
            <a:r>
              <a:rPr lang="en-US" sz="2400" dirty="0"/>
              <a:t> </a:t>
            </a:r>
            <a:r>
              <a:rPr lang="en-US" sz="2400" dirty="0" smtClean="0"/>
              <a:t>from 1999-2009 accounting for:</a:t>
            </a:r>
          </a:p>
          <a:p>
            <a:pPr lvl="2">
              <a:buClr>
                <a:srgbClr val="4F81BD"/>
              </a:buClr>
            </a:pPr>
            <a:r>
              <a:rPr lang="en-US" sz="2000" dirty="0" smtClean="0"/>
              <a:t>State: </a:t>
            </a:r>
            <a:r>
              <a:rPr lang="en-US" sz="2000" dirty="0" smtClean="0">
                <a:solidFill>
                  <a:prstClr val="white"/>
                </a:solidFill>
              </a:rPr>
              <a:t>54% </a:t>
            </a:r>
            <a:endParaRPr lang="en-US" sz="2000" i="1" dirty="0">
              <a:solidFill>
                <a:srgbClr val="FF0000"/>
              </a:solidFill>
            </a:endParaRPr>
          </a:p>
          <a:p>
            <a:pPr lvl="2">
              <a:buClr>
                <a:srgbClr val="4F81BD"/>
              </a:buClr>
            </a:pPr>
            <a:r>
              <a:rPr lang="en-US" sz="2000" dirty="0" smtClean="0"/>
              <a:t>National : 55% </a:t>
            </a:r>
          </a:p>
          <a:p>
            <a:r>
              <a:rPr lang="en-US" sz="2600" dirty="0" smtClean="0"/>
              <a:t>Healthy People 2020- </a:t>
            </a:r>
          </a:p>
          <a:p>
            <a:pPr lvl="1"/>
            <a:r>
              <a:rPr lang="en-US" sz="2400" dirty="0" smtClean="0"/>
              <a:t>Reduce </a:t>
            </a:r>
            <a:r>
              <a:rPr lang="en-US" sz="2400" dirty="0"/>
              <a:t>motor vehicle crash-related </a:t>
            </a:r>
            <a:r>
              <a:rPr lang="en-US" sz="2400" dirty="0" smtClean="0"/>
              <a:t>deaths</a:t>
            </a:r>
          </a:p>
          <a:p>
            <a:pPr lvl="1"/>
            <a:r>
              <a:rPr lang="en-US" sz="2400" dirty="0" smtClean="0"/>
              <a:t>Increase the use of safety belts</a:t>
            </a:r>
          </a:p>
          <a:p>
            <a:pPr marL="36576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170714"/>
            <a:ext cx="762000" cy="365125"/>
          </a:xfrm>
        </p:spPr>
        <p:txBody>
          <a:bodyPr/>
          <a:lstStyle/>
          <a:p>
            <a:fld id="{A1DB9DCE-D1CC-4399-A014-94B7CBC30E12}" type="slidenum">
              <a:rPr lang="en-US" sz="1600" smtClean="0">
                <a:solidFill>
                  <a:schemeClr val="tx1"/>
                </a:solidFill>
              </a:rPr>
              <a:pPr/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16637"/>
            <a:ext cx="1066800" cy="12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RsLbxDuGMdwLHfULz960qbkQhbATH1fNfxurFbMIlY3Ue_VTVNbjtPg_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34048"/>
            <a:ext cx="1593747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1.gstatic.com/images?q=tbn:ANd9GcSmHFObd9rTSBHxlEdrHbDT2FDO3JjEiDUAAQSMsQScPRslct-tfYvpb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23187"/>
            <a:ext cx="1828800" cy="118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38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Review of the Literature: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/>
                <a:ea typeface="Times New Roman"/>
              </a:rPr>
              <a:t>(Research has found) when </a:t>
            </a:r>
            <a:r>
              <a:rPr lang="en-US" sz="2400" dirty="0">
                <a:latin typeface="Times New Roman"/>
                <a:ea typeface="Times New Roman"/>
              </a:rPr>
              <a:t>seat belts are used they reduce the risk of fatal injury to the front seat passenger by </a:t>
            </a:r>
            <a:r>
              <a:rPr lang="en-US" sz="2400" dirty="0" smtClean="0">
                <a:latin typeface="Times New Roman"/>
                <a:ea typeface="Times New Roman"/>
              </a:rPr>
              <a:t>45% (percent) </a:t>
            </a:r>
            <a:r>
              <a:rPr lang="en-US" sz="2400" dirty="0">
                <a:latin typeface="Times New Roman"/>
                <a:ea typeface="Times New Roman"/>
              </a:rPr>
              <a:t>and the risk of moderate to critical injury by </a:t>
            </a:r>
            <a:r>
              <a:rPr lang="en-US" sz="2400" dirty="0" smtClean="0">
                <a:latin typeface="Times New Roman"/>
                <a:ea typeface="Times New Roman"/>
              </a:rPr>
              <a:t>50% (percent) </a:t>
            </a:r>
            <a:r>
              <a:rPr lang="en-US" sz="2400" dirty="0">
                <a:latin typeface="Times New Roman"/>
                <a:ea typeface="Times New Roman"/>
              </a:rPr>
              <a:t>(NHTSA, 2011</a:t>
            </a:r>
            <a:r>
              <a:rPr lang="en-US" sz="2400" dirty="0" smtClean="0">
                <a:latin typeface="Times New Roman"/>
                <a:ea typeface="Times New Roman"/>
              </a:rPr>
              <a:t>).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2400" dirty="0" smtClean="0">
                <a:latin typeface="Times New Roman"/>
              </a:rPr>
              <a:t>Peer health education places focus on interactive learning which requires participation between the student educator and their peer</a:t>
            </a:r>
          </a:p>
          <a:p>
            <a:pPr lvl="1"/>
            <a:r>
              <a:rPr lang="en-US" sz="2000" dirty="0">
                <a:latin typeface="Times New Roman"/>
                <a:ea typeface="Times New Roman"/>
              </a:rPr>
              <a:t>H</a:t>
            </a:r>
            <a:r>
              <a:rPr lang="en-US" sz="2000" dirty="0" smtClean="0">
                <a:latin typeface="Times New Roman"/>
                <a:ea typeface="Times New Roman"/>
              </a:rPr>
              <a:t>as </a:t>
            </a:r>
            <a:r>
              <a:rPr lang="en-US" sz="2000" dirty="0">
                <a:latin typeface="Times New Roman"/>
                <a:ea typeface="Times New Roman"/>
              </a:rPr>
              <a:t>been widely used in many schools and many different topics.  Critics </a:t>
            </a:r>
            <a:r>
              <a:rPr lang="en-US" sz="2000" dirty="0" smtClean="0">
                <a:latin typeface="Times New Roman"/>
                <a:ea typeface="Times New Roman"/>
              </a:rPr>
              <a:t>suggest </a:t>
            </a:r>
            <a:r>
              <a:rPr lang="en-US" sz="2000" dirty="0">
                <a:latin typeface="Times New Roman"/>
                <a:ea typeface="Times New Roman"/>
              </a:rPr>
              <a:t>that it can be an effective way to educate teens as long as the information if delivered in an accurate and sound method</a:t>
            </a:r>
            <a:r>
              <a:rPr lang="en-US" sz="2000" dirty="0" smtClean="0">
                <a:latin typeface="Times New Roman"/>
                <a:ea typeface="Times New Roman"/>
              </a:rPr>
              <a:t>.</a:t>
            </a:r>
          </a:p>
          <a:p>
            <a:r>
              <a:rPr lang="en-US" sz="2400" dirty="0" smtClean="0">
                <a:latin typeface="Times New Roman"/>
                <a:ea typeface="Times New Roman"/>
              </a:rPr>
              <a:t>It may </a:t>
            </a:r>
            <a:r>
              <a:rPr lang="en-US" sz="2400" dirty="0">
                <a:latin typeface="Times New Roman"/>
                <a:ea typeface="Times New Roman"/>
              </a:rPr>
              <a:t>be more appropriate to influence the adolescent’s behavior and beliefs than try to directly motivate them to comply (</a:t>
            </a:r>
            <a:r>
              <a:rPr lang="en-US" sz="2400" dirty="0" err="1">
                <a:latin typeface="Times New Roman"/>
                <a:ea typeface="Times New Roman"/>
              </a:rPr>
              <a:t>Thuen</a:t>
            </a:r>
            <a:r>
              <a:rPr lang="en-US" sz="2400" dirty="0">
                <a:latin typeface="Times New Roman"/>
                <a:ea typeface="Times New Roman"/>
              </a:rPr>
              <a:t> &amp; Rise, 1994)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762000" cy="365125"/>
          </a:xfrm>
        </p:spPr>
        <p:txBody>
          <a:bodyPr/>
          <a:lstStyle/>
          <a:p>
            <a:fld id="{A1DB9DCE-D1CC-4399-A014-94B7CBC30E12}" type="slidenum">
              <a:rPr lang="en-US" sz="1600" smtClean="0">
                <a:solidFill>
                  <a:schemeClr val="tx1"/>
                </a:solidFill>
              </a:rPr>
              <a:pPr/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 descr="http://t1.gstatic.com/images?q=tbn:ANd9GcSU1Vdj_LbQMwQpqefnKY0x87ayD4OhUsF5ESQYQePedbEZ2-ImmeQpaDpt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1428750" cy="126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046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7467600" cy="3200401"/>
          </a:xfrm>
        </p:spPr>
        <p:txBody>
          <a:bodyPr/>
          <a:lstStyle/>
          <a:p>
            <a:pPr lvl="1"/>
            <a:r>
              <a:rPr lang="en-US" sz="2400" dirty="0" smtClean="0"/>
              <a:t>1.) 100% of Ypsilanti High School students </a:t>
            </a:r>
          </a:p>
          <a:p>
            <a:pPr marL="448056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wear their seat belts 100% of the time</a:t>
            </a:r>
          </a:p>
          <a:p>
            <a:pPr lvl="1"/>
            <a:r>
              <a:rPr lang="en-US" sz="2400" dirty="0" smtClean="0"/>
              <a:t>2.) I</a:t>
            </a:r>
            <a:r>
              <a:rPr lang="en-US" sz="2400" dirty="0" smtClean="0">
                <a:ea typeface="Times New Roman"/>
              </a:rPr>
              <a:t>mprove </a:t>
            </a:r>
            <a:r>
              <a:rPr lang="en-US" sz="2400" dirty="0">
                <a:ea typeface="Times New Roman"/>
              </a:rPr>
              <a:t>the health of Ypsilanti high school </a:t>
            </a:r>
            <a:r>
              <a:rPr lang="en-US" sz="2400" dirty="0" smtClean="0">
                <a:ea typeface="Times New Roman"/>
              </a:rPr>
              <a:t>	students </a:t>
            </a:r>
            <a:r>
              <a:rPr lang="en-US" sz="2400" dirty="0">
                <a:ea typeface="Times New Roman"/>
              </a:rPr>
              <a:t>by developing a stronger YAC </a:t>
            </a:r>
            <a:r>
              <a:rPr lang="en-US" sz="2400" dirty="0" smtClean="0">
                <a:ea typeface="Times New Roman"/>
              </a:rPr>
              <a:t>	program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183934"/>
            <a:ext cx="762000" cy="365125"/>
          </a:xfrm>
        </p:spPr>
        <p:txBody>
          <a:bodyPr/>
          <a:lstStyle/>
          <a:p>
            <a:fld id="{A1DB9DCE-D1CC-4399-A014-94B7CBC30E12}" type="slidenum">
              <a:rPr lang="en-US" sz="1600" smtClean="0">
                <a:solidFill>
                  <a:schemeClr val="tx1"/>
                </a:solidFill>
              </a:rPr>
              <a:pPr/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t3.gstatic.com/images?q=tbn:ANd9GcT2l798UN5ywT_rmIdYS6m1hpWJYJGk6NQ4H8MqLDvHZybvxNn1FuoN1D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t3.gstatic.com/images?q=tbn:ANd9GcQweC1D879coGtcug3KkfmJbgaotUZmNWEyGCwBS01hE4icD7uZ-VPQvw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42" r="7839"/>
          <a:stretch/>
        </p:blipFill>
        <p:spPr bwMode="auto">
          <a:xfrm>
            <a:off x="7696200" y="457200"/>
            <a:ext cx="1356360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 descr="http://t2.gstatic.com/images?q=tbn:ANd9GcQ-1XJJD6lJQ37jyHpyqzkQASbHspxHGRGGr9xGvApdj7yPi9wWgPqHf94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0"/>
            <a:ext cx="180975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452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Plan, Do, Check, Act Model (PDCA)</a:t>
            </a:r>
          </a:p>
          <a:p>
            <a:pPr lvl="1"/>
            <a:r>
              <a:rPr lang="en-US" dirty="0" smtClean="0"/>
              <a:t>Model used for continuous quality improvement</a:t>
            </a:r>
          </a:p>
          <a:p>
            <a:pPr lvl="1"/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Plan: </a:t>
            </a:r>
            <a:r>
              <a:rPr lang="en-US" dirty="0"/>
              <a:t>Recognize an opportunity and plan a </a:t>
            </a:r>
            <a:r>
              <a:rPr lang="en-US" dirty="0" smtClean="0"/>
              <a:t>change 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Do: </a:t>
            </a:r>
            <a:r>
              <a:rPr lang="en-US" dirty="0"/>
              <a:t>Test the change. Carry out a small-scale </a:t>
            </a:r>
            <a:r>
              <a:rPr lang="en-US" dirty="0" smtClean="0"/>
              <a:t>intervention 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Check: </a:t>
            </a:r>
            <a:r>
              <a:rPr lang="en-US" dirty="0"/>
              <a:t>Review the test, analyze the results and identify what you’ve learned.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Act: </a:t>
            </a:r>
            <a:r>
              <a:rPr lang="en-US" dirty="0"/>
              <a:t>Take action based on what you learned in the study step: If the change did not work, go through the cycle again with a different plan. If you were successful, incorporate what you learned from the test into wider changes. Use what you learned to plan new improvements, beginning the cycle again.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762000" cy="365125"/>
          </a:xfrm>
        </p:spPr>
        <p:txBody>
          <a:bodyPr/>
          <a:lstStyle/>
          <a:p>
            <a:fld id="{A1DB9DCE-D1CC-4399-A014-94B7CBC30E12}" type="slidenum">
              <a:rPr lang="en-US" sz="1600" smtClean="0">
                <a:solidFill>
                  <a:schemeClr val="tx1"/>
                </a:solidFill>
              </a:rPr>
              <a:pPr/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t2.gstatic.com/images?q=tbn:ANd9GcSWeURaN67zGz41ky98bmn1cqsZhv_zSMVhju_HvDXFfT18NEuusXelryY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120" y="23191"/>
            <a:ext cx="219075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67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pPr lvl="1"/>
            <a:r>
              <a:rPr lang="en-US" dirty="0" smtClean="0"/>
              <a:t>Needs assessment by RAHS- only 63% of the students in 10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 grade reported wearing their seat belt 100% of the time compared to the national average of 85%</a:t>
            </a:r>
          </a:p>
          <a:p>
            <a:pPr lvl="1"/>
            <a:r>
              <a:rPr lang="en-US" dirty="0" smtClean="0"/>
              <a:t>Pre-test completed through observation- only 74% of students arrived to school with their seat belt on (completed 2/17/12, 68/91)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096000"/>
            <a:ext cx="762000" cy="365125"/>
          </a:xfrm>
        </p:spPr>
        <p:txBody>
          <a:bodyPr/>
          <a:lstStyle/>
          <a:p>
            <a:fld id="{A1DB9DCE-D1CC-4399-A014-94B7CBC30E12}" type="slidenum">
              <a:rPr lang="en-US" sz="1600" smtClean="0">
                <a:solidFill>
                  <a:schemeClr val="tx1"/>
                </a:solidFill>
              </a:rPr>
              <a:pPr/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t1.gstatic.com/images?q=tbn:ANd9GcTm3JqAtXwilpjnCfcp-TPARrJTHKWD4hhLvZ8Vz1xAd-yMiKLJLmrJ7b8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620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t1.gstatic.com/images?q=tbn:ANd9GcSASXmkbiEqgYmT4O4FxY-VS7B0QL1QE8aclktjpMtfdyGGiDzoIahIOGLL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44780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23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the Interventions </a:t>
            </a:r>
          </a:p>
          <a:p>
            <a:pPr lvl="1"/>
            <a:r>
              <a:rPr lang="en-US" dirty="0" smtClean="0"/>
              <a:t>Social marketing </a:t>
            </a:r>
            <a:r>
              <a:rPr lang="en-US" i="1" dirty="0" smtClean="0"/>
              <a:t>  </a:t>
            </a:r>
            <a:endParaRPr lang="en-US" dirty="0" smtClean="0"/>
          </a:p>
          <a:p>
            <a:pPr lvl="1"/>
            <a:r>
              <a:rPr lang="en-US" dirty="0" smtClean="0"/>
              <a:t>Peer Health Education</a:t>
            </a:r>
          </a:p>
          <a:p>
            <a:pPr lvl="1"/>
            <a:r>
              <a:rPr lang="en-US" dirty="0" smtClean="0"/>
              <a:t>Adult leadership for YAC: Liz Loomis, NP; Janice Mitcham, </a:t>
            </a:r>
            <a:r>
              <a:rPr lang="en-US" dirty="0"/>
              <a:t>MPH, </a:t>
            </a:r>
            <a:r>
              <a:rPr lang="en-US" dirty="0" smtClean="0"/>
              <a:t>LMSW; Amanda O’Reilly</a:t>
            </a:r>
          </a:p>
          <a:p>
            <a:pPr lvl="1"/>
            <a:r>
              <a:rPr lang="en-US" dirty="0" smtClean="0"/>
              <a:t>Social Marketing used by YAC members to educate their peers- buttons and wrist bands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762000" cy="365125"/>
          </a:xfrm>
        </p:spPr>
        <p:txBody>
          <a:bodyPr/>
          <a:lstStyle/>
          <a:p>
            <a:fld id="{A1DB9DCE-D1CC-4399-A014-94B7CBC30E12}" type="slidenum">
              <a:rPr lang="en-US" sz="1600" smtClean="0">
                <a:solidFill>
                  <a:schemeClr val="tx1"/>
                </a:solidFill>
              </a:rPr>
              <a:pPr/>
              <a:t>9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 descr="http://t1.gstatic.com/images?q=tbn:ANd9GcQ2DlHbn5eb1CwS8gxd0x47_y5BpAIqh1mgmqhYd2h79NillWwizea8Y6Q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171575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1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1053</Words>
  <Application>Microsoft Office PowerPoint</Application>
  <PresentationFormat>On-screen Show (4:3)</PresentationFormat>
  <Paragraphs>106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Slide 1</vt:lpstr>
      <vt:lpstr>Background:</vt:lpstr>
      <vt:lpstr>Introduction:</vt:lpstr>
      <vt:lpstr>Introduction:</vt:lpstr>
      <vt:lpstr>Review of the Literature:</vt:lpstr>
      <vt:lpstr>Goals:</vt:lpstr>
      <vt:lpstr>Planning Model</vt:lpstr>
      <vt:lpstr>Plan:</vt:lpstr>
      <vt:lpstr>Do:</vt:lpstr>
      <vt:lpstr>Social Marketing Examples:</vt:lpstr>
      <vt:lpstr>Evaluation Plan:</vt:lpstr>
      <vt:lpstr>Next steps: Act</vt:lpstr>
      <vt:lpstr>Conclusions:</vt:lpstr>
      <vt:lpstr>What I have learned:</vt:lpstr>
      <vt:lpstr>References:</vt:lpstr>
      <vt:lpstr>Slide 16</vt:lpstr>
    </vt:vector>
  </TitlesOfParts>
  <Company>University of Michigan Hospital and Health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Seatbelt  Use at  Ypsilanti High School</dc:title>
  <dc:creator>aoreilly</dc:creator>
  <cp:lastModifiedBy>User</cp:lastModifiedBy>
  <cp:revision>28</cp:revision>
  <dcterms:created xsi:type="dcterms:W3CDTF">2012-03-16T00:53:09Z</dcterms:created>
  <dcterms:modified xsi:type="dcterms:W3CDTF">2014-05-06T10:58:43Z</dcterms:modified>
</cp:coreProperties>
</file>