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8" r:id="rId3"/>
    <p:sldId id="257" r:id="rId4"/>
    <p:sldId id="295" r:id="rId5"/>
    <p:sldId id="264" r:id="rId6"/>
    <p:sldId id="285" r:id="rId7"/>
    <p:sldId id="271" r:id="rId8"/>
    <p:sldId id="274" r:id="rId9"/>
    <p:sldId id="275" r:id="rId10"/>
    <p:sldId id="280" r:id="rId11"/>
    <p:sldId id="279" r:id="rId12"/>
    <p:sldId id="298" r:id="rId13"/>
    <p:sldId id="272" r:id="rId14"/>
    <p:sldId id="296" r:id="rId15"/>
    <p:sldId id="286" r:id="rId16"/>
    <p:sldId id="287" r:id="rId17"/>
    <p:sldId id="265" r:id="rId18"/>
    <p:sldId id="266" r:id="rId19"/>
    <p:sldId id="288" r:id="rId20"/>
    <p:sldId id="258" r:id="rId21"/>
    <p:sldId id="277" r:id="rId22"/>
    <p:sldId id="281" r:id="rId23"/>
    <p:sldId id="282" r:id="rId24"/>
    <p:sldId id="289" r:id="rId25"/>
    <p:sldId id="297" r:id="rId26"/>
    <p:sldId id="290" r:id="rId27"/>
    <p:sldId id="267" r:id="rId28"/>
    <p:sldId id="260" r:id="rId29"/>
    <p:sldId id="292" r:id="rId30"/>
    <p:sldId id="261" r:id="rId31"/>
    <p:sldId id="291" r:id="rId32"/>
    <p:sldId id="283" r:id="rId33"/>
    <p:sldId id="262" r:id="rId34"/>
    <p:sldId id="268" r:id="rId35"/>
    <p:sldId id="263" r:id="rId36"/>
    <p:sldId id="294" r:id="rId37"/>
    <p:sldId id="293" r:id="rId38"/>
    <p:sldId id="270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601" autoAdjust="0"/>
    <p:restoredTop sz="94660"/>
  </p:normalViewPr>
  <p:slideViewPr>
    <p:cSldViewPr>
      <p:cViewPr varScale="1">
        <p:scale>
          <a:sx n="89" d="100"/>
          <a:sy n="89" d="100"/>
        </p:scale>
        <p:origin x="-197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06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78A469-27F3-4CE1-B444-B12805A5BA06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312BA3-9750-4D8A-8D7B-1478D2B0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7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BB72E9-424D-40C5-BDEE-0651A069DB9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74B8E4-E9B9-4D13-B2EA-F9B3EAEC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Welcome and Introductions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Introduce yourself and how/why you became interested in trauma &amp; early childhood</a:t>
            </a:r>
          </a:p>
          <a:p>
            <a:endParaRPr lang="en-US" sz="2000" dirty="0"/>
          </a:p>
          <a:p>
            <a:r>
              <a:rPr lang="en-US" sz="2000" dirty="0" smtClean="0"/>
              <a:t>Encourage audience participation, indicate when you want to have questions/discussion</a:t>
            </a:r>
          </a:p>
          <a:p>
            <a:endParaRPr lang="en-US" sz="2000" dirty="0" smtClean="0"/>
          </a:p>
          <a:p>
            <a:r>
              <a:rPr lang="en-US" sz="2000" dirty="0" smtClean="0"/>
              <a:t>Provide logistical information-sign in sheets, restrooms, etc.</a:t>
            </a:r>
          </a:p>
          <a:p>
            <a:endParaRPr lang="en-US" sz="2000" dirty="0"/>
          </a:p>
          <a:p>
            <a:r>
              <a:rPr lang="en-US" sz="2000" dirty="0" smtClean="0"/>
              <a:t>If relevant discuss process for CEUs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907780"/>
            <a:ext cx="3037840" cy="464820"/>
          </a:xfrm>
        </p:spPr>
        <p:txBody>
          <a:bodyPr/>
          <a:lstStyle/>
          <a:p>
            <a:fld id="{F074B8E4-E9B9-4D13-B2EA-F9B3EAEC87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13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This concept refers to the relationship between a child and his/her caregivers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Young children reach out for interaction and adults respond with similar gestures and vocalizations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repetition of this “serve &amp; return” activity strengthen neural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If responses don’t happen or are intermittent or inappropriate, the connections do not develop or are weaker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97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Cognitive, emotional &amp; social skills are deeply intertwined in the brain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brain operates in a richly coordinated fashion-emotional well-being, social competence &amp; cognitive abilities all impact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Example-fear (emotion), diminishes interaction (social), diminishes opportunities for learning (cognitive) – learning to ride a bike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Example-happiness (emotion), increases interaction (social), increases opportunities for learning (cognitive) – playing music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34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DON’T WORRY ABOUT SPECIFIC LABELS IN THE PICTURE!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 </a:t>
            </a:r>
            <a:r>
              <a:rPr lang="en-US" sz="1600" dirty="0"/>
              <a:t>used to think that we could not alter genetics but now we know that our experiences can alter the way the genetic program is </a:t>
            </a:r>
            <a:r>
              <a:rPr lang="en-US" sz="1600" dirty="0" smtClean="0"/>
              <a:t>read, the genes do not change but may or may not be activated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Chemical markers attach to structures in the cells (histones) that determine which genes are made available for 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markers are produced as a result of our environment and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example - research showed mice parents who were nurturing to young , the young had certain chemical markers and those young mice grew to tolerate stress as adults; when the chemical markers were blocked, they did not tolerate stress as adults even though they had nurturing parents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9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27220"/>
            <a:ext cx="5608320" cy="41833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evelopment results from an ongoing and cumulative dance between nature and nurture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Experience (protective vs insecure) influences both genetic expression and brain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Brain development leads to behavior (adaptive or healthy vs maladaptive or unhealthy) which influences the types of experiences we have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Repetitive, highly stressful experiences damage our brains and  leads to an overactive adversity response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Positive experiences, rich learning &amp; supportive relationships activate genetic potential for countering adversity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33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09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Summary of Key Concepts</a:t>
            </a:r>
          </a:p>
          <a:p>
            <a:endParaRPr lang="en-US" sz="2000" dirty="0"/>
          </a:p>
          <a:p>
            <a:r>
              <a:rPr lang="en-US" sz="2000" dirty="0" smtClean="0"/>
              <a:t>Questions/Comments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2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Shifting focus to talk about stress, trauma and toxic 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Connect that to young children and their development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7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Stress happens to everyone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One of the experiences that helps us learn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Physiologic responses include increased heart and respiratory rates, increased blood pressure, increase levels of stress hormones (cortisol, norepinephrine)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Behavioral responses include fight, flight or freeze; focus is on the threat and dealing with it; </a:t>
            </a:r>
            <a:r>
              <a:rPr lang="en-US" sz="2000" smtClean="0"/>
              <a:t>reduces ability </a:t>
            </a:r>
            <a:r>
              <a:rPr lang="en-US" sz="2000" dirty="0" smtClean="0"/>
              <a:t>to plan and problem solve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8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Not all stress is harmful or traumatic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Positive – e.g. waiting for a bottle, falling down; can lead to important learning, coping skills, problem solving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Tolerable – e.g. hospitalization, death; also teaches coping skills but the key is that support is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Toxic – </a:t>
            </a:r>
            <a:r>
              <a:rPr lang="en-US" sz="2000" dirty="0" err="1"/>
              <a:t>e.g</a:t>
            </a:r>
            <a:r>
              <a:rPr lang="en-US" sz="2000" dirty="0"/>
              <a:t> physical or sexual abuse, </a:t>
            </a:r>
            <a:r>
              <a:rPr lang="en-US" sz="2000" dirty="0" smtClean="0"/>
              <a:t>neglect; can be a single event or ongoing; supports are not available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Remind about previously discussed definitions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Traumatic stress = event, our experience of </a:t>
            </a:r>
            <a:r>
              <a:rPr lang="en-US" sz="2000" dirty="0" smtClean="0"/>
              <a:t>the event </a:t>
            </a:r>
            <a:r>
              <a:rPr lang="en-US" sz="2000" dirty="0"/>
              <a:t>and the </a:t>
            </a:r>
            <a:r>
              <a:rPr lang="en-US" sz="2000" dirty="0" smtClean="0"/>
              <a:t>ongoing effect </a:t>
            </a:r>
            <a:r>
              <a:rPr lang="en-US" sz="2000" dirty="0"/>
              <a:t>it has on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3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Early Childhood Comprehensive System (ECCS) – collaborative efforts to ensure that children are healthy and enter school ready to learn.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Michigan the system is called Great 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Federal ECCS grant to the </a:t>
            </a:r>
            <a:r>
              <a:rPr lang="en-US" sz="2000" dirty="0" err="1" smtClean="0"/>
              <a:t>Mi</a:t>
            </a:r>
            <a:r>
              <a:rPr lang="en-US" sz="2000" dirty="0" smtClean="0"/>
              <a:t> </a:t>
            </a:r>
            <a:r>
              <a:rPr lang="en-US" sz="2000" dirty="0" err="1" smtClean="0"/>
              <a:t>Dept</a:t>
            </a:r>
            <a:r>
              <a:rPr lang="en-US" sz="2000" dirty="0" smtClean="0"/>
              <a:t> of Community Health with the above 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Primary activities are education, expand screening, and improve access to intervention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75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child’s experience of trauma or stress is different because of their different capacities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These differences make a child more vulnerable to the impact of toxic 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Because the brain is still developing, trauma is more likely to change (damage) the brain’s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can lead to lifelong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Chronic, ongoing trauma/toxic stress leads to changes in the brain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Slide shows the structure of neurons in the hippocampus and prefrontal cortex (areas important for learning and behavior)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neuron on the right, which has been subjected to chronic stress shows underdeveloped neural connections or weaker brain architecture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Took place in 1998, joint study by Kaiser Permanente and CDC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Studied the effects of adverse childhood experiences on health and mental health in adulthood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17,000 participants, mostly white, average age 57, mostly middle class (not high risk population)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Asked about 10 adverse childhood events-physical &amp; sexual abuse, neglect, separation form parent, living with a person with mental illness or addiction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ACE score = # of adverse events before 18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Here are some of the key findings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5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Developed a model for how the adverse experiences led to poor health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Experiences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change the brain’s architecture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leads to poor/maladaptive social, emotional and cognitive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eads to adoption of risky behaviors, e.g. smoking, substance abuse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leads to disease and disability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leads to early death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00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Summary of key concepts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00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60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Despite all of this, things are not hopeless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have the ability to impact the progression along the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earlier we act the better the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50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Nurturing interactions build health brain architecture that is then the foundation of health and well 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Early childhood providers already know the importance for school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information also ties this concept to adult health and mental health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66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Parents/caregivers &amp; early childhood providers (fill in specific audience-home visitors, child care providers, health care providers) are in a great position to influence outcomes for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 providers a “trauma informed” approach helps them focus on practices that increase positive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is a way of thinking &amp; not always a new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Components of trauma informed care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72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685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Changes the focus from what’s wrong to what happened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Depending </a:t>
            </a:r>
            <a:r>
              <a:rPr lang="en-US" sz="1800" dirty="0"/>
              <a:t>on the setting it may be appropriate to utilize a formal screening </a:t>
            </a:r>
            <a:r>
              <a:rPr lang="en-US" sz="1800" dirty="0" smtClean="0"/>
              <a:t>tool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Trauma screening needs to take both parent &amp; child into consideration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Trauma may affect parenting behaviors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Be careful not to re-traumatize an individual by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Screening everyone you work with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Be accepting &amp; non-judgmental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Offer support, empathy &amp; a listening 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Use screening as a way to educate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Offer help/intervention but don’t insist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Examples of tools- Edinburgh (maternal depression); UNCOPE (substance use); RAT (relationship assessment tool-DV); ACEs tool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5217" y="8831580"/>
            <a:ext cx="3037840" cy="464820"/>
          </a:xfrm>
        </p:spPr>
        <p:txBody>
          <a:bodyPr/>
          <a:lstStyle/>
          <a:p>
            <a:fld id="{F074B8E4-E9B9-4D13-B2EA-F9B3EAEC870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9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Review objectives for the presentation</a:t>
            </a:r>
          </a:p>
          <a:p>
            <a:endParaRPr lang="en-US" sz="2000" dirty="0"/>
          </a:p>
          <a:p>
            <a:r>
              <a:rPr lang="en-US" sz="2000" dirty="0" smtClean="0"/>
              <a:t>Discuss how the information is relevant to the particular audience, e.g. home visitors, child care providers, medical providers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Many early childhood providers are already doing these things, now have a better understanding about why it is so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Early childhood providers are in an ideal place to help prevent trauma/toxic stress or reduce its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Our work is to support  &amp; educate parents/caregivers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strategies can be incorporated into any early childhood setting and often are already part of our work with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5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Safe environments reduce the likelihood that trauma will happen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Security means stable, children develop best when there is consistency in their environment and their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Nurturing consists of support, reassurance and encouragement; nurturing relationships are responsive to the needs of the child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34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Social emotional skills provide the foundation for coping with adversity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a child can do these things they will create opportunities to get the support they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Using the ASQ-SE is an opportunity to talk about social emotional skills with parents/caregivers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 Assn for Infant Mental Health and </a:t>
            </a:r>
            <a:r>
              <a:rPr lang="en-US" sz="2000" dirty="0" err="1" smtClean="0"/>
              <a:t>Mi</a:t>
            </a:r>
            <a:r>
              <a:rPr lang="en-US" sz="2000" dirty="0" smtClean="0"/>
              <a:t> </a:t>
            </a:r>
            <a:r>
              <a:rPr lang="en-US" sz="2000" dirty="0" err="1" smtClean="0"/>
              <a:t>Dept</a:t>
            </a:r>
            <a:r>
              <a:rPr lang="en-US" sz="2000" dirty="0" smtClean="0"/>
              <a:t> of Community Health – Social Emotional Toolkit have more information for encouraging development of these skills.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657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Parents/caregivers may need support to cope with their own trauma histories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Educate parents about trauma and how it may have impacted them and/or could impact their child, remember to be non-judgmental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Support caregivers to increase healthy behaviors, learn ways to cope with stress and address issues that cause stress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When their needs are met, they are more able to their nurture and support their children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15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Research shows that when these factors are established for families: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likelihood of abuse or neglect decreases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family strengths and family environment that promotes healthy child development increase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Early childhood providers have opportunities to help families build on their strengths and to increase the presence of protective factors in their lives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Actions can be simple and emphasize small but significant changes in everyday activities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20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Develop of list of local agencies the provide these services to give to parents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Help parents/caregivers access community services that address issues that can lead to toxic stress for young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Encourage parents to seek help but do not insist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Emphasize the importance of safety for parents and children, help parents plan for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Support parents, let them know they are not alone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71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959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279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Trauma &amp; toxic stress in early childhood has significant impact across all domains of development - physical, cognitive, emotional &amp; social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smtClean="0"/>
              <a:t>long term </a:t>
            </a:r>
            <a:r>
              <a:rPr lang="en-US" sz="2000" dirty="0" smtClean="0"/>
              <a:t>impact can persist into adulthood and lead to physical and mental health problems which in turn impact economic and social well being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4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Two terms we will talk about during the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Differentiate between acute and chronic stress/trauma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Both types can be impactful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Traumatic stress = event, our experience of it, and the effect it has on us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2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Plan to discuss </a:t>
            </a:r>
            <a:r>
              <a:rPr lang="en-US" sz="2000" b="1" dirty="0" smtClean="0"/>
              <a:t>5 key concepts </a:t>
            </a:r>
            <a:r>
              <a:rPr lang="en-US" sz="2000" dirty="0" smtClean="0"/>
              <a:t>of early brain development &amp; then talk about how they connect to trauma &amp; toxic 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first 3 months of life are sometimes referred to as the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trimester, a period of rapid growth of the body and the brain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first </a:t>
            </a:r>
            <a:r>
              <a:rPr lang="en-US" sz="2000" b="1" dirty="0" smtClean="0"/>
              <a:t>5 years </a:t>
            </a:r>
            <a:r>
              <a:rPr lang="en-US" sz="2000" dirty="0" smtClean="0"/>
              <a:t>are the most critical for development of skills necessary for adult competence and success; “everything I know I learned in early childhood”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7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Neuroscientists and geneticists have learned a great deal about the ways human beings develop and the interactions between biology, genetics, environment and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science reinforces the importance of early childhood as a critical point in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also emphasizes the complex and interconnected nature of development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54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Brain architecture refers to the connections between neurons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 process of producing and then pruning neural connections begins before birth and continues into adulthood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During the first few years of life 700 new synapses (connections) are formed every second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 connections route information from experience &amp; the environment to the cells (neurons) and then to the body for reaction/action.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 more a connection is used the stronger it becomes, less or unused connections are “pruned”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Pruning helps the brain to work more efficiently in the environment the child inhabits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Some people refer to this as “use it or lose it”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4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Brains are built in a hierarchical fashion-starting with simple circuits and proceeding to more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Each new skill is built on previous skills/competencies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timing of proliferation and pruning is determined by our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Experience affects the strength/weakness of the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Example-sensory pathways (vision, hearing) develop first, followed by pathways associated with language, followed by higher cognitive competencies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0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45-5B8F-456D-992D-0DD0CFE1F24A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5EBACF-652F-4DAE-9765-2DC86ED972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45-5B8F-456D-992D-0DD0CFE1F24A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BACF-652F-4DAE-9765-2DC86ED972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55EBACF-652F-4DAE-9765-2DC86ED972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45-5B8F-456D-992D-0DD0CFE1F24A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45-5B8F-456D-992D-0DD0CFE1F24A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55EBACF-652F-4DAE-9765-2DC86ED972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45-5B8F-456D-992D-0DD0CFE1F24A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5EBACF-652F-4DAE-9765-2DC86ED972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0E1345-5B8F-456D-992D-0DD0CFE1F24A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BACF-652F-4DAE-9765-2DC86ED972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45-5B8F-456D-992D-0DD0CFE1F24A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55EBACF-652F-4DAE-9765-2DC86ED972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45-5B8F-456D-992D-0DD0CFE1F24A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55EBACF-652F-4DAE-9765-2DC86ED97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45-5B8F-456D-992D-0DD0CFE1F24A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5EBACF-652F-4DAE-9765-2DC86ED97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5EBACF-652F-4DAE-9765-2DC86ED9722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45-5B8F-456D-992D-0DD0CFE1F24A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55EBACF-652F-4DAE-9765-2DC86ED972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0E1345-5B8F-456D-992D-0DD0CFE1F24A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0E1345-5B8F-456D-992D-0DD0CFE1F24A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5EBACF-652F-4DAE-9765-2DC86ED9722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\\Hcs084vsnapf009\dch\LANSING\HOME\MuellerM1\Trauma%20Education%20&amp;%20website\BUILDING%20BRIDGES%202%20FINAL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4400" b="0" dirty="0" smtClean="0"/>
              <a:t>Young Children, Trauma &amp; Toxic Stress</a:t>
            </a:r>
            <a:endParaRPr lang="en-US" sz="4400" b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Childhood </a:t>
            </a:r>
            <a:br>
              <a:rPr lang="en-US" dirty="0" smtClean="0"/>
            </a:br>
            <a:r>
              <a:rPr lang="en-US" dirty="0" smtClean="0"/>
              <a:t>Comprehensive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9" y="341120"/>
            <a:ext cx="18288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 &amp; Return Interactions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4525" r="4607" b="30700"/>
          <a:stretch/>
        </p:blipFill>
        <p:spPr>
          <a:xfrm>
            <a:off x="1600200" y="2209800"/>
            <a:ext cx="6210299" cy="2895600"/>
          </a:xfrm>
        </p:spPr>
      </p:pic>
      <p:sp>
        <p:nvSpPr>
          <p:cNvPr id="3" name="TextBox 2"/>
          <p:cNvSpPr txBox="1"/>
          <p:nvPr/>
        </p:nvSpPr>
        <p:spPr>
          <a:xfrm flipH="1">
            <a:off x="666104" y="5682734"/>
            <a:ext cx="466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Developing Child, Harvard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9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Cognitive, Emotional &amp; Social Development </a:t>
            </a:r>
            <a:br>
              <a:rPr lang="en-US" dirty="0" smtClean="0"/>
            </a:br>
            <a:r>
              <a:rPr lang="en-US" dirty="0" smtClean="0"/>
              <a:t>are Connected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t="14594" r="4384" b="30631"/>
          <a:stretch/>
        </p:blipFill>
        <p:spPr>
          <a:xfrm>
            <a:off x="1447800" y="2209800"/>
            <a:ext cx="6451930" cy="3017520"/>
          </a:xfrm>
        </p:spPr>
      </p:pic>
      <p:sp>
        <p:nvSpPr>
          <p:cNvPr id="3" name="TextBox 2"/>
          <p:cNvSpPr txBox="1"/>
          <p:nvPr/>
        </p:nvSpPr>
        <p:spPr>
          <a:xfrm>
            <a:off x="663387" y="5758934"/>
            <a:ext cx="489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Developing Child, Harvard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0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Alters Genetic Expression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10" y="1527175"/>
            <a:ext cx="7509867" cy="4572000"/>
          </a:xfrm>
        </p:spPr>
      </p:pic>
    </p:spTree>
    <p:extLst>
      <p:ext uri="{BB962C8B-B14F-4D97-AF65-F5344CB8AC3E}">
        <p14:creationId xmlns:p14="http://schemas.microsoft.com/office/powerpoint/2010/main" val="43874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83" y="457200"/>
            <a:ext cx="8534400" cy="606552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>The Dance Between Nurture and Nature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31134"/>
            <a:ext cx="8503920" cy="4419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Experience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Brain Development		                     Epigenetic Changes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Behavior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900" dirty="0" smtClean="0"/>
              <a:t>AAP: Helping Foster and Adoptive Families Cope With Trauma ; 2013</a:t>
            </a:r>
            <a:endParaRPr lang="en-US" sz="19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53554" y="2048237"/>
            <a:ext cx="1332646" cy="7500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24101" y="2153269"/>
            <a:ext cx="1352899" cy="7423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941917" y="3048000"/>
            <a:ext cx="254448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53554" y="3200400"/>
            <a:ext cx="219473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50043" y="5181600"/>
            <a:ext cx="32048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575344" y="2042334"/>
            <a:ext cx="0" cy="3139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91476" y="2042333"/>
            <a:ext cx="29838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Build Brain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file"/>
              </a:rPr>
              <a:t>http</a:t>
            </a:r>
            <a:r>
              <a:rPr lang="en-US" dirty="0">
                <a:hlinkClick r:id="rId3" action="ppaction://hlinkfile"/>
              </a:rPr>
              <a:t>://developingchild.harvard.edu/resources/multimedia/videos/three_core_concepts/brain_architecture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2788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Early Brain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Brain development is most intense before age 5</a:t>
            </a:r>
          </a:p>
          <a:p>
            <a:endParaRPr lang="en-US" dirty="0" smtClean="0"/>
          </a:p>
          <a:p>
            <a:r>
              <a:rPr lang="en-US" dirty="0" smtClean="0"/>
              <a:t>Brains develop in response to experience (environment)</a:t>
            </a:r>
          </a:p>
          <a:p>
            <a:endParaRPr lang="en-US" dirty="0" smtClean="0"/>
          </a:p>
          <a:p>
            <a:r>
              <a:rPr lang="en-US" dirty="0" smtClean="0"/>
              <a:t>Brain development impacts cognitive, social and emotional skills and lead to adult behaviors &amp; competencies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2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7800" y="2743200"/>
            <a:ext cx="6480174" cy="1673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284" y="533400"/>
            <a:ext cx="7772400" cy="1524000"/>
          </a:xfrm>
        </p:spPr>
        <p:txBody>
          <a:bodyPr/>
          <a:lstStyle/>
          <a:p>
            <a:r>
              <a:rPr lang="en-US" dirty="0" smtClean="0"/>
              <a:t>Objective #2 </a:t>
            </a:r>
            <a:br>
              <a:rPr lang="en-US" dirty="0" smtClean="0"/>
            </a:br>
            <a:r>
              <a:rPr lang="en-US" dirty="0" smtClean="0"/>
              <a:t>Stress, Trauma &amp; Toxic Stress</a:t>
            </a:r>
            <a:endParaRPr lang="en-US" dirty="0"/>
          </a:p>
        </p:txBody>
      </p:sp>
      <p:pic>
        <p:nvPicPr>
          <p:cNvPr id="3074" name="Picture 2" descr="C:\Users\Muellerm1\AppData\Local\Microsoft\Windows\Temporary Internet Files\Content.IE5\53EWYBCI\MC9000567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211" y="2895600"/>
            <a:ext cx="285986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55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Stress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Stress is a normal </a:t>
            </a:r>
            <a:r>
              <a:rPr lang="en-US" dirty="0"/>
              <a:t>&amp; necessary part of </a:t>
            </a:r>
            <a:r>
              <a:rPr lang="en-US" dirty="0" smtClean="0"/>
              <a:t>life</a:t>
            </a:r>
          </a:p>
          <a:p>
            <a:endParaRPr lang="en-US" dirty="0"/>
          </a:p>
          <a:p>
            <a:r>
              <a:rPr lang="en-US" dirty="0" smtClean="0"/>
              <a:t>Stress disrupts our sense of well being</a:t>
            </a:r>
          </a:p>
          <a:p>
            <a:endParaRPr lang="en-US" dirty="0" smtClean="0"/>
          </a:p>
          <a:p>
            <a:r>
              <a:rPr lang="en-US" dirty="0" smtClean="0"/>
              <a:t>Stress causes physiological reactions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Stress causes behavioral reactions</a:t>
            </a:r>
          </a:p>
        </p:txBody>
      </p:sp>
    </p:spTree>
    <p:extLst>
      <p:ext uri="{BB962C8B-B14F-4D97-AF65-F5344CB8AC3E}">
        <p14:creationId xmlns:p14="http://schemas.microsoft.com/office/powerpoint/2010/main" val="40111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4219" y="2286000"/>
            <a:ext cx="7745505" cy="415245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100" i="1" dirty="0" smtClean="0"/>
          </a:p>
          <a:p>
            <a:pPr marL="0" indent="0">
              <a:buNone/>
            </a:pPr>
            <a:endParaRPr lang="en-US" sz="2100" i="1" dirty="0"/>
          </a:p>
          <a:p>
            <a:pPr marL="0" indent="0">
              <a:buNone/>
            </a:pPr>
            <a:endParaRPr lang="en-US" sz="2100" i="1" dirty="0" smtClean="0"/>
          </a:p>
          <a:p>
            <a:pPr marL="0" indent="0">
              <a:buNone/>
            </a:pPr>
            <a:endParaRPr lang="en-US" sz="2100" i="1" dirty="0"/>
          </a:p>
          <a:p>
            <a:pPr marL="0" indent="0">
              <a:buNone/>
            </a:pPr>
            <a:endParaRPr lang="en-US" sz="2100" i="1" dirty="0" smtClean="0"/>
          </a:p>
          <a:p>
            <a:pPr marL="0" indent="0">
              <a:buNone/>
            </a:pPr>
            <a:endParaRPr lang="en-US" sz="2100" i="1" dirty="0"/>
          </a:p>
          <a:p>
            <a:pPr marL="0" indent="0">
              <a:buNone/>
            </a:pPr>
            <a:endParaRPr lang="en-US" sz="2100" i="1" dirty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sz="1700" dirty="0" smtClean="0"/>
              <a:t>Center on the Developing Child, Harvard University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5000"/>
                    </a14:imgEffect>
                    <a14:imgEffect>
                      <a14:colorTemperature colorTemp="4875"/>
                    </a14:imgEffect>
                    <a14:imgEffect>
                      <a14:brightnessContrast bright="28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47" y="1905000"/>
            <a:ext cx="5048250" cy="374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6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Trauma &amp; Toxic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Trauma </a:t>
            </a:r>
            <a:r>
              <a:rPr lang="en-US" dirty="0"/>
              <a:t>– an intense event that threatens safety or security of an individual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Toxic Stress – re-occurring negative experiences that threaten safety or </a:t>
            </a:r>
            <a:r>
              <a:rPr lang="en-US" dirty="0" smtClean="0"/>
              <a:t>security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Traumatic Stress-event, the experience,  and the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6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Building Health Through Integration:</a:t>
            </a:r>
            <a:br>
              <a:rPr lang="en-US" sz="2800" dirty="0" smtClean="0"/>
            </a:br>
            <a:r>
              <a:rPr lang="en-US" sz="2800" dirty="0" smtClean="0"/>
              <a:t>Great Start Trauma Informed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280" y="1524000"/>
            <a:ext cx="850392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Goal - Integrate a trauma informed approach into our Great Start system</a:t>
            </a:r>
          </a:p>
          <a:p>
            <a:pPr marL="274320" lvl="1" indent="0" algn="ctr">
              <a:buNone/>
            </a:pPr>
            <a:r>
              <a:rPr lang="en-US" sz="3600" b="1" dirty="0" smtClean="0"/>
              <a:t>Education</a:t>
            </a:r>
            <a:r>
              <a:rPr lang="en-US" sz="3600" dirty="0" smtClean="0"/>
              <a:t> regarding trauma &amp; toxic stress</a:t>
            </a:r>
          </a:p>
          <a:p>
            <a:pPr marL="274320" lvl="1" indent="0" algn="ctr">
              <a:buNone/>
            </a:pPr>
            <a:r>
              <a:rPr lang="en-US" sz="3600" dirty="0" smtClean="0"/>
              <a:t>Expand </a:t>
            </a:r>
            <a:r>
              <a:rPr lang="en-US" sz="3600" b="1" dirty="0" smtClean="0"/>
              <a:t>screening</a:t>
            </a:r>
          </a:p>
          <a:p>
            <a:pPr marL="274320" lvl="1" indent="0" algn="ctr">
              <a:buNone/>
            </a:pPr>
            <a:r>
              <a:rPr lang="en-US" sz="3600" dirty="0" smtClean="0"/>
              <a:t>Improve </a:t>
            </a:r>
            <a:r>
              <a:rPr lang="en-US" sz="3600" b="1" dirty="0" smtClean="0"/>
              <a:t>access</a:t>
            </a:r>
            <a:r>
              <a:rPr lang="en-US" sz="3600" dirty="0" smtClean="0"/>
              <a:t> to intervention services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68825"/>
            <a:ext cx="1675157" cy="17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66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Trauma Affect Young Children?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Young children experience trauma differently than older children or adults</a:t>
            </a:r>
          </a:p>
          <a:p>
            <a:r>
              <a:rPr lang="en-US" dirty="0" smtClean="0"/>
              <a:t>Primarily a sensory experience</a:t>
            </a:r>
          </a:p>
          <a:p>
            <a:r>
              <a:rPr lang="en-US" dirty="0" smtClean="0"/>
              <a:t>Not as able to </a:t>
            </a:r>
            <a:r>
              <a:rPr lang="en-US" dirty="0"/>
              <a:t>anticipate danger and protect self</a:t>
            </a:r>
          </a:p>
          <a:p>
            <a:r>
              <a:rPr lang="en-US" dirty="0" smtClean="0"/>
              <a:t>Limited ability to express thoughts &amp; feelings</a:t>
            </a:r>
          </a:p>
          <a:p>
            <a:r>
              <a:rPr lang="en-US" dirty="0" smtClean="0"/>
              <a:t>Different understanding of causation - the power of thoughts, wishes, fears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400" i="1" dirty="0" smtClean="0"/>
              <a:t>Source: National Child Traumatic Stress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Impact of Toxic Stress on the Brain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14596" r="5320" b="30799"/>
          <a:stretch/>
        </p:blipFill>
        <p:spPr>
          <a:xfrm>
            <a:off x="1143000" y="2286000"/>
            <a:ext cx="7024200" cy="2834640"/>
          </a:xfrm>
        </p:spPr>
      </p:pic>
      <p:sp>
        <p:nvSpPr>
          <p:cNvPr id="3" name="TextBox 2"/>
          <p:cNvSpPr txBox="1"/>
          <p:nvPr/>
        </p:nvSpPr>
        <p:spPr>
          <a:xfrm>
            <a:off x="540600" y="5737412"/>
            <a:ext cx="479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Developing Child, Harvard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39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Long Term Consequences?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Adverse Childhood Experiences Study (ACES)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When ACE score increases so does:</a:t>
            </a:r>
          </a:p>
          <a:p>
            <a:pPr lvl="2"/>
            <a:r>
              <a:rPr lang="en-US" dirty="0" smtClean="0"/>
              <a:t>High risk behaviors – smoking, substance abuse</a:t>
            </a:r>
          </a:p>
          <a:p>
            <a:pPr lvl="2"/>
            <a:r>
              <a:rPr lang="en-US" dirty="0" smtClean="0"/>
              <a:t>Behavioral health problems – depression, suicide attempts, intimate partner violence </a:t>
            </a:r>
          </a:p>
          <a:p>
            <a:pPr lvl="2"/>
            <a:r>
              <a:rPr lang="en-US" dirty="0" smtClean="0"/>
              <a:t>Physical health problems – STDs, COPD, liver disease, ischemic heart disease</a:t>
            </a:r>
          </a:p>
          <a:p>
            <a:pPr lvl="2"/>
            <a:r>
              <a:rPr lang="en-US" dirty="0" smtClean="0"/>
              <a:t>Early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2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Happen: ACE Pyramid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731808" cy="4572000"/>
          </a:xfrm>
        </p:spPr>
      </p:pic>
    </p:spTree>
    <p:extLst>
      <p:ext uri="{BB962C8B-B14F-4D97-AF65-F5344CB8AC3E}">
        <p14:creationId xmlns:p14="http://schemas.microsoft.com/office/powerpoint/2010/main" val="2734390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The Impact of Trauma &amp; Toxic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Changes in physiology</a:t>
            </a:r>
          </a:p>
          <a:p>
            <a:endParaRPr lang="en-US" dirty="0" smtClean="0"/>
          </a:p>
          <a:p>
            <a:r>
              <a:rPr lang="en-US" dirty="0" smtClean="0"/>
              <a:t>Changes in brain architecture</a:t>
            </a:r>
          </a:p>
          <a:p>
            <a:endParaRPr lang="en-US" dirty="0" smtClean="0"/>
          </a:p>
          <a:p>
            <a:r>
              <a:rPr lang="en-US" dirty="0" smtClean="0"/>
              <a:t>Changes in skills, abilities and behavior</a:t>
            </a:r>
          </a:p>
          <a:p>
            <a:endParaRPr lang="en-US" dirty="0" smtClean="0"/>
          </a:p>
          <a:p>
            <a:r>
              <a:rPr lang="en-US" dirty="0" smtClean="0"/>
              <a:t>Changes in health and mental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67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Impact of Early Adversity on Children’s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://developingchild.harvard.edu/index.php/resources/multimedia/videos/inbrief_series/inbrief_impact_of_adversity/</a:t>
            </a:r>
          </a:p>
        </p:txBody>
      </p:sp>
    </p:spTree>
    <p:extLst>
      <p:ext uri="{BB962C8B-B14F-4D97-AF65-F5344CB8AC3E}">
        <p14:creationId xmlns:p14="http://schemas.microsoft.com/office/powerpoint/2010/main" val="2229857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#3</a:t>
            </a:r>
            <a:br>
              <a:rPr lang="en-US" dirty="0" smtClean="0"/>
            </a:br>
            <a:r>
              <a:rPr lang="en-US" dirty="0" smtClean="0"/>
              <a:t>What’s the Good News?</a:t>
            </a:r>
            <a:endParaRPr lang="en-US" dirty="0"/>
          </a:p>
        </p:txBody>
      </p:sp>
      <p:pic>
        <p:nvPicPr>
          <p:cNvPr id="1026" name="Picture 2" descr="C:\Users\Muellerm1\AppData\Local\Microsoft\Windows\Temporary Internet Files\Content.IE5\53EWYBCI\MC9000787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247186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04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sz="2800" dirty="0" smtClean="0"/>
          </a:p>
          <a:p>
            <a:pPr lvl="1"/>
            <a:endParaRPr lang="en-US" sz="9600" dirty="0" smtClean="0"/>
          </a:p>
          <a:p>
            <a:pPr marL="0" indent="0" algn="ctr">
              <a:buNone/>
            </a:pPr>
            <a:r>
              <a:rPr lang="en-US" sz="14400" dirty="0" smtClean="0"/>
              <a:t>Supportive relationships buffer/protect young children from the effects of trauma/toxic stress</a:t>
            </a:r>
          </a:p>
          <a:p>
            <a:pPr lvl="1"/>
            <a:endParaRPr lang="en-US" sz="111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marL="0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304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Components of Trauma Informed Care and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b="1" dirty="0" smtClean="0"/>
              <a:t>Understand</a:t>
            </a:r>
            <a:r>
              <a:rPr lang="en-US" sz="2800" dirty="0" smtClean="0"/>
              <a:t> impact of trauma for adults &amp; children</a:t>
            </a:r>
          </a:p>
          <a:p>
            <a:endParaRPr lang="en-US" sz="2800" dirty="0" smtClean="0"/>
          </a:p>
          <a:p>
            <a:r>
              <a:rPr lang="en-US" sz="2800" b="1" dirty="0" smtClean="0"/>
              <a:t>Screen </a:t>
            </a:r>
            <a:r>
              <a:rPr lang="en-US" sz="2800" dirty="0" smtClean="0"/>
              <a:t>for trauma exposure/toxic stress</a:t>
            </a:r>
          </a:p>
          <a:p>
            <a:endParaRPr lang="en-US" sz="2800" dirty="0" smtClean="0"/>
          </a:p>
          <a:p>
            <a:r>
              <a:rPr lang="en-US" sz="2800" b="1" dirty="0" smtClean="0"/>
              <a:t>Teach </a:t>
            </a:r>
            <a:r>
              <a:rPr lang="en-US" sz="2800" dirty="0" smtClean="0"/>
              <a:t>strategies for preventing &amp; mitigating stress/trauma</a:t>
            </a:r>
          </a:p>
          <a:p>
            <a:endParaRPr lang="en-US" sz="2800" dirty="0" smtClean="0"/>
          </a:p>
          <a:p>
            <a:r>
              <a:rPr lang="en-US" sz="2800" b="1" dirty="0"/>
              <a:t>Refer</a:t>
            </a:r>
            <a:r>
              <a:rPr lang="en-US" sz="2800" dirty="0"/>
              <a:t> for treatment/services as appropriate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326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Ask what happened rather than what’s wrong</a:t>
            </a:r>
          </a:p>
          <a:p>
            <a:endParaRPr lang="en-US" dirty="0" smtClean="0"/>
          </a:p>
          <a:p>
            <a:r>
              <a:rPr lang="en-US" dirty="0" smtClean="0"/>
              <a:t>Unresolved trauma in parents may lead to toxic stress for children</a:t>
            </a:r>
          </a:p>
          <a:p>
            <a:endParaRPr lang="en-US" dirty="0" smtClean="0"/>
          </a:p>
          <a:p>
            <a:r>
              <a:rPr lang="en-US" dirty="0" smtClean="0"/>
              <a:t>An opportunity to support &amp; educate parents/caregivers</a:t>
            </a:r>
          </a:p>
          <a:p>
            <a:endParaRPr lang="en-US" dirty="0" smtClean="0"/>
          </a:p>
          <a:p>
            <a:r>
              <a:rPr lang="en-US" dirty="0" smtClean="0"/>
              <a:t>Data base of trauma screening tools www.nctsn.org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4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Review key ideas about early brain development </a:t>
            </a:r>
          </a:p>
          <a:p>
            <a:endParaRPr lang="en-US" sz="2800" dirty="0" smtClean="0"/>
          </a:p>
          <a:p>
            <a:r>
              <a:rPr lang="en-US" sz="2800" dirty="0" smtClean="0"/>
              <a:t>Understand the effect of trauma &amp; toxic stress on young children </a:t>
            </a:r>
          </a:p>
          <a:p>
            <a:endParaRPr lang="en-US" sz="2800" dirty="0" smtClean="0"/>
          </a:p>
          <a:p>
            <a:r>
              <a:rPr lang="en-US" sz="2800" dirty="0" smtClean="0"/>
              <a:t>Discuss ideas for preventing &amp; lessening the effect of toxic stress &amp; trauma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Strategies for Preventing/Mitigating Trauma/Toxic Stress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dirty="0"/>
              <a:t>Emphasize What Young Children </a:t>
            </a:r>
            <a:r>
              <a:rPr lang="en-US" sz="3600" dirty="0" smtClean="0"/>
              <a:t>Need</a:t>
            </a:r>
          </a:p>
          <a:p>
            <a:endParaRPr lang="en-US" sz="3600" dirty="0"/>
          </a:p>
          <a:p>
            <a:r>
              <a:rPr lang="en-US" sz="3600" dirty="0" smtClean="0"/>
              <a:t>Teach Coping Skills </a:t>
            </a:r>
          </a:p>
          <a:p>
            <a:endParaRPr lang="en-US" sz="3600" dirty="0" smtClean="0"/>
          </a:p>
          <a:p>
            <a:r>
              <a:rPr lang="en-US" sz="3600" dirty="0" smtClean="0"/>
              <a:t>Enhance Protective Factors</a:t>
            </a:r>
          </a:p>
        </p:txBody>
      </p:sp>
    </p:spTree>
    <p:extLst>
      <p:ext uri="{BB962C8B-B14F-4D97-AF65-F5344CB8AC3E}">
        <p14:creationId xmlns:p14="http://schemas.microsoft.com/office/powerpoint/2010/main" val="16579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/>
              <a:t>Strategies for Preventing/Mitigating Trauma/Toxic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800" dirty="0" smtClean="0"/>
              <a:t>What </a:t>
            </a:r>
            <a:r>
              <a:rPr lang="en-US" sz="5800" dirty="0"/>
              <a:t>Young Children </a:t>
            </a:r>
            <a:r>
              <a:rPr lang="en-US" sz="5800" dirty="0" smtClean="0"/>
              <a:t>Need</a:t>
            </a:r>
          </a:p>
          <a:p>
            <a:pPr marL="0" indent="0" algn="ctr">
              <a:buNone/>
            </a:pPr>
            <a:endParaRPr lang="en-US" sz="4400" dirty="0" smtClean="0"/>
          </a:p>
          <a:p>
            <a:pPr marL="274320" lvl="1" indent="0" algn="ctr">
              <a:buNone/>
            </a:pPr>
            <a:r>
              <a:rPr lang="en-US" sz="5800" dirty="0" smtClean="0"/>
              <a:t>Safety</a:t>
            </a:r>
            <a:endParaRPr lang="en-US" sz="5800" dirty="0"/>
          </a:p>
          <a:p>
            <a:pPr marL="274320" lvl="1" indent="0" algn="ctr">
              <a:buNone/>
            </a:pPr>
            <a:r>
              <a:rPr lang="en-US" sz="5800" dirty="0"/>
              <a:t>Security</a:t>
            </a:r>
          </a:p>
          <a:p>
            <a:pPr marL="274320" lvl="1" indent="0" algn="ctr">
              <a:buNone/>
            </a:pPr>
            <a:r>
              <a:rPr lang="en-US" sz="5800" dirty="0"/>
              <a:t>Nurturing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20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/>
              <a:t>Strategies for Preventing/Mitigating Trauma/Toxic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200" dirty="0" smtClean="0"/>
          </a:p>
          <a:p>
            <a:r>
              <a:rPr lang="en-US" sz="3500" dirty="0" smtClean="0"/>
              <a:t>Encourage development </a:t>
            </a:r>
            <a:r>
              <a:rPr lang="en-US" sz="3500" dirty="0"/>
              <a:t>of s</a:t>
            </a:r>
            <a:r>
              <a:rPr lang="en-US" sz="3500" dirty="0" smtClean="0"/>
              <a:t>ocial </a:t>
            </a:r>
            <a:r>
              <a:rPr lang="en-US" sz="3500" dirty="0"/>
              <a:t>e</a:t>
            </a:r>
            <a:r>
              <a:rPr lang="en-US" sz="3500" dirty="0" smtClean="0"/>
              <a:t>motional </a:t>
            </a:r>
            <a:r>
              <a:rPr lang="en-US" sz="3500" dirty="0"/>
              <a:t>s</a:t>
            </a:r>
            <a:r>
              <a:rPr lang="en-US" sz="3500" dirty="0" smtClean="0"/>
              <a:t>kills </a:t>
            </a:r>
            <a:endParaRPr lang="en-US" sz="3500" dirty="0"/>
          </a:p>
          <a:p>
            <a:pPr lvl="1"/>
            <a:r>
              <a:rPr lang="en-US" sz="3200" dirty="0"/>
              <a:t>Form relationships</a:t>
            </a:r>
          </a:p>
          <a:p>
            <a:pPr lvl="1"/>
            <a:r>
              <a:rPr lang="en-US" sz="3200" dirty="0"/>
              <a:t>Communicate needs</a:t>
            </a:r>
          </a:p>
          <a:p>
            <a:pPr lvl="1"/>
            <a:r>
              <a:rPr lang="en-US" sz="3200" dirty="0"/>
              <a:t>Regulate emotions</a:t>
            </a:r>
          </a:p>
          <a:p>
            <a:pPr lvl="1"/>
            <a:r>
              <a:rPr lang="en-US" sz="3200" dirty="0"/>
              <a:t>Explore their </a:t>
            </a:r>
            <a:r>
              <a:rPr lang="en-US" sz="3200" dirty="0" smtClean="0"/>
              <a:t>world</a:t>
            </a:r>
          </a:p>
          <a:p>
            <a:pPr lvl="1"/>
            <a:endParaRPr lang="en-US" sz="3200" dirty="0" smtClean="0"/>
          </a:p>
          <a:p>
            <a:r>
              <a:rPr lang="en-US" sz="3600" dirty="0" smtClean="0"/>
              <a:t>Enable child’s own abilities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8095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/>
              <a:t>Strategies for Preventing/Mitigating Trauma/Toxic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Support Caregivers &amp; Teach Coping Skills </a:t>
            </a:r>
          </a:p>
          <a:p>
            <a:pPr lvl="1"/>
            <a:r>
              <a:rPr lang="en-US" sz="2800" dirty="0" smtClean="0"/>
              <a:t>Self care</a:t>
            </a:r>
          </a:p>
          <a:p>
            <a:pPr lvl="2"/>
            <a:r>
              <a:rPr lang="en-US" sz="2800" dirty="0" smtClean="0"/>
              <a:t>Nutrition, sleep, exercise</a:t>
            </a:r>
          </a:p>
          <a:p>
            <a:pPr lvl="1"/>
            <a:r>
              <a:rPr lang="en-US" sz="2800" dirty="0" smtClean="0"/>
              <a:t>Stress management</a:t>
            </a:r>
          </a:p>
          <a:p>
            <a:pPr lvl="2"/>
            <a:r>
              <a:rPr lang="en-US" sz="2800" dirty="0" smtClean="0"/>
              <a:t>Support, stress relievers</a:t>
            </a:r>
          </a:p>
          <a:p>
            <a:pPr lvl="1"/>
            <a:r>
              <a:rPr lang="en-US" sz="2800" dirty="0" smtClean="0"/>
              <a:t>Problem solving	</a:t>
            </a:r>
          </a:p>
          <a:p>
            <a:pPr lvl="2"/>
            <a:r>
              <a:rPr lang="en-US" sz="2800" dirty="0" smtClean="0"/>
              <a:t>Address stressors (safety, income, health access)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/>
              <a:t>Strategies for Preventing/Mitigating Trauma/Toxic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sz="4000" dirty="0" smtClean="0"/>
          </a:p>
          <a:p>
            <a:r>
              <a:rPr lang="en-US" sz="4000" dirty="0" smtClean="0"/>
              <a:t>Enhance</a:t>
            </a:r>
            <a:r>
              <a:rPr lang="en-US" sz="4100" dirty="0" smtClean="0"/>
              <a:t> </a:t>
            </a:r>
            <a:r>
              <a:rPr lang="en-US" sz="4000" dirty="0" smtClean="0"/>
              <a:t>Protective Factors</a:t>
            </a:r>
          </a:p>
          <a:p>
            <a:pPr lvl="1"/>
            <a:r>
              <a:rPr lang="en-US" sz="3200" dirty="0"/>
              <a:t>	</a:t>
            </a:r>
            <a:r>
              <a:rPr lang="en-US" sz="3200" dirty="0" smtClean="0"/>
              <a:t>Family </a:t>
            </a:r>
            <a:r>
              <a:rPr lang="en-US" sz="3200" dirty="0"/>
              <a:t>Functioning/ </a:t>
            </a:r>
            <a:r>
              <a:rPr lang="en-US" sz="3200" dirty="0" smtClean="0"/>
              <a:t>Resiliency </a:t>
            </a:r>
            <a:endParaRPr lang="en-US" sz="3200" dirty="0"/>
          </a:p>
          <a:p>
            <a:pPr lvl="1"/>
            <a:r>
              <a:rPr lang="en-US" sz="3200" dirty="0"/>
              <a:t>	</a:t>
            </a:r>
            <a:r>
              <a:rPr lang="en-US" sz="3200" dirty="0" smtClean="0"/>
              <a:t>Social </a:t>
            </a:r>
            <a:r>
              <a:rPr lang="en-US" sz="3200" dirty="0"/>
              <a:t>Support </a:t>
            </a:r>
          </a:p>
          <a:p>
            <a:pPr lvl="1"/>
            <a:r>
              <a:rPr lang="en-US" sz="3200" dirty="0" smtClean="0"/>
              <a:t>	Concrete </a:t>
            </a:r>
            <a:r>
              <a:rPr lang="en-US" sz="3200" dirty="0"/>
              <a:t>Support </a:t>
            </a:r>
          </a:p>
          <a:p>
            <a:pPr lvl="1"/>
            <a:r>
              <a:rPr lang="en-US" sz="3200" dirty="0"/>
              <a:t>	Child </a:t>
            </a:r>
            <a:r>
              <a:rPr lang="en-US" sz="3200" dirty="0" smtClean="0"/>
              <a:t>Development/Knowledge </a:t>
            </a:r>
            <a:r>
              <a:rPr lang="en-US" sz="3200" dirty="0"/>
              <a:t>of </a:t>
            </a:r>
            <a:r>
              <a:rPr lang="en-US" sz="3200" dirty="0" smtClean="0"/>
              <a:t>	Parenting </a:t>
            </a:r>
            <a:endParaRPr lang="en-US" sz="3200" dirty="0"/>
          </a:p>
          <a:p>
            <a:pPr lvl="1"/>
            <a:r>
              <a:rPr lang="en-US" sz="3200" dirty="0" smtClean="0"/>
              <a:t>	Nurturing </a:t>
            </a:r>
            <a:r>
              <a:rPr lang="en-US" sz="3200" dirty="0"/>
              <a:t>and Attachment </a:t>
            </a:r>
          </a:p>
          <a:p>
            <a:pPr lvl="2"/>
            <a:endParaRPr lang="en-US" sz="26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37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/>
              <a:t>Strategies for Preventing/Mitigating Trauma/Toxic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5720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4000" dirty="0" smtClean="0"/>
              <a:t>Refer for Services</a:t>
            </a:r>
          </a:p>
          <a:p>
            <a:pPr lvl="1"/>
            <a:r>
              <a:rPr lang="en-US" sz="2800" dirty="0"/>
              <a:t>School completion &amp; job training</a:t>
            </a:r>
          </a:p>
          <a:p>
            <a:pPr lvl="1"/>
            <a:r>
              <a:rPr lang="en-US" sz="2800" dirty="0" smtClean="0"/>
              <a:t>Mental health treatment (adult or child)</a:t>
            </a:r>
          </a:p>
          <a:p>
            <a:pPr lvl="1"/>
            <a:r>
              <a:rPr lang="en-US" sz="2800" dirty="0" smtClean="0"/>
              <a:t>Substance abuse treatment</a:t>
            </a:r>
          </a:p>
          <a:p>
            <a:pPr lvl="1"/>
            <a:r>
              <a:rPr lang="en-US" sz="2800" dirty="0" smtClean="0"/>
              <a:t>Intimate partner violence services</a:t>
            </a:r>
          </a:p>
        </p:txBody>
      </p:sp>
    </p:spTree>
    <p:extLst>
      <p:ext uri="{BB962C8B-B14F-4D97-AF65-F5344CB8AC3E}">
        <p14:creationId xmlns:p14="http://schemas.microsoft.com/office/powerpoint/2010/main" val="42018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Trauma </a:t>
            </a:r>
            <a:r>
              <a:rPr lang="en-US" dirty="0"/>
              <a:t>&amp; toxic stress change  a child’s experience of the world</a:t>
            </a:r>
          </a:p>
          <a:p>
            <a:r>
              <a:rPr lang="en-US" dirty="0" smtClean="0"/>
              <a:t>Which leads to changes in biology </a:t>
            </a:r>
            <a:r>
              <a:rPr lang="en-US" dirty="0"/>
              <a:t>&amp; brain </a:t>
            </a:r>
            <a:r>
              <a:rPr lang="en-US" dirty="0" smtClean="0"/>
              <a:t>architecture</a:t>
            </a:r>
            <a:endParaRPr lang="en-US" dirty="0"/>
          </a:p>
          <a:p>
            <a:r>
              <a:rPr lang="en-US" dirty="0"/>
              <a:t>As a result, </a:t>
            </a:r>
            <a:r>
              <a:rPr lang="en-US" dirty="0" smtClean="0"/>
              <a:t>children act </a:t>
            </a:r>
            <a:r>
              <a:rPr lang="en-US" dirty="0"/>
              <a:t>differently (defensively)</a:t>
            </a:r>
          </a:p>
          <a:p>
            <a:r>
              <a:rPr lang="en-US" dirty="0" smtClean="0"/>
              <a:t>Which impacts </a:t>
            </a:r>
            <a:r>
              <a:rPr lang="en-US" dirty="0"/>
              <a:t>how </a:t>
            </a:r>
            <a:r>
              <a:rPr lang="en-US" dirty="0" smtClean="0"/>
              <a:t>they learn, get along with others, and take care of themselves</a:t>
            </a:r>
          </a:p>
          <a:p>
            <a:r>
              <a:rPr lang="en-US" dirty="0" smtClean="0"/>
              <a:t>Supportive relationships protect children from the impact of trauma &amp; toxic stress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13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Learn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Website</a:t>
            </a:r>
            <a:r>
              <a:rPr lang="en-US" smtClean="0"/>
              <a:t>: www.michigan.gov/traumatoxicstress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Trauma Informed System Coordinator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Mary Mueller, LMSW</a:t>
            </a:r>
          </a:p>
          <a:p>
            <a:pPr marL="274320" lvl="1" indent="0">
              <a:buNone/>
            </a:pPr>
            <a:r>
              <a:rPr lang="en-US" dirty="0" smtClean="0"/>
              <a:t>	(517) 373-4190</a:t>
            </a:r>
          </a:p>
          <a:p>
            <a:pPr marL="274320" lvl="1" indent="0">
              <a:buNone/>
            </a:pPr>
            <a:r>
              <a:rPr lang="en-US" dirty="0" smtClean="0"/>
              <a:t>	MuellerM1@michigan.gov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59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76200"/>
          </a:xfrm>
        </p:spPr>
        <p:txBody>
          <a:bodyPr>
            <a:normAutofit fontScale="25000" lnSpcReduction="20000"/>
          </a:bodyPr>
          <a:lstStyle/>
          <a:p>
            <a:endParaRPr lang="en-US" sz="9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Trauma can change the course of a child’s life and their future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pic>
        <p:nvPicPr>
          <p:cNvPr id="2050" name="Picture 2" descr="C:\Users\Muellerm1\AppData\Local\Microsoft\Windows\Temporary Internet Files\Content.IE5\4N3SWX3Y\MP9004229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86" y="3581400"/>
            <a:ext cx="3634099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3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Trauma – an intense event that threatens safety or security of an </a:t>
            </a:r>
            <a:r>
              <a:rPr lang="en-US" dirty="0" smtClean="0"/>
              <a:t>individual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Toxic Stress – re-occurring negative experiences that threaten safety or security</a:t>
            </a:r>
          </a:p>
          <a:p>
            <a:endParaRPr lang="en-US" dirty="0"/>
          </a:p>
          <a:p>
            <a:r>
              <a:rPr lang="en-US" dirty="0" smtClean="0"/>
              <a:t>Traumatic Stress- event,  the experience and the effect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32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68580"/>
            <a:ext cx="6480174" cy="1673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#1</a:t>
            </a:r>
            <a:br>
              <a:rPr lang="en-US" dirty="0" smtClean="0"/>
            </a:br>
            <a:r>
              <a:rPr lang="en-US" dirty="0" smtClean="0"/>
              <a:t>Early Brain Development: Key Concepts</a:t>
            </a:r>
            <a:endParaRPr lang="en-US" dirty="0"/>
          </a:p>
        </p:txBody>
      </p:sp>
      <p:pic>
        <p:nvPicPr>
          <p:cNvPr id="1028" name="Picture 4" descr="C:\Users\Muellerm1\AppData\Local\Microsoft\Windows\Temporary Internet Files\Content.IE5\1KDS76DJ\MP90042767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14367"/>
            <a:ext cx="5357606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Brain Development:</a:t>
            </a:r>
            <a:br>
              <a:rPr lang="en-US" dirty="0" smtClean="0"/>
            </a:br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Experience shapes brain architecture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Brains are built from the bottom up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Serve and return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Cognitive, emotional &amp; social development are connected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Experience alters how are genes are expressed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3200" dirty="0" smtClean="0"/>
              <a:t>Experience Shapes Brain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277" y="1600200"/>
            <a:ext cx="8503920" cy="4572000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Center on the Developing Child, Harvard University</a:t>
            </a:r>
          </a:p>
          <a:p>
            <a:endParaRPr lang="en-US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3824" r="4768" b="31337"/>
          <a:stretch/>
        </p:blipFill>
        <p:spPr>
          <a:xfrm>
            <a:off x="914400" y="2306593"/>
            <a:ext cx="731727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8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Brains Are Built From The Bottom 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14295" r="4494" b="30680"/>
          <a:stretch/>
        </p:blipFill>
        <p:spPr>
          <a:xfrm>
            <a:off x="990600" y="2362200"/>
            <a:ext cx="7107258" cy="2971800"/>
          </a:xfrm>
        </p:spPr>
      </p:pic>
      <p:sp>
        <p:nvSpPr>
          <p:cNvPr id="6" name="TextBox 5"/>
          <p:cNvSpPr txBox="1"/>
          <p:nvPr/>
        </p:nvSpPr>
        <p:spPr>
          <a:xfrm>
            <a:off x="528916" y="5741894"/>
            <a:ext cx="480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Developing Child, Harvard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84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2600</TotalTime>
  <Words>2666</Words>
  <Application>Microsoft Office PowerPoint</Application>
  <PresentationFormat>On-screen Show (4:3)</PresentationFormat>
  <Paragraphs>473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Civic</vt:lpstr>
      <vt:lpstr>Early Childhood  Comprehensive System</vt:lpstr>
      <vt:lpstr>Building Health Through Integration: Great Start Trauma Informed System</vt:lpstr>
      <vt:lpstr>Today’s Objectives</vt:lpstr>
      <vt:lpstr>Why Is This Important?</vt:lpstr>
      <vt:lpstr>Important Terms</vt:lpstr>
      <vt:lpstr>Objective #1 Early Brain Development: Key Concepts</vt:lpstr>
      <vt:lpstr>Early Brain Development: Key Concepts</vt:lpstr>
      <vt:lpstr>Experience Shapes Brain Architecture</vt:lpstr>
      <vt:lpstr>Brains Are Built From The Bottom Up</vt:lpstr>
      <vt:lpstr>Serve &amp; Return Interactions</vt:lpstr>
      <vt:lpstr>Cognitive, Emotional &amp; Social Development  are Connected</vt:lpstr>
      <vt:lpstr>Experience Alters Genetic Expression</vt:lpstr>
      <vt:lpstr>     The Dance Between Nurture and Nature</vt:lpstr>
      <vt:lpstr>Experience Build Brain Architecture</vt:lpstr>
      <vt:lpstr>Summary: Early Brain Development</vt:lpstr>
      <vt:lpstr>Objective #2  Stress, Trauma &amp; Toxic Stress</vt:lpstr>
      <vt:lpstr>How Does Stress Work?</vt:lpstr>
      <vt:lpstr>Three Types of Stress</vt:lpstr>
      <vt:lpstr>What Are Trauma &amp; Toxic Stress?</vt:lpstr>
      <vt:lpstr>How Does Trauma Affect Young Children?</vt:lpstr>
      <vt:lpstr>Impact of Toxic Stress on the Brain</vt:lpstr>
      <vt:lpstr>What Are the Long Term Consequences?</vt:lpstr>
      <vt:lpstr>How Does This Happen: ACE Pyramid</vt:lpstr>
      <vt:lpstr>Summary: The Impact of Trauma &amp; Toxic Stress</vt:lpstr>
      <vt:lpstr>The Impact of Early Adversity on Children’s Development</vt:lpstr>
      <vt:lpstr>Objective #3 What’s the Good News?</vt:lpstr>
      <vt:lpstr>PowerPoint Presentation</vt:lpstr>
      <vt:lpstr>Components of Trauma Informed Care and Prevention</vt:lpstr>
      <vt:lpstr>Trauma Screening</vt:lpstr>
      <vt:lpstr>Strategies for Preventing/Mitigating Trauma/Toxic Stress</vt:lpstr>
      <vt:lpstr>Strategies for Preventing/Mitigating Trauma/Toxic Stress</vt:lpstr>
      <vt:lpstr>Strategies for Preventing/Mitigating Trauma/Toxic Stress</vt:lpstr>
      <vt:lpstr>Strategies for Preventing/Mitigating Trauma/Toxic Stress</vt:lpstr>
      <vt:lpstr>Strategies for Preventing/Mitigating Trauma/Toxic Stress</vt:lpstr>
      <vt:lpstr>Strategies for Preventing/Mitigating Trauma/Toxic Stress</vt:lpstr>
      <vt:lpstr>In Summary</vt:lpstr>
      <vt:lpstr>How Can I Learn More?</vt:lpstr>
      <vt:lpstr>QUESTIONS ?</vt:lpstr>
    </vt:vector>
  </TitlesOfParts>
  <Company>State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Informed Care</dc:title>
  <dc:creator>Mueller, Mary (DCH)</dc:creator>
  <cp:lastModifiedBy>Kostelec, Tiffany (DCH)</cp:lastModifiedBy>
  <cp:revision>145</cp:revision>
  <cp:lastPrinted>2014-07-07T14:19:25Z</cp:lastPrinted>
  <dcterms:created xsi:type="dcterms:W3CDTF">2014-04-23T12:58:43Z</dcterms:created>
  <dcterms:modified xsi:type="dcterms:W3CDTF">2015-05-14T18:19:46Z</dcterms:modified>
</cp:coreProperties>
</file>