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397" r:id="rId4"/>
    <p:sldId id="398" r:id="rId5"/>
    <p:sldId id="394" r:id="rId6"/>
    <p:sldId id="428" r:id="rId7"/>
    <p:sldId id="429" r:id="rId8"/>
    <p:sldId id="258" r:id="rId9"/>
    <p:sldId id="259" r:id="rId10"/>
    <p:sldId id="260" r:id="rId11"/>
    <p:sldId id="395" r:id="rId12"/>
    <p:sldId id="262" r:id="rId13"/>
    <p:sldId id="283" r:id="rId14"/>
    <p:sldId id="268" r:id="rId15"/>
    <p:sldId id="284" r:id="rId16"/>
    <p:sldId id="269" r:id="rId17"/>
    <p:sldId id="286" r:id="rId18"/>
    <p:sldId id="289" r:id="rId19"/>
    <p:sldId id="296" r:id="rId20"/>
    <p:sldId id="290" r:id="rId21"/>
    <p:sldId id="287" r:id="rId22"/>
    <p:sldId id="293" r:id="rId23"/>
    <p:sldId id="297" r:id="rId24"/>
    <p:sldId id="295" r:id="rId25"/>
    <p:sldId id="300" r:id="rId26"/>
    <p:sldId id="302" r:id="rId27"/>
    <p:sldId id="303" r:id="rId28"/>
    <p:sldId id="305" r:id="rId29"/>
    <p:sldId id="307" r:id="rId30"/>
    <p:sldId id="309" r:id="rId31"/>
    <p:sldId id="312" r:id="rId32"/>
    <p:sldId id="280" r:id="rId33"/>
    <p:sldId id="313" r:id="rId34"/>
    <p:sldId id="314" r:id="rId35"/>
    <p:sldId id="316" r:id="rId36"/>
    <p:sldId id="317" r:id="rId37"/>
    <p:sldId id="318" r:id="rId38"/>
    <p:sldId id="320" r:id="rId39"/>
    <p:sldId id="322" r:id="rId40"/>
    <p:sldId id="323" r:id="rId41"/>
    <p:sldId id="324" r:id="rId42"/>
    <p:sldId id="325" r:id="rId43"/>
    <p:sldId id="326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345" r:id="rId59"/>
    <p:sldId id="347" r:id="rId60"/>
    <p:sldId id="392" r:id="rId61"/>
    <p:sldId id="360" r:id="rId62"/>
    <p:sldId id="378" r:id="rId63"/>
    <p:sldId id="379" r:id="rId64"/>
    <p:sldId id="384" r:id="rId65"/>
    <p:sldId id="385" r:id="rId66"/>
    <p:sldId id="381" r:id="rId67"/>
    <p:sldId id="382" r:id="rId68"/>
    <p:sldId id="377" r:id="rId69"/>
    <p:sldId id="386" r:id="rId70"/>
    <p:sldId id="387" r:id="rId71"/>
    <p:sldId id="388" r:id="rId72"/>
    <p:sldId id="389" r:id="rId73"/>
    <p:sldId id="390" r:id="rId74"/>
    <p:sldId id="391" r:id="rId75"/>
    <p:sldId id="393" r:id="rId76"/>
    <p:sldId id="366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WBL Questions" id="{79B1228A-10F3-4C61-B05C-008768E7BE9E}">
          <p14:sldIdLst>
            <p14:sldId id="256"/>
            <p14:sldId id="257"/>
            <p14:sldId id="397"/>
            <p14:sldId id="398"/>
            <p14:sldId id="394"/>
            <p14:sldId id="428"/>
            <p14:sldId id="429"/>
            <p14:sldId id="258"/>
            <p14:sldId id="259"/>
            <p14:sldId id="260"/>
            <p14:sldId id="395"/>
            <p14:sldId id="262"/>
            <p14:sldId id="283"/>
            <p14:sldId id="268"/>
            <p14:sldId id="284"/>
            <p14:sldId id="269"/>
            <p14:sldId id="286"/>
            <p14:sldId id="289"/>
            <p14:sldId id="296"/>
            <p14:sldId id="290"/>
            <p14:sldId id="287"/>
            <p14:sldId id="293"/>
            <p14:sldId id="297"/>
            <p14:sldId id="295"/>
            <p14:sldId id="300"/>
            <p14:sldId id="302"/>
            <p14:sldId id="303"/>
            <p14:sldId id="305"/>
            <p14:sldId id="307"/>
            <p14:sldId id="309"/>
            <p14:sldId id="312"/>
            <p14:sldId id="280"/>
            <p14:sldId id="313"/>
            <p14:sldId id="314"/>
            <p14:sldId id="316"/>
            <p14:sldId id="317"/>
            <p14:sldId id="318"/>
            <p14:sldId id="320"/>
            <p14:sldId id="322"/>
            <p14:sldId id="323"/>
            <p14:sldId id="324"/>
            <p14:sldId id="325"/>
          </p14:sldIdLst>
        </p14:section>
        <p14:section name="Requirements for WBL" id="{67CCCAD6-4D23-4612-9077-224F7836D8A4}">
          <p14:sldIdLst>
            <p14:sldId id="326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345"/>
            <p14:sldId id="347"/>
            <p14:sldId id="392"/>
            <p14:sldId id="360"/>
            <p14:sldId id="378"/>
            <p14:sldId id="379"/>
            <p14:sldId id="384"/>
            <p14:sldId id="385"/>
            <p14:sldId id="381"/>
            <p14:sldId id="382"/>
            <p14:sldId id="377"/>
            <p14:sldId id="386"/>
            <p14:sldId id="387"/>
            <p14:sldId id="388"/>
            <p14:sldId id="389"/>
            <p14:sldId id="390"/>
            <p14:sldId id="391"/>
            <p14:sldId id="393"/>
            <p14:sldId id="3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acre, Lee (MDE)" initials="GL(" lastIdx="1" clrIdx="0">
    <p:extLst>
      <p:ext uri="{19B8F6BF-5375-455C-9EA6-DF929625EA0E}">
        <p15:presenceInfo xmlns:p15="http://schemas.microsoft.com/office/powerpoint/2012/main" userId="S::GreenacreL@michigan.gov::44462175-daff-496b-a69b-e645fce9a8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CEA9F-9468-46B7-A3CD-509F405F04FD}" v="107" dt="2021-01-07T15:22:09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0" autoAdjust="0"/>
    <p:restoredTop sz="93666" autoAdjust="0"/>
  </p:normalViewPr>
  <p:slideViewPr>
    <p:cSldViewPr snapToGrid="0">
      <p:cViewPr varScale="1">
        <p:scale>
          <a:sx n="80" d="100"/>
          <a:sy n="80" d="100"/>
        </p:scale>
        <p:origin x="571" y="62"/>
      </p:cViewPr>
      <p:guideLst/>
    </p:cSldViewPr>
  </p:slideViewPr>
  <p:outlineViewPr>
    <p:cViewPr>
      <p:scale>
        <a:sx n="33" d="100"/>
        <a:sy n="33" d="100"/>
      </p:scale>
      <p:origin x="0" y="-253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Not Monitored By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happen with the employer, nor is is monitored by and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happen with the employer, is is not a sustatined relationship, nor is is monitored by and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 Involve a CTE Skill or Competency, does not happen with the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 Involve a CTE Skill or Competency, does not happen with the employer, nor is it monitored by the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 Involve a CTE Skill or Competency, does not happen with the employer, nor does it have sustained interation with the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 Involve a CTE Skill or Competency, does not happen with the employer, nor does it have sustained interation with the employer, nor is it monitored by the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is not sustained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is not sustained or monitored by the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happen with an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happen with an employer or is it monitored by the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happen with an employer or have sustained interaction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happen with an employer, have sustained interaction, or Is it monitored by the emplyer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involve a CTE Skill or Competency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0T15:08:50.066" idx="1">
    <p:pos x="4816" y="2037"/>
    <p:text>This experiance does not involve a CTE Skill or Competency, nor is is monitored by and employer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F8AA2-9993-4298-B3B7-F1937CF0650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3C91-64CA-4CDB-82BB-335C6AE9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23C91-64CA-4CDB-82BB-335C6AE94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23C91-64CA-4CDB-82BB-335C6AE94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1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23C91-64CA-4CDB-82BB-335C6AE945F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92D6-2F0F-4712-8E4F-2C7C3BD4D754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508C-E75B-45B9-8598-8510F7EAF348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6E1B-FBC7-4B2B-A480-051DB30D85E9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75816-F999-4C0D-9E83-9DA3C2452105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5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917D-97A5-4C5E-A9C5-EA6D3FA889B4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A0F6-0414-4606-AA1B-30221E83C3F1}" type="datetime1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F8F8-845C-46DB-9A9E-CEF528DC2086}" type="datetime1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53E-56D6-4E9E-8408-2B7EDAA00DAA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D171-9052-461E-97C4-7B9B5B2BF2B3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8C15-3BA3-4FF6-8E03-ACA3BEF32461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E20E-23F7-46DF-8489-B4C1C1310DA2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F11F-6ACA-489C-980D-8DA245BC11E0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F7F-F5C3-4821-9771-4F917F0721E2}" type="datetime1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18DC-D759-4441-AD94-8FD3CC17D6E2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2E45-4C44-431A-B683-1B84D34AED4B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AC38-123A-406F-BBB4-FE6B33573F04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6CDE-021A-4777-83DF-9E09EA7468D8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861E4E-E7E6-43D8-8C73-70236C232DE4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5B5A-1051-4040-AAE8-19996F915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0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mailto:millsc1@michigan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C136-CE67-4CA7-8E66-6C94A62AB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90195"/>
            <a:ext cx="8825658" cy="3280528"/>
          </a:xfrm>
        </p:spPr>
        <p:txBody>
          <a:bodyPr/>
          <a:lstStyle/>
          <a:p>
            <a:pPr algn="ctr"/>
            <a:r>
              <a:rPr lang="en-US" b="1" dirty="0"/>
              <a:t>CTE</a:t>
            </a:r>
            <a:br>
              <a:rPr lang="en-US" dirty="0"/>
            </a:br>
            <a:r>
              <a:rPr lang="en-US" dirty="0"/>
              <a:t>WBL Guide With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BD8A9-8C7C-4C69-9024-D439F6FCD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Click to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move</a:t>
            </a:r>
            <a:r>
              <a:rPr lang="en-US" dirty="0"/>
              <a:t> to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EF2B0-129F-4BAC-9182-904F0679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A5A15-6AFB-4B6B-BD3B-D4F556A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063416"/>
            <a:ext cx="9404723" cy="3657368"/>
          </a:xfrm>
        </p:spPr>
        <p:txBody>
          <a:bodyPr/>
          <a:lstStyle/>
          <a:p>
            <a:pPr algn="ctr"/>
            <a:r>
              <a:rPr lang="en-US" sz="7200" b="1" dirty="0"/>
              <a:t>Congratulations</a:t>
            </a:r>
            <a:br>
              <a:rPr lang="en-US" sz="7200" b="1" dirty="0"/>
            </a:br>
            <a:r>
              <a:rPr lang="en-US" sz="7200" b="1" dirty="0"/>
              <a:t>this is a 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32" y="5488471"/>
            <a:ext cx="10237133" cy="9599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>
                <a:hlinkClick r:id="rId2" action="ppaction://hlinksldjump"/>
              </a:rPr>
              <a:t>Click here to determine </a:t>
            </a:r>
          </a:p>
          <a:p>
            <a:pPr marL="0" indent="0" algn="ctr">
              <a:buNone/>
            </a:pPr>
            <a:r>
              <a:rPr lang="en-US" sz="2800" dirty="0">
                <a:hlinkClick r:id="rId2" action="ppaction://hlinksldjump"/>
              </a:rPr>
              <a:t>what type of CTE WBL experience was completed.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2B8E-58A6-4C87-88FA-E9699466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063416"/>
            <a:ext cx="9404723" cy="3657368"/>
          </a:xfrm>
        </p:spPr>
        <p:txBody>
          <a:bodyPr/>
          <a:lstStyle/>
          <a:p>
            <a:pPr algn="ctr"/>
            <a:r>
              <a:rPr lang="en-US" sz="7200" b="1" dirty="0"/>
              <a:t>Congratulations</a:t>
            </a:r>
            <a:br>
              <a:rPr lang="en-US" sz="7200" b="1" dirty="0"/>
            </a:br>
            <a:r>
              <a:rPr lang="en-US" sz="7200" b="1" dirty="0"/>
              <a:t>this is a CTE WBL experience.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32" y="5488471"/>
            <a:ext cx="10237133" cy="9599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>
                <a:hlinkClick r:id="rId2" action="ppaction://hlinksldjump"/>
              </a:rPr>
              <a:t>Click here to determine </a:t>
            </a:r>
          </a:p>
          <a:p>
            <a:pPr marL="0" indent="0" algn="ctr">
              <a:buNone/>
            </a:pPr>
            <a:r>
              <a:rPr lang="en-US" sz="2800" dirty="0">
                <a:hlinkClick r:id="rId2" action="ppaction://hlinksldjump"/>
              </a:rPr>
              <a:t>what type of CTE WBL experience was completed.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2B8E-58A6-4C87-88FA-E9699466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99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167" y="4609097"/>
            <a:ext cx="6914186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12003-AA43-475D-9225-6942AF68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AC7FA-0BBA-4572-AA4C-181CCEAD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2010150"/>
          </a:xfrm>
        </p:spPr>
        <p:txBody>
          <a:bodyPr/>
          <a:lstStyle/>
          <a:p>
            <a:pPr algn="ctr"/>
            <a:r>
              <a:rPr lang="en-US" sz="6000" b="1" dirty="0"/>
              <a:t>Does this experience </a:t>
            </a:r>
            <a:br>
              <a:rPr lang="en-US" sz="6000" b="1" dirty="0"/>
            </a:br>
            <a:r>
              <a:rPr lang="en-US" sz="6000" b="1" dirty="0"/>
              <a:t>last at least one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22A-A74C-4713-BC17-EE5F7FE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339" y="4609097"/>
            <a:ext cx="7112149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1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766" y="4609097"/>
            <a:ext cx="7093295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949600"/>
          </a:xfrm>
        </p:spPr>
        <p:txBody>
          <a:bodyPr/>
          <a:lstStyle/>
          <a:p>
            <a:pPr algn="ctr"/>
            <a:r>
              <a:rPr lang="en-US" sz="6000" b="1" dirty="0"/>
              <a:t>Does this experience have a sustained interaction with the employer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555291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9312-0DB4-4A70-81CF-153E742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2198686"/>
          </a:xfrm>
        </p:spPr>
        <p:txBody>
          <a:bodyPr/>
          <a:lstStyle/>
          <a:p>
            <a:pPr algn="ctr"/>
            <a:r>
              <a:rPr lang="en-US" sz="6000" b="1" dirty="0"/>
              <a:t>Does this experience </a:t>
            </a:r>
            <a:br>
              <a:rPr lang="en-US" sz="6000" b="1" dirty="0"/>
            </a:br>
            <a:r>
              <a:rPr lang="en-US" sz="6000" b="1" dirty="0"/>
              <a:t>last at least one 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22A-A74C-4713-BC17-EE5F7FE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796529"/>
          </a:xfrm>
        </p:spPr>
        <p:txBody>
          <a:bodyPr/>
          <a:lstStyle/>
          <a:p>
            <a:pPr algn="ctr"/>
            <a:r>
              <a:rPr lang="en-US" sz="6000" b="1" dirty="0"/>
              <a:t>Does this experience involve a cluster specific CTE skill or competency?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3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296485"/>
            <a:ext cx="3676078" cy="1257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C69FB-5FB4-469E-A8A8-799D990A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 anchor="t"/>
          <a:lstStyle/>
          <a:p>
            <a:pPr algn="ctr"/>
            <a:r>
              <a:rPr lang="en-US" sz="6000" b="1" dirty="0"/>
              <a:t>Is this experience in partnership with the employer?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595964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A5A15-6AFB-4B6B-BD3B-D4F556A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5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80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207" y="4609097"/>
            <a:ext cx="7083868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1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498" y="4609097"/>
            <a:ext cx="7281831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A5A15-6AFB-4B6B-BD3B-D4F556A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1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17" y="4609097"/>
            <a:ext cx="7479794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115" y="4609097"/>
            <a:ext cx="7762598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Does this experience happen with an employer?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7933-D08C-4680-9478-F6D45ED9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949600"/>
          </a:xfrm>
        </p:spPr>
        <p:txBody>
          <a:bodyPr/>
          <a:lstStyle/>
          <a:p>
            <a:pPr algn="ctr"/>
            <a:r>
              <a:rPr lang="en-US" sz="6000" b="1" dirty="0"/>
              <a:t>Does this experience have a sustained interaction with the employer?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9312-0DB4-4A70-81CF-153E742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555291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A5A15-6AFB-4B6B-BD3B-D4F556A7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401" y="4609097"/>
            <a:ext cx="7772025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2104418"/>
          </a:xfrm>
        </p:spPr>
        <p:txBody>
          <a:bodyPr/>
          <a:lstStyle/>
          <a:p>
            <a:pPr algn="ctr"/>
            <a:r>
              <a:rPr lang="en-US" sz="6000" b="1" dirty="0"/>
              <a:t>Was this an experience for the entire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7933-D08C-4680-9478-F6D45ED9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791" y="4609097"/>
            <a:ext cx="7357246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</a:t>
            </a:r>
            <a:r>
              <a:rPr lang="en-US" sz="2600" dirty="0">
                <a:hlinkClick r:id="rId3" action="ppaction://hlinksldjump"/>
              </a:rPr>
              <a:t>experience</a:t>
            </a:r>
            <a:r>
              <a:rPr lang="en-US" sz="2600" dirty="0">
                <a:hlinkClick r:id="rId2" action="ppaction://hlinksldjump"/>
              </a:rPr>
              <a:t>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2302381"/>
          </a:xfrm>
        </p:spPr>
        <p:txBody>
          <a:bodyPr/>
          <a:lstStyle/>
          <a:p>
            <a:pPr algn="ctr"/>
            <a:r>
              <a:rPr lang="en-US" sz="6000" b="1" dirty="0"/>
              <a:t>Does this experience </a:t>
            </a:r>
            <a:br>
              <a:rPr lang="en-US" sz="6000" b="1" dirty="0"/>
            </a:br>
            <a:r>
              <a:rPr lang="en-US" sz="6000" b="1" dirty="0"/>
              <a:t>last at least one day?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253644"/>
            <a:ext cx="3676078" cy="115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22A-A74C-4713-BC17-EE5F7FE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237018"/>
            <a:ext cx="3676078" cy="116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C8323-6E35-463E-920F-EEB06B3F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675" y="4609097"/>
            <a:ext cx="7649477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9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950" y="4609097"/>
            <a:ext cx="7526928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949600"/>
          </a:xfrm>
        </p:spPr>
        <p:txBody>
          <a:bodyPr/>
          <a:lstStyle/>
          <a:p>
            <a:pPr algn="ctr"/>
            <a:r>
              <a:rPr lang="en-US" sz="6000" b="1" dirty="0"/>
              <a:t>Does this experience have a sustained interaction with the employer?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220393"/>
            <a:ext cx="3676078" cy="1184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9312-0DB4-4A70-81CF-153E742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 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303520"/>
            <a:ext cx="3676078" cy="110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C8323-6E35-463E-920F-EEB06B3F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0321" y="4609097"/>
            <a:ext cx="6914186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626" y="4609097"/>
            <a:ext cx="7121576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Does this experience </a:t>
            </a:r>
            <a:br>
              <a:rPr lang="en-US" sz="6000" b="1" dirty="0"/>
            </a:br>
            <a:r>
              <a:rPr lang="en-US" sz="6000" b="1" dirty="0"/>
              <a:t>last at least one day?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320145"/>
            <a:ext cx="3676078" cy="1085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D722A-A74C-4713-BC17-EE5F7FE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2104418"/>
          </a:xfrm>
        </p:spPr>
        <p:txBody>
          <a:bodyPr/>
          <a:lstStyle/>
          <a:p>
            <a:pPr algn="ctr"/>
            <a:r>
              <a:rPr lang="en-US" sz="6000" b="1" dirty="0"/>
              <a:t>Was this an experience led by the teacher?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7933-D08C-4680-9478-F6D45ED9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Is this experience in partnership with the employer?   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320145"/>
            <a:ext cx="3676078" cy="1085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C8323-6E35-463E-920F-EEB06B3F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943" y="4609097"/>
            <a:ext cx="7460941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53" y="679572"/>
            <a:ext cx="9404723" cy="4015587"/>
          </a:xfrm>
        </p:spPr>
        <p:txBody>
          <a:bodyPr/>
          <a:lstStyle/>
          <a:p>
            <a:pPr algn="ctr"/>
            <a:r>
              <a:rPr lang="en-US" sz="6000" b="1" dirty="0"/>
              <a:t>This experience does not meet the requirements to be a CTE WBL experience.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620" y="4609097"/>
            <a:ext cx="7055588" cy="1569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Click here to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see where this experience falls short of a </a:t>
            </a:r>
          </a:p>
          <a:p>
            <a:pPr marL="0" indent="0" algn="ctr">
              <a:buNone/>
            </a:pPr>
            <a:r>
              <a:rPr lang="en-US" sz="2600" dirty="0">
                <a:hlinkClick r:id="rId2" action="ppaction://hlinksldjump"/>
              </a:rPr>
              <a:t>CTE WBL experience.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01241-441E-47BF-9F5A-0826BB8F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Start</a:t>
            </a:r>
            <a:endParaRPr lang="en-US" sz="2800" b="1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B0992E-2CD1-4891-8FE2-AC06DEF1BFA1}"/>
              </a:ext>
            </a:extLst>
          </p:cNvPr>
          <p:cNvSpPr txBox="1"/>
          <p:nvPr/>
        </p:nvSpPr>
        <p:spPr>
          <a:xfrm>
            <a:off x="609583" y="2575640"/>
            <a:ext cx="111332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E7E06-472A-4298-AB36-3A20195E5997}"/>
              </a:ext>
            </a:extLst>
          </p:cNvPr>
          <p:cNvSpPr txBox="1">
            <a:spLocks/>
          </p:cNvSpPr>
          <p:nvPr/>
        </p:nvSpPr>
        <p:spPr>
          <a:xfrm>
            <a:off x="1725105" y="647854"/>
            <a:ext cx="7675505" cy="964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Required to be WBL: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0057CA-B743-4EEE-8254-6D7114A5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Required to be WBL</a:t>
            </a:r>
          </a:p>
        </p:txBody>
      </p:sp>
    </p:spTree>
    <p:extLst>
      <p:ext uri="{BB962C8B-B14F-4D97-AF65-F5344CB8AC3E}">
        <p14:creationId xmlns:p14="http://schemas.microsoft.com/office/powerpoint/2010/main" val="11471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C684940-2E94-4365-A499-4F25C238485E}"/>
              </a:ext>
            </a:extLst>
          </p:cNvPr>
          <p:cNvSpPr txBox="1">
            <a:spLocks/>
          </p:cNvSpPr>
          <p:nvPr/>
        </p:nvSpPr>
        <p:spPr>
          <a:xfrm>
            <a:off x="1725105" y="647854"/>
            <a:ext cx="7675505" cy="964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Required to be WBL: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675D4-B65F-4BD8-9010-2F668AC0E74C}"/>
              </a:ext>
            </a:extLst>
          </p:cNvPr>
          <p:cNvSpPr txBox="1"/>
          <p:nvPr/>
        </p:nvSpPr>
        <p:spPr>
          <a:xfrm>
            <a:off x="617228" y="2594891"/>
            <a:ext cx="111448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B3DF0-BF50-437C-B701-7733D841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Required to be WBL</a:t>
            </a:r>
          </a:p>
        </p:txBody>
      </p:sp>
    </p:spTree>
    <p:extLst>
      <p:ext uri="{BB962C8B-B14F-4D97-AF65-F5344CB8AC3E}">
        <p14:creationId xmlns:p14="http://schemas.microsoft.com/office/powerpoint/2010/main" val="7774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B9900-6343-4053-A681-D2B06ED6BFF0}"/>
              </a:ext>
            </a:extLst>
          </p:cNvPr>
          <p:cNvSpPr txBox="1"/>
          <p:nvPr/>
        </p:nvSpPr>
        <p:spPr>
          <a:xfrm>
            <a:off x="622041" y="2274657"/>
            <a:ext cx="11149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23594D-2594-4029-98E4-DE4E5EB61CBB}"/>
              </a:ext>
            </a:extLst>
          </p:cNvPr>
          <p:cNvSpPr txBox="1"/>
          <p:nvPr/>
        </p:nvSpPr>
        <p:spPr>
          <a:xfrm>
            <a:off x="622040" y="3660014"/>
            <a:ext cx="11149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8925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312D-3D8F-47A9-A04C-5664CEBA01A6}"/>
              </a:ext>
            </a:extLst>
          </p:cNvPr>
          <p:cNvSpPr txBox="1">
            <a:spLocks/>
          </p:cNvSpPr>
          <p:nvPr/>
        </p:nvSpPr>
        <p:spPr>
          <a:xfrm>
            <a:off x="1725105" y="647854"/>
            <a:ext cx="7675505" cy="964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Required to be WBL: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D6F3EB-ADD8-4630-8F46-DCA03624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Required to be WBL</a:t>
            </a:r>
          </a:p>
        </p:txBody>
      </p:sp>
    </p:spTree>
    <p:extLst>
      <p:ext uri="{BB962C8B-B14F-4D97-AF65-F5344CB8AC3E}">
        <p14:creationId xmlns:p14="http://schemas.microsoft.com/office/powerpoint/2010/main" val="18559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195CB-69CF-41A8-B9C5-AFA60D4622C0}"/>
              </a:ext>
            </a:extLst>
          </p:cNvPr>
          <p:cNvSpPr txBox="1"/>
          <p:nvPr/>
        </p:nvSpPr>
        <p:spPr>
          <a:xfrm>
            <a:off x="890760" y="2598003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BD146-C6A8-4FC5-8078-ACC8E421AC78}"/>
              </a:ext>
            </a:extLst>
          </p:cNvPr>
          <p:cNvSpPr txBox="1">
            <a:spLocks/>
          </p:cNvSpPr>
          <p:nvPr/>
        </p:nvSpPr>
        <p:spPr>
          <a:xfrm>
            <a:off x="1725105" y="647854"/>
            <a:ext cx="7675505" cy="964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Required to be WBL: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EBE59D-5F87-4C86-B230-4A879EF2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Required to be WBL</a:t>
            </a:r>
          </a:p>
        </p:txBody>
      </p:sp>
    </p:spTree>
    <p:extLst>
      <p:ext uri="{BB962C8B-B14F-4D97-AF65-F5344CB8AC3E}">
        <p14:creationId xmlns:p14="http://schemas.microsoft.com/office/powerpoint/2010/main" val="17888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F3DED-E30C-44BC-B24F-A36CD0D9B899}"/>
              </a:ext>
            </a:extLst>
          </p:cNvPr>
          <p:cNvSpPr txBox="1"/>
          <p:nvPr/>
        </p:nvSpPr>
        <p:spPr>
          <a:xfrm>
            <a:off x="646111" y="2288578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92AAF-B13F-49D6-8E47-33899E624B50}"/>
              </a:ext>
            </a:extLst>
          </p:cNvPr>
          <p:cNvSpPr txBox="1"/>
          <p:nvPr/>
        </p:nvSpPr>
        <p:spPr>
          <a:xfrm>
            <a:off x="615022" y="3646093"/>
            <a:ext cx="111374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8925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1F2B8-0695-4B12-88E6-FC9D5BF09314}"/>
              </a:ext>
            </a:extLst>
          </p:cNvPr>
          <p:cNvSpPr txBox="1">
            <a:spLocks/>
          </p:cNvSpPr>
          <p:nvPr/>
        </p:nvSpPr>
        <p:spPr>
          <a:xfrm>
            <a:off x="1725105" y="647854"/>
            <a:ext cx="7675505" cy="964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/>
              <a:t>Required to be WBL: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DAB8BA-1F8D-4FB3-A8AA-B4D5BDF5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Required to be WBL</a:t>
            </a:r>
          </a:p>
        </p:txBody>
      </p:sp>
    </p:spTree>
    <p:extLst>
      <p:ext uri="{BB962C8B-B14F-4D97-AF65-F5344CB8AC3E}">
        <p14:creationId xmlns:p14="http://schemas.microsoft.com/office/powerpoint/2010/main" val="15474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4B8569-DB5B-40F9-B3D8-2A445FF62495}"/>
              </a:ext>
            </a:extLst>
          </p:cNvPr>
          <p:cNvSpPr txBox="1"/>
          <p:nvPr/>
        </p:nvSpPr>
        <p:spPr>
          <a:xfrm>
            <a:off x="646111" y="2272850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D869F-6963-4653-B43D-1FB3A2756C36}"/>
              </a:ext>
            </a:extLst>
          </p:cNvPr>
          <p:cNvSpPr txBox="1"/>
          <p:nvPr/>
        </p:nvSpPr>
        <p:spPr>
          <a:xfrm>
            <a:off x="624038" y="3661820"/>
            <a:ext cx="11128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FE663-9B8B-476B-952B-99B42ADDFA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29144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7F633-09B7-47B4-B12C-09A7835D5E0B}"/>
              </a:ext>
            </a:extLst>
          </p:cNvPr>
          <p:cNvSpPr txBox="1"/>
          <p:nvPr/>
        </p:nvSpPr>
        <p:spPr>
          <a:xfrm>
            <a:off x="643589" y="1941402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EA89C-9851-493D-ABAD-7F7E90CACCE9}"/>
              </a:ext>
            </a:extLst>
          </p:cNvPr>
          <p:cNvSpPr txBox="1"/>
          <p:nvPr/>
        </p:nvSpPr>
        <p:spPr>
          <a:xfrm>
            <a:off x="612416" y="3141319"/>
            <a:ext cx="11149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9581F7-8046-4E97-B539-32F2B7AA740C}"/>
              </a:ext>
            </a:extLst>
          </p:cNvPr>
          <p:cNvSpPr txBox="1"/>
          <p:nvPr/>
        </p:nvSpPr>
        <p:spPr>
          <a:xfrm>
            <a:off x="643588" y="4383567"/>
            <a:ext cx="111184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E6C95-D955-4BCF-90FF-048BD272CF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20220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295729"/>
            <a:ext cx="9404723" cy="4732024"/>
          </a:xfrm>
        </p:spPr>
        <p:txBody>
          <a:bodyPr/>
          <a:lstStyle/>
          <a:p>
            <a:pPr algn="ctr"/>
            <a:r>
              <a:rPr lang="en-US" sz="6000" b="1" dirty="0"/>
              <a:t>Was this experience a career fair, field trip/tour, information interview, job shadow, or virtual interaction?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295691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1CAB-D488-40D2-8EDF-5C68B042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0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4518E-3C75-46A3-9319-5D142F026C75}"/>
              </a:ext>
            </a:extLst>
          </p:cNvPr>
          <p:cNvSpPr txBox="1"/>
          <p:nvPr/>
        </p:nvSpPr>
        <p:spPr>
          <a:xfrm>
            <a:off x="1090365" y="2418914"/>
            <a:ext cx="1001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Involve a CTE skill or competency.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or practicing a CTE standard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more about career ready practices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about a specific job skill or aspect of  the industry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89D016-D376-4FCD-98D6-A47CE0ED13B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29527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D15FD-4B62-4B21-A778-8624A655FFCF}"/>
              </a:ext>
            </a:extLst>
          </p:cNvPr>
          <p:cNvSpPr txBox="1"/>
          <p:nvPr/>
        </p:nvSpPr>
        <p:spPr>
          <a:xfrm>
            <a:off x="646111" y="2085921"/>
            <a:ext cx="1001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Involve a CTE skill or competency.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or practicing a CTE standard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more about career ready practices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about a specific job skill or aspect of  the industry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C5C50-F460-49F5-9281-3B198CC9D059}"/>
              </a:ext>
            </a:extLst>
          </p:cNvPr>
          <p:cNvSpPr txBox="1"/>
          <p:nvPr/>
        </p:nvSpPr>
        <p:spPr>
          <a:xfrm>
            <a:off x="646110" y="3571750"/>
            <a:ext cx="111159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305BB4-EA1A-470A-B369-7837956CB5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36403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5B3AB-62C8-4AEA-9A1F-3DC950EB8474}"/>
              </a:ext>
            </a:extLst>
          </p:cNvPr>
          <p:cNvSpPr txBox="1"/>
          <p:nvPr/>
        </p:nvSpPr>
        <p:spPr>
          <a:xfrm>
            <a:off x="646111" y="2396739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160A2B-32E2-4EDF-8101-C8B7EF9DC8E4}"/>
              </a:ext>
            </a:extLst>
          </p:cNvPr>
          <p:cNvSpPr txBox="1"/>
          <p:nvPr/>
        </p:nvSpPr>
        <p:spPr>
          <a:xfrm>
            <a:off x="624038" y="3537931"/>
            <a:ext cx="11128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942D7-F8E2-4A63-87EB-A10982A26F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40070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D92E5-31EF-4BE1-84F2-4A851C8CBF2B}"/>
              </a:ext>
            </a:extLst>
          </p:cNvPr>
          <p:cNvSpPr txBox="1"/>
          <p:nvPr/>
        </p:nvSpPr>
        <p:spPr>
          <a:xfrm>
            <a:off x="646111" y="1932255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713EF5-541D-47B8-A95D-57997766E738}"/>
              </a:ext>
            </a:extLst>
          </p:cNvPr>
          <p:cNvSpPr txBox="1"/>
          <p:nvPr/>
        </p:nvSpPr>
        <p:spPr>
          <a:xfrm>
            <a:off x="646111" y="3163442"/>
            <a:ext cx="11183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4522C3-EE43-47E0-B452-2284BB9BD85C}"/>
              </a:ext>
            </a:extLst>
          </p:cNvPr>
          <p:cNvSpPr txBox="1"/>
          <p:nvPr/>
        </p:nvSpPr>
        <p:spPr>
          <a:xfrm>
            <a:off x="623229" y="4394629"/>
            <a:ext cx="11183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F0EE8-FAB4-407C-9FA3-F6DDB45698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3674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38396A-C06A-4E76-8AD3-89F124A73302}"/>
              </a:ext>
            </a:extLst>
          </p:cNvPr>
          <p:cNvSpPr txBox="1"/>
          <p:nvPr/>
        </p:nvSpPr>
        <p:spPr>
          <a:xfrm>
            <a:off x="1090365" y="2199452"/>
            <a:ext cx="1001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Involve a CTE skill or competency.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or practicing a CTE standard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more about career ready practices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about a specific job skill or aspect of  the 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AA98E-1C8B-4B8F-A753-FA42A979BEE8}"/>
              </a:ext>
            </a:extLst>
          </p:cNvPr>
          <p:cNvSpPr txBox="1"/>
          <p:nvPr/>
        </p:nvSpPr>
        <p:spPr>
          <a:xfrm>
            <a:off x="1090365" y="3612487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80608-C2E3-48B2-9D53-6B5F14839E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13983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F42101-5D59-4500-A27C-7ADE7A43947F}"/>
              </a:ext>
            </a:extLst>
          </p:cNvPr>
          <p:cNvSpPr txBox="1"/>
          <p:nvPr/>
        </p:nvSpPr>
        <p:spPr>
          <a:xfrm>
            <a:off x="646111" y="1905625"/>
            <a:ext cx="1001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Involve a CTE skill or competency.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or practicing a CTE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more about career ready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about a specific job skill or aspect of  the industry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4D33D-E446-4413-88C0-E0A8FBD670E0}"/>
              </a:ext>
            </a:extLst>
          </p:cNvPr>
          <p:cNvSpPr txBox="1"/>
          <p:nvPr/>
        </p:nvSpPr>
        <p:spPr>
          <a:xfrm>
            <a:off x="646111" y="3253742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31C9F-6EE0-42E9-811C-69A1E6D3575D}"/>
              </a:ext>
            </a:extLst>
          </p:cNvPr>
          <p:cNvSpPr txBox="1"/>
          <p:nvPr/>
        </p:nvSpPr>
        <p:spPr>
          <a:xfrm>
            <a:off x="646111" y="4352210"/>
            <a:ext cx="10953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7F2111-605D-4B3C-B17D-433C3356B0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9392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Start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3B9D9A-82DE-40E1-9B71-29D34676F76F}"/>
              </a:ext>
            </a:extLst>
          </p:cNvPr>
          <p:cNvSpPr txBox="1"/>
          <p:nvPr/>
        </p:nvSpPr>
        <p:spPr>
          <a:xfrm>
            <a:off x="646111" y="1938869"/>
            <a:ext cx="1001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Involve a CTE skill or competency.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or practicing a CTE standard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more about career ready practices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about a specific job skill or aspect of  the industry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1AE0CB-7078-4FD0-A138-67336D426550}"/>
              </a:ext>
            </a:extLst>
          </p:cNvPr>
          <p:cNvSpPr txBox="1"/>
          <p:nvPr/>
        </p:nvSpPr>
        <p:spPr>
          <a:xfrm>
            <a:off x="646111" y="3252374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439AFE-9996-4876-AEF3-C4D8244C8E6C}"/>
              </a:ext>
            </a:extLst>
          </p:cNvPr>
          <p:cNvSpPr txBox="1"/>
          <p:nvPr/>
        </p:nvSpPr>
        <p:spPr>
          <a:xfrm>
            <a:off x="617703" y="4288880"/>
            <a:ext cx="111443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999C6-079F-46CF-8E0D-508CB3983F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25105" y="647854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</a:p>
        </p:txBody>
      </p:sp>
    </p:spTree>
    <p:extLst>
      <p:ext uri="{BB962C8B-B14F-4D97-AF65-F5344CB8AC3E}">
        <p14:creationId xmlns:p14="http://schemas.microsoft.com/office/powerpoint/2010/main" val="14975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5625815"/>
            <a:ext cx="3011489" cy="582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hlinkClick r:id="rId2" action="ppaction://hlinksldjump"/>
              </a:rPr>
              <a:t>Return to Start</a:t>
            </a:r>
            <a:endParaRPr lang="en-US" sz="2800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609376" y="5625816"/>
            <a:ext cx="1162263" cy="58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3" action="ppaction://hlinksldjump"/>
              </a:rPr>
              <a:t>Exit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F6D6C-9FFA-485C-8CF6-4E91C8CD2999}"/>
              </a:ext>
            </a:extLst>
          </p:cNvPr>
          <p:cNvSpPr txBox="1"/>
          <p:nvPr/>
        </p:nvSpPr>
        <p:spPr>
          <a:xfrm>
            <a:off x="5127743" y="5625815"/>
            <a:ext cx="301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hlinkClick r:id="rId4" action="ppaction://hlinksldjump"/>
              </a:rPr>
              <a:t>WBL Continuum</a:t>
            </a:r>
            <a:endParaRPr lang="en-US" sz="28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16F04-E217-4010-8BCD-721D9897B0E7}"/>
              </a:ext>
            </a:extLst>
          </p:cNvPr>
          <p:cNvSpPr txBox="1"/>
          <p:nvPr/>
        </p:nvSpPr>
        <p:spPr>
          <a:xfrm>
            <a:off x="646111" y="1328832"/>
            <a:ext cx="1001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Involve a CTE skill or competency.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or practicing a CTE standard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more about career ready practices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focus on learning about a specific job skill or aspect of  the 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E8A0C-20B8-4C84-9C20-054B286378EB}"/>
              </a:ext>
            </a:extLst>
          </p:cNvPr>
          <p:cNvSpPr txBox="1"/>
          <p:nvPr/>
        </p:nvSpPr>
        <p:spPr>
          <a:xfrm>
            <a:off x="646111" y="2555923"/>
            <a:ext cx="100112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happen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happen at a worksite or employer comes to the facility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elevated from hands-on laboratory events to WBL include an employer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35EE9-F506-4BFF-A1FE-C60B83C641FD}"/>
              </a:ext>
            </a:extLst>
          </p:cNvPr>
          <p:cNvSpPr txBox="1"/>
          <p:nvPr/>
        </p:nvSpPr>
        <p:spPr>
          <a:xfrm>
            <a:off x="646111" y="3506015"/>
            <a:ext cx="112218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sustained relationship with the employer. 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are relevant, rigorous and on-going to enable building of skill and knowledge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build connections with industry partners creating networks for lifelong relationships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BADEB0-993B-43DC-95F7-D09B881D5A0C}"/>
              </a:ext>
            </a:extLst>
          </p:cNvPr>
          <p:cNvSpPr txBox="1"/>
          <p:nvPr/>
        </p:nvSpPr>
        <p:spPr>
          <a:xfrm>
            <a:off x="618419" y="4462674"/>
            <a:ext cx="11221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Work Based Learning experiences must include partnerships with the employer.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foster future industry employment or entry of formal training programs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dirty="0"/>
              <a:t>experiences with employers engaged alongside CTE programs foster lifelong skill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B3E5B-D715-4780-9FD7-FB4098AB98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26665" y="317856"/>
            <a:ext cx="7675505" cy="9648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Required to be WBL: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411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4022463"/>
          </a:xfrm>
        </p:spPr>
        <p:txBody>
          <a:bodyPr/>
          <a:lstStyle/>
          <a:p>
            <a:pPr algn="ctr"/>
            <a:r>
              <a:rPr lang="en-US" sz="6000" b="1" dirty="0"/>
              <a:t>Do you want to determine what type of CTE WBL was completed?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286895"/>
            <a:ext cx="3676078" cy="111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Was this CTE WBL experience a licensed DOL apprenticeship?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253644"/>
            <a:ext cx="3676078" cy="1151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447" y="1063416"/>
            <a:ext cx="8929093" cy="3763108"/>
          </a:xfrm>
        </p:spPr>
        <p:txBody>
          <a:bodyPr/>
          <a:lstStyle/>
          <a:p>
            <a:pPr algn="ctr"/>
            <a:r>
              <a:rPr lang="en-US" sz="6000" b="1" dirty="0"/>
              <a:t>Was this experience </a:t>
            </a:r>
            <a:br>
              <a:rPr lang="en-US" sz="6000" b="1" dirty="0"/>
            </a:br>
            <a:r>
              <a:rPr lang="en-US" sz="6000" b="1" dirty="0"/>
              <a:t>a self-owned entrepreneurial</a:t>
            </a:r>
            <a:br>
              <a:rPr lang="en-US" sz="6000" b="1" dirty="0"/>
            </a:br>
            <a:r>
              <a:rPr lang="en-US" sz="6000" b="1" dirty="0"/>
              <a:t>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CB63-51A9-4E35-B958-A5162F8B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31" y="452718"/>
            <a:ext cx="10231653" cy="1519773"/>
          </a:xfrm>
        </p:spPr>
        <p:txBody>
          <a:bodyPr/>
          <a:lstStyle/>
          <a:p>
            <a:pPr algn="ctr"/>
            <a:r>
              <a:rPr lang="en-US" sz="5400" b="1" dirty="0"/>
              <a:t>This is a </a:t>
            </a:r>
            <a:r>
              <a:rPr lang="en-US" sz="5400" b="1" dirty="0">
                <a:solidFill>
                  <a:srgbClr val="00B0F0"/>
                </a:solidFill>
              </a:rPr>
              <a:t>Youth Apprenticeship </a:t>
            </a:r>
            <a:r>
              <a:rPr lang="en-US" sz="5400" b="1" dirty="0"/>
              <a:t>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191" y="5442393"/>
            <a:ext cx="2507153" cy="95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the Beginning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44239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hlinkClick r:id="rId3" action="ppaction://hlinksldjump"/>
              </a:rPr>
              <a:t>Determine Type of Experience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636BC-01B2-4AC6-9028-1BBCCFDD2EAE}"/>
              </a:ext>
            </a:extLst>
          </p:cNvPr>
          <p:cNvSpPr txBox="1">
            <a:spLocks/>
          </p:cNvSpPr>
          <p:nvPr/>
        </p:nvSpPr>
        <p:spPr>
          <a:xfrm>
            <a:off x="646111" y="2868328"/>
            <a:ext cx="9404723" cy="2576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Registered Youth Apprenticeship 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On the job training program registered with the United States Department of Labor and specific to the business and industry cluster area.</a:t>
            </a:r>
          </a:p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E9C0D-0338-4944-9CBB-45E680849237}"/>
              </a:ext>
            </a:extLst>
          </p:cNvPr>
          <p:cNvSpPr txBox="1"/>
          <p:nvPr/>
        </p:nvSpPr>
        <p:spPr>
          <a:xfrm>
            <a:off x="4256344" y="5445320"/>
            <a:ext cx="21842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79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52" y="2064471"/>
            <a:ext cx="9857689" cy="217759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Career Fair</a:t>
            </a:r>
            <a:br>
              <a:rPr lang="en-US" sz="2800" b="1" dirty="0"/>
            </a:br>
            <a:r>
              <a:rPr lang="en-US" sz="2800" b="1" dirty="0">
                <a:solidFill>
                  <a:srgbClr val="00B0F0"/>
                </a:solidFill>
              </a:rPr>
              <a:t>Field Trip/Tour</a:t>
            </a:r>
            <a:br>
              <a:rPr lang="en-US" sz="2800" b="1" dirty="0"/>
            </a:br>
            <a:r>
              <a:rPr lang="en-US" sz="2800" b="1" dirty="0">
                <a:solidFill>
                  <a:srgbClr val="00B0F0"/>
                </a:solidFill>
              </a:rPr>
              <a:t>Informational Interview</a:t>
            </a:r>
            <a:br>
              <a:rPr lang="en-US" sz="2800" b="1" dirty="0"/>
            </a:br>
            <a:r>
              <a:rPr lang="en-US" sz="2800" b="1" dirty="0">
                <a:solidFill>
                  <a:srgbClr val="00B0F0"/>
                </a:solidFill>
              </a:rPr>
              <a:t>Job Shadow Experience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>
                <a:solidFill>
                  <a:srgbClr val="00B0F0"/>
                </a:solidFill>
              </a:rPr>
              <a:t>Virtual Interactions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3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243117"/>
            <a:ext cx="3676078" cy="118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279133" y="212145"/>
            <a:ext cx="10073407" cy="18523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Does the CTE WBL experience fit in the categories below?</a:t>
            </a:r>
          </a:p>
          <a:p>
            <a:pPr algn="ctr"/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8F5EC-4D3E-4511-A9FB-69D1582A3C43}"/>
              </a:ext>
            </a:extLst>
          </p:cNvPr>
          <p:cNvSpPr txBox="1"/>
          <p:nvPr/>
        </p:nvSpPr>
        <p:spPr>
          <a:xfrm>
            <a:off x="538913" y="4514679"/>
            <a:ext cx="979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interactions must be with related business and industry and cluster specific. </a:t>
            </a:r>
          </a:p>
        </p:txBody>
      </p:sp>
    </p:spTree>
    <p:extLst>
      <p:ext uri="{BB962C8B-B14F-4D97-AF65-F5344CB8AC3E}">
        <p14:creationId xmlns:p14="http://schemas.microsoft.com/office/powerpoint/2010/main" val="1757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8" y="2763231"/>
            <a:ext cx="9857689" cy="105344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Career Fair</a:t>
            </a:r>
            <a:br>
              <a:rPr lang="en-US" sz="3200" b="1" dirty="0"/>
            </a:br>
            <a:r>
              <a:rPr lang="en-US" sz="3200" b="1" dirty="0">
                <a:solidFill>
                  <a:srgbClr val="00B0F0"/>
                </a:solidFill>
              </a:rPr>
              <a:t>Field Trip/Tour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320145"/>
            <a:ext cx="3676078" cy="1108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12611" y="295729"/>
            <a:ext cx="10422882" cy="1957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Does the CTE WBL experience fit in the categories below?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FEF13-5845-4E59-A1CB-7DEBF7663A17}"/>
              </a:ext>
            </a:extLst>
          </p:cNvPr>
          <p:cNvSpPr txBox="1"/>
          <p:nvPr/>
        </p:nvSpPr>
        <p:spPr>
          <a:xfrm>
            <a:off x="390759" y="4514679"/>
            <a:ext cx="979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interactions must be with related business and industry and cluster specific. </a:t>
            </a:r>
          </a:p>
        </p:txBody>
      </p:sp>
    </p:spTree>
    <p:extLst>
      <p:ext uri="{BB962C8B-B14F-4D97-AF65-F5344CB8AC3E}">
        <p14:creationId xmlns:p14="http://schemas.microsoft.com/office/powerpoint/2010/main" val="5287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7" y="2527178"/>
            <a:ext cx="9857689" cy="151044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Informational Interview</a:t>
            </a:r>
            <a:br>
              <a:rPr lang="en-US" sz="2800" b="1" dirty="0"/>
            </a:br>
            <a:r>
              <a:rPr lang="en-US" sz="2800" b="1" dirty="0">
                <a:solidFill>
                  <a:srgbClr val="00B0F0"/>
                </a:solidFill>
              </a:rPr>
              <a:t>Job Shadow</a:t>
            </a:r>
            <a:br>
              <a:rPr lang="en-US" sz="2800" b="1" dirty="0">
                <a:solidFill>
                  <a:srgbClr val="00B0F0"/>
                </a:solidFill>
              </a:rPr>
            </a:br>
            <a:r>
              <a:rPr lang="en-US" sz="2800" b="1" dirty="0">
                <a:solidFill>
                  <a:srgbClr val="00B0F0"/>
                </a:solidFill>
              </a:rPr>
              <a:t>Virtual Interactions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303520"/>
            <a:ext cx="3676078" cy="112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190323" y="295729"/>
            <a:ext cx="10194859" cy="1908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Does the CTE WBL experience fit in the categories below?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1F213-7423-4FD0-B147-36C63A0AE216}"/>
              </a:ext>
            </a:extLst>
          </p:cNvPr>
          <p:cNvSpPr txBox="1"/>
          <p:nvPr/>
        </p:nvSpPr>
        <p:spPr>
          <a:xfrm>
            <a:off x="390759" y="4514679"/>
            <a:ext cx="979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interactions must be with related business and industry and cluster specific. </a:t>
            </a:r>
          </a:p>
        </p:txBody>
      </p:sp>
    </p:spTree>
    <p:extLst>
      <p:ext uri="{BB962C8B-B14F-4D97-AF65-F5344CB8AC3E}">
        <p14:creationId xmlns:p14="http://schemas.microsoft.com/office/powerpoint/2010/main" val="19852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37" y="2618072"/>
            <a:ext cx="9857689" cy="273357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2400"/>
              </a:spcAft>
              <a:tabLst>
                <a:tab pos="6057900" algn="l"/>
              </a:tabLst>
            </a:pP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Career Fair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School-based activity to provide broad career exposure to various business and industry cluster-related careers.</a:t>
            </a:r>
            <a:b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Field Trip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Business and industry cluster-related tour (i.e. Construction Career Day, Ag Expo, Auto Show, Manufacturing Day).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351646"/>
            <a:ext cx="3676078" cy="1077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433137" y="295729"/>
            <a:ext cx="9983103" cy="2319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You have selected Career Fair or Field Trip/Tour.</a:t>
            </a:r>
          </a:p>
          <a:p>
            <a:pPr algn="ctr"/>
            <a:r>
              <a:rPr lang="en-US" sz="2800" b="1" dirty="0"/>
              <a:t>Read the definition below to confirm the match.</a:t>
            </a:r>
          </a:p>
        </p:txBody>
      </p:sp>
    </p:spTree>
    <p:extLst>
      <p:ext uri="{BB962C8B-B14F-4D97-AF65-F5344CB8AC3E}">
        <p14:creationId xmlns:p14="http://schemas.microsoft.com/office/powerpoint/2010/main" val="41820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8" y="315527"/>
            <a:ext cx="9598446" cy="1495778"/>
          </a:xfrm>
        </p:spPr>
        <p:txBody>
          <a:bodyPr/>
          <a:lstStyle/>
          <a:p>
            <a:pPr algn="ctr"/>
            <a:r>
              <a:rPr lang="en-US" sz="5400" b="1" dirty="0"/>
              <a:t>This is a </a:t>
            </a:r>
            <a:r>
              <a:rPr lang="en-US" sz="5400" b="1" dirty="0">
                <a:solidFill>
                  <a:srgbClr val="00B0F0"/>
                </a:solidFill>
              </a:rPr>
              <a:t>Career Awareness </a:t>
            </a:r>
            <a:r>
              <a:rPr lang="en-US" sz="5400" b="1" dirty="0"/>
              <a:t>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500" y="5445320"/>
            <a:ext cx="2766393" cy="95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the Beginning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439465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hlinkClick r:id="rId3" action="ppaction://hlinksldjump"/>
              </a:rPr>
              <a:t>Determine Type of Experience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636BC-01B2-4AC6-9028-1BBCCFDD2EAE}"/>
              </a:ext>
            </a:extLst>
          </p:cNvPr>
          <p:cNvSpPr txBox="1">
            <a:spLocks/>
          </p:cNvSpPr>
          <p:nvPr/>
        </p:nvSpPr>
        <p:spPr>
          <a:xfrm>
            <a:off x="646110" y="2557605"/>
            <a:ext cx="9404723" cy="17427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00B0F0"/>
                </a:solidFill>
              </a:rPr>
              <a:t>CTE Teacher-led </a:t>
            </a:r>
            <a:r>
              <a:rPr lang="en-US" sz="2800" b="1" dirty="0">
                <a:solidFill>
                  <a:schemeClr val="tx1"/>
                </a:solidFill>
              </a:rPr>
              <a:t>connections to business and industry that introduce students to various aspects of or types of careers.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58EF3-C945-460C-8013-672D409252D8}"/>
              </a:ext>
            </a:extLst>
          </p:cNvPr>
          <p:cNvSpPr txBox="1"/>
          <p:nvPr/>
        </p:nvSpPr>
        <p:spPr>
          <a:xfrm>
            <a:off x="4246918" y="5445320"/>
            <a:ext cx="2203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56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52" y="1982804"/>
            <a:ext cx="9857689" cy="348598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tabLst>
                <a:tab pos="6057900" algn="l"/>
              </a:tabLst>
            </a:pP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Informational Interview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with business and industry cluster-related professional. </a:t>
            </a:r>
            <a:b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Job Shadow 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 Business and industry cluster-related experience where the student follows and observes an employee on a work site.</a:t>
            </a:r>
            <a:b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Virtual Interactions </a:t>
            </a:r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Engagement with business and industry partners through guided virtual simulations and tours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303520"/>
            <a:ext cx="3676078" cy="112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558552" y="295729"/>
            <a:ext cx="9857689" cy="15138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/>
              <a:t>You have selected Informational Interview, Job Shadow or Virtual Interactions.</a:t>
            </a:r>
          </a:p>
          <a:p>
            <a:pPr algn="ctr"/>
            <a:r>
              <a:rPr lang="en-US" sz="2800" b="1" dirty="0"/>
              <a:t>Read the definition below to confirm the match.</a:t>
            </a:r>
          </a:p>
        </p:txBody>
      </p:sp>
    </p:spTree>
    <p:extLst>
      <p:ext uri="{BB962C8B-B14F-4D97-AF65-F5344CB8AC3E}">
        <p14:creationId xmlns:p14="http://schemas.microsoft.com/office/powerpoint/2010/main" val="16687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452718"/>
            <a:ext cx="9752451" cy="1519773"/>
          </a:xfrm>
        </p:spPr>
        <p:txBody>
          <a:bodyPr/>
          <a:lstStyle/>
          <a:p>
            <a:pPr algn="ctr"/>
            <a:r>
              <a:rPr lang="en-US" sz="5400" b="1" dirty="0"/>
              <a:t>This is a </a:t>
            </a:r>
            <a:r>
              <a:rPr lang="en-US" sz="5400" b="1" dirty="0">
                <a:solidFill>
                  <a:srgbClr val="00B0F0"/>
                </a:solidFill>
              </a:rPr>
              <a:t>Career Exploration </a:t>
            </a:r>
            <a:r>
              <a:rPr lang="en-US" sz="5400" b="1" dirty="0"/>
              <a:t>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48" y="5441947"/>
            <a:ext cx="2752250" cy="95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the Beginning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1" y="5451374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hlinkClick r:id="rId3" action="ppaction://hlinksldjump"/>
              </a:rPr>
              <a:t>Determine Type of Experience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636BC-01B2-4AC6-9028-1BBCCFDD2EAE}"/>
              </a:ext>
            </a:extLst>
          </p:cNvPr>
          <p:cNvSpPr txBox="1">
            <a:spLocks/>
          </p:cNvSpPr>
          <p:nvPr/>
        </p:nvSpPr>
        <p:spPr>
          <a:xfrm>
            <a:off x="646111" y="2608446"/>
            <a:ext cx="9404723" cy="28368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00B0F0"/>
                </a:solidFill>
              </a:rPr>
              <a:t>Student-led or student-initiated </a:t>
            </a:r>
            <a:r>
              <a:rPr lang="en-US" sz="2800" b="1" dirty="0">
                <a:solidFill>
                  <a:schemeClr val="tx1"/>
                </a:solidFill>
              </a:rPr>
              <a:t>activities intended to define a student’s area of interest that are aligned with academic, technical, and employability skills.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78A5C-59AE-42CE-B4EF-33932F035087}"/>
              </a:ext>
            </a:extLst>
          </p:cNvPr>
          <p:cNvSpPr txBox="1"/>
          <p:nvPr/>
        </p:nvSpPr>
        <p:spPr>
          <a:xfrm>
            <a:off x="4176218" y="5454301"/>
            <a:ext cx="23445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289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53" y="2492174"/>
            <a:ext cx="9857689" cy="1873651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Entrepreneurial Project</a:t>
            </a:r>
            <a:b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School-Based Enterprise</a:t>
            </a:r>
            <a:b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 Mentoring Relationship</a:t>
            </a:r>
            <a:b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Practicum</a:t>
            </a:r>
            <a:br>
              <a:rPr lang="en-US" sz="2800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303520"/>
            <a:ext cx="3676078" cy="1125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279134" y="423282"/>
            <a:ext cx="10137108" cy="1973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Does the CTE WBL experience fit in the categories below?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7A993-15B6-47DC-A08A-09E9170D200B}"/>
              </a:ext>
            </a:extLst>
          </p:cNvPr>
          <p:cNvSpPr txBox="1"/>
          <p:nvPr/>
        </p:nvSpPr>
        <p:spPr>
          <a:xfrm>
            <a:off x="390759" y="4514679"/>
            <a:ext cx="979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interactions must be with related business and industry and cluster specific. </a:t>
            </a:r>
          </a:p>
        </p:txBody>
      </p:sp>
    </p:spTree>
    <p:extLst>
      <p:ext uri="{BB962C8B-B14F-4D97-AF65-F5344CB8AC3E}">
        <p14:creationId xmlns:p14="http://schemas.microsoft.com/office/powerpoint/2010/main" val="373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58" y="2530715"/>
            <a:ext cx="9857689" cy="1796569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Entrepreneurial Project</a:t>
            </a:r>
            <a:b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School-Based Enterprise</a:t>
            </a:r>
            <a:b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 Mentoring Relationship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270269"/>
            <a:ext cx="3676078" cy="1158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69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154004" y="429252"/>
            <a:ext cx="10262237" cy="1870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Does the CTE WBL experience fit in the categories below?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37ED2-F4FC-4610-84B1-4A273C7E5791}"/>
              </a:ext>
            </a:extLst>
          </p:cNvPr>
          <p:cNvSpPr txBox="1"/>
          <p:nvPr/>
        </p:nvSpPr>
        <p:spPr>
          <a:xfrm>
            <a:off x="390759" y="4514679"/>
            <a:ext cx="979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interactions must be with related business and industry and cluster specific. </a:t>
            </a:r>
          </a:p>
        </p:txBody>
      </p:sp>
    </p:spTree>
    <p:extLst>
      <p:ext uri="{BB962C8B-B14F-4D97-AF65-F5344CB8AC3E}">
        <p14:creationId xmlns:p14="http://schemas.microsoft.com/office/powerpoint/2010/main" val="19435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3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38418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CB63-51A9-4E35-B958-A5162F8B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484F75-6FB6-413A-8799-741BE17C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46" y="1063416"/>
            <a:ext cx="9404350" cy="2976562"/>
          </a:xfrm>
        </p:spPr>
        <p:txBody>
          <a:bodyPr/>
          <a:lstStyle/>
          <a:p>
            <a:pPr algn="ctr"/>
            <a:r>
              <a:rPr lang="en-US" sz="6000" b="1" dirty="0"/>
              <a:t>Does this experience </a:t>
            </a:r>
            <a:br>
              <a:rPr lang="en-US" sz="6000" b="1" dirty="0"/>
            </a:br>
            <a:r>
              <a:rPr lang="en-US" sz="6000" b="1" dirty="0"/>
              <a:t>involve a mentor from business or industry?</a:t>
            </a:r>
          </a:p>
        </p:txBody>
      </p:sp>
    </p:spTree>
    <p:extLst>
      <p:ext uri="{BB962C8B-B14F-4D97-AF65-F5344CB8AC3E}">
        <p14:creationId xmlns:p14="http://schemas.microsoft.com/office/powerpoint/2010/main" val="20300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51" y="1612852"/>
            <a:ext cx="11270897" cy="3632296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2400"/>
              </a:spcAft>
              <a:tabLst>
                <a:tab pos="6057900" algn="l"/>
              </a:tabLst>
            </a:pPr>
            <a:r>
              <a:rPr lang="en-US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Entrepreneurial Project </a:t>
            </a: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in the classroom in collaboration with business and industry cluster-related professionals or an entrepreneurial enterprise.</a:t>
            </a:r>
            <a:b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School-Based Enterprise </a:t>
            </a: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that serves the public and is guided by business and industry cluster-related professionals and professional standards.</a:t>
            </a:r>
            <a:b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Formal Mentoring Relationship </a:t>
            </a:r>
            <a:r>
              <a:rPr lang="en-US" sz="2800" b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interaction with business and industry cluster-related professional over a specific period-of-time to support student learning.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lvl="1" algn="ctr"/>
            <a:r>
              <a:rPr lang="en-US" sz="6400" dirty="0">
                <a:hlinkClick r:id="rId2" action="ppaction://hlinksldjump"/>
              </a:rPr>
              <a:t>YES</a:t>
            </a:r>
            <a:endParaRPr lang="en-US" sz="292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327583"/>
            <a:ext cx="3676078" cy="11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134754" y="83643"/>
            <a:ext cx="10281487" cy="1446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tx1"/>
                </a:solidFill>
              </a:rPr>
              <a:t>You have selected </a:t>
            </a:r>
            <a:r>
              <a:rPr lang="en-US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Entrepreneurial Project, School-Based Enterprise </a:t>
            </a:r>
            <a:r>
              <a:rPr lang="en-US" sz="3200" b="1" dirty="0">
                <a:solidFill>
                  <a:schemeClr val="tx1"/>
                </a:solidFill>
              </a:rPr>
              <a:t>or </a:t>
            </a:r>
            <a:r>
              <a:rPr lang="en-US" sz="32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 Mentoring Relationship.</a:t>
            </a:r>
          </a:p>
          <a:p>
            <a:pPr algn="ctr"/>
            <a:r>
              <a:rPr lang="en-US" sz="2800" b="1" dirty="0"/>
              <a:t>Read the definition below to confirm the match</a:t>
            </a:r>
          </a:p>
        </p:txBody>
      </p:sp>
    </p:spTree>
    <p:extLst>
      <p:ext uri="{BB962C8B-B14F-4D97-AF65-F5344CB8AC3E}">
        <p14:creationId xmlns:p14="http://schemas.microsoft.com/office/powerpoint/2010/main" val="34307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19773"/>
          </a:xfrm>
        </p:spPr>
        <p:txBody>
          <a:bodyPr/>
          <a:lstStyle/>
          <a:p>
            <a:pPr algn="ctr"/>
            <a:r>
              <a:rPr lang="en-US" sz="5400" b="1" dirty="0"/>
              <a:t>This is a </a:t>
            </a:r>
            <a:r>
              <a:rPr lang="en-US" sz="5400" b="1" dirty="0">
                <a:solidFill>
                  <a:srgbClr val="00B0F0"/>
                </a:solidFill>
              </a:rPr>
              <a:t>Career Preparation </a:t>
            </a:r>
            <a:r>
              <a:rPr lang="en-US" sz="5400" b="1" dirty="0"/>
              <a:t>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851" y="5439465"/>
            <a:ext cx="2403459" cy="95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the Beginning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445320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hlinkClick r:id="rId3" action="ppaction://hlinksldjump"/>
              </a:rPr>
              <a:t>Determine Type of Experience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636BC-01B2-4AC6-9028-1BBCCFDD2EAE}"/>
              </a:ext>
            </a:extLst>
          </p:cNvPr>
          <p:cNvSpPr txBox="1">
            <a:spLocks/>
          </p:cNvSpPr>
          <p:nvPr/>
        </p:nvSpPr>
        <p:spPr>
          <a:xfrm>
            <a:off x="646111" y="2396692"/>
            <a:ext cx="9404723" cy="1519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>
                <a:solidFill>
                  <a:srgbClr val="00B0F0"/>
                </a:solidFill>
              </a:rPr>
              <a:t>Employers </a:t>
            </a:r>
            <a:r>
              <a:rPr lang="en-US" sz="2800" b="1" dirty="0">
                <a:solidFill>
                  <a:srgbClr val="00B0F0"/>
                </a:solidFill>
              </a:rPr>
              <a:t>and educators </a:t>
            </a:r>
            <a:r>
              <a:rPr lang="en-US" sz="2800" b="1" dirty="0">
                <a:solidFill>
                  <a:schemeClr val="tx1"/>
                </a:solidFill>
              </a:rPr>
              <a:t>collaborate to increase student engagement with industry mentors and develop employability and transferable skills.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CBE79-2A51-4A4F-8D1D-CFB2A3BB87D6}"/>
              </a:ext>
            </a:extLst>
          </p:cNvPr>
          <p:cNvSpPr txBox="1"/>
          <p:nvPr/>
        </p:nvSpPr>
        <p:spPr>
          <a:xfrm>
            <a:off x="4270486" y="5445320"/>
            <a:ext cx="21559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8" y="3154444"/>
            <a:ext cx="9857689" cy="549112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Practicum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270269"/>
            <a:ext cx="3676078" cy="1158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336885" y="213235"/>
            <a:ext cx="10079356" cy="1801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Does the CTE WBL experience fit in the categories below?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492BA-1E9A-40B2-A8B5-7C0C94996B6B}"/>
              </a:ext>
            </a:extLst>
          </p:cNvPr>
          <p:cNvSpPr txBox="1"/>
          <p:nvPr/>
        </p:nvSpPr>
        <p:spPr>
          <a:xfrm>
            <a:off x="390759" y="4514679"/>
            <a:ext cx="9793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All interactions must be with related business and industry and cluster specific. </a:t>
            </a:r>
          </a:p>
        </p:txBody>
      </p:sp>
    </p:spTree>
    <p:extLst>
      <p:ext uri="{BB962C8B-B14F-4D97-AF65-F5344CB8AC3E}">
        <p14:creationId xmlns:p14="http://schemas.microsoft.com/office/powerpoint/2010/main" val="22612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51" y="1496112"/>
            <a:ext cx="9857689" cy="397267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2400"/>
              </a:spcAft>
              <a:tabLst>
                <a:tab pos="6057900" algn="l"/>
                <a:tab pos="6286500" algn="l"/>
              </a:tabLst>
            </a:pPr>
            <a:r>
              <a:rPr lang="en-US" sz="28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Practicum</a:t>
            </a:r>
            <a:r>
              <a:rPr lang="en-US" sz="2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Includes on-the-job training in the specialized field of study at a work site. Designed to give students supervised practical application and work experience of previously studied content and skills, in the specific business and industry cluster-related work site, i.e. clinical rotations, internships, business ownership entrepreneurial work sites, etc. which may be paid or unpaid work experiences.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98" y="5468786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220905" y="5237018"/>
            <a:ext cx="3676078" cy="1191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4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982C05-BBB2-4F2A-847F-B5F9053A5692}"/>
              </a:ext>
            </a:extLst>
          </p:cNvPr>
          <p:cNvSpPr txBox="1">
            <a:spLocks/>
          </p:cNvSpPr>
          <p:nvPr/>
        </p:nvSpPr>
        <p:spPr>
          <a:xfrm>
            <a:off x="558551" y="164020"/>
            <a:ext cx="9857689" cy="10311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/>
              <a:t>You have selected Practicum.</a:t>
            </a:r>
          </a:p>
          <a:p>
            <a:pPr algn="ctr"/>
            <a:r>
              <a:rPr lang="en-US" sz="2800" b="1" dirty="0"/>
              <a:t>Read the definition below to confirm the match.</a:t>
            </a:r>
          </a:p>
        </p:txBody>
      </p:sp>
    </p:spTree>
    <p:extLst>
      <p:ext uri="{BB962C8B-B14F-4D97-AF65-F5344CB8AC3E}">
        <p14:creationId xmlns:p14="http://schemas.microsoft.com/office/powerpoint/2010/main" val="10056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9" y="303529"/>
            <a:ext cx="9404723" cy="1519773"/>
          </a:xfrm>
        </p:spPr>
        <p:txBody>
          <a:bodyPr/>
          <a:lstStyle/>
          <a:p>
            <a:pPr algn="ctr"/>
            <a:r>
              <a:rPr lang="en-US" sz="5400" b="1" dirty="0"/>
              <a:t>This is a </a:t>
            </a:r>
            <a:r>
              <a:rPr lang="en-US" sz="5400" b="1" dirty="0">
                <a:solidFill>
                  <a:srgbClr val="00B0F0"/>
                </a:solidFill>
              </a:rPr>
              <a:t>Career Training </a:t>
            </a:r>
            <a:r>
              <a:rPr lang="en-US" sz="5400" b="1" dirty="0"/>
              <a:t>CTE WBL experience.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411" y="5445320"/>
            <a:ext cx="2534340" cy="959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hlinkClick r:id="rId2" action="ppaction://hlinksldjump"/>
              </a:rPr>
              <a:t>Return to the Beginning</a:t>
            </a:r>
            <a:endParaRPr lang="en-US" sz="2800" b="1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445320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hlinkClick r:id="rId3" action="ppaction://hlinksldjump"/>
              </a:rPr>
              <a:t>Determine Type of Experience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636BC-01B2-4AC6-9028-1BBCCFDD2EAE}"/>
              </a:ext>
            </a:extLst>
          </p:cNvPr>
          <p:cNvSpPr txBox="1">
            <a:spLocks/>
          </p:cNvSpPr>
          <p:nvPr/>
        </p:nvSpPr>
        <p:spPr>
          <a:xfrm>
            <a:off x="646110" y="2628715"/>
            <a:ext cx="9404723" cy="15197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Sustained</a:t>
            </a:r>
            <a:r>
              <a:rPr lang="en-US" sz="2800" b="1" dirty="0">
                <a:solidFill>
                  <a:srgbClr val="00B0F0"/>
                </a:solidFill>
              </a:rPr>
              <a:t> partnership led by industry professionals </a:t>
            </a:r>
            <a:r>
              <a:rPr lang="en-US" sz="2800" b="1" dirty="0">
                <a:solidFill>
                  <a:schemeClr val="tx1"/>
                </a:solidFill>
              </a:rPr>
              <a:t>in which students gain competency and develop mastery of occupation-specific task and skills.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7B258-4967-47C1-9EDE-33C54FD68269}"/>
              </a:ext>
            </a:extLst>
          </p:cNvPr>
          <p:cNvSpPr txBox="1"/>
          <p:nvPr/>
        </p:nvSpPr>
        <p:spPr>
          <a:xfrm>
            <a:off x="4279148" y="5451175"/>
            <a:ext cx="2138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4" action="ppaction://hlinksldjump"/>
              </a:rPr>
              <a:t>WBL Continuum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09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9079135" y="5144519"/>
            <a:ext cx="2546810" cy="700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hlinkClick r:id="rId2" action="ppaction://hlinksldjump"/>
              </a:rPr>
              <a:t>Exit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 descr="Work based learning contnuum">
            <a:extLst>
              <a:ext uri="{FF2B5EF4-FFF2-40B4-BE49-F238E27FC236}">
                <a16:creationId xmlns:a16="http://schemas.microsoft.com/office/drawing/2014/main" id="{545770B4-AB63-48D7-B686-E740393434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5" y="431276"/>
            <a:ext cx="8407924" cy="59954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42173F-E0B8-4570-BE45-9018163E5DF3}"/>
              </a:ext>
            </a:extLst>
          </p:cNvPr>
          <p:cNvSpPr txBox="1">
            <a:spLocks/>
          </p:cNvSpPr>
          <p:nvPr/>
        </p:nvSpPr>
        <p:spPr>
          <a:xfrm>
            <a:off x="9079135" y="1628713"/>
            <a:ext cx="2546810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u="sng" dirty="0">
                <a:hlinkClick r:id="rId4" action="ppaction://hlinksldjump"/>
              </a:rPr>
              <a:t>Return to the Beginning</a:t>
            </a:r>
            <a:endParaRPr lang="en-US" sz="2800" b="1" u="sng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186E8E1-1763-409C-B524-BC724FE1A41B}"/>
              </a:ext>
            </a:extLst>
          </p:cNvPr>
          <p:cNvSpPr txBox="1">
            <a:spLocks/>
          </p:cNvSpPr>
          <p:nvPr/>
        </p:nvSpPr>
        <p:spPr>
          <a:xfrm>
            <a:off x="9079135" y="3153972"/>
            <a:ext cx="2546810" cy="142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hlinkClick r:id="rId5" action="ppaction://hlinksldjump"/>
              </a:rPr>
              <a:t>Determine Type of experience</a:t>
            </a:r>
            <a:endParaRPr lang="en-US" sz="2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1A25D-3564-4F1D-BFD1-E9B61B3F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WBL Continuum</a:t>
            </a:r>
          </a:p>
        </p:txBody>
      </p:sp>
    </p:spTree>
    <p:extLst>
      <p:ext uri="{BB962C8B-B14F-4D97-AF65-F5344CB8AC3E}">
        <p14:creationId xmlns:p14="http://schemas.microsoft.com/office/powerpoint/2010/main" val="35063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825" y="375416"/>
            <a:ext cx="5289966" cy="1150070"/>
          </a:xfrm>
        </p:spPr>
        <p:txBody>
          <a:bodyPr/>
          <a:lstStyle/>
          <a:p>
            <a:pPr algn="ctr"/>
            <a:r>
              <a:rPr lang="en-US" sz="6000" b="1" dirty="0"/>
              <a:t>Thank You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2485-8E22-4764-A5EF-381D48E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D27F46-FE26-4138-8EBF-746A756AF2EF}"/>
              </a:ext>
            </a:extLst>
          </p:cNvPr>
          <p:cNvSpPr txBox="1"/>
          <p:nvPr/>
        </p:nvSpPr>
        <p:spPr>
          <a:xfrm>
            <a:off x="385012" y="3636801"/>
            <a:ext cx="534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Celena Mills</a:t>
            </a:r>
          </a:p>
          <a:p>
            <a:pPr algn="ctr"/>
            <a:r>
              <a:rPr lang="en-US" sz="2000" b="1" dirty="0">
                <a:latin typeface="+mj-lt"/>
              </a:rPr>
              <a:t>CTE Education Consultant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Office of Career and Technical Education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Michigan Department of Education</a:t>
            </a:r>
            <a:br>
              <a:rPr lang="en-US" sz="2000" b="1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Phone: 517-335-0381</a:t>
            </a:r>
            <a:br>
              <a:rPr lang="en-US" sz="2000" b="1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US" sz="2000" b="1" u="sng" dirty="0">
                <a:effectLst/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millsc1@michigan.gov</a:t>
            </a:r>
            <a:endParaRPr lang="en-US" sz="2000" b="1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5200F2-47E9-4A58-BAE1-B825E83D4D5A}"/>
              </a:ext>
            </a:extLst>
          </p:cNvPr>
          <p:cNvSpPr txBox="1"/>
          <p:nvPr/>
        </p:nvSpPr>
        <p:spPr>
          <a:xfrm>
            <a:off x="1586321" y="1666929"/>
            <a:ext cx="885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If you need any further assistance contact: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9DAD7-1EF8-44C7-BE9F-BA946AEC6413}"/>
              </a:ext>
            </a:extLst>
          </p:cNvPr>
          <p:cNvSpPr txBox="1"/>
          <p:nvPr/>
        </p:nvSpPr>
        <p:spPr>
          <a:xfrm>
            <a:off x="6457858" y="3636801"/>
            <a:ext cx="534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Lee Greenacre</a:t>
            </a:r>
          </a:p>
          <a:p>
            <a:pPr algn="ctr"/>
            <a:r>
              <a:rPr lang="en-US" sz="2000" b="1" dirty="0">
                <a:latin typeface="+mj-lt"/>
              </a:rPr>
              <a:t>CTE Education Consultant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Office of Career and Technical Education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Michigan Department of Education</a:t>
            </a:r>
            <a:br>
              <a:rPr lang="en-US" sz="2000" b="1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US" sz="2000" b="1" dirty="0">
                <a:effectLst/>
                <a:latin typeface="+mj-lt"/>
                <a:ea typeface="Calibri" panose="020F0502020204030204" pitchFamily="34" charset="0"/>
              </a:rPr>
              <a:t>Phone: 517-241-5346</a:t>
            </a:r>
            <a:br>
              <a:rPr lang="en-US" sz="2000" b="1" dirty="0">
                <a:effectLst/>
                <a:latin typeface="+mj-lt"/>
                <a:ea typeface="Calibri" panose="020F0502020204030204" pitchFamily="34" charset="0"/>
              </a:rPr>
            </a:br>
            <a:r>
              <a:rPr lang="en-US" sz="2000" b="1" u="sng" dirty="0">
                <a:latin typeface="+mj-lt"/>
                <a:ea typeface="Calibri" panose="020F0502020204030204" pitchFamily="34" charset="0"/>
              </a:rPr>
              <a:t>greenacrel</a:t>
            </a:r>
            <a:r>
              <a:rPr lang="en-US" sz="2000" b="1" u="sng" dirty="0">
                <a:effectLst/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@michigan.gov</a:t>
            </a:r>
            <a:endParaRPr lang="en-US" sz="2000" b="1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17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186028"/>
          </a:xfrm>
        </p:spPr>
        <p:txBody>
          <a:bodyPr/>
          <a:lstStyle/>
          <a:p>
            <a:pPr algn="ctr"/>
            <a:r>
              <a:rPr lang="en-US" sz="6000" b="1" dirty="0"/>
              <a:t>Does this experience happen with an employer?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27933-D08C-4680-9478-F6D45ED9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9BAA-F188-4F71-A0EC-44F64A2D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93" y="1063416"/>
            <a:ext cx="9404723" cy="3949600"/>
          </a:xfrm>
        </p:spPr>
        <p:txBody>
          <a:bodyPr/>
          <a:lstStyle/>
          <a:p>
            <a:pPr algn="ctr"/>
            <a:r>
              <a:rPr lang="en-US" sz="6000" b="1" dirty="0"/>
              <a:t>Does this experience have a sustained interaction with the employer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2774-ABBC-4CA9-A37A-D58A49B11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93" y="5445320"/>
            <a:ext cx="3676078" cy="9599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dirty="0">
                <a:hlinkClick r:id="rId2" action="ppaction://hlinksldjump"/>
              </a:rPr>
              <a:t>YES</a:t>
            </a:r>
            <a:endParaRPr lang="en-US" sz="29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6614F5-581A-4EEB-9334-8B38BE1489A2}"/>
              </a:ext>
            </a:extLst>
          </p:cNvPr>
          <p:cNvSpPr txBox="1">
            <a:spLocks/>
          </p:cNvSpPr>
          <p:nvPr/>
        </p:nvSpPr>
        <p:spPr>
          <a:xfrm>
            <a:off x="6676462" y="5314603"/>
            <a:ext cx="3676078" cy="9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6600" dirty="0">
                <a:hlinkClick r:id="rId3" action="ppaction://hlinksldjump"/>
              </a:rPr>
              <a:t>NO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9312-0DB4-4A70-81CF-153E7422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5B5A-1051-4040-AAE8-19996F915B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3563</TotalTime>
  <Words>3021</Words>
  <Application>Microsoft Office PowerPoint</Application>
  <PresentationFormat>Widescreen</PresentationFormat>
  <Paragraphs>481</Paragraphs>
  <Slides>76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Arial</vt:lpstr>
      <vt:lpstr>Calibri</vt:lpstr>
      <vt:lpstr>Century Gothic</vt:lpstr>
      <vt:lpstr>Verdana</vt:lpstr>
      <vt:lpstr>Wingdings 3</vt:lpstr>
      <vt:lpstr>Ion</vt:lpstr>
      <vt:lpstr>CTE WBL Guide With Questions</vt:lpstr>
      <vt:lpstr>Does this experience involve a cluster specific CTE skill or competency?</vt:lpstr>
      <vt:lpstr>Was this an experience for the entire class?</vt:lpstr>
      <vt:lpstr>Was this an experience led by the teacher?</vt:lpstr>
      <vt:lpstr>Was this experience a career fair, field trip/tour, information interview, job shadow, or virtual interaction?</vt:lpstr>
      <vt:lpstr>Was this experience  a self-owned entrepreneurial business?</vt:lpstr>
      <vt:lpstr>Does this experience  involve a mentor from business or industry?</vt:lpstr>
      <vt:lpstr>Does this experience happen with an employer?</vt:lpstr>
      <vt:lpstr>Does this experience have a sustained interaction with the employer ?</vt:lpstr>
      <vt:lpstr>Is this experience in partnership with the employer?</vt:lpstr>
      <vt:lpstr>Congratulations this is a CTE WBL experience.</vt:lpstr>
      <vt:lpstr>Congratulations this is a CTE WBL experience. </vt:lpstr>
      <vt:lpstr>This experience does not meet the requirements to be a CTE WBL experience. </vt:lpstr>
      <vt:lpstr>Is this experience in partnership with the employer? </vt:lpstr>
      <vt:lpstr>Does this experience  last at least one day?</vt:lpstr>
      <vt:lpstr>This experience does not meet the requirements to be a CTE WBL experience.  </vt:lpstr>
      <vt:lpstr>This experience does not meet the requirements to be a CTE WBL experience.   </vt:lpstr>
      <vt:lpstr>Does this experience have a sustained interaction with the employer ? </vt:lpstr>
      <vt:lpstr>Does this experience  last at least one day? </vt:lpstr>
      <vt:lpstr>Is this experience in partnership with the employer? </vt:lpstr>
      <vt:lpstr>This experience does not meet the requirements to be a CTE WBL experience.     </vt:lpstr>
      <vt:lpstr>This experience does not meet the requirements to be a CTE WBL experience.      </vt:lpstr>
      <vt:lpstr>Is this experience in partnership with the employer?  </vt:lpstr>
      <vt:lpstr>This experience does not meet the requirements to be a CTE WBL experience.    </vt:lpstr>
      <vt:lpstr>This experience does not meet the requirements to be a CTE WBL experience.       </vt:lpstr>
      <vt:lpstr>Does this experience happen with an employer? </vt:lpstr>
      <vt:lpstr>Does this experience have a sustained interaction with the employer?</vt:lpstr>
      <vt:lpstr>Is this experience in partnership with the employer?  </vt:lpstr>
      <vt:lpstr>This experience does not meet the requirements to be a CTE WBL experience.        </vt:lpstr>
      <vt:lpstr>This experience does not meet the requirements to be a CTE WBL experience.         </vt:lpstr>
      <vt:lpstr>Does this experience  last at least one day?  </vt:lpstr>
      <vt:lpstr>Is this experience in partnership with the employer?   </vt:lpstr>
      <vt:lpstr>This experience does not meet the requirements to be a CTE WBL experience.</vt:lpstr>
      <vt:lpstr>This experience does not meet the requirements to be a CTE WBL experience </vt:lpstr>
      <vt:lpstr>Does this experience have a sustained interaction with the employer? </vt:lpstr>
      <vt:lpstr>Is this experience in partnership with the employer?    </vt:lpstr>
      <vt:lpstr>This experience does not meet the requirements to be a CTE WBL experience.          </vt:lpstr>
      <vt:lpstr>This experience does not meet the requirements to be a CTE WBL experience.           </vt:lpstr>
      <vt:lpstr>Does this experience  last at least one day?   </vt:lpstr>
      <vt:lpstr>Is this experience in partnership with the employer?     </vt:lpstr>
      <vt:lpstr>This experience does not meet the requirements to be a CTE WBL experience.            </vt:lpstr>
      <vt:lpstr>This experience does not meet the requirements to be a CTE WBL experience.             </vt:lpstr>
      <vt:lpstr>Required to be WBL</vt:lpstr>
      <vt:lpstr>Required to be WBL</vt:lpstr>
      <vt:lpstr>Required to be WBL</vt:lpstr>
      <vt:lpstr>Required to be WBL</vt:lpstr>
      <vt:lpstr>Required to be WBL</vt:lpstr>
      <vt:lpstr>Required to be WBL:</vt:lpstr>
      <vt:lpstr>Required to be WBL:</vt:lpstr>
      <vt:lpstr>Required to be WBL:</vt:lpstr>
      <vt:lpstr>Required to be WBL:</vt:lpstr>
      <vt:lpstr>Required to be WBL:</vt:lpstr>
      <vt:lpstr>Required to be WBL:</vt:lpstr>
      <vt:lpstr>Required to be WBL:</vt:lpstr>
      <vt:lpstr>Required to be WBL:</vt:lpstr>
      <vt:lpstr>Required to be WBL:</vt:lpstr>
      <vt:lpstr>Required to be WBL:</vt:lpstr>
      <vt:lpstr>Do you want to determine what type of CTE WBL was completed?</vt:lpstr>
      <vt:lpstr>Was this CTE WBL experience a licensed DOL apprenticeship?</vt:lpstr>
      <vt:lpstr>This is a Youth Apprenticeship CTE WBL experience.</vt:lpstr>
      <vt:lpstr>Career Fair Field Trip/Tour Informational Interview Job Shadow Experience Virtual Interactions    </vt:lpstr>
      <vt:lpstr>Career Fair Field Trip/Tour</vt:lpstr>
      <vt:lpstr>Informational Interview Job Shadow Virtual Interactions</vt:lpstr>
      <vt:lpstr>Career Fair – School-based activity to provide broad career exposure to various business and industry cluster-related careers. Field Trip – Business and industry cluster-related tour (i.e. Construction Career Day, Ag Expo, Auto Show, Manufacturing Day).</vt:lpstr>
      <vt:lpstr>This is a Career Awareness CTE WBL experience.</vt:lpstr>
      <vt:lpstr>Informational Interview - with business and industry cluster-related professional.  Job Shadow – Business and industry cluster-related experience where the student follows and observes an employee on a work site. Virtual Interactions – Engagement with business and industry partners through guided virtual simulations and tours </vt:lpstr>
      <vt:lpstr>This is a Career Exploration CTE WBL experience.</vt:lpstr>
      <vt:lpstr>Entrepreneurial Project School-Based Enterprise Formal Mentoring Relationship Practicum     </vt:lpstr>
      <vt:lpstr>Entrepreneurial Project School-Based Enterprise Formal Mentoring Relationship</vt:lpstr>
      <vt:lpstr>Entrepreneurial Project - in the classroom in collaboration with business and industry cluster-related professionals or an entrepreneurial enterprise. School-Based Enterprise - that serves the public and is guided by business and industry cluster-related professionals and professional standards. Formal Mentoring Relationship - interaction with business and industry cluster-related professional over a specific period-of-time to support student learning.</vt:lpstr>
      <vt:lpstr>This is a Career Preparation CTE WBL experience.</vt:lpstr>
      <vt:lpstr>Practicum</vt:lpstr>
      <vt:lpstr>Practicum - Includes on-the-job training in the specialized field of study at a work site. Designed to give students supervised practical application and work experience of previously studied content and skills, in the specific business and industry cluster-related work site, i.e. clinical rotations, internships, business ownership entrepreneurial work sites, etc. which may be paid or unpaid work experiences.</vt:lpstr>
      <vt:lpstr>This is a Career Training CTE WBL experience.</vt:lpstr>
      <vt:lpstr>WBL Continuum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WBL Guide With Questions</dc:title>
  <dc:creator>Greenacre, Lee (MDE)</dc:creator>
  <cp:lastModifiedBy>Reyes, LeAnn (MDE)</cp:lastModifiedBy>
  <cp:revision>215</cp:revision>
  <dcterms:created xsi:type="dcterms:W3CDTF">2020-08-20T16:53:56Z</dcterms:created>
  <dcterms:modified xsi:type="dcterms:W3CDTF">2021-01-07T15:59:21Z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2fed65-62e7-46ea-af74-187e0c17143a_Enabled">
    <vt:lpwstr>True</vt:lpwstr>
  </property>
  <property fmtid="{D5CDD505-2E9C-101B-9397-08002B2CF9AE}" pid="3" name="MSIP_Label_3a2fed65-62e7-46ea-af74-187e0c17143a_SiteId">
    <vt:lpwstr>d5fb7087-3777-42ad-966a-892ef47225d1</vt:lpwstr>
  </property>
  <property fmtid="{D5CDD505-2E9C-101B-9397-08002B2CF9AE}" pid="4" name="MSIP_Label_3a2fed65-62e7-46ea-af74-187e0c17143a_Owner">
    <vt:lpwstr>GreenacreL@michigan.gov</vt:lpwstr>
  </property>
  <property fmtid="{D5CDD505-2E9C-101B-9397-08002B2CF9AE}" pid="5" name="MSIP_Label_3a2fed65-62e7-46ea-af74-187e0c17143a_SetDate">
    <vt:lpwstr>2020-08-20T18:39:10.8335466Z</vt:lpwstr>
  </property>
  <property fmtid="{D5CDD505-2E9C-101B-9397-08002B2CF9AE}" pid="6" name="MSIP_Label_3a2fed65-62e7-46ea-af74-187e0c17143a_Name">
    <vt:lpwstr>Internal Data (Standard State Data)</vt:lpwstr>
  </property>
  <property fmtid="{D5CDD505-2E9C-101B-9397-08002B2CF9AE}" pid="7" name="MSIP_Label_3a2fed65-62e7-46ea-af74-187e0c17143a_Application">
    <vt:lpwstr>Microsoft Azure Information Protection</vt:lpwstr>
  </property>
  <property fmtid="{D5CDD505-2E9C-101B-9397-08002B2CF9AE}" pid="8" name="MSIP_Label_3a2fed65-62e7-46ea-af74-187e0c17143a_ActionId">
    <vt:lpwstr>d5279b04-1b2c-4a9c-8224-8b5002227dfa</vt:lpwstr>
  </property>
  <property fmtid="{D5CDD505-2E9C-101B-9397-08002B2CF9AE}" pid="9" name="MSIP_Label_3a2fed65-62e7-46ea-af74-187e0c17143a_Extended_MSFT_Method">
    <vt:lpwstr>Manual</vt:lpwstr>
  </property>
  <property fmtid="{D5CDD505-2E9C-101B-9397-08002B2CF9AE}" pid="10" name="Sensitivity">
    <vt:lpwstr>Internal Data (Standard State Data)</vt:lpwstr>
  </property>
</Properties>
</file>