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eg"/>
  <Override PartName="/ppt/media/image7.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1"/>
  </p:notesMasterIdLst>
  <p:handoutMasterIdLst>
    <p:handoutMasterId r:id="rId42"/>
  </p:handoutMasterIdLst>
  <p:sldIdLst>
    <p:sldId id="256" r:id="rId5"/>
    <p:sldId id="868" r:id="rId6"/>
    <p:sldId id="831" r:id="rId7"/>
    <p:sldId id="849" r:id="rId8"/>
    <p:sldId id="841" r:id="rId9"/>
    <p:sldId id="850" r:id="rId10"/>
    <p:sldId id="870" r:id="rId11"/>
    <p:sldId id="876" r:id="rId12"/>
    <p:sldId id="575" r:id="rId13"/>
    <p:sldId id="865" r:id="rId14"/>
    <p:sldId id="866" r:id="rId15"/>
    <p:sldId id="842" r:id="rId16"/>
    <p:sldId id="816" r:id="rId17"/>
    <p:sldId id="815" r:id="rId18"/>
    <p:sldId id="833" r:id="rId19"/>
    <p:sldId id="814" r:id="rId20"/>
    <p:sldId id="812" r:id="rId21"/>
    <p:sldId id="819" r:id="rId22"/>
    <p:sldId id="836" r:id="rId23"/>
    <p:sldId id="834" r:id="rId24"/>
    <p:sldId id="864" r:id="rId25"/>
    <p:sldId id="821" r:id="rId26"/>
    <p:sldId id="843" r:id="rId27"/>
    <p:sldId id="856" r:id="rId28"/>
    <p:sldId id="860" r:id="rId29"/>
    <p:sldId id="845" r:id="rId30"/>
    <p:sldId id="844" r:id="rId31"/>
    <p:sldId id="848" r:id="rId32"/>
    <p:sldId id="858" r:id="rId33"/>
    <p:sldId id="859" r:id="rId34"/>
    <p:sldId id="875" r:id="rId35"/>
    <p:sldId id="869" r:id="rId36"/>
    <p:sldId id="813" r:id="rId37"/>
    <p:sldId id="867" r:id="rId38"/>
    <p:sldId id="839" r:id="rId39"/>
    <p:sldId id="872" r:id="rId40"/>
  </p:sldIdLst>
  <p:sldSz cx="12192000" cy="6858000"/>
  <p:notesSz cx="7010400" cy="9296400"/>
  <p:custShowLst>
    <p:custShow name="Full Feedback Forum Presentation" id="0">
      <p:sldLst>
        <p:sld r:id="rId5"/>
        <p:sld r:id="rId13"/>
      </p:sldLst>
    </p:custShow>
  </p:custShow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Intro/Why" id="{D77420A0-209C-471B-B5FE-74CB4011F43A}">
          <p14:sldIdLst>
            <p14:sldId id="256"/>
            <p14:sldId id="868"/>
            <p14:sldId id="831"/>
            <p14:sldId id="849"/>
          </p14:sldIdLst>
        </p14:section>
        <p14:section name="Michigan's Assessment System Overview" id="{DBE3695C-546A-46A1-8804-63926D1B9326}">
          <p14:sldIdLst>
            <p14:sldId id="841"/>
            <p14:sldId id="850"/>
            <p14:sldId id="870"/>
            <p14:sldId id="876"/>
            <p14:sldId id="575"/>
          </p14:sldIdLst>
        </p14:section>
        <p14:section name="State Assessments for Special Populations of Students" id="{B1889D27-4DFC-42DB-B8E3-D2EF35F0AEBE}">
          <p14:sldIdLst>
            <p14:sldId id="865"/>
            <p14:sldId id="866"/>
          </p14:sldIdLst>
        </p14:section>
        <p14:section name="State Summative Assessments" id="{A170F48A-AE2A-443F-9095-75A2EC6E11EF}">
          <p14:sldIdLst>
            <p14:sldId id="842"/>
            <p14:sldId id="816"/>
            <p14:sldId id="815"/>
            <p14:sldId id="833"/>
            <p14:sldId id="814"/>
            <p14:sldId id="812"/>
            <p14:sldId id="819"/>
            <p14:sldId id="836"/>
            <p14:sldId id="834"/>
            <p14:sldId id="864"/>
            <p14:sldId id="821"/>
          </p14:sldIdLst>
        </p14:section>
        <p14:section name="District-selected benchmark assessment reimbursement" id="{3362F720-0BEA-4A7B-BA8F-AF69CA7BE3DC}">
          <p14:sldIdLst>
            <p14:sldId id="843"/>
            <p14:sldId id="856"/>
            <p14:sldId id="860"/>
            <p14:sldId id="845"/>
            <p14:sldId id="844"/>
            <p14:sldId id="848"/>
            <p14:sldId id="858"/>
            <p14:sldId id="859"/>
          </p14:sldIdLst>
        </p14:section>
        <p14:section name="Summary/Conclusion" id="{2E70DEA4-54CF-4361-840C-C0891ECDA658}">
          <p14:sldIdLst>
            <p14:sldId id="875"/>
            <p14:sldId id="869"/>
            <p14:sldId id="813"/>
            <p14:sldId id="867"/>
            <p14:sldId id="839"/>
            <p14:sldId id="8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quith, John (MDE)" initials="JJ(" lastIdx="3" clrIdx="6">
    <p:extLst>
      <p:ext uri="{19B8F6BF-5375-455C-9EA6-DF929625EA0E}">
        <p15:presenceInfo xmlns:p15="http://schemas.microsoft.com/office/powerpoint/2012/main" userId="S::JaquithJ@michigan.gov::94ea1215-109d-4f63-9057-01d3f11ec87e" providerId="AD"/>
      </p:ext>
    </p:extLst>
  </p:cmAuthor>
  <p:cmAuthor id="1" name="Bugni, Victor (MDE)" initials="BV(" lastIdx="1" clrIdx="0"/>
  <p:cmAuthor id="8" name="Paul, Jennifer (MDE)" initials="PJ(" lastIdx="2" clrIdx="7">
    <p:extLst>
      <p:ext uri="{19B8F6BF-5375-455C-9EA6-DF929625EA0E}">
        <p15:presenceInfo xmlns:p15="http://schemas.microsoft.com/office/powerpoint/2012/main" userId="S::PaulJ@michigan.gov::1bb5cc60-e637-4bde-a17c-fc156bd19bc2" providerId="AD"/>
      </p:ext>
    </p:extLst>
  </p:cmAuthor>
  <p:cmAuthor id="2" name="Witt, Bill (MDE)" initials="WB(" lastIdx="2" clrIdx="1"/>
  <p:cmAuthor id="9" name="Wacyk, Linda (MDE-Contractor)" initials="WL( [2]" lastIdx="4" clrIdx="8">
    <p:extLst>
      <p:ext uri="{19B8F6BF-5375-455C-9EA6-DF929625EA0E}">
        <p15:presenceInfo xmlns:p15="http://schemas.microsoft.com/office/powerpoint/2012/main" userId="Wacyk, Linda (MDE-Contractor)" providerId="None"/>
      </p:ext>
    </p:extLst>
  </p:cmAuthor>
  <p:cmAuthor id="3" name="Henry, Alisande (MDE)" initials="HA(" lastIdx="21" clrIdx="2"/>
  <p:cmAuthor id="10" name="Middlestead, Andrew (MDE)" initials="MA(" lastIdx="2" clrIdx="9">
    <p:extLst>
      <p:ext uri="{19B8F6BF-5375-455C-9EA6-DF929625EA0E}">
        <p15:presenceInfo xmlns:p15="http://schemas.microsoft.com/office/powerpoint/2012/main" userId="S::MiddlesteadA@michigan.gov::932fef15-6172-4dfa-8755-f4a5f0b64be5" providerId="AD"/>
      </p:ext>
    </p:extLst>
  </p:cmAuthor>
  <p:cmAuthor id="4" name="Janzer, Christopher (MDE)" initials="JC(" lastIdx="12" clrIdx="3"/>
  <p:cmAuthor id="5" name="Wacyk, Linda (MDE)" initials="WL(" lastIdx="21" clrIdx="4">
    <p:extLst>
      <p:ext uri="{19B8F6BF-5375-455C-9EA6-DF929625EA0E}">
        <p15:presenceInfo xmlns:p15="http://schemas.microsoft.com/office/powerpoint/2012/main" userId="S-1-5-21-1935655697-1844823847-842925246-476447" providerId="AD"/>
      </p:ext>
    </p:extLst>
  </p:cmAuthor>
  <p:cmAuthor id="6" name="Wacyk, Linda (MDE-Contractor)" initials="WL(" lastIdx="9" clrIdx="5">
    <p:extLst>
      <p:ext uri="{19B8F6BF-5375-455C-9EA6-DF929625EA0E}">
        <p15:presenceInfo xmlns:p15="http://schemas.microsoft.com/office/powerpoint/2012/main" userId="S::WacykL@michigan.gov::cb8a6f18-d3e6-4ccb-9729-cf10aaef5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EEE"/>
    <a:srgbClr val="F6E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90283-3ECD-4196-9301-4EC48FEB81DA}" v="1" dt="2020-01-09T19:46:20.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71" autoAdjust="0"/>
    <p:restoredTop sz="81777" autoAdjust="0"/>
  </p:normalViewPr>
  <p:slideViewPr>
    <p:cSldViewPr snapToGrid="0">
      <p:cViewPr varScale="1">
        <p:scale>
          <a:sx n="58" d="100"/>
          <a:sy n="58" d="100"/>
        </p:scale>
        <p:origin x="228" y="72"/>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13254"/>
    </p:cViewPr>
  </p:sorterViewPr>
  <p:notesViewPr>
    <p:cSldViewPr snapToGrid="0">
      <p:cViewPr varScale="1">
        <p:scale>
          <a:sx n="86" d="100"/>
          <a:sy n="86"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1" tIns="46140" rIns="92281" bIns="46140" rtlCol="0"/>
          <a:lstStyle>
            <a:lvl1pPr algn="l" eaLnBrk="1" fontAlgn="auto" hangingPunct="1">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2281" tIns="46140" rIns="92281" bIns="46140" numCol="1" anchor="t" anchorCtr="0" compatLnSpc="1">
            <a:prstTxWarp prst="textNoShape">
              <a:avLst/>
            </a:prstTxWarp>
          </a:bodyPr>
          <a:lstStyle>
            <a:lvl1pPr algn="r" eaLnBrk="1" hangingPunct="1">
              <a:defRPr sz="1100" smtClean="0"/>
            </a:lvl1pPr>
          </a:lstStyle>
          <a:p>
            <a:pPr>
              <a:defRPr/>
            </a:pPr>
            <a:fld id="{FA785D93-65D4-4976-AFC5-4F714CDEAFCD}" type="datetime1">
              <a:rPr lang="en-US" altLang="en-US" smtClean="0"/>
              <a:t>1/16/2020</a:t>
            </a:fld>
            <a:endParaRPr lang="en-US" alt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281" tIns="46140" rIns="92281" bIns="46140" rtlCol="0" anchor="b"/>
          <a:lstStyle>
            <a:lvl1pPr algn="l" eaLnBrk="1" fontAlgn="auto" hangingPunct="1">
              <a:spcBef>
                <a:spcPts val="0"/>
              </a:spcBef>
              <a:spcAft>
                <a:spcPts val="0"/>
              </a:spcAft>
              <a:defRPr sz="11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2281" tIns="46140" rIns="92281" bIns="46140" numCol="1" anchor="b" anchorCtr="0" compatLnSpc="1">
            <a:prstTxWarp prst="textNoShape">
              <a:avLst/>
            </a:prstTxWarp>
          </a:bodyPr>
          <a:lstStyle>
            <a:lvl1pPr algn="r" eaLnBrk="1" hangingPunct="1">
              <a:defRPr sz="1100" smtClean="0"/>
            </a:lvl1pPr>
          </a:lstStyle>
          <a:p>
            <a:pPr>
              <a:defRPr/>
            </a:pPr>
            <a:fld id="{4BA3C957-55C1-48EE-A821-6FA292720CE7}" type="slidenum">
              <a:rPr lang="en-US" altLang="en-US"/>
              <a:pPr>
                <a:defRPr/>
              </a:pPr>
              <a:t>‹#›</a:t>
            </a:fld>
            <a:endParaRPr lang="en-US" altLang="en-US" dirty="0"/>
          </a:p>
        </p:txBody>
      </p:sp>
    </p:spTree>
    <p:extLst>
      <p:ext uri="{BB962C8B-B14F-4D97-AF65-F5344CB8AC3E}">
        <p14:creationId xmlns:p14="http://schemas.microsoft.com/office/powerpoint/2010/main" val="3587678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1" tIns="46140" rIns="92281" bIns="46140" rtlCol="0"/>
          <a:lstStyle>
            <a:lvl1pPr algn="l" eaLnBrk="1" fontAlgn="auto" hangingPunct="1">
              <a:spcBef>
                <a:spcPts val="0"/>
              </a:spcBef>
              <a:spcAft>
                <a:spcPts val="0"/>
              </a:spcAft>
              <a:defRPr sz="11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2281" tIns="46140" rIns="92281" bIns="46140" numCol="1" anchor="t" anchorCtr="0" compatLnSpc="1">
            <a:prstTxWarp prst="textNoShape">
              <a:avLst/>
            </a:prstTxWarp>
          </a:bodyPr>
          <a:lstStyle>
            <a:lvl1pPr algn="r" eaLnBrk="1" hangingPunct="1">
              <a:defRPr sz="1100" smtClean="0"/>
            </a:lvl1pPr>
          </a:lstStyle>
          <a:p>
            <a:pPr>
              <a:defRPr/>
            </a:pPr>
            <a:fld id="{EF4CA5CA-0295-48CF-9884-96D32F9F264A}" type="datetime1">
              <a:rPr lang="en-US" altLang="en-US" smtClean="0"/>
              <a:t>1/16/2020</a:t>
            </a:fld>
            <a:endParaRPr lang="en-US" alt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281" tIns="46140" rIns="92281" bIns="46140"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81" tIns="46140" rIns="92281" bIns="461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81" tIns="46140" rIns="92281" bIns="46140" rtlCol="0" anchor="b"/>
          <a:lstStyle>
            <a:lvl1pPr algn="l" eaLnBrk="1" fontAlgn="auto" hangingPunct="1">
              <a:spcBef>
                <a:spcPts val="0"/>
              </a:spcBef>
              <a:spcAft>
                <a:spcPts val="0"/>
              </a:spcAft>
              <a:defRPr sz="11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2281" tIns="46140" rIns="92281" bIns="46140" numCol="1" anchor="b" anchorCtr="0" compatLnSpc="1">
            <a:prstTxWarp prst="textNoShape">
              <a:avLst/>
            </a:prstTxWarp>
          </a:bodyPr>
          <a:lstStyle>
            <a:lvl1pPr algn="r" eaLnBrk="1" hangingPunct="1">
              <a:defRPr sz="1100" smtClean="0"/>
            </a:lvl1pPr>
          </a:lstStyle>
          <a:p>
            <a:pPr>
              <a:defRPr/>
            </a:pPr>
            <a:fld id="{35D8A0CC-1FAF-49DF-B88D-A08BA2E10A5C}" type="slidenum">
              <a:rPr lang="en-US" altLang="en-US"/>
              <a:pPr>
                <a:defRPr/>
              </a:pPr>
              <a:t>‹#›</a:t>
            </a:fld>
            <a:endParaRPr lang="en-US" altLang="en-US" dirty="0"/>
          </a:p>
        </p:txBody>
      </p:sp>
    </p:spTree>
    <p:extLst>
      <p:ext uri="{BB962C8B-B14F-4D97-AF65-F5344CB8AC3E}">
        <p14:creationId xmlns:p14="http://schemas.microsoft.com/office/powerpoint/2010/main" val="1069582297"/>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872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362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24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89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71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1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28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092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38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43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85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34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S PGothic" panose="020B0600070205080204" pitchFamily="34" charset="-128"/>
              <a:cs typeface="MS PGothic" charset="0"/>
            </a:endParaRPr>
          </a:p>
          <a:p>
            <a:r>
              <a:rPr lang="en-US" sz="1200" b="0" i="0" u="none" strike="noStrike" kern="1200" baseline="0" dirty="0">
                <a:solidFill>
                  <a:schemeClr val="tx1"/>
                </a:solidFill>
                <a:latin typeface="+mn-lt"/>
                <a:ea typeface="MS PGothic" panose="020B0600070205080204" pitchFamily="34" charset="-128"/>
                <a:cs typeface="MS PGothic" charset="0"/>
              </a:rPr>
              <a:t>Footnotes: </a:t>
            </a:r>
          </a:p>
          <a:p>
            <a:r>
              <a:rPr lang="en-US" sz="1200" b="0" i="0" u="none" strike="noStrike" kern="1200" baseline="0" dirty="0">
                <a:solidFill>
                  <a:schemeClr val="tx1"/>
                </a:solidFill>
                <a:latin typeface="+mn-lt"/>
                <a:ea typeface="MS PGothic" panose="020B0600070205080204" pitchFamily="34" charset="-128"/>
                <a:cs typeface="MS PGothic" charset="0"/>
              </a:rPr>
              <a:t>1. Michigan’s “Read by Grade Three” law (PA 306) requires districts to implement a system of assessments in grades K-3; districts choose from a list of approved “Initial” and “extensive” assessments. The Michigan Early Literacy and Mathematics Benchmark Assessment is the only K-2 state-provided “Initial Assessment” option (no cost to districts).</a:t>
            </a:r>
          </a:p>
          <a:p>
            <a:endParaRPr lang="en-US" sz="1200" b="0" i="0" u="none" strike="noStrike" kern="1200" baseline="0" dirty="0">
              <a:solidFill>
                <a:schemeClr val="tx1"/>
              </a:solidFill>
              <a:latin typeface="+mn-lt"/>
              <a:ea typeface="MS PGothic" panose="020B0600070205080204" pitchFamily="34" charset="-128"/>
              <a:cs typeface="MS PGothic" charset="0"/>
            </a:endParaRPr>
          </a:p>
          <a:p>
            <a:r>
              <a:rPr lang="en-US" sz="1200" b="0" i="0" u="none" strike="noStrike" kern="1200" baseline="0" dirty="0">
                <a:solidFill>
                  <a:schemeClr val="tx1"/>
                </a:solidFill>
                <a:latin typeface="+mn-lt"/>
                <a:ea typeface="MS PGothic" panose="020B0600070205080204" pitchFamily="34" charset="-128"/>
                <a:cs typeface="MS PGothic" charset="0"/>
              </a:rPr>
              <a:t>2. Benchmark assessments are still an important part of our assessment system. However, at this time they are at a district’s choice, and cost.</a:t>
            </a:r>
          </a:p>
          <a:p>
            <a:endParaRPr lang="en-US" sz="1200" b="0" i="0" u="none" strike="noStrike" kern="1200" baseline="0" dirty="0">
              <a:solidFill>
                <a:schemeClr val="tx1"/>
              </a:solidFill>
              <a:latin typeface="+mn-lt"/>
              <a:ea typeface="MS PGothic" panose="020B0600070205080204" pitchFamily="34" charset="-128"/>
              <a:cs typeface="MS PGothic" charset="0"/>
            </a:endParaRPr>
          </a:p>
          <a:p>
            <a:r>
              <a:rPr lang="en-US" sz="1200" b="0" i="0" u="none" strike="noStrike" kern="1200" baseline="0" dirty="0">
                <a:solidFill>
                  <a:schemeClr val="tx1"/>
                </a:solidFill>
                <a:latin typeface="+mn-lt"/>
                <a:ea typeface="MS PGothic" panose="020B0600070205080204" pitchFamily="34" charset="-128"/>
                <a:cs typeface="MS PGothic" charset="0"/>
              </a:rPr>
              <a:t>3. 12th graders who were not previously included in high school accountability in grade 11 or 12 are required to take the complete MME (all three components). Students in grade 12 who are missing one or more valid MME component score are eligible—but not required—to take the MME.</a:t>
            </a:r>
            <a:endParaRPr lang="en-US" dirty="0"/>
          </a:p>
        </p:txBody>
      </p:sp>
    </p:spTree>
    <p:extLst>
      <p:ext uri="{BB962C8B-B14F-4D97-AF65-F5344CB8AC3E}">
        <p14:creationId xmlns:p14="http://schemas.microsoft.com/office/powerpoint/2010/main" val="391648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496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2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53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631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485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8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64833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C902DA-4D32-45E4-8340-5B4B39616076}" type="slidenum">
              <a:rPr lang="en-US" altLang="en-US"/>
              <a:pPr>
                <a:defRPr/>
              </a:pPr>
              <a:t>‹#›</a:t>
            </a:fld>
            <a:endParaRPr lang="en-US" altLang="en-US" dirty="0"/>
          </a:p>
        </p:txBody>
      </p:sp>
    </p:spTree>
    <p:extLst>
      <p:ext uri="{BB962C8B-B14F-4D97-AF65-F5344CB8AC3E}">
        <p14:creationId xmlns:p14="http://schemas.microsoft.com/office/powerpoint/2010/main" val="276385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1325563"/>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457200" indent="-365760">
              <a:buFont typeface="Arial" panose="020B0604020202020204" pitchFamily="34" charset="0"/>
              <a:buChar char="•"/>
              <a:defRPr sz="3600"/>
            </a:lvl1pPr>
            <a:lvl2pPr marL="914400" indent="-365760">
              <a:spcBef>
                <a:spcPts val="1200"/>
              </a:spcBef>
              <a:buSzPct val="80000"/>
              <a:buFont typeface="Courier New" panose="02070309020205020404" pitchFamily="49" charset="0"/>
              <a:buChar char="o"/>
              <a:defRPr sz="3200"/>
            </a:lvl2pPr>
            <a:lvl3pPr marL="1371600" indent="-365760">
              <a:spcBef>
                <a:spcPts val="1200"/>
              </a:spcBef>
              <a:buSzPct val="90000"/>
              <a:buFont typeface="Wingdings" panose="05000000000000000000" pitchFamily="2" charset="2"/>
              <a:buChar char="§"/>
              <a:defRPr sz="2800"/>
            </a:lvl3pPr>
            <a:lvl4pPr marL="1828800" indent="-365760">
              <a:spcBef>
                <a:spcPts val="1200"/>
              </a:spcBef>
              <a:buSzPct val="80000"/>
              <a:buFont typeface="Wingdings" panose="05000000000000000000" pitchFamily="2" charset="2"/>
              <a:buChar char="q"/>
              <a:defRPr sz="2400"/>
            </a:lvl4pPr>
            <a:lvl5pPr marL="2171700" indent="-365760">
              <a:spcBef>
                <a:spcPts val="1200"/>
              </a:spcBef>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D6EFA2-23FC-4F40-AA82-6BB37581B52B}" type="slidenum">
              <a:rPr lang="en-US" altLang="en-US"/>
              <a:pPr>
                <a:defRPr/>
              </a:pPr>
              <a:t>‹#›</a:t>
            </a:fld>
            <a:endParaRPr lang="en-US" altLang="en-US" dirty="0"/>
          </a:p>
        </p:txBody>
      </p:sp>
    </p:spTree>
    <p:extLst>
      <p:ext uri="{BB962C8B-B14F-4D97-AF65-F5344CB8AC3E}">
        <p14:creationId xmlns:p14="http://schemas.microsoft.com/office/powerpoint/2010/main" val="18031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44DDF5-BA4D-4E6D-9E46-A50130BDA48F}" type="slidenum">
              <a:rPr lang="en-US" altLang="en-US"/>
              <a:pPr>
                <a:defRPr/>
              </a:pPr>
              <a:t>‹#›</a:t>
            </a:fld>
            <a:endParaRPr lang="en-US" altLang="en-US" dirty="0"/>
          </a:p>
        </p:txBody>
      </p:sp>
    </p:spTree>
    <p:extLst>
      <p:ext uri="{BB962C8B-B14F-4D97-AF65-F5344CB8AC3E}">
        <p14:creationId xmlns:p14="http://schemas.microsoft.com/office/powerpoint/2010/main" val="26698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09" y="415925"/>
            <a:ext cx="10993181"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390F81-930B-42ED-A35E-8460F835D393}" type="slidenum">
              <a:rPr lang="en-US" altLang="en-US"/>
              <a:pPr>
                <a:defRPr/>
              </a:pPr>
              <a:t>‹#›</a:t>
            </a:fld>
            <a:endParaRPr lang="en-US" altLang="en-US" dirty="0"/>
          </a:p>
        </p:txBody>
      </p:sp>
    </p:spTree>
    <p:extLst>
      <p:ext uri="{BB962C8B-B14F-4D97-AF65-F5344CB8AC3E}">
        <p14:creationId xmlns:p14="http://schemas.microsoft.com/office/powerpoint/2010/main" val="214676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2956" y="355600"/>
            <a:ext cx="8932127"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296327-79D8-44F8-8E4B-A94BEA7307E0}" type="slidenum">
              <a:rPr lang="en-US" altLang="en-US"/>
              <a:pPr>
                <a:defRPr/>
              </a:pPr>
              <a:t>‹#›</a:t>
            </a:fld>
            <a:endParaRPr lang="en-US" altLang="en-US" dirty="0"/>
          </a:p>
        </p:txBody>
      </p:sp>
    </p:spTree>
    <p:extLst>
      <p:ext uri="{BB962C8B-B14F-4D97-AF65-F5344CB8AC3E}">
        <p14:creationId xmlns:p14="http://schemas.microsoft.com/office/powerpoint/2010/main" val="42955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8163" y="365125"/>
            <a:ext cx="10914139" cy="1325563"/>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3C027A9-6EBB-44A3-86E8-540FB860C805}" type="slidenum">
              <a:rPr lang="en-US" altLang="en-US"/>
              <a:pPr>
                <a:defRPr/>
              </a:pPr>
              <a:t>‹#›</a:t>
            </a:fld>
            <a:endParaRPr lang="en-US" altLang="en-US" dirty="0"/>
          </a:p>
        </p:txBody>
      </p:sp>
    </p:spTree>
    <p:extLst>
      <p:ext uri="{BB962C8B-B14F-4D97-AF65-F5344CB8AC3E}">
        <p14:creationId xmlns:p14="http://schemas.microsoft.com/office/powerpoint/2010/main" val="21068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8C2A757-A9FC-44B4-96A9-C3A3A87F6929}" type="slidenum">
              <a:rPr lang="en-US" altLang="en-US"/>
              <a:pPr>
                <a:defRPr/>
              </a:pPr>
              <a:t>‹#›</a:t>
            </a:fld>
            <a:endParaRPr lang="en-US" altLang="en-US" dirty="0"/>
          </a:p>
        </p:txBody>
      </p:sp>
    </p:spTree>
    <p:extLst>
      <p:ext uri="{BB962C8B-B14F-4D97-AF65-F5344CB8AC3E}">
        <p14:creationId xmlns:p14="http://schemas.microsoft.com/office/powerpoint/2010/main" val="302728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0012"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B9F5C0-965D-47C9-BC9D-3A5A2D3BD0A3}" type="slidenum">
              <a:rPr lang="en-US" altLang="en-US"/>
              <a:pPr>
                <a:defRPr/>
              </a:pPr>
              <a:t>‹#›</a:t>
            </a:fld>
            <a:endParaRPr lang="en-US" altLang="en-US" dirty="0"/>
          </a:p>
        </p:txBody>
      </p:sp>
    </p:spTree>
    <p:extLst>
      <p:ext uri="{BB962C8B-B14F-4D97-AF65-F5344CB8AC3E}">
        <p14:creationId xmlns:p14="http://schemas.microsoft.com/office/powerpoint/2010/main" val="10494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0012" y="99218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7C43508-480F-4F36-9B80-C603F446CDF0}" type="slidenum">
              <a:rPr lang="en-US" altLang="en-US"/>
              <a:pPr>
                <a:defRPr/>
              </a:pPr>
              <a:t>‹#›</a:t>
            </a:fld>
            <a:endParaRPr lang="en-US" altLang="en-US" dirty="0"/>
          </a:p>
        </p:txBody>
      </p:sp>
    </p:spTree>
    <p:extLst>
      <p:ext uri="{BB962C8B-B14F-4D97-AF65-F5344CB8AC3E}">
        <p14:creationId xmlns:p14="http://schemas.microsoft.com/office/powerpoint/2010/main" val="159232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8163" y="365125"/>
            <a:ext cx="10993181"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8163" y="1825625"/>
            <a:ext cx="11028362"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Date Placeholder 3"/>
          <p:cNvSpPr>
            <a:spLocks noGrp="1"/>
          </p:cNvSpPr>
          <p:nvPr>
            <p:ph type="dt" sz="half" idx="2"/>
          </p:nvPr>
        </p:nvSpPr>
        <p:spPr>
          <a:xfrm>
            <a:off x="838200" y="626110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endParaRPr lang="en-US" altLang="en-US" dirty="0"/>
          </a:p>
        </p:txBody>
      </p:sp>
      <p:sp>
        <p:nvSpPr>
          <p:cNvPr id="5" name="Footer Placeholder 4"/>
          <p:cNvSpPr>
            <a:spLocks noGrp="1"/>
          </p:cNvSpPr>
          <p:nvPr>
            <p:ph type="ftr" sz="quarter" idx="3"/>
          </p:nvPr>
        </p:nvSpPr>
        <p:spPr>
          <a:xfrm>
            <a:off x="4038600" y="626110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10600" y="626110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071E295-C65F-4094-8CC5-46BE2636B766}" type="slidenum">
              <a:rPr lang="en-US" altLang="en-US"/>
              <a:pPr>
                <a:defRPr/>
              </a:pPr>
              <a:t>‹#›</a:t>
            </a:fld>
            <a:endParaRPr lang="en-US" altLang="en-US" dirty="0"/>
          </a:p>
        </p:txBody>
      </p:sp>
      <p:sp>
        <p:nvSpPr>
          <p:cNvPr id="8" name="bk object 17">
            <a:extLst>
              <a:ext uri="{FF2B5EF4-FFF2-40B4-BE49-F238E27FC236}">
                <a16:creationId xmlns:a16="http://schemas.microsoft.com/office/drawing/2014/main" id="{1744AD2E-0E8F-4EC3-8AAA-C81A0F864DA8}"/>
              </a:ext>
            </a:extLst>
          </p:cNvPr>
          <p:cNvSpPr/>
          <p:nvPr userDrawn="1"/>
        </p:nvSpPr>
        <p:spPr>
          <a:xfrm>
            <a:off x="9849080" y="365125"/>
            <a:ext cx="1682264" cy="653085"/>
          </a:xfrm>
          <a:prstGeom prst="rect">
            <a:avLst/>
          </a:prstGeom>
          <a:blipFill>
            <a:blip r:embed="rId13" cstate="print"/>
            <a:stretch>
              <a:fillRect/>
            </a:stretch>
          </a:blipFill>
        </p:spPr>
        <p:txBody>
          <a:bodyPr wrap="square" lIns="0" tIns="0" rIns="0" bIns="0" rtlCol="0"/>
          <a:lstStyle/>
          <a:p>
            <a:pPr eaLnBrk="1" fontAlgn="auto" hangingPunct="1">
              <a:spcBef>
                <a:spcPts val="0"/>
              </a:spcBef>
              <a:spcAft>
                <a:spcPts val="0"/>
              </a:spcAft>
            </a:pPr>
            <a:endParaRPr dirty="0">
              <a:solidFill>
                <a:prstClr val="black"/>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Calibri"/>
          <a:ea typeface="MS PGothic" panose="020B0600070205080204" pitchFamily="34" charset="-128"/>
          <a:cs typeface="MS PGothic" charset="0"/>
        </a:defRPr>
      </a:lvl1pPr>
      <a:lvl2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rtl="0" eaLnBrk="1" fontAlgn="base" hangingPunct="1">
        <a:lnSpc>
          <a:spcPct val="90000"/>
        </a:lnSpc>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3600" kern="1200">
          <a:solidFill>
            <a:schemeClr val="tx1"/>
          </a:solidFill>
          <a:latin typeface="Calibri"/>
          <a:ea typeface="MS PGothic" panose="020B0600070205080204" pitchFamily="34" charset="-128"/>
          <a:cs typeface="Calibri"/>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Calibri"/>
          <a:ea typeface="MS PGothic" panose="020B0600070205080204" pitchFamily="34" charset="-128"/>
          <a:cs typeface="Calibri"/>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higan.gov/formativeassess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ommunication%20Planning-Media/FAMEmichigan.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ichigan.gov/documents/mde/Testing_Schedule_2019_624387_7.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bte.drcedirect.com/MI/portals/m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ida.wisc.edu/assess/access/preparing-students" TargetMode="External"/><Relationship Id="rId4" Type="http://schemas.openxmlformats.org/officeDocument/2006/relationships/hyperlink" Target="https://collegereadiness.collegeboard.org/sat/practi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8" Type="http://schemas.openxmlformats.org/officeDocument/2006/relationships/hyperlink" Target="file:///\\HCS084VSNBPF006\DOE3\EdAssessment\Shared\Common\Jan%20Ellis\Documents\1-Wacyk-in_proceess\Assessment%20Overview\www.michigan.gov\mi-access" TargetMode="External"/><Relationship Id="rId3" Type="http://schemas.openxmlformats.org/officeDocument/2006/relationships/hyperlink" Target="http://www.michigan.gov/earlylitandmath" TargetMode="External"/><Relationship Id="rId7" Type="http://schemas.openxmlformats.org/officeDocument/2006/relationships/hyperlink" Target="http://www.collegeboard.org/Michigan" TargetMode="External"/><Relationship Id="rId12" Type="http://schemas.openxmlformats.org/officeDocument/2006/relationships/hyperlink" Target="http://www.michigan.gov/formativeassessment" TargetMode="External"/><Relationship Id="rId2" Type="http://schemas.openxmlformats.org/officeDocument/2006/relationships/hyperlink" Target="https://www.michigan.gov/mde/0,4615,7-140-22709_70117-280911--,00.html" TargetMode="External"/><Relationship Id="rId1" Type="http://schemas.openxmlformats.org/officeDocument/2006/relationships/slideLayout" Target="../slideLayouts/slideLayout2.xml"/><Relationship Id="rId6" Type="http://schemas.openxmlformats.org/officeDocument/2006/relationships/hyperlink" Target="http://www.michigan.gov/PSAT" TargetMode="External"/><Relationship Id="rId11" Type="http://schemas.openxmlformats.org/officeDocument/2006/relationships/hyperlink" Target="http://www.michigan.gov/documents/mde/Benchmark_Assessment_Reimbursement_FACT_SHEET-2018-19_629763_7.pdf" TargetMode="External"/><Relationship Id="rId5" Type="http://schemas.openxmlformats.org/officeDocument/2006/relationships/hyperlink" Target="http://www.michigan.gov/mme" TargetMode="External"/><Relationship Id="rId10" Type="http://schemas.openxmlformats.org/officeDocument/2006/relationships/hyperlink" Target="https://www.michigan.gov/documents/mde/3rd_Grade_Reading_Law_FAQ-June_2017_573055_7.pdf" TargetMode="External"/><Relationship Id="rId4" Type="http://schemas.openxmlformats.org/officeDocument/2006/relationships/hyperlink" Target="http://www.michigan.gov/mstep" TargetMode="External"/><Relationship Id="rId9" Type="http://schemas.openxmlformats.org/officeDocument/2006/relationships/hyperlink" Target="http://www.michigan.gov/wid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325879" y="1488119"/>
            <a:ext cx="9540240" cy="856498"/>
          </a:xfrm>
        </p:spPr>
        <p:txBody>
          <a:bodyPr anchor="ctr" anchorCtr="0"/>
          <a:lstStyle/>
          <a:p>
            <a:r>
              <a:rPr lang="en-US" altLang="en-US" sz="3900" b="1" dirty="0">
                <a:latin typeface="Calibri" panose="020F0502020204030204" pitchFamily="34" charset="0"/>
              </a:rPr>
              <a:t>Michigan’s 2019-20 State Assessment System</a:t>
            </a:r>
          </a:p>
        </p:txBody>
      </p:sp>
      <p:pic>
        <p:nvPicPr>
          <p:cNvPr id="4100" name="Picture 3" descr="Logo: Top 10 in 10 Years&#10;putting Michigan on the map as a premier education stat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90" y="389329"/>
            <a:ext cx="2441017" cy="10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bwMode="auto">
          <a:xfrm>
            <a:off x="342214" y="2204555"/>
            <a:ext cx="11507569" cy="3364841"/>
          </a:xfrm>
          <a:prstGeom prst="rect">
            <a:avLst/>
          </a:prstGeom>
          <a:noFill/>
          <a:ln>
            <a:noFill/>
          </a:ln>
          <a:effectLst>
            <a:outerShdw blurRad="60325" dist="76201" dir="2700000" algn="tl" rotWithShape="0">
              <a:srgbClr val="7F7F7F">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Subtitle 4">
            <a:extLst>
              <a:ext uri="{FF2B5EF4-FFF2-40B4-BE49-F238E27FC236}">
                <a16:creationId xmlns:a16="http://schemas.microsoft.com/office/drawing/2014/main" id="{9D14E4AC-A737-458C-A7A1-E42616F4333A}"/>
              </a:ext>
            </a:extLst>
          </p:cNvPr>
          <p:cNvSpPr>
            <a:spLocks noGrp="1"/>
          </p:cNvSpPr>
          <p:nvPr>
            <p:ph type="subTitle" idx="1"/>
          </p:nvPr>
        </p:nvSpPr>
        <p:spPr>
          <a:xfrm>
            <a:off x="1325879" y="5070178"/>
            <a:ext cx="9144000" cy="1062174"/>
          </a:xfrm>
        </p:spPr>
        <p:txBody>
          <a:bodyPr/>
          <a:lstStyle/>
          <a:p>
            <a:r>
              <a:rPr lang="en-US" sz="3200" i="1" dirty="0">
                <a:solidFill>
                  <a:srgbClr val="0070C0"/>
                </a:solidFill>
              </a:rPr>
              <a:t>Part of Michigan’s plan </a:t>
            </a:r>
            <a:br>
              <a:rPr lang="en-US" sz="3200" i="1" dirty="0">
                <a:solidFill>
                  <a:srgbClr val="0070C0"/>
                </a:solidFill>
              </a:rPr>
            </a:br>
            <a:r>
              <a:rPr lang="en-US" sz="3200" i="1" dirty="0">
                <a:solidFill>
                  <a:srgbClr val="0070C0"/>
                </a:solidFill>
              </a:rPr>
              <a:t>to become a Top 10 Education State</a:t>
            </a:r>
          </a:p>
        </p:txBody>
      </p:sp>
      <p:sp>
        <p:nvSpPr>
          <p:cNvPr id="2" name="Rectangle 1">
            <a:extLst>
              <a:ext uri="{FF2B5EF4-FFF2-40B4-BE49-F238E27FC236}">
                <a16:creationId xmlns:a16="http://schemas.microsoft.com/office/drawing/2014/main" id="{5C5F3888-C830-4594-8361-692DEC7EBE28}"/>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7BECCF50-97A6-438B-AD0F-41882F1999F8}"/>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61301F97-E8AA-438D-8527-AAB4CDA584B8}"/>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96337F5F-6D3C-4240-86F9-0F040387B740}"/>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2BB7C-C045-4115-B864-98AD7EDB6163}"/>
              </a:ext>
            </a:extLst>
          </p:cNvPr>
          <p:cNvSpPr>
            <a:spLocks noGrp="1"/>
          </p:cNvSpPr>
          <p:nvPr>
            <p:ph type="title"/>
          </p:nvPr>
        </p:nvSpPr>
        <p:spPr>
          <a:xfrm>
            <a:off x="538163" y="365126"/>
            <a:ext cx="10914139" cy="1138774"/>
          </a:xfrm>
        </p:spPr>
        <p:txBody>
          <a:bodyPr/>
          <a:lstStyle/>
          <a:p>
            <a:r>
              <a:rPr lang="en-US" b="1" dirty="0"/>
              <a:t>MI-Access Assessment</a:t>
            </a:r>
          </a:p>
        </p:txBody>
      </p:sp>
      <p:sp>
        <p:nvSpPr>
          <p:cNvPr id="5" name="TextBox 4">
            <a:extLst>
              <a:ext uri="{FF2B5EF4-FFF2-40B4-BE49-F238E27FC236}">
                <a16:creationId xmlns:a16="http://schemas.microsoft.com/office/drawing/2014/main" id="{C7D9C925-7287-4ED7-BBF3-28EA57EAF851}"/>
              </a:ext>
            </a:extLst>
          </p:cNvPr>
          <p:cNvSpPr txBox="1"/>
          <p:nvPr/>
        </p:nvSpPr>
        <p:spPr>
          <a:xfrm>
            <a:off x="538163" y="1589623"/>
            <a:ext cx="10750553" cy="1200329"/>
          </a:xfrm>
          <a:prstGeom prst="rect">
            <a:avLst/>
          </a:prstGeom>
          <a:noFill/>
        </p:spPr>
        <p:txBody>
          <a:bodyPr wrap="square" rtlCol="0">
            <a:spAutoFit/>
          </a:bodyPr>
          <a:lstStyle/>
          <a:p>
            <a:r>
              <a:rPr lang="en-US" sz="3600" dirty="0"/>
              <a:t>State assessment for Students with the most significant cognitive impairment</a:t>
            </a:r>
          </a:p>
        </p:txBody>
      </p:sp>
      <p:pic>
        <p:nvPicPr>
          <p:cNvPr id="6" name="Picture 5" descr="A screenshot of a cell phone&#10;&#10;Description generated with very high confidence">
            <a:extLst>
              <a:ext uri="{FF2B5EF4-FFF2-40B4-BE49-F238E27FC236}">
                <a16:creationId xmlns:a16="http://schemas.microsoft.com/office/drawing/2014/main" id="{903A5A50-03E8-42C8-93EC-52979C474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59" y="2890837"/>
            <a:ext cx="10914139" cy="1284685"/>
          </a:xfrm>
          <a:prstGeom prst="rect">
            <a:avLst/>
          </a:prstGeom>
        </p:spPr>
      </p:pic>
    </p:spTree>
    <p:extLst>
      <p:ext uri="{BB962C8B-B14F-4D97-AF65-F5344CB8AC3E}">
        <p14:creationId xmlns:p14="http://schemas.microsoft.com/office/powerpoint/2010/main" val="14363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2BB7C-C045-4115-B864-98AD7EDB6163}"/>
              </a:ext>
            </a:extLst>
          </p:cNvPr>
          <p:cNvSpPr>
            <a:spLocks noGrp="1"/>
          </p:cNvSpPr>
          <p:nvPr>
            <p:ph type="title"/>
          </p:nvPr>
        </p:nvSpPr>
        <p:spPr>
          <a:xfrm>
            <a:off x="538163" y="365125"/>
            <a:ext cx="10914139" cy="947481"/>
          </a:xfrm>
        </p:spPr>
        <p:txBody>
          <a:bodyPr/>
          <a:lstStyle/>
          <a:p>
            <a:r>
              <a:rPr lang="en-US" b="1" dirty="0"/>
              <a:t>WIDA Program of Assessments</a:t>
            </a:r>
          </a:p>
        </p:txBody>
      </p:sp>
      <p:sp>
        <p:nvSpPr>
          <p:cNvPr id="5" name="TextBox 4">
            <a:extLst>
              <a:ext uri="{FF2B5EF4-FFF2-40B4-BE49-F238E27FC236}">
                <a16:creationId xmlns:a16="http://schemas.microsoft.com/office/drawing/2014/main" id="{D8D097BF-BE73-45AC-B85E-CEC67D302673}"/>
              </a:ext>
            </a:extLst>
          </p:cNvPr>
          <p:cNvSpPr txBox="1"/>
          <p:nvPr/>
        </p:nvSpPr>
        <p:spPr>
          <a:xfrm>
            <a:off x="538163" y="1227546"/>
            <a:ext cx="10750553" cy="646331"/>
          </a:xfrm>
          <a:prstGeom prst="rect">
            <a:avLst/>
          </a:prstGeom>
          <a:noFill/>
        </p:spPr>
        <p:txBody>
          <a:bodyPr wrap="square" rtlCol="0">
            <a:spAutoFit/>
          </a:bodyPr>
          <a:lstStyle/>
          <a:p>
            <a:r>
              <a:rPr lang="en-US" sz="3600" dirty="0"/>
              <a:t>State assessments for English learners</a:t>
            </a:r>
          </a:p>
        </p:txBody>
      </p:sp>
      <p:pic>
        <p:nvPicPr>
          <p:cNvPr id="3" name="Picture 2" descr="A screenshot of a cell phone&#10;&#10;Description generated with very high confidence">
            <a:extLst>
              <a:ext uri="{FF2B5EF4-FFF2-40B4-BE49-F238E27FC236}">
                <a16:creationId xmlns:a16="http://schemas.microsoft.com/office/drawing/2014/main" id="{011FCCDD-9110-4C53-824C-825DE5BEA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49" y="2476499"/>
            <a:ext cx="10379553" cy="2162407"/>
          </a:xfrm>
          <a:prstGeom prst="rect">
            <a:avLst/>
          </a:prstGeom>
        </p:spPr>
      </p:pic>
    </p:spTree>
    <p:extLst>
      <p:ext uri="{BB962C8B-B14F-4D97-AF65-F5344CB8AC3E}">
        <p14:creationId xmlns:p14="http://schemas.microsoft.com/office/powerpoint/2010/main" val="322836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7503" y="2468177"/>
            <a:ext cx="9144000" cy="1921646"/>
          </a:xfrm>
        </p:spPr>
        <p:txBody>
          <a:bodyPr/>
          <a:lstStyle/>
          <a:p>
            <a:r>
              <a:rPr lang="en-US" i="1" dirty="0">
                <a:solidFill>
                  <a:schemeClr val="accent1">
                    <a:lumMod val="75000"/>
                  </a:schemeClr>
                </a:solidFill>
              </a:rPr>
              <a:t>State Summative Assessments</a:t>
            </a:r>
          </a:p>
        </p:txBody>
      </p:sp>
    </p:spTree>
    <p:extLst>
      <p:ext uri="{BB962C8B-B14F-4D97-AF65-F5344CB8AC3E}">
        <p14:creationId xmlns:p14="http://schemas.microsoft.com/office/powerpoint/2010/main" val="287001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742315"/>
          </a:xfrm>
        </p:spPr>
        <p:txBody>
          <a:bodyPr/>
          <a:lstStyle/>
          <a:p>
            <a:r>
              <a:rPr lang="en-US" b="1" dirty="0"/>
              <a:t>Annual Assessment in Michigan</a:t>
            </a:r>
          </a:p>
        </p:txBody>
      </p:sp>
      <p:sp>
        <p:nvSpPr>
          <p:cNvPr id="3" name="Content Placeholder 2"/>
          <p:cNvSpPr>
            <a:spLocks noGrp="1"/>
          </p:cNvSpPr>
          <p:nvPr>
            <p:ph idx="1"/>
          </p:nvPr>
        </p:nvSpPr>
        <p:spPr>
          <a:xfrm>
            <a:off x="538163" y="1290320"/>
            <a:ext cx="11023917" cy="4946073"/>
          </a:xfrm>
        </p:spPr>
        <p:txBody>
          <a:bodyPr/>
          <a:lstStyle/>
          <a:p>
            <a:r>
              <a:rPr lang="en-US" sz="3200" dirty="0"/>
              <a:t>Once each year, all students in Michigan take a high-quality </a:t>
            </a:r>
            <a:r>
              <a:rPr lang="en-US" sz="3200" b="1" dirty="0"/>
              <a:t>state summative assessment</a:t>
            </a:r>
            <a:r>
              <a:rPr lang="en-US" sz="3200" dirty="0"/>
              <a:t>. Summative assessments are given at the end of a learning cycle to measure what students know and are able to do</a:t>
            </a:r>
          </a:p>
          <a:p>
            <a:pPr>
              <a:spcBef>
                <a:spcPts val="1800"/>
              </a:spcBef>
            </a:pPr>
            <a:r>
              <a:rPr lang="en-US" sz="3200" dirty="0"/>
              <a:t>All Michigan students take one state </a:t>
            </a:r>
            <a:r>
              <a:rPr lang="en-US" sz="3200" b="1" dirty="0">
                <a:solidFill>
                  <a:schemeClr val="accent1">
                    <a:lumMod val="50000"/>
                  </a:schemeClr>
                </a:solidFill>
              </a:rPr>
              <a:t>summative assessment to </a:t>
            </a:r>
            <a:r>
              <a:rPr lang="en-US" sz="3200" dirty="0"/>
              <a:t>measure student progress toward meeting Michigan’s content standards or other career- or college-readiness goals </a:t>
            </a:r>
          </a:p>
          <a:p>
            <a:pPr>
              <a:spcBef>
                <a:spcPts val="1800"/>
              </a:spcBef>
            </a:pPr>
            <a:r>
              <a:rPr lang="en-US" sz="3200" dirty="0"/>
              <a:t>Most students spend no more than 3-8 hours—less than 1 percent of instructional time—on state assessment. Other assessments are selected and given by districts and/or schools</a:t>
            </a:r>
          </a:p>
        </p:txBody>
      </p:sp>
    </p:spTree>
    <p:extLst>
      <p:ext uri="{BB962C8B-B14F-4D97-AF65-F5344CB8AC3E}">
        <p14:creationId xmlns:p14="http://schemas.microsoft.com/office/powerpoint/2010/main" val="36245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6"/>
            <a:ext cx="10222764" cy="789419"/>
          </a:xfrm>
        </p:spPr>
        <p:txBody>
          <a:bodyPr/>
          <a:lstStyle/>
          <a:p>
            <a:r>
              <a:rPr lang="en-US" b="1" dirty="0"/>
              <a:t>State Summative Assessments</a:t>
            </a:r>
          </a:p>
        </p:txBody>
      </p:sp>
      <p:sp>
        <p:nvSpPr>
          <p:cNvPr id="3" name="Content Placeholder 2"/>
          <p:cNvSpPr>
            <a:spLocks noGrp="1"/>
          </p:cNvSpPr>
          <p:nvPr>
            <p:ph idx="1"/>
          </p:nvPr>
        </p:nvSpPr>
        <p:spPr>
          <a:xfrm>
            <a:off x="538163" y="1154545"/>
            <a:ext cx="11023917" cy="5163128"/>
          </a:xfrm>
        </p:spPr>
        <p:txBody>
          <a:bodyPr/>
          <a:lstStyle/>
          <a:p>
            <a:pPr>
              <a:spcBef>
                <a:spcPts val="1200"/>
              </a:spcBef>
            </a:pPr>
            <a:r>
              <a:rPr lang="en-US" sz="3200" dirty="0"/>
              <a:t>M-STEP (Michigan Student Test of Educational Progress)</a:t>
            </a:r>
          </a:p>
          <a:p>
            <a:pPr lvl="1"/>
            <a:r>
              <a:rPr lang="en-US" sz="2800" dirty="0"/>
              <a:t>given to students in grades 3-7 to measure student progress on academic standards in English language arts (ELA), mathematics</a:t>
            </a:r>
          </a:p>
          <a:p>
            <a:pPr lvl="1"/>
            <a:r>
              <a:rPr lang="en-US" sz="2800" dirty="0"/>
              <a:t>given to students in grades 5, 8, and 11 to measure student progress on science and social studies standards</a:t>
            </a:r>
          </a:p>
          <a:p>
            <a:pPr>
              <a:spcBef>
                <a:spcPts val="1200"/>
              </a:spcBef>
            </a:pPr>
            <a:r>
              <a:rPr lang="en-US" sz="3200" dirty="0"/>
              <a:t>PSAT (Pre-SAT by College Board)</a:t>
            </a:r>
          </a:p>
          <a:p>
            <a:pPr lvl="1"/>
            <a:r>
              <a:rPr lang="en-US" sz="2800" dirty="0"/>
              <a:t>PSAT 8/9 given to students in grades 8 to measures student progress on academic standards in ELA and mathematics </a:t>
            </a:r>
            <a:r>
              <a:rPr lang="en-US" sz="2800" i="1" dirty="0"/>
              <a:t>and </a:t>
            </a:r>
            <a:r>
              <a:rPr lang="en-US" sz="2800" dirty="0"/>
              <a:t>prepare for SAT taken in high school</a:t>
            </a:r>
          </a:p>
          <a:p>
            <a:pPr lvl="1"/>
            <a:r>
              <a:rPr lang="en-US" sz="2800" dirty="0"/>
              <a:t>PSAT 8/9 for students in grades 9 (no statewide reporting)</a:t>
            </a:r>
          </a:p>
          <a:p>
            <a:pPr lvl="1"/>
            <a:r>
              <a:rPr lang="en-US" sz="2800" dirty="0"/>
              <a:t>PSAT 10 for students in grade 10 (no statewide reporting)</a:t>
            </a:r>
          </a:p>
        </p:txBody>
      </p:sp>
    </p:spTree>
    <p:extLst>
      <p:ext uri="{BB962C8B-B14F-4D97-AF65-F5344CB8AC3E}">
        <p14:creationId xmlns:p14="http://schemas.microsoft.com/office/powerpoint/2010/main" val="101346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6"/>
            <a:ext cx="10222764" cy="876446"/>
          </a:xfrm>
        </p:spPr>
        <p:txBody>
          <a:bodyPr/>
          <a:lstStyle/>
          <a:p>
            <a:r>
              <a:rPr lang="en-US" b="1" dirty="0"/>
              <a:t>State Summative Assessments </a:t>
            </a:r>
            <a:r>
              <a:rPr lang="en-US" sz="2800" dirty="0"/>
              <a:t>(cont’d)</a:t>
            </a:r>
          </a:p>
        </p:txBody>
      </p:sp>
      <p:sp>
        <p:nvSpPr>
          <p:cNvPr id="3" name="Content Placeholder 2"/>
          <p:cNvSpPr>
            <a:spLocks noGrp="1"/>
          </p:cNvSpPr>
          <p:nvPr>
            <p:ph idx="1"/>
          </p:nvPr>
        </p:nvSpPr>
        <p:spPr>
          <a:xfrm>
            <a:off x="538163" y="1483361"/>
            <a:ext cx="11023917" cy="4834312"/>
          </a:xfrm>
        </p:spPr>
        <p:txBody>
          <a:bodyPr/>
          <a:lstStyle/>
          <a:p>
            <a:r>
              <a:rPr lang="en-US" sz="3200" dirty="0"/>
              <a:t>MME (Michigan Merit Exam)</a:t>
            </a:r>
          </a:p>
          <a:p>
            <a:pPr lvl="1"/>
            <a:r>
              <a:rPr lang="en-US" sz="3000" dirty="0"/>
              <a:t>given to students grade 11</a:t>
            </a:r>
          </a:p>
          <a:p>
            <a:pPr lvl="1"/>
            <a:r>
              <a:rPr lang="en-US" sz="3000" dirty="0"/>
              <a:t>consists of three required components:</a:t>
            </a:r>
          </a:p>
          <a:p>
            <a:pPr lvl="2"/>
            <a:r>
              <a:rPr lang="en-US" sz="3000" dirty="0"/>
              <a:t>SAT with Essay to measure student progress on ELA and mathematics standards and college readiness</a:t>
            </a:r>
          </a:p>
          <a:p>
            <a:pPr lvl="2"/>
            <a:r>
              <a:rPr lang="en-US" sz="3000" dirty="0"/>
              <a:t>M-STEP to measure student progress on science and social studies standards</a:t>
            </a:r>
          </a:p>
          <a:p>
            <a:pPr lvl="2"/>
            <a:r>
              <a:rPr lang="en-US" sz="3000" dirty="0"/>
              <a:t>ACT WorkKeys to measure career skills</a:t>
            </a:r>
          </a:p>
        </p:txBody>
      </p:sp>
    </p:spTree>
    <p:extLst>
      <p:ext uri="{BB962C8B-B14F-4D97-AF65-F5344CB8AC3E}">
        <p14:creationId xmlns:p14="http://schemas.microsoft.com/office/powerpoint/2010/main" val="39809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65126"/>
            <a:ext cx="10202128" cy="775778"/>
          </a:xfrm>
        </p:spPr>
        <p:txBody>
          <a:bodyPr/>
          <a:lstStyle/>
          <a:p>
            <a:r>
              <a:rPr lang="en-US" b="1" dirty="0"/>
              <a:t>M-STEP</a:t>
            </a:r>
          </a:p>
        </p:txBody>
      </p:sp>
      <p:sp>
        <p:nvSpPr>
          <p:cNvPr id="3" name="Content Placeholder 2"/>
          <p:cNvSpPr>
            <a:spLocks noGrp="1"/>
          </p:cNvSpPr>
          <p:nvPr>
            <p:ph idx="1"/>
          </p:nvPr>
        </p:nvSpPr>
        <p:spPr>
          <a:xfrm>
            <a:off x="538163" y="1140904"/>
            <a:ext cx="11023917" cy="5176770"/>
          </a:xfrm>
        </p:spPr>
        <p:txBody>
          <a:bodyPr/>
          <a:lstStyle/>
          <a:p>
            <a:pPr>
              <a:lnSpc>
                <a:spcPct val="100000"/>
              </a:lnSpc>
            </a:pPr>
            <a:r>
              <a:rPr lang="en-US" sz="3200" dirty="0"/>
              <a:t>State summative assessment taken by </a:t>
            </a:r>
            <a:r>
              <a:rPr lang="en-US" sz="3200" i="1" dirty="0"/>
              <a:t>most </a:t>
            </a:r>
            <a:r>
              <a:rPr lang="en-US" sz="3200" dirty="0"/>
              <a:t>Michigan students</a:t>
            </a:r>
          </a:p>
          <a:p>
            <a:pPr>
              <a:lnSpc>
                <a:spcPct val="100000"/>
              </a:lnSpc>
            </a:pPr>
            <a:r>
              <a:rPr lang="en-US" sz="3200" dirty="0"/>
              <a:t>First administered during the 2014-15 school year</a:t>
            </a:r>
          </a:p>
          <a:p>
            <a:pPr>
              <a:lnSpc>
                <a:spcPct val="100000"/>
              </a:lnSpc>
            </a:pPr>
            <a:r>
              <a:rPr lang="en-US" sz="3200" dirty="0"/>
              <a:t>Given to 99% of students </a:t>
            </a:r>
            <a:r>
              <a:rPr lang="en-US" sz="3200" i="1" dirty="0"/>
              <a:t>online</a:t>
            </a:r>
            <a:r>
              <a:rPr lang="en-US" sz="3200" dirty="0"/>
              <a:t> each spring</a:t>
            </a:r>
          </a:p>
          <a:p>
            <a:pPr>
              <a:lnSpc>
                <a:spcPct val="100000"/>
              </a:lnSpc>
            </a:pPr>
            <a:r>
              <a:rPr lang="en-US" sz="3200" dirty="0"/>
              <a:t>Measures how well students are mastering state standards</a:t>
            </a:r>
          </a:p>
          <a:p>
            <a:pPr>
              <a:lnSpc>
                <a:spcPct val="100000"/>
              </a:lnSpc>
            </a:pPr>
            <a:r>
              <a:rPr lang="en-US" sz="3200" dirty="0"/>
              <a:t>Developed </a:t>
            </a:r>
            <a:r>
              <a:rPr lang="en-US" sz="3200" i="1" dirty="0"/>
              <a:t>for</a:t>
            </a:r>
            <a:r>
              <a:rPr lang="en-US" sz="3200" dirty="0"/>
              <a:t> educators </a:t>
            </a:r>
            <a:r>
              <a:rPr lang="en-US" sz="3200" i="1" dirty="0"/>
              <a:t>by</a:t>
            </a:r>
            <a:r>
              <a:rPr lang="en-US" sz="3200" dirty="0"/>
              <a:t> educators </a:t>
            </a:r>
          </a:p>
          <a:p>
            <a:pPr>
              <a:lnSpc>
                <a:spcPct val="100000"/>
              </a:lnSpc>
            </a:pPr>
            <a:r>
              <a:rPr lang="en-US" sz="3200" dirty="0"/>
              <a:t>Broadly outlines what students should know and be able to do to be prepared for the workplace, career training, and college</a:t>
            </a:r>
          </a:p>
        </p:txBody>
      </p:sp>
    </p:spTree>
    <p:extLst>
      <p:ext uri="{BB962C8B-B14F-4D97-AF65-F5344CB8AC3E}">
        <p14:creationId xmlns:p14="http://schemas.microsoft.com/office/powerpoint/2010/main" val="364671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918391"/>
          </a:xfrm>
        </p:spPr>
        <p:txBody>
          <a:bodyPr/>
          <a:lstStyle/>
          <a:p>
            <a:r>
              <a:rPr lang="en-US" b="1" dirty="0"/>
              <a:t>M-STEP Features</a:t>
            </a:r>
          </a:p>
        </p:txBody>
      </p:sp>
      <p:sp>
        <p:nvSpPr>
          <p:cNvPr id="3" name="Content Placeholder 2"/>
          <p:cNvSpPr>
            <a:spLocks noGrp="1"/>
          </p:cNvSpPr>
          <p:nvPr>
            <p:ph idx="1"/>
          </p:nvPr>
        </p:nvSpPr>
        <p:spPr>
          <a:xfrm>
            <a:off x="538163" y="1477109"/>
            <a:ext cx="11023917" cy="4840564"/>
          </a:xfrm>
        </p:spPr>
        <p:txBody>
          <a:bodyPr/>
          <a:lstStyle/>
          <a:p>
            <a:pPr>
              <a:lnSpc>
                <a:spcPct val="100000"/>
              </a:lnSpc>
              <a:spcBef>
                <a:spcPts val="1200"/>
              </a:spcBef>
            </a:pPr>
            <a:r>
              <a:rPr lang="en-US" sz="3200" dirty="0"/>
              <a:t>Modern test design, with fewer multiple-choice questions and more problem solving and critical thinking</a:t>
            </a:r>
          </a:p>
          <a:p>
            <a:pPr>
              <a:lnSpc>
                <a:spcPct val="100000"/>
              </a:lnSpc>
              <a:spcBef>
                <a:spcPts val="1200"/>
              </a:spcBef>
            </a:pPr>
            <a:r>
              <a:rPr lang="en-US" sz="3200" dirty="0"/>
              <a:t>Computer adaptive testing (CAT) for ELA and mathematics assessments, which provides a more individualized test experience for students and more precise measurements of student learning</a:t>
            </a:r>
          </a:p>
          <a:p>
            <a:pPr>
              <a:lnSpc>
                <a:spcPct val="100000"/>
              </a:lnSpc>
              <a:spcBef>
                <a:spcPts val="1200"/>
              </a:spcBef>
            </a:pPr>
            <a:r>
              <a:rPr lang="en-US" sz="3200" dirty="0"/>
              <a:t>Efficiency: Testing time has been significantly reduced since 2015 and takes less than 1% of instructional time annually </a:t>
            </a:r>
          </a:p>
          <a:p>
            <a:pPr marL="0" indent="0">
              <a:buNone/>
            </a:pPr>
            <a:endParaRPr lang="en-US" dirty="0"/>
          </a:p>
        </p:txBody>
      </p:sp>
    </p:spTree>
    <p:extLst>
      <p:ext uri="{BB962C8B-B14F-4D97-AF65-F5344CB8AC3E}">
        <p14:creationId xmlns:p14="http://schemas.microsoft.com/office/powerpoint/2010/main" val="186180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884835"/>
          </a:xfrm>
        </p:spPr>
        <p:txBody>
          <a:bodyPr/>
          <a:lstStyle/>
          <a:p>
            <a:r>
              <a:rPr lang="en-US" b="1" dirty="0"/>
              <a:t>M-STEP Features, </a:t>
            </a:r>
            <a:r>
              <a:rPr lang="en-US" sz="2800" dirty="0"/>
              <a:t>cont’d</a:t>
            </a:r>
          </a:p>
        </p:txBody>
      </p:sp>
      <p:sp>
        <p:nvSpPr>
          <p:cNvPr id="3" name="Content Placeholder 2"/>
          <p:cNvSpPr>
            <a:spLocks noGrp="1"/>
          </p:cNvSpPr>
          <p:nvPr>
            <p:ph idx="1"/>
          </p:nvPr>
        </p:nvSpPr>
        <p:spPr>
          <a:xfrm>
            <a:off x="538164" y="1359243"/>
            <a:ext cx="11023917" cy="4958429"/>
          </a:xfrm>
        </p:spPr>
        <p:txBody>
          <a:bodyPr/>
          <a:lstStyle/>
          <a:p>
            <a:r>
              <a:rPr lang="en-US" sz="3200" dirty="0"/>
              <a:t>Actionable results</a:t>
            </a:r>
          </a:p>
          <a:p>
            <a:pPr lvl="1"/>
            <a:r>
              <a:rPr lang="en-US" sz="3000" dirty="0"/>
              <a:t>preliminary results available to schools within 48 hours of testing</a:t>
            </a:r>
          </a:p>
          <a:p>
            <a:pPr lvl="1"/>
            <a:r>
              <a:rPr lang="en-US" sz="3000" dirty="0"/>
              <a:t>final results, which include hand-scored items processed during summer, are provided to schools to distribute to parents near the start of the next school year </a:t>
            </a:r>
          </a:p>
          <a:p>
            <a:pPr lvl="1"/>
            <a:r>
              <a:rPr lang="en-US" sz="3000" dirty="0"/>
              <a:t>when combined with classroom work, report cards, local district assessments, and other tools, M-STEP results offer a comprehensive view of student progress and achievement </a:t>
            </a:r>
            <a:r>
              <a:rPr lang="en-US" sz="2800" dirty="0"/>
              <a: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299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Assessment </a:t>
            </a:r>
            <a:br>
              <a:rPr lang="en-US" b="1" dirty="0"/>
            </a:br>
            <a:r>
              <a:rPr lang="en-US" sz="3200" b="1" dirty="0"/>
              <a:t>for Students in Special Populations </a:t>
            </a:r>
            <a:endParaRPr lang="en-US" sz="3200" dirty="0">
              <a:cs typeface="Calibri"/>
            </a:endParaRPr>
          </a:p>
        </p:txBody>
      </p:sp>
      <p:sp>
        <p:nvSpPr>
          <p:cNvPr id="3" name="Content Placeholder 2"/>
          <p:cNvSpPr>
            <a:spLocks noGrp="1"/>
          </p:cNvSpPr>
          <p:nvPr>
            <p:ph idx="1"/>
          </p:nvPr>
        </p:nvSpPr>
        <p:spPr>
          <a:xfrm>
            <a:off x="538163" y="1853966"/>
            <a:ext cx="11023917" cy="4463705"/>
          </a:xfrm>
        </p:spPr>
        <p:txBody>
          <a:bodyPr/>
          <a:lstStyle/>
          <a:p>
            <a:r>
              <a:rPr lang="en-US" sz="3400" b="1" dirty="0"/>
              <a:t>WIDA Program of Assessments for English Learners</a:t>
            </a:r>
          </a:p>
          <a:p>
            <a:pPr lvl="1"/>
            <a:r>
              <a:rPr lang="en-US" dirty="0"/>
              <a:t>WIDA Screener and WIDA ACCESS Placement Test for newly enrolled English Learners</a:t>
            </a:r>
          </a:p>
          <a:p>
            <a:pPr lvl="1"/>
            <a:r>
              <a:rPr lang="en-US" dirty="0"/>
              <a:t>ACCESS for ELLs to measure listening, reading, writing, and speaking skills of English Learners</a:t>
            </a:r>
          </a:p>
          <a:p>
            <a:pPr lvl="1"/>
            <a:r>
              <a:rPr lang="en-US" dirty="0"/>
              <a:t>WIDA Alternate ACCESS for ELLs for English Learners with significant cognitive disabilities</a:t>
            </a:r>
          </a:p>
          <a:p>
            <a:pPr lvl="1"/>
            <a:endParaRPr lang="en-US" dirty="0"/>
          </a:p>
          <a:p>
            <a:endParaRPr lang="en-US" dirty="0"/>
          </a:p>
        </p:txBody>
      </p:sp>
    </p:spTree>
    <p:extLst>
      <p:ext uri="{BB962C8B-B14F-4D97-AF65-F5344CB8AC3E}">
        <p14:creationId xmlns:p14="http://schemas.microsoft.com/office/powerpoint/2010/main" val="349390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F393-20F1-4618-9CCA-A6960691B3C6}"/>
              </a:ext>
            </a:extLst>
          </p:cNvPr>
          <p:cNvSpPr>
            <a:spLocks noGrp="1"/>
          </p:cNvSpPr>
          <p:nvPr>
            <p:ph type="title"/>
          </p:nvPr>
        </p:nvSpPr>
        <p:spPr>
          <a:xfrm>
            <a:off x="538164" y="365126"/>
            <a:ext cx="10222764" cy="992620"/>
          </a:xfrm>
        </p:spPr>
        <p:txBody>
          <a:bodyPr/>
          <a:lstStyle/>
          <a:p>
            <a:r>
              <a:rPr lang="en-US" dirty="0"/>
              <a:t>Inside this presentation</a:t>
            </a:r>
          </a:p>
        </p:txBody>
      </p:sp>
      <p:sp>
        <p:nvSpPr>
          <p:cNvPr id="3" name="Content Placeholder 2">
            <a:extLst>
              <a:ext uri="{FF2B5EF4-FFF2-40B4-BE49-F238E27FC236}">
                <a16:creationId xmlns:a16="http://schemas.microsoft.com/office/drawing/2014/main" id="{85FBA9C5-C782-4422-8B59-BE9307FB1485}"/>
              </a:ext>
            </a:extLst>
          </p:cNvPr>
          <p:cNvSpPr>
            <a:spLocks noGrp="1"/>
          </p:cNvSpPr>
          <p:nvPr>
            <p:ph idx="1"/>
          </p:nvPr>
        </p:nvSpPr>
        <p:spPr>
          <a:xfrm>
            <a:off x="538163" y="1477818"/>
            <a:ext cx="11028362" cy="5015056"/>
          </a:xfrm>
        </p:spPr>
        <p:txBody>
          <a:bodyPr/>
          <a:lstStyle/>
          <a:p>
            <a:pPr>
              <a:spcBef>
                <a:spcPts val="1800"/>
              </a:spcBef>
            </a:pPr>
            <a:r>
              <a:rPr lang="en-US" dirty="0"/>
              <a:t>Overview of Michigan’s system of state summative assessments </a:t>
            </a:r>
          </a:p>
          <a:p>
            <a:pPr>
              <a:spcBef>
                <a:spcPts val="1800"/>
              </a:spcBef>
            </a:pPr>
            <a:r>
              <a:rPr lang="en-US" dirty="0"/>
              <a:t>Policies and practices related to early literacy and benchmark assessments </a:t>
            </a:r>
          </a:p>
          <a:p>
            <a:pPr>
              <a:spcBef>
                <a:spcPts val="1800"/>
              </a:spcBef>
            </a:pPr>
            <a:r>
              <a:rPr lang="en-US" dirty="0"/>
              <a:t>Information about how Michigan supports the use of formative assessment process </a:t>
            </a:r>
          </a:p>
          <a:p>
            <a:pPr>
              <a:spcBef>
                <a:spcPts val="1800"/>
              </a:spcBef>
            </a:pPr>
            <a:endParaRPr lang="en-US" dirty="0"/>
          </a:p>
        </p:txBody>
      </p:sp>
    </p:spTree>
    <p:extLst>
      <p:ext uri="{BB962C8B-B14F-4D97-AF65-F5344CB8AC3E}">
        <p14:creationId xmlns:p14="http://schemas.microsoft.com/office/powerpoint/2010/main" val="328813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850026"/>
            <a:ext cx="11023917" cy="4579156"/>
          </a:xfrm>
        </p:spPr>
        <p:txBody>
          <a:bodyPr/>
          <a:lstStyle/>
          <a:p>
            <a:r>
              <a:rPr lang="en-US" sz="3400" b="1" dirty="0"/>
              <a:t>MI-Access for students with the most significant cognitive impairments</a:t>
            </a:r>
          </a:p>
          <a:p>
            <a:pPr lvl="1"/>
            <a:r>
              <a:rPr lang="en-US" dirty="0"/>
              <a:t>alternative assessment program that measures student progress toward Michigan’s state </a:t>
            </a:r>
            <a:r>
              <a:rPr lang="en-US" b="1" dirty="0"/>
              <a:t>alternate content standards</a:t>
            </a:r>
            <a:r>
              <a:rPr lang="en-US" dirty="0"/>
              <a:t> </a:t>
            </a:r>
          </a:p>
          <a:p>
            <a:pPr lvl="1"/>
            <a:r>
              <a:rPr lang="en-US" dirty="0"/>
              <a:t>students are eligible to take MI-Access only when the Individualized Education Program (IEP) team has determined that general assessments, even with accommodations, are not appropriate for the student</a:t>
            </a:r>
          </a:p>
        </p:txBody>
      </p:sp>
      <p:sp>
        <p:nvSpPr>
          <p:cNvPr id="7" name="Title 1">
            <a:extLst>
              <a:ext uri="{FF2B5EF4-FFF2-40B4-BE49-F238E27FC236}">
                <a16:creationId xmlns:a16="http://schemas.microsoft.com/office/drawing/2014/main" id="{17BC9FE9-A114-41E0-8F12-AD57B95DC571}"/>
              </a:ext>
            </a:extLst>
          </p:cNvPr>
          <p:cNvSpPr>
            <a:spLocks noGrp="1"/>
          </p:cNvSpPr>
          <p:nvPr>
            <p:ph type="title"/>
          </p:nvPr>
        </p:nvSpPr>
        <p:spPr>
          <a:xfrm>
            <a:off x="538164" y="365125"/>
            <a:ext cx="10222764" cy="1325563"/>
          </a:xfrm>
        </p:spPr>
        <p:txBody>
          <a:bodyPr/>
          <a:lstStyle/>
          <a:p>
            <a:r>
              <a:rPr lang="en-US" b="1" dirty="0"/>
              <a:t>State Assessment </a:t>
            </a:r>
            <a:br>
              <a:rPr lang="en-US" b="1" dirty="0"/>
            </a:br>
            <a:r>
              <a:rPr lang="en-US" sz="3200" b="1" dirty="0"/>
              <a:t>for Students in Special Populations, </a:t>
            </a:r>
            <a:r>
              <a:rPr lang="en-US" sz="2800" dirty="0"/>
              <a:t>cont'd</a:t>
            </a:r>
          </a:p>
        </p:txBody>
      </p:sp>
    </p:spTree>
    <p:extLst>
      <p:ext uri="{BB962C8B-B14F-4D97-AF65-F5344CB8AC3E}">
        <p14:creationId xmlns:p14="http://schemas.microsoft.com/office/powerpoint/2010/main" val="262221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8426" y="479577"/>
            <a:ext cx="9971736" cy="609398"/>
          </a:xfrm>
          <a:prstGeom prst="rect">
            <a:avLst/>
          </a:prstGeom>
        </p:spPr>
        <p:txBody>
          <a:bodyPr vert="horz" wrap="square" lIns="0" tIns="0" rIns="0" bIns="0" rtlCol="0">
            <a:spAutoFit/>
          </a:bodyPr>
          <a:lstStyle/>
          <a:p>
            <a:r>
              <a:rPr lang="en-US" b="1" dirty="0"/>
              <a:t>MI-Access, </a:t>
            </a:r>
            <a:r>
              <a:rPr lang="en-US" sz="2800" dirty="0"/>
              <a:t>cont’d</a:t>
            </a:r>
          </a:p>
        </p:txBody>
      </p:sp>
      <p:sp>
        <p:nvSpPr>
          <p:cNvPr id="3" name="Content Placeholder 2">
            <a:extLst>
              <a:ext uri="{FF2B5EF4-FFF2-40B4-BE49-F238E27FC236}">
                <a16:creationId xmlns:a16="http://schemas.microsoft.com/office/drawing/2014/main" id="{96F53158-68C5-4752-A29F-DA794FFFE413}"/>
              </a:ext>
            </a:extLst>
          </p:cNvPr>
          <p:cNvSpPr>
            <a:spLocks noGrp="1"/>
          </p:cNvSpPr>
          <p:nvPr>
            <p:ph idx="1"/>
          </p:nvPr>
        </p:nvSpPr>
        <p:spPr>
          <a:xfrm>
            <a:off x="538163" y="1499341"/>
            <a:ext cx="11028362" cy="4834860"/>
          </a:xfrm>
        </p:spPr>
        <p:txBody>
          <a:bodyPr/>
          <a:lstStyle/>
          <a:p>
            <a:r>
              <a:rPr lang="en-US" sz="3400" dirty="0"/>
              <a:t>MI-Access alternate assessments are administered at three levels, for students who have, or function as if they have, a significant cognitive impairment, and whose instruction is most closely aligned to the Essential Elements within the: </a:t>
            </a:r>
          </a:p>
          <a:p>
            <a:pPr lvl="1"/>
            <a:r>
              <a:rPr lang="en-US" b="1" dirty="0"/>
              <a:t>MI-Access Functional Independence (FI) </a:t>
            </a:r>
            <a:r>
              <a:rPr lang="en-US" dirty="0"/>
              <a:t>–High Range of Complexity</a:t>
            </a:r>
          </a:p>
          <a:p>
            <a:pPr lvl="1"/>
            <a:r>
              <a:rPr lang="en-US" b="1" dirty="0"/>
              <a:t>MI-Access Supported Independence (SI) </a:t>
            </a:r>
            <a:r>
              <a:rPr lang="en-US" dirty="0"/>
              <a:t>–Medium Range of Complexity </a:t>
            </a:r>
          </a:p>
          <a:p>
            <a:pPr lvl="1"/>
            <a:r>
              <a:rPr lang="en-US" b="1" dirty="0"/>
              <a:t>MI-Access Participation (P) </a:t>
            </a:r>
            <a:r>
              <a:rPr lang="en-US" dirty="0"/>
              <a:t>–Low Range of Complexity</a:t>
            </a:r>
          </a:p>
        </p:txBody>
      </p:sp>
    </p:spTree>
    <p:extLst>
      <p:ext uri="{BB962C8B-B14F-4D97-AF65-F5344CB8AC3E}">
        <p14:creationId xmlns:p14="http://schemas.microsoft.com/office/powerpoint/2010/main" val="138703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6"/>
            <a:ext cx="10222764" cy="1019058"/>
          </a:xfrm>
        </p:spPr>
        <p:txBody>
          <a:bodyPr/>
          <a:lstStyle/>
          <a:p>
            <a:r>
              <a:rPr lang="en-US" b="1" dirty="0"/>
              <a:t>Nonpublic and Home-School Students </a:t>
            </a:r>
            <a:endParaRPr lang="en-US" dirty="0"/>
          </a:p>
        </p:txBody>
      </p:sp>
      <p:sp>
        <p:nvSpPr>
          <p:cNvPr id="3" name="Content Placeholder 2"/>
          <p:cNvSpPr>
            <a:spLocks noGrp="1"/>
          </p:cNvSpPr>
          <p:nvPr>
            <p:ph idx="1"/>
          </p:nvPr>
        </p:nvSpPr>
        <p:spPr>
          <a:xfrm>
            <a:off x="538163" y="1551963"/>
            <a:ext cx="11023917" cy="4765710"/>
          </a:xfrm>
        </p:spPr>
        <p:txBody>
          <a:bodyPr/>
          <a:lstStyle/>
          <a:p>
            <a:pPr>
              <a:spcBef>
                <a:spcPts val="1800"/>
              </a:spcBef>
            </a:pPr>
            <a:r>
              <a:rPr lang="en-US" sz="3200" dirty="0"/>
              <a:t>All nonpublic schools can choose to administer state assessments during the assessment windows identified by the MDE </a:t>
            </a:r>
            <a:r>
              <a:rPr lang="en-US" sz="2400" dirty="0"/>
              <a:t>(https://www.michigan.gov/mde/0,4615,7-140-22709---,00.html)</a:t>
            </a:r>
          </a:p>
          <a:p>
            <a:pPr>
              <a:spcBef>
                <a:spcPts val="1800"/>
              </a:spcBef>
            </a:pPr>
            <a:r>
              <a:rPr lang="en-US" sz="3200" dirty="0"/>
              <a:t>Home-schooled students can take state assessments</a:t>
            </a:r>
          </a:p>
          <a:p>
            <a:pPr lvl="1"/>
            <a:r>
              <a:rPr lang="en-US" sz="3000" dirty="0"/>
              <a:t>contact the school district in which the student resides to make arrangements </a:t>
            </a:r>
          </a:p>
          <a:p>
            <a:pPr lvl="1"/>
            <a:r>
              <a:rPr lang="en-US" sz="3000" dirty="0"/>
              <a:t>student’s scores will be reported individually and not included in district results </a:t>
            </a:r>
          </a:p>
        </p:txBody>
      </p:sp>
    </p:spTree>
    <p:extLst>
      <p:ext uri="{BB962C8B-B14F-4D97-AF65-F5344CB8AC3E}">
        <p14:creationId xmlns:p14="http://schemas.microsoft.com/office/powerpoint/2010/main" val="231769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970228"/>
            <a:ext cx="9144000" cy="2387600"/>
          </a:xfrm>
        </p:spPr>
        <p:txBody>
          <a:bodyPr/>
          <a:lstStyle/>
          <a:p>
            <a:br>
              <a:rPr lang="en-US" i="1" dirty="0"/>
            </a:br>
            <a:r>
              <a:rPr lang="en-US" i="1" dirty="0">
                <a:solidFill>
                  <a:schemeClr val="accent1">
                    <a:lumMod val="75000"/>
                  </a:schemeClr>
                </a:solidFill>
              </a:rPr>
              <a:t>District-selected Interim/Benchmark Assessment Options</a:t>
            </a:r>
            <a:br>
              <a:rPr lang="en-US" i="1" dirty="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147036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1044225"/>
          </a:xfrm>
        </p:spPr>
        <p:txBody>
          <a:bodyPr/>
          <a:lstStyle/>
          <a:p>
            <a:r>
              <a:rPr lang="en-US" b="1" dirty="0"/>
              <a:t>Interim/Benchmark Assessment</a:t>
            </a:r>
            <a:endParaRPr lang="en-US" sz="4000" dirty="0"/>
          </a:p>
        </p:txBody>
      </p:sp>
      <p:sp>
        <p:nvSpPr>
          <p:cNvPr id="3" name="Content Placeholder 2"/>
          <p:cNvSpPr>
            <a:spLocks noGrp="1"/>
          </p:cNvSpPr>
          <p:nvPr>
            <p:ph idx="1"/>
          </p:nvPr>
        </p:nvSpPr>
        <p:spPr>
          <a:xfrm>
            <a:off x="538164" y="1409350"/>
            <a:ext cx="10810557" cy="4618633"/>
          </a:xfrm>
        </p:spPr>
        <p:txBody>
          <a:bodyPr/>
          <a:lstStyle/>
          <a:p>
            <a:r>
              <a:rPr lang="en-US" sz="3200" dirty="0"/>
              <a:t>Benchmark assessments are given multiple times throughout the year and provide:</a:t>
            </a:r>
          </a:p>
          <a:p>
            <a:pPr lvl="1"/>
            <a:r>
              <a:rPr lang="en-US" sz="2800" dirty="0"/>
              <a:t>indicators of student progress</a:t>
            </a:r>
          </a:p>
          <a:p>
            <a:pPr lvl="1"/>
            <a:r>
              <a:rPr lang="en-US" sz="2800" dirty="0"/>
              <a:t>insight into whether students are on-track to perform well on state summative assessments</a:t>
            </a:r>
          </a:p>
          <a:p>
            <a:pPr lvl="1"/>
            <a:r>
              <a:rPr lang="en-US" sz="2800" dirty="0"/>
              <a:t>valuable data to inform program improvements</a:t>
            </a:r>
          </a:p>
          <a:p>
            <a:r>
              <a:rPr lang="en-US" sz="3200" dirty="0"/>
              <a:t>Benchmark assessment is a </a:t>
            </a:r>
            <a:r>
              <a:rPr lang="en-US" sz="3200" b="1" dirty="0"/>
              <a:t>recommended </a:t>
            </a:r>
            <a:r>
              <a:rPr lang="en-US" sz="3200" dirty="0"/>
              <a:t>component, selected and paid for by districts for:</a:t>
            </a:r>
            <a:endParaRPr lang="en-US" sz="3200" b="1" dirty="0"/>
          </a:p>
          <a:p>
            <a:pPr lvl="1"/>
            <a:r>
              <a:rPr lang="en-US" sz="2800" dirty="0"/>
              <a:t>K-3 mathematics</a:t>
            </a:r>
          </a:p>
          <a:p>
            <a:pPr lvl="1"/>
            <a:r>
              <a:rPr lang="en-US" sz="2800" dirty="0"/>
              <a:t>4-8 ELA and mathematics</a:t>
            </a:r>
          </a:p>
        </p:txBody>
      </p:sp>
    </p:spTree>
    <p:extLst>
      <p:ext uri="{BB962C8B-B14F-4D97-AF65-F5344CB8AC3E}">
        <p14:creationId xmlns:p14="http://schemas.microsoft.com/office/powerpoint/2010/main" val="47154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1044225"/>
          </a:xfrm>
        </p:spPr>
        <p:txBody>
          <a:bodyPr/>
          <a:lstStyle/>
          <a:p>
            <a:r>
              <a:rPr lang="en-US" b="1" dirty="0"/>
              <a:t>Interim/Benchmark Assessment, </a:t>
            </a:r>
            <a:r>
              <a:rPr lang="en-US" sz="2800" dirty="0"/>
              <a:t>cont’d</a:t>
            </a:r>
          </a:p>
        </p:txBody>
      </p:sp>
      <p:sp>
        <p:nvSpPr>
          <p:cNvPr id="3" name="Content Placeholder 2"/>
          <p:cNvSpPr>
            <a:spLocks noGrp="1"/>
          </p:cNvSpPr>
          <p:nvPr>
            <p:ph idx="1"/>
          </p:nvPr>
        </p:nvSpPr>
        <p:spPr>
          <a:xfrm>
            <a:off x="538163" y="1476462"/>
            <a:ext cx="10810557" cy="4736079"/>
          </a:xfrm>
        </p:spPr>
        <p:txBody>
          <a:bodyPr/>
          <a:lstStyle/>
          <a:p>
            <a:r>
              <a:rPr lang="en-US" sz="3200" dirty="0"/>
              <a:t>Michigan’s Read by Grade 3 law </a:t>
            </a:r>
            <a:r>
              <a:rPr lang="en-US" sz="3200" b="1" dirty="0"/>
              <a:t>requires</a:t>
            </a:r>
            <a:r>
              <a:rPr lang="en-US" sz="3200" dirty="0"/>
              <a:t> the use of an early literacy assessment system (K-3), which can include an ELA benchmark assessment</a:t>
            </a:r>
          </a:p>
          <a:p>
            <a:pPr lvl="1"/>
            <a:r>
              <a:rPr lang="en-US" sz="2800" dirty="0"/>
              <a:t>Must be an </a:t>
            </a:r>
            <a:r>
              <a:rPr lang="en-US" sz="2800" b="1" dirty="0"/>
              <a:t>MDE-approved</a:t>
            </a:r>
            <a:r>
              <a:rPr lang="en-US" sz="2800" dirty="0"/>
              <a:t> “initial assessment”</a:t>
            </a:r>
          </a:p>
          <a:p>
            <a:pPr lvl="1"/>
            <a:r>
              <a:rPr lang="en-US" sz="2800" b="1" dirty="0"/>
              <a:t>State-developed</a:t>
            </a:r>
            <a:r>
              <a:rPr lang="en-US" sz="2800" dirty="0"/>
              <a:t> Michigan’s Early Literacy and Mathematics Benchmark Assessments (for grades K-2) is provided at no cost to districts</a:t>
            </a:r>
          </a:p>
          <a:p>
            <a:pPr lvl="1"/>
            <a:r>
              <a:rPr lang="en-US" sz="2800" b="1" dirty="0"/>
              <a:t>Vendor-provided</a:t>
            </a:r>
            <a:r>
              <a:rPr lang="en-US" sz="2800" dirty="0"/>
              <a:t> ELA benchmark assessments (K-3) can be selected and paid for by districts</a:t>
            </a:r>
            <a:endParaRPr lang="en-US" dirty="0"/>
          </a:p>
        </p:txBody>
      </p:sp>
    </p:spTree>
    <p:extLst>
      <p:ext uri="{BB962C8B-B14F-4D97-AF65-F5344CB8AC3E}">
        <p14:creationId xmlns:p14="http://schemas.microsoft.com/office/powerpoint/2010/main" val="3399504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6"/>
            <a:ext cx="10222764" cy="1153282"/>
          </a:xfrm>
        </p:spPr>
        <p:txBody>
          <a:bodyPr/>
          <a:lstStyle/>
          <a:p>
            <a:r>
              <a:rPr lang="en-US" b="1" dirty="0"/>
              <a:t>Michigan Early Literacy and </a:t>
            </a:r>
            <a:br>
              <a:rPr lang="en-US" b="1" dirty="0">
                <a:cs typeface="Calibri"/>
              </a:rPr>
            </a:br>
            <a:r>
              <a:rPr lang="en-US" b="1" dirty="0"/>
              <a:t>Mathematics Benchmark Assessments</a:t>
            </a:r>
            <a:endParaRPr lang="en-US" dirty="0"/>
          </a:p>
        </p:txBody>
      </p:sp>
      <p:sp>
        <p:nvSpPr>
          <p:cNvPr id="3" name="Content Placeholder 2"/>
          <p:cNvSpPr>
            <a:spLocks noGrp="1"/>
          </p:cNvSpPr>
          <p:nvPr>
            <p:ph idx="1"/>
          </p:nvPr>
        </p:nvSpPr>
        <p:spPr>
          <a:xfrm>
            <a:off x="538163" y="1627464"/>
            <a:ext cx="10810557" cy="4865411"/>
          </a:xfrm>
        </p:spPr>
        <p:txBody>
          <a:bodyPr/>
          <a:lstStyle/>
          <a:p>
            <a:r>
              <a:rPr lang="en-US" sz="3000" dirty="0">
                <a:ea typeface="MS PGothic"/>
              </a:rPr>
              <a:t>Developed by MDE with Michigan teachers to ensure our youngest learners (grades K, 1, and 2) are on track for success</a:t>
            </a:r>
          </a:p>
          <a:p>
            <a:r>
              <a:rPr lang="en-US" sz="3000" dirty="0">
                <a:ea typeface="MS PGothic"/>
              </a:rPr>
              <a:t>Provided at NO-COST three times per year (early fall, winter, and spring)</a:t>
            </a:r>
          </a:p>
          <a:p>
            <a:r>
              <a:rPr lang="en-US" sz="3000" dirty="0">
                <a:ea typeface="MS PGothic"/>
              </a:rPr>
              <a:t>Qualifies as an </a:t>
            </a:r>
            <a:r>
              <a:rPr lang="en-US" sz="3000" i="1" dirty="0">
                <a:ea typeface="MS PGothic"/>
              </a:rPr>
              <a:t>initial </a:t>
            </a:r>
            <a:r>
              <a:rPr lang="en-US" sz="3000" dirty="0">
                <a:ea typeface="MS PGothic"/>
              </a:rPr>
              <a:t>assessment under Michigan’s Read by </a:t>
            </a:r>
            <a:br>
              <a:rPr lang="en-US" sz="3000" dirty="0">
                <a:ea typeface="MS PGothic"/>
              </a:rPr>
            </a:br>
            <a:r>
              <a:rPr lang="en-US" sz="3000">
                <a:ea typeface="MS PGothic"/>
              </a:rPr>
              <a:t>Grade </a:t>
            </a:r>
            <a:r>
              <a:rPr lang="en-US" sz="3000" dirty="0">
                <a:ea typeface="MS PGothic"/>
              </a:rPr>
              <a:t>3</a:t>
            </a:r>
            <a:r>
              <a:rPr lang="en-US" sz="3000" baseline="30000" dirty="0">
                <a:ea typeface="MS PGothic"/>
              </a:rPr>
              <a:t> </a:t>
            </a:r>
            <a:r>
              <a:rPr lang="en-US" sz="3000" dirty="0">
                <a:ea typeface="MS PGothic"/>
              </a:rPr>
              <a:t>law</a:t>
            </a:r>
          </a:p>
          <a:p>
            <a:r>
              <a:rPr lang="en-US" sz="3000" dirty="0">
                <a:ea typeface="MS PGothic"/>
              </a:rPr>
              <a:t>Short assessments are fully aligned to State standards for early elementary grades</a:t>
            </a:r>
          </a:p>
          <a:p>
            <a:r>
              <a:rPr lang="en-US" sz="3000" dirty="0">
                <a:ea typeface="MS PGothic"/>
              </a:rPr>
              <a:t>Student online practice opportunities are available, as with all state-developed assessments</a:t>
            </a:r>
          </a:p>
        </p:txBody>
      </p:sp>
    </p:spTree>
    <p:extLst>
      <p:ext uri="{BB962C8B-B14F-4D97-AF65-F5344CB8AC3E}">
        <p14:creationId xmlns:p14="http://schemas.microsoft.com/office/powerpoint/2010/main" val="105283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56212"/>
            <a:ext cx="9144000" cy="2387600"/>
          </a:xfrm>
        </p:spPr>
        <p:txBody>
          <a:bodyPr/>
          <a:lstStyle/>
          <a:p>
            <a:r>
              <a:rPr lang="en-US" i="1" dirty="0">
                <a:solidFill>
                  <a:schemeClr val="accent1">
                    <a:lumMod val="75000"/>
                  </a:schemeClr>
                </a:solidFill>
              </a:rPr>
              <a:t>State Support for </a:t>
            </a:r>
            <a:br>
              <a:rPr lang="en-US" i="1" dirty="0">
                <a:solidFill>
                  <a:schemeClr val="accent1">
                    <a:lumMod val="75000"/>
                  </a:schemeClr>
                </a:solidFill>
              </a:rPr>
            </a:br>
            <a:r>
              <a:rPr lang="en-US" i="1" dirty="0">
                <a:solidFill>
                  <a:schemeClr val="accent1">
                    <a:lumMod val="75000"/>
                  </a:schemeClr>
                </a:solidFill>
              </a:rPr>
              <a:t>Formative Assessment Practices</a:t>
            </a:r>
          </a:p>
        </p:txBody>
      </p:sp>
    </p:spTree>
    <p:extLst>
      <p:ext uri="{BB962C8B-B14F-4D97-AF65-F5344CB8AC3E}">
        <p14:creationId xmlns:p14="http://schemas.microsoft.com/office/powerpoint/2010/main" val="273097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222764" cy="1097915"/>
          </a:xfrm>
        </p:spPr>
        <p:txBody>
          <a:bodyPr/>
          <a:lstStyle/>
          <a:p>
            <a:r>
              <a:rPr lang="en-US" b="1" dirty="0"/>
              <a:t>Formative Assessment Process</a:t>
            </a:r>
          </a:p>
        </p:txBody>
      </p:sp>
      <p:sp>
        <p:nvSpPr>
          <p:cNvPr id="3" name="Content Placeholder 2"/>
          <p:cNvSpPr>
            <a:spLocks noGrp="1"/>
          </p:cNvSpPr>
          <p:nvPr>
            <p:ph idx="1"/>
          </p:nvPr>
        </p:nvSpPr>
        <p:spPr>
          <a:xfrm>
            <a:off x="538163" y="1690689"/>
            <a:ext cx="11023917" cy="4626984"/>
          </a:xfrm>
        </p:spPr>
        <p:txBody>
          <a:bodyPr/>
          <a:lstStyle/>
          <a:p>
            <a:pPr marL="91440" indent="0">
              <a:lnSpc>
                <a:spcPct val="100000"/>
              </a:lnSpc>
              <a:buNone/>
            </a:pPr>
            <a:r>
              <a:rPr lang="en-US" sz="3400" dirty="0"/>
              <a:t>Formative assessment is a planned, ongoing process used by all students and teachers during learning and teaching to elicit and use evidence of student learning to improve student understanding of intended disciplinary learning outcomes and support students to become more self-directed learners.   </a:t>
            </a:r>
          </a:p>
          <a:p>
            <a:pPr marL="91440" indent="0" algn="r">
              <a:buNone/>
            </a:pPr>
            <a:r>
              <a:rPr lang="en-US" sz="3400" dirty="0"/>
              <a:t>(CCSSO FAST SCASS Austin, Texas June 2017)</a:t>
            </a:r>
          </a:p>
        </p:txBody>
      </p:sp>
    </p:spTree>
    <p:extLst>
      <p:ext uri="{BB962C8B-B14F-4D97-AF65-F5344CB8AC3E}">
        <p14:creationId xmlns:p14="http://schemas.microsoft.com/office/powerpoint/2010/main" val="388884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346509"/>
            <a:ext cx="10222764" cy="1305309"/>
          </a:xfrm>
        </p:spPr>
        <p:txBody>
          <a:bodyPr/>
          <a:lstStyle/>
          <a:p>
            <a:r>
              <a:rPr lang="en-US" b="1" dirty="0"/>
              <a:t>Support </a:t>
            </a:r>
            <a:br>
              <a:rPr lang="en-US" b="1" dirty="0"/>
            </a:br>
            <a:r>
              <a:rPr lang="en-US" sz="3600" b="1" dirty="0"/>
              <a:t>for Formative Assessment</a:t>
            </a:r>
            <a:endParaRPr lang="en-US" sz="3600" dirty="0"/>
          </a:p>
        </p:txBody>
      </p:sp>
      <p:sp>
        <p:nvSpPr>
          <p:cNvPr id="3" name="Content Placeholder 2"/>
          <p:cNvSpPr>
            <a:spLocks noGrp="1"/>
          </p:cNvSpPr>
          <p:nvPr>
            <p:ph idx="1"/>
          </p:nvPr>
        </p:nvSpPr>
        <p:spPr>
          <a:xfrm>
            <a:off x="538164" y="1946787"/>
            <a:ext cx="10944776" cy="4370885"/>
          </a:xfrm>
        </p:spPr>
        <p:txBody>
          <a:bodyPr/>
          <a:lstStyle/>
          <a:p>
            <a:pPr>
              <a:spcBef>
                <a:spcPts val="1200"/>
              </a:spcBef>
            </a:pPr>
            <a:r>
              <a:rPr lang="en-US" sz="3400" dirty="0"/>
              <a:t>Learning about formative assessment processes and practices is best when it o</a:t>
            </a:r>
            <a:r>
              <a:rPr lang="en-US" sz="3200" dirty="0"/>
              <a:t>ccurs in learning opportunities that are job embedded and collaborative.</a:t>
            </a:r>
            <a:endParaRPr lang="en-US" sz="3400" dirty="0"/>
          </a:p>
          <a:p>
            <a:pPr>
              <a:spcBef>
                <a:spcPts val="1200"/>
              </a:spcBef>
            </a:pPr>
            <a:r>
              <a:rPr lang="en-US" sz="3400" dirty="0"/>
              <a:t>MDE provides information, research, and resources for teachers and other educators.</a:t>
            </a:r>
          </a:p>
          <a:p>
            <a:pPr>
              <a:spcBef>
                <a:spcPts val="1200"/>
              </a:spcBef>
            </a:pPr>
            <a:r>
              <a:rPr lang="en-US" sz="3400" dirty="0"/>
              <a:t>Visit </a:t>
            </a:r>
            <a:r>
              <a:rPr lang="en-US" sz="3400" dirty="0">
                <a:hlinkClick r:id="rId3"/>
              </a:rPr>
              <a:t>www.Michigan.gov/formativeassessment</a:t>
            </a:r>
            <a:r>
              <a:rPr lang="en-US" sz="3400" dirty="0"/>
              <a:t> to learn more.</a:t>
            </a:r>
          </a:p>
        </p:txBody>
      </p:sp>
    </p:spTree>
    <p:extLst>
      <p:ext uri="{BB962C8B-B14F-4D97-AF65-F5344CB8AC3E}">
        <p14:creationId xmlns:p14="http://schemas.microsoft.com/office/powerpoint/2010/main" val="24340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6BD8-1E9A-47B5-BF8D-A625D729B8FC}"/>
              </a:ext>
            </a:extLst>
          </p:cNvPr>
          <p:cNvSpPr>
            <a:spLocks noGrp="1"/>
          </p:cNvSpPr>
          <p:nvPr>
            <p:ph type="title"/>
          </p:nvPr>
        </p:nvSpPr>
        <p:spPr>
          <a:xfrm>
            <a:off x="538164" y="365125"/>
            <a:ext cx="10222764" cy="851279"/>
          </a:xfrm>
        </p:spPr>
        <p:txBody>
          <a:bodyPr/>
          <a:lstStyle/>
          <a:p>
            <a:r>
              <a:rPr lang="en-US" b="1" dirty="0"/>
              <a:t>Why Assess Students? </a:t>
            </a:r>
            <a:endParaRPr lang="en-US" sz="2800" dirty="0"/>
          </a:p>
        </p:txBody>
      </p:sp>
      <p:sp>
        <p:nvSpPr>
          <p:cNvPr id="3" name="Content Placeholder 2">
            <a:extLst>
              <a:ext uri="{FF2B5EF4-FFF2-40B4-BE49-F238E27FC236}">
                <a16:creationId xmlns:a16="http://schemas.microsoft.com/office/drawing/2014/main" id="{AEAD9860-88FE-4762-B894-540BDFE98E08}"/>
              </a:ext>
            </a:extLst>
          </p:cNvPr>
          <p:cNvSpPr>
            <a:spLocks noGrp="1"/>
          </p:cNvSpPr>
          <p:nvPr>
            <p:ph idx="1"/>
          </p:nvPr>
        </p:nvSpPr>
        <p:spPr>
          <a:xfrm>
            <a:off x="538163" y="1350628"/>
            <a:ext cx="11013477" cy="4826335"/>
          </a:xfrm>
        </p:spPr>
        <p:txBody>
          <a:bodyPr/>
          <a:lstStyle/>
          <a:p>
            <a:pPr>
              <a:spcBef>
                <a:spcPts val="1800"/>
              </a:spcBef>
            </a:pPr>
            <a:r>
              <a:rPr lang="en-US" sz="3200" dirty="0"/>
              <a:t>Michigan taxpayers provide a free education to approximately 1.5 million Michigan students each year</a:t>
            </a:r>
          </a:p>
          <a:p>
            <a:pPr>
              <a:spcBef>
                <a:spcPts val="1800"/>
              </a:spcBef>
            </a:pPr>
            <a:r>
              <a:rPr lang="en-US" sz="3200" dirty="0"/>
              <a:t>State and federal laws require schools to assess student learning once per year in specific subjects and grade levels </a:t>
            </a:r>
          </a:p>
          <a:p>
            <a:pPr>
              <a:spcBef>
                <a:spcPts val="1800"/>
              </a:spcBef>
            </a:pPr>
            <a:r>
              <a:rPr lang="en-US" sz="3200" dirty="0"/>
              <a:t>Information and data from a high-quality assessment system helps us meet our goal to be a Top 10 education state</a:t>
            </a:r>
          </a:p>
          <a:p>
            <a:pPr>
              <a:spcBef>
                <a:spcPts val="1800"/>
              </a:spcBef>
            </a:pPr>
            <a:r>
              <a:rPr lang="en-US" sz="3200" dirty="0"/>
              <a:t>State assessments provide a once-a-year snapshot of student progress toward learning state content standards at state, district, and building levels</a:t>
            </a:r>
          </a:p>
          <a:p>
            <a:pPr>
              <a:spcBef>
                <a:spcPts val="1800"/>
              </a:spcBef>
            </a:pPr>
            <a:endParaRPr lang="en-US" sz="3200" dirty="0"/>
          </a:p>
        </p:txBody>
      </p:sp>
    </p:spTree>
    <p:extLst>
      <p:ext uri="{BB962C8B-B14F-4D97-AF65-F5344CB8AC3E}">
        <p14:creationId xmlns:p14="http://schemas.microsoft.com/office/powerpoint/2010/main" val="256825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09" y="557723"/>
            <a:ext cx="10993181" cy="710230"/>
          </a:xfrm>
        </p:spPr>
        <p:txBody>
          <a:bodyPr/>
          <a:lstStyle/>
          <a:p>
            <a:pPr>
              <a:lnSpc>
                <a:spcPct val="70000"/>
              </a:lnSpc>
            </a:pPr>
            <a:r>
              <a:rPr lang="en-US" b="1" dirty="0"/>
              <a:t>FAME</a:t>
            </a:r>
            <a:br>
              <a:rPr lang="en-US" b="1" dirty="0"/>
            </a:br>
            <a:r>
              <a:rPr lang="en-US" b="1" dirty="0"/>
              <a:t>(</a:t>
            </a:r>
            <a:r>
              <a:rPr lang="en-US" sz="3600" b="1" dirty="0"/>
              <a:t>Formative Assessment for Michigan Educators)</a:t>
            </a:r>
            <a:endParaRPr lang="en-US" sz="3600" dirty="0"/>
          </a:p>
        </p:txBody>
      </p:sp>
      <p:sp>
        <p:nvSpPr>
          <p:cNvPr id="3" name="Content Placeholder 2"/>
          <p:cNvSpPr>
            <a:spLocks noGrp="1"/>
          </p:cNvSpPr>
          <p:nvPr>
            <p:ph sz="half" idx="1"/>
          </p:nvPr>
        </p:nvSpPr>
        <p:spPr>
          <a:xfrm>
            <a:off x="523209" y="1806313"/>
            <a:ext cx="5496591" cy="4370650"/>
          </a:xfrm>
        </p:spPr>
        <p:txBody>
          <a:bodyPr/>
          <a:lstStyle/>
          <a:p>
            <a:pPr marL="290513" indent="-290513"/>
            <a:r>
              <a:rPr lang="en-US" sz="3200" dirty="0"/>
              <a:t>FAME started in 2008 with 35 coaches.</a:t>
            </a:r>
          </a:p>
          <a:p>
            <a:pPr marL="290513" indent="-290513"/>
            <a:r>
              <a:rPr lang="en-US" sz="3200" dirty="0"/>
              <a:t>Approx. 250 Coaches and Teams will participate during 2019-20. </a:t>
            </a:r>
          </a:p>
          <a:p>
            <a:pPr marL="290513" indent="-290513"/>
            <a:r>
              <a:rPr lang="en-US" sz="3200" dirty="0"/>
              <a:t>Visit </a:t>
            </a:r>
            <a:r>
              <a:rPr lang="en-US" sz="3200" dirty="0">
                <a:hlinkClick r:id="rId3" action="ppaction://hlinkfile"/>
              </a:rPr>
              <a:t>www.FAMEMichigan.org </a:t>
            </a:r>
            <a:br>
              <a:rPr lang="en-US" sz="3200" dirty="0"/>
            </a:br>
            <a:r>
              <a:rPr lang="en-US" sz="3200" dirty="0"/>
              <a:t>to learn more.</a:t>
            </a:r>
          </a:p>
        </p:txBody>
      </p:sp>
      <p:pic>
        <p:nvPicPr>
          <p:cNvPr id="5" name="Picture 1">
            <a:extLst>
              <a:ext uri="{FF2B5EF4-FFF2-40B4-BE49-F238E27FC236}">
                <a16:creationId xmlns:a16="http://schemas.microsoft.com/office/drawing/2014/main" id="{098B9820-8FDF-4B96-A0BE-392A865D2BBD}"/>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p:blipFill>
        <p:spPr bwMode="auto">
          <a:xfrm>
            <a:off x="7111684" y="1427890"/>
            <a:ext cx="3996028" cy="50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06BD583-AE7F-46A8-99B5-EA314163BEE0}"/>
              </a:ext>
            </a:extLst>
          </p:cNvPr>
          <p:cNvSpPr txBox="1"/>
          <p:nvPr/>
        </p:nvSpPr>
        <p:spPr>
          <a:xfrm>
            <a:off x="6685076" y="4228412"/>
            <a:ext cx="1901371" cy="1754326"/>
          </a:xfrm>
          <a:prstGeom prst="rect">
            <a:avLst/>
          </a:prstGeom>
          <a:noFill/>
        </p:spPr>
        <p:txBody>
          <a:bodyPr wrap="square" rtlCol="0">
            <a:spAutoFit/>
          </a:bodyPr>
          <a:lstStyle/>
          <a:p>
            <a:r>
              <a:rPr lang="en-US" dirty="0"/>
              <a:t>Blue shading  indicates the influence FAME Coaches and Teams have made in Michigan.</a:t>
            </a:r>
          </a:p>
        </p:txBody>
      </p:sp>
    </p:spTree>
    <p:extLst>
      <p:ext uri="{BB962C8B-B14F-4D97-AF65-F5344CB8AC3E}">
        <p14:creationId xmlns:p14="http://schemas.microsoft.com/office/powerpoint/2010/main" val="51779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56212"/>
            <a:ext cx="9144000" cy="1308964"/>
          </a:xfrm>
        </p:spPr>
        <p:txBody>
          <a:bodyPr/>
          <a:lstStyle/>
          <a:p>
            <a:r>
              <a:rPr lang="en-US" i="1" dirty="0">
                <a:solidFill>
                  <a:schemeClr val="accent1">
                    <a:lumMod val="75000"/>
                  </a:schemeClr>
                </a:solidFill>
              </a:rPr>
              <a:t>State Assessment Resources</a:t>
            </a:r>
          </a:p>
        </p:txBody>
      </p:sp>
    </p:spTree>
    <p:extLst>
      <p:ext uri="{BB962C8B-B14F-4D97-AF65-F5344CB8AC3E}">
        <p14:creationId xmlns:p14="http://schemas.microsoft.com/office/powerpoint/2010/main" val="143464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FC94-347F-4582-9464-FF2B42115385}"/>
              </a:ext>
            </a:extLst>
          </p:cNvPr>
          <p:cNvSpPr>
            <a:spLocks noGrp="1"/>
          </p:cNvSpPr>
          <p:nvPr>
            <p:ph type="title"/>
          </p:nvPr>
        </p:nvSpPr>
        <p:spPr>
          <a:xfrm>
            <a:off x="538164" y="365125"/>
            <a:ext cx="10222764" cy="807893"/>
          </a:xfrm>
        </p:spPr>
        <p:txBody>
          <a:bodyPr/>
          <a:lstStyle/>
          <a:p>
            <a:r>
              <a:rPr lang="en-US" b="1" dirty="0"/>
              <a:t>2020 Assessment Schedule</a:t>
            </a:r>
          </a:p>
        </p:txBody>
      </p:sp>
      <p:pic>
        <p:nvPicPr>
          <p:cNvPr id="4" name="Content Placeholder 3">
            <a:hlinkClick r:id="rId2"/>
            <a:extLst>
              <a:ext uri="{FF2B5EF4-FFF2-40B4-BE49-F238E27FC236}">
                <a16:creationId xmlns:a16="http://schemas.microsoft.com/office/drawing/2014/main" id="{501DE10E-E64C-4578-A48B-DA92FEB506D9}"/>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3298" y="1010743"/>
            <a:ext cx="10778549" cy="5270136"/>
          </a:xfrm>
          <a:prstGeom prst="rect">
            <a:avLst/>
          </a:prstGeom>
        </p:spPr>
      </p:pic>
    </p:spTree>
    <p:extLst>
      <p:ext uri="{BB962C8B-B14F-4D97-AF65-F5344CB8AC3E}">
        <p14:creationId xmlns:p14="http://schemas.microsoft.com/office/powerpoint/2010/main" val="3592552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to Help Students Prepare </a:t>
            </a:r>
            <a:br>
              <a:rPr lang="en-US" b="1" dirty="0"/>
            </a:br>
            <a:r>
              <a:rPr lang="en-US" b="1" dirty="0"/>
              <a:t>for State Summative Assessments</a:t>
            </a:r>
          </a:p>
        </p:txBody>
      </p:sp>
      <p:sp>
        <p:nvSpPr>
          <p:cNvPr id="3" name="Content Placeholder 2"/>
          <p:cNvSpPr>
            <a:spLocks noGrp="1"/>
          </p:cNvSpPr>
          <p:nvPr>
            <p:ph idx="1"/>
          </p:nvPr>
        </p:nvSpPr>
        <p:spPr>
          <a:xfrm>
            <a:off x="538164" y="1905000"/>
            <a:ext cx="11023917" cy="4202489"/>
          </a:xfrm>
        </p:spPr>
        <p:txBody>
          <a:bodyPr/>
          <a:lstStyle/>
          <a:p>
            <a:pPr>
              <a:spcBef>
                <a:spcPts val="1400"/>
              </a:spcBef>
            </a:pPr>
            <a:r>
              <a:rPr lang="en-US" sz="3000" dirty="0"/>
              <a:t>Students taking Michigan’s Early Literacy and Mathematics Benchmark Assessments, MI-Access and M-STEP can access sample test questions and practice testing online at </a:t>
            </a:r>
            <a:r>
              <a:rPr lang="en-US" sz="3000" dirty="0">
                <a:hlinkClick r:id="rId3"/>
              </a:rPr>
              <a:t>https://wbte.drcedirect.com/MI/portals/mi</a:t>
            </a:r>
            <a:r>
              <a:rPr lang="en-US" sz="3000" dirty="0"/>
              <a:t> </a:t>
            </a:r>
          </a:p>
          <a:p>
            <a:pPr>
              <a:spcBef>
                <a:spcPts val="1400"/>
              </a:spcBef>
            </a:pPr>
            <a:r>
              <a:rPr lang="en-US" sz="3000" dirty="0"/>
              <a:t>Students taking PSAT or SAT can take online practice tests and access Khan Academy tutorials at </a:t>
            </a:r>
            <a:r>
              <a:rPr lang="en-US" sz="3000" u="sng" dirty="0">
                <a:hlinkClick r:id="rId4"/>
              </a:rPr>
              <a:t>https://collegereadiness.collegeboard.org/sat/practice</a:t>
            </a:r>
            <a:r>
              <a:rPr lang="en-US" sz="3000" u="sng" dirty="0"/>
              <a:t> </a:t>
            </a:r>
          </a:p>
          <a:p>
            <a:pPr>
              <a:spcBef>
                <a:spcPts val="1400"/>
              </a:spcBef>
            </a:pPr>
            <a:r>
              <a:rPr lang="en-US" sz="3000" dirty="0"/>
              <a:t>Students taking WIDA assessments can benefit from the tools found at </a:t>
            </a:r>
            <a:r>
              <a:rPr lang="en-US" sz="3000" dirty="0">
                <a:hlinkClick r:id="rId5"/>
              </a:rPr>
              <a:t>https://wida.wisc.edu/assess/access/preparing-students</a:t>
            </a:r>
            <a:endParaRPr lang="en-US" sz="3000" dirty="0"/>
          </a:p>
        </p:txBody>
      </p:sp>
    </p:spTree>
    <p:extLst>
      <p:ext uri="{BB962C8B-B14F-4D97-AF65-F5344CB8AC3E}">
        <p14:creationId xmlns:p14="http://schemas.microsoft.com/office/powerpoint/2010/main" val="400924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5"/>
            <a:ext cx="10684018" cy="1325563"/>
          </a:xfrm>
        </p:spPr>
        <p:txBody>
          <a:bodyPr/>
          <a:lstStyle/>
          <a:p>
            <a:r>
              <a:rPr lang="en-US" b="1" dirty="0"/>
              <a:t>Helpful District Communication Tools</a:t>
            </a:r>
            <a:br>
              <a:rPr lang="en-US" b="1" dirty="0"/>
            </a:br>
            <a:r>
              <a:rPr lang="en-US" b="1" dirty="0"/>
              <a:t>twice per year prior to testing &amp; data release</a:t>
            </a:r>
          </a:p>
        </p:txBody>
      </p:sp>
      <p:pic>
        <p:nvPicPr>
          <p:cNvPr id="4" name="Content Placeholder 3">
            <a:extLst>
              <a:ext uri="{FF2B5EF4-FFF2-40B4-BE49-F238E27FC236}">
                <a16:creationId xmlns:a16="http://schemas.microsoft.com/office/drawing/2014/main" id="{4D0D5718-3DDE-41F7-9935-ABAF37FD52A3}"/>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941" y="1877746"/>
            <a:ext cx="3228553" cy="4173495"/>
          </a:xfrm>
          <a:prstGeom prst="rect">
            <a:avLst/>
          </a:prstGeom>
        </p:spPr>
      </p:pic>
      <p:pic>
        <p:nvPicPr>
          <p:cNvPr id="6" name="Picture 5">
            <a:extLst>
              <a:ext uri="{FF2B5EF4-FFF2-40B4-BE49-F238E27FC236}">
                <a16:creationId xmlns:a16="http://schemas.microsoft.com/office/drawing/2014/main" id="{54D5511D-3303-460F-8B98-2D145F932C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64371" y="1863437"/>
            <a:ext cx="3228554" cy="4188842"/>
          </a:xfrm>
          <a:prstGeom prst="rect">
            <a:avLst/>
          </a:prstGeom>
        </p:spPr>
      </p:pic>
      <p:pic>
        <p:nvPicPr>
          <p:cNvPr id="7" name="Picture 6">
            <a:extLst>
              <a:ext uri="{FF2B5EF4-FFF2-40B4-BE49-F238E27FC236}">
                <a16:creationId xmlns:a16="http://schemas.microsoft.com/office/drawing/2014/main" id="{E45D0F2F-B4A6-4631-8DE5-828EF7045E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05818" y="1863437"/>
            <a:ext cx="3245195" cy="4202112"/>
          </a:xfrm>
          <a:prstGeom prst="rect">
            <a:avLst/>
          </a:prstGeom>
        </p:spPr>
      </p:pic>
    </p:spTree>
    <p:extLst>
      <p:ext uri="{BB962C8B-B14F-4D97-AF65-F5344CB8AC3E}">
        <p14:creationId xmlns:p14="http://schemas.microsoft.com/office/powerpoint/2010/main" val="3660469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163" y="392469"/>
            <a:ext cx="9224402" cy="677108"/>
          </a:xfrm>
          <a:prstGeom prst="rect">
            <a:avLst/>
          </a:prstGeom>
        </p:spPr>
        <p:txBody>
          <a:bodyPr vert="horz" wrap="square" lIns="0" tIns="0" rIns="0" bIns="0" rtlCol="0">
            <a:spAutoFit/>
          </a:bodyPr>
          <a:lstStyle/>
          <a:p>
            <a:pPr marL="12700">
              <a:lnSpc>
                <a:spcPct val="100000"/>
              </a:lnSpc>
            </a:pPr>
            <a:r>
              <a:rPr lang="en-US" b="1" dirty="0"/>
              <a:t>Helpful Resources: MDE</a:t>
            </a:r>
            <a:endParaRPr b="1" spc="-25" dirty="0"/>
          </a:p>
        </p:txBody>
      </p:sp>
      <p:sp>
        <p:nvSpPr>
          <p:cNvPr id="3" name="object 3"/>
          <p:cNvSpPr txBox="1"/>
          <p:nvPr/>
        </p:nvSpPr>
        <p:spPr>
          <a:xfrm>
            <a:off x="500730" y="1268945"/>
            <a:ext cx="11029632" cy="4808006"/>
          </a:xfrm>
          <a:prstGeom prst="rect">
            <a:avLst/>
          </a:prstGeom>
        </p:spPr>
        <p:txBody>
          <a:bodyPr vert="horz" wrap="square" lIns="0" tIns="0" rIns="0" bIns="0" numCol="2" rtlCol="0">
            <a:noAutofit/>
          </a:bodyPr>
          <a:lstStyle/>
          <a:p>
            <a:pPr marL="60325" lvl="0" indent="-25400">
              <a:spcBef>
                <a:spcPts val="1800"/>
              </a:spcBef>
              <a:tabLst>
                <a:tab pos="5145088" algn="l"/>
              </a:tabLst>
            </a:pPr>
            <a:r>
              <a:rPr lang="en-US" sz="2400" u="sng" dirty="0">
                <a:hlinkClick r:id="rId2"/>
              </a:rPr>
              <a:t>Spotlight newsletter: </a:t>
            </a:r>
            <a:r>
              <a:rPr lang="en-US" dirty="0"/>
              <a:t>Michigan.gov/mde/0,4615,7-140-22709_70117-280911--,00.html</a:t>
            </a:r>
            <a:endParaRPr lang="en-US" dirty="0">
              <a:hlinkClick r:id="rId3"/>
            </a:endParaRPr>
          </a:p>
          <a:p>
            <a:pPr marL="60325" lvl="0" indent="-25400">
              <a:spcBef>
                <a:spcPts val="1800"/>
              </a:spcBef>
              <a:tabLst>
                <a:tab pos="5145088" algn="l"/>
              </a:tabLst>
            </a:pPr>
            <a:r>
              <a:rPr lang="en-US" sz="2400" u="sng" dirty="0">
                <a:hlinkClick r:id="rId3"/>
              </a:rPr>
              <a:t>Early Literacy and Mathematics Benchmark</a:t>
            </a:r>
            <a:r>
              <a:rPr lang="en-US" sz="2400" dirty="0"/>
              <a:t>: </a:t>
            </a:r>
            <a:r>
              <a:rPr lang="en-US" dirty="0"/>
              <a:t>Michigan.gov/earlylitandmath </a:t>
            </a:r>
          </a:p>
          <a:p>
            <a:pPr marL="400050" lvl="0" indent="-365125">
              <a:spcBef>
                <a:spcPts val="1800"/>
              </a:spcBef>
            </a:pPr>
            <a:r>
              <a:rPr lang="en-US" sz="2400" u="sng" dirty="0">
                <a:hlinkClick r:id="rId4"/>
              </a:rPr>
              <a:t>M-STEP:</a:t>
            </a:r>
            <a:r>
              <a:rPr lang="en-US" sz="2400" dirty="0"/>
              <a:t> </a:t>
            </a:r>
            <a:r>
              <a:rPr lang="en-US" dirty="0"/>
              <a:t>Michigan.gov/mstep </a:t>
            </a:r>
          </a:p>
          <a:p>
            <a:pPr marL="60325" lvl="0" indent="-25400">
              <a:spcBef>
                <a:spcPts val="1800"/>
              </a:spcBef>
            </a:pPr>
            <a:r>
              <a:rPr lang="en-US" sz="2400" u="sng" dirty="0">
                <a:hlinkClick r:id="rId5"/>
              </a:rPr>
              <a:t>Michigan Merit Exam</a:t>
            </a:r>
            <a:r>
              <a:rPr lang="en-US" sz="2400" dirty="0"/>
              <a:t>: </a:t>
            </a:r>
            <a:r>
              <a:rPr lang="en-US" dirty="0"/>
              <a:t>Michigan.gov/</a:t>
            </a:r>
            <a:r>
              <a:rPr lang="en-US" dirty="0" err="1"/>
              <a:t>mme</a:t>
            </a:r>
            <a:br>
              <a:rPr lang="en-US" dirty="0"/>
            </a:br>
            <a:r>
              <a:rPr lang="en-US" sz="1600" dirty="0"/>
              <a:t>(includes M-STEP, SAT with Essay, ACT WorkKeys)  </a:t>
            </a:r>
          </a:p>
          <a:p>
            <a:pPr marL="60325" lvl="0" indent="-25400">
              <a:spcBef>
                <a:spcPts val="1800"/>
              </a:spcBef>
            </a:pPr>
            <a:r>
              <a:rPr lang="en-US" sz="2400" dirty="0">
                <a:hlinkClick r:id="rId6"/>
              </a:rPr>
              <a:t>PSAT Michigan</a:t>
            </a:r>
            <a:r>
              <a:rPr lang="en-US" sz="2400" dirty="0"/>
              <a:t>: </a:t>
            </a:r>
            <a:r>
              <a:rPr lang="en-US" dirty="0"/>
              <a:t>Michigan.gov/PSAT</a:t>
            </a:r>
          </a:p>
          <a:p>
            <a:pPr marL="60325" lvl="0" indent="-25400">
              <a:spcBef>
                <a:spcPts val="1800"/>
              </a:spcBef>
            </a:pPr>
            <a:r>
              <a:rPr lang="en-US" sz="2400" u="sng" dirty="0">
                <a:hlinkClick r:id="rId7"/>
              </a:rPr>
              <a:t>College Board Michigan page</a:t>
            </a:r>
            <a:r>
              <a:rPr lang="en-US" sz="2400" dirty="0"/>
              <a:t>: </a:t>
            </a:r>
            <a:r>
              <a:rPr lang="en-US" dirty="0"/>
              <a:t>CollegeBoard.org/Michigan </a:t>
            </a:r>
            <a:br>
              <a:rPr lang="en-US" sz="2400" dirty="0"/>
            </a:br>
            <a:r>
              <a:rPr lang="en-US" dirty="0"/>
              <a:t>(includes SAT w/Essay, PSAT 8/9, and PSAT 10) </a:t>
            </a:r>
          </a:p>
          <a:p>
            <a:pPr marL="60325" lvl="0" indent="-25400">
              <a:spcBef>
                <a:spcPts val="1800"/>
              </a:spcBef>
            </a:pPr>
            <a:endParaRPr lang="en-US" sz="2400" u="sng" dirty="0">
              <a:hlinkClick r:id="rId8"/>
            </a:endParaRPr>
          </a:p>
          <a:p>
            <a:pPr marL="60325" lvl="0" indent="-25400">
              <a:spcBef>
                <a:spcPts val="1800"/>
              </a:spcBef>
            </a:pPr>
            <a:r>
              <a:rPr lang="en-US" sz="2400" u="sng" dirty="0">
                <a:hlinkClick r:id="rId8"/>
              </a:rPr>
              <a:t>MI-Access</a:t>
            </a:r>
            <a:r>
              <a:rPr lang="en-US" sz="2400" dirty="0"/>
              <a:t>: </a:t>
            </a:r>
            <a:r>
              <a:rPr lang="en-US" dirty="0"/>
              <a:t>Michigan.gov/mi-access </a:t>
            </a:r>
            <a:r>
              <a:rPr lang="en-US" sz="2400" dirty="0"/>
              <a:t> </a:t>
            </a:r>
          </a:p>
          <a:p>
            <a:pPr marL="60325" lvl="0" indent="-25400">
              <a:spcBef>
                <a:spcPts val="1800"/>
              </a:spcBef>
            </a:pPr>
            <a:r>
              <a:rPr lang="en-US" sz="2400" u="sng" dirty="0">
                <a:hlinkClick r:id="rId9"/>
              </a:rPr>
              <a:t>WIDA</a:t>
            </a:r>
            <a:r>
              <a:rPr lang="en-US" sz="2400" dirty="0"/>
              <a:t>: </a:t>
            </a:r>
            <a:r>
              <a:rPr lang="en-US" dirty="0"/>
              <a:t>Michigan.gov/</a:t>
            </a:r>
            <a:r>
              <a:rPr lang="en-US" dirty="0" err="1"/>
              <a:t>wida</a:t>
            </a:r>
            <a:r>
              <a:rPr lang="en-US" dirty="0"/>
              <a:t> </a:t>
            </a:r>
            <a:endParaRPr lang="en-US" b="1" dirty="0"/>
          </a:p>
          <a:p>
            <a:pPr marL="60325" lvl="0" indent="-25400">
              <a:spcBef>
                <a:spcPts val="1800"/>
              </a:spcBef>
            </a:pPr>
            <a:r>
              <a:rPr lang="en-US" sz="2400" u="sng" dirty="0">
                <a:hlinkClick r:id="rId10"/>
              </a:rPr>
              <a:t>Frequently Asked Questions about Michigan’s Read by Grade 3 law</a:t>
            </a:r>
            <a:r>
              <a:rPr lang="en-US" sz="2400" dirty="0"/>
              <a:t>: </a:t>
            </a:r>
            <a:br>
              <a:rPr lang="en-US" sz="2400" b="1" dirty="0"/>
            </a:br>
            <a:r>
              <a:rPr lang="en-US" dirty="0"/>
              <a:t>Michigan.gov/documents/mde/3rd_</a:t>
            </a:r>
            <a:br>
              <a:rPr lang="en-US" dirty="0"/>
            </a:br>
            <a:r>
              <a:rPr lang="en-US" dirty="0"/>
              <a:t>Grade_Reading_Law_FAQ-June_2017_573055_7.pdf</a:t>
            </a:r>
          </a:p>
          <a:p>
            <a:pPr marL="60325" lvl="0" indent="-25400">
              <a:spcBef>
                <a:spcPts val="1800"/>
              </a:spcBef>
            </a:pPr>
            <a:r>
              <a:rPr lang="en-US" sz="2400" dirty="0">
                <a:hlinkClick r:id="rId11"/>
              </a:rPr>
              <a:t>Fact Sheet on Benchmark and Early Literacy Assessment Reimbursement</a:t>
            </a:r>
            <a:r>
              <a:rPr lang="en-US" sz="2400" dirty="0"/>
              <a:t>: </a:t>
            </a:r>
            <a:br>
              <a:rPr lang="en-US" sz="2400" dirty="0"/>
            </a:br>
            <a:r>
              <a:rPr lang="en-US" dirty="0"/>
              <a:t>Michigan.gov/documents/mde/Benchmark_Assessment_Reimbursement_FACT_SHEET-2018-19_629763_7.pdf</a:t>
            </a:r>
          </a:p>
          <a:p>
            <a:pPr marL="60325" lvl="0" indent="-25400">
              <a:spcBef>
                <a:spcPts val="1800"/>
              </a:spcBef>
            </a:pPr>
            <a:r>
              <a:rPr lang="en-US" sz="2400" dirty="0">
                <a:hlinkClick r:id="rId12"/>
              </a:rPr>
              <a:t>Formative Assessment Processes: </a:t>
            </a:r>
            <a:r>
              <a:rPr lang="en-US" dirty="0"/>
              <a:t>Michigan.gov/</a:t>
            </a:r>
            <a:r>
              <a:rPr lang="en-US" dirty="0" err="1"/>
              <a:t>formativeassessment</a:t>
            </a:r>
            <a:endParaRPr lang="en-US" dirty="0"/>
          </a:p>
          <a:p>
            <a:pPr marL="60325" lvl="0" indent="-25400">
              <a:spcBef>
                <a:spcPts val="1900"/>
              </a:spcBef>
            </a:pPr>
            <a:endParaRPr lang="en-US" dirty="0"/>
          </a:p>
        </p:txBody>
      </p:sp>
    </p:spTree>
    <p:extLst>
      <p:ext uri="{BB962C8B-B14F-4D97-AF65-F5344CB8AC3E}">
        <p14:creationId xmlns:p14="http://schemas.microsoft.com/office/powerpoint/2010/main" val="161159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F393-20F1-4618-9CCA-A6960691B3C6}"/>
              </a:ext>
            </a:extLst>
          </p:cNvPr>
          <p:cNvSpPr>
            <a:spLocks noGrp="1"/>
          </p:cNvSpPr>
          <p:nvPr>
            <p:ph type="title"/>
          </p:nvPr>
        </p:nvSpPr>
        <p:spPr>
          <a:xfrm>
            <a:off x="538164" y="365126"/>
            <a:ext cx="10222764" cy="992620"/>
          </a:xfrm>
        </p:spPr>
        <p:txBody>
          <a:bodyPr/>
          <a:lstStyle/>
          <a:p>
            <a:r>
              <a:rPr lang="en-US" b="1" dirty="0"/>
              <a:t>Questions? </a:t>
            </a:r>
          </a:p>
        </p:txBody>
      </p:sp>
      <p:sp>
        <p:nvSpPr>
          <p:cNvPr id="3" name="Content Placeholder 2">
            <a:extLst>
              <a:ext uri="{FF2B5EF4-FFF2-40B4-BE49-F238E27FC236}">
                <a16:creationId xmlns:a16="http://schemas.microsoft.com/office/drawing/2014/main" id="{85FBA9C5-C782-4422-8B59-BE9307FB1485}"/>
              </a:ext>
            </a:extLst>
          </p:cNvPr>
          <p:cNvSpPr>
            <a:spLocks noGrp="1"/>
          </p:cNvSpPr>
          <p:nvPr>
            <p:ph idx="1"/>
          </p:nvPr>
        </p:nvSpPr>
        <p:spPr>
          <a:xfrm>
            <a:off x="538163" y="1477818"/>
            <a:ext cx="11028362" cy="5015056"/>
          </a:xfrm>
        </p:spPr>
        <p:txBody>
          <a:bodyPr/>
          <a:lstStyle/>
          <a:p>
            <a:pPr marL="428625" indent="0">
              <a:lnSpc>
                <a:spcPct val="100000"/>
              </a:lnSpc>
              <a:spcBef>
                <a:spcPts val="1200"/>
              </a:spcBef>
              <a:buNone/>
              <a:tabLst>
                <a:tab pos="1155700" algn="l"/>
              </a:tabLst>
            </a:pPr>
            <a:r>
              <a:rPr lang="en-US" dirty="0"/>
              <a:t>Michigan Department of Education</a:t>
            </a:r>
          </a:p>
          <a:p>
            <a:pPr marL="1155700" indent="-727075">
              <a:lnSpc>
                <a:spcPct val="100000"/>
              </a:lnSpc>
              <a:spcBef>
                <a:spcPts val="1200"/>
              </a:spcBef>
              <a:tabLst>
                <a:tab pos="1155700" algn="l"/>
              </a:tabLst>
            </a:pPr>
            <a:r>
              <a:rPr lang="en-US" dirty="0"/>
              <a:t>Website: www.michigan.gov/oeaa </a:t>
            </a:r>
          </a:p>
          <a:p>
            <a:pPr marL="1155700" indent="-727075">
              <a:lnSpc>
                <a:spcPct val="100000"/>
              </a:lnSpc>
              <a:spcBef>
                <a:spcPts val="1200"/>
              </a:spcBef>
              <a:tabLst>
                <a:tab pos="1155700" algn="l"/>
              </a:tabLst>
            </a:pPr>
            <a:r>
              <a:rPr lang="en-US" dirty="0"/>
              <a:t>Email: mde-oeaa@michigan.gov  </a:t>
            </a:r>
          </a:p>
          <a:p>
            <a:pPr marL="1155700" indent="-727075">
              <a:lnSpc>
                <a:spcPct val="100000"/>
              </a:lnSpc>
              <a:spcBef>
                <a:spcPts val="1200"/>
              </a:spcBef>
              <a:tabLst>
                <a:tab pos="1155700" algn="l"/>
              </a:tabLst>
            </a:pPr>
            <a:r>
              <a:rPr lang="en-US" dirty="0"/>
              <a:t>Phone: </a:t>
            </a:r>
            <a:r>
              <a:rPr lang="en-US"/>
              <a:t>877-560-8378 </a:t>
            </a:r>
            <a:endParaRPr lang="en-US" dirty="0"/>
          </a:p>
        </p:txBody>
      </p:sp>
    </p:spTree>
    <p:extLst>
      <p:ext uri="{BB962C8B-B14F-4D97-AF65-F5344CB8AC3E}">
        <p14:creationId xmlns:p14="http://schemas.microsoft.com/office/powerpoint/2010/main" val="47201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365127"/>
            <a:ext cx="10222764" cy="834500"/>
          </a:xfrm>
        </p:spPr>
        <p:txBody>
          <a:bodyPr/>
          <a:lstStyle/>
          <a:p>
            <a:r>
              <a:rPr lang="en-US" b="1" dirty="0"/>
              <a:t>Why Assess Students? </a:t>
            </a:r>
            <a:r>
              <a:rPr lang="en-US" sz="2800" dirty="0"/>
              <a:t>(cont’d)</a:t>
            </a:r>
          </a:p>
        </p:txBody>
      </p:sp>
      <p:sp>
        <p:nvSpPr>
          <p:cNvPr id="3" name="Content Placeholder 2"/>
          <p:cNvSpPr>
            <a:spLocks noGrp="1"/>
          </p:cNvSpPr>
          <p:nvPr>
            <p:ph idx="1"/>
          </p:nvPr>
        </p:nvSpPr>
        <p:spPr>
          <a:xfrm>
            <a:off x="538163" y="1381760"/>
            <a:ext cx="11023917" cy="4935913"/>
          </a:xfrm>
        </p:spPr>
        <p:txBody>
          <a:bodyPr/>
          <a:lstStyle/>
          <a:p>
            <a:r>
              <a:rPr lang="en-US" sz="3200" dirty="0"/>
              <a:t>M-STEP, MME, PSAT, and other state assessments provide valuable information on: </a:t>
            </a:r>
          </a:p>
          <a:p>
            <a:pPr lvl="1"/>
            <a:r>
              <a:rPr lang="en-US" sz="3000" dirty="0"/>
              <a:t>how students are performing by grade and subject</a:t>
            </a:r>
          </a:p>
          <a:p>
            <a:pPr lvl="1"/>
            <a:r>
              <a:rPr lang="en-US" sz="3000" dirty="0"/>
              <a:t>how well schools and districts are teaching students compared to those in other communities, states, and nations </a:t>
            </a:r>
          </a:p>
          <a:p>
            <a:pPr>
              <a:spcBef>
                <a:spcPts val="1800"/>
              </a:spcBef>
            </a:pPr>
            <a:r>
              <a:rPr lang="en-US" sz="3200" dirty="0"/>
              <a:t>This helps: </a:t>
            </a:r>
          </a:p>
          <a:p>
            <a:pPr lvl="1"/>
            <a:r>
              <a:rPr lang="en-US" sz="3000" dirty="0"/>
              <a:t>target state and federal supports and resources to students and schools that need them most </a:t>
            </a:r>
          </a:p>
          <a:p>
            <a:pPr lvl="1"/>
            <a:r>
              <a:rPr lang="en-US" sz="3000" dirty="0"/>
              <a:t>identify areas of success from which others can learn</a:t>
            </a:r>
          </a:p>
          <a:p>
            <a:endParaRPr lang="en-US" dirty="0"/>
          </a:p>
        </p:txBody>
      </p:sp>
    </p:spTree>
    <p:extLst>
      <p:ext uri="{BB962C8B-B14F-4D97-AF65-F5344CB8AC3E}">
        <p14:creationId xmlns:p14="http://schemas.microsoft.com/office/powerpoint/2010/main" val="369815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9529" y="1122363"/>
            <a:ext cx="9278471" cy="3245356"/>
          </a:xfrm>
        </p:spPr>
        <p:txBody>
          <a:bodyPr/>
          <a:lstStyle/>
          <a:p>
            <a:r>
              <a:rPr lang="en-US" i="1" dirty="0">
                <a:solidFill>
                  <a:schemeClr val="accent1">
                    <a:lumMod val="75000"/>
                  </a:schemeClr>
                </a:solidFill>
              </a:rPr>
              <a:t>Michigan’s Assessment System: 2019-20</a:t>
            </a:r>
          </a:p>
        </p:txBody>
      </p:sp>
    </p:spTree>
    <p:extLst>
      <p:ext uri="{BB962C8B-B14F-4D97-AF65-F5344CB8AC3E}">
        <p14:creationId xmlns:p14="http://schemas.microsoft.com/office/powerpoint/2010/main" val="417065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64EFF9-D5F4-4A55-9B96-4DD62CB67799}"/>
              </a:ext>
            </a:extLst>
          </p:cNvPr>
          <p:cNvSpPr>
            <a:spLocks noGrp="1"/>
          </p:cNvSpPr>
          <p:nvPr>
            <p:ph type="title"/>
          </p:nvPr>
        </p:nvSpPr>
        <p:spPr>
          <a:xfrm>
            <a:off x="538164" y="365125"/>
            <a:ext cx="10222764" cy="770948"/>
          </a:xfrm>
        </p:spPr>
        <p:txBody>
          <a:bodyPr/>
          <a:lstStyle/>
          <a:p>
            <a:r>
              <a:rPr lang="en-US" b="1" spc="-75" dirty="0"/>
              <a:t>System Features</a:t>
            </a:r>
            <a:endParaRPr lang="en-US" sz="2800" b="1" dirty="0"/>
          </a:p>
        </p:txBody>
      </p:sp>
      <p:sp>
        <p:nvSpPr>
          <p:cNvPr id="5" name="object 4">
            <a:extLst>
              <a:ext uri="{FF2B5EF4-FFF2-40B4-BE49-F238E27FC236}">
                <a16:creationId xmlns:a16="http://schemas.microsoft.com/office/drawing/2014/main" id="{D3909E1F-322A-4F00-A059-0D0F034C95E0}"/>
              </a:ext>
            </a:extLst>
          </p:cNvPr>
          <p:cNvSpPr txBox="1">
            <a:spLocks/>
          </p:cNvSpPr>
          <p:nvPr/>
        </p:nvSpPr>
        <p:spPr bwMode="auto">
          <a:xfrm>
            <a:off x="646545" y="1349103"/>
            <a:ext cx="10643126"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457200" indent="-365760" algn="l" rtl="0" eaLnBrk="1" fontAlgn="base" hangingPunct="1">
              <a:lnSpc>
                <a:spcPct val="90000"/>
              </a:lnSpc>
              <a:spcBef>
                <a:spcPts val="1000"/>
              </a:spcBef>
              <a:spcAft>
                <a:spcPct val="0"/>
              </a:spcAft>
              <a:buFont typeface="Arial" panose="020B0604020202020204" pitchFamily="34" charset="0"/>
              <a:buChar char="•"/>
              <a:defRPr sz="3600" kern="1200">
                <a:solidFill>
                  <a:schemeClr val="tx1"/>
                </a:solidFill>
                <a:latin typeface="Calibri"/>
                <a:ea typeface="MS PGothic" panose="020B0600070205080204" pitchFamily="34" charset="-128"/>
                <a:cs typeface="Calibri"/>
              </a:defRPr>
            </a:lvl1pPr>
            <a:lvl2pPr marL="914400" indent="-365760" algn="l" rtl="0" eaLnBrk="1" fontAlgn="base" hangingPunct="1">
              <a:lnSpc>
                <a:spcPct val="90000"/>
              </a:lnSpc>
              <a:spcBef>
                <a:spcPts val="1200"/>
              </a:spcBef>
              <a:spcAft>
                <a:spcPct val="0"/>
              </a:spcAft>
              <a:buSzPct val="80000"/>
              <a:buFont typeface="Courier New" panose="02070309020205020404" pitchFamily="49" charset="0"/>
              <a:buChar char="o"/>
              <a:defRPr sz="3200" kern="1200">
                <a:solidFill>
                  <a:schemeClr val="tx1"/>
                </a:solidFill>
                <a:latin typeface="Calibri"/>
                <a:ea typeface="MS PGothic" panose="020B0600070205080204" pitchFamily="34" charset="-128"/>
                <a:cs typeface="Calibri"/>
              </a:defRPr>
            </a:lvl2pPr>
            <a:lvl3pPr marL="1371600" indent="-365760" algn="l" rtl="0" eaLnBrk="1" fontAlgn="base" hangingPunct="1">
              <a:lnSpc>
                <a:spcPct val="90000"/>
              </a:lnSpc>
              <a:spcBef>
                <a:spcPts val="1200"/>
              </a:spcBef>
              <a:spcAft>
                <a:spcPct val="0"/>
              </a:spcAft>
              <a:buSzPct val="90000"/>
              <a:buFont typeface="Wingdings" panose="05000000000000000000" pitchFamily="2" charset="2"/>
              <a:buChar char="§"/>
              <a:defRPr sz="2800" kern="1200">
                <a:solidFill>
                  <a:schemeClr val="tx1"/>
                </a:solidFill>
                <a:latin typeface="Calibri"/>
                <a:ea typeface="MS PGothic" panose="020B0600070205080204" pitchFamily="34" charset="-128"/>
                <a:cs typeface="Calibri"/>
              </a:defRPr>
            </a:lvl3pPr>
            <a:lvl4pPr marL="1828800" indent="-365760" algn="l" rtl="0" eaLnBrk="1" fontAlgn="base" hangingPunct="1">
              <a:lnSpc>
                <a:spcPct val="90000"/>
              </a:lnSpc>
              <a:spcBef>
                <a:spcPts val="1200"/>
              </a:spcBef>
              <a:spcAft>
                <a:spcPct val="0"/>
              </a:spcAft>
              <a:buSzPct val="80000"/>
              <a:buFont typeface="Wingdings" panose="05000000000000000000" pitchFamily="2" charset="2"/>
              <a:buChar char="q"/>
              <a:defRPr sz="2400" kern="1200">
                <a:solidFill>
                  <a:schemeClr val="tx1"/>
                </a:solidFill>
                <a:latin typeface="Calibri"/>
                <a:ea typeface="MS PGothic" panose="020B0600070205080204" pitchFamily="34" charset="-128"/>
                <a:cs typeface="Calibri"/>
              </a:defRPr>
            </a:lvl4pPr>
            <a:lvl5pPr marL="2171700" indent="-365760" algn="l" rtl="0" eaLnBrk="1" fontAlgn="base" hangingPunct="1">
              <a:lnSpc>
                <a:spcPct val="90000"/>
              </a:lnSpc>
              <a:spcBef>
                <a:spcPts val="1200"/>
              </a:spcBef>
              <a:spcAft>
                <a:spcPct val="0"/>
              </a:spcAft>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indent="-228600">
              <a:lnSpc>
                <a:spcPct val="100000"/>
              </a:lnSpc>
              <a:spcBef>
                <a:spcPts val="1200"/>
              </a:spcBef>
              <a:buFont typeface="Arial"/>
              <a:buChar char="•"/>
              <a:tabLst>
                <a:tab pos="241300" algn="l"/>
              </a:tabLst>
            </a:pPr>
            <a:r>
              <a:rPr lang="en-US" sz="3400" dirty="0">
                <a:ea typeface="MS PGothic"/>
              </a:rPr>
              <a:t>Provides consistency and stability by maintaining M-STEP, MI-Access, and MME as state summative assessments for most students, and WIDA for students who are learning the English language</a:t>
            </a:r>
            <a:endParaRPr lang="en-US" dirty="0">
              <a:ea typeface="MS PGothic"/>
            </a:endParaRPr>
          </a:p>
          <a:p>
            <a:pPr marL="241300" indent="-228600">
              <a:lnSpc>
                <a:spcPct val="100000"/>
              </a:lnSpc>
              <a:spcBef>
                <a:spcPts val="1200"/>
              </a:spcBef>
              <a:buFont typeface="Arial"/>
              <a:buChar char="•"/>
              <a:tabLst>
                <a:tab pos="241300" algn="l"/>
              </a:tabLst>
            </a:pPr>
            <a:r>
              <a:rPr lang="en-US" sz="3400" dirty="0">
                <a:ea typeface="MS PGothic"/>
              </a:rPr>
              <a:t>Continues use of PSAT college readiness assessment as the state summative assessment for English language arts (ELA) and mathematics in grade 8</a:t>
            </a:r>
          </a:p>
          <a:p>
            <a:pPr marL="241300" indent="-228600">
              <a:lnSpc>
                <a:spcPct val="100000"/>
              </a:lnSpc>
              <a:spcBef>
                <a:spcPts val="1200"/>
              </a:spcBef>
              <a:buFont typeface="Arial"/>
              <a:buChar char="•"/>
              <a:tabLst>
                <a:tab pos="241300" algn="l"/>
              </a:tabLst>
            </a:pPr>
            <a:r>
              <a:rPr lang="en-US" sz="3400" dirty="0"/>
              <a:t>Offers PSAT college readiness assessment in grades </a:t>
            </a:r>
            <a:br>
              <a:rPr lang="en-US" sz="3400" dirty="0"/>
            </a:br>
            <a:r>
              <a:rPr lang="en-US" sz="3400" dirty="0"/>
              <a:t>9 and 10</a:t>
            </a:r>
          </a:p>
        </p:txBody>
      </p:sp>
    </p:spTree>
    <p:extLst>
      <p:ext uri="{BB962C8B-B14F-4D97-AF65-F5344CB8AC3E}">
        <p14:creationId xmlns:p14="http://schemas.microsoft.com/office/powerpoint/2010/main" val="252181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64EFF9-D5F4-4A55-9B96-4DD62CB67799}"/>
              </a:ext>
            </a:extLst>
          </p:cNvPr>
          <p:cNvSpPr>
            <a:spLocks noGrp="1"/>
          </p:cNvSpPr>
          <p:nvPr>
            <p:ph type="title"/>
          </p:nvPr>
        </p:nvSpPr>
        <p:spPr>
          <a:xfrm>
            <a:off x="538164" y="365125"/>
            <a:ext cx="10222764" cy="734002"/>
          </a:xfrm>
        </p:spPr>
        <p:txBody>
          <a:bodyPr/>
          <a:lstStyle/>
          <a:p>
            <a:r>
              <a:rPr lang="en-US" b="1" spc="-75" dirty="0"/>
              <a:t>System Features </a:t>
            </a:r>
            <a:r>
              <a:rPr lang="en-US" sz="2800" spc="-75" dirty="0"/>
              <a:t>(cont’d)</a:t>
            </a:r>
            <a:endParaRPr lang="en-US" sz="2800" b="1" dirty="0">
              <a:solidFill>
                <a:srgbClr val="FF0000"/>
              </a:solidFill>
            </a:endParaRPr>
          </a:p>
        </p:txBody>
      </p:sp>
      <p:sp>
        <p:nvSpPr>
          <p:cNvPr id="5" name="object 4">
            <a:extLst>
              <a:ext uri="{FF2B5EF4-FFF2-40B4-BE49-F238E27FC236}">
                <a16:creationId xmlns:a16="http://schemas.microsoft.com/office/drawing/2014/main" id="{D3909E1F-322A-4F00-A059-0D0F034C95E0}"/>
              </a:ext>
            </a:extLst>
          </p:cNvPr>
          <p:cNvSpPr txBox="1">
            <a:spLocks/>
          </p:cNvSpPr>
          <p:nvPr/>
        </p:nvSpPr>
        <p:spPr bwMode="auto">
          <a:xfrm>
            <a:off x="646545" y="1314190"/>
            <a:ext cx="10541068" cy="4493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457200" indent="-365760" algn="l" rtl="0" eaLnBrk="1" fontAlgn="base" hangingPunct="1">
              <a:lnSpc>
                <a:spcPct val="90000"/>
              </a:lnSpc>
              <a:spcBef>
                <a:spcPts val="1000"/>
              </a:spcBef>
              <a:spcAft>
                <a:spcPct val="0"/>
              </a:spcAft>
              <a:buFont typeface="Arial" panose="020B0604020202020204" pitchFamily="34" charset="0"/>
              <a:buChar char="•"/>
              <a:defRPr sz="3600" kern="1200">
                <a:solidFill>
                  <a:schemeClr val="tx1"/>
                </a:solidFill>
                <a:latin typeface="Calibri"/>
                <a:ea typeface="MS PGothic" panose="020B0600070205080204" pitchFamily="34" charset="-128"/>
                <a:cs typeface="Calibri"/>
              </a:defRPr>
            </a:lvl1pPr>
            <a:lvl2pPr marL="914400" indent="-365760" algn="l" rtl="0" eaLnBrk="1" fontAlgn="base" hangingPunct="1">
              <a:lnSpc>
                <a:spcPct val="90000"/>
              </a:lnSpc>
              <a:spcBef>
                <a:spcPts val="1200"/>
              </a:spcBef>
              <a:spcAft>
                <a:spcPct val="0"/>
              </a:spcAft>
              <a:buSzPct val="80000"/>
              <a:buFont typeface="Courier New" panose="02070309020205020404" pitchFamily="49" charset="0"/>
              <a:buChar char="o"/>
              <a:defRPr sz="3200" kern="1200">
                <a:solidFill>
                  <a:schemeClr val="tx1"/>
                </a:solidFill>
                <a:latin typeface="Calibri"/>
                <a:ea typeface="MS PGothic" panose="020B0600070205080204" pitchFamily="34" charset="-128"/>
                <a:cs typeface="Calibri"/>
              </a:defRPr>
            </a:lvl2pPr>
            <a:lvl3pPr marL="1371600" indent="-365760" algn="l" rtl="0" eaLnBrk="1" fontAlgn="base" hangingPunct="1">
              <a:lnSpc>
                <a:spcPct val="90000"/>
              </a:lnSpc>
              <a:spcBef>
                <a:spcPts val="1200"/>
              </a:spcBef>
              <a:spcAft>
                <a:spcPct val="0"/>
              </a:spcAft>
              <a:buSzPct val="90000"/>
              <a:buFont typeface="Wingdings" panose="05000000000000000000" pitchFamily="2" charset="2"/>
              <a:buChar char="§"/>
              <a:defRPr sz="2800" kern="1200">
                <a:solidFill>
                  <a:schemeClr val="tx1"/>
                </a:solidFill>
                <a:latin typeface="Calibri"/>
                <a:ea typeface="MS PGothic" panose="020B0600070205080204" pitchFamily="34" charset="-128"/>
                <a:cs typeface="Calibri"/>
              </a:defRPr>
            </a:lvl3pPr>
            <a:lvl4pPr marL="1828800" indent="-365760" algn="l" rtl="0" eaLnBrk="1" fontAlgn="base" hangingPunct="1">
              <a:lnSpc>
                <a:spcPct val="90000"/>
              </a:lnSpc>
              <a:spcBef>
                <a:spcPts val="1200"/>
              </a:spcBef>
              <a:spcAft>
                <a:spcPct val="0"/>
              </a:spcAft>
              <a:buSzPct val="80000"/>
              <a:buFont typeface="Wingdings" panose="05000000000000000000" pitchFamily="2" charset="2"/>
              <a:buChar char="q"/>
              <a:defRPr sz="2400" kern="1200">
                <a:solidFill>
                  <a:schemeClr val="tx1"/>
                </a:solidFill>
                <a:latin typeface="Calibri"/>
                <a:ea typeface="MS PGothic" panose="020B0600070205080204" pitchFamily="34" charset="-128"/>
                <a:cs typeface="Calibri"/>
              </a:defRPr>
            </a:lvl4pPr>
            <a:lvl5pPr marL="2171700" indent="-365760" algn="l" rtl="0" eaLnBrk="1" fontAlgn="base" hangingPunct="1">
              <a:lnSpc>
                <a:spcPct val="90000"/>
              </a:lnSpc>
              <a:spcBef>
                <a:spcPts val="1200"/>
              </a:spcBef>
              <a:spcAft>
                <a:spcPct val="0"/>
              </a:spcAft>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indent="-228600">
              <a:lnSpc>
                <a:spcPct val="108000"/>
              </a:lnSpc>
              <a:spcBef>
                <a:spcPts val="1800"/>
              </a:spcBef>
              <a:buFont typeface="Arial"/>
              <a:buChar char="•"/>
              <a:tabLst>
                <a:tab pos="241300" algn="l"/>
              </a:tabLst>
            </a:pPr>
            <a:r>
              <a:rPr lang="en-US" sz="3200" dirty="0">
                <a:ea typeface="MS PGothic"/>
              </a:rPr>
              <a:t>Includes K-3 </a:t>
            </a:r>
            <a:r>
              <a:rPr lang="en-US" sz="3200" i="1" dirty="0">
                <a:ea typeface="MS PGothic"/>
              </a:rPr>
              <a:t>English language arts </a:t>
            </a:r>
            <a:r>
              <a:rPr lang="en-US" sz="3200" dirty="0">
                <a:ea typeface="MS PGothic"/>
              </a:rPr>
              <a:t>assessments to help prepare all students to read at grade level by end of grade 3</a:t>
            </a:r>
          </a:p>
          <a:p>
            <a:pPr marL="927100" lvl="1" indent="-457200">
              <a:lnSpc>
                <a:spcPct val="108000"/>
              </a:lnSpc>
              <a:spcBef>
                <a:spcPts val="1800"/>
              </a:spcBef>
              <a:tabLst>
                <a:tab pos="241300" algn="l"/>
              </a:tabLst>
            </a:pPr>
            <a:r>
              <a:rPr lang="en-US" sz="3000" b="1" dirty="0"/>
              <a:t>Michigan’s Early  Literacy and Mathematics Benchmark Assessments: </a:t>
            </a:r>
            <a:r>
              <a:rPr lang="en-US" sz="3000" dirty="0"/>
              <a:t>Now provided </a:t>
            </a:r>
            <a:r>
              <a:rPr lang="en-US" sz="3000" b="1" dirty="0"/>
              <a:t>3 times per year </a:t>
            </a:r>
            <a:r>
              <a:rPr lang="en-US" sz="3000" dirty="0"/>
              <a:t>by MDE at no cost to districts; qualifies as an approved “Initial” assessment</a:t>
            </a:r>
          </a:p>
          <a:p>
            <a:pPr marL="927100" lvl="1" indent="-457200">
              <a:lnSpc>
                <a:spcPct val="108000"/>
              </a:lnSpc>
              <a:spcBef>
                <a:spcPts val="1800"/>
              </a:spcBef>
              <a:tabLst>
                <a:tab pos="241300" algn="l"/>
              </a:tabLst>
            </a:pPr>
            <a:r>
              <a:rPr lang="en-US" sz="3000" b="1" dirty="0"/>
              <a:t>Vendor-provided</a:t>
            </a:r>
            <a:r>
              <a:rPr lang="en-US" sz="3000" dirty="0"/>
              <a:t> computer adaptive, benchmark, diagnostic, or screener assessments, paid for by districts (State reimbursement grants discontinued starting FY 2020)</a:t>
            </a:r>
          </a:p>
        </p:txBody>
      </p:sp>
    </p:spTree>
    <p:extLst>
      <p:ext uri="{BB962C8B-B14F-4D97-AF65-F5344CB8AC3E}">
        <p14:creationId xmlns:p14="http://schemas.microsoft.com/office/powerpoint/2010/main" val="109573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64EFF9-D5F4-4A55-9B96-4DD62CB67799}"/>
              </a:ext>
            </a:extLst>
          </p:cNvPr>
          <p:cNvSpPr>
            <a:spLocks noGrp="1"/>
          </p:cNvSpPr>
          <p:nvPr>
            <p:ph type="title"/>
          </p:nvPr>
        </p:nvSpPr>
        <p:spPr>
          <a:xfrm>
            <a:off x="538164" y="365125"/>
            <a:ext cx="10222764" cy="734002"/>
          </a:xfrm>
        </p:spPr>
        <p:txBody>
          <a:bodyPr/>
          <a:lstStyle/>
          <a:p>
            <a:r>
              <a:rPr lang="en-US" b="1" spc="-75" dirty="0"/>
              <a:t>System Features </a:t>
            </a:r>
            <a:r>
              <a:rPr lang="en-US" sz="2800" spc="-75" dirty="0"/>
              <a:t>(cont’d)</a:t>
            </a:r>
            <a:endParaRPr lang="en-US" sz="2800" b="1" dirty="0">
              <a:solidFill>
                <a:srgbClr val="FF0000"/>
              </a:solidFill>
            </a:endParaRPr>
          </a:p>
        </p:txBody>
      </p:sp>
      <p:sp>
        <p:nvSpPr>
          <p:cNvPr id="5" name="object 4">
            <a:extLst>
              <a:ext uri="{FF2B5EF4-FFF2-40B4-BE49-F238E27FC236}">
                <a16:creationId xmlns:a16="http://schemas.microsoft.com/office/drawing/2014/main" id="{D3909E1F-322A-4F00-A059-0D0F034C95E0}"/>
              </a:ext>
            </a:extLst>
          </p:cNvPr>
          <p:cNvSpPr txBox="1">
            <a:spLocks/>
          </p:cNvSpPr>
          <p:nvPr/>
        </p:nvSpPr>
        <p:spPr bwMode="auto">
          <a:xfrm>
            <a:off x="646545" y="1314190"/>
            <a:ext cx="10541068" cy="4493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457200" indent="-365760" algn="l" rtl="0" eaLnBrk="1" fontAlgn="base" hangingPunct="1">
              <a:lnSpc>
                <a:spcPct val="90000"/>
              </a:lnSpc>
              <a:spcBef>
                <a:spcPts val="1000"/>
              </a:spcBef>
              <a:spcAft>
                <a:spcPct val="0"/>
              </a:spcAft>
              <a:buFont typeface="Arial" panose="020B0604020202020204" pitchFamily="34" charset="0"/>
              <a:buChar char="•"/>
              <a:defRPr sz="3600" kern="1200">
                <a:solidFill>
                  <a:schemeClr val="tx1"/>
                </a:solidFill>
                <a:latin typeface="Calibri"/>
                <a:ea typeface="MS PGothic" panose="020B0600070205080204" pitchFamily="34" charset="-128"/>
                <a:cs typeface="Calibri"/>
              </a:defRPr>
            </a:lvl1pPr>
            <a:lvl2pPr marL="914400" indent="-365760" algn="l" rtl="0" eaLnBrk="1" fontAlgn="base" hangingPunct="1">
              <a:lnSpc>
                <a:spcPct val="90000"/>
              </a:lnSpc>
              <a:spcBef>
                <a:spcPts val="1200"/>
              </a:spcBef>
              <a:spcAft>
                <a:spcPct val="0"/>
              </a:spcAft>
              <a:buSzPct val="80000"/>
              <a:buFont typeface="Courier New" panose="02070309020205020404" pitchFamily="49" charset="0"/>
              <a:buChar char="o"/>
              <a:defRPr sz="3200" kern="1200">
                <a:solidFill>
                  <a:schemeClr val="tx1"/>
                </a:solidFill>
                <a:latin typeface="Calibri"/>
                <a:ea typeface="MS PGothic" panose="020B0600070205080204" pitchFamily="34" charset="-128"/>
                <a:cs typeface="Calibri"/>
              </a:defRPr>
            </a:lvl2pPr>
            <a:lvl3pPr marL="1371600" indent="-365760" algn="l" rtl="0" eaLnBrk="1" fontAlgn="base" hangingPunct="1">
              <a:lnSpc>
                <a:spcPct val="90000"/>
              </a:lnSpc>
              <a:spcBef>
                <a:spcPts val="1200"/>
              </a:spcBef>
              <a:spcAft>
                <a:spcPct val="0"/>
              </a:spcAft>
              <a:buSzPct val="90000"/>
              <a:buFont typeface="Wingdings" panose="05000000000000000000" pitchFamily="2" charset="2"/>
              <a:buChar char="§"/>
              <a:defRPr sz="2800" kern="1200">
                <a:solidFill>
                  <a:schemeClr val="tx1"/>
                </a:solidFill>
                <a:latin typeface="Calibri"/>
                <a:ea typeface="MS PGothic" panose="020B0600070205080204" pitchFamily="34" charset="-128"/>
                <a:cs typeface="Calibri"/>
              </a:defRPr>
            </a:lvl3pPr>
            <a:lvl4pPr marL="1828800" indent="-365760" algn="l" rtl="0" eaLnBrk="1" fontAlgn="base" hangingPunct="1">
              <a:lnSpc>
                <a:spcPct val="90000"/>
              </a:lnSpc>
              <a:spcBef>
                <a:spcPts val="1200"/>
              </a:spcBef>
              <a:spcAft>
                <a:spcPct val="0"/>
              </a:spcAft>
              <a:buSzPct val="80000"/>
              <a:buFont typeface="Wingdings" panose="05000000000000000000" pitchFamily="2" charset="2"/>
              <a:buChar char="q"/>
              <a:defRPr sz="2400" kern="1200">
                <a:solidFill>
                  <a:schemeClr val="tx1"/>
                </a:solidFill>
                <a:latin typeface="Calibri"/>
                <a:ea typeface="MS PGothic" panose="020B0600070205080204" pitchFamily="34" charset="-128"/>
                <a:cs typeface="Calibri"/>
              </a:defRPr>
            </a:lvl4pPr>
            <a:lvl5pPr marL="2171700" indent="-365760" algn="l" rtl="0" eaLnBrk="1" fontAlgn="base" hangingPunct="1">
              <a:lnSpc>
                <a:spcPct val="90000"/>
              </a:lnSpc>
              <a:spcBef>
                <a:spcPts val="1200"/>
              </a:spcBef>
              <a:spcAft>
                <a:spcPct val="0"/>
              </a:spcAft>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indent="-228600">
              <a:lnSpc>
                <a:spcPct val="108000"/>
              </a:lnSpc>
              <a:spcBef>
                <a:spcPts val="1800"/>
              </a:spcBef>
              <a:buFont typeface="Arial"/>
              <a:buChar char="•"/>
              <a:tabLst>
                <a:tab pos="241300" algn="l"/>
              </a:tabLst>
            </a:pPr>
            <a:r>
              <a:rPr lang="en-US" sz="3200" dirty="0">
                <a:ea typeface="MS PGothic"/>
              </a:rPr>
              <a:t>Encourages use of district-selected benchmark assessments </a:t>
            </a:r>
            <a:br>
              <a:rPr lang="en-US" sz="3200" dirty="0">
                <a:ea typeface="MS PGothic"/>
              </a:rPr>
            </a:br>
            <a:r>
              <a:rPr lang="en-US" sz="3200" dirty="0">
                <a:ea typeface="MS PGothic"/>
              </a:rPr>
              <a:t>K-8 as an important practice to inform program improvement and measure within-year student progress. This option is at district’s choice and cost. </a:t>
            </a:r>
          </a:p>
          <a:p>
            <a:pPr marL="927100" lvl="1" indent="-457200">
              <a:lnSpc>
                <a:spcPct val="108000"/>
              </a:lnSpc>
              <a:spcBef>
                <a:spcPts val="1800"/>
              </a:spcBef>
              <a:tabLst>
                <a:tab pos="241300" algn="l"/>
              </a:tabLst>
            </a:pPr>
            <a:r>
              <a:rPr lang="en-US" sz="3000" b="1" dirty="0">
                <a:ea typeface="MS PGothic"/>
              </a:rPr>
              <a:t>K-3</a:t>
            </a:r>
            <a:r>
              <a:rPr lang="en-US" sz="3000" dirty="0">
                <a:ea typeface="MS PGothic"/>
              </a:rPr>
              <a:t> </a:t>
            </a:r>
            <a:r>
              <a:rPr lang="en-US" sz="3000" i="1" dirty="0">
                <a:ea typeface="MS PGothic"/>
              </a:rPr>
              <a:t>mathematics</a:t>
            </a:r>
            <a:r>
              <a:rPr lang="en-US" sz="3000" dirty="0">
                <a:ea typeface="MS PGothic"/>
              </a:rPr>
              <a:t> benchmark assessments </a:t>
            </a:r>
            <a:br>
              <a:rPr lang="en-US" sz="3000" dirty="0">
                <a:ea typeface="MS PGothic"/>
              </a:rPr>
            </a:br>
            <a:r>
              <a:rPr lang="en-US" sz="3000" dirty="0">
                <a:ea typeface="MS PGothic"/>
              </a:rPr>
              <a:t>(</a:t>
            </a:r>
            <a:r>
              <a:rPr lang="en-US" sz="2600" b="1" dirty="0">
                <a:ea typeface="MS PGothic"/>
              </a:rPr>
              <a:t>Michigan’s Early  Literacy and Mathematics Benchmark Assessments </a:t>
            </a:r>
            <a:r>
              <a:rPr lang="en-US" sz="2600" dirty="0">
                <a:ea typeface="MS PGothic"/>
              </a:rPr>
              <a:t>available at no cost for grades K-2)</a:t>
            </a:r>
          </a:p>
          <a:p>
            <a:pPr marL="927100" lvl="1" indent="-457200">
              <a:lnSpc>
                <a:spcPct val="108000"/>
              </a:lnSpc>
              <a:spcBef>
                <a:spcPts val="1800"/>
              </a:spcBef>
              <a:tabLst>
                <a:tab pos="241300" algn="l"/>
              </a:tabLst>
            </a:pPr>
            <a:r>
              <a:rPr lang="en-US" sz="3000" b="1" dirty="0"/>
              <a:t>4-8 </a:t>
            </a:r>
            <a:r>
              <a:rPr lang="en-US" sz="3000" i="1" dirty="0"/>
              <a:t>ELA and mathematics</a:t>
            </a:r>
            <a:endParaRPr lang="en-US" sz="3000" dirty="0"/>
          </a:p>
        </p:txBody>
      </p:sp>
    </p:spTree>
    <p:extLst>
      <p:ext uri="{BB962C8B-B14F-4D97-AF65-F5344CB8AC3E}">
        <p14:creationId xmlns:p14="http://schemas.microsoft.com/office/powerpoint/2010/main" val="387032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877" y="323082"/>
            <a:ext cx="9403603" cy="677108"/>
          </a:xfrm>
          <a:prstGeom prst="rect">
            <a:avLst/>
          </a:prstGeom>
        </p:spPr>
        <p:txBody>
          <a:bodyPr vert="horz" wrap="square" lIns="0" tIns="0" rIns="0" bIns="0" rtlCol="0">
            <a:spAutoFit/>
          </a:bodyPr>
          <a:lstStyle/>
          <a:p>
            <a:pPr marL="12700">
              <a:lnSpc>
                <a:spcPct val="100000"/>
              </a:lnSpc>
            </a:pPr>
            <a:r>
              <a:rPr lang="en-US" b="1" dirty="0"/>
              <a:t>Michigan’s Assessment System</a:t>
            </a:r>
            <a:endParaRPr b="1" spc="-25" dirty="0">
              <a:solidFill>
                <a:srgbClr val="FF0000"/>
              </a:solidFill>
            </a:endParaRPr>
          </a:p>
        </p:txBody>
      </p:sp>
      <p:pic>
        <p:nvPicPr>
          <p:cNvPr id="4" name="Picture 3">
            <a:extLst>
              <a:ext uri="{FF2B5EF4-FFF2-40B4-BE49-F238E27FC236}">
                <a16:creationId xmlns:a16="http://schemas.microsoft.com/office/drawing/2014/main" id="{2FA09BD0-DAA1-472D-AD52-5B92720B16F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563" t="16209" r="3830" b="15737"/>
          <a:stretch/>
        </p:blipFill>
        <p:spPr>
          <a:xfrm>
            <a:off x="532877" y="1000189"/>
            <a:ext cx="9632906" cy="5470163"/>
          </a:xfrm>
          <a:prstGeom prst="rect">
            <a:avLst/>
          </a:prstGeom>
        </p:spPr>
      </p:pic>
    </p:spTree>
    <p:extLst>
      <p:ext uri="{BB962C8B-B14F-4D97-AF65-F5344CB8AC3E}">
        <p14:creationId xmlns:p14="http://schemas.microsoft.com/office/powerpoint/2010/main" val="4204697297"/>
      </p:ext>
    </p:extLst>
  </p:cSld>
  <p:clrMapOvr>
    <a:masterClrMapping/>
  </p:clrMapOvr>
</p:sld>
</file>

<file path=ppt/theme/theme1.xml><?xml version="1.0" encoding="utf-8"?>
<a:theme xmlns:a="http://schemas.openxmlformats.org/drawingml/2006/main" name="MASTER Michigan ESSA Template Cover and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edback Template [Read-Only] [Compatibility Mode]" id="{F8261F34-EC07-473E-91A7-BBCA89708592}" vid="{94B78EDE-20F7-46B5-AFD6-7E4DF3B779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E175CEFD5C14A90AE264F49130B61" ma:contentTypeVersion="46" ma:contentTypeDescription="Create a new document." ma:contentTypeScope="" ma:versionID="7fd7223236ff148dbe636b21d6b64fe5">
  <xsd:schema xmlns:xsd="http://www.w3.org/2001/XMLSchema" xmlns:xs="http://www.w3.org/2001/XMLSchema" xmlns:p="http://schemas.microsoft.com/office/2006/metadata/properties" xmlns:ns2="08b3aaeb-5092-412b-9ce5-453075ea7bed" xmlns:ns3="b46d5140-0062-43f9-8820-2f409c0c06c3" xmlns:ns4="e4664c3e-f049-4574-bd7d-7499d2032cca" targetNamespace="http://schemas.microsoft.com/office/2006/metadata/properties" ma:root="true" ma:fieldsID="3bd5beb62e44a913baa318a4317ae265" ns2:_="" ns3:_="" ns4:_="">
    <xsd:import namespace="08b3aaeb-5092-412b-9ce5-453075ea7bed"/>
    <xsd:import namespace="b46d5140-0062-43f9-8820-2f409c0c06c3"/>
    <xsd:import namespace="e4664c3e-f049-4574-bd7d-7499d2032cca"/>
    <xsd:element name="properties">
      <xsd:complexType>
        <xsd:sequence>
          <xsd:element name="documentManagement">
            <xsd:complexType>
              <xsd:all>
                <xsd:element ref="ns2:Status" minOccurs="0"/>
                <xsd:element ref="ns2:Assessment" minOccurs="0"/>
                <xsd:element ref="ns2:Category" minOccurs="0"/>
                <xsd:element ref="ns3:SharedWithUsers" minOccurs="0"/>
                <xsd:element ref="ns3:SharedWithDetails" minOccurs="0"/>
                <xsd:element ref="ns2:Sub_x002d_Category" minOccurs="0"/>
                <xsd:element ref="ns2:Team" minOccurs="0"/>
                <xsd:element ref="ns2:MDE_x0020_Owner" minOccurs="0"/>
                <xsd:element ref="ns2:MEASINC_x0020_OWNER" minOccurs="0"/>
                <xsd:element ref="ns3:LastSharedByUser" minOccurs="0"/>
                <xsd:element ref="ns3:LastSharedByTime" minOccurs="0"/>
                <xsd:element ref="ns2:MediaServiceMetadata" minOccurs="0"/>
                <xsd:element ref="ns2:MediaServiceFastMetadata" minOccurs="0"/>
                <xsd:element ref="ns2:MediaServiceAutoTags" minOccurs="0"/>
                <xsd:element ref="ns2:Process_x0020_Area" minOccurs="0"/>
                <xsd:element ref="ns2:Business_x0020_Function" minOccurs="0"/>
                <xsd:element ref="ns2:MediaServiceDateTaken" minOccurs="0"/>
                <xsd:element ref="ns2:ACT_x0020_Category" minOccurs="0"/>
                <xsd:element ref="ns2:ACT_x0020_Sub_x002d_Category" minOccurs="0"/>
                <xsd:element ref="ns2:DRC_x0020_Category" minOccurs="0"/>
                <xsd:element ref="ns2:DRC_x0020_Sub_x002d_Category" minOccurs="0"/>
                <xsd:element ref="ns2:DAS_x0020_Categories" minOccurs="0"/>
                <xsd:element ref="ns2:DAS_x0020_Sub_x002d_Category" minOccurs="0"/>
                <xsd:element ref="ns2:CollegeBoard_x0020_Assessments" minOccurs="0"/>
                <xsd:element ref="ns2:MediaServiceLocation" minOccurs="0"/>
                <xsd:element ref="ns4:TaxKeywordTaxHTField" minOccurs="0"/>
                <xsd:element ref="ns4:TaxCatchAll" minOccurs="0"/>
                <xsd:element ref="ns2:DAS_x0020_Status" minOccurs="0"/>
                <xsd:element ref="ns2:What_x0027_s_x0020_New_x003f_" minOccurs="0"/>
                <xsd:element ref="ns2:Expiration" minOccurs="0"/>
                <xsd:element ref="ns2:MediaServiceOCR" minOccurs="0"/>
                <xsd:element ref="ns2:Date" minOccurs="0"/>
                <xsd:element ref="ns2:MediaServiceEventHashCode" minOccurs="0"/>
                <xsd:element ref="ns2:MediaServiceGenerationTime" minOccurs="0"/>
                <xsd:element ref="ns2:wyxi" minOccurs="0"/>
                <xsd:element ref="ns2:jzjz" minOccurs="0"/>
                <xsd:element ref="ns2:rc1j" minOccurs="0"/>
                <xsd:element ref="ns2:vr9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3aaeb-5092-412b-9ce5-453075ea7bed" elementFormDefault="qualified">
    <xsd:import namespace="http://schemas.microsoft.com/office/2006/documentManagement/types"/>
    <xsd:import namespace="http://schemas.microsoft.com/office/infopath/2007/PartnerControls"/>
    <xsd:element name="Status" ma:index="8" nillable="true" ma:displayName="Status" ma:format="Dropdown" ma:indexed="true" ma:internalName="Status">
      <xsd:simpleType>
        <xsd:restriction base="dms:Choice">
          <xsd:enumeration value="Draft"/>
          <xsd:enumeration value="Ready for Review"/>
          <xsd:enumeration value="In Review"/>
          <xsd:enumeration value="Ready for ADA"/>
          <xsd:enumeration value="Revisions Needed"/>
          <xsd:enumeration value="Waiting for Approval"/>
          <xsd:enumeration value="In Development"/>
          <xsd:enumeration value="Approved"/>
          <xsd:enumeration value="Final"/>
        </xsd:restriction>
      </xsd:simpleType>
    </xsd:element>
    <xsd:element name="Assessment" ma:index="9" nillable="true" ma:displayName="Assessment" ma:format="Dropdown" ma:internalName="Assessment">
      <xsd:complexType>
        <xsd:complexContent>
          <xsd:extension base="dms:MultiChoice">
            <xsd:sequence>
              <xsd:element name="Value" maxOccurs="unbounded" minOccurs="0" nillable="true">
                <xsd:simpleType>
                  <xsd:restriction base="dms:Choice">
                    <xsd:enumeration value="Accountability"/>
                    <xsd:enumeration value="ACT WorkKeys"/>
                    <xsd:enumeration value="Early Literacy"/>
                    <xsd:enumeration value="Educator Services"/>
                    <xsd:enumeration value="Evaluation and Strategic Research"/>
                    <xsd:enumeration value="FAME"/>
                    <xsd:enumeration value="KEA"/>
                    <xsd:enumeration value="MI-Access"/>
                    <xsd:enumeration value="MME"/>
                    <xsd:enumeration value="M-STEP"/>
                    <xsd:enumeration value="PSAT10"/>
                    <xsd:enumeration value="PSAT8/9"/>
                    <xsd:enumeration value="SAT"/>
                    <xsd:enumeration value="WIDA"/>
                    <xsd:enumeration value="N/A"/>
                  </xsd:restriction>
                </xsd:simpleType>
              </xsd:element>
            </xsd:sequence>
          </xsd:extension>
        </xsd:complexContent>
      </xsd:complexType>
    </xsd:element>
    <xsd:element name="Category" ma:index="10" nillable="true" ma:displayName="MeasInc Category" ma:format="Dropdown" ma:internalName="Category">
      <xsd:simpleType>
        <xsd:restriction base="dms:Choice">
          <xsd:enumeration value="Administrative"/>
          <xsd:enumeration value="Aggregate Data File"/>
          <xsd:enumeration value="Call Center"/>
          <xsd:enumeration value="CAT"/>
          <xsd:enumeration value="Data Corrections"/>
          <xsd:enumeration value="Data Files"/>
          <xsd:enumeration value="Document Retention"/>
          <xsd:enumeration value="Erasure Analysis"/>
          <xsd:enumeration value="Email"/>
          <xsd:enumeration value="Field Communications"/>
          <xsd:enumeration value="Form Assignment"/>
          <xsd:enumeration value="Form Validation"/>
          <xsd:enumeration value="Handscoring"/>
          <xsd:enumeration value="Item Exports/Imorts"/>
          <xsd:enumeration value="Knowledge Articles"/>
          <xsd:enumeration value="Manuals"/>
          <xsd:enumeration value="Materials"/>
          <xsd:enumeration value="Mi-Learn"/>
          <xsd:enumeration value="M-STEP Master Test Cases"/>
          <xsd:enumeration value="Online"/>
          <xsd:enumeration value="Other"/>
          <xsd:enumeration value="Pre-Id"/>
          <xsd:enumeration value="Psychometric"/>
          <xsd:enumeration value="RawtoScale"/>
          <xsd:enumeration value="Reports"/>
          <xsd:enumeration value="SAT"/>
          <xsd:enumeration value="Scanning"/>
          <xsd:enumeration value="Scores"/>
          <xsd:enumeration value="SI&amp;P"/>
          <xsd:enumeration value="Site Data"/>
          <xsd:enumeration value="Spotlight"/>
          <xsd:enumeration value="Student Data File"/>
          <xsd:enumeration value="Test Directions"/>
          <xsd:enumeration value="Test Security"/>
          <xsd:enumeration value="Test Sessions"/>
          <xsd:enumeration value="Tested Roster"/>
          <xsd:enumeration value="TestMaps"/>
          <xsd:enumeration value="Training"/>
          <xsd:enumeration value="Training Manual"/>
          <xsd:enumeration value="Travel Forms"/>
          <xsd:enumeration value="Weekly Meeting"/>
          <xsd:enumeration value="Writing Sample CD"/>
          <xsd:enumeration value="N/A"/>
        </xsd:restriction>
      </xsd:simpleType>
    </xsd:element>
    <xsd:element name="Sub_x002d_Category" ma:index="13" nillable="true" ma:displayName="MeasInc Sub-Category" ma:format="Dropdown" ma:internalName="Sub_x002d_Category">
      <xsd:simpleType>
        <xsd:restriction base="dms:Choice">
          <xsd:enumeration value="Accommodations and Supports"/>
          <xsd:enumeration value="Assessments Role Checklists"/>
          <xsd:enumeration value="ATR"/>
          <xsd:enumeration value="BoilerPlate"/>
          <xsd:enumeration value="CSV"/>
          <xsd:enumeration value="Data"/>
          <xsd:enumeration value="Guide to Reports"/>
          <xsd:enumeration value="Help"/>
          <xsd:enumeration value="Late Material"/>
          <xsd:enumeration value="Material Orders"/>
          <xsd:enumeration value="Missing Barcode"/>
          <xsd:enumeration value="Missing Materials"/>
          <xsd:enumeration value="Mockup"/>
          <xsd:enumeration value="Navigating and Accessing Reports"/>
          <xsd:enumeration value="Online Forms"/>
          <xsd:enumeration value="Other Material"/>
          <xsd:enumeration value="PPT"/>
          <xsd:enumeration value="Proficiency Ranges"/>
          <xsd:enumeration value="REQ"/>
          <xsd:enumeration value="Return of Materials"/>
          <xsd:enumeration value="Recorded  Sessions"/>
          <xsd:enumeration value="Screenshots"/>
          <xsd:enumeration value="Student Record Label"/>
          <xsd:enumeration value="TAMS"/>
          <xsd:enumeration value="Technology"/>
          <xsd:enumeration value="Target Ranges"/>
          <xsd:enumeration value="Test Directions"/>
          <xsd:enumeration value="Text/Documents"/>
          <xsd:enumeration value="Tutorials"/>
          <xsd:enumeration value="UAT Plan"/>
          <xsd:enumeration value="Webcasts"/>
          <xsd:enumeration value="Writing Samples"/>
          <xsd:enumeration value="N/A"/>
        </xsd:restriction>
      </xsd:simpleType>
    </xsd:element>
    <xsd:element name="Team" ma:index="14" nillable="true" ma:displayName="Team" ma:internalName="Team">
      <xsd:complexType>
        <xsd:complexContent>
          <xsd:extension base="dms:MultiChoice">
            <xsd:sequence>
              <xsd:element name="Value" maxOccurs="unbounded" minOccurs="0" nillable="true">
                <xsd:simpleType>
                  <xsd:restriction base="dms:Choice">
                    <xsd:enumeration value="DAS"/>
                    <xsd:enumeration value="OSI"/>
                    <xsd:enumeration value="OSA"/>
                    <xsd:enumeration value="PMO"/>
                    <xsd:enumeration value="UAT"/>
                    <xsd:enumeration value="MeasInc"/>
                    <xsd:enumeration value="DRC"/>
                    <xsd:enumeration value="SecureSite"/>
                    <xsd:enumeration value="N/A"/>
                  </xsd:restriction>
                </xsd:simpleType>
              </xsd:element>
            </xsd:sequence>
          </xsd:extension>
        </xsd:complexContent>
      </xsd:complexType>
    </xsd:element>
    <xsd:element name="MDE_x0020_Owner" ma:index="15" nillable="true" ma:displayName="MDE Owner" ma:list="UserInfo" ma:SearchPeopleOnly="false" ma:SharePointGroup="0" ma:internalName="MDE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ASINC_x0020_OWNER" ma:index="16" nillable="true" ma:displayName="MeasInc Owner" ma:list="UserInfo" ma:SearchPeopleOnly="false" ma:SharePointGroup="0" ma:internalName="MEASINC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element name="Process_x0020_Area" ma:index="22" nillable="true" ma:displayName="CollegeBoard Category" ma:format="Dropdown" ma:internalName="Process_x0020_Area">
      <xsd:simpleType>
        <xsd:restriction base="dms:Choice">
          <xsd:enumeration value="Agenda"/>
          <xsd:enumeration value="Answer Documents"/>
          <xsd:enumeration value="Customer Service"/>
          <xsd:enumeration value="Email"/>
          <xsd:enumeration value="Exception Report"/>
          <xsd:enumeration value="Field Communication"/>
          <xsd:enumeration value="Knowledge Articles"/>
          <xsd:enumeration value="Manual"/>
          <xsd:enumeration value="Minutes"/>
          <xsd:enumeration value="Other"/>
          <xsd:enumeration value="Pre-ID"/>
          <xsd:enumeration value="Reporting"/>
          <xsd:enumeration value="Scoring &amp; Scanning"/>
          <xsd:enumeration value="Spotlight"/>
          <xsd:enumeration value="Student Test Accommodations"/>
          <xsd:enumeration value="Test Administration"/>
          <xsd:enumeration value="Training"/>
          <xsd:enumeration value="Travel Form"/>
          <xsd:enumeration value="UAT"/>
          <xsd:enumeration value="Weekly Meeting"/>
        </xsd:restriction>
      </xsd:simpleType>
    </xsd:element>
    <xsd:element name="Business_x0020_Function" ma:index="23" nillable="true" ma:displayName="CollegeBoard Sub-Category" ma:format="Dropdown" ma:internalName="Business_x0020_Function">
      <xsd:simpleType>
        <xsd:restriction base="dms:Choice">
          <xsd:enumeration value="Accommodations and Support"/>
          <xsd:enumeration value="AI/TC Setup/Establishment"/>
          <xsd:enumeration value="Answer Sheet Verification Student AI/Reporting"/>
          <xsd:enumeration value="Guide to Reports"/>
          <xsd:enumeration value="Irregularity Reporting"/>
          <xsd:enumeration value="Late Material"/>
          <xsd:enumeration value="Missing Barcode"/>
          <xsd:enumeration value="Missing Materials"/>
          <xsd:enumeration value="Online Reporting"/>
          <xsd:enumeration value="Online Scoring"/>
          <xsd:enumeration value="Online Test Delivery"/>
          <xsd:enumeration value="Recorded Sessions"/>
          <xsd:enumeration value="Accountability Reporting"/>
          <xsd:enumeration value="Technical Report"/>
          <xsd:enumeration value="Tutorials"/>
          <xsd:enumeration value="Webcasts"/>
        </xsd:restriction>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ACT_x0020_Category" ma:index="25" nillable="true" ma:displayName="ACT Category" ma:format="Dropdown" ma:internalName="ACT_x0020_Category">
      <xsd:simpleType>
        <xsd:restriction base="dms:Choice">
          <xsd:enumeration value="Agenda"/>
          <xsd:enumeration value="Automated Report"/>
          <xsd:enumeration value="Email"/>
          <xsd:enumeration value="Exception Report"/>
          <xsd:enumeration value="Field Documentation"/>
          <xsd:enumeration value="Knowledge Articles"/>
          <xsd:enumeration value="Management Meeting"/>
          <xsd:enumeration value="Manuals"/>
          <xsd:enumeration value="Minutes"/>
          <xsd:enumeration value="Other"/>
          <xsd:enumeration value="Samples"/>
          <xsd:enumeration value="Spotlight Article"/>
          <xsd:enumeration value="Status Report"/>
          <xsd:enumeration value="Training"/>
          <xsd:enumeration value="Travel Form"/>
          <xsd:enumeration value="Technical Report"/>
          <xsd:enumeration value="UAT"/>
          <xsd:enumeration value="N/A"/>
        </xsd:restriction>
      </xsd:simpleType>
    </xsd:element>
    <xsd:element name="ACT_x0020_Sub_x002d_Category" ma:index="26" nillable="true" ma:displayName="ACT Sub-Category" ma:format="Dropdown" ma:internalName="ACT_x0020_Sub_x002d_Category">
      <xsd:simpleType>
        <xsd:restriction base="dms:Choice">
          <xsd:enumeration value="Missing Barcode"/>
        </xsd:restriction>
      </xsd:simpleType>
    </xsd:element>
    <xsd:element name="DRC_x0020_Category" ma:index="27" nillable="true" ma:displayName="DRC Category" ma:format="Dropdown" ma:internalName="DRC_x0020_Category">
      <xsd:simpleType>
        <xsd:restriction base="dms:Choice">
          <xsd:enumeration value="About This Report"/>
          <xsd:enumeration value="Administrative"/>
          <xsd:enumeration value="Aggregate Data File"/>
          <xsd:enumeration value="Automated Report"/>
          <xsd:enumeration value="Call Center"/>
          <xsd:enumeration value="CAT"/>
          <xsd:enumeration value="Data Corrections"/>
          <xsd:enumeration value="Data Files"/>
          <xsd:enumeration value="Document Retention"/>
          <xsd:enumeration value="Field Communications"/>
          <xsd:enumeration value="Handscoring"/>
          <xsd:enumeration value="Item Exports/Imorts"/>
          <xsd:enumeration value="Management Meeting"/>
          <xsd:enumeration value="Manuals"/>
          <xsd:enumeration value="Materials"/>
          <xsd:enumeration value="M-STEP Master Test Cases"/>
          <xsd:enumeration value="Online"/>
          <xsd:enumeration value="Pre-Id"/>
          <xsd:enumeration value="Psychometric"/>
          <xsd:enumeration value="RawtoScale"/>
          <xsd:enumeration value="Reports"/>
          <xsd:enumeration value="SAT"/>
          <xsd:enumeration value="Scanning"/>
          <xsd:enumeration value="Scores"/>
          <xsd:enumeration value="SI&amp;P"/>
          <xsd:enumeration value="Site Data"/>
          <xsd:enumeration value="Spotlight Article"/>
          <xsd:enumeration value="Student Data File"/>
          <xsd:enumeration value="Technical Report"/>
          <xsd:enumeration value="Test Directions"/>
          <xsd:enumeration value="Test Security"/>
          <xsd:enumeration value="Test Sessions"/>
          <xsd:enumeration value="Tested Roster"/>
          <xsd:enumeration value="TestMaps"/>
          <xsd:enumeration value="Training"/>
          <xsd:enumeration value="Training Material"/>
          <xsd:enumeration value="Travel Form"/>
          <xsd:enumeration value="Tutorials"/>
          <xsd:enumeration value="User Permissions"/>
          <xsd:enumeration value="Weekly Meetings"/>
          <xsd:enumeration value="Writing Sample CD"/>
        </xsd:restriction>
      </xsd:simpleType>
    </xsd:element>
    <xsd:element name="DRC_x0020_Sub_x002d_Category" ma:index="28" nillable="true" ma:displayName="DRC Sub-Category" ma:format="Dropdown" ma:internalName="DRC_x0020_Sub_x002d_Category">
      <xsd:simpleType>
        <xsd:restriction base="dms:Choice">
          <xsd:enumeration value="Accommodations and Supports"/>
          <xsd:enumeration value="ACT Workeys"/>
          <xsd:enumeration value="Assessment Role Checklists"/>
          <xsd:enumeration value="ATR"/>
          <xsd:enumeration value="BoilerPlate"/>
          <xsd:enumeration value="CSV"/>
          <xsd:enumeration value="DATA"/>
          <xsd:enumeration value="Guide to Reports"/>
          <xsd:enumeration value="Late Material"/>
          <xsd:enumeration value="Material Orders"/>
          <xsd:enumeration value="Missing Barcode"/>
          <xsd:enumeration value="Missing Materials"/>
          <xsd:enumeration value="Mockup"/>
          <xsd:enumeration value="Navigating and Accessing Reports"/>
          <xsd:enumeration value="Online Forms"/>
          <xsd:enumeration value="Other Material"/>
          <xsd:enumeration value="PPT"/>
          <xsd:enumeration value="Proficiency Ranges"/>
          <xsd:enumeration value="Recorded Sessions"/>
          <xsd:enumeration value="Report"/>
          <xsd:enumeration value="Return of Material"/>
          <xsd:enumeration value="Screenshots"/>
          <xsd:enumeration value="Script"/>
          <xsd:enumeration value="TAMS"/>
          <xsd:enumeration value="Target Documents"/>
          <xsd:enumeration value="Technology"/>
          <xsd:enumeration value="Test Directions"/>
          <xsd:enumeration value="Text/Document"/>
          <xsd:enumeration value="Tutorials"/>
          <xsd:enumeration value="UAT Plan"/>
          <xsd:enumeration value="Video Clips"/>
          <xsd:enumeration value="Webcasts"/>
        </xsd:restriction>
      </xsd:simpleType>
    </xsd:element>
    <xsd:element name="DAS_x0020_Categories" ma:index="29" nillable="true" ma:displayName="OEAA Category" ma:format="Dropdown" ma:internalName="DAS_x0020_Categories">
      <xsd:simpleType>
        <xsd:restriction base="dms:Choice">
          <xsd:enumeration value="Email"/>
          <xsd:enumeration value="Spotlight"/>
          <xsd:enumeration value="Webpage"/>
        </xsd:restriction>
      </xsd:simpleType>
    </xsd:element>
    <xsd:element name="DAS_x0020_Sub_x002d_Category" ma:index="30" nillable="true" ma:displayName="OEAA Sub-Category" ma:format="Dropdown" ma:internalName="DAS_x0020_Sub_x002d_Category">
      <xsd:simpleType>
        <xsd:restriction base="dms:Choice">
          <xsd:enumeration value="ACT Workkeys"/>
          <xsd:enumeration value="Assessment and Accountability Grades K-12"/>
          <xsd:enumeration value="Content Specific Information"/>
          <xsd:enumeration value="Current Assessment Administration"/>
          <xsd:enumeration value="Current Topics"/>
          <xsd:enumeration value="Early Literacy and Math Resources"/>
          <xsd:enumeration value="Functional Indpendence"/>
          <xsd:enumeration value="General Information"/>
          <xsd:enumeration value="MDE Evaluation and Research"/>
          <xsd:enumeration value="Michigan's Kindergarten Entry Assessment"/>
          <xsd:enumeration value="M-Step Grade 11 Science &amp; Social Studies"/>
          <xsd:enumeration value="Parent and Family Resources"/>
          <xsd:enumeration value="Parent/Student Information"/>
          <xsd:enumeration value="Participation and Supported Independence"/>
          <xsd:enumeration value="Partnerships and Consortiums"/>
          <xsd:enumeration value="Professional Development"/>
          <xsd:enumeration value="PSAT 8-9 and PSAT 10"/>
          <xsd:enumeration value="Reporting"/>
          <xsd:enumeration value="Request Data for Research"/>
          <xsd:enumeration value="SAT"/>
          <xsd:enumeration value="Student Supports and Accommodation"/>
          <xsd:enumeration value="Supported Independence and Participation"/>
          <xsd:enumeration value="Training"/>
          <xsd:enumeration value="What's New"/>
          <xsd:enumeration value="WIDA Screener and Kindergarten W-APT"/>
        </xsd:restriction>
      </xsd:simpleType>
    </xsd:element>
    <xsd:element name="CollegeBoard_x0020_Assessments" ma:index="31" nillable="true" ma:displayName="CollegeBoard Assessment" ma:internalName="CollegeBoard_x0020_Assessments">
      <xsd:complexType>
        <xsd:complexContent>
          <xsd:extension base="dms:MultiChoice">
            <xsd:sequence>
              <xsd:element name="Value" maxOccurs="unbounded" minOccurs="0" nillable="true">
                <xsd:simpleType>
                  <xsd:restriction base="dms:Choice">
                    <xsd:enumeration value="PSAT 8/9"/>
                    <xsd:enumeration value="PSAT 10"/>
                    <xsd:enumeration value="SAT"/>
                  </xsd:restriction>
                </xsd:simpleType>
              </xsd:element>
            </xsd:sequence>
          </xsd:extension>
        </xsd:complexContent>
      </xsd:complexType>
    </xsd:element>
    <xsd:element name="MediaServiceLocation" ma:index="32" nillable="true" ma:displayName="MediaServiceLocation" ma:description="" ma:internalName="MediaServiceLocation" ma:readOnly="true">
      <xsd:simpleType>
        <xsd:restriction base="dms:Text"/>
      </xsd:simpleType>
    </xsd:element>
    <xsd:element name="DAS_x0020_Status" ma:index="36" nillable="true" ma:displayName="OEAA Status" ma:format="Dropdown" ma:indexed="true" ma:internalName="DAS_x0020_Status">
      <xsd:simpleType>
        <xsd:restriction base="dms:Choice">
          <xsd:enumeration value="Ready for Review"/>
          <xsd:enumeration value="Needs Revisions"/>
          <xsd:enumeration value="Waiting for Approval"/>
          <xsd:enumeration value="Ready to ADA"/>
          <xsd:enumeration value="Ready to Post"/>
          <xsd:enumeration value="Final"/>
          <xsd:enumeration value="Published"/>
        </xsd:restriction>
      </xsd:simpleType>
    </xsd:element>
    <xsd:element name="What_x0027_s_x0020_New_x003f_" ma:index="37" nillable="true" ma:displayName="What's New?" ma:format="Dropdown" ma:internalName="What_x0027_s_x0020_New_x003f_">
      <xsd:simpleType>
        <xsd:restriction base="dms:Choice">
          <xsd:enumeration value="Yes"/>
          <xsd:enumeration value="No"/>
        </xsd:restriction>
      </xsd:simpleType>
    </xsd:element>
    <xsd:element name="Expiration" ma:index="38" nillable="true" ma:displayName="Expiration" ma:format="DateOnly" ma:internalName="Expiration">
      <xsd:simpleType>
        <xsd:restriction base="dms:DateTime"/>
      </xsd:simpleType>
    </xsd:element>
    <xsd:element name="MediaServiceOCR" ma:index="39" nillable="true" ma:displayName="MediaServiceOCR" ma:internalName="MediaServiceOCR" ma:readOnly="true">
      <xsd:simpleType>
        <xsd:restriction base="dms:Note">
          <xsd:maxLength value="255"/>
        </xsd:restriction>
      </xsd:simpleType>
    </xsd:element>
    <xsd:element name="Date" ma:index="40" nillable="true" ma:displayName="Date" ma:format="DateTime" ma:internalName="Date">
      <xsd:simpleType>
        <xsd:restriction base="dms:DateTime"/>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wyxi" ma:index="43" nillable="true" ma:displayName="Person or Group" ma:list="UserInfo" ma:internalName="wyx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zjz" ma:index="44" nillable="true" ma:displayName="Notes" ma:internalName="jzjz">
      <xsd:simpleType>
        <xsd:restriction base="dms:Note">
          <xsd:maxLength value="255"/>
        </xsd:restriction>
      </xsd:simpleType>
    </xsd:element>
    <xsd:element name="rc1j" ma:index="45" nillable="true" ma:displayName="Date and Time" ma:internalName="rc1j">
      <xsd:simpleType>
        <xsd:restriction base="dms:DateTime"/>
      </xsd:simpleType>
    </xsd:element>
    <xsd:element name="vr9n" ma:index="46" nillable="true" ma:displayName="Person or Group" ma:list="UserInfo" ma:internalName="vr9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6d5140-0062-43f9-8820-2f409c0c06c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KeywordTaxHTField" ma:index="34" nillable="true" ma:taxonomy="true" ma:internalName="TaxKeywordTaxHTField" ma:taxonomyFieldName="TaxKeyword" ma:displayName="Enterprise Keywords" ma:fieldId="{23f27201-bee3-471e-b2e7-b64fd8b7ca38}" ma:taxonomyMulti="true" ma:sspId="c0d83692-8000-456c-81e0-753272234f01" ma:termSetId="00000000-0000-0000-0000-000000000000" ma:anchorId="00000000-0000-0000-0000-000000000000" ma:open="true" ma:isKeyword="true">
      <xsd:complexType>
        <xsd:sequence>
          <xsd:element ref="pc:Terms" minOccurs="0" maxOccurs="1"/>
        </xsd:sequence>
      </xsd:complexType>
    </xsd:element>
    <xsd:element name="TaxCatchAll" ma:index="35" nillable="true" ma:displayName="Taxonomy Catch All Column" ma:description="" ma:hidden="true" ma:list="{fdd636ca-ce9a-43f5-b302-3ffdf28b5211}" ma:internalName="TaxCatchAll" ma:showField="CatchAllData" ma:web="f36b4f32-ad3a-49c4-a387-595e63305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46d5140-0062-43f9-8820-2f409c0c06c3">
      <UserInfo>
        <DisplayName>Ellis, Jan (MDE)</DisplayName>
        <AccountId>264</AccountId>
        <AccountType/>
      </UserInfo>
      <UserInfo>
        <DisplayName>Gohs, Phoebe (MDE)</DisplayName>
        <AccountId>217</AccountId>
        <AccountType/>
      </UserInfo>
      <UserInfo>
        <DisplayName>Cermak, Katherine (MDE)</DisplayName>
        <AccountId>62</AccountId>
        <AccountType/>
      </UserInfo>
      <UserInfo>
        <DisplayName>Jaquith, John (MDE)</DisplayName>
        <AccountId>132</AccountId>
        <AccountType/>
      </UserInfo>
      <UserInfo>
        <DisplayName>Murphy, Julie (MDE)</DisplayName>
        <AccountId>164</AccountId>
        <AccountType/>
      </UserInfo>
      <UserInfo>
        <DisplayName>Young, Kimberly (MDE)</DisplayName>
        <AccountId>259</AccountId>
        <AccountType/>
      </UserInfo>
      <UserInfo>
        <DisplayName>Paul, Jennifer (MDE)</DisplayName>
        <AccountId>125</AccountId>
        <AccountType/>
      </UserInfo>
      <UserInfo>
        <DisplayName>Reed, Steven (MDE)</DisplayName>
        <AccountId>1795</AccountId>
        <AccountType/>
      </UserInfo>
      <UserInfo>
        <DisplayName>Lower, Janet (MDE)</DisplayName>
        <AccountId>25</AccountId>
        <AccountType/>
      </UserInfo>
      <UserInfo>
        <DisplayName>Foote, Tina (MDE)</DisplayName>
        <AccountId>266</AccountId>
        <AccountType/>
      </UserInfo>
    </SharedWithUsers>
    <Assessment xmlns="08b3aaeb-5092-412b-9ce5-453075ea7bed"/>
    <Status xmlns="08b3aaeb-5092-412b-9ce5-453075ea7bed" xsi:nil="true"/>
    <Sub_x002d_Category xmlns="08b3aaeb-5092-412b-9ce5-453075ea7bed" xsi:nil="true"/>
    <Category xmlns="08b3aaeb-5092-412b-9ce5-453075ea7bed" xsi:nil="true"/>
    <DRC_x0020_Sub_x002d_Category xmlns="08b3aaeb-5092-412b-9ce5-453075ea7bed" xsi:nil="true"/>
    <DAS_x0020_Status xmlns="08b3aaeb-5092-412b-9ce5-453075ea7bed">Ready to ADA</DAS_x0020_Status>
    <MEASINC_x0020_OWNER xmlns="08b3aaeb-5092-412b-9ce5-453075ea7bed">
      <UserInfo>
        <DisplayName/>
        <AccountId xsi:nil="true"/>
        <AccountType/>
      </UserInfo>
    </MEASINC_x0020_OWNER>
    <Date xmlns="08b3aaeb-5092-412b-9ce5-453075ea7bed" xsi:nil="true"/>
    <jzjz xmlns="08b3aaeb-5092-412b-9ce5-453075ea7bed" xsi:nil="true"/>
    <Process_x0020_Area xmlns="08b3aaeb-5092-412b-9ce5-453075ea7bed" xsi:nil="true"/>
    <TaxKeywordTaxHTField xmlns="e4664c3e-f049-4574-bd7d-7499d2032cca">
      <Terms xmlns="http://schemas.microsoft.com/office/infopath/2007/PartnerControls"/>
    </TaxKeywordTaxHTField>
    <DAS_x0020_Sub_x002d_Category xmlns="08b3aaeb-5092-412b-9ce5-453075ea7bed" xsi:nil="true"/>
    <Expiration xmlns="08b3aaeb-5092-412b-9ce5-453075ea7bed" xsi:nil="true"/>
    <Team xmlns="08b3aaeb-5092-412b-9ce5-453075ea7bed"/>
    <DRC_x0020_Category xmlns="08b3aaeb-5092-412b-9ce5-453075ea7bed" xsi:nil="true"/>
    <MDE_x0020_Owner xmlns="08b3aaeb-5092-412b-9ce5-453075ea7bed">
      <UserInfo>
        <DisplayName/>
        <AccountId xsi:nil="true"/>
        <AccountType/>
      </UserInfo>
    </MDE_x0020_Owner>
    <TaxCatchAll xmlns="e4664c3e-f049-4574-bd7d-7499d2032cca"/>
    <vr9n xmlns="08b3aaeb-5092-412b-9ce5-453075ea7bed">
      <UserInfo>
        <DisplayName/>
        <AccountId xsi:nil="true"/>
        <AccountType/>
      </UserInfo>
    </vr9n>
    <DAS_x0020_Categories xmlns="08b3aaeb-5092-412b-9ce5-453075ea7bed" xsi:nil="true"/>
    <CollegeBoard_x0020_Assessments xmlns="08b3aaeb-5092-412b-9ce5-453075ea7bed"/>
    <What_x0027_s_x0020_New_x003f_ xmlns="08b3aaeb-5092-412b-9ce5-453075ea7bed" xsi:nil="true"/>
    <ACT_x0020_Category xmlns="08b3aaeb-5092-412b-9ce5-453075ea7bed" xsi:nil="true"/>
    <ACT_x0020_Sub_x002d_Category xmlns="08b3aaeb-5092-412b-9ce5-453075ea7bed" xsi:nil="true"/>
    <Business_x0020_Function xmlns="08b3aaeb-5092-412b-9ce5-453075ea7bed" xsi:nil="true"/>
    <wyxi xmlns="08b3aaeb-5092-412b-9ce5-453075ea7bed">
      <UserInfo>
        <DisplayName/>
        <AccountId xsi:nil="true"/>
        <AccountType/>
      </UserInfo>
    </wyxi>
    <rc1j xmlns="08b3aaeb-5092-412b-9ce5-453075ea7bed" xsi:nil="true"/>
  </documentManagement>
</p:properties>
</file>

<file path=customXml/itemProps1.xml><?xml version="1.0" encoding="utf-8"?>
<ds:datastoreItem xmlns:ds="http://schemas.openxmlformats.org/officeDocument/2006/customXml" ds:itemID="{02BBE0AF-02BB-4E59-930F-AAE593E20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3aaeb-5092-412b-9ce5-453075ea7bed"/>
    <ds:schemaRef ds:uri="b46d5140-0062-43f9-8820-2f409c0c06c3"/>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49223A-DD7A-445A-86ED-664BDE5759A7}">
  <ds:schemaRefs>
    <ds:schemaRef ds:uri="http://schemas.microsoft.com/sharepoint/v3/contenttype/forms"/>
  </ds:schemaRefs>
</ds:datastoreItem>
</file>

<file path=customXml/itemProps3.xml><?xml version="1.0" encoding="utf-8"?>
<ds:datastoreItem xmlns:ds="http://schemas.openxmlformats.org/officeDocument/2006/customXml" ds:itemID="{97C47C7E-94F7-46B3-B6C4-96017710EF9E}">
  <ds:schemaRefs>
    <ds:schemaRef ds:uri="http://schemas.microsoft.com/office/2006/metadata/properties"/>
    <ds:schemaRef ds:uri="http://schemas.microsoft.com/office/infopath/2007/PartnerControls"/>
    <ds:schemaRef ds:uri="b46d5140-0062-43f9-8820-2f409c0c06c3"/>
    <ds:schemaRef ds:uri="08b3aaeb-5092-412b-9ce5-453075ea7bed"/>
    <ds:schemaRef ds:uri="e4664c3e-f049-4574-bd7d-7499d2032cca"/>
  </ds:schemaRefs>
</ds:datastoreItem>
</file>

<file path=docProps/app.xml><?xml version="1.0" encoding="utf-8"?>
<Properties xmlns="http://schemas.openxmlformats.org/officeDocument/2006/extended-properties" xmlns:vt="http://schemas.openxmlformats.org/officeDocument/2006/docPropsVTypes">
  <Template>Accountability Action Team Feedback</Template>
  <TotalTime>23449</TotalTime>
  <Words>1686</Words>
  <Application>Microsoft Office PowerPoint</Application>
  <PresentationFormat>Widescreen</PresentationFormat>
  <Paragraphs>160</Paragraphs>
  <Slides>36</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36</vt:i4>
      </vt:variant>
      <vt:variant>
        <vt:lpstr>Custom Shows</vt:lpstr>
      </vt:variant>
      <vt:variant>
        <vt:i4>1</vt:i4>
      </vt:variant>
    </vt:vector>
  </HeadingPairs>
  <TitlesOfParts>
    <vt:vector size="43" baseType="lpstr">
      <vt:lpstr>Arial</vt:lpstr>
      <vt:lpstr>Calibri</vt:lpstr>
      <vt:lpstr>Courier New</vt:lpstr>
      <vt:lpstr>Times New Roman</vt:lpstr>
      <vt:lpstr>Wingdings</vt:lpstr>
      <vt:lpstr>MASTER Michigan ESSA Template Cover and Page</vt:lpstr>
      <vt:lpstr>Michigan’s 2019-20 State Assessment System</vt:lpstr>
      <vt:lpstr>Inside this presentation</vt:lpstr>
      <vt:lpstr>Why Assess Students? </vt:lpstr>
      <vt:lpstr>Why Assess Students? (cont’d)</vt:lpstr>
      <vt:lpstr>Michigan’s Assessment System: 2019-20</vt:lpstr>
      <vt:lpstr>System Features</vt:lpstr>
      <vt:lpstr>System Features (cont’d)</vt:lpstr>
      <vt:lpstr>System Features (cont’d)</vt:lpstr>
      <vt:lpstr>Michigan’s Assessment System</vt:lpstr>
      <vt:lpstr>MI-Access Assessment</vt:lpstr>
      <vt:lpstr>WIDA Program of Assessments</vt:lpstr>
      <vt:lpstr>State Summative Assessments</vt:lpstr>
      <vt:lpstr>Annual Assessment in Michigan</vt:lpstr>
      <vt:lpstr>State Summative Assessments</vt:lpstr>
      <vt:lpstr>State Summative Assessments (cont’d)</vt:lpstr>
      <vt:lpstr>M-STEP</vt:lpstr>
      <vt:lpstr>M-STEP Features</vt:lpstr>
      <vt:lpstr>M-STEP Features, cont’d</vt:lpstr>
      <vt:lpstr>State Assessment  for Students in Special Populations </vt:lpstr>
      <vt:lpstr>State Assessment  for Students in Special Populations, cont'd</vt:lpstr>
      <vt:lpstr>MI-Access, cont’d</vt:lpstr>
      <vt:lpstr>Nonpublic and Home-School Students </vt:lpstr>
      <vt:lpstr> District-selected Interim/Benchmark Assessment Options </vt:lpstr>
      <vt:lpstr>Interim/Benchmark Assessment</vt:lpstr>
      <vt:lpstr>Interim/Benchmark Assessment, cont’d</vt:lpstr>
      <vt:lpstr>Michigan Early Literacy and  Mathematics Benchmark Assessments</vt:lpstr>
      <vt:lpstr>State Support for  Formative Assessment Practices</vt:lpstr>
      <vt:lpstr>Formative Assessment Process</vt:lpstr>
      <vt:lpstr>Support  for Formative Assessment</vt:lpstr>
      <vt:lpstr>FAME (Formative Assessment for Michigan Educators)</vt:lpstr>
      <vt:lpstr>State Assessment Resources</vt:lpstr>
      <vt:lpstr>2020 Assessment Schedule</vt:lpstr>
      <vt:lpstr>Resources to Help Students Prepare  for State Summative Assessments</vt:lpstr>
      <vt:lpstr>Helpful District Communication Tools twice per year prior to testing &amp; data release</vt:lpstr>
      <vt:lpstr>Helpful Resources: MDE</vt:lpstr>
      <vt:lpstr>Questions? </vt:lpstr>
      <vt:lpstr>Full Feedback Forum Presentation</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Michigan’s Accountability System</dc:title>
  <dc:creator>Janzer, Christopher (MDE)</dc:creator>
  <cp:lastModifiedBy>Lower, Janet (MDE)</cp:lastModifiedBy>
  <cp:revision>494</cp:revision>
  <cp:lastPrinted>2019-11-25T19:32:21Z</cp:lastPrinted>
  <dcterms:created xsi:type="dcterms:W3CDTF">2016-07-07T20:18:10Z</dcterms:created>
  <dcterms:modified xsi:type="dcterms:W3CDTF">2020-01-16T11:17:19Z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0x010100683E175CEFD5C14A90AE264F49130B61</vt:lpwstr>
  </property>
  <property fmtid="{D5CDD505-2E9C-101B-9397-08002B2CF9AE}" pid="3" name="IconOverlay">
    <vt:lpwstr/>
  </property>
  <property fmtid="{D5CDD505-2E9C-101B-9397-08002B2CF9AE}" pid="4" name="TaxKeyword">
    <vt:lpwstr/>
  </property>
  <property fmtid="{D5CDD505-2E9C-101B-9397-08002B2CF9AE}" pid="5" name="Order">
    <vt:r8>2743500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AuthorIds_UIVersion_3072">
    <vt:lpwstr>860</vt:lpwstr>
  </property>
  <property fmtid="{D5CDD505-2E9C-101B-9397-08002B2CF9AE}" pid="11" name="AuthorIds_UIVersion_6144">
    <vt:lpwstr>860</vt:lpwstr>
  </property>
  <property fmtid="{D5CDD505-2E9C-101B-9397-08002B2CF9AE}" pid="12" name="AuthorIds_UIVersion_7680">
    <vt:lpwstr>264</vt:lpwstr>
  </property>
  <property fmtid="{D5CDD505-2E9C-101B-9397-08002B2CF9AE}" pid="13" name="AuthorIds_UIVersion_2048">
    <vt:lpwstr>860</vt:lpwstr>
  </property>
  <property fmtid="{D5CDD505-2E9C-101B-9397-08002B2CF9AE}" pid="14" name="Audience">
    <vt:lpwstr>School/District</vt:lpwstr>
  </property>
  <property fmtid="{D5CDD505-2E9C-101B-9397-08002B2CF9AE}" pid="15" name="MSIP_Label_2f46dfe0-534f-4c95-815c-5b1af86b9823_Enabled">
    <vt:lpwstr>True</vt:lpwstr>
  </property>
  <property fmtid="{D5CDD505-2E9C-101B-9397-08002B2CF9AE}" pid="16" name="MSIP_Label_2f46dfe0-534f-4c95-815c-5b1af86b9823_SiteId">
    <vt:lpwstr>d5fb7087-3777-42ad-966a-892ef47225d1</vt:lpwstr>
  </property>
  <property fmtid="{D5CDD505-2E9C-101B-9397-08002B2CF9AE}" pid="17" name="MSIP_Label_2f46dfe0-534f-4c95-815c-5b1af86b9823_Owner">
    <vt:lpwstr>WacykL@michigan.gov</vt:lpwstr>
  </property>
  <property fmtid="{D5CDD505-2E9C-101B-9397-08002B2CF9AE}" pid="18" name="MSIP_Label_2f46dfe0-534f-4c95-815c-5b1af86b9823_SetDate">
    <vt:lpwstr>2020-01-09T19:50:15.2703792Z</vt:lpwstr>
  </property>
  <property fmtid="{D5CDD505-2E9C-101B-9397-08002B2CF9AE}" pid="19" name="MSIP_Label_2f46dfe0-534f-4c95-815c-5b1af86b9823_Name">
    <vt:lpwstr>Public Data (Published to the Public)</vt:lpwstr>
  </property>
  <property fmtid="{D5CDD505-2E9C-101B-9397-08002B2CF9AE}" pid="20" name="MSIP_Label_2f46dfe0-534f-4c95-815c-5b1af86b9823_Application">
    <vt:lpwstr>Microsoft Azure Information Protection</vt:lpwstr>
  </property>
  <property fmtid="{D5CDD505-2E9C-101B-9397-08002B2CF9AE}" pid="21" name="MSIP_Label_2f46dfe0-534f-4c95-815c-5b1af86b9823_ActionId">
    <vt:lpwstr>e7c89933-ba9e-4f93-ac2d-a5eb1e0bff79</vt:lpwstr>
  </property>
  <property fmtid="{D5CDD505-2E9C-101B-9397-08002B2CF9AE}" pid="22" name="MSIP_Label_2f46dfe0-534f-4c95-815c-5b1af86b9823_Extended_MSFT_Method">
    <vt:lpwstr>Manual</vt:lpwstr>
  </property>
  <property fmtid="{D5CDD505-2E9C-101B-9397-08002B2CF9AE}" pid="23" name="Sensitivity">
    <vt:lpwstr>Public Data (Published to the Public)</vt:lpwstr>
  </property>
</Properties>
</file>