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7"/>
  </p:notesMasterIdLst>
  <p:handoutMasterIdLst>
    <p:handoutMasterId r:id="rId48"/>
  </p:handoutMasterIdLst>
  <p:sldIdLst>
    <p:sldId id="256" r:id="rId2"/>
    <p:sldId id="315" r:id="rId3"/>
    <p:sldId id="314" r:id="rId4"/>
    <p:sldId id="328" r:id="rId5"/>
    <p:sldId id="324" r:id="rId6"/>
    <p:sldId id="257" r:id="rId7"/>
    <p:sldId id="301" r:id="rId8"/>
    <p:sldId id="258" r:id="rId9"/>
    <p:sldId id="327" r:id="rId10"/>
    <p:sldId id="316" r:id="rId11"/>
    <p:sldId id="292" r:id="rId12"/>
    <p:sldId id="277" r:id="rId13"/>
    <p:sldId id="259" r:id="rId14"/>
    <p:sldId id="260" r:id="rId15"/>
    <p:sldId id="261" r:id="rId16"/>
    <p:sldId id="280" r:id="rId17"/>
    <p:sldId id="307" r:id="rId18"/>
    <p:sldId id="282" r:id="rId19"/>
    <p:sldId id="284" r:id="rId20"/>
    <p:sldId id="285" r:id="rId21"/>
    <p:sldId id="286" r:id="rId22"/>
    <p:sldId id="289" r:id="rId23"/>
    <p:sldId id="262" r:id="rId24"/>
    <p:sldId id="317" r:id="rId25"/>
    <p:sldId id="294" r:id="rId26"/>
    <p:sldId id="295" r:id="rId27"/>
    <p:sldId id="263" r:id="rId28"/>
    <p:sldId id="320" r:id="rId29"/>
    <p:sldId id="265" r:id="rId30"/>
    <p:sldId id="266" r:id="rId31"/>
    <p:sldId id="267" r:id="rId32"/>
    <p:sldId id="268" r:id="rId33"/>
    <p:sldId id="269" r:id="rId34"/>
    <p:sldId id="290" r:id="rId35"/>
    <p:sldId id="291" r:id="rId36"/>
    <p:sldId id="321" r:id="rId37"/>
    <p:sldId id="322" r:id="rId38"/>
    <p:sldId id="326" r:id="rId39"/>
    <p:sldId id="300" r:id="rId40"/>
    <p:sldId id="273" r:id="rId41"/>
    <p:sldId id="274" r:id="rId42"/>
    <p:sldId id="305" r:id="rId43"/>
    <p:sldId id="312" r:id="rId44"/>
    <p:sldId id="275" r:id="rId45"/>
    <p:sldId id="308" r:id="rId4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ul, Tammy (MDE)" initials="ST(" lastIdx="0" clrIdx="0">
    <p:extLst>
      <p:ext uri="{19B8F6BF-5375-455C-9EA6-DF929625EA0E}">
        <p15:presenceInfo xmlns:p15="http://schemas.microsoft.com/office/powerpoint/2012/main" userId="S-1-5-21-1935655697-1844823847-842925246-24500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84625" autoAdjust="0"/>
  </p:normalViewPr>
  <p:slideViewPr>
    <p:cSldViewPr snapToGrid="0">
      <p:cViewPr varScale="1">
        <p:scale>
          <a:sx n="78" d="100"/>
          <a:sy n="78" d="100"/>
        </p:scale>
        <p:origin x="126" y="366"/>
      </p:cViewPr>
      <p:guideLst/>
    </p:cSldViewPr>
  </p:slideViewPr>
  <p:notesTextViewPr>
    <p:cViewPr>
      <p:scale>
        <a:sx n="1" d="1"/>
        <a:sy n="1" d="1"/>
      </p:scale>
      <p:origin x="0" y="0"/>
    </p:cViewPr>
  </p:notesTextViewPr>
  <p:sorterViewPr>
    <p:cViewPr>
      <p:scale>
        <a:sx n="100" d="100"/>
        <a:sy n="100" d="100"/>
      </p:scale>
      <p:origin x="0" y="-419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2"/>
            <a:ext cx="3038475" cy="466725"/>
          </a:xfrm>
          <a:prstGeom prst="rect">
            <a:avLst/>
          </a:prstGeom>
        </p:spPr>
        <p:txBody>
          <a:bodyPr vert="horz" lIns="91438" tIns="45718" rIns="91438" bIns="45718" rtlCol="0"/>
          <a:lstStyle>
            <a:lvl1pPr algn="l">
              <a:defRPr sz="1200"/>
            </a:lvl1pPr>
          </a:lstStyle>
          <a:p>
            <a:endParaRPr lang="en-US"/>
          </a:p>
        </p:txBody>
      </p:sp>
      <p:sp>
        <p:nvSpPr>
          <p:cNvPr id="3" name="Date Placeholder 2"/>
          <p:cNvSpPr>
            <a:spLocks noGrp="1"/>
          </p:cNvSpPr>
          <p:nvPr>
            <p:ph type="dt" sz="quarter" idx="1"/>
          </p:nvPr>
        </p:nvSpPr>
        <p:spPr>
          <a:xfrm>
            <a:off x="3970340" y="2"/>
            <a:ext cx="3038475" cy="466725"/>
          </a:xfrm>
          <a:prstGeom prst="rect">
            <a:avLst/>
          </a:prstGeom>
        </p:spPr>
        <p:txBody>
          <a:bodyPr vert="horz" lIns="91438" tIns="45718" rIns="91438" bIns="45718" rtlCol="0"/>
          <a:lstStyle>
            <a:lvl1pPr algn="r">
              <a:defRPr sz="1200"/>
            </a:lvl1pPr>
          </a:lstStyle>
          <a:p>
            <a:fld id="{587177E6-75DF-4EAD-BFD9-A03444307C74}" type="datetimeFigureOut">
              <a:rPr lang="en-US" smtClean="0"/>
              <a:t>11/14/2018</a:t>
            </a:fld>
            <a:endParaRPr lang="en-US"/>
          </a:p>
        </p:txBody>
      </p:sp>
      <p:sp>
        <p:nvSpPr>
          <p:cNvPr id="4" name="Footer Placeholder 3"/>
          <p:cNvSpPr>
            <a:spLocks noGrp="1"/>
          </p:cNvSpPr>
          <p:nvPr>
            <p:ph type="ftr" sz="quarter" idx="2"/>
          </p:nvPr>
        </p:nvSpPr>
        <p:spPr>
          <a:xfrm>
            <a:off x="2" y="8829677"/>
            <a:ext cx="3038475" cy="466725"/>
          </a:xfrm>
          <a:prstGeom prst="rect">
            <a:avLst/>
          </a:prstGeom>
        </p:spPr>
        <p:txBody>
          <a:bodyPr vert="horz" lIns="91438" tIns="45718" rIns="91438" bIns="45718" rtlCol="0" anchor="b"/>
          <a:lstStyle>
            <a:lvl1pPr algn="l">
              <a:defRPr sz="1200"/>
            </a:lvl1pPr>
          </a:lstStyle>
          <a:p>
            <a:endParaRPr lang="en-US"/>
          </a:p>
        </p:txBody>
      </p:sp>
      <p:sp>
        <p:nvSpPr>
          <p:cNvPr id="5" name="Slide Number Placeholder 4"/>
          <p:cNvSpPr>
            <a:spLocks noGrp="1"/>
          </p:cNvSpPr>
          <p:nvPr>
            <p:ph type="sldNum" sz="quarter" idx="3"/>
          </p:nvPr>
        </p:nvSpPr>
        <p:spPr>
          <a:xfrm>
            <a:off x="3970340" y="8829677"/>
            <a:ext cx="3038475" cy="466725"/>
          </a:xfrm>
          <a:prstGeom prst="rect">
            <a:avLst/>
          </a:prstGeom>
        </p:spPr>
        <p:txBody>
          <a:bodyPr vert="horz" lIns="91438" tIns="45718" rIns="91438" bIns="45718" rtlCol="0" anchor="b"/>
          <a:lstStyle>
            <a:lvl1pPr algn="r">
              <a:defRPr sz="1200"/>
            </a:lvl1pPr>
          </a:lstStyle>
          <a:p>
            <a:fld id="{E06218F7-5C67-4160-9660-6FE311F7A4A5}" type="slidenum">
              <a:rPr lang="en-US" smtClean="0"/>
              <a:t>‹#›</a:t>
            </a:fld>
            <a:endParaRPr lang="en-US"/>
          </a:p>
        </p:txBody>
      </p:sp>
    </p:spTree>
    <p:extLst>
      <p:ext uri="{BB962C8B-B14F-4D97-AF65-F5344CB8AC3E}">
        <p14:creationId xmlns:p14="http://schemas.microsoft.com/office/powerpoint/2010/main" val="3183170402"/>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5" tIns="46587" rIns="93175" bIns="46587"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5" tIns="46587" rIns="93175" bIns="46587" rtlCol="0"/>
          <a:lstStyle>
            <a:lvl1pPr algn="r">
              <a:defRPr sz="1200"/>
            </a:lvl1pPr>
          </a:lstStyle>
          <a:p>
            <a:fld id="{9B177DD3-D8C7-4E34-BE59-629750FE9D93}" type="datetimeFigureOut">
              <a:rPr lang="en-US" smtClean="0"/>
              <a:t>11/14/2018</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5" tIns="46587" rIns="93175" bIns="46587" rtlCol="0" anchor="ctr"/>
          <a:lstStyle/>
          <a:p>
            <a:endParaRPr lang="en-US"/>
          </a:p>
        </p:txBody>
      </p:sp>
      <p:sp>
        <p:nvSpPr>
          <p:cNvPr id="5" name="Notes Placeholder 4"/>
          <p:cNvSpPr>
            <a:spLocks noGrp="1"/>
          </p:cNvSpPr>
          <p:nvPr>
            <p:ph type="body" sz="quarter" idx="3"/>
          </p:nvPr>
        </p:nvSpPr>
        <p:spPr>
          <a:xfrm>
            <a:off x="701040" y="4473894"/>
            <a:ext cx="5608320" cy="3660458"/>
          </a:xfrm>
          <a:prstGeom prst="rect">
            <a:avLst/>
          </a:prstGeom>
        </p:spPr>
        <p:txBody>
          <a:bodyPr vert="horz" lIns="93175" tIns="46587" rIns="93175" bIns="4658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5" tIns="46587" rIns="93175" bIns="46587"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5" tIns="46587" rIns="93175" bIns="46587" rtlCol="0" anchor="b"/>
          <a:lstStyle>
            <a:lvl1pPr algn="r">
              <a:defRPr sz="1200"/>
            </a:lvl1pPr>
          </a:lstStyle>
          <a:p>
            <a:fld id="{2D14DAB6-3A07-46EC-93D4-A1FCC097C0C0}" type="slidenum">
              <a:rPr lang="en-US" smtClean="0"/>
              <a:t>‹#›</a:t>
            </a:fld>
            <a:endParaRPr lang="en-US"/>
          </a:p>
        </p:txBody>
      </p:sp>
    </p:spTree>
    <p:extLst>
      <p:ext uri="{BB962C8B-B14F-4D97-AF65-F5344CB8AC3E}">
        <p14:creationId xmlns:p14="http://schemas.microsoft.com/office/powerpoint/2010/main" val="1415529367"/>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7813403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546220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499290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22481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2" defTabSz="914389">
              <a:defRPr/>
            </a:pPr>
            <a:endParaRPr lang="en-US" dirty="0"/>
          </a:p>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18822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17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935286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18</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096495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19</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2985702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20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94778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2D14DAB6-3A07-46EC-93D4-A1FCC097C0C0}" type="slidenum">
              <a:rPr lang="en-US" smtClean="0"/>
              <a:t>21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892012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233031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2D14DAB6-3A07-46EC-93D4-A1FCC097C0C0}" type="slidenum">
              <a:rPr lang="en-US" smtClean="0"/>
              <a:t>5</a:t>
            </a:fld>
            <a:endParaRPr lang="en-US"/>
          </a:p>
        </p:txBody>
      </p:sp>
    </p:spTree>
    <p:extLst>
      <p:ext uri="{BB962C8B-B14F-4D97-AF65-F5344CB8AC3E}">
        <p14:creationId xmlns:p14="http://schemas.microsoft.com/office/powerpoint/2010/main" val="39843783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23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32739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2D14DAB6-3A07-46EC-93D4-A1FCC097C0C0}" type="slidenum">
              <a:rPr lang="en-US" smtClean="0"/>
              <a:t>24</a:t>
            </a:fld>
            <a:endParaRPr lang="en-US"/>
          </a:p>
        </p:txBody>
      </p:sp>
    </p:spTree>
    <p:extLst>
      <p:ext uri="{BB962C8B-B14F-4D97-AF65-F5344CB8AC3E}">
        <p14:creationId xmlns:p14="http://schemas.microsoft.com/office/powerpoint/2010/main" val="407810696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baseline="0" dirty="0"/>
            </a:br>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25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41619160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26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656569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27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3897529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2D14DAB6-3A07-46EC-93D4-A1FCC097C0C0}" type="slidenum">
              <a:rPr lang="en-US" smtClean="0"/>
              <a:t>28</a:t>
            </a:fld>
            <a:endParaRPr lang="en-US"/>
          </a:p>
        </p:txBody>
      </p:sp>
    </p:spTree>
    <p:extLst>
      <p:ext uri="{BB962C8B-B14F-4D97-AF65-F5344CB8AC3E}">
        <p14:creationId xmlns:p14="http://schemas.microsoft.com/office/powerpoint/2010/main" val="327215457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defTabSz="914389">
              <a:defRPr/>
            </a:pPr>
            <a:r>
              <a:rPr lang="en-US" dirty="0"/>
              <a:t>*Districts most often use</a:t>
            </a:r>
            <a:r>
              <a:rPr lang="en-US" baseline="0" dirty="0"/>
              <a:t> the most recent October as the claim month for determining the ADP calculations.  It is up to the district what month is used.  We recommend using a month that best reflects the number of meals served and shows a good average for the year.</a:t>
            </a:r>
          </a:p>
          <a:p>
            <a:pPr marL="0" lvl="1" defTabSz="914389">
              <a:defRPr/>
            </a:pPr>
            <a:r>
              <a:rPr lang="en-US" dirty="0"/>
              <a:t>**If the SFA does not currently participate in a food program, such as CACFP or SFSP, but may do so in the future, indicate that on this page.  A note can be added under that program indicating that the SFA does not currently participate but reserves the right to add in the future.  </a:t>
            </a:r>
            <a:br>
              <a:rPr lang="en-US" dirty="0"/>
            </a:br>
            <a:endParaRPr lang="en-US" dirty="0"/>
          </a:p>
          <a:p>
            <a:pPr defTabSz="914389">
              <a:defRPr/>
            </a:pPr>
            <a:endParaRPr lang="en-US" dirty="0"/>
          </a:p>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29</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5630559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89">
              <a:defRPr/>
            </a:pPr>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81675924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89">
              <a:defRPr/>
            </a:pPr>
            <a:br>
              <a:rPr lang="en-US" baseline="0" dirty="0"/>
            </a:br>
            <a:br>
              <a:rPr lang="en-US" baseline="0" dirty="0"/>
            </a:br>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6593513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243842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6</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24244910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277735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6787984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89">
              <a:defRPr/>
            </a:pPr>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8088420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36</a:t>
            </a:fld>
            <a:endParaRPr lang="en-US"/>
          </a:p>
        </p:txBody>
      </p:sp>
    </p:spTree>
    <p:extLst>
      <p:ext uri="{BB962C8B-B14F-4D97-AF65-F5344CB8AC3E}">
        <p14:creationId xmlns:p14="http://schemas.microsoft.com/office/powerpoint/2010/main" val="108270902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37</a:t>
            </a:fld>
            <a:endParaRPr lang="en-US"/>
          </a:p>
        </p:txBody>
      </p:sp>
    </p:spTree>
    <p:extLst>
      <p:ext uri="{BB962C8B-B14F-4D97-AF65-F5344CB8AC3E}">
        <p14:creationId xmlns:p14="http://schemas.microsoft.com/office/powerpoint/2010/main" val="2645536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38</a:t>
            </a:fld>
            <a:endParaRPr lang="en-US"/>
          </a:p>
        </p:txBody>
      </p:sp>
    </p:spTree>
    <p:extLst>
      <p:ext uri="{BB962C8B-B14F-4D97-AF65-F5344CB8AC3E}">
        <p14:creationId xmlns:p14="http://schemas.microsoft.com/office/powerpoint/2010/main" val="152586976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39</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6734894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40</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93902034"/>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7278374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06916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RFQ:  </a:t>
            </a:r>
            <a:r>
              <a:rPr lang="en-US" baseline="0" dirty="0"/>
              <a:t>Districts that have never participated in the NSLP before may be required to provide additional data before MDE permits you to complete a RFQ instead of the formal RFP.</a:t>
            </a:r>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7</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3161208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43</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7765412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44</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12451152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45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932624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8</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75192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9</a:t>
            </a:fld>
            <a:endParaRPr lang="en-US"/>
          </a:p>
        </p:txBody>
      </p:sp>
    </p:spTree>
    <p:extLst>
      <p:ext uri="{BB962C8B-B14F-4D97-AF65-F5344CB8AC3E}">
        <p14:creationId xmlns:p14="http://schemas.microsoft.com/office/powerpoint/2010/main" val="3898316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10"/>
          </p:nvPr>
        </p:nvSpPr>
        <p:spPr/>
        <p:txBody>
          <a:bodyPr/>
          <a:lstStyle/>
          <a:p>
            <a:endParaRPr lang="en-US"/>
          </a:p>
        </p:txBody>
      </p:sp>
      <p:sp>
        <p:nvSpPr>
          <p:cNvPr id="5" name="Slide Number Placeholder 4"/>
          <p:cNvSpPr>
            <a:spLocks noGrp="1"/>
          </p:cNvSpPr>
          <p:nvPr>
            <p:ph type="sldNum" sz="quarter" idx="11"/>
          </p:nvPr>
        </p:nvSpPr>
        <p:spPr/>
        <p:txBody>
          <a:bodyPr/>
          <a:lstStyle/>
          <a:p>
            <a:fld id="{2D14DAB6-3A07-46EC-93D4-A1FCC097C0C0}" type="slidenum">
              <a:rPr lang="en-US" smtClean="0"/>
              <a:t>10</a:t>
            </a:fld>
            <a:endParaRPr lang="en-US"/>
          </a:p>
        </p:txBody>
      </p:sp>
    </p:spTree>
    <p:extLst>
      <p:ext uri="{BB962C8B-B14F-4D97-AF65-F5344CB8AC3E}">
        <p14:creationId xmlns:p14="http://schemas.microsoft.com/office/powerpoint/2010/main" val="32441032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D14DAB6-3A07-46EC-93D4-A1FCC097C0C0}" type="slidenum">
              <a:rPr lang="en-US" smtClean="0"/>
              <a:t>11</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492488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D14DAB6-3A07-46EC-93D4-A1FCC097C0C0}" type="slidenum">
              <a:rPr lang="en-US" smtClean="0"/>
              <a:t>12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5898512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E4A2B5-5A39-4ADD-B2E3-F42E3CE7A416}" type="datetime1">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940045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0CD6D7D-6105-4974-AA3B-615D1B5C0610}" type="datetime1">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2328815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E3E123D-A06E-4E33-BC5A-2B27F38212FC}" type="datetime1">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2843642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7FABC-F841-4804-A493-049E4E1868DC}" type="datetime1">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1782229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863EFF5-745A-4417-9B82-9F21535BFB39}" type="datetime1">
              <a:rPr lang="en-US" smtClean="0"/>
              <a:t>11/14/2018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14220403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9072FE-7DFD-4DBE-BEF3-DEC3C0974560}" type="datetime1">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30721035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C88E9BF-0881-43C5-BAF3-D819ABACA2C8}" type="datetime1">
              <a:rPr lang="en-US" smtClean="0"/>
              <a:t>11/14/2018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17210722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2CE390-46FC-4716-8667-ABD4CAFB91FB}" type="datetime1">
              <a:rPr lang="en-US" smtClean="0"/>
              <a:t>11/14/2018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114020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9DC93A-27ED-4B5C-A4BC-5898F12C0575}" type="datetime1">
              <a:rPr lang="en-US" smtClean="0"/>
              <a:t>11/14/2018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24717624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353F9C9-0827-49D3-A1A6-44CC1103DB37}" type="datetime1">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607652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751F39-51B3-4ACC-9833-7C8B39F9A47F}" type="datetime1">
              <a:rPr lang="en-US" smtClean="0"/>
              <a:t>11/14/2018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292FEF-C2F3-497E-A732-E09DD3FCB162}" type="slidenum">
              <a:rPr lang="en-US" smtClean="0"/>
              <a:t>‹#›</a:t>
            </a:fld>
            <a:endParaRPr lang="en-US"/>
          </a:p>
        </p:txBody>
      </p:sp>
    </p:spTree>
    <p:extLst>
      <p:ext uri="{BB962C8B-B14F-4D97-AF65-F5344CB8AC3E}">
        <p14:creationId xmlns:p14="http://schemas.microsoft.com/office/powerpoint/2010/main" val="2276460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68BDAC-5973-4A21-801C-6A0057D19C56}" type="datetime1">
              <a:rPr lang="en-US" smtClean="0"/>
              <a:t>11/14/2018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292FEF-C2F3-497E-A732-E09DD3FCB162}" type="slidenum">
              <a:rPr lang="en-US" smtClean="0"/>
              <a:t>‹#›</a:t>
            </a:fld>
            <a:endParaRPr lang="en-US"/>
          </a:p>
        </p:txBody>
      </p:sp>
    </p:spTree>
    <p:extLst>
      <p:ext uri="{BB962C8B-B14F-4D97-AF65-F5344CB8AC3E}">
        <p14:creationId xmlns:p14="http://schemas.microsoft.com/office/powerpoint/2010/main" val="222328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education.ohio.gov/Topics/Other-Resources/Food-and-Nutrition/Resources-and-Tools-for-Food-and-Nutrition/Menus-that-Move"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596123"/>
          </a:xfrm>
        </p:spPr>
        <p:txBody>
          <a:bodyPr/>
          <a:lstStyle/>
          <a:p>
            <a:r>
              <a:rPr lang="en-US" dirty="0"/>
              <a:t>Bid Process Guide</a:t>
            </a:r>
          </a:p>
        </p:txBody>
      </p:sp>
      <p:sp>
        <p:nvSpPr>
          <p:cNvPr id="3" name="Subtitle 2"/>
          <p:cNvSpPr>
            <a:spLocks noGrp="1"/>
          </p:cNvSpPr>
          <p:nvPr>
            <p:ph type="subTitle" idx="1"/>
          </p:nvPr>
        </p:nvSpPr>
        <p:spPr>
          <a:xfrm>
            <a:off x="1524000" y="3225114"/>
            <a:ext cx="9144000" cy="2032686"/>
          </a:xfrm>
        </p:spPr>
        <p:txBody>
          <a:bodyPr>
            <a:normAutofit/>
          </a:bodyPr>
          <a:lstStyle/>
          <a:p>
            <a:r>
              <a:rPr lang="en-US" sz="2800" dirty="0"/>
              <a:t>Vended School Meals Contract (VSMC) </a:t>
            </a:r>
          </a:p>
          <a:p>
            <a:r>
              <a:rPr lang="en-US" sz="2800" dirty="0"/>
              <a:t>Request for Proposal (RFP) – Over $250,000</a:t>
            </a:r>
            <a:br>
              <a:rPr lang="en-US" sz="2800" dirty="0"/>
            </a:br>
            <a:r>
              <a:rPr lang="en-US" sz="2800" dirty="0"/>
              <a:t>Request for Quotation (RFQ) – Under $250,000</a:t>
            </a:r>
          </a:p>
        </p:txBody>
      </p:sp>
      <p:sp>
        <p:nvSpPr>
          <p:cNvPr id="4" name="Slide Number Placeholder 3"/>
          <p:cNvSpPr>
            <a:spLocks noGrp="1"/>
          </p:cNvSpPr>
          <p:nvPr>
            <p:ph type="sldNum" sz="quarter" idx="12"/>
          </p:nvPr>
        </p:nvSpPr>
        <p:spPr/>
        <p:txBody>
          <a:bodyPr/>
          <a:lstStyle/>
          <a:p>
            <a:fld id="{AD292FEF-C2F3-497E-A732-E09DD3FCB162}" type="slidenum">
              <a:rPr lang="en-US" smtClean="0"/>
              <a:t>1</a:t>
            </a:fld>
            <a:endParaRPr lang="en-US"/>
          </a:p>
        </p:txBody>
      </p:sp>
    </p:spTree>
    <p:extLst>
      <p:ext uri="{BB962C8B-B14F-4D97-AF65-F5344CB8AC3E}">
        <p14:creationId xmlns:p14="http://schemas.microsoft.com/office/powerpoint/2010/main" val="1146646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Unallowable Provisions and Overly Responsive Items</a:t>
            </a:r>
          </a:p>
        </p:txBody>
      </p:sp>
      <p:sp>
        <p:nvSpPr>
          <p:cNvPr id="3" name="Content Placeholder 2"/>
          <p:cNvSpPr>
            <a:spLocks noGrp="1"/>
          </p:cNvSpPr>
          <p:nvPr>
            <p:ph idx="1"/>
          </p:nvPr>
        </p:nvSpPr>
        <p:spPr/>
        <p:txBody>
          <a:bodyPr>
            <a:normAutofit/>
          </a:bodyPr>
          <a:lstStyle/>
          <a:p>
            <a:pPr marL="0" indent="0">
              <a:buNone/>
            </a:pPr>
            <a:r>
              <a:rPr lang="en-US" sz="2400" dirty="0"/>
              <a:t>The Vendor bid proposal may not include unallowable cost items such as scholarships, incentives, gifts, travel packages, football signs, vacations, kitchen equipment, special events, or other overly responsive items.  </a:t>
            </a:r>
          </a:p>
          <a:p>
            <a:r>
              <a:rPr lang="en-US" sz="2400" dirty="0"/>
              <a:t>These types of items are outside of the scope of the solicitation and create a conflict of interest.  </a:t>
            </a:r>
          </a:p>
          <a:p>
            <a:r>
              <a:rPr lang="en-US" sz="2400" dirty="0"/>
              <a:t>They must </a:t>
            </a:r>
            <a:r>
              <a:rPr lang="en-US" sz="2400" b="1" u="sng" dirty="0"/>
              <a:t>not</a:t>
            </a:r>
            <a:r>
              <a:rPr lang="en-US" sz="2400" dirty="0"/>
              <a:t> be included in the evaluation and scoring to determine contract award</a:t>
            </a:r>
          </a:p>
          <a:p>
            <a:r>
              <a:rPr lang="en-US" sz="2400" dirty="0"/>
              <a:t>If included, these types of items may disqualify and render the entire Vendor response ineligible for contract award.  </a:t>
            </a:r>
          </a:p>
        </p:txBody>
      </p:sp>
      <p:sp>
        <p:nvSpPr>
          <p:cNvPr id="4" name="Slide Number Placeholder 3"/>
          <p:cNvSpPr>
            <a:spLocks noGrp="1"/>
          </p:cNvSpPr>
          <p:nvPr>
            <p:ph type="sldNum" sz="quarter" idx="12"/>
          </p:nvPr>
        </p:nvSpPr>
        <p:spPr/>
        <p:txBody>
          <a:bodyPr/>
          <a:lstStyle/>
          <a:p>
            <a:fld id="{AD292FEF-C2F3-497E-A732-E09DD3FCB162}" type="slidenum">
              <a:rPr lang="en-US" smtClean="0"/>
              <a:t>10</a:t>
            </a:fld>
            <a:endParaRPr lang="en-US"/>
          </a:p>
        </p:txBody>
      </p:sp>
    </p:spTree>
    <p:extLst>
      <p:ext uri="{BB962C8B-B14F-4D97-AF65-F5344CB8AC3E}">
        <p14:creationId xmlns:p14="http://schemas.microsoft.com/office/powerpoint/2010/main" val="4021703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Protest Policy or Procedure</a:t>
            </a:r>
          </a:p>
        </p:txBody>
      </p:sp>
      <p:sp>
        <p:nvSpPr>
          <p:cNvPr id="3" name="Content Placeholder 2"/>
          <p:cNvSpPr>
            <a:spLocks noGrp="1"/>
          </p:cNvSpPr>
          <p:nvPr>
            <p:ph idx="1"/>
          </p:nvPr>
        </p:nvSpPr>
        <p:spPr/>
        <p:txBody>
          <a:bodyPr>
            <a:normAutofit/>
          </a:bodyPr>
          <a:lstStyle/>
          <a:p>
            <a:r>
              <a:rPr lang="en-US" sz="2400" dirty="0"/>
              <a:t>Per Federal procurement procedures found under 2 CFR 200.318(k), the SFA alone is responsible, in accordance with good administrative practice and sound business judgement, for the settlement of all contractual and administrative issues arising out of its procurement.  Issues may include, but are not limited to, source evaluation, disputes, protests, and claims.</a:t>
            </a:r>
          </a:p>
          <a:p>
            <a:r>
              <a:rPr lang="en-US" sz="2400" dirty="0"/>
              <a:t>Bid protests will go directly to the district for resolution.  Therefore, it would be best practice for the SFA to have a policy or, at the very least, a procedure in place to handle and resolve disputes relating to its procurements.</a:t>
            </a:r>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11</a:t>
            </a:fld>
            <a:endParaRPr lang="en-US"/>
          </a:p>
        </p:txBody>
      </p:sp>
    </p:spTree>
    <p:extLst>
      <p:ext uri="{BB962C8B-B14F-4D97-AF65-F5344CB8AC3E}">
        <p14:creationId xmlns:p14="http://schemas.microsoft.com/office/powerpoint/2010/main" val="22080852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Pre-Bid Meeting (RFP)</a:t>
            </a:r>
          </a:p>
        </p:txBody>
      </p:sp>
      <p:sp>
        <p:nvSpPr>
          <p:cNvPr id="3" name="Content Placeholder 2"/>
          <p:cNvSpPr>
            <a:spLocks noGrp="1"/>
          </p:cNvSpPr>
          <p:nvPr>
            <p:ph idx="1"/>
          </p:nvPr>
        </p:nvSpPr>
        <p:spPr/>
        <p:txBody>
          <a:bodyPr>
            <a:normAutofit/>
          </a:bodyPr>
          <a:lstStyle/>
          <a:p>
            <a:pPr marL="0" indent="0">
              <a:buNone/>
            </a:pPr>
            <a:r>
              <a:rPr lang="en-US" sz="2400" b="1" dirty="0"/>
              <a:t>This does not apply to RFQs in the informal process.</a:t>
            </a:r>
          </a:p>
          <a:p>
            <a:pPr marL="0" indent="0">
              <a:buNone/>
            </a:pPr>
            <a:r>
              <a:rPr lang="en-US" sz="2400" dirty="0"/>
              <a:t>Attendance by interested bidders at the pre-bid meeting is required.  The district must provide a sign-in sheet for attendees of the pre-bid meeting and include in the final packet to MDE.</a:t>
            </a:r>
          </a:p>
          <a:p>
            <a:r>
              <a:rPr lang="en-US" sz="2400" dirty="0"/>
              <a:t>The following may occur at the pre-bid meeting:</a:t>
            </a:r>
          </a:p>
          <a:p>
            <a:pPr lvl="1"/>
            <a:r>
              <a:rPr lang="en-US" dirty="0"/>
              <a:t>Release of bid (distribution of prepared copies).</a:t>
            </a:r>
          </a:p>
          <a:p>
            <a:pPr lvl="1"/>
            <a:r>
              <a:rPr lang="en-US" dirty="0"/>
              <a:t>Review specifications.</a:t>
            </a:r>
          </a:p>
          <a:p>
            <a:pPr lvl="1"/>
            <a:r>
              <a:rPr lang="en-US" dirty="0"/>
              <a:t>Answer questions as a group.</a:t>
            </a:r>
          </a:p>
          <a:p>
            <a:pPr lvl="1"/>
            <a:r>
              <a:rPr lang="en-US" dirty="0"/>
              <a:t>Conduct a walk-through of facilities.</a:t>
            </a:r>
          </a:p>
          <a:p>
            <a:r>
              <a:rPr lang="en-US" sz="2400" dirty="0"/>
              <a:t>The pre-bid meeting is NOT the time for individual conversations with the vendors.  </a:t>
            </a:r>
          </a:p>
        </p:txBody>
      </p:sp>
      <p:sp>
        <p:nvSpPr>
          <p:cNvPr id="4" name="Slide Number Placeholder 3"/>
          <p:cNvSpPr>
            <a:spLocks noGrp="1"/>
          </p:cNvSpPr>
          <p:nvPr>
            <p:ph type="sldNum" sz="quarter" idx="12"/>
          </p:nvPr>
        </p:nvSpPr>
        <p:spPr/>
        <p:txBody>
          <a:bodyPr/>
          <a:lstStyle/>
          <a:p>
            <a:fld id="{AD292FEF-C2F3-497E-A732-E09DD3FCB162}" type="slidenum">
              <a:rPr lang="en-US" smtClean="0"/>
              <a:t>12</a:t>
            </a:fld>
            <a:endParaRPr lang="en-US"/>
          </a:p>
        </p:txBody>
      </p:sp>
    </p:spTree>
    <p:extLst>
      <p:ext uri="{BB962C8B-B14F-4D97-AF65-F5344CB8AC3E}">
        <p14:creationId xmlns:p14="http://schemas.microsoft.com/office/powerpoint/2010/main" val="24203033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2966" y="199781"/>
            <a:ext cx="10515600" cy="966867"/>
          </a:xfrm>
        </p:spPr>
        <p:txBody>
          <a:bodyPr>
            <a:normAutofit/>
          </a:bodyPr>
          <a:lstStyle/>
          <a:p>
            <a:r>
              <a:rPr lang="en-US" sz="3600" dirty="0"/>
              <a:t>Legal Notice and Letter to Vendors (RFP)</a:t>
            </a:r>
          </a:p>
        </p:txBody>
      </p:sp>
      <p:sp>
        <p:nvSpPr>
          <p:cNvPr id="3" name="Content Placeholder 2"/>
          <p:cNvSpPr>
            <a:spLocks noGrp="1"/>
          </p:cNvSpPr>
          <p:nvPr>
            <p:ph idx="1"/>
          </p:nvPr>
        </p:nvSpPr>
        <p:spPr>
          <a:xfrm>
            <a:off x="472966" y="1171573"/>
            <a:ext cx="11403724" cy="5486645"/>
          </a:xfrm>
        </p:spPr>
        <p:txBody>
          <a:bodyPr>
            <a:noAutofit/>
          </a:bodyPr>
          <a:lstStyle/>
          <a:p>
            <a:pPr marL="0" indent="0">
              <a:buNone/>
            </a:pPr>
            <a:r>
              <a:rPr lang="en-US" sz="2400" b="1" dirty="0"/>
              <a:t>This does not apply to RFQs in the informal process.</a:t>
            </a:r>
          </a:p>
          <a:p>
            <a:pPr marL="0" indent="0">
              <a:buNone/>
            </a:pPr>
            <a:r>
              <a:rPr lang="en-US" sz="2400" dirty="0"/>
              <a:t>After MDE approval:  </a:t>
            </a:r>
          </a:p>
          <a:p>
            <a:r>
              <a:rPr lang="en-US" sz="2400" dirty="0"/>
              <a:t>Publish the approved Legal Notice in a widely read newspaper seven to ten days in advance of the pre-bid meeting date.</a:t>
            </a:r>
          </a:p>
          <a:p>
            <a:r>
              <a:rPr lang="en-US" sz="2400" dirty="0"/>
              <a:t>Email the approved Letter to Vendors as a </a:t>
            </a:r>
            <a:r>
              <a:rPr lang="en-US" sz="2400" u="sng" dirty="0"/>
              <a:t>mass email</a:t>
            </a:r>
            <a:r>
              <a:rPr lang="en-US" sz="2400" dirty="0"/>
              <a:t> with the Letter attached.</a:t>
            </a:r>
          </a:p>
          <a:p>
            <a:pPr lvl="1"/>
            <a:r>
              <a:rPr lang="en-US" dirty="0"/>
              <a:t>Send the Letter to AT LEAST </a:t>
            </a:r>
            <a:r>
              <a:rPr lang="en-US" u="sng" dirty="0"/>
              <a:t>ALL</a:t>
            </a:r>
            <a:r>
              <a:rPr lang="en-US" dirty="0"/>
              <a:t> of the vendors on MDE’s courtesy list.  </a:t>
            </a:r>
          </a:p>
          <a:p>
            <a:pPr lvl="1"/>
            <a:r>
              <a:rPr lang="en-US" dirty="0"/>
              <a:t>The district may also send the Letter to any other entities not included on MDE’s courtesy list.</a:t>
            </a:r>
          </a:p>
          <a:p>
            <a:pPr lvl="1"/>
            <a:r>
              <a:rPr lang="en-US" dirty="0"/>
              <a:t>Do not “blind copy” recipients; instead, include all email addresses in the “To” line of the email.</a:t>
            </a:r>
          </a:p>
          <a:p>
            <a:pPr lvl="1"/>
            <a:r>
              <a:rPr lang="en-US" dirty="0"/>
              <a:t>“CC” your assigned MDE analyst on all correspondence between the district and the vendors.</a:t>
            </a:r>
          </a:p>
        </p:txBody>
      </p:sp>
      <p:sp>
        <p:nvSpPr>
          <p:cNvPr id="4" name="Slide Number Placeholder 3"/>
          <p:cNvSpPr>
            <a:spLocks noGrp="1"/>
          </p:cNvSpPr>
          <p:nvPr>
            <p:ph type="sldNum" sz="quarter" idx="12"/>
          </p:nvPr>
        </p:nvSpPr>
        <p:spPr/>
        <p:txBody>
          <a:bodyPr/>
          <a:lstStyle/>
          <a:p>
            <a:fld id="{AD292FEF-C2F3-497E-A732-E09DD3FCB162}" type="slidenum">
              <a:rPr lang="en-US" smtClean="0"/>
              <a:t>13</a:t>
            </a:fld>
            <a:endParaRPr lang="en-US"/>
          </a:p>
        </p:txBody>
      </p:sp>
    </p:spTree>
    <p:extLst>
      <p:ext uri="{BB962C8B-B14F-4D97-AF65-F5344CB8AC3E}">
        <p14:creationId xmlns:p14="http://schemas.microsoft.com/office/powerpoint/2010/main" val="26706997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As a reminder:</a:t>
            </a:r>
          </a:p>
        </p:txBody>
      </p:sp>
      <p:sp>
        <p:nvSpPr>
          <p:cNvPr id="3" name="Content Placeholder 2"/>
          <p:cNvSpPr>
            <a:spLocks noGrp="1"/>
          </p:cNvSpPr>
          <p:nvPr>
            <p:ph idx="1"/>
          </p:nvPr>
        </p:nvSpPr>
        <p:spPr/>
        <p:txBody>
          <a:bodyPr>
            <a:normAutofit/>
          </a:bodyPr>
          <a:lstStyle/>
          <a:p>
            <a:r>
              <a:rPr lang="en-US" sz="2400" dirty="0"/>
              <a:t>The SFA may not advertise or distribute bid packet materials without MDE’s prior review and written approval.</a:t>
            </a:r>
          </a:p>
          <a:p>
            <a:r>
              <a:rPr lang="en-US" sz="2400" dirty="0"/>
              <a:t>After approval of the RFP or RFQ is given by MDE, any changes must be approved prior to distribution.</a:t>
            </a:r>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14</a:t>
            </a:fld>
            <a:endParaRPr lang="en-US"/>
          </a:p>
        </p:txBody>
      </p:sp>
    </p:spTree>
    <p:extLst>
      <p:ext uri="{BB962C8B-B14F-4D97-AF65-F5344CB8AC3E}">
        <p14:creationId xmlns:p14="http://schemas.microsoft.com/office/powerpoint/2010/main" val="2214154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Request for Proposal/Quotation (RFP/RFQ)</a:t>
            </a:r>
          </a:p>
        </p:txBody>
      </p:sp>
      <p:sp>
        <p:nvSpPr>
          <p:cNvPr id="3" name="Content Placeholder 2"/>
          <p:cNvSpPr>
            <a:spLocks noGrp="1"/>
          </p:cNvSpPr>
          <p:nvPr>
            <p:ph idx="1"/>
          </p:nvPr>
        </p:nvSpPr>
        <p:spPr/>
        <p:txBody>
          <a:bodyPr>
            <a:normAutofit/>
          </a:bodyPr>
          <a:lstStyle/>
          <a:p>
            <a:r>
              <a:rPr lang="en-US" sz="2400" dirty="0"/>
              <a:t>It is required that districts use the RFP or RFQ prototype Word document provided by MDE.</a:t>
            </a:r>
          </a:p>
          <a:p>
            <a:r>
              <a:rPr lang="en-US" sz="2400" dirty="0"/>
              <a:t>Additions or changes to the prototype documents are allowable but must be in bolded red font so they are clear for MDE review.</a:t>
            </a:r>
          </a:p>
          <a:p>
            <a:r>
              <a:rPr lang="en-US" sz="2400" dirty="0"/>
              <a:t>Complete the Attestation Sheet, making sure to add the district’s name along with the pre-bid meeting date if applicable.</a:t>
            </a:r>
          </a:p>
          <a:p>
            <a:r>
              <a:rPr lang="en-US" sz="2400" dirty="0"/>
              <a:t>Districts must fully review and read all sections of the entire RFP/RFQ. It is recommended that districts consult with legal counsel to ensure interests are covered.</a:t>
            </a:r>
          </a:p>
          <a:p>
            <a:endParaRPr lang="en-US" sz="2400" dirty="0"/>
          </a:p>
          <a:p>
            <a:pPr marL="0" indent="0">
              <a:buNone/>
            </a:pPr>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15</a:t>
            </a:fld>
            <a:endParaRPr lang="en-US"/>
          </a:p>
        </p:txBody>
      </p:sp>
    </p:spTree>
    <p:extLst>
      <p:ext uri="{BB962C8B-B14F-4D97-AF65-F5344CB8AC3E}">
        <p14:creationId xmlns:p14="http://schemas.microsoft.com/office/powerpoint/2010/main" val="33202954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RFP/RFQ Contract Terms (Section F)</a:t>
            </a:r>
          </a:p>
        </p:txBody>
      </p:sp>
      <p:sp>
        <p:nvSpPr>
          <p:cNvPr id="3" name="Content Placeholder 2"/>
          <p:cNvSpPr>
            <a:spLocks noGrp="1"/>
          </p:cNvSpPr>
          <p:nvPr>
            <p:ph idx="1"/>
          </p:nvPr>
        </p:nvSpPr>
        <p:spPr>
          <a:xfrm>
            <a:off x="838200" y="1555397"/>
            <a:ext cx="10515600" cy="4800953"/>
          </a:xfrm>
        </p:spPr>
        <p:txBody>
          <a:bodyPr>
            <a:normAutofit/>
          </a:bodyPr>
          <a:lstStyle/>
          <a:p>
            <a:pPr marL="0" indent="0">
              <a:buNone/>
            </a:pPr>
            <a:r>
              <a:rPr lang="en-US" sz="2400" dirty="0"/>
              <a:t>This section discusses the renegotiation of meal rates in subsequent years of the contract. </a:t>
            </a:r>
          </a:p>
          <a:p>
            <a:r>
              <a:rPr lang="en-US" sz="2400" dirty="0"/>
              <a:t>Renegotiated meal rates must not exceed the current CPI rate or a flat percentage rate as determined by the district and noted in this section.  </a:t>
            </a:r>
          </a:p>
          <a:p>
            <a:r>
              <a:rPr lang="en-US" sz="2400" dirty="0"/>
              <a:t>At the renewal stage, the lesser of the two rates will be the percentage the price per meal may increase that year.</a:t>
            </a:r>
          </a:p>
          <a:p>
            <a:pPr lvl="1"/>
            <a:r>
              <a:rPr lang="en-US" dirty="0"/>
              <a:t>Note: Inserting 0% for the flat percentage rate is allowed, but is not necessarily best practice.  Vendors rely on this minimal increase to account for increases in operational and administrative costs, such as gas and food. The district should consider how much it can afford as an increase each year of the contract. </a:t>
            </a:r>
          </a:p>
        </p:txBody>
      </p:sp>
      <p:sp>
        <p:nvSpPr>
          <p:cNvPr id="4" name="Slide Number Placeholder 3"/>
          <p:cNvSpPr>
            <a:spLocks noGrp="1"/>
          </p:cNvSpPr>
          <p:nvPr>
            <p:ph type="sldNum" sz="quarter" idx="12"/>
          </p:nvPr>
        </p:nvSpPr>
        <p:spPr/>
        <p:txBody>
          <a:bodyPr/>
          <a:lstStyle/>
          <a:p>
            <a:fld id="{AD292FEF-C2F3-497E-A732-E09DD3FCB162}" type="slidenum">
              <a:rPr lang="en-US" smtClean="0"/>
              <a:t>16</a:t>
            </a:fld>
            <a:endParaRPr lang="en-US"/>
          </a:p>
        </p:txBody>
      </p:sp>
    </p:spTree>
    <p:extLst>
      <p:ext uri="{BB962C8B-B14F-4D97-AF65-F5344CB8AC3E}">
        <p14:creationId xmlns:p14="http://schemas.microsoft.com/office/powerpoint/2010/main" val="2474999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27037"/>
            <a:ext cx="10515600" cy="1219201"/>
          </a:xfrm>
        </p:spPr>
        <p:txBody>
          <a:bodyPr>
            <a:normAutofit fontScale="90000"/>
          </a:bodyPr>
          <a:lstStyle/>
          <a:p>
            <a:br>
              <a:rPr lang="en-US" sz="4000" dirty="0"/>
            </a:br>
            <a:r>
              <a:rPr lang="en-US" sz="4000" dirty="0"/>
              <a:t>Standard Terms and Conditions (Section K, RFP) (Section J, RFQ)</a:t>
            </a:r>
            <a:br>
              <a:rPr lang="en-US" sz="4000" dirty="0"/>
            </a:br>
            <a:endParaRPr lang="en-US" sz="4000" dirty="0"/>
          </a:p>
        </p:txBody>
      </p:sp>
      <p:sp>
        <p:nvSpPr>
          <p:cNvPr id="3" name="Content Placeholder 2"/>
          <p:cNvSpPr>
            <a:spLocks noGrp="1"/>
          </p:cNvSpPr>
          <p:nvPr>
            <p:ph idx="1"/>
          </p:nvPr>
        </p:nvSpPr>
        <p:spPr/>
        <p:txBody>
          <a:bodyPr lIns="91440">
            <a:normAutofit/>
          </a:bodyPr>
          <a:lstStyle/>
          <a:p>
            <a:pPr marL="0" indent="0">
              <a:buNone/>
            </a:pPr>
            <a:r>
              <a:rPr lang="en-US" sz="2400" dirty="0"/>
              <a:t>Districts might not currently participate in a particular meal or program, such as SFSP or CACFP, but may decide they want to add it in the future.  If this is the case, leave these in the text as future options, making sure they are also noted as future options on the School District Information meal pages in the Information Section. </a:t>
            </a:r>
          </a:p>
        </p:txBody>
      </p:sp>
      <p:sp>
        <p:nvSpPr>
          <p:cNvPr id="4" name="Slide Number Placeholder 3"/>
          <p:cNvSpPr>
            <a:spLocks noGrp="1"/>
          </p:cNvSpPr>
          <p:nvPr>
            <p:ph type="sldNum" sz="quarter" idx="12"/>
          </p:nvPr>
        </p:nvSpPr>
        <p:spPr/>
        <p:txBody>
          <a:bodyPr/>
          <a:lstStyle/>
          <a:p>
            <a:fld id="{AD292FEF-C2F3-497E-A732-E09DD3FCB162}" type="slidenum">
              <a:rPr lang="en-US" smtClean="0"/>
              <a:t>17</a:t>
            </a:fld>
            <a:endParaRPr lang="en-US"/>
          </a:p>
        </p:txBody>
      </p:sp>
    </p:spTree>
    <p:extLst>
      <p:ext uri="{BB962C8B-B14F-4D97-AF65-F5344CB8AC3E}">
        <p14:creationId xmlns:p14="http://schemas.microsoft.com/office/powerpoint/2010/main" val="3954190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RFP Employees (Servers) (Section L)</a:t>
            </a:r>
          </a:p>
        </p:txBody>
      </p:sp>
      <p:sp>
        <p:nvSpPr>
          <p:cNvPr id="3" name="Content Placeholder 2"/>
          <p:cNvSpPr>
            <a:spLocks noGrp="1"/>
          </p:cNvSpPr>
          <p:nvPr>
            <p:ph idx="1"/>
          </p:nvPr>
        </p:nvSpPr>
        <p:spPr>
          <a:xfrm>
            <a:off x="838200" y="1690688"/>
            <a:ext cx="10515600" cy="4351338"/>
          </a:xfrm>
        </p:spPr>
        <p:txBody>
          <a:bodyPr>
            <a:normAutofit/>
          </a:bodyPr>
          <a:lstStyle/>
          <a:p>
            <a:r>
              <a:rPr lang="en-US" sz="2400" dirty="0"/>
              <a:t>If servers (non-management staff) are requested, insert the number of servers, the number of hours per day, and the number of days of food service needed for the year.</a:t>
            </a:r>
          </a:p>
          <a:p>
            <a:r>
              <a:rPr lang="en-US" sz="2400" dirty="0"/>
              <a:t>Cost of servers will be included in the price per meal.</a:t>
            </a:r>
          </a:p>
          <a:p>
            <a:r>
              <a:rPr lang="en-US" sz="2400" dirty="0"/>
              <a:t>Note if a different number of hours or number of servers differs by meal.</a:t>
            </a:r>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18</a:t>
            </a:fld>
            <a:endParaRPr lang="en-US"/>
          </a:p>
        </p:txBody>
      </p:sp>
    </p:spTree>
    <p:extLst>
      <p:ext uri="{BB962C8B-B14F-4D97-AF65-F5344CB8AC3E}">
        <p14:creationId xmlns:p14="http://schemas.microsoft.com/office/powerpoint/2010/main" val="33466809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RFP Professional Standards (Section N)</a:t>
            </a:r>
          </a:p>
        </p:txBody>
      </p:sp>
      <p:sp>
        <p:nvSpPr>
          <p:cNvPr id="3" name="Content Placeholder 2"/>
          <p:cNvSpPr>
            <a:spLocks noGrp="1"/>
          </p:cNvSpPr>
          <p:nvPr>
            <p:ph idx="1"/>
          </p:nvPr>
        </p:nvSpPr>
        <p:spPr/>
        <p:txBody>
          <a:bodyPr>
            <a:normAutofit/>
          </a:bodyPr>
          <a:lstStyle/>
          <a:p>
            <a:r>
              <a:rPr lang="en-US" sz="2400" dirty="0"/>
              <a:t>Questions regarding the implementation of the Professional Standards Final Rule should be directed to the School Nutrition Programs office (517-241-5374).</a:t>
            </a:r>
          </a:p>
        </p:txBody>
      </p:sp>
      <p:sp>
        <p:nvSpPr>
          <p:cNvPr id="4" name="Slide Number Placeholder 3"/>
          <p:cNvSpPr>
            <a:spLocks noGrp="1"/>
          </p:cNvSpPr>
          <p:nvPr>
            <p:ph type="sldNum" sz="quarter" idx="12"/>
          </p:nvPr>
        </p:nvSpPr>
        <p:spPr/>
        <p:txBody>
          <a:bodyPr/>
          <a:lstStyle/>
          <a:p>
            <a:fld id="{AD292FEF-C2F3-497E-A732-E09DD3FCB162}" type="slidenum">
              <a:rPr lang="en-US" smtClean="0"/>
              <a:t>19</a:t>
            </a:fld>
            <a:endParaRPr lang="en-US"/>
          </a:p>
        </p:txBody>
      </p:sp>
    </p:spTree>
    <p:extLst>
      <p:ext uri="{BB962C8B-B14F-4D97-AF65-F5344CB8AC3E}">
        <p14:creationId xmlns:p14="http://schemas.microsoft.com/office/powerpoint/2010/main" val="2301958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31FC7-6155-4EF5-84C7-697B9EFDB118}"/>
              </a:ext>
            </a:extLst>
          </p:cNvPr>
          <p:cNvSpPr>
            <a:spLocks noGrp="1"/>
          </p:cNvSpPr>
          <p:nvPr>
            <p:ph type="title"/>
          </p:nvPr>
        </p:nvSpPr>
        <p:spPr/>
        <p:txBody>
          <a:bodyPr>
            <a:normAutofit/>
          </a:bodyPr>
          <a:lstStyle/>
          <a:p>
            <a:r>
              <a:rPr lang="en-US" sz="4000" dirty="0"/>
              <a:t>Contract Administration and Monitoring</a:t>
            </a:r>
          </a:p>
        </p:txBody>
      </p:sp>
      <p:sp>
        <p:nvSpPr>
          <p:cNvPr id="3" name="Content Placeholder 2">
            <a:extLst>
              <a:ext uri="{FF2B5EF4-FFF2-40B4-BE49-F238E27FC236}">
                <a16:creationId xmlns:a16="http://schemas.microsoft.com/office/drawing/2014/main" id="{24B59E65-9BEC-4CB8-9809-5A42B6370BAB}"/>
              </a:ext>
            </a:extLst>
          </p:cNvPr>
          <p:cNvSpPr>
            <a:spLocks noGrp="1"/>
          </p:cNvSpPr>
          <p:nvPr>
            <p:ph idx="1"/>
          </p:nvPr>
        </p:nvSpPr>
        <p:spPr>
          <a:xfrm>
            <a:off x="838200" y="1489753"/>
            <a:ext cx="10515600" cy="5003122"/>
          </a:xfrm>
        </p:spPr>
        <p:txBody>
          <a:bodyPr>
            <a:noAutofit/>
          </a:bodyPr>
          <a:lstStyle/>
          <a:p>
            <a:pPr marL="0" indent="0">
              <a:buNone/>
            </a:pPr>
            <a:r>
              <a:rPr lang="en-US" sz="2200" dirty="0"/>
              <a:t>Before entering into any contract, it is important to note that the district’s responsibilities do not end when the contract is signed. </a:t>
            </a:r>
          </a:p>
          <a:p>
            <a:r>
              <a:rPr lang="en-US" sz="2200" dirty="0"/>
              <a:t>Monitoring the contract is essential to ensure the service procured is the service received, that the SFA receives the full value of purchase discounts and rebates, and to ensure there is compliance with Federal law. </a:t>
            </a:r>
          </a:p>
          <a:p>
            <a:r>
              <a:rPr lang="en-US" sz="2200" dirty="0"/>
              <a:t>The district’s diligence in monitoring the contract helps demonstrate program integrity, fiscal responsibility, and is key in protecting the district’s interests.  </a:t>
            </a:r>
          </a:p>
          <a:p>
            <a:r>
              <a:rPr lang="en-US" sz="2200" b="1" dirty="0"/>
              <a:t>The district and the vendor owe it to one another to regularly and clearly communicate about service.  Both parties should notify each other of service issues, work on resolutions, and discuss what is working well and what isn’t.  This will help everyone achieve success.  </a:t>
            </a:r>
          </a:p>
          <a:p>
            <a:pPr marL="0" indent="0">
              <a:buNone/>
            </a:pPr>
            <a:endParaRPr lang="en-US" sz="2200" dirty="0"/>
          </a:p>
        </p:txBody>
      </p:sp>
      <p:sp>
        <p:nvSpPr>
          <p:cNvPr id="4" name="Slide Number Placeholder 3">
            <a:extLst>
              <a:ext uri="{FF2B5EF4-FFF2-40B4-BE49-F238E27FC236}">
                <a16:creationId xmlns:a16="http://schemas.microsoft.com/office/drawing/2014/main" id="{F7F16855-AB7D-4417-A6B6-196A61653DF5}"/>
              </a:ext>
            </a:extLst>
          </p:cNvPr>
          <p:cNvSpPr>
            <a:spLocks noGrp="1"/>
          </p:cNvSpPr>
          <p:nvPr>
            <p:ph type="sldNum" sz="quarter" idx="12"/>
          </p:nvPr>
        </p:nvSpPr>
        <p:spPr/>
        <p:txBody>
          <a:bodyPr/>
          <a:lstStyle/>
          <a:p>
            <a:fld id="{AD292FEF-C2F3-497E-A732-E09DD3FCB162}" type="slidenum">
              <a:rPr lang="en-US" smtClean="0"/>
              <a:t>2</a:t>
            </a:fld>
            <a:endParaRPr lang="en-US"/>
          </a:p>
        </p:txBody>
      </p:sp>
    </p:spTree>
    <p:extLst>
      <p:ext uri="{BB962C8B-B14F-4D97-AF65-F5344CB8AC3E}">
        <p14:creationId xmlns:p14="http://schemas.microsoft.com/office/powerpoint/2010/main" val="3750222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USDA Foods </a:t>
            </a:r>
            <a:br>
              <a:rPr lang="en-US" sz="4000" dirty="0"/>
            </a:br>
            <a:r>
              <a:rPr lang="en-US" sz="4000" dirty="0"/>
              <a:t>(Section P, RFP) (Section O, RFQ)</a:t>
            </a:r>
          </a:p>
        </p:txBody>
      </p:sp>
      <p:sp>
        <p:nvSpPr>
          <p:cNvPr id="3" name="Content Placeholder 2"/>
          <p:cNvSpPr>
            <a:spLocks noGrp="1"/>
          </p:cNvSpPr>
          <p:nvPr>
            <p:ph idx="1"/>
          </p:nvPr>
        </p:nvSpPr>
        <p:spPr/>
        <p:txBody>
          <a:bodyPr>
            <a:normAutofit/>
          </a:bodyPr>
          <a:lstStyle/>
          <a:p>
            <a:pPr marL="0" indent="0">
              <a:buNone/>
            </a:pPr>
            <a:br>
              <a:rPr lang="en-US" sz="2400" dirty="0"/>
            </a:br>
            <a:r>
              <a:rPr lang="en-US" sz="2400" dirty="0"/>
              <a:t>Signing up for USDA Foods and selecting a consortium is done in the application one year in advance.</a:t>
            </a:r>
            <a:br>
              <a:rPr lang="en-US" sz="2400" dirty="0"/>
            </a:br>
            <a:br>
              <a:rPr lang="en-US" sz="2400" dirty="0"/>
            </a:br>
            <a:r>
              <a:rPr lang="en-US" sz="2400" dirty="0"/>
              <a:t>Therefore, new participants to the National School Lunch Program  will not be eligible for USDA Foods in the first year.</a:t>
            </a:r>
          </a:p>
        </p:txBody>
      </p:sp>
      <p:sp>
        <p:nvSpPr>
          <p:cNvPr id="4" name="Slide Number Placeholder 3"/>
          <p:cNvSpPr>
            <a:spLocks noGrp="1"/>
          </p:cNvSpPr>
          <p:nvPr>
            <p:ph type="sldNum" sz="quarter" idx="12"/>
          </p:nvPr>
        </p:nvSpPr>
        <p:spPr/>
        <p:txBody>
          <a:bodyPr/>
          <a:lstStyle/>
          <a:p>
            <a:fld id="{AD292FEF-C2F3-497E-A732-E09DD3FCB162}" type="slidenum">
              <a:rPr lang="en-US" smtClean="0"/>
              <a:t>20</a:t>
            </a:fld>
            <a:endParaRPr lang="en-US"/>
          </a:p>
        </p:txBody>
      </p:sp>
    </p:spTree>
    <p:extLst>
      <p:ext uri="{BB962C8B-B14F-4D97-AF65-F5344CB8AC3E}">
        <p14:creationId xmlns:p14="http://schemas.microsoft.com/office/powerpoint/2010/main" val="8124948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RFP Monitoring </a:t>
            </a:r>
            <a:br>
              <a:rPr lang="en-US" sz="4000" dirty="0"/>
            </a:br>
            <a:r>
              <a:rPr lang="en-US" sz="4000" dirty="0"/>
              <a:t>(Section S, RFP) (Section R, RFQ)</a:t>
            </a:r>
          </a:p>
        </p:txBody>
      </p:sp>
      <p:sp>
        <p:nvSpPr>
          <p:cNvPr id="3" name="Content Placeholder 2"/>
          <p:cNvSpPr>
            <a:spLocks noGrp="1"/>
          </p:cNvSpPr>
          <p:nvPr>
            <p:ph idx="1"/>
          </p:nvPr>
        </p:nvSpPr>
        <p:spPr/>
        <p:txBody>
          <a:bodyPr>
            <a:normAutofit/>
          </a:bodyPr>
          <a:lstStyle/>
          <a:p>
            <a:r>
              <a:rPr lang="en-US" sz="2400" dirty="0"/>
              <a:t>MDE conducts random audits to verify that district reconciliations are completed and accurate.</a:t>
            </a:r>
          </a:p>
          <a:p>
            <a:r>
              <a:rPr lang="en-US" sz="2400" dirty="0"/>
              <a:t>Prior to yearly renewal approval by MDE, the district must sign an Acknowledgement for Contract Renewals document acknowledging that invoice reconciliations are being conducted internally.</a:t>
            </a:r>
          </a:p>
          <a:p>
            <a:r>
              <a:rPr lang="en-US" sz="2400" dirty="0"/>
              <a:t>Refer to Administrative Policy Memo #3 for School Year 2015-2016 on the Food Service Contracts website for more information.</a:t>
            </a:r>
          </a:p>
        </p:txBody>
      </p:sp>
      <p:sp>
        <p:nvSpPr>
          <p:cNvPr id="4" name="Slide Number Placeholder 3"/>
          <p:cNvSpPr>
            <a:spLocks noGrp="1"/>
          </p:cNvSpPr>
          <p:nvPr>
            <p:ph type="sldNum" sz="quarter" idx="12"/>
          </p:nvPr>
        </p:nvSpPr>
        <p:spPr/>
        <p:txBody>
          <a:bodyPr/>
          <a:lstStyle/>
          <a:p>
            <a:fld id="{AD292FEF-C2F3-497E-A732-E09DD3FCB162}" type="slidenum">
              <a:rPr lang="en-US" smtClean="0"/>
              <a:t>21</a:t>
            </a:fld>
            <a:endParaRPr lang="en-US"/>
          </a:p>
        </p:txBody>
      </p:sp>
    </p:spTree>
    <p:extLst>
      <p:ext uri="{BB962C8B-B14F-4D97-AF65-F5344CB8AC3E}">
        <p14:creationId xmlns:p14="http://schemas.microsoft.com/office/powerpoint/2010/main" val="3221597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Please note:</a:t>
            </a:r>
          </a:p>
        </p:txBody>
      </p:sp>
      <p:sp>
        <p:nvSpPr>
          <p:cNvPr id="3" name="Content Placeholder 2"/>
          <p:cNvSpPr>
            <a:spLocks noGrp="1"/>
          </p:cNvSpPr>
          <p:nvPr>
            <p:ph idx="1"/>
          </p:nvPr>
        </p:nvSpPr>
        <p:spPr>
          <a:xfrm>
            <a:off x="838200" y="1690688"/>
            <a:ext cx="10515600" cy="4351338"/>
          </a:xfrm>
        </p:spPr>
        <p:txBody>
          <a:bodyPr>
            <a:normAutofit/>
          </a:bodyPr>
          <a:lstStyle/>
          <a:p>
            <a:pPr marL="0" indent="0">
              <a:buNone/>
            </a:pPr>
            <a:r>
              <a:rPr lang="en-US" sz="2400" dirty="0"/>
              <a:t>All changes to the RFP or RFQ are subject to MDE approval.  Districts must obtain MDE approval prior to releasing any revised documents.</a:t>
            </a:r>
          </a:p>
        </p:txBody>
      </p:sp>
      <p:sp>
        <p:nvSpPr>
          <p:cNvPr id="4" name="Slide Number Placeholder 3"/>
          <p:cNvSpPr>
            <a:spLocks noGrp="1"/>
          </p:cNvSpPr>
          <p:nvPr>
            <p:ph type="sldNum" sz="quarter" idx="12"/>
          </p:nvPr>
        </p:nvSpPr>
        <p:spPr/>
        <p:txBody>
          <a:bodyPr/>
          <a:lstStyle/>
          <a:p>
            <a:fld id="{AD292FEF-C2F3-497E-A732-E09DD3FCB162}" type="slidenum">
              <a:rPr lang="en-US" smtClean="0"/>
              <a:t>22</a:t>
            </a:fld>
            <a:endParaRPr lang="en-US"/>
          </a:p>
        </p:txBody>
      </p:sp>
    </p:spTree>
    <p:extLst>
      <p:ext uri="{BB962C8B-B14F-4D97-AF65-F5344CB8AC3E}">
        <p14:creationId xmlns:p14="http://schemas.microsoft.com/office/powerpoint/2010/main" val="25006499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Information Section</a:t>
            </a:r>
          </a:p>
        </p:txBody>
      </p:sp>
      <p:sp>
        <p:nvSpPr>
          <p:cNvPr id="3" name="Content Placeholder 2"/>
          <p:cNvSpPr>
            <a:spLocks noGrp="1"/>
          </p:cNvSpPr>
          <p:nvPr>
            <p:ph idx="1"/>
          </p:nvPr>
        </p:nvSpPr>
        <p:spPr/>
        <p:txBody>
          <a:bodyPr>
            <a:normAutofit/>
          </a:bodyPr>
          <a:lstStyle/>
          <a:p>
            <a:pPr marL="0" indent="0">
              <a:buNone/>
            </a:pPr>
            <a:r>
              <a:rPr lang="en-US" sz="2400" dirty="0"/>
              <a:t>The Information Section is an Excel document with pre-filled formulas in many areas and the totals transfer to other areas throughout the document.</a:t>
            </a:r>
            <a:endParaRPr lang="en-US" sz="2000" dirty="0"/>
          </a:p>
          <a:p>
            <a:pPr marL="0" indent="0">
              <a:buNone/>
            </a:pPr>
            <a:endParaRPr lang="en-US" sz="2400"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23</a:t>
            </a:fld>
            <a:endParaRPr lang="en-US"/>
          </a:p>
        </p:txBody>
      </p:sp>
    </p:spTree>
    <p:extLst>
      <p:ext uri="{BB962C8B-B14F-4D97-AF65-F5344CB8AC3E}">
        <p14:creationId xmlns:p14="http://schemas.microsoft.com/office/powerpoint/2010/main" val="24171532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SFA Policies</a:t>
            </a:r>
          </a:p>
        </p:txBody>
      </p:sp>
      <p:sp>
        <p:nvSpPr>
          <p:cNvPr id="3" name="Content Placeholder 2"/>
          <p:cNvSpPr>
            <a:spLocks noGrp="1"/>
          </p:cNvSpPr>
          <p:nvPr>
            <p:ph idx="1"/>
          </p:nvPr>
        </p:nvSpPr>
        <p:spPr/>
        <p:txBody>
          <a:bodyPr>
            <a:normAutofit/>
          </a:bodyPr>
          <a:lstStyle/>
          <a:p>
            <a:pPr marL="0" indent="0">
              <a:buNone/>
            </a:pPr>
            <a:r>
              <a:rPr lang="en-US" sz="2400" dirty="0"/>
              <a:t>The SFA must attach its Procurement Policy to include:</a:t>
            </a:r>
          </a:p>
          <a:p>
            <a:pPr lvl="1"/>
            <a:r>
              <a:rPr lang="en-US" dirty="0"/>
              <a:t>Written code of conduct</a:t>
            </a:r>
          </a:p>
          <a:p>
            <a:pPr lvl="1"/>
            <a:r>
              <a:rPr lang="en-US" dirty="0"/>
              <a:t>District’s small purchase threshold</a:t>
            </a:r>
          </a:p>
          <a:p>
            <a:pPr lvl="1"/>
            <a:r>
              <a:rPr lang="en-US" dirty="0"/>
              <a:t>Bid protest procedures</a:t>
            </a:r>
          </a:p>
        </p:txBody>
      </p:sp>
      <p:sp>
        <p:nvSpPr>
          <p:cNvPr id="4" name="Slide Number Placeholder 3"/>
          <p:cNvSpPr>
            <a:spLocks noGrp="1"/>
          </p:cNvSpPr>
          <p:nvPr>
            <p:ph type="sldNum" sz="quarter" idx="12"/>
          </p:nvPr>
        </p:nvSpPr>
        <p:spPr/>
        <p:txBody>
          <a:bodyPr/>
          <a:lstStyle/>
          <a:p>
            <a:fld id="{AD292FEF-C2F3-497E-A732-E09DD3FCB162}" type="slidenum">
              <a:rPr lang="en-US" smtClean="0"/>
              <a:t>24</a:t>
            </a:fld>
            <a:endParaRPr lang="en-US"/>
          </a:p>
        </p:txBody>
      </p:sp>
    </p:spTree>
    <p:extLst>
      <p:ext uri="{BB962C8B-B14F-4D97-AF65-F5344CB8AC3E}">
        <p14:creationId xmlns:p14="http://schemas.microsoft.com/office/powerpoint/2010/main" val="2742552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Point Calculator (RFP)</a:t>
            </a:r>
          </a:p>
        </p:txBody>
      </p:sp>
      <p:sp>
        <p:nvSpPr>
          <p:cNvPr id="3" name="Content Placeholder 2"/>
          <p:cNvSpPr>
            <a:spLocks noGrp="1"/>
          </p:cNvSpPr>
          <p:nvPr>
            <p:ph idx="1"/>
          </p:nvPr>
        </p:nvSpPr>
        <p:spPr>
          <a:xfrm>
            <a:off x="838200" y="1520576"/>
            <a:ext cx="10515600" cy="5003514"/>
          </a:xfrm>
        </p:spPr>
        <p:txBody>
          <a:bodyPr>
            <a:normAutofit lnSpcReduction="10000"/>
          </a:bodyPr>
          <a:lstStyle/>
          <a:p>
            <a:r>
              <a:rPr lang="en-US" sz="2400" dirty="0"/>
              <a:t>The Bid Point Calculator is the tool used by the district to evaluate the bids submitted by vendors.</a:t>
            </a:r>
          </a:p>
          <a:p>
            <a:r>
              <a:rPr lang="en-US" sz="2400" dirty="0"/>
              <a:t>The company with the highest points, after price and non-price criteria are evaluated, is the winner of the bid award.</a:t>
            </a:r>
          </a:p>
          <a:p>
            <a:r>
              <a:rPr lang="en-US" sz="2400" dirty="0"/>
              <a:t>Tab 3 gives </a:t>
            </a:r>
            <a:r>
              <a:rPr lang="en-US" sz="2400" u="sng" dirty="0"/>
              <a:t>suggested</a:t>
            </a:r>
            <a:r>
              <a:rPr lang="en-US" sz="2400" dirty="0"/>
              <a:t> non-price criteria and sub-criteria for districts to enter on the Bid Point Calculator.</a:t>
            </a:r>
          </a:p>
          <a:p>
            <a:pPr lvl="1"/>
            <a:r>
              <a:rPr lang="en-US" dirty="0"/>
              <a:t>Districts are not required to use these suggestions.  They are only provided as examples.</a:t>
            </a:r>
          </a:p>
          <a:p>
            <a:r>
              <a:rPr lang="en-US" sz="2400" dirty="0"/>
              <a:t>Tab 4 is a sample Bid Point Calculator as it should look upon submission as part of the bid packet.</a:t>
            </a:r>
          </a:p>
          <a:p>
            <a:pPr lvl="1"/>
            <a:r>
              <a:rPr lang="en-US" dirty="0"/>
              <a:t>This sample is provided as guidance for formatting the Bid Point Calculator.</a:t>
            </a:r>
          </a:p>
          <a:p>
            <a:pPr marL="0" indent="0">
              <a:buNone/>
            </a:pPr>
            <a:r>
              <a:rPr lang="en-US" sz="2400" dirty="0"/>
              <a:t>Note: Tabs 3 and 4 may be deleted from the Information Section prior to submitting it to MDE as part of the bid packet.</a:t>
            </a:r>
          </a:p>
        </p:txBody>
      </p:sp>
      <p:sp>
        <p:nvSpPr>
          <p:cNvPr id="4" name="Slide Number Placeholder 3"/>
          <p:cNvSpPr>
            <a:spLocks noGrp="1"/>
          </p:cNvSpPr>
          <p:nvPr>
            <p:ph type="sldNum" sz="quarter" idx="12"/>
          </p:nvPr>
        </p:nvSpPr>
        <p:spPr/>
        <p:txBody>
          <a:bodyPr/>
          <a:lstStyle/>
          <a:p>
            <a:fld id="{AD292FEF-C2F3-497E-A732-E09DD3FCB162}" type="slidenum">
              <a:rPr lang="en-US" smtClean="0"/>
              <a:t>25</a:t>
            </a:fld>
            <a:endParaRPr lang="en-US"/>
          </a:p>
        </p:txBody>
      </p:sp>
    </p:spTree>
    <p:extLst>
      <p:ext uri="{BB962C8B-B14F-4D97-AF65-F5344CB8AC3E}">
        <p14:creationId xmlns:p14="http://schemas.microsoft.com/office/powerpoint/2010/main" val="36404033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Point Calculator cont. (RFP)</a:t>
            </a:r>
          </a:p>
        </p:txBody>
      </p:sp>
      <p:sp>
        <p:nvSpPr>
          <p:cNvPr id="3" name="Content Placeholder 2"/>
          <p:cNvSpPr>
            <a:spLocks noGrp="1"/>
          </p:cNvSpPr>
          <p:nvPr>
            <p:ph idx="1"/>
          </p:nvPr>
        </p:nvSpPr>
        <p:spPr/>
        <p:txBody>
          <a:bodyPr>
            <a:normAutofit/>
          </a:bodyPr>
          <a:lstStyle/>
          <a:p>
            <a:pPr marL="0" indent="0">
              <a:buNone/>
            </a:pPr>
            <a:r>
              <a:rPr lang="en-US" sz="2400" u="sng" dirty="0"/>
              <a:t>Please note</a:t>
            </a:r>
            <a:r>
              <a:rPr lang="en-US" sz="2400" dirty="0"/>
              <a:t>: If the SFA intends to use taste tests or menu sampling as a part of its decision, that should be included as a part of the non-price criteria on the Bid Point Calculator.</a:t>
            </a:r>
          </a:p>
        </p:txBody>
      </p:sp>
      <p:sp>
        <p:nvSpPr>
          <p:cNvPr id="4" name="Slide Number Placeholder 3"/>
          <p:cNvSpPr>
            <a:spLocks noGrp="1"/>
          </p:cNvSpPr>
          <p:nvPr>
            <p:ph type="sldNum" sz="quarter" idx="12"/>
          </p:nvPr>
        </p:nvSpPr>
        <p:spPr/>
        <p:txBody>
          <a:bodyPr/>
          <a:lstStyle/>
          <a:p>
            <a:fld id="{AD292FEF-C2F3-497E-A732-E09DD3FCB162}" type="slidenum">
              <a:rPr lang="en-US" smtClean="0"/>
              <a:t>26</a:t>
            </a:fld>
            <a:endParaRPr lang="en-US"/>
          </a:p>
        </p:txBody>
      </p:sp>
    </p:spTree>
    <p:extLst>
      <p:ext uri="{BB962C8B-B14F-4D97-AF65-F5344CB8AC3E}">
        <p14:creationId xmlns:p14="http://schemas.microsoft.com/office/powerpoint/2010/main" val="10714338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Projected Cost Information (RFP)</a:t>
            </a:r>
          </a:p>
        </p:txBody>
      </p:sp>
      <p:sp>
        <p:nvSpPr>
          <p:cNvPr id="3" name="Content Placeholder 2"/>
          <p:cNvSpPr>
            <a:spLocks noGrp="1"/>
          </p:cNvSpPr>
          <p:nvPr>
            <p:ph idx="1"/>
          </p:nvPr>
        </p:nvSpPr>
        <p:spPr/>
        <p:txBody>
          <a:bodyPr>
            <a:normAutofit/>
          </a:bodyPr>
          <a:lstStyle/>
          <a:p>
            <a:pPr marL="0" indent="0">
              <a:buNone/>
            </a:pPr>
            <a:r>
              <a:rPr lang="en-US" sz="2400" dirty="0"/>
              <a:t>This tab should be an accurate picture of the district’s overall expenditures in its food service account.</a:t>
            </a:r>
          </a:p>
          <a:p>
            <a:r>
              <a:rPr lang="en-US" sz="2400" dirty="0"/>
              <a:t>At the top of the page, fill in how many days of service there were in the previous school year.</a:t>
            </a:r>
          </a:p>
          <a:p>
            <a:r>
              <a:rPr lang="en-US" sz="2400" dirty="0"/>
              <a:t>Insert the total value of the vended meal contract paid to the vendor either on Food or Contracted Services line.</a:t>
            </a:r>
          </a:p>
        </p:txBody>
      </p:sp>
      <p:sp>
        <p:nvSpPr>
          <p:cNvPr id="4" name="Slide Number Placeholder 3"/>
          <p:cNvSpPr>
            <a:spLocks noGrp="1"/>
          </p:cNvSpPr>
          <p:nvPr>
            <p:ph type="sldNum" sz="quarter" idx="12"/>
          </p:nvPr>
        </p:nvSpPr>
        <p:spPr/>
        <p:txBody>
          <a:bodyPr/>
          <a:lstStyle/>
          <a:p>
            <a:fld id="{AD292FEF-C2F3-497E-A732-E09DD3FCB162}" type="slidenum">
              <a:rPr lang="en-US" smtClean="0"/>
              <a:t>27</a:t>
            </a:fld>
            <a:endParaRPr lang="en-US"/>
          </a:p>
        </p:txBody>
      </p:sp>
    </p:spTree>
    <p:extLst>
      <p:ext uri="{BB962C8B-B14F-4D97-AF65-F5344CB8AC3E}">
        <p14:creationId xmlns:p14="http://schemas.microsoft.com/office/powerpoint/2010/main" val="33624159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USDA Foods</a:t>
            </a:r>
          </a:p>
        </p:txBody>
      </p:sp>
      <p:sp>
        <p:nvSpPr>
          <p:cNvPr id="3" name="Content Placeholder 2"/>
          <p:cNvSpPr>
            <a:spLocks noGrp="1"/>
          </p:cNvSpPr>
          <p:nvPr>
            <p:ph idx="1"/>
          </p:nvPr>
        </p:nvSpPr>
        <p:spPr>
          <a:xfrm>
            <a:off x="838200" y="1527241"/>
            <a:ext cx="9807222" cy="5194233"/>
          </a:xfrm>
        </p:spPr>
        <p:txBody>
          <a:bodyPr>
            <a:noAutofit/>
          </a:bodyPr>
          <a:lstStyle/>
          <a:p>
            <a:r>
              <a:rPr lang="en-US" sz="2400" dirty="0"/>
              <a:t>Attach the SY 2017-2018 year-end PAL report (obtain from your consortia’s website).</a:t>
            </a:r>
          </a:p>
          <a:p>
            <a:r>
              <a:rPr lang="en-US" sz="2400" dirty="0"/>
              <a:t>Identify the SY 2019-2020 consortia election made on the SY 2018-2019 application in MEGS+.</a:t>
            </a:r>
          </a:p>
        </p:txBody>
      </p:sp>
      <p:sp>
        <p:nvSpPr>
          <p:cNvPr id="4" name="Slide Number Placeholder 3"/>
          <p:cNvSpPr>
            <a:spLocks noGrp="1"/>
          </p:cNvSpPr>
          <p:nvPr>
            <p:ph type="sldNum" sz="quarter" idx="12"/>
          </p:nvPr>
        </p:nvSpPr>
        <p:spPr/>
        <p:txBody>
          <a:bodyPr/>
          <a:lstStyle/>
          <a:p>
            <a:fld id="{AD292FEF-C2F3-497E-A732-E09DD3FCB162}" type="slidenum">
              <a:rPr lang="en-US" smtClean="0"/>
              <a:t>28</a:t>
            </a:fld>
            <a:endParaRPr lang="en-US"/>
          </a:p>
        </p:txBody>
      </p:sp>
    </p:spTree>
    <p:extLst>
      <p:ext uri="{BB962C8B-B14F-4D97-AF65-F5344CB8AC3E}">
        <p14:creationId xmlns:p14="http://schemas.microsoft.com/office/powerpoint/2010/main" val="1295473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School District Information Pages (RFP) </a:t>
            </a:r>
          </a:p>
        </p:txBody>
      </p:sp>
      <p:sp>
        <p:nvSpPr>
          <p:cNvPr id="3" name="Content Placeholder 2"/>
          <p:cNvSpPr>
            <a:spLocks noGrp="1"/>
          </p:cNvSpPr>
          <p:nvPr>
            <p:ph idx="1"/>
          </p:nvPr>
        </p:nvSpPr>
        <p:spPr/>
        <p:txBody>
          <a:bodyPr>
            <a:normAutofit/>
          </a:bodyPr>
          <a:lstStyle/>
          <a:p>
            <a:pPr marL="0" indent="0">
              <a:buNone/>
            </a:pPr>
            <a:r>
              <a:rPr lang="en-US" sz="2400" dirty="0"/>
              <a:t>These pages show the Average Daily Participation (ADP) values for meals served.</a:t>
            </a:r>
            <a:endParaRPr lang="en-US" sz="2400" strike="sngStrike" dirty="0">
              <a:solidFill>
                <a:srgbClr val="FF00FF"/>
              </a:solidFill>
            </a:endParaRPr>
          </a:p>
          <a:p>
            <a:r>
              <a:rPr lang="en-US" sz="2400" dirty="0"/>
              <a:t>At the bottom of each page, note which claim month and year that was used to determine the ADP calculations.*</a:t>
            </a:r>
          </a:p>
          <a:p>
            <a:r>
              <a:rPr lang="en-US" sz="2400" dirty="0"/>
              <a:t>List ALL sites participating in each food program.**</a:t>
            </a:r>
          </a:p>
          <a:p>
            <a:r>
              <a:rPr lang="en-US" sz="2400" dirty="0"/>
              <a:t>Fill in the values for enrollment, meal price, average daily participation, and a la carte meals sold.</a:t>
            </a:r>
          </a:p>
          <a:p>
            <a:r>
              <a:rPr lang="en-US" sz="2400" dirty="0"/>
              <a:t>All are monthly totals, with the exception of a la carte, which is a projected yearly total.</a:t>
            </a:r>
          </a:p>
          <a:p>
            <a:pPr lvl="1"/>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29</a:t>
            </a:fld>
            <a:endParaRPr lang="en-US"/>
          </a:p>
        </p:txBody>
      </p:sp>
    </p:spTree>
    <p:extLst>
      <p:ext uri="{BB962C8B-B14F-4D97-AF65-F5344CB8AC3E}">
        <p14:creationId xmlns:p14="http://schemas.microsoft.com/office/powerpoint/2010/main" val="830198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97838"/>
            <a:ext cx="10515600" cy="1047140"/>
          </a:xfrm>
        </p:spPr>
        <p:txBody>
          <a:bodyPr>
            <a:noAutofit/>
          </a:bodyPr>
          <a:lstStyle/>
          <a:p>
            <a:br>
              <a:rPr lang="en-US" sz="4000" dirty="0"/>
            </a:br>
            <a:r>
              <a:rPr lang="en-US" sz="4000" dirty="0"/>
              <a:t>Know it, Monitor it, Communicate!</a:t>
            </a:r>
            <a:br>
              <a:rPr lang="en-US" sz="4000" dirty="0"/>
            </a:br>
            <a:endParaRPr lang="en-US" sz="4000" dirty="0"/>
          </a:p>
        </p:txBody>
      </p:sp>
      <p:sp>
        <p:nvSpPr>
          <p:cNvPr id="3" name="Content Placeholder 2"/>
          <p:cNvSpPr>
            <a:spLocks noGrp="1"/>
          </p:cNvSpPr>
          <p:nvPr>
            <p:ph idx="1"/>
          </p:nvPr>
        </p:nvSpPr>
        <p:spPr>
          <a:xfrm>
            <a:off x="838200" y="1644410"/>
            <a:ext cx="10515600" cy="4911372"/>
          </a:xfrm>
        </p:spPr>
        <p:txBody>
          <a:bodyPr>
            <a:normAutofit lnSpcReduction="10000"/>
          </a:bodyPr>
          <a:lstStyle/>
          <a:p>
            <a:r>
              <a:rPr lang="en-US" sz="2600" dirty="0"/>
              <a:t>Know the contract.</a:t>
            </a:r>
          </a:p>
          <a:p>
            <a:pPr lvl="1"/>
            <a:r>
              <a:rPr lang="en-US" sz="2600" dirty="0"/>
              <a:t>Read and understand what is included in the contract.</a:t>
            </a:r>
          </a:p>
          <a:p>
            <a:r>
              <a:rPr lang="en-US" sz="2600" dirty="0"/>
              <a:t>Monitor the service.</a:t>
            </a:r>
          </a:p>
          <a:p>
            <a:pPr lvl="1"/>
            <a:r>
              <a:rPr lang="en-US" sz="2600" dirty="0"/>
              <a:t>Check that meals served match menus, are reimbursable, and meet food quality standards.</a:t>
            </a:r>
          </a:p>
          <a:p>
            <a:pPr lvl="1"/>
            <a:r>
              <a:rPr lang="en-US" sz="2600" dirty="0"/>
              <a:t>Check invoices to ensure accuracy and that costs are allowable.</a:t>
            </a:r>
          </a:p>
          <a:p>
            <a:r>
              <a:rPr lang="en-US" sz="2600" dirty="0"/>
              <a:t>Communicate with the VSMC.</a:t>
            </a:r>
          </a:p>
          <a:p>
            <a:pPr lvl="1"/>
            <a:r>
              <a:rPr lang="en-US" sz="2600" dirty="0"/>
              <a:t>Question discrepancies.</a:t>
            </a:r>
          </a:p>
          <a:p>
            <a:pPr lvl="1"/>
            <a:r>
              <a:rPr lang="en-US" sz="2600" dirty="0"/>
              <a:t>Ensure terms are met.</a:t>
            </a:r>
          </a:p>
          <a:p>
            <a:pPr lvl="1"/>
            <a:r>
              <a:rPr lang="en-US" sz="2600" dirty="0"/>
              <a:t>Resolve issues and complaints.</a:t>
            </a:r>
          </a:p>
          <a:p>
            <a:pPr lvl="1"/>
            <a:r>
              <a:rPr lang="en-US" sz="2600" dirty="0"/>
              <a:t>Enforce the contract.</a:t>
            </a:r>
            <a:endParaRPr lang="en-US" dirty="0"/>
          </a:p>
          <a:p>
            <a:pPr lvl="1"/>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3</a:t>
            </a:fld>
            <a:endParaRPr lang="en-US"/>
          </a:p>
        </p:txBody>
      </p:sp>
    </p:spTree>
    <p:extLst>
      <p:ext uri="{BB962C8B-B14F-4D97-AF65-F5344CB8AC3E}">
        <p14:creationId xmlns:p14="http://schemas.microsoft.com/office/powerpoint/2010/main" val="196334657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Average Daily Participation (ADP)</a:t>
            </a:r>
          </a:p>
        </p:txBody>
      </p:sp>
      <p:sp>
        <p:nvSpPr>
          <p:cNvPr id="3" name="Content Placeholder 2"/>
          <p:cNvSpPr>
            <a:spLocks noGrp="1"/>
          </p:cNvSpPr>
          <p:nvPr>
            <p:ph idx="1"/>
          </p:nvPr>
        </p:nvSpPr>
        <p:spPr/>
        <p:txBody>
          <a:bodyPr>
            <a:normAutofit/>
          </a:bodyPr>
          <a:lstStyle/>
          <a:p>
            <a:pPr marL="0" indent="0">
              <a:buNone/>
            </a:pPr>
            <a:r>
              <a:rPr lang="en-US" sz="2400" dirty="0"/>
              <a:t>Using the claim month as indicated:</a:t>
            </a:r>
          </a:p>
          <a:p>
            <a:pPr lvl="1"/>
            <a:r>
              <a:rPr lang="en-US" dirty="0"/>
              <a:t>Divide the total number of meals by the total number of days of food service claimed for that month.</a:t>
            </a:r>
          </a:p>
          <a:p>
            <a:pPr marL="0" indent="0">
              <a:buNone/>
            </a:pPr>
            <a:r>
              <a:rPr lang="en-US" sz="2400" dirty="0"/>
              <a:t>For example, if the high school site has 1,000 free meals claimed and there are 21 days of food service claimed for the month, the following applies:</a:t>
            </a:r>
          </a:p>
          <a:p>
            <a:pPr lvl="1"/>
            <a:r>
              <a:rPr lang="en-US" dirty="0"/>
              <a:t>1,000 free meals ÷ 21 serving days = 47.6 ADP</a:t>
            </a:r>
          </a:p>
          <a:p>
            <a:pPr lvl="1"/>
            <a:r>
              <a:rPr lang="en-US" dirty="0"/>
              <a:t>Enter 47.6 in the Free column for the high school site</a:t>
            </a:r>
          </a:p>
          <a:p>
            <a:pPr lvl="1"/>
            <a:endParaRPr lang="en-US" dirty="0"/>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30</a:t>
            </a:fld>
            <a:endParaRPr lang="en-US"/>
          </a:p>
        </p:txBody>
      </p:sp>
    </p:spTree>
    <p:extLst>
      <p:ext uri="{BB962C8B-B14F-4D97-AF65-F5344CB8AC3E}">
        <p14:creationId xmlns:p14="http://schemas.microsoft.com/office/powerpoint/2010/main" val="545793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1789" y="119415"/>
            <a:ext cx="10982011" cy="1325563"/>
          </a:xfrm>
        </p:spPr>
        <p:txBody>
          <a:bodyPr>
            <a:normAutofit/>
          </a:bodyPr>
          <a:lstStyle/>
          <a:p>
            <a:r>
              <a:rPr lang="en-US" sz="4000" dirty="0"/>
              <a:t>Projected Revenue Information (RFP)</a:t>
            </a:r>
          </a:p>
        </p:txBody>
      </p:sp>
      <p:sp>
        <p:nvSpPr>
          <p:cNvPr id="3" name="Content Placeholder 2"/>
          <p:cNvSpPr>
            <a:spLocks noGrp="1"/>
          </p:cNvSpPr>
          <p:nvPr>
            <p:ph idx="1"/>
          </p:nvPr>
        </p:nvSpPr>
        <p:spPr>
          <a:xfrm>
            <a:off x="371789" y="1444978"/>
            <a:ext cx="11525459" cy="5186933"/>
          </a:xfrm>
        </p:spPr>
        <p:txBody>
          <a:bodyPr>
            <a:noAutofit/>
          </a:bodyPr>
          <a:lstStyle/>
          <a:p>
            <a:r>
              <a:rPr lang="en-US" sz="2200" dirty="0"/>
              <a:t>Top of page:  Enter the total number of days for the </a:t>
            </a:r>
            <a:r>
              <a:rPr lang="en-US" sz="2200" u="sng" dirty="0"/>
              <a:t>upcoming</a:t>
            </a:r>
            <a:r>
              <a:rPr lang="en-US" sz="2200" dirty="0"/>
              <a:t> school year expected for each meal and program.  Delete meals or programs that are not applicable. </a:t>
            </a:r>
          </a:p>
          <a:p>
            <a:r>
              <a:rPr lang="en-US" sz="2200" dirty="0"/>
              <a:t>Local Revenue: Fill in values for the number of meals sold (which is explained on the next slide) and meal prices charged by SFA where applicable.</a:t>
            </a:r>
          </a:p>
          <a:p>
            <a:r>
              <a:rPr lang="en-US" sz="2200" dirty="0"/>
              <a:t>Federal Reimbursements:  Matching the claims, fill in values for only those meals that the district will serve. Do not change the Federal Rates; dollar amount totals will pre-populate based on formulas.</a:t>
            </a:r>
          </a:p>
          <a:p>
            <a:r>
              <a:rPr lang="en-US" sz="2200" dirty="0"/>
              <a:t>Near the bottom of page:  Enter the district’s 31a, 31d, and 31f state aid payment amounts and the Fresh Fruit Vegetable Program payment amount.</a:t>
            </a:r>
          </a:p>
          <a:p>
            <a:r>
              <a:rPr lang="en-US" sz="2200" dirty="0"/>
              <a:t>Bottom of page: Note the claim month used to calculate values; month should match what was entered on the SDI tabs.</a:t>
            </a:r>
          </a:p>
          <a:p>
            <a:r>
              <a:rPr lang="en-US" sz="2200" dirty="0"/>
              <a:t>A la carte sales must match the amounts entered on the School District Information pages, if applicable.</a:t>
            </a:r>
          </a:p>
          <a:p>
            <a:endParaRPr lang="en-US" sz="2200" dirty="0"/>
          </a:p>
          <a:p>
            <a:pPr lvl="1"/>
            <a:endParaRPr lang="en-US" sz="2200" dirty="0"/>
          </a:p>
          <a:p>
            <a:endParaRPr lang="en-US" sz="2200" dirty="0"/>
          </a:p>
          <a:p>
            <a:endParaRPr lang="en-US" sz="2200" dirty="0"/>
          </a:p>
          <a:p>
            <a:pPr marL="0" indent="0">
              <a:buNone/>
            </a:pPr>
            <a:endParaRPr lang="en-US" sz="2200" dirty="0"/>
          </a:p>
        </p:txBody>
      </p:sp>
      <p:sp>
        <p:nvSpPr>
          <p:cNvPr id="4" name="Slide Number Placeholder 3"/>
          <p:cNvSpPr>
            <a:spLocks noGrp="1"/>
          </p:cNvSpPr>
          <p:nvPr>
            <p:ph type="sldNum" sz="quarter" idx="12"/>
          </p:nvPr>
        </p:nvSpPr>
        <p:spPr/>
        <p:txBody>
          <a:bodyPr/>
          <a:lstStyle/>
          <a:p>
            <a:fld id="{AD292FEF-C2F3-497E-A732-E09DD3FCB162}" type="slidenum">
              <a:rPr lang="en-US" smtClean="0"/>
              <a:t>31</a:t>
            </a:fld>
            <a:endParaRPr lang="en-US"/>
          </a:p>
        </p:txBody>
      </p:sp>
    </p:spTree>
    <p:extLst>
      <p:ext uri="{BB962C8B-B14F-4D97-AF65-F5344CB8AC3E}">
        <p14:creationId xmlns:p14="http://schemas.microsoft.com/office/powerpoint/2010/main" val="1549479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563" y="365125"/>
            <a:ext cx="10821237" cy="1200113"/>
          </a:xfrm>
        </p:spPr>
        <p:txBody>
          <a:bodyPr>
            <a:noAutofit/>
          </a:bodyPr>
          <a:lstStyle/>
          <a:p>
            <a:r>
              <a:rPr lang="en-US" sz="4000" dirty="0"/>
              <a:t>Calculate Number Sold – Local </a:t>
            </a:r>
            <a:br>
              <a:rPr lang="en-US" sz="4000" dirty="0"/>
            </a:br>
            <a:r>
              <a:rPr lang="en-US" sz="4000" dirty="0"/>
              <a:t>Revenue Section (RFP)</a:t>
            </a:r>
          </a:p>
        </p:txBody>
      </p:sp>
      <p:sp>
        <p:nvSpPr>
          <p:cNvPr id="3" name="Content Placeholder 2"/>
          <p:cNvSpPr>
            <a:spLocks noGrp="1"/>
          </p:cNvSpPr>
          <p:nvPr>
            <p:ph idx="1"/>
          </p:nvPr>
        </p:nvSpPr>
        <p:spPr>
          <a:xfrm>
            <a:off x="532563" y="1825624"/>
            <a:ext cx="11113477" cy="4635465"/>
          </a:xfrm>
        </p:spPr>
        <p:txBody>
          <a:bodyPr>
            <a:noAutofit/>
          </a:bodyPr>
          <a:lstStyle/>
          <a:p>
            <a:pPr marL="0" lvl="1" indent="0">
              <a:spcBef>
                <a:spcPts val="1000"/>
              </a:spcBef>
              <a:buNone/>
            </a:pPr>
            <a:r>
              <a:rPr lang="en-US" sz="2200" dirty="0"/>
              <a:t>Note: Middle and high school are both considered “secondary” grades if separate from the elementary school.  </a:t>
            </a:r>
          </a:p>
          <a:p>
            <a:pPr marL="0" indent="0">
              <a:buNone/>
            </a:pPr>
            <a:r>
              <a:rPr lang="en-US" sz="2200" dirty="0"/>
              <a:t>To calculate the number sold:</a:t>
            </a:r>
          </a:p>
          <a:p>
            <a:pPr lvl="1"/>
            <a:r>
              <a:rPr lang="en-US" sz="2200" dirty="0"/>
              <a:t>Multiply the appropriate total ADP value found on the SDI meal tabs by the total number of days (noted at top of Revenue Info page).</a:t>
            </a:r>
          </a:p>
          <a:p>
            <a:pPr lvl="1"/>
            <a:r>
              <a:rPr lang="en-US" sz="2200" dirty="0"/>
              <a:t>For example, if the total ADP for paid elementary breakfasts is 65 and there will be 180 days where breakfast will be served in the year, the following applies:</a:t>
            </a:r>
          </a:p>
          <a:p>
            <a:pPr lvl="2"/>
            <a:r>
              <a:rPr lang="en-US" sz="2200" dirty="0"/>
              <a:t>65 ADP x 180 serving days = 11,700 paid elementary breakfasts sold</a:t>
            </a:r>
          </a:p>
          <a:p>
            <a:pPr lvl="2"/>
            <a:r>
              <a:rPr lang="en-US" sz="2200" dirty="0"/>
              <a:t>Enter 11,700 for Elementary Paid under Local Revenue Breakfast</a:t>
            </a:r>
          </a:p>
          <a:p>
            <a:r>
              <a:rPr lang="en-US" sz="2200" dirty="0"/>
              <a:t>Enter the meal prices charged by the SFA in the Price column for each meal type served (totals calculate automatically).</a:t>
            </a:r>
          </a:p>
        </p:txBody>
      </p:sp>
      <p:sp>
        <p:nvSpPr>
          <p:cNvPr id="4" name="Slide Number Placeholder 3"/>
          <p:cNvSpPr>
            <a:spLocks noGrp="1"/>
          </p:cNvSpPr>
          <p:nvPr>
            <p:ph type="sldNum" sz="quarter" idx="12"/>
          </p:nvPr>
        </p:nvSpPr>
        <p:spPr/>
        <p:txBody>
          <a:bodyPr/>
          <a:lstStyle/>
          <a:p>
            <a:fld id="{AD292FEF-C2F3-497E-A732-E09DD3FCB162}" type="slidenum">
              <a:rPr lang="en-US" smtClean="0"/>
              <a:t>32</a:t>
            </a:fld>
            <a:endParaRPr lang="en-US"/>
          </a:p>
        </p:txBody>
      </p:sp>
    </p:spTree>
    <p:extLst>
      <p:ext uri="{BB962C8B-B14F-4D97-AF65-F5344CB8AC3E}">
        <p14:creationId xmlns:p14="http://schemas.microsoft.com/office/powerpoint/2010/main" val="15113187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Number Sold – Federal Reimbursements (RFP)</a:t>
            </a:r>
          </a:p>
        </p:txBody>
      </p:sp>
      <p:sp>
        <p:nvSpPr>
          <p:cNvPr id="3" name="Content Placeholder 2"/>
          <p:cNvSpPr>
            <a:spLocks noGrp="1"/>
          </p:cNvSpPr>
          <p:nvPr>
            <p:ph idx="1"/>
          </p:nvPr>
        </p:nvSpPr>
        <p:spPr/>
        <p:txBody>
          <a:bodyPr>
            <a:normAutofit/>
          </a:bodyPr>
          <a:lstStyle/>
          <a:p>
            <a:r>
              <a:rPr lang="en-US" sz="2400" dirty="0"/>
              <a:t>Only place number sold values on the lines that apply to the district and match the claims.</a:t>
            </a:r>
          </a:p>
          <a:p>
            <a:pPr lvl="1"/>
            <a:r>
              <a:rPr lang="en-US" dirty="0"/>
              <a:t>For example, if the district is not listed as severe need and is not eligible for the extra 6 cents, do not use those lines.</a:t>
            </a:r>
          </a:p>
          <a:p>
            <a:pPr marL="228600" lvl="1">
              <a:spcBef>
                <a:spcPts val="1000"/>
              </a:spcBef>
            </a:pPr>
            <a:r>
              <a:rPr lang="en-US" dirty="0"/>
              <a:t>Do not change prices under the Federal Rates column.</a:t>
            </a:r>
          </a:p>
          <a:p>
            <a:pPr marL="228600" lvl="1">
              <a:spcBef>
                <a:spcPts val="1000"/>
              </a:spcBef>
            </a:pPr>
            <a:r>
              <a:rPr lang="en-US" dirty="0"/>
              <a:t>Dollar amount totals calculate automatically.</a:t>
            </a:r>
          </a:p>
          <a:p>
            <a:pPr marL="685800" lvl="2">
              <a:spcBef>
                <a:spcPts val="1000"/>
              </a:spcBef>
            </a:pPr>
            <a:endParaRPr lang="en-US" sz="2400" dirty="0"/>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33</a:t>
            </a:fld>
            <a:endParaRPr lang="en-US"/>
          </a:p>
        </p:txBody>
      </p:sp>
    </p:spTree>
    <p:extLst>
      <p:ext uri="{BB962C8B-B14F-4D97-AF65-F5344CB8AC3E}">
        <p14:creationId xmlns:p14="http://schemas.microsoft.com/office/powerpoint/2010/main" val="35101360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br>
            <a:r>
              <a:rPr lang="en-US" sz="4000" dirty="0"/>
              <a:t>Projected Meals/Meal Equivalents Calculator (RFP)</a:t>
            </a:r>
            <a:br>
              <a:rPr lang="en-US" sz="4000" dirty="0"/>
            </a:br>
            <a:endParaRPr lang="en-US" sz="4000" dirty="0"/>
          </a:p>
        </p:txBody>
      </p:sp>
      <p:sp>
        <p:nvSpPr>
          <p:cNvPr id="3" name="Content Placeholder 2"/>
          <p:cNvSpPr>
            <a:spLocks noGrp="1"/>
          </p:cNvSpPr>
          <p:nvPr>
            <p:ph idx="1"/>
          </p:nvPr>
        </p:nvSpPr>
        <p:spPr/>
        <p:txBody>
          <a:bodyPr>
            <a:normAutofit/>
          </a:bodyPr>
          <a:lstStyle/>
          <a:p>
            <a:r>
              <a:rPr lang="en-US" sz="2400" dirty="0"/>
              <a:t>This tab has formulas, so the cells will automatically populate.  </a:t>
            </a:r>
          </a:p>
          <a:p>
            <a:r>
              <a:rPr lang="en-US" sz="2400" dirty="0"/>
              <a:t>Bottom of page: Note claim month used to calculate values; the month should match what was entered on the SDI tabs.</a:t>
            </a:r>
          </a:p>
        </p:txBody>
      </p:sp>
      <p:sp>
        <p:nvSpPr>
          <p:cNvPr id="4" name="Slide Number Placeholder 3"/>
          <p:cNvSpPr>
            <a:spLocks noGrp="1"/>
          </p:cNvSpPr>
          <p:nvPr>
            <p:ph type="sldNum" sz="quarter" idx="12"/>
          </p:nvPr>
        </p:nvSpPr>
        <p:spPr/>
        <p:txBody>
          <a:bodyPr/>
          <a:lstStyle/>
          <a:p>
            <a:fld id="{AD292FEF-C2F3-497E-A732-E09DD3FCB162}" type="slidenum">
              <a:rPr lang="en-US" smtClean="0"/>
              <a:t>34</a:t>
            </a:fld>
            <a:endParaRPr lang="en-US"/>
          </a:p>
        </p:txBody>
      </p:sp>
    </p:spTree>
    <p:extLst>
      <p:ext uri="{BB962C8B-B14F-4D97-AF65-F5344CB8AC3E}">
        <p14:creationId xmlns:p14="http://schemas.microsoft.com/office/powerpoint/2010/main" val="14631597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433" y="365125"/>
            <a:ext cx="10711543" cy="1325563"/>
          </a:xfrm>
        </p:spPr>
        <p:txBody>
          <a:bodyPr>
            <a:normAutofit/>
          </a:bodyPr>
          <a:lstStyle/>
          <a:p>
            <a:r>
              <a:rPr lang="en-US" sz="4000" dirty="0"/>
              <a:t>SDI Building Demographics and Services by Location (RFP)</a:t>
            </a:r>
          </a:p>
        </p:txBody>
      </p:sp>
      <p:sp>
        <p:nvSpPr>
          <p:cNvPr id="3" name="Content Placeholder 2"/>
          <p:cNvSpPr>
            <a:spLocks noGrp="1"/>
          </p:cNvSpPr>
          <p:nvPr>
            <p:ph idx="1"/>
          </p:nvPr>
        </p:nvSpPr>
        <p:spPr>
          <a:xfrm>
            <a:off x="713433" y="1825625"/>
            <a:ext cx="10640367" cy="4351338"/>
          </a:xfrm>
        </p:spPr>
        <p:txBody>
          <a:bodyPr>
            <a:normAutofit fontScale="92500" lnSpcReduction="10000"/>
          </a:bodyPr>
          <a:lstStyle/>
          <a:p>
            <a:r>
              <a:rPr lang="en-US" sz="2400" dirty="0"/>
              <a:t>Enter each school building, grades, and meal times in appropriate columns.</a:t>
            </a:r>
          </a:p>
          <a:p>
            <a:r>
              <a:rPr lang="en-US" sz="2400" dirty="0"/>
              <a:t>Enter the number of days expected for the </a:t>
            </a:r>
            <a:r>
              <a:rPr lang="en-US" sz="2400" u="sng" dirty="0"/>
              <a:t>upcoming</a:t>
            </a:r>
            <a:r>
              <a:rPr lang="en-US" sz="2400" dirty="0"/>
              <a:t> school year for each meal type at each school building. The number of days for the year for each meal should match the number of days that was noted for each meal and program on the top of the Projected Revenue Information page.</a:t>
            </a:r>
          </a:p>
          <a:p>
            <a:r>
              <a:rPr lang="en-US" sz="2400" dirty="0"/>
              <a:t>Enter each school building serving meals and place an X in the appropriate column indicating meal types served.</a:t>
            </a:r>
          </a:p>
          <a:p>
            <a:pPr marL="685800" lvl="2">
              <a:spcBef>
                <a:spcPts val="1000"/>
              </a:spcBef>
            </a:pPr>
            <a:r>
              <a:rPr lang="en-US" sz="2400" dirty="0"/>
              <a:t>An X cannot be placed in both the Full Serve and Offer vs. Serve columns.  Place an X in one column or the other.</a:t>
            </a:r>
          </a:p>
          <a:p>
            <a:pPr marL="685800" lvl="2">
              <a:spcBef>
                <a:spcPts val="1000"/>
              </a:spcBef>
            </a:pPr>
            <a:r>
              <a:rPr lang="en-US" sz="2400" dirty="0"/>
              <a:t>For lunch, Grades 9-12 </a:t>
            </a:r>
            <a:r>
              <a:rPr lang="en-US" sz="2400" u="sng" dirty="0"/>
              <a:t>must</a:t>
            </a:r>
            <a:r>
              <a:rPr lang="en-US" sz="2400" dirty="0"/>
              <a:t> have an X in the Offer vs. Serve column.</a:t>
            </a:r>
          </a:p>
          <a:p>
            <a:pPr marL="0" indent="0">
              <a:buNone/>
            </a:pPr>
            <a:endParaRPr lang="en-US" sz="2400" dirty="0"/>
          </a:p>
          <a:p>
            <a:pPr lvl="1"/>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35</a:t>
            </a:fld>
            <a:endParaRPr lang="en-US"/>
          </a:p>
        </p:txBody>
      </p:sp>
    </p:spTree>
    <p:extLst>
      <p:ext uri="{BB962C8B-B14F-4D97-AF65-F5344CB8AC3E}">
        <p14:creationId xmlns:p14="http://schemas.microsoft.com/office/powerpoint/2010/main" val="17959644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Claims for Reimbursement</a:t>
            </a:r>
          </a:p>
        </p:txBody>
      </p:sp>
      <p:sp>
        <p:nvSpPr>
          <p:cNvPr id="3" name="Content Placeholder 2"/>
          <p:cNvSpPr>
            <a:spLocks noGrp="1"/>
          </p:cNvSpPr>
          <p:nvPr>
            <p:ph idx="1"/>
          </p:nvPr>
        </p:nvSpPr>
        <p:spPr/>
        <p:txBody>
          <a:bodyPr>
            <a:normAutofit/>
          </a:bodyPr>
          <a:lstStyle/>
          <a:p>
            <a:pPr marL="0" indent="0">
              <a:buNone/>
            </a:pPr>
            <a:r>
              <a:rPr lang="en-US" sz="2400" dirty="0"/>
              <a:t>MDE will supply claim reimbursement data for the appropriate months as identified by the SFA on the SDI pages.  </a:t>
            </a:r>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36</a:t>
            </a:fld>
            <a:endParaRPr lang="en-US"/>
          </a:p>
        </p:txBody>
      </p:sp>
    </p:spTree>
    <p:extLst>
      <p:ext uri="{BB962C8B-B14F-4D97-AF65-F5344CB8AC3E}">
        <p14:creationId xmlns:p14="http://schemas.microsoft.com/office/powerpoint/2010/main" val="23476299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8643" y="267669"/>
            <a:ext cx="10981267" cy="1016602"/>
          </a:xfrm>
        </p:spPr>
        <p:txBody>
          <a:bodyPr>
            <a:normAutofit/>
          </a:bodyPr>
          <a:lstStyle/>
          <a:p>
            <a:r>
              <a:rPr lang="en-US" sz="4000" dirty="0"/>
              <a:t>Menus</a:t>
            </a:r>
          </a:p>
        </p:txBody>
      </p:sp>
      <p:sp>
        <p:nvSpPr>
          <p:cNvPr id="3" name="Content Placeholder 2"/>
          <p:cNvSpPr>
            <a:spLocks noGrp="1"/>
          </p:cNvSpPr>
          <p:nvPr>
            <p:ph idx="1"/>
          </p:nvPr>
        </p:nvSpPr>
        <p:spPr>
          <a:xfrm>
            <a:off x="698643" y="1284270"/>
            <a:ext cx="10397447" cy="5184263"/>
          </a:xfrm>
        </p:spPr>
        <p:txBody>
          <a:bodyPr>
            <a:noAutofit/>
          </a:bodyPr>
          <a:lstStyle/>
          <a:p>
            <a:r>
              <a:rPr lang="en-US" sz="2400" dirty="0"/>
              <a:t>Include sample menus for each meal type served (breakfast, lunch, snack, supper) for each site where meals are served.</a:t>
            </a:r>
          </a:p>
          <a:p>
            <a:r>
              <a:rPr lang="en-US" sz="2400" dirty="0"/>
              <a:t>Menu samples must show 21 days of meals and include milk choices.</a:t>
            </a:r>
          </a:p>
          <a:p>
            <a:pPr lvl="1"/>
            <a:r>
              <a:rPr lang="en-US" dirty="0"/>
              <a:t>It is okay to use rotating weekly schedules (but indicate that on the menu).</a:t>
            </a:r>
          </a:p>
          <a:p>
            <a:r>
              <a:rPr lang="en-US" sz="2400" dirty="0"/>
              <a:t>Remove all food service logos and names of staff/directors.</a:t>
            </a:r>
          </a:p>
          <a:p>
            <a:r>
              <a:rPr lang="en-US" sz="2400" dirty="0"/>
              <a:t>It is recommended to </a:t>
            </a:r>
            <a:r>
              <a:rPr lang="en-US" sz="2400" u="sng" dirty="0"/>
              <a:t>not</a:t>
            </a:r>
            <a:r>
              <a:rPr lang="en-US" sz="2400" dirty="0"/>
              <a:t> copy and paste the menus into these tabs.  </a:t>
            </a:r>
          </a:p>
          <a:p>
            <a:pPr lvl="1"/>
            <a:r>
              <a:rPr lang="en-US" dirty="0"/>
              <a:t>Note “See attached” and include a PDF version of each menu.</a:t>
            </a:r>
          </a:p>
          <a:p>
            <a:pPr marL="0" indent="0">
              <a:buNone/>
            </a:pPr>
            <a:r>
              <a:rPr lang="en-US" sz="2400" dirty="0"/>
              <a:t>Sample complete menus with associated meal component tools can be found at: </a:t>
            </a:r>
            <a:r>
              <a:rPr lang="en-US" sz="2400" u="sng" dirty="0">
                <a:solidFill>
                  <a:srgbClr val="C50BB8"/>
                </a:solidFill>
                <a:hlinkClick r:id="rId3"/>
              </a:rPr>
              <a:t>http://education.ohio.gov/Topics/Other-Resources/Food-and-Nutrition/Resources-and-Tools-for-Food-and-Nutrition/Menus-that-Move</a:t>
            </a:r>
            <a:r>
              <a:rPr lang="en-US" sz="2400" dirty="0">
                <a:solidFill>
                  <a:srgbClr val="C50BB8"/>
                </a:solidFill>
              </a:rPr>
              <a:t> </a:t>
            </a:r>
          </a:p>
          <a:p>
            <a:pPr lvl="1"/>
            <a:endParaRPr lang="en-US" dirty="0"/>
          </a:p>
          <a:p>
            <a:endParaRPr lang="en-US" sz="2400" dirty="0"/>
          </a:p>
          <a:p>
            <a:endParaRPr lang="en-US" sz="2400" dirty="0"/>
          </a:p>
        </p:txBody>
      </p:sp>
      <p:sp>
        <p:nvSpPr>
          <p:cNvPr id="4" name="Slide Number Placeholder 3"/>
          <p:cNvSpPr>
            <a:spLocks noGrp="1"/>
          </p:cNvSpPr>
          <p:nvPr>
            <p:ph type="sldNum" sz="quarter" idx="12"/>
          </p:nvPr>
        </p:nvSpPr>
        <p:spPr/>
        <p:txBody>
          <a:bodyPr/>
          <a:lstStyle/>
          <a:p>
            <a:fld id="{AD292FEF-C2F3-497E-A732-E09DD3FCB162}" type="slidenum">
              <a:rPr lang="en-US" smtClean="0"/>
              <a:t>37</a:t>
            </a:fld>
            <a:endParaRPr lang="en-US"/>
          </a:p>
        </p:txBody>
      </p:sp>
    </p:spTree>
    <p:extLst>
      <p:ext uri="{BB962C8B-B14F-4D97-AF65-F5344CB8AC3E}">
        <p14:creationId xmlns:p14="http://schemas.microsoft.com/office/powerpoint/2010/main" val="37374952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Menu – Fresh Fruit and Vegetable Program (FFVP)</a:t>
            </a:r>
            <a:r>
              <a:rPr lang="en-US" dirty="0"/>
              <a:t>	</a:t>
            </a:r>
          </a:p>
        </p:txBody>
      </p:sp>
      <p:sp>
        <p:nvSpPr>
          <p:cNvPr id="3" name="Content Placeholder 2"/>
          <p:cNvSpPr>
            <a:spLocks noGrp="1"/>
          </p:cNvSpPr>
          <p:nvPr>
            <p:ph idx="1"/>
          </p:nvPr>
        </p:nvSpPr>
        <p:spPr/>
        <p:txBody>
          <a:bodyPr/>
          <a:lstStyle/>
          <a:p>
            <a:endParaRPr lang="en-US" dirty="0"/>
          </a:p>
          <a:p>
            <a:pPr marL="0" indent="0">
              <a:buNone/>
            </a:pPr>
            <a:r>
              <a:rPr lang="en-US" sz="2400" dirty="0"/>
              <a:t>This tab just serves as a reminder to vendors that they must submit a Fresh Fruit and Vegetable Program cycle menu.  They will include it in their proposal if the district is a participant of the FFVP. Delete this tab if district doesn’t participate.</a:t>
            </a:r>
          </a:p>
        </p:txBody>
      </p:sp>
      <p:sp>
        <p:nvSpPr>
          <p:cNvPr id="4" name="Slide Number Placeholder 3"/>
          <p:cNvSpPr>
            <a:spLocks noGrp="1"/>
          </p:cNvSpPr>
          <p:nvPr>
            <p:ph type="sldNum" sz="quarter" idx="12"/>
          </p:nvPr>
        </p:nvSpPr>
        <p:spPr/>
        <p:txBody>
          <a:bodyPr/>
          <a:lstStyle/>
          <a:p>
            <a:fld id="{AD292FEF-C2F3-497E-A732-E09DD3FCB162}" type="slidenum">
              <a:rPr lang="en-US" smtClean="0"/>
              <a:t>38</a:t>
            </a:fld>
            <a:endParaRPr lang="en-US"/>
          </a:p>
        </p:txBody>
      </p:sp>
    </p:spTree>
    <p:extLst>
      <p:ext uri="{BB962C8B-B14F-4D97-AF65-F5344CB8AC3E}">
        <p14:creationId xmlns:p14="http://schemas.microsoft.com/office/powerpoint/2010/main" val="31092278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Meal Pattern and Food Specifications</a:t>
            </a:r>
          </a:p>
        </p:txBody>
      </p:sp>
      <p:sp>
        <p:nvSpPr>
          <p:cNvPr id="3" name="Content Placeholder 2"/>
          <p:cNvSpPr>
            <a:spLocks noGrp="1"/>
          </p:cNvSpPr>
          <p:nvPr>
            <p:ph idx="1"/>
          </p:nvPr>
        </p:nvSpPr>
        <p:spPr/>
        <p:txBody>
          <a:bodyPr>
            <a:normAutofit/>
          </a:bodyPr>
          <a:lstStyle/>
          <a:p>
            <a:pPr marL="0" indent="0">
              <a:buNone/>
            </a:pPr>
            <a:r>
              <a:rPr lang="en-US" sz="2400" dirty="0"/>
              <a:t>There is no need to make any changes to this tab, unless there are specific requirements for this district in regards to meals, food, times, etc.</a:t>
            </a:r>
          </a:p>
          <a:p>
            <a:pPr lvl="1"/>
            <a:r>
              <a:rPr lang="en-US" dirty="0"/>
              <a:t>Note specific requirements at the bottom of this tab if appropriate.</a:t>
            </a:r>
          </a:p>
        </p:txBody>
      </p:sp>
      <p:sp>
        <p:nvSpPr>
          <p:cNvPr id="4" name="Slide Number Placeholder 3"/>
          <p:cNvSpPr>
            <a:spLocks noGrp="1"/>
          </p:cNvSpPr>
          <p:nvPr>
            <p:ph type="sldNum" sz="quarter" idx="12"/>
          </p:nvPr>
        </p:nvSpPr>
        <p:spPr/>
        <p:txBody>
          <a:bodyPr/>
          <a:lstStyle/>
          <a:p>
            <a:fld id="{AD292FEF-C2F3-497E-A732-E09DD3FCB162}" type="slidenum">
              <a:rPr lang="en-US" smtClean="0"/>
              <a:t>39</a:t>
            </a:fld>
            <a:endParaRPr lang="en-US"/>
          </a:p>
        </p:txBody>
      </p:sp>
    </p:spTree>
    <p:extLst>
      <p:ext uri="{BB962C8B-B14F-4D97-AF65-F5344CB8AC3E}">
        <p14:creationId xmlns:p14="http://schemas.microsoft.com/office/powerpoint/2010/main" val="3376503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C10C90-8550-4DF5-AB7A-7B9BDBB503E3}"/>
              </a:ext>
            </a:extLst>
          </p:cNvPr>
          <p:cNvSpPr>
            <a:spLocks noGrp="1"/>
          </p:cNvSpPr>
          <p:nvPr>
            <p:ph type="title"/>
          </p:nvPr>
        </p:nvSpPr>
        <p:spPr/>
        <p:txBody>
          <a:bodyPr>
            <a:normAutofit/>
          </a:bodyPr>
          <a:lstStyle/>
          <a:p>
            <a:r>
              <a:rPr lang="en-US" sz="4000" dirty="0"/>
              <a:t>Pay Invoices on Time</a:t>
            </a:r>
          </a:p>
        </p:txBody>
      </p:sp>
      <p:sp>
        <p:nvSpPr>
          <p:cNvPr id="3" name="Content Placeholder 2">
            <a:extLst>
              <a:ext uri="{FF2B5EF4-FFF2-40B4-BE49-F238E27FC236}">
                <a16:creationId xmlns:a16="http://schemas.microsoft.com/office/drawing/2014/main" id="{BAA0F0D6-B249-4202-8D9E-272477C8F5E0}"/>
              </a:ext>
            </a:extLst>
          </p:cNvPr>
          <p:cNvSpPr>
            <a:spLocks noGrp="1"/>
          </p:cNvSpPr>
          <p:nvPr>
            <p:ph idx="1"/>
          </p:nvPr>
        </p:nvSpPr>
        <p:spPr>
          <a:xfrm>
            <a:off x="838200" y="1825625"/>
            <a:ext cx="9764730" cy="4351338"/>
          </a:xfrm>
        </p:spPr>
        <p:txBody>
          <a:bodyPr>
            <a:normAutofit/>
          </a:bodyPr>
          <a:lstStyle/>
          <a:p>
            <a:r>
              <a:rPr lang="en-US" sz="2400" dirty="0"/>
              <a:t>Timely payment to VSMCs for reimbursable meals and compliant service is critical to the success of the program just as much as it is to the VSMC’s successful operation.</a:t>
            </a:r>
          </a:p>
          <a:p>
            <a:r>
              <a:rPr lang="en-US" sz="2400" dirty="0"/>
              <a:t>Consistent failure to pay VSMCs on time may negatively impact their ability to provide successful service to the district or even elsewhere.  </a:t>
            </a:r>
          </a:p>
          <a:p>
            <a:pPr marL="0" indent="0">
              <a:buNone/>
            </a:pPr>
            <a:endParaRPr lang="en-US" sz="2400" dirty="0"/>
          </a:p>
        </p:txBody>
      </p:sp>
      <p:sp>
        <p:nvSpPr>
          <p:cNvPr id="4" name="Slide Number Placeholder 3">
            <a:extLst>
              <a:ext uri="{FF2B5EF4-FFF2-40B4-BE49-F238E27FC236}">
                <a16:creationId xmlns:a16="http://schemas.microsoft.com/office/drawing/2014/main" id="{225068A6-4F72-45A3-A089-E5AC5F2E4719}"/>
              </a:ext>
            </a:extLst>
          </p:cNvPr>
          <p:cNvSpPr>
            <a:spLocks noGrp="1"/>
          </p:cNvSpPr>
          <p:nvPr>
            <p:ph type="sldNum" sz="quarter" idx="12"/>
          </p:nvPr>
        </p:nvSpPr>
        <p:spPr/>
        <p:txBody>
          <a:bodyPr/>
          <a:lstStyle/>
          <a:p>
            <a:fld id="{AD292FEF-C2F3-497E-A732-E09DD3FCB162}" type="slidenum">
              <a:rPr lang="en-US" smtClean="0"/>
              <a:t>4</a:t>
            </a:fld>
            <a:endParaRPr lang="en-US"/>
          </a:p>
        </p:txBody>
      </p:sp>
    </p:spTree>
    <p:extLst>
      <p:ext uri="{BB962C8B-B14F-4D97-AF65-F5344CB8AC3E}">
        <p14:creationId xmlns:p14="http://schemas.microsoft.com/office/powerpoint/2010/main" val="340395046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Sheet</a:t>
            </a:r>
          </a:p>
        </p:txBody>
      </p:sp>
      <p:sp>
        <p:nvSpPr>
          <p:cNvPr id="3" name="Content Placeholder 2"/>
          <p:cNvSpPr>
            <a:spLocks noGrp="1"/>
          </p:cNvSpPr>
          <p:nvPr>
            <p:ph idx="1"/>
          </p:nvPr>
        </p:nvSpPr>
        <p:spPr/>
        <p:txBody>
          <a:bodyPr>
            <a:normAutofit/>
          </a:bodyPr>
          <a:lstStyle/>
          <a:p>
            <a:pPr marL="0" indent="0">
              <a:buNone/>
            </a:pPr>
            <a:r>
              <a:rPr lang="en-US" sz="2400" dirty="0"/>
              <a:t>The Bid Sheet is used to outline the specific items Vendors will be bidding on. </a:t>
            </a:r>
            <a:br>
              <a:rPr lang="en-US" sz="2400" dirty="0"/>
            </a:br>
            <a:endParaRPr lang="en-US" sz="2400" dirty="0"/>
          </a:p>
          <a:p>
            <a:pPr marL="0" indent="0">
              <a:buNone/>
            </a:pPr>
            <a:r>
              <a:rPr lang="en-US" sz="2400" u="sng" dirty="0"/>
              <a:t>Request for Proposal Contract</a:t>
            </a:r>
          </a:p>
          <a:p>
            <a:pPr lvl="1"/>
            <a:r>
              <a:rPr lang="en-US" dirty="0"/>
              <a:t>Enter the district’s name at the top of the page.</a:t>
            </a:r>
          </a:p>
          <a:p>
            <a:pPr lvl="1"/>
            <a:r>
              <a:rPr lang="en-US" dirty="0"/>
              <a:t>The meal equivalents should already prepopulate based on previous tabs; do not enter a number.</a:t>
            </a:r>
          </a:p>
          <a:p>
            <a:pPr marL="0" indent="0">
              <a:buNone/>
            </a:pPr>
            <a:br>
              <a:rPr lang="en-US" sz="2600" dirty="0"/>
            </a:br>
            <a:r>
              <a:rPr lang="en-US" sz="2400" u="sng" dirty="0"/>
              <a:t>Request for Quotation Contract</a:t>
            </a:r>
          </a:p>
          <a:p>
            <a:pPr lvl="1"/>
            <a:r>
              <a:rPr lang="en-US" dirty="0"/>
              <a:t>Enter the district’s name at the top of the page.</a:t>
            </a:r>
          </a:p>
          <a:p>
            <a:pPr lvl="1"/>
            <a:r>
              <a:rPr lang="en-US" dirty="0"/>
              <a:t>Enter the projected number of meals for each meal category.</a:t>
            </a:r>
          </a:p>
        </p:txBody>
      </p:sp>
      <p:sp>
        <p:nvSpPr>
          <p:cNvPr id="4" name="Slide Number Placeholder 3"/>
          <p:cNvSpPr>
            <a:spLocks noGrp="1"/>
          </p:cNvSpPr>
          <p:nvPr>
            <p:ph type="sldNum" sz="quarter" idx="12"/>
          </p:nvPr>
        </p:nvSpPr>
        <p:spPr/>
        <p:txBody>
          <a:bodyPr/>
          <a:lstStyle/>
          <a:p>
            <a:fld id="{AD292FEF-C2F3-497E-A732-E09DD3FCB162}" type="slidenum">
              <a:rPr lang="en-US" smtClean="0"/>
              <a:t>40</a:t>
            </a:fld>
            <a:endParaRPr lang="en-US"/>
          </a:p>
        </p:txBody>
      </p:sp>
    </p:spTree>
    <p:extLst>
      <p:ext uri="{BB962C8B-B14F-4D97-AF65-F5344CB8AC3E}">
        <p14:creationId xmlns:p14="http://schemas.microsoft.com/office/powerpoint/2010/main" val="34314463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After the Bid Due Date</a:t>
            </a:r>
          </a:p>
        </p:txBody>
      </p:sp>
      <p:sp>
        <p:nvSpPr>
          <p:cNvPr id="3" name="Content Placeholder 2"/>
          <p:cNvSpPr>
            <a:spLocks noGrp="1"/>
          </p:cNvSpPr>
          <p:nvPr>
            <p:ph idx="1"/>
          </p:nvPr>
        </p:nvSpPr>
        <p:spPr/>
        <p:txBody>
          <a:bodyPr>
            <a:normAutofit/>
          </a:bodyPr>
          <a:lstStyle/>
          <a:p>
            <a:pPr marL="0" indent="0">
              <a:buNone/>
            </a:pPr>
            <a:r>
              <a:rPr lang="en-US" sz="2400" dirty="0"/>
              <a:t>After bid proposals are received, the bid evaluation committee will:</a:t>
            </a:r>
          </a:p>
          <a:p>
            <a:r>
              <a:rPr lang="en-US" sz="2400" dirty="0"/>
              <a:t>Document that the proposals were received on time.</a:t>
            </a:r>
          </a:p>
          <a:p>
            <a:r>
              <a:rPr lang="en-US" sz="2400" dirty="0"/>
              <a:t>Note that each proposal includes a bid bond. (RFP only)</a:t>
            </a:r>
          </a:p>
          <a:p>
            <a:r>
              <a:rPr lang="en-US" sz="2400" dirty="0"/>
              <a:t>Evaluate the responsiveness of each bid proposal.</a:t>
            </a:r>
          </a:p>
          <a:p>
            <a:r>
              <a:rPr lang="en-US" sz="2400" dirty="0"/>
              <a:t>Evaluate the responsibility of the bidders.</a:t>
            </a:r>
          </a:p>
          <a:p>
            <a:pPr marL="0" indent="0">
              <a:buNone/>
            </a:pPr>
            <a:endParaRPr lang="en-US" sz="2400" dirty="0"/>
          </a:p>
          <a:p>
            <a:pPr marL="0" indent="0">
              <a:buNone/>
            </a:pPr>
            <a:r>
              <a:rPr lang="en-US" sz="2400" u="sng" dirty="0"/>
              <a:t>Please note</a:t>
            </a:r>
            <a:r>
              <a:rPr lang="en-US" sz="2400" dirty="0"/>
              <a:t>:  If the district rejects a bid for any reason (for example, if a bid is late or not responsive), the district must have documentation to support the rejection.</a:t>
            </a:r>
          </a:p>
        </p:txBody>
      </p:sp>
      <p:sp>
        <p:nvSpPr>
          <p:cNvPr id="4" name="Slide Number Placeholder 3"/>
          <p:cNvSpPr>
            <a:spLocks noGrp="1"/>
          </p:cNvSpPr>
          <p:nvPr>
            <p:ph type="sldNum" sz="quarter" idx="12"/>
          </p:nvPr>
        </p:nvSpPr>
        <p:spPr/>
        <p:txBody>
          <a:bodyPr/>
          <a:lstStyle/>
          <a:p>
            <a:fld id="{AD292FEF-C2F3-497E-A732-E09DD3FCB162}" type="slidenum">
              <a:rPr lang="en-US" smtClean="0"/>
              <a:t>41</a:t>
            </a:fld>
            <a:endParaRPr lang="en-US"/>
          </a:p>
        </p:txBody>
      </p:sp>
    </p:spTree>
    <p:extLst>
      <p:ext uri="{BB962C8B-B14F-4D97-AF65-F5344CB8AC3E}">
        <p14:creationId xmlns:p14="http://schemas.microsoft.com/office/powerpoint/2010/main" val="16464804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After the Bid Due Date –</a:t>
            </a:r>
            <a:br>
              <a:rPr lang="en-US" sz="4000" dirty="0"/>
            </a:br>
            <a:r>
              <a:rPr lang="en-US" sz="4000" dirty="0"/>
              <a:t>Bid Point Calculator and Award for RFPs</a:t>
            </a:r>
          </a:p>
        </p:txBody>
      </p:sp>
      <p:sp>
        <p:nvSpPr>
          <p:cNvPr id="3" name="Content Placeholder 2"/>
          <p:cNvSpPr>
            <a:spLocks noGrp="1"/>
          </p:cNvSpPr>
          <p:nvPr>
            <p:ph idx="1"/>
          </p:nvPr>
        </p:nvSpPr>
        <p:spPr/>
        <p:txBody>
          <a:bodyPr>
            <a:normAutofit/>
          </a:bodyPr>
          <a:lstStyle/>
          <a:p>
            <a:pPr marL="0" indent="0">
              <a:buNone/>
            </a:pPr>
            <a:br>
              <a:rPr lang="en-US" sz="2400" dirty="0"/>
            </a:br>
            <a:r>
              <a:rPr lang="en-US" sz="2400" dirty="0"/>
              <a:t>The bid evaluation committee will use the Bid Point Calculator to evaluate price and non-price criteria for all bidders.</a:t>
            </a:r>
          </a:p>
          <a:p>
            <a:r>
              <a:rPr lang="en-US" sz="2400" dirty="0"/>
              <a:t>The bidder with the maximum number of points should be awarded the contract.</a:t>
            </a:r>
          </a:p>
          <a:p>
            <a:r>
              <a:rPr lang="en-US" sz="2400" dirty="0"/>
              <a:t>Depending upon the outcome of the point totals, it is possible that the award may not be made to the lowest priced bidder.</a:t>
            </a:r>
          </a:p>
        </p:txBody>
      </p:sp>
      <p:sp>
        <p:nvSpPr>
          <p:cNvPr id="4" name="Slide Number Placeholder 3"/>
          <p:cNvSpPr>
            <a:spLocks noGrp="1"/>
          </p:cNvSpPr>
          <p:nvPr>
            <p:ph type="sldNum" sz="quarter" idx="12"/>
          </p:nvPr>
        </p:nvSpPr>
        <p:spPr/>
        <p:txBody>
          <a:bodyPr/>
          <a:lstStyle/>
          <a:p>
            <a:fld id="{AD292FEF-C2F3-497E-A732-E09DD3FCB162}" type="slidenum">
              <a:rPr lang="en-US" smtClean="0"/>
              <a:t>42</a:t>
            </a:fld>
            <a:endParaRPr lang="en-US"/>
          </a:p>
        </p:txBody>
      </p:sp>
    </p:spTree>
    <p:extLst>
      <p:ext uri="{BB962C8B-B14F-4D97-AF65-F5344CB8AC3E}">
        <p14:creationId xmlns:p14="http://schemas.microsoft.com/office/powerpoint/2010/main" val="751178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1244" y="227718"/>
            <a:ext cx="10992556" cy="1325563"/>
          </a:xfrm>
        </p:spPr>
        <p:txBody>
          <a:bodyPr>
            <a:normAutofit/>
          </a:bodyPr>
          <a:lstStyle/>
          <a:p>
            <a:r>
              <a:rPr lang="en-US" sz="4000" dirty="0"/>
              <a:t>After the Bid Due Date –</a:t>
            </a:r>
            <a:br>
              <a:rPr lang="en-US" sz="4000" dirty="0"/>
            </a:br>
            <a:r>
              <a:rPr lang="en-US" sz="4000" dirty="0"/>
              <a:t>Informal Procurement Log for RFQs</a:t>
            </a:r>
          </a:p>
        </p:txBody>
      </p:sp>
      <p:sp>
        <p:nvSpPr>
          <p:cNvPr id="3" name="Content Placeholder 2"/>
          <p:cNvSpPr>
            <a:spLocks noGrp="1"/>
          </p:cNvSpPr>
          <p:nvPr>
            <p:ph idx="1"/>
          </p:nvPr>
        </p:nvSpPr>
        <p:spPr>
          <a:xfrm>
            <a:off x="361244" y="1626305"/>
            <a:ext cx="11525956" cy="4730045"/>
          </a:xfrm>
        </p:spPr>
        <p:txBody>
          <a:bodyPr>
            <a:noAutofit/>
          </a:bodyPr>
          <a:lstStyle/>
          <a:p>
            <a:pPr marL="0" indent="0">
              <a:buNone/>
            </a:pPr>
            <a:r>
              <a:rPr lang="en-US" sz="2200" dirty="0"/>
              <a:t>The bid evaluation committee will use the Informal Procurement Log to evaluate price quotes for all bidders.</a:t>
            </a:r>
          </a:p>
          <a:p>
            <a:r>
              <a:rPr lang="en-US" sz="2200" dirty="0"/>
              <a:t>The responsive and responsible bidder with the lowest total bid price will be awarded the contract.</a:t>
            </a:r>
          </a:p>
          <a:p>
            <a:r>
              <a:rPr lang="en-US" sz="2200" dirty="0"/>
              <a:t>If the district chooses a bid other than the lowest in price, the district must submit written justification as to the reason for the decision to MDE for review and approval before executing the contract.</a:t>
            </a:r>
          </a:p>
          <a:p>
            <a:r>
              <a:rPr lang="en-US" sz="2200" b="1" dirty="0"/>
              <a:t>All sections must be filled out completely</a:t>
            </a:r>
            <a:r>
              <a:rPr lang="en-US" sz="2200" dirty="0"/>
              <a:t>.</a:t>
            </a:r>
          </a:p>
          <a:p>
            <a:r>
              <a:rPr lang="en-US" sz="2200" dirty="0"/>
              <a:t>Must contact and document at least three vendors and obtain competitive bid quotes.</a:t>
            </a:r>
          </a:p>
          <a:p>
            <a:r>
              <a:rPr lang="en-US" sz="2200" dirty="0"/>
              <a:t>Bid quotes should be obtained in writing.</a:t>
            </a:r>
          </a:p>
          <a:p>
            <a:r>
              <a:rPr lang="en-US" sz="2200" dirty="0"/>
              <a:t>Must document all communication and prices discussed with each vendor.</a:t>
            </a:r>
          </a:p>
          <a:p>
            <a:endParaRPr lang="en-US" sz="2200" dirty="0"/>
          </a:p>
        </p:txBody>
      </p:sp>
      <p:sp>
        <p:nvSpPr>
          <p:cNvPr id="4" name="Slide Number Placeholder 3"/>
          <p:cNvSpPr>
            <a:spLocks noGrp="1"/>
          </p:cNvSpPr>
          <p:nvPr>
            <p:ph type="sldNum" sz="quarter" idx="12"/>
          </p:nvPr>
        </p:nvSpPr>
        <p:spPr/>
        <p:txBody>
          <a:bodyPr/>
          <a:lstStyle/>
          <a:p>
            <a:fld id="{AD292FEF-C2F3-497E-A732-E09DD3FCB162}" type="slidenum">
              <a:rPr lang="en-US" smtClean="0"/>
              <a:t>43</a:t>
            </a:fld>
            <a:endParaRPr lang="en-US"/>
          </a:p>
        </p:txBody>
      </p:sp>
    </p:spTree>
    <p:extLst>
      <p:ext uri="{BB962C8B-B14F-4D97-AF65-F5344CB8AC3E}">
        <p14:creationId xmlns:p14="http://schemas.microsoft.com/office/powerpoint/2010/main" val="13628283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5" y="365125"/>
            <a:ext cx="10720755" cy="1325563"/>
          </a:xfrm>
        </p:spPr>
        <p:txBody>
          <a:bodyPr>
            <a:normAutofit/>
          </a:bodyPr>
          <a:lstStyle/>
          <a:p>
            <a:r>
              <a:rPr lang="en-US" sz="4000" dirty="0"/>
              <a:t>RFP Final Bid Packet – Checklist Letter to MDE</a:t>
            </a:r>
          </a:p>
        </p:txBody>
      </p:sp>
      <p:sp>
        <p:nvSpPr>
          <p:cNvPr id="5" name="Content Placeholder 4"/>
          <p:cNvSpPr>
            <a:spLocks noGrp="1"/>
          </p:cNvSpPr>
          <p:nvPr>
            <p:ph sz="half" idx="1"/>
          </p:nvPr>
        </p:nvSpPr>
        <p:spPr>
          <a:xfrm>
            <a:off x="633045" y="1760154"/>
            <a:ext cx="11254154" cy="4866678"/>
          </a:xfrm>
        </p:spPr>
        <p:txBody>
          <a:bodyPr>
            <a:noAutofit/>
          </a:bodyPr>
          <a:lstStyle/>
          <a:p>
            <a:pPr marL="0" indent="0">
              <a:buNone/>
            </a:pPr>
            <a:r>
              <a:rPr lang="en-US" sz="2400" dirty="0"/>
              <a:t>Send all items to MDE as indicated on the checklist letter.  A few items to highlight are:</a:t>
            </a:r>
          </a:p>
          <a:p>
            <a:r>
              <a:rPr lang="en-US" sz="2400" dirty="0"/>
              <a:t>Make sure the name of the newspaper and publish date is included on the copy of the legal ad.  </a:t>
            </a:r>
          </a:p>
          <a:p>
            <a:r>
              <a:rPr lang="en-US" sz="2400" dirty="0"/>
              <a:t>Include a copy of the </a:t>
            </a:r>
            <a:r>
              <a:rPr lang="en-US" sz="2400" u="sng" dirty="0"/>
              <a:t>entire</a:t>
            </a:r>
            <a:r>
              <a:rPr lang="en-US" sz="2400" dirty="0"/>
              <a:t> RFP/bid proposal submitted by the bidder (do not include the binder, if applicable).</a:t>
            </a:r>
          </a:p>
          <a:p>
            <a:r>
              <a:rPr lang="en-US" sz="2400" dirty="0"/>
              <a:t>Include a CD or thumb drive containing the electronic version of the bid proposal documents submitted by the bidder.</a:t>
            </a:r>
          </a:p>
          <a:p>
            <a:r>
              <a:rPr lang="en-US" sz="2400" b="1" dirty="0"/>
              <a:t>Final approval must be given by MDE prior to executing the contract with the successful bidder.</a:t>
            </a:r>
          </a:p>
          <a:p>
            <a:pPr marL="0" indent="0">
              <a:buNone/>
            </a:pPr>
            <a:r>
              <a:rPr lang="en-US" sz="2400" dirty="0"/>
              <a:t>The district will be issued a written letter of approval from MDE after contract is approved.</a:t>
            </a:r>
          </a:p>
          <a:p>
            <a:pPr marL="0" indent="0">
              <a:buNone/>
            </a:pPr>
            <a:endParaRPr lang="en-US" sz="2200" dirty="0"/>
          </a:p>
          <a:p>
            <a:endParaRPr lang="en-US" sz="2200" dirty="0"/>
          </a:p>
        </p:txBody>
      </p:sp>
      <p:sp>
        <p:nvSpPr>
          <p:cNvPr id="3" name="Slide Number Placeholder 2"/>
          <p:cNvSpPr>
            <a:spLocks noGrp="1"/>
          </p:cNvSpPr>
          <p:nvPr>
            <p:ph type="sldNum" sz="quarter" idx="12"/>
          </p:nvPr>
        </p:nvSpPr>
        <p:spPr/>
        <p:txBody>
          <a:bodyPr/>
          <a:lstStyle/>
          <a:p>
            <a:fld id="{AD292FEF-C2F3-497E-A732-E09DD3FCB162}" type="slidenum">
              <a:rPr lang="en-US" smtClean="0"/>
              <a:t>44</a:t>
            </a:fld>
            <a:endParaRPr lang="en-US"/>
          </a:p>
        </p:txBody>
      </p:sp>
    </p:spTree>
    <p:extLst>
      <p:ext uri="{BB962C8B-B14F-4D97-AF65-F5344CB8AC3E}">
        <p14:creationId xmlns:p14="http://schemas.microsoft.com/office/powerpoint/2010/main" val="242287416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3046" y="365125"/>
            <a:ext cx="10720754" cy="1325563"/>
          </a:xfrm>
        </p:spPr>
        <p:txBody>
          <a:bodyPr>
            <a:normAutofit/>
          </a:bodyPr>
          <a:lstStyle/>
          <a:p>
            <a:r>
              <a:rPr lang="en-US" sz="3800" dirty="0"/>
              <a:t>RFQ Final Bid Packet - Checklist Letter to MDE</a:t>
            </a:r>
          </a:p>
        </p:txBody>
      </p:sp>
      <p:sp>
        <p:nvSpPr>
          <p:cNvPr id="5" name="Content Placeholder 4"/>
          <p:cNvSpPr>
            <a:spLocks noGrp="1"/>
          </p:cNvSpPr>
          <p:nvPr>
            <p:ph sz="half" idx="1"/>
          </p:nvPr>
        </p:nvSpPr>
        <p:spPr>
          <a:xfrm>
            <a:off x="633046" y="1634140"/>
            <a:ext cx="11254154" cy="4778758"/>
          </a:xfrm>
        </p:spPr>
        <p:txBody>
          <a:bodyPr>
            <a:noAutofit/>
          </a:bodyPr>
          <a:lstStyle/>
          <a:p>
            <a:pPr marL="0" indent="0">
              <a:buNone/>
            </a:pPr>
            <a:r>
              <a:rPr lang="en-US" sz="2400" dirty="0"/>
              <a:t>Send all items to MDE as indicated on the checklist letter.  A few items to highlight are:</a:t>
            </a:r>
          </a:p>
          <a:p>
            <a:r>
              <a:rPr lang="en-US" sz="2400" dirty="0"/>
              <a:t>Include a copy of the completed Informal Procurement Log.  </a:t>
            </a:r>
          </a:p>
          <a:p>
            <a:r>
              <a:rPr lang="en-US" sz="2400" dirty="0"/>
              <a:t>Include a copy of the </a:t>
            </a:r>
            <a:r>
              <a:rPr lang="en-US" sz="2400" u="sng" dirty="0"/>
              <a:t>entire</a:t>
            </a:r>
            <a:r>
              <a:rPr lang="en-US" sz="2400" dirty="0"/>
              <a:t> RFQ/bid proposal submitted by the bidder (do not include the binder, if applicable).</a:t>
            </a:r>
          </a:p>
          <a:p>
            <a:r>
              <a:rPr lang="en-US" sz="2400" dirty="0"/>
              <a:t>Include a CD or thumb drive containing the electronic version of the bid proposal documents submitted by the bidder.</a:t>
            </a:r>
          </a:p>
          <a:p>
            <a:r>
              <a:rPr lang="en-US" sz="2400" b="1" dirty="0"/>
              <a:t>Final approval must be given by MDE prior to executing the contract with the successful bidder.</a:t>
            </a:r>
            <a:endParaRPr lang="en-US" sz="2400" dirty="0"/>
          </a:p>
          <a:p>
            <a:pPr marL="0" indent="0">
              <a:buNone/>
            </a:pPr>
            <a:r>
              <a:rPr lang="en-US" sz="2400" dirty="0"/>
              <a:t>The district will be issued a written letter of approval from MDE after contract is approved.</a:t>
            </a:r>
          </a:p>
          <a:p>
            <a:pPr marL="0" indent="0">
              <a:buNone/>
            </a:pPr>
            <a:endParaRPr lang="en-US" sz="2400" dirty="0"/>
          </a:p>
        </p:txBody>
      </p:sp>
      <p:sp>
        <p:nvSpPr>
          <p:cNvPr id="3" name="Slide Number Placeholder 2"/>
          <p:cNvSpPr>
            <a:spLocks noGrp="1"/>
          </p:cNvSpPr>
          <p:nvPr>
            <p:ph type="sldNum" sz="quarter" idx="12"/>
          </p:nvPr>
        </p:nvSpPr>
        <p:spPr/>
        <p:txBody>
          <a:bodyPr/>
          <a:lstStyle/>
          <a:p>
            <a:fld id="{AD292FEF-C2F3-497E-A732-E09DD3FCB162}" type="slidenum">
              <a:rPr lang="en-US" smtClean="0"/>
              <a:t>45</a:t>
            </a:fld>
            <a:endParaRPr lang="en-US"/>
          </a:p>
        </p:txBody>
      </p:sp>
    </p:spTree>
    <p:extLst>
      <p:ext uri="{BB962C8B-B14F-4D97-AF65-F5344CB8AC3E}">
        <p14:creationId xmlns:p14="http://schemas.microsoft.com/office/powerpoint/2010/main" val="34165634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Monitor the Service</a:t>
            </a:r>
          </a:p>
        </p:txBody>
      </p:sp>
      <p:sp>
        <p:nvSpPr>
          <p:cNvPr id="3" name="Content Placeholder 2"/>
          <p:cNvSpPr>
            <a:spLocks noGrp="1"/>
          </p:cNvSpPr>
          <p:nvPr>
            <p:ph idx="1"/>
          </p:nvPr>
        </p:nvSpPr>
        <p:spPr>
          <a:xfrm>
            <a:off x="838200" y="1690688"/>
            <a:ext cx="10515600" cy="4351338"/>
          </a:xfrm>
        </p:spPr>
        <p:txBody>
          <a:bodyPr>
            <a:normAutofit/>
          </a:bodyPr>
          <a:lstStyle/>
          <a:p>
            <a:r>
              <a:rPr lang="en-US" sz="2400" dirty="0"/>
              <a:t>Monitoring the contract is essential to ensure:</a:t>
            </a:r>
          </a:p>
          <a:p>
            <a:pPr lvl="1"/>
            <a:r>
              <a:rPr lang="en-US" dirty="0"/>
              <a:t>The service procured is the service received.</a:t>
            </a:r>
          </a:p>
          <a:p>
            <a:pPr lvl="1"/>
            <a:r>
              <a:rPr lang="en-US" dirty="0"/>
              <a:t>Compliance with Federal law.</a:t>
            </a:r>
          </a:p>
          <a:p>
            <a:r>
              <a:rPr lang="en-US" sz="2400" dirty="0"/>
              <a:t>The district’s diligence in monitoring the contract helps:</a:t>
            </a:r>
          </a:p>
          <a:p>
            <a:pPr lvl="1"/>
            <a:r>
              <a:rPr lang="en-US" dirty="0"/>
              <a:t>Demonstrate program integrity.</a:t>
            </a:r>
          </a:p>
          <a:p>
            <a:pPr lvl="1"/>
            <a:r>
              <a:rPr lang="en-US" dirty="0"/>
              <a:t>Demonstrate fiscal responsibility.</a:t>
            </a:r>
          </a:p>
          <a:p>
            <a:pPr lvl="1"/>
            <a:r>
              <a:rPr lang="en-US" dirty="0"/>
              <a:t>Protect the district’s interests.</a:t>
            </a:r>
          </a:p>
        </p:txBody>
      </p:sp>
      <p:sp>
        <p:nvSpPr>
          <p:cNvPr id="4" name="Slide Number Placeholder 3"/>
          <p:cNvSpPr>
            <a:spLocks noGrp="1"/>
          </p:cNvSpPr>
          <p:nvPr>
            <p:ph type="sldNum" sz="quarter" idx="12"/>
          </p:nvPr>
        </p:nvSpPr>
        <p:spPr/>
        <p:txBody>
          <a:bodyPr/>
          <a:lstStyle/>
          <a:p>
            <a:fld id="{AD292FEF-C2F3-497E-A732-E09DD3FCB162}" type="slidenum">
              <a:rPr lang="en-US" smtClean="0"/>
              <a:t>5</a:t>
            </a:fld>
            <a:endParaRPr lang="en-US"/>
          </a:p>
        </p:txBody>
      </p:sp>
    </p:spTree>
    <p:extLst>
      <p:ext uri="{BB962C8B-B14F-4D97-AF65-F5344CB8AC3E}">
        <p14:creationId xmlns:p14="http://schemas.microsoft.com/office/powerpoint/2010/main" val="6895634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Contract Duration</a:t>
            </a:r>
          </a:p>
        </p:txBody>
      </p:sp>
      <p:sp>
        <p:nvSpPr>
          <p:cNvPr id="3" name="Content Placeholder 2"/>
          <p:cNvSpPr>
            <a:spLocks noGrp="1"/>
          </p:cNvSpPr>
          <p:nvPr>
            <p:ph idx="1"/>
          </p:nvPr>
        </p:nvSpPr>
        <p:spPr/>
        <p:txBody>
          <a:bodyPr>
            <a:normAutofit/>
          </a:bodyPr>
          <a:lstStyle/>
          <a:p>
            <a:r>
              <a:rPr lang="en-US" sz="2400" dirty="0"/>
              <a:t>All contracts run from July 1 of the current year to June 30 of the following year.</a:t>
            </a:r>
          </a:p>
          <a:p>
            <a:r>
              <a:rPr lang="en-US" sz="2400" dirty="0"/>
              <a:t>Per Federal regulations, contracts run for one year with the option of four one-year term renewals.</a:t>
            </a:r>
          </a:p>
          <a:p>
            <a:r>
              <a:rPr lang="en-US" sz="2400" dirty="0"/>
              <a:t>It is recommended that bid proposal documents be sent to MDE between November and February to give enough time for review and approval before the July 1 deadline.</a:t>
            </a:r>
          </a:p>
        </p:txBody>
      </p:sp>
      <p:sp>
        <p:nvSpPr>
          <p:cNvPr id="4" name="Slide Number Placeholder 3"/>
          <p:cNvSpPr>
            <a:spLocks noGrp="1"/>
          </p:cNvSpPr>
          <p:nvPr>
            <p:ph type="sldNum" sz="quarter" idx="12"/>
          </p:nvPr>
        </p:nvSpPr>
        <p:spPr/>
        <p:txBody>
          <a:bodyPr/>
          <a:lstStyle/>
          <a:p>
            <a:fld id="{AD292FEF-C2F3-497E-A732-E09DD3FCB162}" type="slidenum">
              <a:rPr lang="en-US" smtClean="0"/>
              <a:t>6</a:t>
            </a:fld>
            <a:endParaRPr lang="en-US"/>
          </a:p>
        </p:txBody>
      </p:sp>
    </p:spTree>
    <p:extLst>
      <p:ext uri="{BB962C8B-B14F-4D97-AF65-F5344CB8AC3E}">
        <p14:creationId xmlns:p14="http://schemas.microsoft.com/office/powerpoint/2010/main" val="3886586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Request for Proposal vs. Request for Quotation Contracts</a:t>
            </a:r>
          </a:p>
        </p:txBody>
      </p:sp>
      <p:sp>
        <p:nvSpPr>
          <p:cNvPr id="3" name="Content Placeholder 2"/>
          <p:cNvSpPr>
            <a:spLocks noGrp="1"/>
          </p:cNvSpPr>
          <p:nvPr>
            <p:ph idx="1"/>
          </p:nvPr>
        </p:nvSpPr>
        <p:spPr/>
        <p:txBody>
          <a:bodyPr>
            <a:normAutofit/>
          </a:bodyPr>
          <a:lstStyle/>
          <a:p>
            <a:pPr marL="0" indent="0">
              <a:buNone/>
            </a:pPr>
            <a:r>
              <a:rPr lang="en-US" sz="2400" dirty="0"/>
              <a:t>Determine which Vended School Meals Company (VSMC) contract is most appropriate for the district:</a:t>
            </a:r>
          </a:p>
          <a:p>
            <a:r>
              <a:rPr lang="en-US" sz="2400" u="sng" dirty="0"/>
              <a:t>Request for Proposal</a:t>
            </a:r>
            <a:r>
              <a:rPr lang="en-US" sz="2400" dirty="0"/>
              <a:t> (Formal Procurement) – used when the aggregate total of the vended meals contract exceeds the threshold of $250,000 during the school year.</a:t>
            </a:r>
          </a:p>
          <a:p>
            <a:r>
              <a:rPr lang="en-US" sz="2400" u="sng" dirty="0"/>
              <a:t>Request for Quotation</a:t>
            </a:r>
            <a:r>
              <a:rPr lang="en-US" sz="2400" dirty="0"/>
              <a:t> (Informal Procurement) – used when the aggregate total of the vended meals contract is less than the threshold of $250,000 during the school year.  </a:t>
            </a:r>
          </a:p>
          <a:p>
            <a:pPr marL="0" indent="0">
              <a:buNone/>
            </a:pPr>
            <a:r>
              <a:rPr lang="en-US" sz="2400" dirty="0"/>
              <a:t>Both types of contracts are used to obtain bids for meals.  There is no manager included in either type of vended contract.</a:t>
            </a:r>
          </a:p>
        </p:txBody>
      </p:sp>
      <p:sp>
        <p:nvSpPr>
          <p:cNvPr id="4" name="Slide Number Placeholder 3"/>
          <p:cNvSpPr>
            <a:spLocks noGrp="1"/>
          </p:cNvSpPr>
          <p:nvPr>
            <p:ph type="sldNum" sz="quarter" idx="12"/>
          </p:nvPr>
        </p:nvSpPr>
        <p:spPr/>
        <p:txBody>
          <a:bodyPr/>
          <a:lstStyle/>
          <a:p>
            <a:fld id="{AD292FEF-C2F3-497E-A732-E09DD3FCB162}" type="slidenum">
              <a:rPr lang="en-US" smtClean="0"/>
              <a:t>7</a:t>
            </a:fld>
            <a:endParaRPr lang="en-US"/>
          </a:p>
        </p:txBody>
      </p:sp>
    </p:spTree>
    <p:extLst>
      <p:ext uri="{BB962C8B-B14F-4D97-AF65-F5344CB8AC3E}">
        <p14:creationId xmlns:p14="http://schemas.microsoft.com/office/powerpoint/2010/main" val="2391498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Proposal Packet</a:t>
            </a:r>
          </a:p>
        </p:txBody>
      </p:sp>
      <p:sp>
        <p:nvSpPr>
          <p:cNvPr id="3" name="Content Placeholder 2"/>
          <p:cNvSpPr>
            <a:spLocks noGrp="1"/>
          </p:cNvSpPr>
          <p:nvPr>
            <p:ph idx="1"/>
          </p:nvPr>
        </p:nvSpPr>
        <p:spPr/>
        <p:txBody>
          <a:bodyPr>
            <a:normAutofit/>
          </a:bodyPr>
          <a:lstStyle/>
          <a:p>
            <a:r>
              <a:rPr lang="en-US" sz="2400" dirty="0"/>
              <a:t>Four documents make up the initial packet to MDE:</a:t>
            </a:r>
          </a:p>
          <a:p>
            <a:pPr lvl="1"/>
            <a:r>
              <a:rPr lang="en-US" dirty="0"/>
              <a:t>Request for Proposal (RFP) or Request for Quotation (RFQ)</a:t>
            </a:r>
          </a:p>
          <a:p>
            <a:pPr lvl="1"/>
            <a:r>
              <a:rPr lang="en-US" dirty="0"/>
              <a:t>Information Section (with applicable policies and menus)</a:t>
            </a:r>
          </a:p>
          <a:p>
            <a:pPr lvl="1"/>
            <a:r>
              <a:rPr lang="en-US" dirty="0"/>
              <a:t>Legal Notice (RFP only)</a:t>
            </a:r>
          </a:p>
          <a:p>
            <a:pPr lvl="1"/>
            <a:r>
              <a:rPr lang="en-US" dirty="0"/>
              <a:t>Letter to Vendors (RFP only)</a:t>
            </a:r>
          </a:p>
          <a:p>
            <a:r>
              <a:rPr lang="en-US" sz="2400" dirty="0"/>
              <a:t>Bid proposal packets must be submitted to MDE for review at least three to four weeks in advance of the pre-bid meeting (RFP) or bid release date (RFQ).  This is recommended, but MDE understands that situations may arise where a shorter timeline is needed.  Contact MDE to discuss timelines.</a:t>
            </a:r>
          </a:p>
          <a:p>
            <a:pPr lvl="1"/>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8</a:t>
            </a:fld>
            <a:endParaRPr lang="en-US"/>
          </a:p>
        </p:txBody>
      </p:sp>
    </p:spTree>
    <p:extLst>
      <p:ext uri="{BB962C8B-B14F-4D97-AF65-F5344CB8AC3E}">
        <p14:creationId xmlns:p14="http://schemas.microsoft.com/office/powerpoint/2010/main" val="1167760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Bid Evaluation Committee</a:t>
            </a:r>
          </a:p>
        </p:txBody>
      </p:sp>
      <p:sp>
        <p:nvSpPr>
          <p:cNvPr id="3" name="Content Placeholder 2"/>
          <p:cNvSpPr>
            <a:spLocks noGrp="1"/>
          </p:cNvSpPr>
          <p:nvPr>
            <p:ph idx="1"/>
          </p:nvPr>
        </p:nvSpPr>
        <p:spPr/>
        <p:txBody>
          <a:bodyPr>
            <a:normAutofit lnSpcReduction="10000"/>
          </a:bodyPr>
          <a:lstStyle/>
          <a:p>
            <a:pPr marL="0" indent="0">
              <a:buNone/>
            </a:pPr>
            <a:r>
              <a:rPr lang="en-US" sz="2400" dirty="0"/>
              <a:t>Before going out to bid, a bid evaluation committee must be assigned to participate throughout the entire bid process.  </a:t>
            </a:r>
          </a:p>
          <a:p>
            <a:r>
              <a:rPr lang="en-US" sz="2400" dirty="0"/>
              <a:t>There is no minimum or set number of committee members required, but the same committee members must attend and participate in the entire bid process, such as during the pre-bid meeting, bidder presentations, and when evaluating the bids.</a:t>
            </a:r>
          </a:p>
          <a:p>
            <a:r>
              <a:rPr lang="en-US" sz="2400" dirty="0"/>
              <a:t>It is at the district’s discretion who will be involved on the committee or which roles committee members play within the district.</a:t>
            </a:r>
          </a:p>
          <a:p>
            <a:r>
              <a:rPr lang="en-US" sz="2400" dirty="0"/>
              <a:t>Committee members should not have a personal financial interest in the bid award or have any other legal or financial conflict of interest.</a:t>
            </a:r>
          </a:p>
          <a:p>
            <a:pPr lvl="1"/>
            <a:endParaRPr lang="en-US" dirty="0"/>
          </a:p>
        </p:txBody>
      </p:sp>
      <p:sp>
        <p:nvSpPr>
          <p:cNvPr id="4" name="Slide Number Placeholder 3"/>
          <p:cNvSpPr>
            <a:spLocks noGrp="1"/>
          </p:cNvSpPr>
          <p:nvPr>
            <p:ph type="sldNum" sz="quarter" idx="12"/>
          </p:nvPr>
        </p:nvSpPr>
        <p:spPr/>
        <p:txBody>
          <a:bodyPr/>
          <a:lstStyle/>
          <a:p>
            <a:fld id="{AD292FEF-C2F3-497E-A732-E09DD3FCB162}" type="slidenum">
              <a:rPr lang="en-US" smtClean="0"/>
              <a:t>9</a:t>
            </a:fld>
            <a:endParaRPr lang="en-US"/>
          </a:p>
        </p:txBody>
      </p:sp>
    </p:spTree>
    <p:extLst>
      <p:ext uri="{BB962C8B-B14F-4D97-AF65-F5344CB8AC3E}">
        <p14:creationId xmlns:p14="http://schemas.microsoft.com/office/powerpoint/2010/main" val="276778141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Verdana">
      <a:majorFont>
        <a:latin typeface="Verdana"/>
        <a:ea typeface=""/>
        <a:cs typeface=""/>
      </a:majorFont>
      <a:minorFont>
        <a:latin typeface="Verdana"/>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18009</TotalTime>
  <Words>3664</Words>
  <Application>Microsoft Office PowerPoint</Application>
  <PresentationFormat>Widescreen</PresentationFormat>
  <Paragraphs>326</Paragraphs>
  <Slides>45</Slides>
  <Notes>42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45</vt:i4>
      </vt:variant>
    </vt:vector>
  </HeadingPairs>
  <TitlesOfParts>
    <vt:vector size="49" baseType="lpstr">
      <vt:lpstr>Arial</vt:lpstr>
      <vt:lpstr>Calibri</vt:lpstr>
      <vt:lpstr>Verdana</vt:lpstr>
      <vt:lpstr>Office Theme</vt:lpstr>
      <vt:lpstr>Bid Process Guide</vt:lpstr>
      <vt:lpstr>Contract Administration and Monitoring</vt:lpstr>
      <vt:lpstr> Know it, Monitor it, Communicate! </vt:lpstr>
      <vt:lpstr>Pay Invoices on Time</vt:lpstr>
      <vt:lpstr>Monitor the Service</vt:lpstr>
      <vt:lpstr>Contract Duration</vt:lpstr>
      <vt:lpstr>Request for Proposal vs. Request for Quotation Contracts</vt:lpstr>
      <vt:lpstr>Bid Proposal Packet</vt:lpstr>
      <vt:lpstr>Bid Evaluation Committee</vt:lpstr>
      <vt:lpstr>Unallowable Provisions and Overly Responsive Items</vt:lpstr>
      <vt:lpstr>Bid Protest Policy or Procedure</vt:lpstr>
      <vt:lpstr>Pre-Bid Meeting (RFP)</vt:lpstr>
      <vt:lpstr>Legal Notice and Letter to Vendors (RFP)</vt:lpstr>
      <vt:lpstr>As a reminder:</vt:lpstr>
      <vt:lpstr>Request for Proposal/Quotation (RFP/RFQ)</vt:lpstr>
      <vt:lpstr>RFP/RFQ Contract Terms (Section F)</vt:lpstr>
      <vt:lpstr> Standard Terms and Conditions (Section K, RFP) (Section J, RFQ) </vt:lpstr>
      <vt:lpstr>RFP Employees (Servers) (Section L)</vt:lpstr>
      <vt:lpstr>RFP Professional Standards (Section N)</vt:lpstr>
      <vt:lpstr>USDA Foods  (Section P, RFP) (Section O, RFQ)</vt:lpstr>
      <vt:lpstr>RFP Monitoring  (Section S, RFP) (Section R, RFQ)</vt:lpstr>
      <vt:lpstr>Please note:</vt:lpstr>
      <vt:lpstr>Information Section</vt:lpstr>
      <vt:lpstr>SFA Policies</vt:lpstr>
      <vt:lpstr>Bid Point Calculator (RFP)</vt:lpstr>
      <vt:lpstr>Bid Point Calculator cont. (RFP)</vt:lpstr>
      <vt:lpstr>Projected Cost Information (RFP)</vt:lpstr>
      <vt:lpstr>USDA Foods</vt:lpstr>
      <vt:lpstr>School District Information Pages (RFP) </vt:lpstr>
      <vt:lpstr>Average Daily Participation (ADP)</vt:lpstr>
      <vt:lpstr>Projected Revenue Information (RFP)</vt:lpstr>
      <vt:lpstr>Calculate Number Sold – Local  Revenue Section (RFP)</vt:lpstr>
      <vt:lpstr>Number Sold – Federal Reimbursements (RFP)</vt:lpstr>
      <vt:lpstr> Projected Meals/Meal Equivalents Calculator (RFP) </vt:lpstr>
      <vt:lpstr>SDI Building Demographics and Services by Location (RFP)</vt:lpstr>
      <vt:lpstr>Claims for Reimbursement</vt:lpstr>
      <vt:lpstr>Menus</vt:lpstr>
      <vt:lpstr>Menu – Fresh Fruit and Vegetable Program (FFVP) </vt:lpstr>
      <vt:lpstr>Meal Pattern and Food Specifications</vt:lpstr>
      <vt:lpstr>Bid Sheet</vt:lpstr>
      <vt:lpstr>After the Bid Due Date</vt:lpstr>
      <vt:lpstr>After the Bid Due Date – Bid Point Calculator and Award for RFPs</vt:lpstr>
      <vt:lpstr>After the Bid Due Date – Informal Procurement Log for RFQs</vt:lpstr>
      <vt:lpstr>RFP Final Bid Packet – Checklist Letter to MDE</vt:lpstr>
      <vt:lpstr>RFQ Final Bid Packet - Checklist Letter to MDE</vt:lpstr>
    </vt:vector>
  </TitlesOfParts>
  <Company>State of Michigan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Bid Process Instructions</dc:title>
  <dc:creator>Saul, Tammy (MDE)</dc:creator>
  <cp:lastModifiedBy>Kraft, Connie (MDE)</cp:lastModifiedBy>
  <cp:revision>294</cp:revision>
  <cp:lastPrinted>2016-12-27T21:39:42Z</cp:lastPrinted>
  <dcterms:created xsi:type="dcterms:W3CDTF">2015-09-08T17:38:40Z</dcterms:created>
  <dcterms:modified xsi:type="dcterms:W3CDTF">2018-11-14T14:45:22Z</dcterms:modified>
</cp:coreProperties>
</file>