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4"/>
  </p:sldMasterIdLst>
  <p:sldIdLst>
    <p:sldId id="257" r:id="rId5"/>
    <p:sldId id="270" r:id="rId6"/>
    <p:sldId id="271" r:id="rId7"/>
    <p:sldId id="272" r:id="rId8"/>
    <p:sldId id="273"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2F"/>
    <a:srgbClr val="344529"/>
    <a:srgbClr val="2B3922"/>
    <a:srgbClr val="2E3722"/>
    <a:srgbClr val="FCF7F1"/>
    <a:srgbClr val="B8D233"/>
    <a:srgbClr val="5CC6D6"/>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19" autoAdjust="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er, Kathleen (DHHS)" userId="85c58cab-5f65-401a-86bd-75a940b373d4" providerId="ADAL" clId="{623E534A-18DE-48D3-8B9A-8BE962A19367}"/>
    <pc:docChg chg="undo custSel addSld modSld">
      <pc:chgData name="Faber, Kathleen (DHHS)" userId="85c58cab-5f65-401a-86bd-75a940b373d4" providerId="ADAL" clId="{623E534A-18DE-48D3-8B9A-8BE962A19367}" dt="2021-08-13T18:17:57.819" v="525" actId="1076"/>
      <pc:docMkLst>
        <pc:docMk/>
      </pc:docMkLst>
      <pc:sldChg chg="addSp modSp new mod">
        <pc:chgData name="Faber, Kathleen (DHHS)" userId="85c58cab-5f65-401a-86bd-75a940b373d4" providerId="ADAL" clId="{623E534A-18DE-48D3-8B9A-8BE962A19367}" dt="2021-08-13T18:17:18.361" v="517" actId="113"/>
        <pc:sldMkLst>
          <pc:docMk/>
          <pc:sldMk cId="4268533168" sldId="270"/>
        </pc:sldMkLst>
        <pc:spChg chg="mod">
          <ac:chgData name="Faber, Kathleen (DHHS)" userId="85c58cab-5f65-401a-86bd-75a940b373d4" providerId="ADAL" clId="{623E534A-18DE-48D3-8B9A-8BE962A19367}" dt="2021-08-12T12:43:21.857" v="267" actId="113"/>
          <ac:spMkLst>
            <pc:docMk/>
            <pc:sldMk cId="4268533168" sldId="270"/>
            <ac:spMk id="2" creationId="{8417FDE7-11EE-4111-B6C7-435C8298915B}"/>
          </ac:spMkLst>
        </pc:spChg>
        <pc:spChg chg="add mod">
          <ac:chgData name="Faber, Kathleen (DHHS)" userId="85c58cab-5f65-401a-86bd-75a940b373d4" providerId="ADAL" clId="{623E534A-18DE-48D3-8B9A-8BE962A19367}" dt="2021-08-12T12:43:32.182" v="268" actId="113"/>
          <ac:spMkLst>
            <pc:docMk/>
            <pc:sldMk cId="4268533168" sldId="270"/>
            <ac:spMk id="4" creationId="{30405E78-2174-4F48-8A04-06632B725F63}"/>
          </ac:spMkLst>
        </pc:spChg>
        <pc:spChg chg="add mod">
          <ac:chgData name="Faber, Kathleen (DHHS)" userId="85c58cab-5f65-401a-86bd-75a940b373d4" providerId="ADAL" clId="{623E534A-18DE-48D3-8B9A-8BE962A19367}" dt="2021-08-12T12:43:50.489" v="270" actId="113"/>
          <ac:spMkLst>
            <pc:docMk/>
            <pc:sldMk cId="4268533168" sldId="270"/>
            <ac:spMk id="6" creationId="{75BB7A73-07B8-4AF0-B41A-851757C7261B}"/>
          </ac:spMkLst>
        </pc:spChg>
        <pc:spChg chg="add mod">
          <ac:chgData name="Faber, Kathleen (DHHS)" userId="85c58cab-5f65-401a-86bd-75a940b373d4" providerId="ADAL" clId="{623E534A-18DE-48D3-8B9A-8BE962A19367}" dt="2021-08-13T18:17:18.361" v="517" actId="113"/>
          <ac:spMkLst>
            <pc:docMk/>
            <pc:sldMk cId="4268533168" sldId="270"/>
            <ac:spMk id="8" creationId="{8571F8AC-ABAE-483D-8F61-A7B540F59E65}"/>
          </ac:spMkLst>
        </pc:spChg>
      </pc:sldChg>
      <pc:sldChg chg="addSp modSp new mod">
        <pc:chgData name="Faber, Kathleen (DHHS)" userId="85c58cab-5f65-401a-86bd-75a940b373d4" providerId="ADAL" clId="{623E534A-18DE-48D3-8B9A-8BE962A19367}" dt="2021-08-13T18:14:30.108" v="425" actId="207"/>
        <pc:sldMkLst>
          <pc:docMk/>
          <pc:sldMk cId="3539744498" sldId="271"/>
        </pc:sldMkLst>
        <pc:spChg chg="add mod">
          <ac:chgData name="Faber, Kathleen (DHHS)" userId="85c58cab-5f65-401a-86bd-75a940b373d4" providerId="ADAL" clId="{623E534A-18DE-48D3-8B9A-8BE962A19367}" dt="2021-08-13T18:14:30.108" v="425" actId="207"/>
          <ac:spMkLst>
            <pc:docMk/>
            <pc:sldMk cId="3539744498" sldId="271"/>
            <ac:spMk id="3" creationId="{FE611A93-B46F-42CF-8D40-B6DDEA90FF89}"/>
          </ac:spMkLst>
        </pc:spChg>
      </pc:sldChg>
      <pc:sldChg chg="addSp modSp new mod">
        <pc:chgData name="Faber, Kathleen (DHHS)" userId="85c58cab-5f65-401a-86bd-75a940b373d4" providerId="ADAL" clId="{623E534A-18DE-48D3-8B9A-8BE962A19367}" dt="2021-08-13T18:17:57.819" v="525" actId="1076"/>
        <pc:sldMkLst>
          <pc:docMk/>
          <pc:sldMk cId="723289726" sldId="272"/>
        </pc:sldMkLst>
        <pc:spChg chg="add mod">
          <ac:chgData name="Faber, Kathleen (DHHS)" userId="85c58cab-5f65-401a-86bd-75a940b373d4" providerId="ADAL" clId="{623E534A-18DE-48D3-8B9A-8BE962A19367}" dt="2021-08-13T18:17:57.819" v="525" actId="1076"/>
          <ac:spMkLst>
            <pc:docMk/>
            <pc:sldMk cId="723289726" sldId="272"/>
            <ac:spMk id="3" creationId="{B1F9B81B-B469-4EBA-8D35-AFFF3FBF9CBB}"/>
          </ac:spMkLst>
        </pc:spChg>
      </pc:sldChg>
      <pc:sldChg chg="addSp modSp new mod">
        <pc:chgData name="Faber, Kathleen (DHHS)" userId="85c58cab-5f65-401a-86bd-75a940b373d4" providerId="ADAL" clId="{623E534A-18DE-48D3-8B9A-8BE962A19367}" dt="2021-08-13T18:17:30.659" v="523" actId="20577"/>
        <pc:sldMkLst>
          <pc:docMk/>
          <pc:sldMk cId="2696463143" sldId="273"/>
        </pc:sldMkLst>
        <pc:spChg chg="add mod">
          <ac:chgData name="Faber, Kathleen (DHHS)" userId="85c58cab-5f65-401a-86bd-75a940b373d4" providerId="ADAL" clId="{623E534A-18DE-48D3-8B9A-8BE962A19367}" dt="2021-08-13T18:17:30.659" v="523" actId="20577"/>
          <ac:spMkLst>
            <pc:docMk/>
            <pc:sldMk cId="2696463143" sldId="273"/>
            <ac:spMk id="3" creationId="{99EC8A3B-DF0D-4B12-9943-8FAA8AB95D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8/6/2021</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8/6/2021</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8/6/2021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8/6/2021</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8/6/2021</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8/6/2021</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bstract imag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OBRA - 3878</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sz="1800" dirty="0">
                <a:solidFill>
                  <a:schemeClr val="tx1"/>
                </a:solidFill>
              </a:rPr>
              <a:t>User Role</a:t>
            </a:r>
            <a:endParaRPr lang="en-US" dirty="0">
              <a:solidFill>
                <a:schemeClr val="tx1"/>
              </a:solidFill>
            </a:endParaRP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732E5AB-27FD-4FCE-B455-5DCC63699E38}"/>
              </a:ext>
            </a:extLst>
          </p:cNvPr>
          <p:cNvPicPr>
            <a:picLocks noChangeAspect="1"/>
          </p:cNvPicPr>
          <p:nvPr/>
        </p:nvPicPr>
        <p:blipFill>
          <a:blip r:embed="rId2"/>
          <a:stretch>
            <a:fillRect/>
          </a:stretch>
        </p:blipFill>
        <p:spPr>
          <a:xfrm>
            <a:off x="413004" y="408377"/>
            <a:ext cx="11365992" cy="6016752"/>
          </a:xfrm>
          <a:prstGeom prst="rect">
            <a:avLst/>
          </a:prstGeom>
        </p:spPr>
      </p:pic>
      <p:sp>
        <p:nvSpPr>
          <p:cNvPr id="3" name="Rectangle 2">
            <a:extLst>
              <a:ext uri="{FF2B5EF4-FFF2-40B4-BE49-F238E27FC236}">
                <a16:creationId xmlns:a16="http://schemas.microsoft.com/office/drawing/2014/main" id="{ED108246-E4CF-4FB5-B9E4-5C5131BECE95}"/>
              </a:ext>
            </a:extLst>
          </p:cNvPr>
          <p:cNvSpPr/>
          <p:nvPr/>
        </p:nvSpPr>
        <p:spPr>
          <a:xfrm rot="20643892">
            <a:off x="2189850" y="3045850"/>
            <a:ext cx="7262326" cy="923330"/>
          </a:xfrm>
          <a:prstGeom prst="rect">
            <a:avLst/>
          </a:prstGeom>
          <a:no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Splash Page</a:t>
            </a:r>
          </a:p>
        </p:txBody>
      </p:sp>
      <p:sp>
        <p:nvSpPr>
          <p:cNvPr id="4" name="Rectangle 3">
            <a:extLst>
              <a:ext uri="{FF2B5EF4-FFF2-40B4-BE49-F238E27FC236}">
                <a16:creationId xmlns:a16="http://schemas.microsoft.com/office/drawing/2014/main" id="{B88939C5-0B37-46D9-9BD1-1B5B1FB04FAA}"/>
              </a:ext>
            </a:extLst>
          </p:cNvPr>
          <p:cNvSpPr/>
          <p:nvPr/>
        </p:nvSpPr>
        <p:spPr>
          <a:xfrm>
            <a:off x="1782577" y="414418"/>
            <a:ext cx="1646423" cy="307777"/>
          </a:xfrm>
          <a:prstGeom prst="rect">
            <a:avLst/>
          </a:prstGeom>
          <a:noFill/>
        </p:spPr>
        <p:txBody>
          <a:bodyPr wrap="square" lIns="91440" tIns="45720" rIns="91440" bIns="45720">
            <a:spAutoFit/>
          </a:bodyPr>
          <a:lstStyle/>
          <a:p>
            <a:pPr algn="ctr"/>
            <a:r>
              <a:rPr lang="en-US" sz="1400" b="1" cap="none" spc="0" dirty="0">
                <a:ln w="22225">
                  <a:solidFill>
                    <a:schemeClr val="accent2"/>
                  </a:solidFill>
                  <a:prstDash val="solid"/>
                </a:ln>
                <a:solidFill>
                  <a:schemeClr val="accent2">
                    <a:lumMod val="40000"/>
                    <a:lumOff val="60000"/>
                  </a:schemeClr>
                </a:solidFill>
                <a:effectLst/>
              </a:rPr>
              <a:t>Click Here</a:t>
            </a:r>
          </a:p>
        </p:txBody>
      </p:sp>
    </p:spTree>
    <p:extLst>
      <p:ext uri="{BB962C8B-B14F-4D97-AF65-F5344CB8AC3E}">
        <p14:creationId xmlns:p14="http://schemas.microsoft.com/office/powerpoint/2010/main" val="79400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D5A930-8201-4736-A619-AF244E898CC2}"/>
              </a:ext>
            </a:extLst>
          </p:cNvPr>
          <p:cNvPicPr>
            <a:picLocks noChangeAspect="1"/>
          </p:cNvPicPr>
          <p:nvPr/>
        </p:nvPicPr>
        <p:blipFill>
          <a:blip r:embed="rId2"/>
          <a:stretch>
            <a:fillRect/>
          </a:stretch>
        </p:blipFill>
        <p:spPr>
          <a:xfrm>
            <a:off x="429767" y="429768"/>
            <a:ext cx="11347705" cy="6007608"/>
          </a:xfrm>
          <a:prstGeom prst="rect">
            <a:avLst/>
          </a:prstGeom>
        </p:spPr>
      </p:pic>
      <p:sp>
        <p:nvSpPr>
          <p:cNvPr id="3" name="Speech Bubble: Oval 2">
            <a:extLst>
              <a:ext uri="{FF2B5EF4-FFF2-40B4-BE49-F238E27FC236}">
                <a16:creationId xmlns:a16="http://schemas.microsoft.com/office/drawing/2014/main" id="{79BA801F-76C8-4F55-91CD-FE23291C60B7}"/>
              </a:ext>
            </a:extLst>
          </p:cNvPr>
          <p:cNvSpPr/>
          <p:nvPr/>
        </p:nvSpPr>
        <p:spPr>
          <a:xfrm>
            <a:off x="923544" y="2932176"/>
            <a:ext cx="3739896" cy="1719072"/>
          </a:xfrm>
          <a:prstGeom prst="wedgeEllipseCallout">
            <a:avLst>
              <a:gd name="adj1" fmla="val 10218"/>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begin the completion of the 3878 </a:t>
            </a:r>
          </a:p>
        </p:txBody>
      </p:sp>
      <p:sp>
        <p:nvSpPr>
          <p:cNvPr id="5" name="Speech Bubble: Oval 4">
            <a:extLst>
              <a:ext uri="{FF2B5EF4-FFF2-40B4-BE49-F238E27FC236}">
                <a16:creationId xmlns:a16="http://schemas.microsoft.com/office/drawing/2014/main" id="{F83FB2E7-DA4B-4C69-B75C-8105384AFB62}"/>
              </a:ext>
            </a:extLst>
          </p:cNvPr>
          <p:cNvSpPr/>
          <p:nvPr/>
        </p:nvSpPr>
        <p:spPr>
          <a:xfrm>
            <a:off x="5538216" y="2932176"/>
            <a:ext cx="5516880" cy="1356360"/>
          </a:xfrm>
          <a:prstGeom prst="wedgeEllipseCallout">
            <a:avLst>
              <a:gd name="adj1" fmla="val -71934"/>
              <a:gd name="adj2" fmla="val -1143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view the 3877 </a:t>
            </a:r>
          </a:p>
        </p:txBody>
      </p:sp>
      <p:pic>
        <p:nvPicPr>
          <p:cNvPr id="4" name="Picture 3" descr="Well Bee">
            <a:extLst>
              <a:ext uri="{FF2B5EF4-FFF2-40B4-BE49-F238E27FC236}">
                <a16:creationId xmlns:a16="http://schemas.microsoft.com/office/drawing/2014/main" id="{6B02D25A-D8EC-4B8E-8A3D-CCC15A2D4F95}"/>
              </a:ext>
            </a:extLst>
          </p:cNvPr>
          <p:cNvPicPr>
            <a:picLocks noChangeAspect="1"/>
          </p:cNvPicPr>
          <p:nvPr/>
        </p:nvPicPr>
        <p:blipFill>
          <a:blip r:embed="rId3"/>
          <a:stretch>
            <a:fillRect/>
          </a:stretch>
        </p:blipFill>
        <p:spPr>
          <a:xfrm>
            <a:off x="10058215" y="4027932"/>
            <a:ext cx="1871657" cy="2322576"/>
          </a:xfrm>
          <a:prstGeom prst="rect">
            <a:avLst/>
          </a:prstGeom>
        </p:spPr>
      </p:pic>
      <p:pic>
        <p:nvPicPr>
          <p:cNvPr id="8" name="Graphic 7" descr="Clipboard Checked">
            <a:extLst>
              <a:ext uri="{FF2B5EF4-FFF2-40B4-BE49-F238E27FC236}">
                <a16:creationId xmlns:a16="http://schemas.microsoft.com/office/drawing/2014/main" id="{72888B54-4F1A-4187-BB7E-B89302BEF3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0677099">
            <a:off x="9601015" y="4862583"/>
            <a:ext cx="914400" cy="914400"/>
          </a:xfrm>
          <a:prstGeom prst="rect">
            <a:avLst/>
          </a:prstGeom>
        </p:spPr>
      </p:pic>
      <p:sp>
        <p:nvSpPr>
          <p:cNvPr id="9" name="TextBox 8">
            <a:extLst>
              <a:ext uri="{FF2B5EF4-FFF2-40B4-BE49-F238E27FC236}">
                <a16:creationId xmlns:a16="http://schemas.microsoft.com/office/drawing/2014/main" id="{B1FCE2A8-034D-4AF4-94D3-51838463F67B}"/>
              </a:ext>
            </a:extLst>
          </p:cNvPr>
          <p:cNvSpPr txBox="1"/>
          <p:nvPr/>
        </p:nvSpPr>
        <p:spPr>
          <a:xfrm>
            <a:off x="6364224" y="429768"/>
            <a:ext cx="2130552" cy="276999"/>
          </a:xfrm>
          <a:prstGeom prst="rect">
            <a:avLst/>
          </a:prstGeom>
          <a:noFill/>
        </p:spPr>
        <p:txBody>
          <a:bodyPr wrap="square" rtlCol="0">
            <a:spAutoFit/>
          </a:bodyPr>
          <a:lstStyle/>
          <a:p>
            <a:r>
              <a:rPr lang="en-US" sz="1200" b="1" dirty="0">
                <a:solidFill>
                  <a:srgbClr val="C00000"/>
                </a:solidFill>
              </a:rPr>
              <a:t>Facility Toggle</a:t>
            </a:r>
          </a:p>
        </p:txBody>
      </p:sp>
      <p:sp>
        <p:nvSpPr>
          <p:cNvPr id="10" name="TextBox 9">
            <a:extLst>
              <a:ext uri="{FF2B5EF4-FFF2-40B4-BE49-F238E27FC236}">
                <a16:creationId xmlns:a16="http://schemas.microsoft.com/office/drawing/2014/main" id="{610D9D12-6CC5-43C7-B00E-E91BE3A778D1}"/>
              </a:ext>
            </a:extLst>
          </p:cNvPr>
          <p:cNvSpPr txBox="1"/>
          <p:nvPr/>
        </p:nvSpPr>
        <p:spPr>
          <a:xfrm>
            <a:off x="2020824" y="429768"/>
            <a:ext cx="1545336" cy="276999"/>
          </a:xfrm>
          <a:prstGeom prst="rect">
            <a:avLst/>
          </a:prstGeom>
          <a:noFill/>
        </p:spPr>
        <p:txBody>
          <a:bodyPr wrap="square" rtlCol="0">
            <a:spAutoFit/>
          </a:bodyPr>
          <a:lstStyle/>
          <a:p>
            <a:r>
              <a:rPr lang="en-US" sz="1200" b="1" dirty="0">
                <a:solidFill>
                  <a:srgbClr val="C00000"/>
                </a:solidFill>
              </a:rPr>
              <a:t>Your Queue</a:t>
            </a:r>
          </a:p>
        </p:txBody>
      </p:sp>
    </p:spTree>
    <p:extLst>
      <p:ext uri="{BB962C8B-B14F-4D97-AF65-F5344CB8AC3E}">
        <p14:creationId xmlns:p14="http://schemas.microsoft.com/office/powerpoint/2010/main" val="1812510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F79382-2289-498E-A776-0441ACE950DC}"/>
              </a:ext>
            </a:extLst>
          </p:cNvPr>
          <p:cNvPicPr>
            <a:picLocks noChangeAspect="1"/>
          </p:cNvPicPr>
          <p:nvPr/>
        </p:nvPicPr>
        <p:blipFill>
          <a:blip r:embed="rId2"/>
          <a:stretch>
            <a:fillRect/>
          </a:stretch>
        </p:blipFill>
        <p:spPr>
          <a:xfrm>
            <a:off x="441960" y="420624"/>
            <a:ext cx="11301984" cy="6007608"/>
          </a:xfrm>
          <a:prstGeom prst="rect">
            <a:avLst/>
          </a:prstGeom>
        </p:spPr>
      </p:pic>
      <p:sp>
        <p:nvSpPr>
          <p:cNvPr id="4" name="Thought Bubble: Cloud 3">
            <a:extLst>
              <a:ext uri="{FF2B5EF4-FFF2-40B4-BE49-F238E27FC236}">
                <a16:creationId xmlns:a16="http://schemas.microsoft.com/office/drawing/2014/main" id="{437D5C6E-48B0-41FC-A4A6-458C20E24D10}"/>
              </a:ext>
            </a:extLst>
          </p:cNvPr>
          <p:cNvSpPr/>
          <p:nvPr/>
        </p:nvSpPr>
        <p:spPr>
          <a:xfrm>
            <a:off x="441960" y="1453896"/>
            <a:ext cx="1450848" cy="1335024"/>
          </a:xfrm>
          <a:prstGeom prst="cloudCallout">
            <a:avLst>
              <a:gd name="adj1" fmla="val 60243"/>
              <a:gd name="adj2" fmla="val 651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Patient Information auto populates</a:t>
            </a:r>
          </a:p>
        </p:txBody>
      </p:sp>
      <p:sp>
        <p:nvSpPr>
          <p:cNvPr id="6" name="TextBox 5">
            <a:extLst>
              <a:ext uri="{FF2B5EF4-FFF2-40B4-BE49-F238E27FC236}">
                <a16:creationId xmlns:a16="http://schemas.microsoft.com/office/drawing/2014/main" id="{08D40ACB-5C70-4E51-B8F9-269CEC14E811}"/>
              </a:ext>
            </a:extLst>
          </p:cNvPr>
          <p:cNvSpPr txBox="1"/>
          <p:nvPr/>
        </p:nvSpPr>
        <p:spPr>
          <a:xfrm>
            <a:off x="3998214" y="4807958"/>
            <a:ext cx="6094476" cy="369332"/>
          </a:xfrm>
          <a:prstGeom prst="rect">
            <a:avLst/>
          </a:prstGeom>
          <a:noFill/>
        </p:spPr>
        <p:txBody>
          <a:bodyPr wrap="square">
            <a:spAutoFit/>
          </a:bodyPr>
          <a:lstStyle/>
          <a:p>
            <a:pPr algn="ctr"/>
            <a:r>
              <a:rPr lang="en-US" sz="1800" b="1" cap="none" spc="0" dirty="0">
                <a:ln w="22225">
                  <a:solidFill>
                    <a:schemeClr val="accent2"/>
                  </a:solidFill>
                  <a:prstDash val="solid"/>
                </a:ln>
                <a:solidFill>
                  <a:schemeClr val="accent2">
                    <a:lumMod val="40000"/>
                    <a:lumOff val="60000"/>
                  </a:schemeClr>
                </a:solidFill>
                <a:effectLst/>
              </a:rPr>
              <a:t>Click Here</a:t>
            </a:r>
          </a:p>
        </p:txBody>
      </p:sp>
    </p:spTree>
    <p:extLst>
      <p:ext uri="{BB962C8B-B14F-4D97-AF65-F5344CB8AC3E}">
        <p14:creationId xmlns:p14="http://schemas.microsoft.com/office/powerpoint/2010/main" val="1250380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4630BB-1654-41E8-A745-AD3CB0A5BC6D}"/>
              </a:ext>
            </a:extLst>
          </p:cNvPr>
          <p:cNvPicPr>
            <a:picLocks noChangeAspect="1"/>
          </p:cNvPicPr>
          <p:nvPr/>
        </p:nvPicPr>
        <p:blipFill>
          <a:blip r:embed="rId2"/>
          <a:stretch>
            <a:fillRect/>
          </a:stretch>
        </p:blipFill>
        <p:spPr>
          <a:xfrm>
            <a:off x="413004" y="306491"/>
            <a:ext cx="11365992" cy="6053328"/>
          </a:xfrm>
          <a:prstGeom prst="rect">
            <a:avLst/>
          </a:prstGeom>
        </p:spPr>
      </p:pic>
      <p:sp>
        <p:nvSpPr>
          <p:cNvPr id="3" name="TextBox 2">
            <a:extLst>
              <a:ext uri="{FF2B5EF4-FFF2-40B4-BE49-F238E27FC236}">
                <a16:creationId xmlns:a16="http://schemas.microsoft.com/office/drawing/2014/main" id="{276A0180-D887-4FD4-9C2B-9A8A6A01D45F}"/>
              </a:ext>
            </a:extLst>
          </p:cNvPr>
          <p:cNvSpPr txBox="1"/>
          <p:nvPr/>
        </p:nvSpPr>
        <p:spPr>
          <a:xfrm>
            <a:off x="585216" y="1340302"/>
            <a:ext cx="1353312" cy="3985706"/>
          </a:xfrm>
          <a:prstGeom prst="rect">
            <a:avLst/>
          </a:prstGeom>
          <a:noFill/>
        </p:spPr>
        <p:txBody>
          <a:bodyPr wrap="square" rtlCol="0">
            <a:spAutoFit/>
          </a:bodyPr>
          <a:lstStyle/>
          <a:p>
            <a:pPr marL="228600" indent="-228600">
              <a:buAutoNum type="arabicPeriod"/>
            </a:pPr>
            <a:r>
              <a:rPr lang="en-US" sz="1100" dirty="0"/>
              <a:t>Pick your exemption type</a:t>
            </a:r>
          </a:p>
          <a:p>
            <a:pPr marL="228600" indent="-228600">
              <a:buAutoNum type="arabicPeriod"/>
            </a:pPr>
            <a:r>
              <a:rPr lang="en-US" sz="1100" dirty="0"/>
              <a:t>Answer the required questions</a:t>
            </a:r>
          </a:p>
          <a:p>
            <a:pPr marL="228600" indent="-228600">
              <a:buAutoNum type="arabicPeriod"/>
            </a:pPr>
            <a:r>
              <a:rPr lang="en-US" sz="1100" dirty="0"/>
              <a:t>By checking the box to certify, it will provide your electronic signature</a:t>
            </a:r>
          </a:p>
          <a:p>
            <a:pPr marL="228600" indent="-228600">
              <a:buAutoNum type="arabicPeriod"/>
            </a:pPr>
            <a:r>
              <a:rPr lang="en-US" sz="1100" dirty="0"/>
              <a:t>Click on the Submit button to send</a:t>
            </a:r>
          </a:p>
          <a:p>
            <a:pPr marL="228600" indent="-228600">
              <a:buAutoNum type="arabicPeriod"/>
            </a:pPr>
            <a:r>
              <a:rPr lang="en-US" sz="1100" dirty="0"/>
              <a:t>If the patient doesn't meet one of the exemptions, you can click on the Reject button </a:t>
            </a:r>
          </a:p>
        </p:txBody>
      </p:sp>
      <p:sp>
        <p:nvSpPr>
          <p:cNvPr id="4" name="Rectangle 3">
            <a:extLst>
              <a:ext uri="{FF2B5EF4-FFF2-40B4-BE49-F238E27FC236}">
                <a16:creationId xmlns:a16="http://schemas.microsoft.com/office/drawing/2014/main" id="{5EDCFA37-DD9F-4D63-8101-A815B1D2CC22}"/>
              </a:ext>
            </a:extLst>
          </p:cNvPr>
          <p:cNvSpPr/>
          <p:nvPr/>
        </p:nvSpPr>
        <p:spPr>
          <a:xfrm>
            <a:off x="585216" y="5290671"/>
            <a:ext cx="1529586" cy="400110"/>
          </a:xfrm>
          <a:prstGeom prst="rect">
            <a:avLst/>
          </a:prstGeom>
          <a:noFill/>
        </p:spPr>
        <p:txBody>
          <a:bodyPr wrap="none" lIns="91440" tIns="45720" rIns="91440" bIns="45720">
            <a:spAutoFit/>
          </a:bodyPr>
          <a:lstStyle/>
          <a:p>
            <a:pPr algn="ctr"/>
            <a:r>
              <a:rPr lang="en-US" sz="2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Thank you!</a:t>
            </a:r>
          </a:p>
        </p:txBody>
      </p:sp>
      <p:pic>
        <p:nvPicPr>
          <p:cNvPr id="6" name="Graphic 5" descr="Grinning face outline">
            <a:extLst>
              <a:ext uri="{FF2B5EF4-FFF2-40B4-BE49-F238E27FC236}">
                <a16:creationId xmlns:a16="http://schemas.microsoft.com/office/drawing/2014/main" id="{7011CE1B-0217-47DC-B391-B61661B08F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681" y="5690781"/>
            <a:ext cx="676656" cy="548640"/>
          </a:xfrm>
          <a:prstGeom prst="rect">
            <a:avLst/>
          </a:prstGeom>
        </p:spPr>
      </p:pic>
      <p:pic>
        <p:nvPicPr>
          <p:cNvPr id="7" name="Picture 6" descr="Like Bee">
            <a:extLst>
              <a:ext uri="{FF2B5EF4-FFF2-40B4-BE49-F238E27FC236}">
                <a16:creationId xmlns:a16="http://schemas.microsoft.com/office/drawing/2014/main" id="{9317C8D9-1CE6-47BE-8E03-8B317F2B6792}"/>
              </a:ext>
            </a:extLst>
          </p:cNvPr>
          <p:cNvPicPr>
            <a:picLocks noChangeAspect="1"/>
          </p:cNvPicPr>
          <p:nvPr/>
        </p:nvPicPr>
        <p:blipFill>
          <a:blip r:embed="rId5"/>
          <a:stretch>
            <a:fillRect/>
          </a:stretch>
        </p:blipFill>
        <p:spPr>
          <a:xfrm>
            <a:off x="9473184" y="1764792"/>
            <a:ext cx="2305812" cy="3328416"/>
          </a:xfrm>
          <a:prstGeom prst="rect">
            <a:avLst/>
          </a:prstGeom>
        </p:spPr>
      </p:pic>
    </p:spTree>
    <p:extLst>
      <p:ext uri="{BB962C8B-B14F-4D97-AF65-F5344CB8AC3E}">
        <p14:creationId xmlns:p14="http://schemas.microsoft.com/office/powerpoint/2010/main" val="226103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7FDE7-11EE-4111-B6C7-435C8298915B}"/>
              </a:ext>
            </a:extLst>
          </p:cNvPr>
          <p:cNvSpPr>
            <a:spLocks noGrp="1"/>
          </p:cNvSpPr>
          <p:nvPr>
            <p:ph type="title"/>
          </p:nvPr>
        </p:nvSpPr>
        <p:spPr/>
        <p:txBody>
          <a:bodyPr/>
          <a:lstStyle/>
          <a:p>
            <a:r>
              <a:rPr lang="en-US" b="1" dirty="0"/>
              <a:t>LEVEL I SCREEN: CLAIMING EXEMPTIONS</a:t>
            </a:r>
          </a:p>
        </p:txBody>
      </p:sp>
      <p:sp>
        <p:nvSpPr>
          <p:cNvPr id="4" name="TextBox 3">
            <a:extLst>
              <a:ext uri="{FF2B5EF4-FFF2-40B4-BE49-F238E27FC236}">
                <a16:creationId xmlns:a16="http://schemas.microsoft.com/office/drawing/2014/main" id="{30405E78-2174-4F48-8A04-06632B725F63}"/>
              </a:ext>
            </a:extLst>
          </p:cNvPr>
          <p:cNvSpPr txBox="1"/>
          <p:nvPr/>
        </p:nvSpPr>
        <p:spPr>
          <a:xfrm>
            <a:off x="3048762" y="1822996"/>
            <a:ext cx="6094476" cy="1200329"/>
          </a:xfrm>
          <a:prstGeom prst="rect">
            <a:avLst/>
          </a:prstGeom>
          <a:noFill/>
        </p:spPr>
        <p:txBody>
          <a:bodyPr wrap="square">
            <a:spAutoFit/>
          </a:bodyPr>
          <a:lstStyle/>
          <a:p>
            <a:r>
              <a:rPr lang="en-US" b="1" dirty="0"/>
              <a:t>INSTRUCTIONS FOR COMPLETING DCH-3878 </a:t>
            </a:r>
            <a:r>
              <a:rPr lang="en-US" dirty="0"/>
              <a:t>– Mental Illness/Intellectual Disability/Related Condition Exemption Criteria Certification (For Use in Claiming Exemption only</a:t>
            </a:r>
          </a:p>
        </p:txBody>
      </p:sp>
      <p:sp>
        <p:nvSpPr>
          <p:cNvPr id="6" name="TextBox 5">
            <a:extLst>
              <a:ext uri="{FF2B5EF4-FFF2-40B4-BE49-F238E27FC236}">
                <a16:creationId xmlns:a16="http://schemas.microsoft.com/office/drawing/2014/main" id="{75BB7A73-07B8-4AF0-B41A-851757C7261B}"/>
              </a:ext>
            </a:extLst>
          </p:cNvPr>
          <p:cNvSpPr txBox="1"/>
          <p:nvPr/>
        </p:nvSpPr>
        <p:spPr>
          <a:xfrm>
            <a:off x="1345692" y="3194596"/>
            <a:ext cx="9489948" cy="646331"/>
          </a:xfrm>
          <a:prstGeom prst="rect">
            <a:avLst/>
          </a:prstGeom>
          <a:noFill/>
        </p:spPr>
        <p:txBody>
          <a:bodyPr wrap="square">
            <a:spAutoFit/>
          </a:bodyPr>
          <a:lstStyle/>
          <a:p>
            <a:r>
              <a:rPr lang="en-US" dirty="0"/>
              <a:t>The DCH-3878 is to be used </a:t>
            </a:r>
            <a:r>
              <a:rPr lang="en-US" b="1" dirty="0"/>
              <a:t>ONLY WHEN A PERSON IDENTIFIED </a:t>
            </a:r>
            <a:r>
              <a:rPr lang="en-US" dirty="0"/>
              <a:t>on a DCH-3877 as needing a Level II Evaluation </a:t>
            </a:r>
            <a:r>
              <a:rPr lang="en-US" b="1" dirty="0"/>
              <a:t>MEETS ONE OF THE SPECIFIED EXEMPTIONS</a:t>
            </a:r>
            <a:r>
              <a:rPr lang="en-US" dirty="0"/>
              <a:t>.</a:t>
            </a:r>
          </a:p>
        </p:txBody>
      </p:sp>
      <p:sp>
        <p:nvSpPr>
          <p:cNvPr id="8" name="TextBox 7">
            <a:extLst>
              <a:ext uri="{FF2B5EF4-FFF2-40B4-BE49-F238E27FC236}">
                <a16:creationId xmlns:a16="http://schemas.microsoft.com/office/drawing/2014/main" id="{8571F8AC-ABAE-483D-8F61-A7B540F59E65}"/>
              </a:ext>
            </a:extLst>
          </p:cNvPr>
          <p:cNvSpPr txBox="1"/>
          <p:nvPr/>
        </p:nvSpPr>
        <p:spPr>
          <a:xfrm>
            <a:off x="1345692" y="4012198"/>
            <a:ext cx="9489948" cy="1754326"/>
          </a:xfrm>
          <a:prstGeom prst="rect">
            <a:avLst/>
          </a:prstGeom>
          <a:noFill/>
        </p:spPr>
        <p:txBody>
          <a:bodyPr wrap="square">
            <a:spAutoFit/>
          </a:bodyPr>
          <a:lstStyle/>
          <a:p>
            <a:r>
              <a:rPr lang="en-US" dirty="0"/>
              <a:t>Indicate which exemption applies to the individual under consideration (check only one). If no Exemption is indicated or form is not properly signed and dated, this form may be considered invalid and could lead to the loss of Medicaid funding for the nursing facility. </a:t>
            </a:r>
          </a:p>
          <a:p>
            <a:endParaRPr lang="en-US" dirty="0"/>
          </a:p>
          <a:p>
            <a:pPr algn="ctr"/>
            <a:r>
              <a:rPr lang="en-US" b="1" dirty="0">
                <a:solidFill>
                  <a:srgbClr val="FF0000"/>
                </a:solidFill>
              </a:rPr>
              <a:t>Coma – Dementia – Hospital Exempted Discharge (HED)</a:t>
            </a:r>
          </a:p>
        </p:txBody>
      </p:sp>
    </p:spTree>
    <p:extLst>
      <p:ext uri="{BB962C8B-B14F-4D97-AF65-F5344CB8AC3E}">
        <p14:creationId xmlns:p14="http://schemas.microsoft.com/office/powerpoint/2010/main" val="4268533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611A93-B46F-42CF-8D40-B6DDEA90FF89}"/>
              </a:ext>
            </a:extLst>
          </p:cNvPr>
          <p:cNvSpPr txBox="1"/>
          <p:nvPr/>
        </p:nvSpPr>
        <p:spPr>
          <a:xfrm>
            <a:off x="1135380" y="1015413"/>
            <a:ext cx="9921240" cy="4401205"/>
          </a:xfrm>
          <a:prstGeom prst="rect">
            <a:avLst/>
          </a:prstGeom>
          <a:noFill/>
        </p:spPr>
        <p:txBody>
          <a:bodyPr wrap="square">
            <a:spAutoFit/>
          </a:bodyPr>
          <a:lstStyle/>
          <a:p>
            <a:pPr algn="ctr"/>
            <a:r>
              <a:rPr lang="en-US" sz="2800" b="1" dirty="0"/>
              <a:t>Definitions of the three Exemptions:</a:t>
            </a:r>
          </a:p>
          <a:p>
            <a:endParaRPr lang="en-US" b="1" dirty="0"/>
          </a:p>
          <a:p>
            <a:endParaRPr lang="en-US" b="1" dirty="0"/>
          </a:p>
          <a:p>
            <a:r>
              <a:rPr lang="en-US" b="1" dirty="0">
                <a:solidFill>
                  <a:srgbClr val="FF0000"/>
                </a:solidFill>
              </a:rPr>
              <a:t>COMA</a:t>
            </a:r>
            <a:r>
              <a:rPr lang="en-US" dirty="0"/>
              <a:t>: Includes persistent vegetative state. </a:t>
            </a:r>
          </a:p>
          <a:p>
            <a:endParaRPr lang="en-US" dirty="0"/>
          </a:p>
          <a:p>
            <a:r>
              <a:rPr lang="en-US" b="1" dirty="0">
                <a:solidFill>
                  <a:srgbClr val="FF0000"/>
                </a:solidFill>
              </a:rPr>
              <a:t>DEMENTIA</a:t>
            </a:r>
            <a:r>
              <a:rPr lang="en-US" dirty="0"/>
              <a:t>: Review the five (5) criteria listed under the Dementia Exemption. DO NOT check this exemption </a:t>
            </a:r>
            <a:r>
              <a:rPr lang="en-US" b="1" dirty="0"/>
              <a:t>UNLESS</a:t>
            </a:r>
            <a:r>
              <a:rPr lang="en-US" dirty="0"/>
              <a:t> the individual has a Primary Psychiatric Diagnosis of Dementia and </a:t>
            </a:r>
            <a:r>
              <a:rPr lang="en-US" b="1" dirty="0"/>
              <a:t>MEETS ALL FIVE (5) CRITERIA</a:t>
            </a:r>
            <a:r>
              <a:rPr lang="en-US" dirty="0"/>
              <a:t>. Any individual who meets some, but not all five (5), criteria will be subject to a Level II Evaluation. If the person under consideration meets this exception category, please specify the type of Dementia on the line provided.</a:t>
            </a:r>
          </a:p>
          <a:p>
            <a:r>
              <a:rPr lang="en-US" dirty="0"/>
              <a:t> </a:t>
            </a:r>
          </a:p>
          <a:p>
            <a:pPr algn="ctr"/>
            <a:r>
              <a:rPr lang="en-US" b="1" i="1" dirty="0"/>
              <a:t>NOTE: The Dementia Exemption does not apply to those persons with a diagnosis of intellectual/developmental disabilities or related condition.</a:t>
            </a:r>
          </a:p>
          <a:p>
            <a:endParaRPr lang="en-US" b="1" i="1" dirty="0"/>
          </a:p>
        </p:txBody>
      </p:sp>
    </p:spTree>
    <p:extLst>
      <p:ext uri="{BB962C8B-B14F-4D97-AF65-F5344CB8AC3E}">
        <p14:creationId xmlns:p14="http://schemas.microsoft.com/office/powerpoint/2010/main" val="353974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F9B81B-B469-4EBA-8D35-AFFF3FBF9CBB}"/>
              </a:ext>
            </a:extLst>
          </p:cNvPr>
          <p:cNvSpPr txBox="1"/>
          <p:nvPr/>
        </p:nvSpPr>
        <p:spPr>
          <a:xfrm>
            <a:off x="477012" y="927759"/>
            <a:ext cx="11237976" cy="4801314"/>
          </a:xfrm>
          <a:prstGeom prst="rect">
            <a:avLst/>
          </a:prstGeom>
          <a:noFill/>
        </p:spPr>
        <p:txBody>
          <a:bodyPr wrap="square">
            <a:spAutoFit/>
          </a:bodyPr>
          <a:lstStyle/>
          <a:p>
            <a:r>
              <a:rPr lang="en-US" b="1" dirty="0"/>
              <a:t>	</a:t>
            </a:r>
            <a:r>
              <a:rPr lang="en-US" b="1" u="sng" dirty="0"/>
              <a:t>The individual must meet the following five (5) criteria for dementia</a:t>
            </a:r>
            <a:r>
              <a:rPr lang="en-US" dirty="0"/>
              <a:t>: </a:t>
            </a:r>
          </a:p>
          <a:p>
            <a:endParaRPr lang="en-US" dirty="0"/>
          </a:p>
          <a:p>
            <a:r>
              <a:rPr lang="en-US" dirty="0"/>
              <a:t>	1. Has demonstrable evidence of impairment in short or long-term memory. </a:t>
            </a:r>
          </a:p>
          <a:p>
            <a:r>
              <a:rPr lang="en-US" dirty="0"/>
              <a:t>	2. Exhibits at least one of the following: </a:t>
            </a:r>
          </a:p>
          <a:p>
            <a:r>
              <a:rPr lang="en-US" dirty="0"/>
              <a:t>		a. *Impairment of abstract thinking </a:t>
            </a:r>
          </a:p>
          <a:p>
            <a:r>
              <a:rPr lang="en-US" dirty="0"/>
              <a:t>		b. *Impaired judgment </a:t>
            </a:r>
          </a:p>
          <a:p>
            <a:r>
              <a:rPr lang="en-US" dirty="0"/>
              <a:t>		c. *Other disturbances of higher cortical function</a:t>
            </a:r>
          </a:p>
          <a:p>
            <a:r>
              <a:rPr lang="en-US" b="1" i="1" dirty="0"/>
              <a:t>		</a:t>
            </a:r>
            <a:r>
              <a:rPr lang="en-US" dirty="0"/>
              <a:t>d. *Personality change </a:t>
            </a:r>
          </a:p>
          <a:p>
            <a:r>
              <a:rPr lang="en-US" dirty="0"/>
              <a:t>	3. Disturbances in items 1 or 2 above significantly interfere with work, usual 		    	  	    activities or relationships with others. </a:t>
            </a:r>
          </a:p>
          <a:p>
            <a:r>
              <a:rPr lang="en-US" dirty="0"/>
              <a:t>	4. The disturbance has NOT occurred exclusively during the course of  delirium. </a:t>
            </a:r>
          </a:p>
          <a:p>
            <a:r>
              <a:rPr lang="en-US" dirty="0"/>
              <a:t>     	5. Either: </a:t>
            </a:r>
          </a:p>
          <a:p>
            <a:r>
              <a:rPr lang="en-US" dirty="0"/>
              <a:t>		a. Medical history, physical exam or lab test show evidence of a specific organic  			    factor judged to be etiologically related to the disturbance </a:t>
            </a:r>
          </a:p>
          <a:p>
            <a:r>
              <a:rPr lang="en-US" dirty="0"/>
              <a:t>			</a:t>
            </a:r>
            <a:r>
              <a:rPr lang="en-US" b="1" dirty="0"/>
              <a:t>OR </a:t>
            </a:r>
            <a:endParaRPr lang="en-US" dirty="0"/>
          </a:p>
          <a:p>
            <a:r>
              <a:rPr lang="en-US" dirty="0"/>
              <a:t>		b. An etiologic organic factor is presumed in the absence of such evidence if the    		    disturbance cannot be accounted for by any non- organic mental disorder.</a:t>
            </a:r>
          </a:p>
        </p:txBody>
      </p:sp>
    </p:spTree>
    <p:extLst>
      <p:ext uri="{BB962C8B-B14F-4D97-AF65-F5344CB8AC3E}">
        <p14:creationId xmlns:p14="http://schemas.microsoft.com/office/powerpoint/2010/main" val="723289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EC8A3B-DF0D-4B12-9943-8FAA8AB95D80}"/>
              </a:ext>
            </a:extLst>
          </p:cNvPr>
          <p:cNvSpPr txBox="1"/>
          <p:nvPr/>
        </p:nvSpPr>
        <p:spPr>
          <a:xfrm>
            <a:off x="530352" y="1119783"/>
            <a:ext cx="11091672" cy="4524315"/>
          </a:xfrm>
          <a:prstGeom prst="rect">
            <a:avLst/>
          </a:prstGeom>
          <a:noFill/>
        </p:spPr>
        <p:txBody>
          <a:bodyPr wrap="square">
            <a:spAutoFit/>
          </a:bodyPr>
          <a:lstStyle/>
          <a:p>
            <a:r>
              <a:rPr lang="en-US" b="1" dirty="0">
                <a:solidFill>
                  <a:srgbClr val="FF0000"/>
                </a:solidFill>
              </a:rPr>
              <a:t>         HOSPITAL EXEMPTED DISCHARGE (HED)</a:t>
            </a:r>
            <a:r>
              <a:rPr lang="en-US" dirty="0"/>
              <a:t>: Review the three criteria listed under this exemption             	category. </a:t>
            </a:r>
            <a:r>
              <a:rPr lang="en-US" b="1" dirty="0"/>
              <a:t>DO NOT CHECK </a:t>
            </a:r>
            <a:r>
              <a:rPr lang="en-US" dirty="0"/>
              <a:t>this exemption </a:t>
            </a:r>
            <a:r>
              <a:rPr lang="en-US" b="1" dirty="0"/>
              <a:t>UNLESS</a:t>
            </a:r>
            <a:r>
              <a:rPr lang="en-US" dirty="0"/>
              <a:t> the individual </a:t>
            </a:r>
            <a:r>
              <a:rPr lang="en-US" b="1" dirty="0"/>
              <a:t>MEETS ALL THREE CRITERIA</a:t>
            </a:r>
            <a:r>
              <a:rPr lang="en-US" dirty="0"/>
              <a:t>. </a:t>
            </a:r>
          </a:p>
          <a:p>
            <a:endParaRPr lang="en-US" dirty="0"/>
          </a:p>
          <a:p>
            <a:endParaRPr lang="en-US" dirty="0"/>
          </a:p>
          <a:p>
            <a:r>
              <a:rPr lang="en-US" dirty="0"/>
              <a:t>	1.  The individual will be admitted to a nursing facility directly from a hospital after 		     receiving acute inpatient care at the hospital. (</a:t>
            </a:r>
            <a:r>
              <a:rPr lang="en-US" b="1" dirty="0"/>
              <a:t>Treatment in an emergency room or 	     a hospital’s observation unit is not considered a hospital stay</a:t>
            </a:r>
            <a:r>
              <a:rPr lang="en-US" dirty="0"/>
              <a:t>. An individual who 	     received inpatient treatment in a psychiatric facility cannot be admitted to a nursing 	     facility claiming this exemption, nor can an individual who comes directly from home </a:t>
            </a:r>
          </a:p>
          <a:p>
            <a:r>
              <a:rPr lang="en-US" dirty="0"/>
              <a:t>	     or any other community placement) </a:t>
            </a:r>
            <a:r>
              <a:rPr lang="en-US" b="1" dirty="0"/>
              <a:t>and</a:t>
            </a:r>
            <a:r>
              <a:rPr lang="en-US" dirty="0"/>
              <a:t> </a:t>
            </a:r>
          </a:p>
          <a:p>
            <a:endParaRPr lang="en-US" dirty="0"/>
          </a:p>
          <a:p>
            <a:r>
              <a:rPr lang="en-US" dirty="0"/>
              <a:t>	2.  The individual requires nursing facility services for the condition for which he/she 	     received care in the hospital, </a:t>
            </a:r>
            <a:r>
              <a:rPr lang="en-US" b="1" dirty="0"/>
              <a:t>and </a:t>
            </a:r>
          </a:p>
          <a:p>
            <a:endParaRPr lang="en-US" dirty="0"/>
          </a:p>
          <a:p>
            <a:r>
              <a:rPr lang="en-US" dirty="0"/>
              <a:t>	3.  The attending physician, NP or PA has certified before admission to the nursing facility 	     that the individual is likely to require less than thirty (30) days of nursing services.</a:t>
            </a:r>
          </a:p>
        </p:txBody>
      </p:sp>
    </p:spTree>
    <p:extLst>
      <p:ext uri="{BB962C8B-B14F-4D97-AF65-F5344CB8AC3E}">
        <p14:creationId xmlns:p14="http://schemas.microsoft.com/office/powerpoint/2010/main" val="269646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36F183-B0AA-40A3-B57C-BEA9414246E2}"/>
              </a:ext>
            </a:extLst>
          </p:cNvPr>
          <p:cNvPicPr>
            <a:picLocks noChangeAspect="1"/>
          </p:cNvPicPr>
          <p:nvPr/>
        </p:nvPicPr>
        <p:blipFill>
          <a:blip r:embed="rId2"/>
          <a:stretch>
            <a:fillRect/>
          </a:stretch>
        </p:blipFill>
        <p:spPr>
          <a:xfrm>
            <a:off x="420624" y="402337"/>
            <a:ext cx="11365992" cy="6044184"/>
          </a:xfrm>
          <a:prstGeom prst="rect">
            <a:avLst/>
          </a:prstGeom>
        </p:spPr>
      </p:pic>
      <p:pic>
        <p:nvPicPr>
          <p:cNvPr id="4" name="Picture 3" descr="Stethoscope on white background">
            <a:extLst>
              <a:ext uri="{FF2B5EF4-FFF2-40B4-BE49-F238E27FC236}">
                <a16:creationId xmlns:a16="http://schemas.microsoft.com/office/drawing/2014/main" id="{B6630324-2268-4E50-B500-1CACC7301474}"/>
              </a:ext>
            </a:extLst>
          </p:cNvPr>
          <p:cNvPicPr>
            <a:picLocks noChangeAspect="1"/>
          </p:cNvPicPr>
          <p:nvPr/>
        </p:nvPicPr>
        <p:blipFill>
          <a:blip r:embed="rId3"/>
          <a:stretch>
            <a:fillRect/>
          </a:stretch>
        </p:blipFill>
        <p:spPr>
          <a:xfrm>
            <a:off x="420624" y="1179575"/>
            <a:ext cx="2304288" cy="5266945"/>
          </a:xfrm>
          <a:prstGeom prst="rect">
            <a:avLst/>
          </a:prstGeom>
        </p:spPr>
      </p:pic>
      <p:sp>
        <p:nvSpPr>
          <p:cNvPr id="5" name="Rectangle 4">
            <a:extLst>
              <a:ext uri="{FF2B5EF4-FFF2-40B4-BE49-F238E27FC236}">
                <a16:creationId xmlns:a16="http://schemas.microsoft.com/office/drawing/2014/main" id="{04B22254-AB19-4B10-ACB2-97ED04D843C7}"/>
              </a:ext>
            </a:extLst>
          </p:cNvPr>
          <p:cNvSpPr/>
          <p:nvPr/>
        </p:nvSpPr>
        <p:spPr>
          <a:xfrm>
            <a:off x="420624" y="4805279"/>
            <a:ext cx="2240280" cy="1200329"/>
          </a:xfrm>
          <a:prstGeom prst="rect">
            <a:avLst/>
          </a:prstGeom>
          <a:noFill/>
        </p:spPr>
        <p:txBody>
          <a:bodyPr wrap="square" lIns="91440" tIns="45720" rIns="91440" bIns="45720">
            <a:spAutoFit/>
          </a:bodyPr>
          <a:lstStyle/>
          <a:p>
            <a:pPr algn="ctr"/>
            <a:r>
              <a:rPr lang="en-US" sz="3600" b="1" cap="none" spc="0" dirty="0">
                <a:ln w="0"/>
                <a:effectLst>
                  <a:outerShdw blurRad="38100" dist="25400" dir="5400000" algn="ctr" rotWithShape="0">
                    <a:srgbClr val="6E747A">
                      <a:alpha val="43000"/>
                    </a:srgbClr>
                  </a:outerShdw>
                </a:effectLst>
              </a:rPr>
              <a:t>3878 </a:t>
            </a:r>
          </a:p>
          <a:p>
            <a:pPr algn="ctr"/>
            <a:r>
              <a:rPr lang="en-US" sz="3600" b="1" cap="none" spc="0" dirty="0">
                <a:ln w="0"/>
                <a:effectLst>
                  <a:outerShdw blurRad="38100" dist="25400" dir="5400000" algn="ctr" rotWithShape="0">
                    <a:srgbClr val="6E747A">
                      <a:alpha val="43000"/>
                    </a:srgbClr>
                  </a:outerShdw>
                </a:effectLst>
              </a:rPr>
              <a:t>User Role</a:t>
            </a:r>
          </a:p>
        </p:txBody>
      </p:sp>
    </p:spTree>
    <p:extLst>
      <p:ext uri="{BB962C8B-B14F-4D97-AF65-F5344CB8AC3E}">
        <p14:creationId xmlns:p14="http://schemas.microsoft.com/office/powerpoint/2010/main" val="936481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EB233-927B-4DA6-8C98-DFF8E6ACD9F8}"/>
              </a:ext>
            </a:extLst>
          </p:cNvPr>
          <p:cNvPicPr>
            <a:picLocks noChangeAspect="1"/>
          </p:cNvPicPr>
          <p:nvPr/>
        </p:nvPicPr>
        <p:blipFill>
          <a:blip r:embed="rId2"/>
          <a:stretch>
            <a:fillRect/>
          </a:stretch>
        </p:blipFill>
        <p:spPr>
          <a:xfrm>
            <a:off x="429768" y="438912"/>
            <a:ext cx="11338560" cy="6007608"/>
          </a:xfrm>
          <a:prstGeom prst="rect">
            <a:avLst/>
          </a:prstGeom>
        </p:spPr>
      </p:pic>
      <p:pic>
        <p:nvPicPr>
          <p:cNvPr id="4" name="Graphic 3" descr="Heartbeat">
            <a:extLst>
              <a:ext uri="{FF2B5EF4-FFF2-40B4-BE49-F238E27FC236}">
                <a16:creationId xmlns:a16="http://schemas.microsoft.com/office/drawing/2014/main" id="{995E3ACD-62C3-467C-9A21-96AD04FD0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1976" y="3593592"/>
            <a:ext cx="914400" cy="914400"/>
          </a:xfrm>
          <a:prstGeom prst="rect">
            <a:avLst/>
          </a:prstGeom>
        </p:spPr>
      </p:pic>
      <p:sp>
        <p:nvSpPr>
          <p:cNvPr id="5" name="Rectangle 4">
            <a:extLst>
              <a:ext uri="{FF2B5EF4-FFF2-40B4-BE49-F238E27FC236}">
                <a16:creationId xmlns:a16="http://schemas.microsoft.com/office/drawing/2014/main" id="{1981F475-4DEA-4C51-A2FC-A7DB775E353C}"/>
              </a:ext>
            </a:extLst>
          </p:cNvPr>
          <p:cNvSpPr/>
          <p:nvPr/>
        </p:nvSpPr>
        <p:spPr>
          <a:xfrm>
            <a:off x="1789176" y="4200215"/>
            <a:ext cx="1090363" cy="307777"/>
          </a:xfrm>
          <a:prstGeom prst="rect">
            <a:avLst/>
          </a:prstGeom>
          <a:noFill/>
        </p:spPr>
        <p:txBody>
          <a:bodyPr wrap="none" lIns="91440" tIns="45720" rIns="91440" bIns="45720">
            <a:spAutoFit/>
          </a:bodyPr>
          <a:lstStyle/>
          <a:p>
            <a:pPr algn="ctr"/>
            <a:r>
              <a:rPr lang="en-US" sz="1400" b="1" cap="none" spc="0" dirty="0">
                <a:ln w="22225">
                  <a:solidFill>
                    <a:schemeClr val="accent2"/>
                  </a:solidFill>
                  <a:prstDash val="solid"/>
                </a:ln>
                <a:solidFill>
                  <a:schemeClr val="accent2">
                    <a:lumMod val="40000"/>
                    <a:lumOff val="60000"/>
                  </a:schemeClr>
                </a:solidFill>
                <a:effectLst/>
              </a:rPr>
              <a:t>Click Here</a:t>
            </a:r>
          </a:p>
        </p:txBody>
      </p:sp>
    </p:spTree>
    <p:extLst>
      <p:ext uri="{BB962C8B-B14F-4D97-AF65-F5344CB8AC3E}">
        <p14:creationId xmlns:p14="http://schemas.microsoft.com/office/powerpoint/2010/main" val="217989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68B36D-88D5-4282-9C4C-775C0FED0605}"/>
              </a:ext>
            </a:extLst>
          </p:cNvPr>
          <p:cNvPicPr>
            <a:picLocks noChangeAspect="1"/>
          </p:cNvPicPr>
          <p:nvPr/>
        </p:nvPicPr>
        <p:blipFill>
          <a:blip r:embed="rId2"/>
          <a:stretch>
            <a:fillRect/>
          </a:stretch>
        </p:blipFill>
        <p:spPr>
          <a:xfrm>
            <a:off x="420624" y="411479"/>
            <a:ext cx="11356848" cy="6025897"/>
          </a:xfrm>
          <a:prstGeom prst="rect">
            <a:avLst/>
          </a:prstGeom>
        </p:spPr>
      </p:pic>
      <p:pic>
        <p:nvPicPr>
          <p:cNvPr id="4" name="Graphic 3" descr="Excellent">
            <a:extLst>
              <a:ext uri="{FF2B5EF4-FFF2-40B4-BE49-F238E27FC236}">
                <a16:creationId xmlns:a16="http://schemas.microsoft.com/office/drawing/2014/main" id="{37309576-6277-445E-877C-CF5E45749B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0168" y="3855720"/>
            <a:ext cx="643128" cy="643128"/>
          </a:xfrm>
          <a:prstGeom prst="rect">
            <a:avLst/>
          </a:prstGeom>
        </p:spPr>
      </p:pic>
    </p:spTree>
    <p:extLst>
      <p:ext uri="{BB962C8B-B14F-4D97-AF65-F5344CB8AC3E}">
        <p14:creationId xmlns:p14="http://schemas.microsoft.com/office/powerpoint/2010/main" val="28989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C7C03-5A98-48D4-80E3-E6BBA4ACED2E}"/>
              </a:ext>
            </a:extLst>
          </p:cNvPr>
          <p:cNvPicPr>
            <a:picLocks noChangeAspect="1"/>
          </p:cNvPicPr>
          <p:nvPr/>
        </p:nvPicPr>
        <p:blipFill>
          <a:blip r:embed="rId2"/>
          <a:stretch>
            <a:fillRect/>
          </a:stretch>
        </p:blipFill>
        <p:spPr>
          <a:xfrm>
            <a:off x="420624" y="402337"/>
            <a:ext cx="11338560" cy="6025896"/>
          </a:xfrm>
          <a:prstGeom prst="rect">
            <a:avLst/>
          </a:prstGeom>
        </p:spPr>
      </p:pic>
      <p:pic>
        <p:nvPicPr>
          <p:cNvPr id="4" name="Picture 3" descr="Well Bee">
            <a:extLst>
              <a:ext uri="{FF2B5EF4-FFF2-40B4-BE49-F238E27FC236}">
                <a16:creationId xmlns:a16="http://schemas.microsoft.com/office/drawing/2014/main" id="{2543F5CA-6336-413E-A6AD-65EE292A6791}"/>
              </a:ext>
            </a:extLst>
          </p:cNvPr>
          <p:cNvPicPr>
            <a:picLocks noChangeAspect="1"/>
          </p:cNvPicPr>
          <p:nvPr/>
        </p:nvPicPr>
        <p:blipFill>
          <a:blip r:embed="rId3"/>
          <a:stretch>
            <a:fillRect/>
          </a:stretch>
        </p:blipFill>
        <p:spPr>
          <a:xfrm>
            <a:off x="7879080" y="3694176"/>
            <a:ext cx="1871657" cy="2322576"/>
          </a:xfrm>
          <a:prstGeom prst="rect">
            <a:avLst/>
          </a:prstGeom>
        </p:spPr>
      </p:pic>
    </p:spTree>
    <p:extLst>
      <p:ext uri="{BB962C8B-B14F-4D97-AF65-F5344CB8AC3E}">
        <p14:creationId xmlns:p14="http://schemas.microsoft.com/office/powerpoint/2010/main" val="30662288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riginal 5_01_Win32" id="{77344C68-A3F1-476B-8680-97D7F429B46B}" vid="{89780073-58E8-4DFF-BF29-BA99F80528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651BA-F45C-4845-9AB3-E0A65B39F5E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CDB58277-F8DF-46FF-84EC-EF41B835E69F}">
  <ds:schemaRefs>
    <ds:schemaRef ds:uri="http://schemas.microsoft.com/sharepoint/v3/contenttype/forms"/>
  </ds:schemaRefs>
</ds:datastoreItem>
</file>

<file path=customXml/itemProps3.xml><?xml version="1.0" encoding="utf-8"?>
<ds:datastoreItem xmlns:ds="http://schemas.openxmlformats.org/officeDocument/2006/customXml" ds:itemID="{2D276E62-80A3-44DD-9BCC-97ED2B99B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{D8CA7D90-0CB3-4C25-AED5-1EBA11B32B4B}tf78438558_win32</Template>
  <TotalTime>15644</TotalTime>
  <Words>699</Words>
  <Application>Microsoft Office PowerPoint</Application>
  <PresentationFormat>Widescreen</PresentationFormat>
  <Paragraphs>56</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Century Gothic</vt:lpstr>
      <vt:lpstr>Garamond</vt:lpstr>
      <vt:lpstr>SavonVTI</vt:lpstr>
      <vt:lpstr>OBRA - 3878</vt:lpstr>
      <vt:lpstr>LEVEL I SCREEN: CLAIMING EXEMPTIONS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3878</dc:title>
  <dc:creator>Faber, Kathleen (DHHS)</dc:creator>
  <cp:lastModifiedBy>Faber, Kathleen (DHHS)</cp:lastModifiedBy>
  <cp:revision>24</cp:revision>
  <dcterms:created xsi:type="dcterms:W3CDTF">2020-11-09T19:10:39Z</dcterms:created>
  <dcterms:modified xsi:type="dcterms:W3CDTF">2021-08-13T18:18:07Z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3a2fed65-62e7-46ea-af74-187e0c17143a_Enabled">
    <vt:lpwstr>True</vt:lpwstr>
  </property>
  <property fmtid="{D5CDD505-2E9C-101B-9397-08002B2CF9AE}" pid="4" name="MSIP_Label_3a2fed65-62e7-46ea-af74-187e0c17143a_SiteId">
    <vt:lpwstr>d5fb7087-3777-42ad-966a-892ef47225d1</vt:lpwstr>
  </property>
  <property fmtid="{D5CDD505-2E9C-101B-9397-08002B2CF9AE}" pid="5" name="MSIP_Label_3a2fed65-62e7-46ea-af74-187e0c17143a_Owner">
    <vt:lpwstr>FaberK1@michigan.gov</vt:lpwstr>
  </property>
  <property fmtid="{D5CDD505-2E9C-101B-9397-08002B2CF9AE}" pid="6" name="MSIP_Label_3a2fed65-62e7-46ea-af74-187e0c17143a_SetDate">
    <vt:lpwstr>2020-11-09T19:54:02.0222207Z</vt:lpwstr>
  </property>
  <property fmtid="{D5CDD505-2E9C-101B-9397-08002B2CF9AE}" pid="7" name="MSIP_Label_3a2fed65-62e7-46ea-af74-187e0c17143a_Name">
    <vt:lpwstr>Internal Data (Standard State Data)</vt:lpwstr>
  </property>
  <property fmtid="{D5CDD505-2E9C-101B-9397-08002B2CF9AE}" pid="8" name="MSIP_Label_3a2fed65-62e7-46ea-af74-187e0c17143a_Application">
    <vt:lpwstr>Microsoft Azure Information Protection</vt:lpwstr>
  </property>
  <property fmtid="{D5CDD505-2E9C-101B-9397-08002B2CF9AE}" pid="9" name="MSIP_Label_3a2fed65-62e7-46ea-af74-187e0c17143a_ActionId">
    <vt:lpwstr>d7cde7fc-8a68-45fd-aade-cbe66dd1ec64</vt:lpwstr>
  </property>
  <property fmtid="{D5CDD505-2E9C-101B-9397-08002B2CF9AE}" pid="10" name="MSIP_Label_3a2fed65-62e7-46ea-af74-187e0c17143a_Extended_MSFT_Method">
    <vt:lpwstr>Manual</vt:lpwstr>
  </property>
  <property fmtid="{D5CDD505-2E9C-101B-9397-08002B2CF9AE}" pid="11" name="Sensitivity">
    <vt:lpwstr>Internal Data (Standard State Data)</vt:lpwstr>
  </property>
</Properties>
</file>