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  <p:sldMasterId id="2147483816" r:id="rId2"/>
  </p:sldMasterIdLst>
  <p:notesMasterIdLst>
    <p:notesMasterId r:id="rId46"/>
  </p:notesMasterIdLst>
  <p:sldIdLst>
    <p:sldId id="265" r:id="rId3"/>
    <p:sldId id="291" r:id="rId4"/>
    <p:sldId id="258" r:id="rId5"/>
    <p:sldId id="493" r:id="rId6"/>
    <p:sldId id="494" r:id="rId7"/>
    <p:sldId id="495" r:id="rId8"/>
    <p:sldId id="496" r:id="rId9"/>
    <p:sldId id="497" r:id="rId10"/>
    <p:sldId id="559" r:id="rId11"/>
    <p:sldId id="498" r:id="rId12"/>
    <p:sldId id="499" r:id="rId13"/>
    <p:sldId id="560" r:id="rId14"/>
    <p:sldId id="561" r:id="rId15"/>
    <p:sldId id="563" r:id="rId16"/>
    <p:sldId id="564" r:id="rId17"/>
    <p:sldId id="565" r:id="rId18"/>
    <p:sldId id="501" r:id="rId19"/>
    <p:sldId id="502" r:id="rId20"/>
    <p:sldId id="293" r:id="rId21"/>
    <p:sldId id="294" r:id="rId22"/>
    <p:sldId id="503" r:id="rId23"/>
    <p:sldId id="504" r:id="rId24"/>
    <p:sldId id="296" r:id="rId25"/>
    <p:sldId id="492" r:id="rId26"/>
    <p:sldId id="510" r:id="rId27"/>
    <p:sldId id="515" r:id="rId28"/>
    <p:sldId id="516" r:id="rId29"/>
    <p:sldId id="541" r:id="rId30"/>
    <p:sldId id="520" r:id="rId31"/>
    <p:sldId id="522" r:id="rId32"/>
    <p:sldId id="523" r:id="rId33"/>
    <p:sldId id="525" r:id="rId34"/>
    <p:sldId id="529" r:id="rId35"/>
    <p:sldId id="530" r:id="rId36"/>
    <p:sldId id="531" r:id="rId37"/>
    <p:sldId id="532" r:id="rId38"/>
    <p:sldId id="533" r:id="rId39"/>
    <p:sldId id="549" r:id="rId40"/>
    <p:sldId id="550" r:id="rId41"/>
    <p:sldId id="556" r:id="rId42"/>
    <p:sldId id="557" r:id="rId43"/>
    <p:sldId id="554" r:id="rId44"/>
    <p:sldId id="555" r:id="rId45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ove, Pamela (DHHS)" initials="GP(" lastIdx="1" clrIdx="0">
    <p:extLst>
      <p:ext uri="{19B8F6BF-5375-455C-9EA6-DF929625EA0E}">
        <p15:presenceInfo xmlns:p15="http://schemas.microsoft.com/office/powerpoint/2012/main" userId="S::govep@michigan.gov::d6a3a0cf-dc2c-4437-8770-5a0cb46224b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A5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34" autoAdjust="0"/>
    <p:restoredTop sz="62483" autoAdjust="0"/>
  </p:normalViewPr>
  <p:slideViewPr>
    <p:cSldViewPr snapToGrid="0">
      <p:cViewPr>
        <p:scale>
          <a:sx n="60" d="100"/>
          <a:sy n="60" d="100"/>
        </p:scale>
        <p:origin x="1402" y="-1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226" y="5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elle Moore" userId="20ba5c49-24de-4330-9853-13dc470c4da0" providerId="ADAL" clId="{29600572-4760-412F-9696-70A00340AF29}"/>
    <pc:docChg chg="delSld">
      <pc:chgData name="Michelle Moore" userId="20ba5c49-24de-4330-9853-13dc470c4da0" providerId="ADAL" clId="{29600572-4760-412F-9696-70A00340AF29}" dt="2021-10-19T16:06:44.817" v="2" actId="47"/>
      <pc:docMkLst>
        <pc:docMk/>
      </pc:docMkLst>
      <pc:sldChg chg="del">
        <pc:chgData name="Michelle Moore" userId="20ba5c49-24de-4330-9853-13dc470c4da0" providerId="ADAL" clId="{29600572-4760-412F-9696-70A00340AF29}" dt="2021-10-19T16:06:41.841" v="0" actId="47"/>
        <pc:sldMkLst>
          <pc:docMk/>
          <pc:sldMk cId="3192681343" sldId="577"/>
        </pc:sldMkLst>
      </pc:sldChg>
      <pc:sldChg chg="del">
        <pc:chgData name="Michelle Moore" userId="20ba5c49-24de-4330-9853-13dc470c4da0" providerId="ADAL" clId="{29600572-4760-412F-9696-70A00340AF29}" dt="2021-10-19T16:06:43.601" v="1" actId="47"/>
        <pc:sldMkLst>
          <pc:docMk/>
          <pc:sldMk cId="301091985" sldId="578"/>
        </pc:sldMkLst>
      </pc:sldChg>
      <pc:sldChg chg="del">
        <pc:chgData name="Michelle Moore" userId="20ba5c49-24de-4330-9853-13dc470c4da0" providerId="ADAL" clId="{29600572-4760-412F-9696-70A00340AF29}" dt="2021-10-19T16:06:44.817" v="2" actId="47"/>
        <pc:sldMkLst>
          <pc:docMk/>
          <pc:sldMk cId="1841039902" sldId="57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C227702-FD03-41A4-BF59-C069E3FDE58B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B766A0D-0749-4933-829B-07825CE1B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005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766A0D-0749-4933-829B-07825CE1B32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6710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/>
            <a:r>
              <a:rPr lang="en-US" b="0" dirty="0"/>
              <a:t>User settings  -  allows you to adjust settings specific to your user account.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766A0D-0749-4933-829B-07825CE1B32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0178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/>
            <a:r>
              <a:rPr lang="en-US" b="0" dirty="0"/>
              <a:t>Settings that can be customized are:  </a:t>
            </a:r>
          </a:p>
          <a:p>
            <a:pPr defTabSz="931774"/>
            <a:endParaRPr lang="en-US" b="0" dirty="0"/>
          </a:p>
          <a:p>
            <a:pPr defTabSz="931774"/>
            <a:r>
              <a:rPr lang="en-US" b="0" dirty="0"/>
              <a:t>The number of items you want displayed on a page,</a:t>
            </a:r>
          </a:p>
          <a:p>
            <a:pPr defTabSz="931774"/>
            <a:endParaRPr lang="en-US" b="0" dirty="0"/>
          </a:p>
          <a:p>
            <a:pPr defTabSz="931774"/>
            <a:r>
              <a:rPr lang="en-US" b="0" dirty="0"/>
              <a:t>And/or </a:t>
            </a:r>
          </a:p>
          <a:p>
            <a:pPr defTabSz="931774"/>
            <a:endParaRPr lang="en-US" b="0" dirty="0"/>
          </a:p>
          <a:p>
            <a:pPr defTabSz="931774"/>
            <a:r>
              <a:rPr lang="en-US" b="0" dirty="0"/>
              <a:t>Select your time zone.  (We are in the Eastern Standard Time Zone)</a:t>
            </a:r>
          </a:p>
          <a:p>
            <a:pPr defTabSz="931774"/>
            <a:endParaRPr lang="en-US" b="0" dirty="0"/>
          </a:p>
          <a:p>
            <a:pPr defTabSz="931774"/>
            <a:r>
              <a:rPr lang="en-US" b="0" dirty="0"/>
              <a:t>Make sure to click on SAVE or your updates will be lost.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766A0D-0749-4933-829B-07825CE1B32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3299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To sign out of the application, click </a:t>
            </a:r>
            <a:r>
              <a:rPr lang="en-US" dirty="0"/>
              <a:t>Logout</a:t>
            </a:r>
            <a:r>
              <a:rPr lang="en-US" b="0" dirty="0"/>
              <a:t>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After successfully logging off, users will be returned to the WIC Direct Login screen.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766A0D-0749-4933-829B-07825CE1B32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6482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931774">
              <a:buClr>
                <a:srgbClr val="001E50"/>
              </a:buClr>
              <a:buFont typeface="Wingdings" panose="05000000000000000000" pitchFamily="2" charset="2"/>
              <a:buNone/>
            </a:pPr>
            <a:endParaRPr lang="en-US" b="0" dirty="0">
              <a:highlight>
                <a:srgbClr val="FFFF00"/>
              </a:highlight>
              <a:latin typeface="+mn-lt"/>
            </a:endParaRPr>
          </a:p>
          <a:p>
            <a:pPr marL="0" indent="0" defTabSz="931774">
              <a:buClr>
                <a:srgbClr val="001E50"/>
              </a:buClr>
              <a:buFont typeface="Wingdings" panose="05000000000000000000" pitchFamily="2" charset="2"/>
              <a:buNone/>
            </a:pPr>
            <a:r>
              <a:rPr lang="en-US" b="0" dirty="0">
                <a:highlight>
                  <a:srgbClr val="FFFF00"/>
                </a:highlight>
              </a:rPr>
              <a:t>The menu items on the left of the page are used to manage and monitor WIC Direct operations.</a:t>
            </a:r>
          </a:p>
          <a:p>
            <a:pPr marL="0" indent="0" defTabSz="931774">
              <a:buClr>
                <a:srgbClr val="001E50"/>
              </a:buClr>
              <a:buFont typeface="Wingdings" panose="05000000000000000000" pitchFamily="2" charset="2"/>
              <a:buNone/>
            </a:pPr>
            <a:endParaRPr lang="en-US" b="0" dirty="0">
              <a:highlight>
                <a:srgbClr val="FFFF00"/>
              </a:highlight>
            </a:endParaRPr>
          </a:p>
          <a:p>
            <a:pPr marL="0" indent="0" defTabSz="931774">
              <a:buClr>
                <a:srgbClr val="001E50"/>
              </a:buClr>
              <a:buFont typeface="Wingdings" panose="05000000000000000000" pitchFamily="2" charset="2"/>
              <a:buNone/>
            </a:pPr>
            <a:r>
              <a:rPr lang="en-US" b="0" dirty="0">
                <a:highlight>
                  <a:srgbClr val="FFFF00"/>
                </a:highlight>
              </a:rPr>
              <a:t>Menu items are managed by your security level, so you may not see all options.</a:t>
            </a:r>
          </a:p>
          <a:p>
            <a:pPr marL="0" indent="0" defTabSz="931774">
              <a:buClr>
                <a:srgbClr val="001E50"/>
              </a:buClr>
              <a:buFont typeface="Wingdings" panose="05000000000000000000" pitchFamily="2" charset="2"/>
              <a:buNone/>
            </a:pPr>
            <a:endParaRPr lang="en-US" b="0" dirty="0">
              <a:highlight>
                <a:srgbClr val="FFFF00"/>
              </a:highlight>
            </a:endParaRPr>
          </a:p>
          <a:p>
            <a:pPr marL="0" indent="0" defTabSz="931774">
              <a:buClr>
                <a:srgbClr val="001E50"/>
              </a:buClr>
              <a:buFont typeface="Wingdings" panose="05000000000000000000" pitchFamily="2" charset="2"/>
              <a:buNone/>
            </a:pPr>
            <a:r>
              <a:rPr lang="en-US" b="0" dirty="0">
                <a:highlight>
                  <a:srgbClr val="FFFF00"/>
                </a:highlight>
              </a:rPr>
              <a:t>Menu items outlined in RED, are the items that will be available to WIC Local Agency clinic staff.</a:t>
            </a:r>
          </a:p>
          <a:p>
            <a:pPr marL="0" indent="0" defTabSz="931774">
              <a:buClr>
                <a:srgbClr val="001E50"/>
              </a:buClr>
              <a:buFont typeface="Wingdings" panose="05000000000000000000" pitchFamily="2" charset="2"/>
              <a:buNone/>
            </a:pPr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766A0D-0749-4933-829B-07825CE1B32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5926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766A0D-0749-4933-829B-07825CE1B32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0068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the user clicks on the Accounts menu item, the user will be directed to the Accounts search page.  </a:t>
            </a:r>
          </a:p>
          <a:p>
            <a:endParaRPr lang="en-US" dirty="0">
              <a:solidFill>
                <a:srgbClr val="001E50"/>
              </a:solidFill>
              <a:latin typeface="Calibri"/>
            </a:endParaRPr>
          </a:p>
          <a:p>
            <a:r>
              <a:rPr lang="en-US" dirty="0">
                <a:solidFill>
                  <a:srgbClr val="001E50"/>
                </a:solidFill>
                <a:latin typeface="Calibri"/>
              </a:rPr>
              <a:t>All accounts will be shown</a:t>
            </a:r>
          </a:p>
          <a:p>
            <a:endParaRPr lang="en-US" dirty="0">
              <a:solidFill>
                <a:srgbClr val="001E50"/>
              </a:solidFill>
              <a:latin typeface="Calibri"/>
            </a:endParaRPr>
          </a:p>
          <a:p>
            <a:r>
              <a:rPr lang="en-US" dirty="0">
                <a:solidFill>
                  <a:srgbClr val="001E50"/>
                </a:solidFill>
                <a:latin typeface="Calibri"/>
              </a:rPr>
              <a:t>The list will be sorted by Household Number/Family ID number – If you click on the arrow (to the right of the word Number) will change from lowest to highest or highest to lowest. </a:t>
            </a:r>
          </a:p>
          <a:p>
            <a:endParaRPr lang="en-US" dirty="0">
              <a:solidFill>
                <a:srgbClr val="001E50"/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766A0D-0749-4933-829B-07825CE1B32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923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/>
            <a:r>
              <a:rPr lang="en-US" b="0" dirty="0"/>
              <a:t>The top section of all pages provide search filters to narrow the list of items shown.    </a:t>
            </a:r>
          </a:p>
          <a:p>
            <a:pPr defTabSz="931774"/>
            <a:endParaRPr lang="en-US" b="0" dirty="0"/>
          </a:p>
          <a:p>
            <a:pPr defTabSz="931774"/>
            <a:r>
              <a:rPr lang="en-US" b="0" dirty="0"/>
              <a:t>In the Account area, the search filters will narrow the list of accounts shown on the screen.    </a:t>
            </a:r>
          </a:p>
          <a:p>
            <a:pPr defTabSz="931774"/>
            <a:endParaRPr lang="en-US" b="0" dirty="0"/>
          </a:p>
          <a:p>
            <a:pPr defTabSz="931774"/>
            <a:r>
              <a:rPr lang="en-US" b="0" dirty="0"/>
              <a:t>Users can enter search criteria and the list of matching accounts will update immediately.  </a:t>
            </a:r>
          </a:p>
          <a:p>
            <a:pPr defTabSz="931774"/>
            <a:endParaRPr lang="en-US" b="0" dirty="0"/>
          </a:p>
          <a:p>
            <a:pPr defTabSz="931774"/>
            <a:r>
              <a:rPr lang="en-US" b="0" dirty="0"/>
              <a:t>Filters which can be entered are: </a:t>
            </a:r>
          </a:p>
          <a:p>
            <a:pPr defTabSz="931774"/>
            <a:endParaRPr lang="en-US" b="0" dirty="0"/>
          </a:p>
          <a:p>
            <a:pPr defTabSz="931774"/>
            <a:r>
              <a:rPr lang="en-US" b="0" dirty="0"/>
              <a:t>Family ID number/Number</a:t>
            </a:r>
          </a:p>
          <a:p>
            <a:pPr defTabSz="931774"/>
            <a:r>
              <a:rPr lang="en-US" b="0" dirty="0"/>
              <a:t>Authorized person name</a:t>
            </a:r>
          </a:p>
          <a:p>
            <a:pPr defTabSz="931774"/>
            <a:endParaRPr lang="en-US" b="0" dirty="0"/>
          </a:p>
          <a:p>
            <a:pPr marL="0" marR="0" lvl="0" indent="0" algn="l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The only Select Types that will be in the system will be “NORMAL”.    You will not have access to change this item.   </a:t>
            </a:r>
          </a:p>
          <a:p>
            <a:pPr defTabSz="931774"/>
            <a:endParaRPr lang="en-US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NOTE:  The default search will only show accounts (FAMILY ID) with an active status.  If  you need to see inactive accounts (FAMILY ID), click the toggle button to include inactive records.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766A0D-0749-4933-829B-07825CE1B32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7613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/>
            <a:r>
              <a:rPr lang="en-US" b="0" dirty="0"/>
              <a:t>The “View” drop-down will allow you to toggle between </a:t>
            </a:r>
          </a:p>
          <a:p>
            <a:pPr defTabSz="931774"/>
            <a:endParaRPr lang="en-US" b="0" dirty="0"/>
          </a:p>
          <a:p>
            <a:pPr defTabSz="931774"/>
            <a:r>
              <a:rPr lang="en-US" b="0" dirty="0"/>
              <a:t>Households – Family Number</a:t>
            </a:r>
          </a:p>
          <a:p>
            <a:pPr defTabSz="931774"/>
            <a:r>
              <a:rPr lang="en-US" b="0" dirty="0"/>
              <a:t>OR</a:t>
            </a:r>
          </a:p>
          <a:p>
            <a:pPr defTabSz="931774"/>
            <a:r>
              <a:rPr lang="en-US" b="0" dirty="0"/>
              <a:t>Cardholders -  WIC EBT Card Number.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766A0D-0749-4933-829B-07825CE1B32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0852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/>
            <a:r>
              <a:rPr lang="en-US" b="0" dirty="0"/>
              <a:t>If you click the arrow at the end of each row, the account will be expanded to show the matching cardholder information. </a:t>
            </a:r>
          </a:p>
          <a:p>
            <a:pPr defTabSz="931774"/>
            <a:endParaRPr lang="en-US" b="0" dirty="0"/>
          </a:p>
          <a:p>
            <a:pPr defTabSz="931774"/>
            <a:r>
              <a:rPr lang="en-US" b="0" dirty="0"/>
              <a:t>Clicking the account will show the account detail information and clicking the EBT card number will show cardholder information.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766A0D-0749-4933-829B-07825CE1B32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1068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/>
            <a:r>
              <a:rPr lang="en-US" b="0" dirty="0"/>
              <a:t>Once your account (Family ID Number) has been located, click on the number to view the Account FAMILY ID Details page.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766A0D-0749-4933-829B-07825CE1B32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015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Before we get started – Just wanted to let you know the information included in the slides is not from Michigan WIC Families.  It is test data from CDP test system.  </a:t>
            </a:r>
          </a:p>
          <a:p>
            <a:endParaRPr lang="en-US" dirty="0"/>
          </a:p>
          <a:p>
            <a:r>
              <a:rPr lang="en-US" dirty="0"/>
              <a:t>After the user has subscribed to CDP Identity in </a:t>
            </a:r>
            <a:r>
              <a:rPr lang="en-US" dirty="0" err="1"/>
              <a:t>MiLogin</a:t>
            </a:r>
            <a:r>
              <a:rPr lang="en-US" dirty="0"/>
              <a:t>, </a:t>
            </a:r>
          </a:p>
          <a:p>
            <a:r>
              <a:rPr lang="en-US" dirty="0"/>
              <a:t>	a link to the application will be added to their </a:t>
            </a:r>
            <a:r>
              <a:rPr lang="en-US" dirty="0" err="1"/>
              <a:t>MiLogin</a:t>
            </a:r>
            <a:r>
              <a:rPr lang="en-US" dirty="0"/>
              <a:t> homepage.  </a:t>
            </a:r>
          </a:p>
          <a:p>
            <a:endParaRPr lang="en-US" dirty="0"/>
          </a:p>
          <a:p>
            <a:r>
              <a:rPr lang="en-US" dirty="0"/>
              <a:t>If that is selected, it will be redirected to the CDP Identity login page.  Click the </a:t>
            </a:r>
            <a:r>
              <a:rPr lang="en-US" dirty="0" err="1"/>
              <a:t>MiLogin</a:t>
            </a:r>
            <a:r>
              <a:rPr lang="en-US" dirty="0"/>
              <a:t> Third Party button.  </a:t>
            </a:r>
          </a:p>
          <a:p>
            <a:endParaRPr lang="en-US" dirty="0"/>
          </a:p>
          <a:p>
            <a:r>
              <a:rPr lang="en-US" dirty="0"/>
              <a:t>As a NOTE:  Workers can go directly to CDP Identity, </a:t>
            </a:r>
          </a:p>
          <a:p>
            <a:r>
              <a:rPr lang="en-US" dirty="0"/>
              <a:t>	Do not have to start from </a:t>
            </a:r>
            <a:r>
              <a:rPr lang="en-US" dirty="0" err="1"/>
              <a:t>MiLogin</a:t>
            </a:r>
            <a:r>
              <a:rPr lang="en-US" dirty="0"/>
              <a:t>. </a:t>
            </a:r>
          </a:p>
          <a:p>
            <a:r>
              <a:rPr lang="en-US" dirty="0"/>
              <a:t>If the worker started with the CDP Identity and have not already logged into 3</a:t>
            </a:r>
            <a:r>
              <a:rPr lang="en-US" baseline="30000" dirty="0"/>
              <a:t>rd</a:t>
            </a:r>
            <a:r>
              <a:rPr lang="en-US" dirty="0"/>
              <a:t> Party </a:t>
            </a:r>
            <a:r>
              <a:rPr lang="en-US" dirty="0" err="1"/>
              <a:t>MiLogin</a:t>
            </a:r>
            <a:r>
              <a:rPr lang="en-US" dirty="0"/>
              <a:t>, they will receive a prompt for MFA (Multi Factor Authentication) .  IF they haven’t logged into </a:t>
            </a:r>
            <a:r>
              <a:rPr lang="en-US" dirty="0" err="1"/>
              <a:t>MiLogin</a:t>
            </a:r>
            <a:r>
              <a:rPr lang="en-US" dirty="0"/>
              <a:t>, they would have to login, at which point they would complete MFA.  Upon completion of MFA, they are redirected back to their CDP Identity Profile page.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766A0D-0749-4933-829B-07825CE1B32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3938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Summary areas are set up like a dashboard to give you lots of information in one place. </a:t>
            </a:r>
          </a:p>
          <a:p>
            <a:endParaRPr lang="en-US" dirty="0"/>
          </a:p>
          <a:p>
            <a:r>
              <a:rPr lang="en-US" dirty="0"/>
              <a:t>Across the top of the screen there are different areas which dig a little deeper into the information for the selected Family number – see arrow.</a:t>
            </a:r>
          </a:p>
          <a:p>
            <a:endParaRPr lang="en-US" dirty="0"/>
          </a:p>
          <a:p>
            <a:r>
              <a:rPr lang="en-US" dirty="0"/>
              <a:t>Details</a:t>
            </a:r>
          </a:p>
          <a:p>
            <a:r>
              <a:rPr lang="en-US" dirty="0"/>
              <a:t>Name</a:t>
            </a:r>
          </a:p>
          <a:p>
            <a:r>
              <a:rPr lang="en-US" dirty="0"/>
              <a:t>Address</a:t>
            </a:r>
          </a:p>
          <a:p>
            <a:r>
              <a:rPr lang="en-US" dirty="0"/>
              <a:t>Demographics</a:t>
            </a:r>
          </a:p>
          <a:p>
            <a:r>
              <a:rPr lang="en-US" dirty="0"/>
              <a:t>Current Cardholders</a:t>
            </a:r>
          </a:p>
          <a:p>
            <a:r>
              <a:rPr lang="en-US" dirty="0"/>
              <a:t>Current Benefits – this is shown in the Category/Subcategory levels </a:t>
            </a:r>
          </a:p>
          <a:p>
            <a:r>
              <a:rPr lang="en-US" dirty="0"/>
              <a:t>Current Authorizations</a:t>
            </a:r>
          </a:p>
          <a:p>
            <a:r>
              <a:rPr lang="en-US" dirty="0"/>
              <a:t>Recent History – shows the last 5 recent transactions from the past week </a:t>
            </a:r>
          </a:p>
          <a:p>
            <a:r>
              <a:rPr lang="en-US" dirty="0"/>
              <a:t>Status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766A0D-0749-4933-829B-07825CE1B32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0549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/>
            <a:r>
              <a:rPr lang="en-US" b="0" dirty="0"/>
              <a:t>If  “Cardholder” is selected, it displays the card number details page.</a:t>
            </a:r>
          </a:p>
          <a:p>
            <a:pPr defTabSz="931774"/>
            <a:endParaRPr lang="en-US" b="0" dirty="0"/>
          </a:p>
          <a:p>
            <a:pPr defTabSz="931774"/>
            <a:r>
              <a:rPr lang="en-US" b="0" dirty="0"/>
              <a:t>You will also see that “Cardholders” will now appear on the ribbon at the top. </a:t>
            </a:r>
          </a:p>
          <a:p>
            <a:pPr defTabSz="931774"/>
            <a:endParaRPr lang="en-US" b="0" dirty="0"/>
          </a:p>
          <a:p>
            <a:pPr defTabSz="931774"/>
            <a:r>
              <a:rPr lang="en-US" b="0" dirty="0"/>
              <a:t>If there were 2 active WIC EBT Cards for the family, they would show here.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766A0D-0749-4933-829B-07825CE1B32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7039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Again,  the information on the screen is in a dashboard format.</a:t>
            </a:r>
          </a:p>
          <a:p>
            <a:endParaRPr lang="en-US" dirty="0"/>
          </a:p>
          <a:p>
            <a:r>
              <a:rPr lang="en-US" dirty="0"/>
              <a:t>On the ribbon at the top of the screen you can see the WIC EBT Card number now is added.</a:t>
            </a:r>
          </a:p>
          <a:p>
            <a:endParaRPr lang="en-US" dirty="0"/>
          </a:p>
          <a:p>
            <a:r>
              <a:rPr lang="en-US" dirty="0"/>
              <a:t>Information shown is:</a:t>
            </a:r>
          </a:p>
          <a:p>
            <a:endParaRPr lang="en-US" dirty="0"/>
          </a:p>
          <a:p>
            <a:r>
              <a:rPr lang="en-US" dirty="0"/>
              <a:t>Details</a:t>
            </a:r>
          </a:p>
          <a:p>
            <a:r>
              <a:rPr lang="en-US" dirty="0"/>
              <a:t>Pin </a:t>
            </a:r>
          </a:p>
          <a:p>
            <a:r>
              <a:rPr lang="en-US" dirty="0"/>
              <a:t>Name</a:t>
            </a:r>
          </a:p>
          <a:p>
            <a:r>
              <a:rPr lang="en-US" dirty="0"/>
              <a:t>Address</a:t>
            </a:r>
          </a:p>
          <a:p>
            <a:r>
              <a:rPr lang="en-US" dirty="0"/>
              <a:t>Demographics</a:t>
            </a:r>
          </a:p>
          <a:p>
            <a:r>
              <a:rPr lang="en-US" dirty="0"/>
              <a:t>Recent History – displays up to 5 recent transactions from the past week </a:t>
            </a:r>
          </a:p>
          <a:p>
            <a:r>
              <a:rPr lang="en-US" dirty="0"/>
              <a:t>Status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766A0D-0749-4933-829B-07825CE1B32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316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1E50"/>
                </a:solidFill>
                <a:latin typeface="Calibri"/>
              </a:rPr>
              <a:t>If the Benefit tab  is selected, it will display the account’s benefit balance and will be displayed by benefit period.  </a:t>
            </a:r>
          </a:p>
          <a:p>
            <a:endParaRPr lang="en-US" dirty="0">
              <a:solidFill>
                <a:srgbClr val="001E50"/>
              </a:solidFill>
              <a:latin typeface="Calibri"/>
            </a:endParaRPr>
          </a:p>
          <a:p>
            <a:r>
              <a:rPr lang="en-US" dirty="0">
                <a:solidFill>
                  <a:srgbClr val="001E50"/>
                </a:solidFill>
                <a:latin typeface="Calibri"/>
              </a:rPr>
              <a:t>The current period will show by default.  </a:t>
            </a:r>
            <a:r>
              <a:rPr lang="en-US" b="0" dirty="0"/>
              <a:t>Like EPPIC, future benefits will be visible 7 days prior to the start date, in the </a:t>
            </a:r>
            <a:r>
              <a:rPr lang="en-US" dirty="0"/>
              <a:t>Benefit Period </a:t>
            </a:r>
            <a:r>
              <a:rPr lang="en-US" b="0" dirty="0"/>
              <a:t>drop down.   </a:t>
            </a:r>
          </a:p>
          <a:p>
            <a:endParaRPr lang="en-US" b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766A0D-0749-4933-829B-07825CE1B32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8248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Benefit Audit is selected, you can select the time period you wish to see the information for. It will display the items that were purchased by Category </a:t>
            </a:r>
            <a:r>
              <a:rPr lang="en-US" dirty="0" err="1"/>
              <a:t>Subcatagory</a:t>
            </a:r>
            <a:r>
              <a:rPr lang="en-US" dirty="0"/>
              <a:t> (Food type).  </a:t>
            </a:r>
          </a:p>
          <a:p>
            <a:endParaRPr lang="en-US" dirty="0"/>
          </a:p>
          <a:p>
            <a:r>
              <a:rPr lang="en-US" dirty="0"/>
              <a:t>If you select the arrow at the right of the line it will give more detailed information about that Category/Sub Category purchase.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766A0D-0749-4933-829B-07825CE1B32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5581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/>
            <a:r>
              <a:rPr lang="en-US" b="0" dirty="0"/>
              <a:t>The account’s benefit audit will display changes to benefit balance by Category/Subcategory within the benefit period.  </a:t>
            </a:r>
          </a:p>
          <a:p>
            <a:pPr defTabSz="931774"/>
            <a:endParaRPr lang="en-US" b="0" dirty="0"/>
          </a:p>
          <a:p>
            <a:pPr defTabSz="931774"/>
            <a:r>
              <a:rPr lang="en-US" b="0" dirty="0"/>
              <a:t>The Select Period was changed to June 3, 2021 – July 3, 2021.</a:t>
            </a:r>
          </a:p>
          <a:p>
            <a:pPr defTabSz="931774"/>
            <a:endParaRPr lang="en-US" b="0" dirty="0"/>
          </a:p>
          <a:p>
            <a:pPr defTabSz="931774"/>
            <a:r>
              <a:rPr lang="en-US" b="0" dirty="0"/>
              <a:t>The arrow at the right side of the Food Item  - Infant Cereal “Category 09” was selected.  The details now appear.  </a:t>
            </a:r>
          </a:p>
          <a:p>
            <a:pPr defTabSz="931774"/>
            <a:endParaRPr lang="en-US" b="0" dirty="0"/>
          </a:p>
          <a:p>
            <a:pPr defTabSz="931774"/>
            <a:r>
              <a:rPr lang="en-US" b="0" dirty="0"/>
              <a:t>Changes to the benefit balance would be caused by issuances, purchases or voids.  The current period will show by default.  </a:t>
            </a:r>
          </a:p>
          <a:p>
            <a:pPr defTabSz="931774"/>
            <a:endParaRPr lang="en-US" b="0" dirty="0"/>
          </a:p>
          <a:p>
            <a:pPr defTabSz="931774"/>
            <a:r>
              <a:rPr lang="en-US" b="0" dirty="0"/>
              <a:t>Like EPPIC, future benefits will be visible 7 days prior to the start date., in the </a:t>
            </a:r>
            <a:r>
              <a:rPr lang="en-US" dirty="0"/>
              <a:t>Benefit Period </a:t>
            </a:r>
            <a:r>
              <a:rPr lang="en-US" b="0" dirty="0"/>
              <a:t>drop down.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766A0D-0749-4933-829B-07825CE1B32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0848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function is used to review details for authorized WIC Vendors.  </a:t>
            </a:r>
          </a:p>
          <a:p>
            <a:endParaRPr lang="en-US" dirty="0"/>
          </a:p>
          <a:p>
            <a:r>
              <a:rPr lang="en-US" dirty="0"/>
              <a:t>Like:  Search for an existing vendor</a:t>
            </a:r>
          </a:p>
          <a:p>
            <a:r>
              <a:rPr lang="en-US" dirty="0"/>
              <a:t>View vendor details</a:t>
            </a:r>
          </a:p>
          <a:p>
            <a:r>
              <a:rPr lang="en-US" dirty="0"/>
              <a:t>	Summary</a:t>
            </a:r>
          </a:p>
          <a:p>
            <a:r>
              <a:rPr lang="en-US" dirty="0"/>
              <a:t>	Authorizations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766A0D-0749-4933-829B-07825CE1B32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0078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1E50"/>
                </a:solidFill>
                <a:latin typeface="Calibri"/>
              </a:rPr>
              <a:t>All active vendors will be shown, and the list will be sorted by Vendor number (MIS).</a:t>
            </a:r>
          </a:p>
          <a:p>
            <a:endParaRPr lang="en-US" dirty="0">
              <a:solidFill>
                <a:srgbClr val="001E50"/>
              </a:solidFill>
              <a:latin typeface="Calibri"/>
            </a:endParaRPr>
          </a:p>
          <a:p>
            <a:r>
              <a:rPr lang="en-US" dirty="0"/>
              <a:t>When the user clicks on the Vendor menu item, the user will be directed to the Vendor search page.  </a:t>
            </a:r>
          </a:p>
          <a:p>
            <a:endParaRPr lang="en-US" dirty="0">
              <a:solidFill>
                <a:srgbClr val="001E50"/>
              </a:solidFill>
              <a:latin typeface="Calibri"/>
            </a:endParaRPr>
          </a:p>
          <a:p>
            <a:r>
              <a:rPr lang="en-US" dirty="0">
                <a:solidFill>
                  <a:srgbClr val="001E50"/>
                </a:solidFill>
                <a:latin typeface="Calibri"/>
              </a:rPr>
              <a:t>The list will be sorted by “Number” (MIS) WIC Vendor Number - If you click on the arrow (to the right of the word Number MIS) will change from lowest to highest or highest to lowest. </a:t>
            </a:r>
          </a:p>
          <a:p>
            <a:endParaRPr lang="en-US" dirty="0">
              <a:solidFill>
                <a:srgbClr val="001E50"/>
              </a:solidFill>
              <a:latin typeface="Calibri"/>
            </a:endParaRPr>
          </a:p>
          <a:p>
            <a:pPr defTabSz="931774"/>
            <a:r>
              <a:rPr lang="en-US" b="0" dirty="0"/>
              <a:t>The top section of all pages in Vendor area also provide search filters to narrow the list of items shown.    </a:t>
            </a:r>
          </a:p>
          <a:p>
            <a:pPr defTabSz="931774"/>
            <a:endParaRPr lang="en-US" b="0" dirty="0"/>
          </a:p>
          <a:p>
            <a:pPr defTabSz="931774"/>
            <a:r>
              <a:rPr lang="en-US" b="0" dirty="0"/>
              <a:t>Users can enter search criteria and the list of matching Vendors will update immediately.  </a:t>
            </a:r>
          </a:p>
          <a:p>
            <a:pPr defTabSz="931774"/>
            <a:endParaRPr lang="en-US" b="0" dirty="0"/>
          </a:p>
          <a:p>
            <a:pPr defTabSz="931774"/>
            <a:r>
              <a:rPr lang="en-US" b="0" dirty="0"/>
              <a:t>Filters which can be entered are: </a:t>
            </a:r>
          </a:p>
          <a:p>
            <a:pPr defTabSz="931774"/>
            <a:endParaRPr lang="en-US" b="0" dirty="0"/>
          </a:p>
          <a:p>
            <a:pPr defTabSz="931774"/>
            <a:r>
              <a:rPr lang="en-US" b="0" dirty="0"/>
              <a:t>Number MIS/Vendor Number</a:t>
            </a:r>
          </a:p>
          <a:p>
            <a:pPr defTabSz="931774"/>
            <a:r>
              <a:rPr lang="en-US" b="0" dirty="0"/>
              <a:t>Vendor name</a:t>
            </a:r>
          </a:p>
          <a:p>
            <a:pPr defTabSz="931774"/>
            <a:endParaRPr lang="en-US" b="0" dirty="0"/>
          </a:p>
          <a:p>
            <a:pPr marL="0" marR="0" lvl="0" indent="0" algn="l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The only Select Types that will be in the system will be “NORMAL”.  You will not be able to change this.  </a:t>
            </a:r>
          </a:p>
          <a:p>
            <a:pPr defTabSz="931774"/>
            <a:endParaRPr lang="en-US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NOTE:  The default search will only show Vendor (MIS) Number with an active status.  If  you need to see inactive Vendors, click the toggle button to include inactive records.</a:t>
            </a:r>
            <a:endParaRPr lang="en-US" dirty="0">
              <a:solidFill>
                <a:srgbClr val="001E50"/>
              </a:solidFill>
              <a:latin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766A0D-0749-4933-829B-07825CE1B32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44880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/>
            <a:r>
              <a:rPr lang="en-US" b="0" dirty="0"/>
              <a:t>Some of the search filters will be in the form of a list of values.  </a:t>
            </a:r>
          </a:p>
          <a:p>
            <a:pPr defTabSz="931774"/>
            <a:endParaRPr lang="en-US" b="0" dirty="0"/>
          </a:p>
          <a:p>
            <a:pPr defTabSz="931774"/>
            <a:r>
              <a:rPr lang="en-US" b="0" dirty="0"/>
              <a:t>You can click the down arrow and a drop-down list will appear.  </a:t>
            </a:r>
          </a:p>
          <a:p>
            <a:pPr defTabSz="931774"/>
            <a:endParaRPr lang="en-US" b="0" dirty="0"/>
          </a:p>
          <a:p>
            <a:pPr defTabSz="931774"/>
            <a:r>
              <a:rPr lang="en-US" b="0" dirty="0"/>
              <a:t>You can select the values from the list by clicking the value.</a:t>
            </a:r>
          </a:p>
          <a:p>
            <a:pPr defTabSz="931774"/>
            <a:endParaRPr lang="en-US" b="0" dirty="0"/>
          </a:p>
          <a:p>
            <a:pPr defTabSz="931774"/>
            <a:r>
              <a:rPr lang="en-US" b="0" dirty="0"/>
              <a:t>Depending on your role permissions you may not be able to see this drop down.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766A0D-0749-4933-829B-07825CE1B32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16735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/>
            <a:r>
              <a:rPr lang="en-US" b="0" dirty="0"/>
              <a:t>To get detailed information, click on the vendor number to view the Vendor Details page.</a:t>
            </a:r>
          </a:p>
          <a:p>
            <a:endParaRPr lang="en-US" dirty="0"/>
          </a:p>
          <a:p>
            <a:r>
              <a:rPr lang="en-US" dirty="0"/>
              <a:t>Note:  You probably will utilize the vendor name to search for a specific Vendor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766A0D-0749-4933-829B-07825CE1B32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6474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of you working at the Local Agencies will select </a:t>
            </a:r>
            <a:r>
              <a:rPr lang="en-US" dirty="0" err="1"/>
              <a:t>MILogin</a:t>
            </a:r>
            <a:r>
              <a:rPr lang="en-US" dirty="0"/>
              <a:t> Third Party.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766A0D-0749-4933-829B-07825CE1B32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22946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Summary areas are set up like a dashboard to give you lots of information in one place. </a:t>
            </a:r>
          </a:p>
          <a:p>
            <a:endParaRPr lang="en-US" dirty="0"/>
          </a:p>
          <a:p>
            <a:r>
              <a:rPr lang="en-US" dirty="0"/>
              <a:t>Across the top of the screen there are different areas which dig a little deeper into the information for the selected Vendor – See the arrow at the top.</a:t>
            </a:r>
          </a:p>
          <a:p>
            <a:endParaRPr lang="en-US" dirty="0"/>
          </a:p>
          <a:p>
            <a:r>
              <a:rPr lang="en-US" dirty="0"/>
              <a:t>Details</a:t>
            </a:r>
          </a:p>
          <a:p>
            <a:r>
              <a:rPr lang="en-US" dirty="0"/>
              <a:t>Categorization</a:t>
            </a:r>
          </a:p>
          <a:p>
            <a:r>
              <a:rPr lang="en-US" dirty="0"/>
              <a:t>Data Range</a:t>
            </a:r>
          </a:p>
          <a:p>
            <a:r>
              <a:rPr lang="en-US" dirty="0"/>
              <a:t>Settings</a:t>
            </a:r>
          </a:p>
          <a:p>
            <a:r>
              <a:rPr lang="en-US" dirty="0"/>
              <a:t>Files</a:t>
            </a:r>
          </a:p>
          <a:p>
            <a:r>
              <a:rPr lang="en-US" dirty="0"/>
              <a:t>Contact</a:t>
            </a:r>
          </a:p>
          <a:p>
            <a:r>
              <a:rPr lang="en-US" dirty="0"/>
              <a:t>Physical Address</a:t>
            </a:r>
          </a:p>
          <a:p>
            <a:r>
              <a:rPr lang="en-US" dirty="0"/>
              <a:t>Mailing Address</a:t>
            </a:r>
          </a:p>
          <a:p>
            <a:r>
              <a:rPr lang="en-US" dirty="0"/>
              <a:t>Current Authorizations</a:t>
            </a:r>
          </a:p>
          <a:p>
            <a:r>
              <a:rPr lang="en-US" dirty="0"/>
              <a:t>Recent History – last 5 transactions this week </a:t>
            </a:r>
          </a:p>
          <a:p>
            <a:r>
              <a:rPr lang="en-US" dirty="0"/>
              <a:t>Status </a:t>
            </a:r>
          </a:p>
          <a:p>
            <a:endParaRPr lang="en-US" dirty="0"/>
          </a:p>
          <a:p>
            <a:r>
              <a:rPr lang="en-US" dirty="0"/>
              <a:t>Any information that displays in “Blue” can be selected to show more detailed information.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766A0D-0749-4933-829B-07825CE1B32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73660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01E50"/>
                </a:solidFill>
                <a:latin typeface="Calibri"/>
              </a:rPr>
              <a:t>This function is used to review the details for a Category and the related Subcategories.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01E50"/>
                </a:solidFill>
                <a:latin typeface="Calibri"/>
              </a:rPr>
              <a:t>The functions available are: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001E50"/>
              </a:solidFill>
              <a:latin typeface="Calibri"/>
            </a:endParaRPr>
          </a:p>
          <a:p>
            <a:pPr indent="-228600" defTabSz="914400">
              <a:buClr>
                <a:srgbClr val="001E50"/>
              </a:buClr>
              <a:buFont typeface="Wingdings" panose="05000000000000000000" pitchFamily="2" charset="2"/>
              <a:buChar char="§"/>
              <a:defRPr/>
            </a:pPr>
            <a:r>
              <a:rPr lang="en-US" sz="1200" dirty="0">
                <a:solidFill>
                  <a:srgbClr val="001E50"/>
                </a:solidFill>
                <a:latin typeface="Calibri"/>
              </a:rPr>
              <a:t>Search for an existing category</a:t>
            </a:r>
          </a:p>
          <a:p>
            <a:pPr indent="-228600" defTabSz="914400">
              <a:buClr>
                <a:srgbClr val="001E50"/>
              </a:buClr>
              <a:buFont typeface="Wingdings" panose="05000000000000000000" pitchFamily="2" charset="2"/>
              <a:buChar char="§"/>
              <a:defRPr/>
            </a:pPr>
            <a:r>
              <a:rPr lang="en-US" sz="1200" dirty="0">
                <a:solidFill>
                  <a:srgbClr val="001E50"/>
                </a:solidFill>
                <a:latin typeface="Calibri"/>
              </a:rPr>
              <a:t>View an account’s details</a:t>
            </a:r>
          </a:p>
          <a:p>
            <a:pPr lvl="2" indent="-228600" defTabSz="914400">
              <a:buClr>
                <a:srgbClr val="001E50"/>
              </a:buClr>
              <a:buFont typeface="Wingdings" panose="05000000000000000000" pitchFamily="2" charset="2"/>
              <a:buChar char="§"/>
              <a:defRPr/>
            </a:pPr>
            <a:r>
              <a:rPr lang="en-US" sz="1200" dirty="0">
                <a:solidFill>
                  <a:srgbClr val="001E50"/>
                </a:solidFill>
                <a:latin typeface="Calibri"/>
              </a:rPr>
              <a:t>Summary</a:t>
            </a:r>
          </a:p>
          <a:p>
            <a:pPr lvl="2" indent="-228600" defTabSz="914400">
              <a:buClr>
                <a:srgbClr val="001E50"/>
              </a:buClr>
              <a:buFont typeface="Wingdings" panose="05000000000000000000" pitchFamily="2" charset="2"/>
              <a:buChar char="§"/>
              <a:defRPr/>
            </a:pPr>
            <a:r>
              <a:rPr lang="en-US" sz="1200" dirty="0">
                <a:solidFill>
                  <a:srgbClr val="001E50"/>
                </a:solidFill>
                <a:latin typeface="Calibri"/>
              </a:rPr>
              <a:t>Cardholder Information</a:t>
            </a:r>
          </a:p>
          <a:p>
            <a:pPr lvl="2" indent="-228600" defTabSz="914400">
              <a:buClr>
                <a:srgbClr val="001E50"/>
              </a:buClr>
              <a:buFont typeface="Wingdings" panose="05000000000000000000" pitchFamily="2" charset="2"/>
              <a:buChar char="§"/>
              <a:defRPr/>
            </a:pPr>
            <a:r>
              <a:rPr lang="en-US" sz="1200" dirty="0">
                <a:solidFill>
                  <a:srgbClr val="001E50"/>
                </a:solidFill>
                <a:latin typeface="Calibri"/>
              </a:rPr>
              <a:t>Benefits</a:t>
            </a:r>
          </a:p>
          <a:p>
            <a:pPr lvl="2" indent="-228600" defTabSz="914400">
              <a:buClr>
                <a:srgbClr val="001E50"/>
              </a:buClr>
              <a:buFont typeface="Wingdings" panose="05000000000000000000" pitchFamily="2" charset="2"/>
              <a:buChar char="§"/>
              <a:defRPr/>
            </a:pPr>
            <a:r>
              <a:rPr lang="en-US" sz="1200" dirty="0">
                <a:solidFill>
                  <a:srgbClr val="001E50"/>
                </a:solidFill>
                <a:latin typeface="Calibri"/>
              </a:rPr>
              <a:t>Benefit Audit</a:t>
            </a:r>
          </a:p>
          <a:p>
            <a:pPr lvl="2" indent="-228600" defTabSz="914400">
              <a:buClr>
                <a:srgbClr val="001E50"/>
              </a:buClr>
              <a:buFont typeface="Wingdings" panose="05000000000000000000" pitchFamily="2" charset="2"/>
              <a:buChar char="§"/>
              <a:defRPr/>
            </a:pPr>
            <a:r>
              <a:rPr lang="en-US" sz="1200" dirty="0">
                <a:solidFill>
                  <a:srgbClr val="001E50"/>
                </a:solidFill>
                <a:latin typeface="Calibri"/>
              </a:rPr>
              <a:t>Authorizations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001E50"/>
              </a:solidFill>
              <a:latin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766A0D-0749-4933-829B-07825CE1B32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38436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the user clicks on the Categories menu item, they will be directed to the Categories search page.  </a:t>
            </a:r>
          </a:p>
          <a:p>
            <a:endParaRPr lang="en-US" dirty="0">
              <a:solidFill>
                <a:srgbClr val="001E50"/>
              </a:solidFill>
              <a:latin typeface="Calibri"/>
            </a:endParaRPr>
          </a:p>
          <a:p>
            <a:r>
              <a:rPr lang="en-US" dirty="0">
                <a:solidFill>
                  <a:srgbClr val="001E50"/>
                </a:solidFill>
                <a:latin typeface="Calibri"/>
              </a:rPr>
              <a:t>All active categories will be shown, and the list will be sorted by Category code (Clinics may be more familiar with Food Item or Type)</a:t>
            </a:r>
          </a:p>
          <a:p>
            <a:endParaRPr lang="en-US" dirty="0">
              <a:solidFill>
                <a:srgbClr val="001E50"/>
              </a:solidFill>
              <a:latin typeface="Calibri"/>
            </a:endParaRPr>
          </a:p>
          <a:p>
            <a:r>
              <a:rPr lang="en-US" dirty="0">
                <a:solidFill>
                  <a:srgbClr val="001E50"/>
                </a:solidFill>
                <a:latin typeface="Calibri"/>
              </a:rPr>
              <a:t>The list will be sorted by “Code”- If you click on the arrow (to the right of the word Code) will change from lowest to highest or highest to lowest. </a:t>
            </a:r>
          </a:p>
          <a:p>
            <a:endParaRPr lang="en-US" dirty="0">
              <a:solidFill>
                <a:srgbClr val="001E50"/>
              </a:solidFill>
              <a:latin typeface="Calibri"/>
            </a:endParaRPr>
          </a:p>
          <a:p>
            <a:pPr defTabSz="931774"/>
            <a:r>
              <a:rPr lang="en-US" b="0" dirty="0"/>
              <a:t>The top section of all pages in Category area also provide search filters to narrow the list of items shown.    </a:t>
            </a:r>
          </a:p>
          <a:p>
            <a:pPr defTabSz="931774"/>
            <a:endParaRPr lang="en-US" b="0" dirty="0"/>
          </a:p>
          <a:p>
            <a:pPr defTabSz="931774"/>
            <a:r>
              <a:rPr lang="en-US" b="0" dirty="0"/>
              <a:t>Users can enter search criteria and the list of matching Categories will update immediately.  </a:t>
            </a:r>
          </a:p>
          <a:p>
            <a:pPr defTabSz="931774"/>
            <a:endParaRPr lang="en-US" b="0" dirty="0"/>
          </a:p>
          <a:p>
            <a:pPr defTabSz="931774"/>
            <a:r>
              <a:rPr lang="en-US" b="0" dirty="0"/>
              <a:t>Filters which can be entered are: </a:t>
            </a:r>
          </a:p>
          <a:p>
            <a:pPr defTabSz="931774"/>
            <a:endParaRPr lang="en-US" b="0" dirty="0"/>
          </a:p>
          <a:p>
            <a:pPr defTabSz="931774"/>
            <a:r>
              <a:rPr lang="en-US" b="0" dirty="0"/>
              <a:t>Code (Category number)</a:t>
            </a:r>
          </a:p>
          <a:p>
            <a:pPr defTabSz="931774"/>
            <a:r>
              <a:rPr lang="en-US" b="0" dirty="0"/>
              <a:t>Category name or name of food item) Cheese, Cereal etc. </a:t>
            </a:r>
          </a:p>
          <a:p>
            <a:pPr defTabSz="931774"/>
            <a:endParaRPr lang="en-US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NOTE:  The default search will only show Categories with an active status.  If  you need to see inactive Categories, click the toggle button to include inactive records.</a:t>
            </a:r>
            <a:endParaRPr lang="en-US" dirty="0">
              <a:solidFill>
                <a:srgbClr val="001E50"/>
              </a:solidFill>
              <a:latin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766A0D-0749-4933-829B-07825CE1B32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6658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/>
            <a:r>
              <a:rPr lang="en-US" b="0" dirty="0"/>
              <a:t>Once the category has been located, click on the category code to view the Category Details page.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766A0D-0749-4933-829B-07825CE1B32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93719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information on the screen is in a dashboard format.</a:t>
            </a:r>
          </a:p>
          <a:p>
            <a:endParaRPr lang="en-US" dirty="0"/>
          </a:p>
          <a:p>
            <a:r>
              <a:rPr lang="en-US" dirty="0"/>
              <a:t>On the ribbon at the top of the screen you can see the Category number has been added.</a:t>
            </a:r>
          </a:p>
          <a:p>
            <a:endParaRPr lang="en-US" dirty="0"/>
          </a:p>
          <a:p>
            <a:r>
              <a:rPr lang="en-US" dirty="0"/>
              <a:t>Information shown is:</a:t>
            </a:r>
          </a:p>
          <a:p>
            <a:endParaRPr lang="en-US" dirty="0"/>
          </a:p>
          <a:p>
            <a:r>
              <a:rPr lang="en-US" dirty="0"/>
              <a:t>Details</a:t>
            </a:r>
          </a:p>
          <a:p>
            <a:r>
              <a:rPr lang="en-US" dirty="0"/>
              <a:t>Date Range</a:t>
            </a:r>
          </a:p>
          <a:p>
            <a:r>
              <a:rPr lang="en-US" dirty="0"/>
              <a:t>Status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766A0D-0749-4933-829B-07825CE1B32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24451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1E50"/>
                </a:solidFill>
                <a:latin typeface="Calibri"/>
              </a:rPr>
              <a:t>If “Subcategory is selected the page displays the associated subcategories.</a:t>
            </a:r>
          </a:p>
          <a:p>
            <a:endParaRPr lang="en-US" dirty="0">
              <a:solidFill>
                <a:srgbClr val="001E50"/>
              </a:solidFill>
              <a:latin typeface="Calibri"/>
            </a:endParaRPr>
          </a:p>
          <a:p>
            <a:r>
              <a:rPr lang="en-US" dirty="0">
                <a:solidFill>
                  <a:srgbClr val="001E50"/>
                </a:solidFill>
                <a:latin typeface="Calibri"/>
              </a:rPr>
              <a:t>The items in blue can be selected to dig deeper into the information for that item.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766A0D-0749-4933-829B-07825CE1B32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29865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/>
            <a:r>
              <a:rPr lang="en-US" b="0" dirty="0"/>
              <a:t>To review the subcategory details, click the subcategory code.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766A0D-0749-4933-829B-07825CE1B32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31159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Again,  the information on the screen is in a dashboard format.</a:t>
            </a:r>
          </a:p>
          <a:p>
            <a:endParaRPr lang="en-US" dirty="0"/>
          </a:p>
          <a:p>
            <a:r>
              <a:rPr lang="en-US" dirty="0"/>
              <a:t>On the ribbon at the top of the screen you can see the Subcategory number has been added.</a:t>
            </a:r>
          </a:p>
          <a:p>
            <a:endParaRPr lang="en-US" dirty="0"/>
          </a:p>
          <a:p>
            <a:r>
              <a:rPr lang="en-US" dirty="0"/>
              <a:t>Information shown is:</a:t>
            </a:r>
          </a:p>
          <a:p>
            <a:endParaRPr lang="en-US" dirty="0"/>
          </a:p>
          <a:p>
            <a:r>
              <a:rPr lang="en-US" dirty="0"/>
              <a:t>Details</a:t>
            </a:r>
          </a:p>
          <a:p>
            <a:r>
              <a:rPr lang="en-US" dirty="0"/>
              <a:t>Categorization</a:t>
            </a:r>
          </a:p>
          <a:p>
            <a:r>
              <a:rPr lang="en-US" dirty="0"/>
              <a:t>Date Range</a:t>
            </a:r>
          </a:p>
          <a:p>
            <a:r>
              <a:rPr lang="en-US" dirty="0"/>
              <a:t>Settings – this is used only at the State Level</a:t>
            </a:r>
          </a:p>
          <a:p>
            <a:r>
              <a:rPr lang="en-US" dirty="0"/>
              <a:t>Status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766A0D-0749-4933-829B-07825CE1B32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69022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01E50"/>
                </a:solidFill>
                <a:latin typeface="Calibri"/>
              </a:rPr>
              <a:t>This function is used to review the details for </a:t>
            </a:r>
            <a:r>
              <a:rPr lang="en-US" sz="1200" dirty="0" err="1">
                <a:solidFill>
                  <a:srgbClr val="001E50"/>
                </a:solidFill>
                <a:latin typeface="Calibri"/>
              </a:rPr>
              <a:t>eWIC</a:t>
            </a:r>
            <a:r>
              <a:rPr lang="en-US" sz="1200" dirty="0">
                <a:solidFill>
                  <a:srgbClr val="001E50"/>
                </a:solidFill>
                <a:latin typeface="Calibri"/>
              </a:rPr>
              <a:t> transactions.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001E50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01E50"/>
                </a:solidFill>
                <a:latin typeface="Calibri"/>
              </a:rPr>
              <a:t>The functions available on this tab are:  </a:t>
            </a:r>
          </a:p>
          <a:p>
            <a:pPr indent="-228600" defTabSz="914400">
              <a:buClr>
                <a:srgbClr val="001E50"/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001E50"/>
                </a:solidFill>
                <a:latin typeface="Calibri"/>
              </a:rPr>
              <a:t>Search for an </a:t>
            </a:r>
            <a:r>
              <a:rPr lang="en-US" sz="1200" dirty="0" err="1">
                <a:solidFill>
                  <a:srgbClr val="001E50"/>
                </a:solidFill>
                <a:latin typeface="Calibri"/>
              </a:rPr>
              <a:t>eWIC</a:t>
            </a:r>
            <a:r>
              <a:rPr lang="en-US" sz="1200" dirty="0">
                <a:solidFill>
                  <a:srgbClr val="001E50"/>
                </a:solidFill>
                <a:latin typeface="Calibri"/>
              </a:rPr>
              <a:t> transaction</a:t>
            </a:r>
          </a:p>
          <a:p>
            <a:pPr indent="-228600" defTabSz="914400">
              <a:buClr>
                <a:srgbClr val="001E50"/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001E50"/>
                </a:solidFill>
                <a:latin typeface="Calibri"/>
              </a:rPr>
              <a:t>View transaction details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766A0D-0749-4933-829B-07825CE1B322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37346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the user clicks on the History menu item, they will be directed to the History search page.  </a:t>
            </a:r>
          </a:p>
          <a:p>
            <a:endParaRPr lang="en-US" dirty="0">
              <a:solidFill>
                <a:srgbClr val="001E50"/>
              </a:solidFill>
              <a:latin typeface="Calibri"/>
            </a:endParaRPr>
          </a:p>
          <a:p>
            <a:r>
              <a:rPr lang="en-US" dirty="0">
                <a:solidFill>
                  <a:srgbClr val="001E50"/>
                </a:solidFill>
                <a:latin typeface="Calibri"/>
              </a:rPr>
              <a:t>All </a:t>
            </a:r>
            <a:r>
              <a:rPr lang="en-US" dirty="0" err="1">
                <a:solidFill>
                  <a:srgbClr val="001E50"/>
                </a:solidFill>
                <a:latin typeface="Calibri"/>
              </a:rPr>
              <a:t>eWIC</a:t>
            </a:r>
            <a:r>
              <a:rPr lang="en-US" dirty="0">
                <a:solidFill>
                  <a:srgbClr val="001E50"/>
                </a:solidFill>
                <a:latin typeface="Calibri"/>
              </a:rPr>
              <a:t> transactions will be shown, and the list will be sorted by transaction received date/time.</a:t>
            </a:r>
          </a:p>
          <a:p>
            <a:endParaRPr lang="en-US" dirty="0">
              <a:solidFill>
                <a:srgbClr val="001E50"/>
              </a:solidFill>
              <a:latin typeface="Calibri"/>
            </a:endParaRPr>
          </a:p>
          <a:p>
            <a:r>
              <a:rPr lang="en-US" dirty="0">
                <a:solidFill>
                  <a:srgbClr val="001E50"/>
                </a:solidFill>
                <a:latin typeface="Calibri"/>
              </a:rPr>
              <a:t>The list will be sorted by “Received Date/Time”- If you click on the arrow (to the right of the word Received) will change from lowest to highest or highest to lowest. </a:t>
            </a:r>
          </a:p>
          <a:p>
            <a:endParaRPr lang="en-US" dirty="0">
              <a:solidFill>
                <a:srgbClr val="001E50"/>
              </a:solidFill>
              <a:latin typeface="Calibri"/>
            </a:endParaRPr>
          </a:p>
          <a:p>
            <a:pPr defTabSz="931774"/>
            <a:r>
              <a:rPr lang="en-US" b="0" dirty="0"/>
              <a:t>The top section of all pages in History area also provide with search filters to narrow the list of items shown.    </a:t>
            </a:r>
          </a:p>
          <a:p>
            <a:pPr defTabSz="931774"/>
            <a:endParaRPr lang="en-US" b="0" dirty="0"/>
          </a:p>
          <a:p>
            <a:pPr defTabSz="931774"/>
            <a:r>
              <a:rPr lang="en-US" b="0" dirty="0"/>
              <a:t>Users can enter search criteria and the list of matching transactions will update immediately.  </a:t>
            </a:r>
          </a:p>
          <a:p>
            <a:pPr defTabSz="931774"/>
            <a:endParaRPr lang="en-US" b="0" dirty="0"/>
          </a:p>
          <a:p>
            <a:pPr defTabSz="931774"/>
            <a:r>
              <a:rPr lang="en-US" b="0" dirty="0"/>
              <a:t>Filters which can be entered are: </a:t>
            </a:r>
          </a:p>
          <a:p>
            <a:pPr defTabSz="931774"/>
            <a:endParaRPr lang="en-US" b="0" dirty="0"/>
          </a:p>
          <a:p>
            <a:pPr defTabSz="931774"/>
            <a:r>
              <a:rPr lang="en-US" b="0" dirty="0"/>
              <a:t>Account number (Family Number) or name</a:t>
            </a:r>
          </a:p>
          <a:p>
            <a:pPr defTabSz="931774"/>
            <a:r>
              <a:rPr lang="en-US" b="0" dirty="0"/>
              <a:t>Card number or name (Full 16-digit WIC EBT Card number)</a:t>
            </a:r>
          </a:p>
          <a:p>
            <a:pPr defTabSz="931774"/>
            <a:endParaRPr lang="en-US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NOTE:  The default search will only show transaction with a successful status.  If  you need to see failed transactions, click the toggle button to include failed records.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The History page provides a search filter to search by transaction date/time. If the user clicks on the “</a:t>
            </a:r>
            <a:r>
              <a:rPr lang="en-US" b="0" dirty="0" err="1"/>
              <a:t>Today”filter</a:t>
            </a:r>
            <a:r>
              <a:rPr lang="en-US" b="0" dirty="0"/>
              <a:t>, a drop-down of additional options will be provided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766A0D-0749-4933-829B-07825CE1B322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435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you have already logged into </a:t>
            </a:r>
            <a:r>
              <a:rPr lang="en-US" dirty="0" err="1"/>
              <a:t>MILogin</a:t>
            </a:r>
            <a:r>
              <a:rPr lang="en-US" dirty="0"/>
              <a:t>, you will not see this screen.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766A0D-0749-4933-829B-07825CE1B32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00664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/>
            <a:r>
              <a:rPr lang="en-US" b="0" dirty="0"/>
              <a:t>Options you can select are:</a:t>
            </a:r>
          </a:p>
          <a:p>
            <a:pPr defTabSz="931774"/>
            <a:endParaRPr lang="en-US" b="0" dirty="0"/>
          </a:p>
          <a:p>
            <a:pPr defTabSz="931774"/>
            <a:r>
              <a:rPr lang="en-US" b="0" dirty="0"/>
              <a:t>Relative – Options are:  </a:t>
            </a:r>
          </a:p>
          <a:p>
            <a:pPr defTabSz="931774"/>
            <a:r>
              <a:rPr lang="en-US" b="0" dirty="0"/>
              <a:t>	Today</a:t>
            </a:r>
          </a:p>
          <a:p>
            <a:pPr defTabSz="931774"/>
            <a:r>
              <a:rPr lang="en-US" b="0" dirty="0"/>
              <a:t>	Yesterday</a:t>
            </a:r>
          </a:p>
          <a:p>
            <a:pPr defTabSz="931774"/>
            <a:r>
              <a:rPr lang="en-US" b="0" dirty="0"/>
              <a:t>	This Week</a:t>
            </a:r>
          </a:p>
          <a:p>
            <a:pPr defTabSz="931774"/>
            <a:r>
              <a:rPr lang="en-US" b="0" dirty="0"/>
              <a:t>	Last Week</a:t>
            </a:r>
          </a:p>
          <a:p>
            <a:pPr defTabSz="931774"/>
            <a:r>
              <a:rPr lang="en-US" b="0" dirty="0"/>
              <a:t>	This Month</a:t>
            </a:r>
          </a:p>
          <a:p>
            <a:pPr defTabSz="931774"/>
            <a:r>
              <a:rPr lang="en-US" b="0" dirty="0"/>
              <a:t>	Last Month</a:t>
            </a:r>
          </a:p>
          <a:p>
            <a:pPr defTabSz="931774"/>
            <a:endParaRPr lang="en-US" b="0" dirty="0"/>
          </a:p>
          <a:p>
            <a:pPr defTabSz="931774"/>
            <a:r>
              <a:rPr lang="en-US" b="0" dirty="0"/>
              <a:t>Specific Dates:</a:t>
            </a:r>
          </a:p>
          <a:p>
            <a:pPr defTabSz="931774"/>
            <a:r>
              <a:rPr lang="en-US" b="0" dirty="0"/>
              <a:t>Specific Times:</a:t>
            </a:r>
          </a:p>
          <a:p>
            <a:pPr defTabSz="931774"/>
            <a:endParaRPr lang="en-US" b="0" dirty="0"/>
          </a:p>
          <a:p>
            <a:pPr defTabSz="931774"/>
            <a:r>
              <a:rPr lang="en-US" b="0" dirty="0"/>
              <a:t>Make sure you click on “Apply”  </a:t>
            </a:r>
          </a:p>
          <a:p>
            <a:pPr defTabSz="931774"/>
            <a:endParaRPr lang="en-US" b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766A0D-0749-4933-829B-07825CE1B322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07980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/>
            <a:r>
              <a:rPr lang="en-US" b="0" dirty="0"/>
              <a:t>The View drop-down will allow you to select different options for viewing transactions.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>
                <a:latin typeface="Calibri"/>
              </a:rPr>
              <a:t>4 transaction views are available:</a:t>
            </a:r>
          </a:p>
          <a:p>
            <a:endParaRPr lang="en-US" dirty="0"/>
          </a:p>
          <a:p>
            <a:r>
              <a:rPr lang="en-US" dirty="0">
                <a:latin typeface="Calibri"/>
              </a:rPr>
              <a:t>Account – </a:t>
            </a:r>
            <a:r>
              <a:rPr lang="en-US" b="0" dirty="0">
                <a:latin typeface="Calibri"/>
              </a:rPr>
              <a:t>used to review both clinic and retail transactions</a:t>
            </a:r>
          </a:p>
          <a:p>
            <a:r>
              <a:rPr lang="en-US" dirty="0">
                <a:latin typeface="Calibri"/>
              </a:rPr>
              <a:t>Financial – </a:t>
            </a:r>
            <a:r>
              <a:rPr lang="en-US" b="0" dirty="0">
                <a:latin typeface="Calibri"/>
              </a:rPr>
              <a:t>used to review retail transactions, that have a financial settlement.  This view will show the dollar amount of the transaction in the search view.</a:t>
            </a:r>
            <a:endParaRPr lang="en-US" dirty="0">
              <a:latin typeface="Calibri"/>
            </a:endParaRPr>
          </a:p>
          <a:p>
            <a:r>
              <a:rPr lang="en-US" dirty="0">
                <a:latin typeface="Calibri"/>
              </a:rPr>
              <a:t>Retail – </a:t>
            </a:r>
            <a:r>
              <a:rPr lang="en-US" b="0" dirty="0">
                <a:latin typeface="Calibri"/>
              </a:rPr>
              <a:t>used to review retail transactions impacting a retailer.</a:t>
            </a:r>
          </a:p>
          <a:p>
            <a:r>
              <a:rPr lang="en-US" dirty="0">
                <a:latin typeface="Calibri"/>
              </a:rPr>
              <a:t>Network – </a:t>
            </a:r>
            <a:r>
              <a:rPr lang="en-US" b="0" dirty="0">
                <a:latin typeface="Calibri"/>
              </a:rPr>
              <a:t>used to review transactions related to system performance.</a:t>
            </a:r>
          </a:p>
          <a:p>
            <a:endParaRPr lang="en-US" dirty="0"/>
          </a:p>
          <a:p>
            <a:r>
              <a:rPr lang="en-US" dirty="0"/>
              <a:t>NOTE:  This will be based on your level of security.  Your level of security may not allow you to see all of these.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766A0D-0749-4933-829B-07825CE1B322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85628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/>
            <a:r>
              <a:rPr lang="en-US" b="0" dirty="0"/>
              <a:t>Once the transaction has been located, click on the (HGTN – Host Generated Transaction Number) transaction number to view the details page.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766A0D-0749-4933-829B-07825CE1B322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7872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information on the screen is in a dashboard format.</a:t>
            </a:r>
          </a:p>
          <a:p>
            <a:endParaRPr lang="en-US" dirty="0"/>
          </a:p>
          <a:p>
            <a:r>
              <a:rPr lang="en-US" dirty="0"/>
              <a:t>On the ribbon at the top of the screen you can see the transaction number has been added.</a:t>
            </a:r>
          </a:p>
          <a:p>
            <a:endParaRPr lang="en-US" dirty="0"/>
          </a:p>
          <a:p>
            <a:r>
              <a:rPr lang="en-US" dirty="0"/>
              <a:t>Information shown is:</a:t>
            </a:r>
          </a:p>
          <a:p>
            <a:endParaRPr lang="en-US" dirty="0"/>
          </a:p>
          <a:p>
            <a:r>
              <a:rPr lang="en-US" dirty="0"/>
              <a:t>Details</a:t>
            </a:r>
          </a:p>
          <a:p>
            <a:r>
              <a:rPr lang="en-US" dirty="0"/>
              <a:t>Date/Time</a:t>
            </a:r>
          </a:p>
          <a:p>
            <a:r>
              <a:rPr lang="en-US" dirty="0"/>
              <a:t>Settlement</a:t>
            </a:r>
          </a:p>
          <a:p>
            <a:r>
              <a:rPr lang="en-US" dirty="0"/>
              <a:t>Account</a:t>
            </a:r>
          </a:p>
          <a:p>
            <a:r>
              <a:rPr lang="en-US" dirty="0"/>
              <a:t>Vendor</a:t>
            </a:r>
          </a:p>
          <a:p>
            <a:r>
              <a:rPr lang="en-US" dirty="0"/>
              <a:t>Totals</a:t>
            </a:r>
          </a:p>
          <a:p>
            <a:r>
              <a:rPr lang="en-US" dirty="0"/>
              <a:t>Status</a:t>
            </a:r>
          </a:p>
          <a:p>
            <a:endParaRPr lang="en-US" dirty="0"/>
          </a:p>
          <a:p>
            <a:r>
              <a:rPr lang="en-US" dirty="0"/>
              <a:t>We know this is a LOT of information, but know that we are on board with you and available to help.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766A0D-0749-4933-829B-07825CE1B322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7574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Once successfully logged in, the user will be presented with the Home Screen.  </a:t>
            </a:r>
          </a:p>
          <a:p>
            <a:endParaRPr lang="en-US" dirty="0"/>
          </a:p>
          <a:p>
            <a:r>
              <a:rPr lang="en-US" dirty="0"/>
              <a:t>Menu items are listed on the left side of the page.  </a:t>
            </a:r>
          </a:p>
          <a:p>
            <a:endParaRPr lang="en-US" dirty="0"/>
          </a:p>
          <a:p>
            <a:r>
              <a:rPr lang="en-US" dirty="0"/>
              <a:t>Based on your security access it will determine which options are available specifically for you.  </a:t>
            </a:r>
          </a:p>
          <a:p>
            <a:endParaRPr lang="en-US" dirty="0"/>
          </a:p>
          <a:p>
            <a:r>
              <a:rPr lang="en-US" dirty="0"/>
              <a:t>These menu items are on all WIC Direct pages.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766A0D-0749-4933-829B-07825CE1B32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2823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person Icon, located on the right side of page, provides user-specific menu options.  </a:t>
            </a:r>
          </a:p>
          <a:p>
            <a:endParaRPr lang="en-US" dirty="0"/>
          </a:p>
          <a:p>
            <a:r>
              <a:rPr lang="en-US" dirty="0"/>
              <a:t>This is the same format as most of the other applications out currently.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766A0D-0749-4933-829B-07825CE1B32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348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/>
            <a:r>
              <a:rPr lang="en-US" b="0" dirty="0"/>
              <a:t>Clicking this Icon will provide a drop-down to three options,</a:t>
            </a:r>
          </a:p>
          <a:p>
            <a:pPr defTabSz="931774"/>
            <a:r>
              <a:rPr lang="en-US" b="0" dirty="0"/>
              <a:t>Profile – This is used to update user profile,</a:t>
            </a:r>
          </a:p>
          <a:p>
            <a:pPr defTabSz="931774"/>
            <a:r>
              <a:rPr lang="en-US" b="0" dirty="0"/>
              <a:t>User Settings – Adjust the number of items see on a screen and a time zone</a:t>
            </a:r>
          </a:p>
          <a:p>
            <a:pPr defTabSz="931774"/>
            <a:r>
              <a:rPr lang="en-US" b="0" dirty="0"/>
              <a:t>Logout – Used to Exit and Logout of </a:t>
            </a:r>
            <a:r>
              <a:rPr lang="en-US" b="0" dirty="0" err="1"/>
              <a:t>WICDirect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766A0D-0749-4933-829B-07825CE1B32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8090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/>
            <a:r>
              <a:rPr lang="en-US" b="0" dirty="0"/>
              <a:t>Let's start with “Profile”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766A0D-0749-4933-829B-07825CE1B32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2127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/>
            <a:r>
              <a:rPr lang="en-US" b="0" dirty="0"/>
              <a:t>This page allows the user to update their profile information.  </a:t>
            </a:r>
          </a:p>
          <a:p>
            <a:pPr defTabSz="931774"/>
            <a:endParaRPr lang="en-US" b="0" dirty="0"/>
          </a:p>
          <a:p>
            <a:pPr defTabSz="931774"/>
            <a:r>
              <a:rPr lang="en-US" b="0" dirty="0"/>
              <a:t>NOTE:  Changes on this page will not impact your external login service.  </a:t>
            </a:r>
          </a:p>
          <a:p>
            <a:pPr defTabSz="931774"/>
            <a:endParaRPr lang="en-US" b="0" dirty="0"/>
          </a:p>
          <a:p>
            <a:pPr defTabSz="931774"/>
            <a:r>
              <a:rPr lang="en-US" b="0" dirty="0"/>
              <a:t>Verify the email address shown is correct.</a:t>
            </a:r>
          </a:p>
          <a:p>
            <a:pPr defTabSz="931774"/>
            <a:endParaRPr lang="en-US" b="0" dirty="0"/>
          </a:p>
          <a:p>
            <a:pPr defTabSz="931774"/>
            <a:r>
              <a:rPr lang="en-US" b="0" dirty="0"/>
              <a:t>We need the information from the LA Coordinator for the users you wish to have access to WIC Direct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766A0D-0749-4933-829B-07825CE1B32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729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6CBDF-DD12-482C-B0EE-FCB4817CB9B4}" type="datetimeFigureOut">
              <a:rPr lang="en-US" smtClean="0"/>
              <a:t>10/19/2021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E7CF87B3-DFE5-4327-8D18-B974C370D29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0477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6CBDF-DD12-482C-B0EE-FCB4817CB9B4}" type="datetimeFigureOut">
              <a:rPr lang="en-US" smtClean="0"/>
              <a:t>10/19/2021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F87B3-DFE5-4327-8D18-B974C370D29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3096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6CBDF-DD12-482C-B0EE-FCB4817CB9B4}" type="datetimeFigureOut">
              <a:rPr lang="en-US" smtClean="0"/>
              <a:t>10/19/2021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F87B3-DFE5-4327-8D18-B974C370D29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06716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C4ECC-225C-4DE0-9A57-7B535995D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DFF0F1-D360-4D31-BD31-11D2E2456B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42DEBB-982B-4647-B076-879727645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E0AEC-7DD9-4B75-99C6-731926E2C83D}" type="datetime1">
              <a:rPr lang="en-US" smtClean="0"/>
              <a:t>10/19/2021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AAF930-146C-4239-A25D-F8FE94BA4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CCC7D-657E-4FB4-A00D-709830810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EA4B4-D51D-4AD9-820F-D9C581B1FE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98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8F02C-E0B9-411A-88E9-E9AF03BA0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7A473-20DA-4862-9AA5-A6A23C2C3D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C6D294-18C9-4457-9544-56258FE99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FF0DF-AB70-4E7A-A30D-8139E1B7C8A0}" type="datetime1">
              <a:rPr lang="en-US" smtClean="0"/>
              <a:t>10/19/2021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D67E34-835E-4550-AF81-C48C877D6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83099-BF32-4B3C-83CE-3CF8250B5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EA4B4-D51D-4AD9-820F-D9C581B1FE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731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EEF1A-C7E9-429E-A3C6-A2857C6B2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EA71AF-16A6-4BF2-8E8F-A0E7CB2B75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61182E-C8A1-4555-9823-A956934B1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034FF-9D1F-4C29-8F70-7EB7C6F84889}" type="datetime1">
              <a:rPr lang="en-US" smtClean="0"/>
              <a:t>10/19/2021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457A10-38CC-4AB9-85C3-5E3AC2232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440852-5A7F-44A8-BA05-40A820D12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EA4B4-D51D-4AD9-820F-D9C581B1FE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798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38218-1618-4545-8C02-DA66C22C5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DE91B7-372E-4A50-B328-E65A3DDD95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BB4F7D-384D-447F-BE49-A3123C4F2A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E86F04-B038-4685-9E09-BB5C20FF9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D81B-BCCB-4107-A9E5-0800233C7C9B}" type="datetime1">
              <a:rPr lang="en-US" smtClean="0"/>
              <a:t>10/19/2021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C5D162-E325-4F58-87A9-C948AD61F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28D095-971B-4459-8E02-68EC91595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EA4B4-D51D-4AD9-820F-D9C581B1FE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56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0B8DC-8B5B-4C2E-BF4E-D0D0A2690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15BF9A-F6A3-4C4F-B5BC-A31661C63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EE690B-22AF-4A6D-8BC5-68CE3324AC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17635D-8122-4CCA-B980-6D920AA2A5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520DF3-1224-4E5E-A94A-E7BD2CAE91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010361-2B46-4C22-A674-35ED90404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D312E-70B7-4869-B3EE-DDA7AEED7E50}" type="datetime1">
              <a:rPr lang="en-US" smtClean="0"/>
              <a:t>10/19/2021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8E5CF8-290A-4128-98E9-ABDBC8A1E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B6F7B6-000F-4887-B8BC-BBC631461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EA4B4-D51D-4AD9-820F-D9C581B1FE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408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9E742-1133-40CF-A10E-A773C4374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2E44D4-9516-4324-AA3A-59CAAFD83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9CB2F-E231-4B8E-97AB-14DCC77110B0}" type="datetime1">
              <a:rPr lang="en-US" smtClean="0"/>
              <a:t>10/19/2021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5232C3-B1D8-4D1E-99C8-3C3DF2E6B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72B5D3-B9FE-4374-B3CA-04C909454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EA4B4-D51D-4AD9-820F-D9C581B1FE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687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227CD8-4277-4B9D-9A17-AD3FA0B41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0D370-0ED2-40C8-8C01-D4F96DDE73D1}" type="datetime1">
              <a:rPr lang="en-US" smtClean="0"/>
              <a:t>10/19/2021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AD0609-A3B9-4761-B1E8-9F67A5841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DB2AF6-5F2F-47C7-B615-EF7FEAC1B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EA4B4-D51D-4AD9-820F-D9C581B1FE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100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22409-6AD2-437D-A6E7-FF594ED3B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10B53C-5E0B-44F2-BB25-60CB11C96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0301B-021B-4108-B538-BB1DB9B463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A72B6C-F88B-4BC3-83A7-9F2B794A7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98C92-C3CA-45B6-AAA7-F83E241C0219}" type="datetime1">
              <a:rPr lang="en-US" smtClean="0"/>
              <a:t>10/19/2021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A484F0-376D-494E-BDF6-7A6CB2328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A01858-06FB-4C63-B8D3-5167A13C8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EA4B4-D51D-4AD9-820F-D9C581B1FE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244974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6CBDF-DD12-482C-B0EE-FCB4817CB9B4}" type="datetimeFigureOut">
              <a:rPr lang="en-US" smtClean="0"/>
              <a:t>10/19/2021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F87B3-DFE5-4327-8D18-B974C370D29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35596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0E379-8320-4C63-B234-95928E2A8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8E40F9-D0A9-4325-B041-5B8B7091E9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EB7E59-15C2-423F-81D4-EC39596332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608B2E-EEE7-4795-9FA0-316C703B3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5403F-7398-4201-9CBE-11B2C2C23381}" type="datetime1">
              <a:rPr lang="en-US" smtClean="0"/>
              <a:t>10/19/2021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1E13A3-DB2A-4D9F-ADC6-F830BE885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083E16-7EFC-4918-92DF-F64731881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EA4B4-D51D-4AD9-820F-D9C581B1FE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603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920F2-D2A5-4D7B-8CCD-439151943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78EFCF-9595-4048-9144-17ABD50EE1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B9CB95-E6ED-4084-AB9A-1CB94BBEE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A7176-2B4B-4319-A243-0170FC9AED58}" type="datetime1">
              <a:rPr lang="en-US" smtClean="0"/>
              <a:t>10/19/2021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DAA620-486F-4E71-B403-AD9FF8CE2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C5ABCC-4398-43D1-9B21-01884B749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EA4B4-D51D-4AD9-820F-D9C581B1FE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350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EC560B-CF07-4B96-9B89-70C34E777D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CE4FE6-06FC-43D1-9F95-E38C70AD2D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A3FF4C-1BC1-4EAA-8A0D-79ADA497A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6C13A-CF86-4D69-9280-4E22D6D4BAC5}" type="datetime1">
              <a:rPr lang="en-US" smtClean="0"/>
              <a:t>10/19/2021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74661-8181-4641-A239-298570F3E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0910D4-7080-4384-A9C6-2D38D00D7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EA4B4-D51D-4AD9-820F-D9C581B1FE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884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6CBDF-DD12-482C-B0EE-FCB4817CB9B4}" type="datetimeFigureOut">
              <a:rPr lang="en-US" smtClean="0"/>
              <a:t>10/19/2021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F87B3-DFE5-4327-8D18-B974C370D29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4758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6CBDF-DD12-482C-B0EE-FCB4817CB9B4}" type="datetimeFigureOut">
              <a:rPr lang="en-US" smtClean="0"/>
              <a:t>10/19/2021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F87B3-DFE5-4327-8D18-B974C370D29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4042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6CBDF-DD12-482C-B0EE-FCB4817CB9B4}" type="datetimeFigureOut">
              <a:rPr lang="en-US" smtClean="0"/>
              <a:t>10/19/2021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F87B3-DFE5-4327-8D18-B974C370D29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1141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6CBDF-DD12-482C-B0EE-FCB4817CB9B4}" type="datetimeFigureOut">
              <a:rPr lang="en-US" smtClean="0"/>
              <a:t>10/19/2021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F87B3-DFE5-4327-8D18-B974C370D29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1646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6CBDF-DD12-482C-B0EE-FCB4817CB9B4}" type="datetimeFigureOut">
              <a:rPr lang="en-US" smtClean="0"/>
              <a:t>10/19/2021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F87B3-DFE5-4327-8D18-B974C370D2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877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6CBDF-DD12-482C-B0EE-FCB4817CB9B4}" type="datetimeFigureOut">
              <a:rPr lang="en-US" smtClean="0"/>
              <a:t>10/19/2021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F87B3-DFE5-4327-8D18-B974C370D29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7480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BE46CBDF-DD12-482C-B0EE-FCB4817CB9B4}" type="datetimeFigureOut">
              <a:rPr lang="en-US" smtClean="0"/>
              <a:t>10/19/2021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F87B3-DFE5-4327-8D18-B974C370D29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913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46CBDF-DD12-482C-B0EE-FCB4817CB9B4}" type="datetimeFigureOut">
              <a:rPr lang="en-US" smtClean="0"/>
              <a:t>10/19/2021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E7CF87B3-DFE5-4327-8D18-B974C370D29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1831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03DF5F-97FB-49EC-BF31-C225EBB84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9C9618-B711-45E0-BAD0-90464871AC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66EF9E-FE32-486F-8165-B191D8592A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46CBDF-DD12-482C-B0EE-FCB4817CB9B4}" type="datetimeFigureOut">
              <a:rPr lang="en-US" smtClean="0"/>
              <a:t>10/19/2021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9F5164-24B0-4D36-A3DB-647530272D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C644F6-BD8F-44D0-84B4-676848B093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F87B3-DFE5-4327-8D18-B974C370D29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68DDA7-393B-4FA3-A384-7F8E47036C9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9" y="6096000"/>
            <a:ext cx="1817741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18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hyperlink" Target="https://en.wikipedia.org/wiki/Intercity_Express_Programm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23522FE7-5A29-4EF6-B1EF-2CA55748A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C2192E09-EBC7-416C-B887-DFF915D7F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2924498D-E084-44BE-A196-CFCE35564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3BBC7667-C352-4842-9AFD-E5C16AD00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66" name="Rectangle 65">
            <a:extLst>
              <a:ext uri="{FF2B5EF4-FFF2-40B4-BE49-F238E27FC236}">
                <a16:creationId xmlns:a16="http://schemas.microsoft.com/office/drawing/2014/main" id="{1C69834E-5EEE-4D61-833E-0492889645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58E5D9BA-46E7-4BFA-9C74-75495BF6F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5B033D76-5800-44B6-AFE9-EE2106935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1" y="638508"/>
            <a:ext cx="10905339" cy="4843439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522D6F85-FFBA-4F81-AEE5-AAA17CB7A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0204" y="865667"/>
            <a:ext cx="10451592" cy="4389120"/>
          </a:xfrm>
          <a:prstGeom prst="rect">
            <a:avLst/>
          </a:prstGeom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1003">
            <a:schemeClr val="dk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13B31514-E6DF-4357-9EEA-EFB798308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796" y="1030259"/>
            <a:ext cx="10122408" cy="4059936"/>
          </a:xfrm>
          <a:prstGeom prst="rect">
            <a:avLst/>
          </a:prstGeom>
          <a:ln>
            <a:solidFill>
              <a:srgbClr val="949494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CEF1CA-260B-4999-B7D5-372E055B3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6221" y="1599882"/>
            <a:ext cx="9099255" cy="1024536"/>
          </a:xfrm>
        </p:spPr>
        <p:txBody>
          <a:bodyPr vert="horz" lIns="91440" tIns="45720" rIns="91440" bIns="0" rtlCol="0" anchor="ctr">
            <a:normAutofit/>
          </a:bodyPr>
          <a:lstStyle/>
          <a:p>
            <a:pPr algn="ctr"/>
            <a:r>
              <a:rPr lang="en-US" sz="6000" dirty="0">
                <a:solidFill>
                  <a:srgbClr val="454545"/>
                </a:solidFill>
              </a:rPr>
              <a:t>WIC Direct training</a:t>
            </a: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4C401D57-600A-4C91-AC9A-14CA1ED6F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412BDC66-00FA-4A3F-9BC7-BE05FF7705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EE35C3A-D6C1-4DC2-87A7-55A0E3970D1F}"/>
              </a:ext>
            </a:extLst>
          </p:cNvPr>
          <p:cNvSpPr txBox="1"/>
          <p:nvPr/>
        </p:nvSpPr>
        <p:spPr>
          <a:xfrm>
            <a:off x="1838545" y="4139371"/>
            <a:ext cx="8514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</a:rPr>
              <a:t> Board the train…Have your tickets ready for the conductor!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F8986FF5-BAAA-4310-A9A7-8E89A5FE43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3894" y="2636694"/>
            <a:ext cx="1846835" cy="1309916"/>
          </a:xfrm>
          <a:prstGeom prst="rect">
            <a:avLst/>
          </a:prstGeom>
        </p:spPr>
      </p:pic>
      <p:pic>
        <p:nvPicPr>
          <p:cNvPr id="42" name="Picture 41" descr="Person looking at a passing subway">
            <a:extLst>
              <a:ext uri="{FF2B5EF4-FFF2-40B4-BE49-F238E27FC236}">
                <a16:creationId xmlns:a16="http://schemas.microsoft.com/office/drawing/2014/main" id="{89955D15-EFD0-4DDC-9E8E-65F9E711D6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409" y="2685101"/>
            <a:ext cx="1846835" cy="1230923"/>
          </a:xfrm>
          <a:prstGeom prst="rect">
            <a:avLst/>
          </a:prstGeom>
        </p:spPr>
      </p:pic>
      <p:pic>
        <p:nvPicPr>
          <p:cNvPr id="44" name="Picture 43" descr="A train on the tracks&#10;&#10;Description automatically generated with low confidence">
            <a:extLst>
              <a:ext uri="{FF2B5EF4-FFF2-40B4-BE49-F238E27FC236}">
                <a16:creationId xmlns:a16="http://schemas.microsoft.com/office/drawing/2014/main" id="{2D83388A-7B24-4338-A03C-D16B67234F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7768924" y="2706714"/>
            <a:ext cx="1853335" cy="123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9128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7620000" cy="1143000"/>
          </a:xfrm>
        </p:spPr>
        <p:txBody>
          <a:bodyPr/>
          <a:lstStyle/>
          <a:p>
            <a:pPr algn="ctr"/>
            <a:r>
              <a:rPr lang="en-US" dirty="0">
                <a:latin typeface="+mn-lt"/>
              </a:rPr>
              <a:t>User Settings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B36E33-083F-4561-AB6B-63ACC3125B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3278" y="1143000"/>
            <a:ext cx="3166435" cy="4515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903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7620000" cy="1143000"/>
          </a:xfrm>
        </p:spPr>
        <p:txBody>
          <a:bodyPr/>
          <a:lstStyle/>
          <a:p>
            <a:pPr algn="ctr"/>
            <a:r>
              <a:rPr lang="en-US" dirty="0">
                <a:latin typeface="+mn-lt"/>
              </a:rPr>
              <a:t>User Settings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DEA6B4-7BFB-4419-88FF-5C66A17D4D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460" y="1066800"/>
            <a:ext cx="10197548" cy="521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41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7620000" cy="1143000"/>
          </a:xfrm>
        </p:spPr>
        <p:txBody>
          <a:bodyPr/>
          <a:lstStyle/>
          <a:p>
            <a:pPr algn="ctr"/>
            <a:r>
              <a:rPr lang="en-US" dirty="0">
                <a:latin typeface="+mn-lt"/>
              </a:rPr>
              <a:t>Logout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468DB8-FC16-4774-97A2-43BF73002E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1" y="1212575"/>
            <a:ext cx="3105583" cy="499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63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4368" y="0"/>
            <a:ext cx="8581232" cy="944562"/>
          </a:xfrm>
        </p:spPr>
        <p:txBody>
          <a:bodyPr/>
          <a:lstStyle/>
          <a:p>
            <a:pPr algn="ctr"/>
            <a:r>
              <a:rPr lang="en-US" dirty="0">
                <a:latin typeface="+mn-lt"/>
              </a:rPr>
              <a:t>WIC Direct Functions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FCCE23E-E984-46FF-AA66-474FC368439F}"/>
              </a:ext>
            </a:extLst>
          </p:cNvPr>
          <p:cNvSpPr/>
          <p:nvPr/>
        </p:nvSpPr>
        <p:spPr>
          <a:xfrm>
            <a:off x="1676400" y="5708822"/>
            <a:ext cx="1326292" cy="44484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4CDFC58-E078-4DBC-853A-D2A6DDD3F2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6546" y="160639"/>
            <a:ext cx="2248929" cy="623283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F0EF6FC-CF2F-4F45-B864-0C1A1974F9EA}"/>
              </a:ext>
            </a:extLst>
          </p:cNvPr>
          <p:cNvSpPr/>
          <p:nvPr/>
        </p:nvSpPr>
        <p:spPr>
          <a:xfrm>
            <a:off x="1334530" y="1105200"/>
            <a:ext cx="1668162" cy="34054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E4A5FB2-271C-481A-85E4-61D9C7EBE31A}"/>
              </a:ext>
            </a:extLst>
          </p:cNvPr>
          <p:cNvSpPr/>
          <p:nvPr/>
        </p:nvSpPr>
        <p:spPr>
          <a:xfrm>
            <a:off x="1334530" y="1445741"/>
            <a:ext cx="1668162" cy="3455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AC89762-A553-4987-8523-0F10469A6179}"/>
              </a:ext>
            </a:extLst>
          </p:cNvPr>
          <p:cNvSpPr/>
          <p:nvPr/>
        </p:nvSpPr>
        <p:spPr>
          <a:xfrm>
            <a:off x="1334530" y="2557757"/>
            <a:ext cx="1668162" cy="3455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809CFF6-F593-4AE9-BB57-74E426452D2B}"/>
              </a:ext>
            </a:extLst>
          </p:cNvPr>
          <p:cNvSpPr/>
          <p:nvPr/>
        </p:nvSpPr>
        <p:spPr>
          <a:xfrm>
            <a:off x="1334530" y="2934130"/>
            <a:ext cx="1668162" cy="36628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2DF587C-3288-4EFD-AA55-B2B219B133CF}"/>
              </a:ext>
            </a:extLst>
          </p:cNvPr>
          <p:cNvSpPr/>
          <p:nvPr/>
        </p:nvSpPr>
        <p:spPr>
          <a:xfrm>
            <a:off x="1334530" y="3671010"/>
            <a:ext cx="1668162" cy="36628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341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5449330" y="2057401"/>
            <a:ext cx="4539798" cy="2362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Garamond" panose="02020404030301010803" pitchFamily="18" charset="0"/>
                <a:ea typeface="+mj-ea"/>
                <a:cs typeface="+mj-cs"/>
              </a:defRPr>
            </a:lvl1pPr>
          </a:lstStyle>
          <a:p>
            <a:pPr algn="ctr"/>
            <a:br>
              <a:rPr lang="en-US" dirty="0">
                <a:solidFill>
                  <a:srgbClr val="001E50"/>
                </a:solidFill>
              </a:rPr>
            </a:br>
            <a:br>
              <a:rPr lang="en-US" dirty="0">
                <a:solidFill>
                  <a:srgbClr val="001E50"/>
                </a:solidFill>
              </a:rPr>
            </a:br>
            <a:r>
              <a:rPr lang="en-US" dirty="0">
                <a:solidFill>
                  <a:srgbClr val="001E50"/>
                </a:solidFill>
                <a:latin typeface="Calibri"/>
              </a:rPr>
              <a:t>Search for Existing Accounts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8DCA1B-8DD9-4025-80D8-46E2EF5C9B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6546" y="160639"/>
            <a:ext cx="2248929" cy="6232835"/>
          </a:xfrm>
          <a:prstGeom prst="rect">
            <a:avLst/>
          </a:prstGeom>
        </p:spPr>
      </p:pic>
      <p:sp>
        <p:nvSpPr>
          <p:cNvPr id="4" name="Arrow: Left 3">
            <a:extLst>
              <a:ext uri="{FF2B5EF4-FFF2-40B4-BE49-F238E27FC236}">
                <a16:creationId xmlns:a16="http://schemas.microsoft.com/office/drawing/2014/main" id="{EC2ED6EC-505B-4713-9C4E-A2655C157B62}"/>
              </a:ext>
            </a:extLst>
          </p:cNvPr>
          <p:cNvSpPr/>
          <p:nvPr/>
        </p:nvSpPr>
        <p:spPr>
          <a:xfrm>
            <a:off x="2755556" y="1099751"/>
            <a:ext cx="2248929" cy="469557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851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7620000" cy="1630362"/>
          </a:xfrm>
        </p:spPr>
        <p:txBody>
          <a:bodyPr/>
          <a:lstStyle/>
          <a:p>
            <a:pPr algn="ctr"/>
            <a:endParaRPr lang="en-US" sz="2200" dirty="0"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50984C-2401-4B1E-96DE-BB3ED9F84C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835" y="377687"/>
            <a:ext cx="11032435" cy="542676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24B6A54-CBB3-46ED-AC46-87E003269709}"/>
              </a:ext>
            </a:extLst>
          </p:cNvPr>
          <p:cNvSpPr/>
          <p:nvPr/>
        </p:nvSpPr>
        <p:spPr>
          <a:xfrm>
            <a:off x="10503243" y="1470454"/>
            <a:ext cx="1046027" cy="65490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91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7620000" cy="944562"/>
          </a:xfrm>
        </p:spPr>
        <p:txBody>
          <a:bodyPr/>
          <a:lstStyle/>
          <a:p>
            <a:pPr algn="ctr"/>
            <a:r>
              <a:rPr lang="en-US" dirty="0">
                <a:latin typeface="+mn-lt"/>
              </a:rPr>
              <a:t>Search Filter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95400"/>
            <a:ext cx="7620000" cy="1600200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endParaRPr lang="en-US" b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BBA331-251E-4DC4-8284-66C1ECCD56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39" y="1219200"/>
            <a:ext cx="11201400" cy="3714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07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7620000" cy="944562"/>
          </a:xfrm>
        </p:spPr>
        <p:txBody>
          <a:bodyPr/>
          <a:lstStyle/>
          <a:p>
            <a:pPr algn="ctr"/>
            <a:r>
              <a:rPr lang="en-US" dirty="0">
                <a:latin typeface="+mn-lt"/>
              </a:rPr>
              <a:t>Search Filter - View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6E72A6-1980-48BC-A53F-6B73447448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773" y="1219201"/>
            <a:ext cx="11211339" cy="4440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320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7620000" cy="944562"/>
          </a:xfrm>
        </p:spPr>
        <p:txBody>
          <a:bodyPr/>
          <a:lstStyle/>
          <a:p>
            <a:pPr algn="ctr"/>
            <a:r>
              <a:rPr lang="en-US" dirty="0">
                <a:latin typeface="+mn-lt"/>
              </a:rPr>
              <a:t>Search – Other Options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B3675D-48F3-4ED2-8E1E-1F9C258D2E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12" y="1769165"/>
            <a:ext cx="11350487" cy="3558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73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2AB421D-9571-4D72-9A18-4FC3B4A8E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0135" y="16312"/>
            <a:ext cx="7620000" cy="944562"/>
          </a:xfrm>
        </p:spPr>
        <p:txBody>
          <a:bodyPr/>
          <a:lstStyle/>
          <a:p>
            <a:pPr algn="ctr"/>
            <a:r>
              <a:rPr lang="en-US" dirty="0">
                <a:latin typeface="+mn-lt"/>
              </a:rPr>
              <a:t>Account Details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5B8B45-7781-43A6-BCD6-1FAD49D6A1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322" y="1510748"/>
            <a:ext cx="11270974" cy="3198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82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29A8F-281A-4909-8A44-A88E7331F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Started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BA053F-B09B-4782-A1F9-620566E8AF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User must subscribe to CDP </a:t>
            </a:r>
            <a:r>
              <a:rPr lang="en-US" dirty="0" err="1"/>
              <a:t>Identy</a:t>
            </a:r>
            <a:r>
              <a:rPr lang="en-US" dirty="0"/>
              <a:t> in </a:t>
            </a:r>
            <a:r>
              <a:rPr lang="en-US" dirty="0" err="1"/>
              <a:t>MiLogin</a:t>
            </a:r>
            <a:endParaRPr lang="en-US" dirty="0"/>
          </a:p>
          <a:p>
            <a:pPr lvl="1"/>
            <a:r>
              <a:rPr lang="en-US" dirty="0"/>
              <a:t>A link will appear in the application on the </a:t>
            </a:r>
            <a:r>
              <a:rPr lang="en-US" dirty="0" err="1"/>
              <a:t>MiLogin</a:t>
            </a:r>
            <a:r>
              <a:rPr lang="en-US" dirty="0"/>
              <a:t> in homepage</a:t>
            </a:r>
          </a:p>
          <a:p>
            <a:r>
              <a:rPr lang="en-US" dirty="0"/>
              <a:t>User will click the link</a:t>
            </a:r>
          </a:p>
          <a:p>
            <a:pPr lvl="1"/>
            <a:r>
              <a:rPr lang="en-US" dirty="0"/>
              <a:t>User will be redirected to the CDP Identity login page</a:t>
            </a:r>
          </a:p>
          <a:p>
            <a:r>
              <a:rPr lang="en-US" dirty="0"/>
              <a:t>User will select “</a:t>
            </a:r>
            <a:r>
              <a:rPr lang="en-US" dirty="0" err="1"/>
              <a:t>MiLogin</a:t>
            </a:r>
            <a:r>
              <a:rPr lang="en-US" dirty="0"/>
              <a:t> Third Party” button</a:t>
            </a:r>
          </a:p>
        </p:txBody>
      </p:sp>
    </p:spTree>
    <p:extLst>
      <p:ext uri="{BB962C8B-B14F-4D97-AF65-F5344CB8AC3E}">
        <p14:creationId xmlns:p14="http://schemas.microsoft.com/office/powerpoint/2010/main" val="8156674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04800"/>
            <a:ext cx="7620000" cy="56252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+mn-lt"/>
              </a:rPr>
              <a:t>Account Details - Summary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F6A9BA-F366-4A88-901F-29792A3DD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65DEA4B4-D51D-4AD9-820F-D9C581B1FE2E}" type="slidenum">
              <a:rPr lang="en-US">
                <a:latin typeface="Calibri"/>
              </a:rPr>
              <a:pPr defTabSz="914400"/>
              <a:t>20</a:t>
            </a:fld>
            <a:endParaRPr lang="en-US" dirty="0">
              <a:latin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AB4503-D48A-4CAE-9ACC-136A3B2264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30" y="1003851"/>
            <a:ext cx="12082670" cy="5854149"/>
          </a:xfrm>
          <a:prstGeom prst="rect">
            <a:avLst/>
          </a:prstGeom>
        </p:spPr>
      </p:pic>
      <p:sp>
        <p:nvSpPr>
          <p:cNvPr id="3" name="Arrow: Left 2">
            <a:extLst>
              <a:ext uri="{FF2B5EF4-FFF2-40B4-BE49-F238E27FC236}">
                <a16:creationId xmlns:a16="http://schemas.microsoft.com/office/drawing/2014/main" id="{E471B56D-9A8B-4252-9FCF-461F1B35C64A}"/>
              </a:ext>
            </a:extLst>
          </p:cNvPr>
          <p:cNvSpPr/>
          <p:nvPr/>
        </p:nvSpPr>
        <p:spPr>
          <a:xfrm rot="19904156">
            <a:off x="1173892" y="716692"/>
            <a:ext cx="807308" cy="287159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41A7171-A5A0-4984-8C3B-B5519C0DC7C5}"/>
              </a:ext>
            </a:extLst>
          </p:cNvPr>
          <p:cNvSpPr/>
          <p:nvPr/>
        </p:nvSpPr>
        <p:spPr>
          <a:xfrm>
            <a:off x="5560541" y="1470454"/>
            <a:ext cx="939113" cy="1606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784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04800"/>
            <a:ext cx="7620000" cy="944562"/>
          </a:xfrm>
        </p:spPr>
        <p:txBody>
          <a:bodyPr/>
          <a:lstStyle/>
          <a:p>
            <a:pPr algn="ctr"/>
            <a:r>
              <a:rPr lang="en-US" dirty="0">
                <a:latin typeface="+mn-lt"/>
              </a:rPr>
              <a:t>Account Details - Cardholder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714B98-3730-456E-8556-04CC36BC35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83" y="1249362"/>
            <a:ext cx="11360426" cy="3799716"/>
          </a:xfrm>
          <a:prstGeom prst="rect">
            <a:avLst/>
          </a:prstGeom>
        </p:spPr>
      </p:pic>
      <p:sp>
        <p:nvSpPr>
          <p:cNvPr id="4" name="Arrow: Left 3">
            <a:extLst>
              <a:ext uri="{FF2B5EF4-FFF2-40B4-BE49-F238E27FC236}">
                <a16:creationId xmlns:a16="http://schemas.microsoft.com/office/drawing/2014/main" id="{E1C2A7BD-E34B-478E-989A-05F4DB3B00F1}"/>
              </a:ext>
            </a:extLst>
          </p:cNvPr>
          <p:cNvSpPr/>
          <p:nvPr/>
        </p:nvSpPr>
        <p:spPr>
          <a:xfrm>
            <a:off x="3274541" y="1359243"/>
            <a:ext cx="1025610" cy="38306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C500BF-BA12-4174-9B4D-387ED42B8168}"/>
              </a:ext>
            </a:extLst>
          </p:cNvPr>
          <p:cNvSpPr/>
          <p:nvPr/>
        </p:nvSpPr>
        <p:spPr>
          <a:xfrm>
            <a:off x="7043351" y="1977081"/>
            <a:ext cx="1062681" cy="2168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641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04800"/>
            <a:ext cx="7620000" cy="64935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+mn-lt"/>
              </a:rPr>
              <a:t>Account Details - Cardholder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A9B554-2312-456E-9D6A-057D6E700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65DEA4B4-D51D-4AD9-820F-D9C581B1FE2E}" type="slidenum">
              <a:rPr lang="en-US">
                <a:latin typeface="Calibri"/>
              </a:rPr>
              <a:pPr defTabSz="914400"/>
              <a:t>22</a:t>
            </a:fld>
            <a:endParaRPr lang="en-US" dirty="0">
              <a:latin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F2A971-EBEB-4010-AD81-415F30F739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04" y="1063487"/>
            <a:ext cx="11986591" cy="5657988"/>
          </a:xfrm>
          <a:prstGeom prst="rect">
            <a:avLst/>
          </a:prstGeom>
        </p:spPr>
      </p:pic>
      <p:sp>
        <p:nvSpPr>
          <p:cNvPr id="3" name="Arrow: Left 2">
            <a:extLst>
              <a:ext uri="{FF2B5EF4-FFF2-40B4-BE49-F238E27FC236}">
                <a16:creationId xmlns:a16="http://schemas.microsoft.com/office/drawing/2014/main" id="{D5981BD1-C06D-4037-A07F-B6BBA8F4B699}"/>
              </a:ext>
            </a:extLst>
          </p:cNvPr>
          <p:cNvSpPr/>
          <p:nvPr/>
        </p:nvSpPr>
        <p:spPr>
          <a:xfrm>
            <a:off x="4015946" y="1186249"/>
            <a:ext cx="1124465" cy="25949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781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778"/>
            <a:ext cx="7620000" cy="966258"/>
          </a:xfrm>
        </p:spPr>
        <p:txBody>
          <a:bodyPr>
            <a:normAutofit fontScale="90000"/>
          </a:bodyPr>
          <a:lstStyle/>
          <a:p>
            <a:pPr marL="114300" algn="ctr">
              <a:spcBef>
                <a:spcPct val="20000"/>
              </a:spcBef>
              <a:buClr>
                <a:srgbClr val="001E50"/>
              </a:buClr>
            </a:pPr>
            <a:r>
              <a:rPr lang="en-US" dirty="0">
                <a:latin typeface="+mn-lt"/>
              </a:rPr>
              <a:t>Account Details – Benefits</a:t>
            </a:r>
            <a:br>
              <a:rPr lang="en-US" dirty="0">
                <a:latin typeface="+mn-lt"/>
              </a:rPr>
            </a:br>
            <a:endParaRPr lang="en-US" sz="2000" dirty="0"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92B92C-4DF0-4A1F-961B-43AFBA7A20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617" y="904462"/>
            <a:ext cx="10783957" cy="545188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329F776-9173-439D-B0BF-3B44BF456E7D}"/>
              </a:ext>
            </a:extLst>
          </p:cNvPr>
          <p:cNvSpPr/>
          <p:nvPr/>
        </p:nvSpPr>
        <p:spPr>
          <a:xfrm>
            <a:off x="6096000" y="974036"/>
            <a:ext cx="910281" cy="1627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42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50838"/>
            <a:ext cx="7620000" cy="944562"/>
          </a:xfrm>
        </p:spPr>
        <p:txBody>
          <a:bodyPr/>
          <a:lstStyle/>
          <a:p>
            <a:pPr algn="ctr"/>
            <a:r>
              <a:rPr lang="en-US" dirty="0">
                <a:latin typeface="+mn-lt"/>
              </a:rPr>
              <a:t>Account Details – Benefit Audit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091872-6B8A-4427-AE1F-2F3EF64652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078" y="1510748"/>
            <a:ext cx="11201400" cy="443285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C0C9E51-F4D5-4072-8310-696FED01132A}"/>
              </a:ext>
            </a:extLst>
          </p:cNvPr>
          <p:cNvSpPr/>
          <p:nvPr/>
        </p:nvSpPr>
        <p:spPr>
          <a:xfrm>
            <a:off x="9193427" y="2298357"/>
            <a:ext cx="1507524" cy="296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63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A796104-0AAF-4263-B1C7-8CA97E1CD9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417" y="586408"/>
            <a:ext cx="11439940" cy="542676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E0F19E5-CA77-4289-BC9A-57A8D2814372}"/>
              </a:ext>
            </a:extLst>
          </p:cNvPr>
          <p:cNvSpPr/>
          <p:nvPr/>
        </p:nvSpPr>
        <p:spPr>
          <a:xfrm>
            <a:off x="5832389" y="1322173"/>
            <a:ext cx="815546" cy="24713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632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6182497" y="1303638"/>
            <a:ext cx="3893128" cy="24898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Garamond" panose="02020404030301010803" pitchFamily="18" charset="0"/>
                <a:ea typeface="+mj-ea"/>
                <a:cs typeface="+mj-cs"/>
              </a:defRPr>
            </a:lvl1pPr>
          </a:lstStyle>
          <a:p>
            <a:pPr algn="ctr">
              <a:defRPr/>
            </a:pPr>
            <a:br>
              <a:rPr lang="en-US" dirty="0">
                <a:solidFill>
                  <a:srgbClr val="001E50"/>
                </a:solidFill>
              </a:rPr>
            </a:br>
            <a:br>
              <a:rPr lang="en-US" dirty="0">
                <a:solidFill>
                  <a:srgbClr val="001E50"/>
                </a:solidFill>
              </a:rPr>
            </a:br>
            <a:r>
              <a:rPr lang="en-US" dirty="0">
                <a:solidFill>
                  <a:srgbClr val="001E50"/>
                </a:solidFill>
                <a:latin typeface="Calibri"/>
              </a:rPr>
              <a:t>Search for Existing Vendors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0EECFA6-BB04-466E-8D90-90C0FE0275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7926" y="211771"/>
            <a:ext cx="2249619" cy="6236749"/>
          </a:xfrm>
          <a:prstGeom prst="rect">
            <a:avLst/>
          </a:prstGeom>
        </p:spPr>
      </p:pic>
      <p:sp>
        <p:nvSpPr>
          <p:cNvPr id="6" name="Arrow: Left 5">
            <a:extLst>
              <a:ext uri="{FF2B5EF4-FFF2-40B4-BE49-F238E27FC236}">
                <a16:creationId xmlns:a16="http://schemas.microsoft.com/office/drawing/2014/main" id="{1D516284-3B59-4EA7-8BB1-6229702892EA}"/>
              </a:ext>
            </a:extLst>
          </p:cNvPr>
          <p:cNvSpPr/>
          <p:nvPr/>
        </p:nvSpPr>
        <p:spPr>
          <a:xfrm>
            <a:off x="3385750" y="1441622"/>
            <a:ext cx="2248929" cy="469557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26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067746-815B-40FC-92D2-FE687AE53E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861" y="954158"/>
            <a:ext cx="10843591" cy="4154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37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7620000" cy="944562"/>
          </a:xfrm>
        </p:spPr>
        <p:txBody>
          <a:bodyPr/>
          <a:lstStyle/>
          <a:p>
            <a:pPr algn="ctr"/>
            <a:r>
              <a:rPr lang="en-US" dirty="0">
                <a:latin typeface="+mn-lt"/>
              </a:rPr>
              <a:t>Search Filter – List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77D60B-4D20-4207-821A-7A9E20B7AC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82" y="1219200"/>
            <a:ext cx="11280914" cy="467470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110098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2AB421D-9571-4D72-9A18-4FC3B4A8E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0135" y="16312"/>
            <a:ext cx="7620000" cy="944562"/>
          </a:xfrm>
        </p:spPr>
        <p:txBody>
          <a:bodyPr/>
          <a:lstStyle/>
          <a:p>
            <a:pPr algn="ctr"/>
            <a:r>
              <a:rPr lang="en-US" dirty="0">
                <a:latin typeface="+mn-lt"/>
              </a:rPr>
              <a:t>Vendor Details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FF1EB8E-17C3-4972-8F02-105421AB56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043" y="960873"/>
            <a:ext cx="10933044" cy="5251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620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8153400" cy="1143000"/>
          </a:xfrm>
        </p:spPr>
        <p:txBody>
          <a:bodyPr>
            <a:normAutofit fontScale="90000"/>
          </a:bodyPr>
          <a:lstStyle/>
          <a:p>
            <a:pPr marL="342900" indent="-228600" algn="ctr">
              <a:spcBef>
                <a:spcPct val="20000"/>
              </a:spcBef>
            </a:pPr>
            <a:br>
              <a:rPr lang="en-US" dirty="0"/>
            </a:br>
            <a:br>
              <a:rPr lang="en-US" dirty="0"/>
            </a:br>
            <a:r>
              <a:rPr lang="en-US" dirty="0">
                <a:latin typeface="+mn-lt"/>
              </a:rPr>
              <a:t>WIC Direct Log On Page</a:t>
            </a:r>
            <a:br>
              <a:rPr lang="en-US" dirty="0"/>
            </a:br>
            <a:r>
              <a:rPr lang="en-US" sz="2200" spc="0" dirty="0">
                <a:solidFill>
                  <a:srgbClr val="001E50"/>
                </a:solidFill>
                <a:latin typeface="Calibri"/>
                <a:ea typeface="+mn-ea"/>
                <a:cs typeface="+mn-cs"/>
              </a:rPr>
              <a:t>To log in, select the appropriate login button under ‘Use another service to login’.</a:t>
            </a:r>
            <a:br>
              <a:rPr lang="en-US" sz="2200" spc="0" dirty="0">
                <a:solidFill>
                  <a:srgbClr val="001E50"/>
                </a:solidFill>
                <a:latin typeface="Calibri"/>
                <a:ea typeface="+mn-ea"/>
                <a:cs typeface="+mn-cs"/>
              </a:rPr>
            </a:br>
            <a:br>
              <a:rPr lang="en-US" dirty="0"/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B4CC18A-18DE-4D23-8B76-64C1092D70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16494" y="1825625"/>
            <a:ext cx="435901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18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04800"/>
            <a:ext cx="7620000" cy="944562"/>
          </a:xfrm>
        </p:spPr>
        <p:txBody>
          <a:bodyPr/>
          <a:lstStyle/>
          <a:p>
            <a:pPr algn="ctr"/>
            <a:r>
              <a:rPr lang="en-US" dirty="0">
                <a:latin typeface="+mn-lt"/>
              </a:rPr>
              <a:t>Vendor Details - Summary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F28E5C-ADCF-465C-9C84-E79FF705DA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591" y="1139403"/>
            <a:ext cx="10579396" cy="492970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DEC82DD-E245-4FB5-A949-3AE502EFDF9E}"/>
              </a:ext>
            </a:extLst>
          </p:cNvPr>
          <p:cNvSpPr/>
          <p:nvPr/>
        </p:nvSpPr>
        <p:spPr>
          <a:xfrm>
            <a:off x="8511363" y="2083965"/>
            <a:ext cx="2179674" cy="71670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ED613AC-796E-4CFB-A2F0-23C7A87269EF}"/>
              </a:ext>
            </a:extLst>
          </p:cNvPr>
          <p:cNvSpPr/>
          <p:nvPr/>
        </p:nvSpPr>
        <p:spPr>
          <a:xfrm>
            <a:off x="1073889" y="5023016"/>
            <a:ext cx="2126511" cy="2126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26320B-6BF5-470B-B471-EF6F7383DC25}"/>
              </a:ext>
            </a:extLst>
          </p:cNvPr>
          <p:cNvSpPr/>
          <p:nvPr/>
        </p:nvSpPr>
        <p:spPr>
          <a:xfrm>
            <a:off x="2273300" y="1511300"/>
            <a:ext cx="685800" cy="111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Left 3">
            <a:extLst>
              <a:ext uri="{FF2B5EF4-FFF2-40B4-BE49-F238E27FC236}">
                <a16:creationId xmlns:a16="http://schemas.microsoft.com/office/drawing/2014/main" id="{8277585B-AE65-4F06-A2BA-E99158A7E4A0}"/>
              </a:ext>
            </a:extLst>
          </p:cNvPr>
          <p:cNvSpPr/>
          <p:nvPr/>
        </p:nvSpPr>
        <p:spPr>
          <a:xfrm>
            <a:off x="2432304" y="1139403"/>
            <a:ext cx="1609344" cy="371897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111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5280"/>
            <a:ext cx="7620000" cy="944562"/>
          </a:xfrm>
        </p:spPr>
        <p:txBody>
          <a:bodyPr/>
          <a:lstStyle/>
          <a:p>
            <a:pPr algn="ctr"/>
            <a:r>
              <a:rPr lang="en-US" dirty="0">
                <a:latin typeface="+mn-lt"/>
              </a:rPr>
              <a:t>Categories</a:t>
            </a:r>
          </a:p>
        </p:txBody>
      </p:sp>
      <p:sp>
        <p:nvSpPr>
          <p:cNvPr id="4" name="Rectangle 3"/>
          <p:cNvSpPr/>
          <p:nvPr/>
        </p:nvSpPr>
        <p:spPr>
          <a:xfrm>
            <a:off x="6654800" y="2036555"/>
            <a:ext cx="40894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28600" defTabSz="914400">
              <a:buClr>
                <a:srgbClr val="001E50"/>
              </a:buClr>
              <a:buFont typeface="Wingdings" panose="05000000000000000000" pitchFamily="2" charset="2"/>
              <a:buChar char="§"/>
              <a:defRPr/>
            </a:pPr>
            <a:r>
              <a:rPr lang="en-US" sz="2200" dirty="0">
                <a:solidFill>
                  <a:srgbClr val="001E50"/>
                </a:solidFill>
                <a:latin typeface="Calibri"/>
              </a:rPr>
              <a:t>Search for an existing category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F050FB-9969-456D-A283-14CC1C6BFB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477561"/>
            <a:ext cx="2249619" cy="6236749"/>
          </a:xfrm>
          <a:prstGeom prst="rect">
            <a:avLst/>
          </a:prstGeom>
        </p:spPr>
      </p:pic>
      <p:sp>
        <p:nvSpPr>
          <p:cNvPr id="6" name="Arrow: Left 5">
            <a:extLst>
              <a:ext uri="{FF2B5EF4-FFF2-40B4-BE49-F238E27FC236}">
                <a16:creationId xmlns:a16="http://schemas.microsoft.com/office/drawing/2014/main" id="{3B8E4392-8715-42E6-AABA-68B00FD5541F}"/>
              </a:ext>
            </a:extLst>
          </p:cNvPr>
          <p:cNvSpPr/>
          <p:nvPr/>
        </p:nvSpPr>
        <p:spPr>
          <a:xfrm>
            <a:off x="3542271" y="2798104"/>
            <a:ext cx="2248929" cy="469557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80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ED7F143-5157-421F-B74C-7AA53984B1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896" y="974035"/>
            <a:ext cx="11251095" cy="427382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2912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2AB421D-9571-4D72-9A18-4FC3B4A8E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0135" y="16312"/>
            <a:ext cx="7620000" cy="944562"/>
          </a:xfrm>
        </p:spPr>
        <p:txBody>
          <a:bodyPr/>
          <a:lstStyle/>
          <a:p>
            <a:pPr algn="ctr"/>
            <a:r>
              <a:rPr lang="en-US" dirty="0">
                <a:latin typeface="+mn-lt"/>
              </a:rPr>
              <a:t>Category Details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7E6F6D-1F29-482E-B6A0-9FB75C86AA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879" y="2057400"/>
            <a:ext cx="11470945" cy="34290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247128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04800"/>
            <a:ext cx="7620000" cy="944562"/>
          </a:xfrm>
        </p:spPr>
        <p:txBody>
          <a:bodyPr/>
          <a:lstStyle/>
          <a:p>
            <a:pPr algn="ctr"/>
            <a:r>
              <a:rPr lang="en-US" dirty="0">
                <a:latin typeface="+mn-lt"/>
              </a:rPr>
              <a:t>Category Details - Summary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FF6102-72ED-40A3-AAB3-EC35B1610E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995" y="1935126"/>
            <a:ext cx="11344940" cy="4146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84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50838"/>
            <a:ext cx="9372600" cy="1338814"/>
          </a:xfrm>
        </p:spPr>
        <p:txBody>
          <a:bodyPr/>
          <a:lstStyle/>
          <a:p>
            <a:pPr marL="114300" algn="ctr">
              <a:spcBef>
                <a:spcPct val="20000"/>
              </a:spcBef>
              <a:buClr>
                <a:srgbClr val="001E50"/>
              </a:buClr>
            </a:pPr>
            <a:r>
              <a:rPr lang="en-US" dirty="0">
                <a:latin typeface="+mn-lt"/>
              </a:rPr>
              <a:t>Category Details – Subcategories</a:t>
            </a:r>
            <a:br>
              <a:rPr lang="en-US" dirty="0">
                <a:latin typeface="+mn-lt"/>
              </a:rPr>
            </a:br>
            <a:r>
              <a:rPr lang="en-US" sz="2200" dirty="0">
                <a:latin typeface="+mn-lt"/>
              </a:rPr>
              <a:t> </a:t>
            </a:r>
            <a:endParaRPr lang="en-US" dirty="0"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B418DC-CCEA-4036-80F6-972EE274D8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313" y="1490869"/>
            <a:ext cx="11851183" cy="435333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695126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2AB421D-9571-4D72-9A18-4FC3B4A8E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0135" y="16312"/>
            <a:ext cx="7620000" cy="944562"/>
          </a:xfrm>
        </p:spPr>
        <p:txBody>
          <a:bodyPr/>
          <a:lstStyle/>
          <a:p>
            <a:pPr algn="ctr"/>
            <a:r>
              <a:rPr lang="en-US" dirty="0">
                <a:latin typeface="+mn-lt"/>
              </a:rPr>
              <a:t>Subcategory Details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3211681-78D3-42CF-8E38-0C24BD5F7D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425" y="1121438"/>
            <a:ext cx="11504261" cy="426557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3934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2AB421D-9571-4D72-9A18-4FC3B4A8E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0135" y="16312"/>
            <a:ext cx="7620000" cy="944562"/>
          </a:xfrm>
        </p:spPr>
        <p:txBody>
          <a:bodyPr/>
          <a:lstStyle/>
          <a:p>
            <a:pPr algn="ctr"/>
            <a:r>
              <a:rPr lang="en-US" dirty="0">
                <a:latin typeface="+mn-lt"/>
              </a:rPr>
              <a:t>Subcategory Details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5900B4-A46E-432A-8374-C2E02DEC26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856" y="1282147"/>
            <a:ext cx="11456420" cy="398559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188899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5829300" y="2057401"/>
            <a:ext cx="4159828" cy="2362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Garamond" panose="02020404030301010803" pitchFamily="18" charset="0"/>
                <a:ea typeface="+mj-ea"/>
                <a:cs typeface="+mj-cs"/>
              </a:defRPr>
            </a:lvl1pPr>
          </a:lstStyle>
          <a:p>
            <a:pPr algn="ctr">
              <a:defRPr/>
            </a:pPr>
            <a:br>
              <a:rPr lang="en-US" dirty="0">
                <a:solidFill>
                  <a:srgbClr val="001E50"/>
                </a:solidFill>
              </a:rPr>
            </a:br>
            <a:br>
              <a:rPr lang="en-US" dirty="0">
                <a:solidFill>
                  <a:srgbClr val="001E50"/>
                </a:solidFill>
              </a:rPr>
            </a:br>
            <a:r>
              <a:rPr lang="en-US" dirty="0">
                <a:solidFill>
                  <a:srgbClr val="001E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History to s</a:t>
            </a:r>
            <a:r>
              <a:rPr lang="en-US" dirty="0">
                <a:solidFill>
                  <a:srgbClr val="001E50"/>
                </a:solidFill>
                <a:latin typeface="Calibri"/>
              </a:rPr>
              <a:t>earch for </a:t>
            </a:r>
            <a:r>
              <a:rPr lang="en-US" dirty="0" err="1">
                <a:solidFill>
                  <a:srgbClr val="001E50"/>
                </a:solidFill>
                <a:latin typeface="Calibri"/>
              </a:rPr>
              <a:t>eWIC</a:t>
            </a:r>
            <a:r>
              <a:rPr lang="en-US" dirty="0">
                <a:solidFill>
                  <a:srgbClr val="001E50"/>
                </a:solidFill>
                <a:latin typeface="Calibri"/>
              </a:rPr>
              <a:t> Transactions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C4BA5BB-AF0B-4057-A4F0-F737A3F938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7390" y="182893"/>
            <a:ext cx="2249619" cy="6236749"/>
          </a:xfrm>
          <a:prstGeom prst="rect">
            <a:avLst/>
          </a:prstGeom>
        </p:spPr>
      </p:pic>
      <p:sp>
        <p:nvSpPr>
          <p:cNvPr id="6" name="Arrow: Left 5">
            <a:extLst>
              <a:ext uri="{FF2B5EF4-FFF2-40B4-BE49-F238E27FC236}">
                <a16:creationId xmlns:a16="http://schemas.microsoft.com/office/drawing/2014/main" id="{618B0506-5111-42A9-9135-2ADF204E62CC}"/>
              </a:ext>
            </a:extLst>
          </p:cNvPr>
          <p:cNvSpPr/>
          <p:nvPr/>
        </p:nvSpPr>
        <p:spPr>
          <a:xfrm>
            <a:off x="2495380" y="3670940"/>
            <a:ext cx="2248929" cy="469557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36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2F11DD3-C8FF-440D-BCE8-B1D98ECBB1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366" y="864704"/>
            <a:ext cx="11390154" cy="436327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839934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8153400" cy="1143000"/>
          </a:xfrm>
        </p:spPr>
        <p:txBody>
          <a:bodyPr>
            <a:normAutofit fontScale="90000"/>
          </a:bodyPr>
          <a:lstStyle/>
          <a:p>
            <a:pPr marL="342900" indent="-228600" algn="ctr">
              <a:spcBef>
                <a:spcPct val="20000"/>
              </a:spcBef>
            </a:pPr>
            <a:br>
              <a:rPr lang="en-US" dirty="0"/>
            </a:br>
            <a:br>
              <a:rPr lang="en-US" dirty="0"/>
            </a:br>
            <a:r>
              <a:rPr lang="en-US" dirty="0">
                <a:latin typeface="+mn-lt"/>
              </a:rPr>
              <a:t>Michigan Users Login</a:t>
            </a:r>
            <a:br>
              <a:rPr lang="en-US" dirty="0"/>
            </a:br>
            <a:r>
              <a:rPr lang="en-US" sz="2200" spc="0" dirty="0">
                <a:solidFill>
                  <a:srgbClr val="001E50"/>
                </a:solidFill>
                <a:latin typeface="Calibri"/>
                <a:ea typeface="+mn-ea"/>
                <a:cs typeface="+mn-cs"/>
              </a:rPr>
              <a:t>Enter your User ID and Password</a:t>
            </a:r>
            <a:br>
              <a:rPr lang="en-US" sz="2200" spc="0" dirty="0">
                <a:solidFill>
                  <a:srgbClr val="001E50"/>
                </a:solidFill>
                <a:latin typeface="Calibri"/>
                <a:ea typeface="+mn-ea"/>
                <a:cs typeface="+mn-cs"/>
              </a:rPr>
            </a:br>
            <a:br>
              <a:rPr lang="en-US" dirty="0"/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70555EA-9156-43B1-AF19-4675692C24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43100" y="1450295"/>
            <a:ext cx="7620000" cy="4452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26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7620000" cy="944562"/>
          </a:xfrm>
        </p:spPr>
        <p:txBody>
          <a:bodyPr/>
          <a:lstStyle/>
          <a:p>
            <a:pPr algn="ctr"/>
            <a:r>
              <a:rPr lang="en-US" dirty="0">
                <a:latin typeface="+mn-lt"/>
              </a:rPr>
              <a:t>Search Filter -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7188DB-5718-4091-B2D0-53E21C0AEF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1009" y="1219200"/>
            <a:ext cx="4349747" cy="536416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96856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7620000" cy="944562"/>
          </a:xfrm>
        </p:spPr>
        <p:txBody>
          <a:bodyPr/>
          <a:lstStyle/>
          <a:p>
            <a:pPr algn="ctr"/>
            <a:r>
              <a:rPr lang="en-US" dirty="0">
                <a:latin typeface="+mn-lt"/>
              </a:rPr>
              <a:t>Search Filter - View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43F7E6-2ABA-40B8-9CBA-0D40BB559E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913" y="1540566"/>
            <a:ext cx="11107565" cy="438315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053357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2AB421D-9571-4D72-9A18-4FC3B4A8E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0135" y="16312"/>
            <a:ext cx="7620000" cy="944562"/>
          </a:xfrm>
        </p:spPr>
        <p:txBody>
          <a:bodyPr/>
          <a:lstStyle/>
          <a:p>
            <a:pPr algn="ctr"/>
            <a:r>
              <a:rPr lang="en-US" dirty="0">
                <a:latin typeface="+mn-lt"/>
              </a:rPr>
              <a:t>Transaction Details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6FB1CCF-9C9C-4AEA-83C9-1B9A8FBB85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135" y="1285938"/>
            <a:ext cx="11291978" cy="425015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963345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7620000" cy="944562"/>
          </a:xfrm>
        </p:spPr>
        <p:txBody>
          <a:bodyPr/>
          <a:lstStyle/>
          <a:p>
            <a:pPr algn="ctr"/>
            <a:r>
              <a:rPr lang="en-US" dirty="0">
                <a:latin typeface="+mn-lt"/>
              </a:rPr>
              <a:t>Transaction Details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55553E-55F1-44ED-B63E-10A770F58B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711" y="797443"/>
            <a:ext cx="11685181" cy="532691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1109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286596E7-89C3-485B-A9A5-693EACA09E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75039" y="316741"/>
            <a:ext cx="6683300" cy="6224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404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1208"/>
            <a:ext cx="10515600" cy="1325563"/>
          </a:xfrm>
        </p:spPr>
        <p:txBody>
          <a:bodyPr/>
          <a:lstStyle/>
          <a:p>
            <a:pPr algn="ctr"/>
            <a:r>
              <a:rPr lang="en-US" sz="2200" dirty="0">
                <a:latin typeface="+mn-lt"/>
              </a:rPr>
              <a:t>         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47C5D7E-9A8C-4E15-9EB5-3239B7BD43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65313" y="1434549"/>
            <a:ext cx="10903225" cy="4091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440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74638"/>
            <a:ext cx="7772400" cy="1143000"/>
          </a:xfrm>
        </p:spPr>
        <p:txBody>
          <a:bodyPr/>
          <a:lstStyle/>
          <a:p>
            <a:pPr algn="ctr"/>
            <a:r>
              <a:rPr lang="en-US" dirty="0">
                <a:latin typeface="+mn-lt"/>
              </a:rPr>
              <a:t>Managing Your Account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0F85F5-A493-46C8-AD5B-9B3C54A69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endParaRPr lang="en-US" dirty="0">
              <a:latin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2D3A69-B341-4BB3-B841-981E2B103C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9200" y="533401"/>
            <a:ext cx="609664" cy="6223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2EF5717-37F7-4EDF-95B7-ACE8BC0840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3208" y="1687459"/>
            <a:ext cx="3105583" cy="384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89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7620000" cy="944562"/>
          </a:xfrm>
        </p:spPr>
        <p:txBody>
          <a:bodyPr/>
          <a:lstStyle/>
          <a:p>
            <a:pPr algn="ctr"/>
            <a:r>
              <a:rPr lang="en-US" dirty="0">
                <a:latin typeface="+mn-lt"/>
              </a:rPr>
              <a:t>Profile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B29CE8-3B67-4BA2-AE58-8CD0B13FF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9809" y="6019800"/>
            <a:ext cx="2743200" cy="365125"/>
          </a:xfrm>
        </p:spPr>
        <p:txBody>
          <a:bodyPr/>
          <a:lstStyle/>
          <a:p>
            <a:pPr defTabSz="914400"/>
            <a:endParaRPr lang="en-US" dirty="0">
              <a:latin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7E35F7-7F9C-4C73-9439-A08F68FF13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576" y="1066800"/>
            <a:ext cx="3105583" cy="384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902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4368" y="0"/>
            <a:ext cx="7620000" cy="944562"/>
          </a:xfrm>
        </p:spPr>
        <p:txBody>
          <a:bodyPr/>
          <a:lstStyle/>
          <a:p>
            <a:pPr algn="ctr"/>
            <a:r>
              <a:rPr lang="en-US" dirty="0">
                <a:latin typeface="+mn-lt"/>
              </a:rPr>
              <a:t>Profile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4368" y="762000"/>
            <a:ext cx="7620000" cy="5257800"/>
          </a:xfrm>
        </p:spPr>
        <p:txBody>
          <a:bodyPr/>
          <a:lstStyle/>
          <a:p>
            <a:pPr marL="114300" indent="0" algn="ctr">
              <a:buNone/>
            </a:pPr>
            <a:endParaRPr lang="en-US" b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24D13B-7E78-4815-A31A-98197C50D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defRPr/>
            </a:pPr>
            <a:endParaRPr lang="en-US" dirty="0">
              <a:latin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00E960-3888-4EDA-92AD-5F9CC521C3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339" y="689114"/>
            <a:ext cx="9591261" cy="566723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60067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10568</TotalTime>
  <Words>2715</Words>
  <Application>Microsoft Office PowerPoint</Application>
  <PresentationFormat>Widescreen</PresentationFormat>
  <Paragraphs>380</Paragraphs>
  <Slides>43</Slides>
  <Notes>43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51" baseType="lpstr">
      <vt:lpstr>Arial</vt:lpstr>
      <vt:lpstr>Calibri</vt:lpstr>
      <vt:lpstr>Calibri Light</vt:lpstr>
      <vt:lpstr>Garamond</vt:lpstr>
      <vt:lpstr>Gill Sans MT</vt:lpstr>
      <vt:lpstr>Wingdings</vt:lpstr>
      <vt:lpstr>Gallery</vt:lpstr>
      <vt:lpstr>Office Theme</vt:lpstr>
      <vt:lpstr>WIC Direct training</vt:lpstr>
      <vt:lpstr>Getting Started</vt:lpstr>
      <vt:lpstr>  WIC Direct Log On Page To log in, select the appropriate login button under ‘Use another service to login’.  </vt:lpstr>
      <vt:lpstr>  Michigan Users Login Enter your User ID and Password  </vt:lpstr>
      <vt:lpstr>PowerPoint Presentation</vt:lpstr>
      <vt:lpstr>          </vt:lpstr>
      <vt:lpstr>Managing Your Account  </vt:lpstr>
      <vt:lpstr>Profile</vt:lpstr>
      <vt:lpstr>Profile</vt:lpstr>
      <vt:lpstr>User Settings</vt:lpstr>
      <vt:lpstr>User Settings</vt:lpstr>
      <vt:lpstr>Logout</vt:lpstr>
      <vt:lpstr>WIC Direct Functions</vt:lpstr>
      <vt:lpstr>PowerPoint Presentation</vt:lpstr>
      <vt:lpstr>PowerPoint Presentation</vt:lpstr>
      <vt:lpstr>Search Filter</vt:lpstr>
      <vt:lpstr>Search Filter - View</vt:lpstr>
      <vt:lpstr>Search – Other Options</vt:lpstr>
      <vt:lpstr>Account Details</vt:lpstr>
      <vt:lpstr>Account Details - Summary</vt:lpstr>
      <vt:lpstr>Account Details - Cardholder</vt:lpstr>
      <vt:lpstr>Account Details - Cardholder</vt:lpstr>
      <vt:lpstr>Account Details – Benefits </vt:lpstr>
      <vt:lpstr>Account Details – Benefit Audit</vt:lpstr>
      <vt:lpstr>PowerPoint Presentation</vt:lpstr>
      <vt:lpstr>PowerPoint Presentation</vt:lpstr>
      <vt:lpstr>PowerPoint Presentation</vt:lpstr>
      <vt:lpstr>Search Filter – List</vt:lpstr>
      <vt:lpstr>Vendor Details</vt:lpstr>
      <vt:lpstr>Vendor Details - Summary</vt:lpstr>
      <vt:lpstr>Categories</vt:lpstr>
      <vt:lpstr>PowerPoint Presentation</vt:lpstr>
      <vt:lpstr>Category Details</vt:lpstr>
      <vt:lpstr>Category Details - Summary</vt:lpstr>
      <vt:lpstr>Category Details – Subcategories  </vt:lpstr>
      <vt:lpstr>Subcategory Details</vt:lpstr>
      <vt:lpstr>Subcategory Details</vt:lpstr>
      <vt:lpstr>PowerPoint Presentation</vt:lpstr>
      <vt:lpstr>PowerPoint Presentation</vt:lpstr>
      <vt:lpstr>Search Filter - Date</vt:lpstr>
      <vt:lpstr>Search Filter - View</vt:lpstr>
      <vt:lpstr>Transaction Details</vt:lpstr>
      <vt:lpstr>Transaction Details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EBT Transition update</dc:title>
  <dc:creator>Pamela Gove</dc:creator>
  <cp:lastModifiedBy>Michelle Moore</cp:lastModifiedBy>
  <cp:revision>86</cp:revision>
  <cp:lastPrinted>2021-08-11T17:07:22Z</cp:lastPrinted>
  <dcterms:created xsi:type="dcterms:W3CDTF">2021-05-18T10:36:26Z</dcterms:created>
  <dcterms:modified xsi:type="dcterms:W3CDTF">2021-10-19T16:07:11Z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a2fed65-62e7-46ea-af74-187e0c17143a_Enabled">
    <vt:lpwstr>true</vt:lpwstr>
  </property>
  <property fmtid="{D5CDD505-2E9C-101B-9397-08002B2CF9AE}" pid="3" name="MSIP_Label_3a2fed65-62e7-46ea-af74-187e0c17143a_SetDate">
    <vt:lpwstr>2021-05-19T11:53:41Z</vt:lpwstr>
  </property>
  <property fmtid="{D5CDD505-2E9C-101B-9397-08002B2CF9AE}" pid="4" name="MSIP_Label_3a2fed65-62e7-46ea-af74-187e0c17143a_Method">
    <vt:lpwstr>Privileged</vt:lpwstr>
  </property>
  <property fmtid="{D5CDD505-2E9C-101B-9397-08002B2CF9AE}" pid="5" name="MSIP_Label_3a2fed65-62e7-46ea-af74-187e0c17143a_Name">
    <vt:lpwstr>3a2fed65-62e7-46ea-af74-187e0c17143a</vt:lpwstr>
  </property>
  <property fmtid="{D5CDD505-2E9C-101B-9397-08002B2CF9AE}" pid="6" name="MSIP_Label_3a2fed65-62e7-46ea-af74-187e0c17143a_SiteId">
    <vt:lpwstr>d5fb7087-3777-42ad-966a-892ef47225d1</vt:lpwstr>
  </property>
  <property fmtid="{D5CDD505-2E9C-101B-9397-08002B2CF9AE}" pid="7" name="MSIP_Label_3a2fed65-62e7-46ea-af74-187e0c17143a_ActionId">
    <vt:lpwstr>097b9afb-9fc2-456b-86a6-5c04912f7204</vt:lpwstr>
  </property>
  <property fmtid="{D5CDD505-2E9C-101B-9397-08002B2CF9AE}" pid="8" name="MSIP_Label_3a2fed65-62e7-46ea-af74-187e0c17143a_ContentBits">
    <vt:lpwstr>0</vt:lpwstr>
  </property>
</Properties>
</file>