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1" r:id="rId2"/>
    <p:sldId id="257" r:id="rId3"/>
    <p:sldId id="272" r:id="rId4"/>
    <p:sldId id="273" r:id="rId5"/>
    <p:sldId id="264" r:id="rId6"/>
    <p:sldId id="259" r:id="rId7"/>
    <p:sldId id="261" r:id="rId8"/>
    <p:sldId id="266" r:id="rId9"/>
    <p:sldId id="274" r:id="rId10"/>
    <p:sldId id="279" r:id="rId11"/>
    <p:sldId id="277" r:id="rId12"/>
    <p:sldId id="278" r:id="rId13"/>
    <p:sldId id="280" r:id="rId14"/>
    <p:sldId id="263" r:id="rId15"/>
    <p:sldId id="269" r:id="rId16"/>
    <p:sldId id="271" r:id="rId17"/>
    <p:sldId id="276" r:id="rId18"/>
    <p:sldId id="268" r:id="rId19"/>
    <p:sldId id="282"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endroth, Alyssa (DHHS-Contractor)" initials="AA(C" lastIdx="3" clrIdx="0">
    <p:extLst>
      <p:ext uri="{19B8F6BF-5375-455C-9EA6-DF929625EA0E}">
        <p15:presenceInfo xmlns:p15="http://schemas.microsoft.com/office/powerpoint/2012/main" userId="S::AbendrothA2@michigan.gov::e8e56cf7-d835-45ce-8ec8-54149452d0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3355" autoAdjust="0"/>
  </p:normalViewPr>
  <p:slideViewPr>
    <p:cSldViewPr snapToGrid="0">
      <p:cViewPr varScale="1">
        <p:scale>
          <a:sx n="52" d="100"/>
          <a:sy n="52" d="100"/>
        </p:scale>
        <p:origin x="10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ichigan.gov/contactMDHHS" TargetMode="External"/><Relationship Id="rId1" Type="http://schemas.openxmlformats.org/officeDocument/2006/relationships/hyperlink" Target="http://www.michigan.gov/homehelp" TargetMode="Externa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3" Type="http://schemas.openxmlformats.org/officeDocument/2006/relationships/hyperlink" Target="http://www.michigan.gov/homehelp" TargetMode="External"/><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hyperlink" Target="http://www.michigan.gov/contactMDHHS" TargetMode="External"/><Relationship Id="rId5" Type="http://schemas.openxmlformats.org/officeDocument/2006/relationships/image" Target="../media/image13.sv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A03D9-0F02-4BB8-B22C-B8220396B67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9565A0A-EDFB-480C-8BFA-DF77D3246140}">
      <dgm:prSet/>
      <dgm:spPr/>
      <dgm:t>
        <a:bodyPr/>
        <a:lstStyle/>
        <a:p>
          <a:r>
            <a:rPr lang="en-US" b="0" i="0" baseline="0" dirty="0">
              <a:latin typeface="Arial" panose="020B0604020202020204" pitchFamily="34" charset="0"/>
              <a:cs typeface="Arial" panose="020B0604020202020204" pitchFamily="34" charset="0"/>
            </a:rPr>
            <a:t>Home Help is a program administered by the Michigan Department of Health and Human Services (MDHHS). </a:t>
          </a:r>
          <a:endParaRPr lang="en-US" dirty="0">
            <a:latin typeface="Arial" panose="020B0604020202020204" pitchFamily="34" charset="0"/>
            <a:cs typeface="Arial" panose="020B0604020202020204" pitchFamily="34" charset="0"/>
          </a:endParaRPr>
        </a:p>
      </dgm:t>
    </dgm:pt>
    <dgm:pt modelId="{71C21CAF-EC82-4CDB-A00A-D9F8888BB950}" type="parTrans" cxnId="{77C02045-1261-44A1-B98D-C73ED646930C}">
      <dgm:prSet/>
      <dgm:spPr/>
      <dgm:t>
        <a:bodyPr/>
        <a:lstStyle/>
        <a:p>
          <a:endParaRPr lang="en-US"/>
        </a:p>
      </dgm:t>
    </dgm:pt>
    <dgm:pt modelId="{2F6D2F64-7869-4E23-AE25-BC6EC9308B23}" type="sibTrans" cxnId="{77C02045-1261-44A1-B98D-C73ED646930C}">
      <dgm:prSet/>
      <dgm:spPr/>
      <dgm:t>
        <a:bodyPr/>
        <a:lstStyle/>
        <a:p>
          <a:endParaRPr lang="en-US"/>
        </a:p>
      </dgm:t>
    </dgm:pt>
    <dgm:pt modelId="{BCD03FB1-ACF5-4F9E-A7B9-40456A0187D4}">
      <dgm:prSet/>
      <dgm:spPr/>
      <dgm:t>
        <a:bodyPr/>
        <a:lstStyle/>
        <a:p>
          <a:r>
            <a:rPr lang="en-US" b="0" i="0" baseline="0" dirty="0">
              <a:latin typeface="Arial" panose="020B0604020202020204" pitchFamily="34" charset="0"/>
              <a:cs typeface="Arial" panose="020B0604020202020204" pitchFamily="34" charset="0"/>
            </a:rPr>
            <a:t>The program provides funding for qualified individuals to hire someone to assist them with their activities of daily living (ADLs) and instrumental activities of daily living (IADLs). </a:t>
          </a:r>
          <a:endParaRPr lang="en-US" dirty="0">
            <a:latin typeface="Arial" panose="020B0604020202020204" pitchFamily="34" charset="0"/>
            <a:cs typeface="Arial" panose="020B0604020202020204" pitchFamily="34" charset="0"/>
          </a:endParaRPr>
        </a:p>
      </dgm:t>
    </dgm:pt>
    <dgm:pt modelId="{7306D8B1-A243-4F6E-B06B-1AC37D8488FD}" type="parTrans" cxnId="{44268FC3-61C6-428F-8834-7DF41F758AC6}">
      <dgm:prSet/>
      <dgm:spPr/>
      <dgm:t>
        <a:bodyPr/>
        <a:lstStyle/>
        <a:p>
          <a:endParaRPr lang="en-US"/>
        </a:p>
      </dgm:t>
    </dgm:pt>
    <dgm:pt modelId="{24E68E80-5C2C-4B31-80AE-D9F7278BC1D3}" type="sibTrans" cxnId="{44268FC3-61C6-428F-8834-7DF41F758AC6}">
      <dgm:prSet/>
      <dgm:spPr/>
      <dgm:t>
        <a:bodyPr/>
        <a:lstStyle/>
        <a:p>
          <a:endParaRPr lang="en-US"/>
        </a:p>
      </dgm:t>
    </dgm:pt>
    <dgm:pt modelId="{CA1865A9-682B-47C4-974B-4D5B3C5EF49A}">
      <dgm:prSet/>
      <dgm:spPr/>
      <dgm:t>
        <a:bodyPr/>
        <a:lstStyle/>
        <a:p>
          <a:r>
            <a:rPr lang="en-US" b="0" i="0" baseline="0" dirty="0">
              <a:latin typeface="Arial" panose="020B0604020202020204" pitchFamily="34" charset="0"/>
              <a:cs typeface="Arial" panose="020B0604020202020204" pitchFamily="34" charset="0"/>
            </a:rPr>
            <a:t>It is designed to support individuals who wish to live independently in their home rather than live in an adult foster care home, home for the aged, or nursing facility.</a:t>
          </a:r>
          <a:endParaRPr lang="en-US" dirty="0">
            <a:latin typeface="Arial" panose="020B0604020202020204" pitchFamily="34" charset="0"/>
            <a:cs typeface="Arial" panose="020B0604020202020204" pitchFamily="34" charset="0"/>
          </a:endParaRPr>
        </a:p>
      </dgm:t>
    </dgm:pt>
    <dgm:pt modelId="{195AACB7-9A75-490D-AA88-3250384CC193}" type="parTrans" cxnId="{FE2D4B91-0369-4526-8D8D-1D26A4A6D95E}">
      <dgm:prSet/>
      <dgm:spPr/>
      <dgm:t>
        <a:bodyPr/>
        <a:lstStyle/>
        <a:p>
          <a:endParaRPr lang="en-US"/>
        </a:p>
      </dgm:t>
    </dgm:pt>
    <dgm:pt modelId="{BD72D541-F155-4DE1-A26C-06545437DFD2}" type="sibTrans" cxnId="{FE2D4B91-0369-4526-8D8D-1D26A4A6D95E}">
      <dgm:prSet/>
      <dgm:spPr/>
      <dgm:t>
        <a:bodyPr/>
        <a:lstStyle/>
        <a:p>
          <a:endParaRPr lang="en-US"/>
        </a:p>
      </dgm:t>
    </dgm:pt>
    <dgm:pt modelId="{E073A81C-BE1C-4B35-B536-95724E141454}" type="pres">
      <dgm:prSet presAssocID="{EABA03D9-0F02-4BB8-B22C-B8220396B67B}" presName="linear" presStyleCnt="0">
        <dgm:presLayoutVars>
          <dgm:animLvl val="lvl"/>
          <dgm:resizeHandles val="exact"/>
        </dgm:presLayoutVars>
      </dgm:prSet>
      <dgm:spPr/>
    </dgm:pt>
    <dgm:pt modelId="{9455084E-E130-4C92-87BF-BA4C1847EF18}" type="pres">
      <dgm:prSet presAssocID="{19565A0A-EDFB-480C-8BFA-DF77D3246140}" presName="parentText" presStyleLbl="node1" presStyleIdx="0" presStyleCnt="3">
        <dgm:presLayoutVars>
          <dgm:chMax val="0"/>
          <dgm:bulletEnabled val="1"/>
        </dgm:presLayoutVars>
      </dgm:prSet>
      <dgm:spPr/>
    </dgm:pt>
    <dgm:pt modelId="{AE036B68-7F3F-4DF1-BE64-0B550F962A80}" type="pres">
      <dgm:prSet presAssocID="{2F6D2F64-7869-4E23-AE25-BC6EC9308B23}" presName="spacer" presStyleCnt="0"/>
      <dgm:spPr/>
    </dgm:pt>
    <dgm:pt modelId="{F3B33E33-41E5-4DDF-84ED-0B7CA1E1A528}" type="pres">
      <dgm:prSet presAssocID="{BCD03FB1-ACF5-4F9E-A7B9-40456A0187D4}" presName="parentText" presStyleLbl="node1" presStyleIdx="1" presStyleCnt="3">
        <dgm:presLayoutVars>
          <dgm:chMax val="0"/>
          <dgm:bulletEnabled val="1"/>
        </dgm:presLayoutVars>
      </dgm:prSet>
      <dgm:spPr/>
    </dgm:pt>
    <dgm:pt modelId="{185DA0B6-12E8-4E44-9C6A-423D6C193B0D}" type="pres">
      <dgm:prSet presAssocID="{24E68E80-5C2C-4B31-80AE-D9F7278BC1D3}" presName="spacer" presStyleCnt="0"/>
      <dgm:spPr/>
    </dgm:pt>
    <dgm:pt modelId="{52C2E363-89E9-47D5-B930-46DA515B07BC}" type="pres">
      <dgm:prSet presAssocID="{CA1865A9-682B-47C4-974B-4D5B3C5EF49A}" presName="parentText" presStyleLbl="node1" presStyleIdx="2" presStyleCnt="3">
        <dgm:presLayoutVars>
          <dgm:chMax val="0"/>
          <dgm:bulletEnabled val="1"/>
        </dgm:presLayoutVars>
      </dgm:prSet>
      <dgm:spPr/>
    </dgm:pt>
  </dgm:ptLst>
  <dgm:cxnLst>
    <dgm:cxn modelId="{77C02045-1261-44A1-B98D-C73ED646930C}" srcId="{EABA03D9-0F02-4BB8-B22C-B8220396B67B}" destId="{19565A0A-EDFB-480C-8BFA-DF77D3246140}" srcOrd="0" destOrd="0" parTransId="{71C21CAF-EC82-4CDB-A00A-D9F8888BB950}" sibTransId="{2F6D2F64-7869-4E23-AE25-BC6EC9308B23}"/>
    <dgm:cxn modelId="{FE2D4B91-0369-4526-8D8D-1D26A4A6D95E}" srcId="{EABA03D9-0F02-4BB8-B22C-B8220396B67B}" destId="{CA1865A9-682B-47C4-974B-4D5B3C5EF49A}" srcOrd="2" destOrd="0" parTransId="{195AACB7-9A75-490D-AA88-3250384CC193}" sibTransId="{BD72D541-F155-4DE1-A26C-06545437DFD2}"/>
    <dgm:cxn modelId="{EE791E96-FF79-4F03-A475-5F80EA1152A3}" type="presOf" srcId="{19565A0A-EDFB-480C-8BFA-DF77D3246140}" destId="{9455084E-E130-4C92-87BF-BA4C1847EF18}" srcOrd="0" destOrd="0" presId="urn:microsoft.com/office/officeart/2005/8/layout/vList2"/>
    <dgm:cxn modelId="{EE4CCBA3-E482-4564-B96F-398C92E64CDD}" type="presOf" srcId="{BCD03FB1-ACF5-4F9E-A7B9-40456A0187D4}" destId="{F3B33E33-41E5-4DDF-84ED-0B7CA1E1A528}" srcOrd="0" destOrd="0" presId="urn:microsoft.com/office/officeart/2005/8/layout/vList2"/>
    <dgm:cxn modelId="{889906AD-A14B-41A8-9A9A-C5700C5EFE9E}" type="presOf" srcId="{CA1865A9-682B-47C4-974B-4D5B3C5EF49A}" destId="{52C2E363-89E9-47D5-B930-46DA515B07BC}" srcOrd="0" destOrd="0" presId="urn:microsoft.com/office/officeart/2005/8/layout/vList2"/>
    <dgm:cxn modelId="{44268FC3-61C6-428F-8834-7DF41F758AC6}" srcId="{EABA03D9-0F02-4BB8-B22C-B8220396B67B}" destId="{BCD03FB1-ACF5-4F9E-A7B9-40456A0187D4}" srcOrd="1" destOrd="0" parTransId="{7306D8B1-A243-4F6E-B06B-1AC37D8488FD}" sibTransId="{24E68E80-5C2C-4B31-80AE-D9F7278BC1D3}"/>
    <dgm:cxn modelId="{DE2AB9F1-B9F4-4B82-9EF9-12D1837062BF}" type="presOf" srcId="{EABA03D9-0F02-4BB8-B22C-B8220396B67B}" destId="{E073A81C-BE1C-4B35-B536-95724E141454}" srcOrd="0" destOrd="0" presId="urn:microsoft.com/office/officeart/2005/8/layout/vList2"/>
    <dgm:cxn modelId="{A3E38E26-AC23-4601-8B0F-D769E4449CE0}" type="presParOf" srcId="{E073A81C-BE1C-4B35-B536-95724E141454}" destId="{9455084E-E130-4C92-87BF-BA4C1847EF18}" srcOrd="0" destOrd="0" presId="urn:microsoft.com/office/officeart/2005/8/layout/vList2"/>
    <dgm:cxn modelId="{D198BBEF-0059-4FCD-9CAC-4F6643757B41}" type="presParOf" srcId="{E073A81C-BE1C-4B35-B536-95724E141454}" destId="{AE036B68-7F3F-4DF1-BE64-0B550F962A80}" srcOrd="1" destOrd="0" presId="urn:microsoft.com/office/officeart/2005/8/layout/vList2"/>
    <dgm:cxn modelId="{DECA0508-8D01-42C1-A706-FFC795B9CD01}" type="presParOf" srcId="{E073A81C-BE1C-4B35-B536-95724E141454}" destId="{F3B33E33-41E5-4DDF-84ED-0B7CA1E1A528}" srcOrd="2" destOrd="0" presId="urn:microsoft.com/office/officeart/2005/8/layout/vList2"/>
    <dgm:cxn modelId="{3678102C-477D-433C-B35E-102AE3FF19A7}" type="presParOf" srcId="{E073A81C-BE1C-4B35-B536-95724E141454}" destId="{185DA0B6-12E8-4E44-9C6A-423D6C193B0D}" srcOrd="3" destOrd="0" presId="urn:microsoft.com/office/officeart/2005/8/layout/vList2"/>
    <dgm:cxn modelId="{DF4B3B60-B749-4625-9E03-72B8F25D8A9F}" type="presParOf" srcId="{E073A81C-BE1C-4B35-B536-95724E141454}" destId="{52C2E363-89E9-47D5-B930-46DA515B07B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3A7AF2-B43B-4F4A-AADD-E92F4A2D02F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30D7281-35DC-440B-B881-4E394105B483}">
      <dgm:prSet/>
      <dgm:spPr/>
      <dgm:t>
        <a:bodyPr/>
        <a:lstStyle/>
        <a:p>
          <a:r>
            <a:rPr lang="en-US" dirty="0">
              <a:latin typeface="Arial" panose="020B0604020202020204" pitchFamily="34" charset="0"/>
              <a:cs typeface="Arial" panose="020B0604020202020204" pitchFamily="34" charset="0"/>
            </a:rPr>
            <a:t>The Home Help program became a statewide program administered by the Michigan Department of Health and Human Services in the early 1980s.</a:t>
          </a:r>
        </a:p>
      </dgm:t>
    </dgm:pt>
    <dgm:pt modelId="{E469A4C3-7B9C-4FA9-882F-08816068753B}" type="parTrans" cxnId="{D831D44D-2E60-4BCC-B5FE-3154AA2318C4}">
      <dgm:prSet/>
      <dgm:spPr/>
      <dgm:t>
        <a:bodyPr/>
        <a:lstStyle/>
        <a:p>
          <a:endParaRPr lang="en-US"/>
        </a:p>
      </dgm:t>
    </dgm:pt>
    <dgm:pt modelId="{5B287E89-3A43-4F68-B3FE-73FD581FCCBD}" type="sibTrans" cxnId="{D831D44D-2E60-4BCC-B5FE-3154AA2318C4}">
      <dgm:prSet/>
      <dgm:spPr/>
      <dgm:t>
        <a:bodyPr/>
        <a:lstStyle/>
        <a:p>
          <a:endParaRPr lang="en-US"/>
        </a:p>
      </dgm:t>
    </dgm:pt>
    <dgm:pt modelId="{03792B05-AC33-47BB-B82A-7476B33B7241}">
      <dgm:prSet/>
      <dgm:spPr/>
      <dgm:t>
        <a:bodyPr/>
        <a:lstStyle/>
        <a:p>
          <a:r>
            <a:rPr lang="en-US" dirty="0">
              <a:latin typeface="Arial" panose="020B0604020202020204" pitchFamily="34" charset="0"/>
              <a:cs typeface="Arial" panose="020B0604020202020204" pitchFamily="34" charset="0"/>
            </a:rPr>
            <a:t>In 2021, the average number of Home Help clients was</a:t>
          </a:r>
        </a:p>
        <a:p>
          <a:r>
            <a:rPr lang="en-US" b="1" dirty="0">
              <a:latin typeface="Arial" panose="020B0604020202020204" pitchFamily="34" charset="0"/>
              <a:cs typeface="Arial" panose="020B0604020202020204" pitchFamily="34" charset="0"/>
            </a:rPr>
            <a:t>55,000</a:t>
          </a:r>
          <a:r>
            <a:rPr lang="en-US" dirty="0">
              <a:latin typeface="Arial" panose="020B0604020202020204" pitchFamily="34" charset="0"/>
              <a:cs typeface="Arial" panose="020B0604020202020204" pitchFamily="34" charset="0"/>
            </a:rPr>
            <a:t>.</a:t>
          </a:r>
        </a:p>
      </dgm:t>
    </dgm:pt>
    <dgm:pt modelId="{C9E21266-36F1-4875-9F16-368DDE7465EC}" type="parTrans" cxnId="{B4B43516-6661-4578-A961-ECE09DA8954D}">
      <dgm:prSet/>
      <dgm:spPr/>
      <dgm:t>
        <a:bodyPr/>
        <a:lstStyle/>
        <a:p>
          <a:endParaRPr lang="en-US"/>
        </a:p>
      </dgm:t>
    </dgm:pt>
    <dgm:pt modelId="{3D292101-1FAA-4EB6-86A8-96B8EB6B6313}" type="sibTrans" cxnId="{B4B43516-6661-4578-A961-ECE09DA8954D}">
      <dgm:prSet/>
      <dgm:spPr/>
      <dgm:t>
        <a:bodyPr/>
        <a:lstStyle/>
        <a:p>
          <a:endParaRPr lang="en-US"/>
        </a:p>
      </dgm:t>
    </dgm:pt>
    <dgm:pt modelId="{340E2BB9-0730-4A86-84BB-8D20A4E78518}" type="pres">
      <dgm:prSet presAssocID="{AE3A7AF2-B43B-4F4A-AADD-E92F4A2D02FC}" presName="diagram" presStyleCnt="0">
        <dgm:presLayoutVars>
          <dgm:dir/>
          <dgm:resizeHandles val="exact"/>
        </dgm:presLayoutVars>
      </dgm:prSet>
      <dgm:spPr/>
    </dgm:pt>
    <dgm:pt modelId="{9C050012-52A5-4695-B7F9-462B888A5737}" type="pres">
      <dgm:prSet presAssocID="{330D7281-35DC-440B-B881-4E394105B483}" presName="node" presStyleLbl="node1" presStyleIdx="0" presStyleCnt="2">
        <dgm:presLayoutVars>
          <dgm:bulletEnabled val="1"/>
        </dgm:presLayoutVars>
      </dgm:prSet>
      <dgm:spPr/>
    </dgm:pt>
    <dgm:pt modelId="{C2E262EF-8844-417B-8821-B9B3FC48BF2B}" type="pres">
      <dgm:prSet presAssocID="{5B287E89-3A43-4F68-B3FE-73FD581FCCBD}" presName="sibTrans" presStyleCnt="0"/>
      <dgm:spPr/>
    </dgm:pt>
    <dgm:pt modelId="{7104BE2B-9DD8-4106-ACB3-B601B52AB882}" type="pres">
      <dgm:prSet presAssocID="{03792B05-AC33-47BB-B82A-7476B33B7241}" presName="node" presStyleLbl="node1" presStyleIdx="1" presStyleCnt="2">
        <dgm:presLayoutVars>
          <dgm:bulletEnabled val="1"/>
        </dgm:presLayoutVars>
      </dgm:prSet>
      <dgm:spPr/>
    </dgm:pt>
  </dgm:ptLst>
  <dgm:cxnLst>
    <dgm:cxn modelId="{B4B43516-6661-4578-A961-ECE09DA8954D}" srcId="{AE3A7AF2-B43B-4F4A-AADD-E92F4A2D02FC}" destId="{03792B05-AC33-47BB-B82A-7476B33B7241}" srcOrd="1" destOrd="0" parTransId="{C9E21266-36F1-4875-9F16-368DDE7465EC}" sibTransId="{3D292101-1FAA-4EB6-86A8-96B8EB6B6313}"/>
    <dgm:cxn modelId="{38EC502A-12F3-4828-8773-C426B5CEAC4A}" type="presOf" srcId="{AE3A7AF2-B43B-4F4A-AADD-E92F4A2D02FC}" destId="{340E2BB9-0730-4A86-84BB-8D20A4E78518}" srcOrd="0" destOrd="0" presId="urn:microsoft.com/office/officeart/2005/8/layout/default"/>
    <dgm:cxn modelId="{D831D44D-2E60-4BCC-B5FE-3154AA2318C4}" srcId="{AE3A7AF2-B43B-4F4A-AADD-E92F4A2D02FC}" destId="{330D7281-35DC-440B-B881-4E394105B483}" srcOrd="0" destOrd="0" parTransId="{E469A4C3-7B9C-4FA9-882F-08816068753B}" sibTransId="{5B287E89-3A43-4F68-B3FE-73FD581FCCBD}"/>
    <dgm:cxn modelId="{711796DD-E3AF-4039-94D9-890D4601980D}" type="presOf" srcId="{03792B05-AC33-47BB-B82A-7476B33B7241}" destId="{7104BE2B-9DD8-4106-ACB3-B601B52AB882}" srcOrd="0" destOrd="0" presId="urn:microsoft.com/office/officeart/2005/8/layout/default"/>
    <dgm:cxn modelId="{21A70BE7-5551-4F42-A545-1202F910C1FA}" type="presOf" srcId="{330D7281-35DC-440B-B881-4E394105B483}" destId="{9C050012-52A5-4695-B7F9-462B888A5737}" srcOrd="0" destOrd="0" presId="urn:microsoft.com/office/officeart/2005/8/layout/default"/>
    <dgm:cxn modelId="{901FBC75-DDFC-4840-B9CE-0A9F1429B383}" type="presParOf" srcId="{340E2BB9-0730-4A86-84BB-8D20A4E78518}" destId="{9C050012-52A5-4695-B7F9-462B888A5737}" srcOrd="0" destOrd="0" presId="urn:microsoft.com/office/officeart/2005/8/layout/default"/>
    <dgm:cxn modelId="{D9979DBF-5501-484E-A0D6-A8AC655E90DC}" type="presParOf" srcId="{340E2BB9-0730-4A86-84BB-8D20A4E78518}" destId="{C2E262EF-8844-417B-8821-B9B3FC48BF2B}" srcOrd="1" destOrd="0" presId="urn:microsoft.com/office/officeart/2005/8/layout/default"/>
    <dgm:cxn modelId="{D66404AE-5253-4F3B-998E-221C8402C53B}" type="presParOf" srcId="{340E2BB9-0730-4A86-84BB-8D20A4E78518}" destId="{7104BE2B-9DD8-4106-ACB3-B601B52AB88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52D340-1F12-4633-975A-D8AD920C4E3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359FDB3-E990-4F68-83BA-55815C8175AC}">
      <dgm:prSet custT="1"/>
      <dgm:spPr/>
      <dgm:t>
        <a:bodyPr/>
        <a:lstStyle/>
        <a:p>
          <a:r>
            <a:rPr lang="en-US" sz="2000" b="0" i="0" baseline="0" dirty="0">
              <a:latin typeface="Arial" panose="020B0604020202020204" pitchFamily="34" charset="0"/>
              <a:cs typeface="Arial" panose="020B0604020202020204" pitchFamily="34" charset="0"/>
            </a:rPr>
            <a:t>Examples of tasks performed by a service animal may include but are not limited to the following: </a:t>
          </a:r>
          <a:endParaRPr lang="en-US" sz="2000" b="0" dirty="0">
            <a:latin typeface="Arial" panose="020B0604020202020204" pitchFamily="34" charset="0"/>
            <a:cs typeface="Arial" panose="020B0604020202020204" pitchFamily="34" charset="0"/>
          </a:endParaRPr>
        </a:p>
      </dgm:t>
    </dgm:pt>
    <dgm:pt modelId="{77EE2013-454F-4F91-9324-53BFF34438FB}" type="parTrans" cxnId="{436F64CE-8B58-4097-93B3-DA2B472E1A38}">
      <dgm:prSet/>
      <dgm:spPr/>
      <dgm:t>
        <a:bodyPr/>
        <a:lstStyle/>
        <a:p>
          <a:endParaRPr lang="en-US"/>
        </a:p>
      </dgm:t>
    </dgm:pt>
    <dgm:pt modelId="{6E29E09C-C94D-494F-8ED8-F42F7B6FB83D}" type="sibTrans" cxnId="{436F64CE-8B58-4097-93B3-DA2B472E1A38}">
      <dgm:prSet/>
      <dgm:spPr/>
      <dgm:t>
        <a:bodyPr/>
        <a:lstStyle/>
        <a:p>
          <a:endParaRPr lang="en-US"/>
        </a:p>
      </dgm:t>
    </dgm:pt>
    <dgm:pt modelId="{2F6C4738-DA7E-4F61-B341-338AFC2710D5}">
      <dgm:prSet custT="1"/>
      <dgm:spPr/>
      <dgm:t>
        <a:bodyPr/>
        <a:lstStyle/>
        <a:p>
          <a:r>
            <a:rPr lang="en-US" sz="1600" b="0" i="0" baseline="0" dirty="0">
              <a:latin typeface="Arial" panose="020B0604020202020204" pitchFamily="34" charset="0"/>
              <a:cs typeface="Arial" panose="020B0604020202020204" pitchFamily="34" charset="0"/>
            </a:rPr>
            <a:t>Guiding individuals who are blind. </a:t>
          </a:r>
          <a:endParaRPr lang="en-US" sz="1600" dirty="0">
            <a:latin typeface="Arial" panose="020B0604020202020204" pitchFamily="34" charset="0"/>
            <a:cs typeface="Arial" panose="020B0604020202020204" pitchFamily="34" charset="0"/>
          </a:endParaRPr>
        </a:p>
      </dgm:t>
    </dgm:pt>
    <dgm:pt modelId="{0FB8B639-C0F4-4ADC-AD78-28D060A20EF7}" type="parTrans" cxnId="{FECAD0C6-1A3B-4581-9693-B2BA26FFA264}">
      <dgm:prSet/>
      <dgm:spPr/>
      <dgm:t>
        <a:bodyPr/>
        <a:lstStyle/>
        <a:p>
          <a:endParaRPr lang="en-US"/>
        </a:p>
      </dgm:t>
    </dgm:pt>
    <dgm:pt modelId="{ACB5D8DF-86A1-4481-A683-0930AAB70F34}" type="sibTrans" cxnId="{FECAD0C6-1A3B-4581-9693-B2BA26FFA264}">
      <dgm:prSet/>
      <dgm:spPr/>
      <dgm:t>
        <a:bodyPr/>
        <a:lstStyle/>
        <a:p>
          <a:endParaRPr lang="en-US"/>
        </a:p>
      </dgm:t>
    </dgm:pt>
    <dgm:pt modelId="{B1DBDAFB-D552-45FD-9EBF-57072A270C6C}">
      <dgm:prSet custT="1"/>
      <dgm:spPr/>
      <dgm:t>
        <a:bodyPr/>
        <a:lstStyle/>
        <a:p>
          <a:r>
            <a:rPr lang="en-US" sz="1600" b="0" i="0" baseline="0" dirty="0">
              <a:latin typeface="Arial" panose="020B0604020202020204" pitchFamily="34" charset="0"/>
              <a:cs typeface="Arial" panose="020B0604020202020204" pitchFamily="34" charset="0"/>
            </a:rPr>
            <a:t>Alerting individuals who are deaf. </a:t>
          </a:r>
          <a:endParaRPr lang="en-US" sz="1600" dirty="0">
            <a:latin typeface="Arial" panose="020B0604020202020204" pitchFamily="34" charset="0"/>
            <a:cs typeface="Arial" panose="020B0604020202020204" pitchFamily="34" charset="0"/>
          </a:endParaRPr>
        </a:p>
      </dgm:t>
    </dgm:pt>
    <dgm:pt modelId="{71FC0B31-FEBB-400D-8B41-648F4F1E7382}" type="parTrans" cxnId="{253532D1-155E-4B9C-88A3-B1E238AC100C}">
      <dgm:prSet/>
      <dgm:spPr/>
      <dgm:t>
        <a:bodyPr/>
        <a:lstStyle/>
        <a:p>
          <a:endParaRPr lang="en-US"/>
        </a:p>
      </dgm:t>
    </dgm:pt>
    <dgm:pt modelId="{37CF64EC-1EDD-42A0-8DB6-291EFC2D2EED}" type="sibTrans" cxnId="{253532D1-155E-4B9C-88A3-B1E238AC100C}">
      <dgm:prSet/>
      <dgm:spPr/>
      <dgm:t>
        <a:bodyPr/>
        <a:lstStyle/>
        <a:p>
          <a:endParaRPr lang="en-US"/>
        </a:p>
      </dgm:t>
    </dgm:pt>
    <dgm:pt modelId="{E0C54B84-112C-43BC-9BFF-A997DE320781}">
      <dgm:prSet custT="1"/>
      <dgm:spPr/>
      <dgm:t>
        <a:bodyPr/>
        <a:lstStyle/>
        <a:p>
          <a:r>
            <a:rPr lang="en-US" sz="1600" b="0" i="0" baseline="0" dirty="0">
              <a:latin typeface="Arial" panose="020B0604020202020204" pitchFamily="34" charset="0"/>
              <a:cs typeface="Arial" panose="020B0604020202020204" pitchFamily="34" charset="0"/>
            </a:rPr>
            <a:t>Pulling a wheelchair. </a:t>
          </a:r>
          <a:endParaRPr lang="en-US" sz="1600" dirty="0">
            <a:latin typeface="Arial" panose="020B0604020202020204" pitchFamily="34" charset="0"/>
            <a:cs typeface="Arial" panose="020B0604020202020204" pitchFamily="34" charset="0"/>
          </a:endParaRPr>
        </a:p>
      </dgm:t>
    </dgm:pt>
    <dgm:pt modelId="{2CE37DA5-98DD-4149-8B2C-5E3ECF200CAD}" type="parTrans" cxnId="{75DB25BA-4735-48E3-8A14-D3B406C34A67}">
      <dgm:prSet/>
      <dgm:spPr/>
      <dgm:t>
        <a:bodyPr/>
        <a:lstStyle/>
        <a:p>
          <a:endParaRPr lang="en-US"/>
        </a:p>
      </dgm:t>
    </dgm:pt>
    <dgm:pt modelId="{558D77BE-A6D3-4188-B5A1-176E33C4EB15}" type="sibTrans" cxnId="{75DB25BA-4735-48E3-8A14-D3B406C34A67}">
      <dgm:prSet/>
      <dgm:spPr/>
      <dgm:t>
        <a:bodyPr/>
        <a:lstStyle/>
        <a:p>
          <a:endParaRPr lang="en-US"/>
        </a:p>
      </dgm:t>
    </dgm:pt>
    <dgm:pt modelId="{B89CA76D-0EB8-4A56-94DA-4AC94ACDDD38}">
      <dgm:prSet custT="1"/>
      <dgm:spPr/>
      <dgm:t>
        <a:bodyPr/>
        <a:lstStyle/>
        <a:p>
          <a:r>
            <a:rPr lang="en-US" sz="1600" b="0" i="0" baseline="0" dirty="0">
              <a:latin typeface="Arial" panose="020B0604020202020204" pitchFamily="34" charset="0"/>
              <a:cs typeface="Arial" panose="020B0604020202020204" pitchFamily="34" charset="0"/>
            </a:rPr>
            <a:t>Alerting and protecting individuals with a seizure disorder. </a:t>
          </a:r>
          <a:endParaRPr lang="en-US" sz="1600" dirty="0">
            <a:latin typeface="Arial" panose="020B0604020202020204" pitchFamily="34" charset="0"/>
            <a:cs typeface="Arial" panose="020B0604020202020204" pitchFamily="34" charset="0"/>
          </a:endParaRPr>
        </a:p>
      </dgm:t>
    </dgm:pt>
    <dgm:pt modelId="{D0B43DF0-2DEC-4918-BB4E-7406CD4BF505}" type="parTrans" cxnId="{DB67ABD7-A562-4FA0-85DA-8DE70BE09293}">
      <dgm:prSet/>
      <dgm:spPr/>
      <dgm:t>
        <a:bodyPr/>
        <a:lstStyle/>
        <a:p>
          <a:endParaRPr lang="en-US"/>
        </a:p>
      </dgm:t>
    </dgm:pt>
    <dgm:pt modelId="{3F9BC00C-BBCB-4E57-B697-5F3A4B2CA808}" type="sibTrans" cxnId="{DB67ABD7-A562-4FA0-85DA-8DE70BE09293}">
      <dgm:prSet/>
      <dgm:spPr/>
      <dgm:t>
        <a:bodyPr/>
        <a:lstStyle/>
        <a:p>
          <a:endParaRPr lang="en-US"/>
        </a:p>
      </dgm:t>
    </dgm:pt>
    <dgm:pt modelId="{02A9C673-FDE7-4033-8C38-720B6BBDA2EA}">
      <dgm:prSet custT="1"/>
      <dgm:spPr/>
      <dgm:t>
        <a:bodyPr/>
        <a:lstStyle/>
        <a:p>
          <a:r>
            <a:rPr lang="en-US" sz="1600" b="0" i="0" baseline="0" dirty="0">
              <a:latin typeface="Arial" panose="020B0604020202020204" pitchFamily="34" charset="0"/>
              <a:cs typeface="Arial" panose="020B0604020202020204" pitchFamily="34" charset="0"/>
            </a:rPr>
            <a:t>Reminding individuals with mental illness to take prescribed medications. </a:t>
          </a:r>
          <a:endParaRPr lang="en-US" sz="1600" dirty="0">
            <a:latin typeface="Arial" panose="020B0604020202020204" pitchFamily="34" charset="0"/>
            <a:cs typeface="Arial" panose="020B0604020202020204" pitchFamily="34" charset="0"/>
          </a:endParaRPr>
        </a:p>
      </dgm:t>
    </dgm:pt>
    <dgm:pt modelId="{D03AB26F-6A27-4B24-A1B7-63CA593D47AA}" type="parTrans" cxnId="{2DB9B242-BA89-40CF-ACC8-16734B7A17DC}">
      <dgm:prSet/>
      <dgm:spPr/>
      <dgm:t>
        <a:bodyPr/>
        <a:lstStyle/>
        <a:p>
          <a:endParaRPr lang="en-US"/>
        </a:p>
      </dgm:t>
    </dgm:pt>
    <dgm:pt modelId="{51081CB7-FADF-4083-8E7D-65CA48878FCF}" type="sibTrans" cxnId="{2DB9B242-BA89-40CF-ACC8-16734B7A17DC}">
      <dgm:prSet/>
      <dgm:spPr/>
      <dgm:t>
        <a:bodyPr/>
        <a:lstStyle/>
        <a:p>
          <a:endParaRPr lang="en-US"/>
        </a:p>
      </dgm:t>
    </dgm:pt>
    <dgm:pt modelId="{423C5AF2-40D4-48C5-A3EB-845FC73F78BC}">
      <dgm:prSet custT="1"/>
      <dgm:spPr/>
      <dgm:t>
        <a:bodyPr/>
        <a:lstStyle/>
        <a:p>
          <a:r>
            <a:rPr lang="en-US" sz="1600" b="0" i="0" baseline="0" dirty="0">
              <a:latin typeface="Arial" panose="020B0604020202020204" pitchFamily="34" charset="0"/>
              <a:cs typeface="Arial" panose="020B0604020202020204" pitchFamily="34" charset="0"/>
            </a:rPr>
            <a:t>Calming individuals with Post Traumatic Stress Disorder (PTSD) during an anxiety attack. </a:t>
          </a:r>
          <a:endParaRPr lang="en-US" sz="1600" dirty="0">
            <a:latin typeface="Arial" panose="020B0604020202020204" pitchFamily="34" charset="0"/>
            <a:cs typeface="Arial" panose="020B0604020202020204" pitchFamily="34" charset="0"/>
          </a:endParaRPr>
        </a:p>
      </dgm:t>
    </dgm:pt>
    <dgm:pt modelId="{B39C7A6C-2B76-4421-9F2D-AE6D85E795A8}" type="parTrans" cxnId="{BE271E20-7D18-40E4-AECF-3C7977F51FCB}">
      <dgm:prSet/>
      <dgm:spPr/>
      <dgm:t>
        <a:bodyPr/>
        <a:lstStyle/>
        <a:p>
          <a:endParaRPr lang="en-US"/>
        </a:p>
      </dgm:t>
    </dgm:pt>
    <dgm:pt modelId="{B77AB70A-52BA-4E11-B526-819ECE5E6375}" type="sibTrans" cxnId="{BE271E20-7D18-40E4-AECF-3C7977F51FCB}">
      <dgm:prSet/>
      <dgm:spPr/>
      <dgm:t>
        <a:bodyPr/>
        <a:lstStyle/>
        <a:p>
          <a:endParaRPr lang="en-US"/>
        </a:p>
      </dgm:t>
    </dgm:pt>
    <dgm:pt modelId="{2E1B9DC9-889C-400B-BB96-D23A6B1045A3}" type="pres">
      <dgm:prSet presAssocID="{1D52D340-1F12-4633-975A-D8AD920C4E31}" presName="diagram" presStyleCnt="0">
        <dgm:presLayoutVars>
          <dgm:dir/>
          <dgm:resizeHandles val="exact"/>
        </dgm:presLayoutVars>
      </dgm:prSet>
      <dgm:spPr/>
    </dgm:pt>
    <dgm:pt modelId="{F7273EE3-127C-4549-B904-4FA1A3F18995}" type="pres">
      <dgm:prSet presAssocID="{A359FDB3-E990-4F68-83BA-55815C8175AC}" presName="node" presStyleLbl="node1" presStyleIdx="0" presStyleCnt="7" custScaleY="185130" custLinFactNeighborX="-3795" custLinFactNeighborY="55172">
        <dgm:presLayoutVars>
          <dgm:bulletEnabled val="1"/>
        </dgm:presLayoutVars>
      </dgm:prSet>
      <dgm:spPr/>
    </dgm:pt>
    <dgm:pt modelId="{7E17B197-7668-4D44-9B95-1377D87C6E5A}" type="pres">
      <dgm:prSet presAssocID="{6E29E09C-C94D-494F-8ED8-F42F7B6FB83D}" presName="sibTrans" presStyleCnt="0"/>
      <dgm:spPr/>
    </dgm:pt>
    <dgm:pt modelId="{B6848C80-62D5-4EBB-982E-58A2D815883A}" type="pres">
      <dgm:prSet presAssocID="{2F6C4738-DA7E-4F61-B341-338AFC2710D5}" presName="node" presStyleLbl="node1" presStyleIdx="1" presStyleCnt="7">
        <dgm:presLayoutVars>
          <dgm:bulletEnabled val="1"/>
        </dgm:presLayoutVars>
      </dgm:prSet>
      <dgm:spPr/>
    </dgm:pt>
    <dgm:pt modelId="{B8FB25F5-8D50-44C1-B17E-E2B36043179F}" type="pres">
      <dgm:prSet presAssocID="{ACB5D8DF-86A1-4481-A683-0930AAB70F34}" presName="sibTrans" presStyleCnt="0"/>
      <dgm:spPr/>
    </dgm:pt>
    <dgm:pt modelId="{FFF1FBC3-F909-46FA-A6CB-9A9984E70705}" type="pres">
      <dgm:prSet presAssocID="{B1DBDAFB-D552-45FD-9EBF-57072A270C6C}" presName="node" presStyleLbl="node1" presStyleIdx="2" presStyleCnt="7">
        <dgm:presLayoutVars>
          <dgm:bulletEnabled val="1"/>
        </dgm:presLayoutVars>
      </dgm:prSet>
      <dgm:spPr/>
    </dgm:pt>
    <dgm:pt modelId="{B48F5499-5E71-4BCA-A547-4E06F4516027}" type="pres">
      <dgm:prSet presAssocID="{37CF64EC-1EDD-42A0-8DB6-291EFC2D2EED}" presName="sibTrans" presStyleCnt="0"/>
      <dgm:spPr/>
    </dgm:pt>
    <dgm:pt modelId="{BD365885-6777-495E-9FD8-60561A9AD37E}" type="pres">
      <dgm:prSet presAssocID="{E0C54B84-112C-43BC-9BFF-A997DE320781}" presName="node" presStyleLbl="node1" presStyleIdx="3" presStyleCnt="7">
        <dgm:presLayoutVars>
          <dgm:bulletEnabled val="1"/>
        </dgm:presLayoutVars>
      </dgm:prSet>
      <dgm:spPr/>
    </dgm:pt>
    <dgm:pt modelId="{129F5E39-F939-410E-BF02-D235B5011B70}" type="pres">
      <dgm:prSet presAssocID="{558D77BE-A6D3-4188-B5A1-176E33C4EB15}" presName="sibTrans" presStyleCnt="0"/>
      <dgm:spPr/>
    </dgm:pt>
    <dgm:pt modelId="{3B415561-8A4C-40B5-983D-D0D2B5231E24}" type="pres">
      <dgm:prSet presAssocID="{B89CA76D-0EB8-4A56-94DA-4AC94ACDDD38}" presName="node" presStyleLbl="node1" presStyleIdx="4" presStyleCnt="7" custLinFactNeighborX="55596" custLinFactNeighborY="-43854">
        <dgm:presLayoutVars>
          <dgm:bulletEnabled val="1"/>
        </dgm:presLayoutVars>
      </dgm:prSet>
      <dgm:spPr/>
    </dgm:pt>
    <dgm:pt modelId="{EE9F837D-C94C-4D51-8089-1545F52270DF}" type="pres">
      <dgm:prSet presAssocID="{3F9BC00C-BBCB-4E57-B697-5F3A4B2CA808}" presName="sibTrans" presStyleCnt="0"/>
      <dgm:spPr/>
    </dgm:pt>
    <dgm:pt modelId="{B01CC767-566A-4784-A065-4A6630EB53D9}" type="pres">
      <dgm:prSet presAssocID="{02A9C673-FDE7-4033-8C38-720B6BBDA2EA}" presName="node" presStyleLbl="node1" presStyleIdx="5" presStyleCnt="7" custLinFactNeighborX="55171" custLinFactNeighborY="-42440">
        <dgm:presLayoutVars>
          <dgm:bulletEnabled val="1"/>
        </dgm:presLayoutVars>
      </dgm:prSet>
      <dgm:spPr/>
    </dgm:pt>
    <dgm:pt modelId="{6813BA07-EDA1-4A2C-9599-7395CB8D1645}" type="pres">
      <dgm:prSet presAssocID="{51081CB7-FADF-4083-8E7D-65CA48878FCF}" presName="sibTrans" presStyleCnt="0"/>
      <dgm:spPr/>
    </dgm:pt>
    <dgm:pt modelId="{633843D7-6BBA-47C5-942C-AD1F3B35897D}" type="pres">
      <dgm:prSet presAssocID="{423C5AF2-40D4-48C5-A3EB-845FC73F78BC}" presName="node" presStyleLbl="node1" presStyleIdx="6" presStyleCnt="7" custLinFactNeighborX="55171" custLinFactNeighborY="-42439">
        <dgm:presLayoutVars>
          <dgm:bulletEnabled val="1"/>
        </dgm:presLayoutVars>
      </dgm:prSet>
      <dgm:spPr/>
    </dgm:pt>
  </dgm:ptLst>
  <dgm:cxnLst>
    <dgm:cxn modelId="{6B59E112-ECBA-40F2-A32B-083756C7CA2A}" type="presOf" srcId="{2F6C4738-DA7E-4F61-B341-338AFC2710D5}" destId="{B6848C80-62D5-4EBB-982E-58A2D815883A}" srcOrd="0" destOrd="0" presId="urn:microsoft.com/office/officeart/2005/8/layout/default"/>
    <dgm:cxn modelId="{BE271E20-7D18-40E4-AECF-3C7977F51FCB}" srcId="{1D52D340-1F12-4633-975A-D8AD920C4E31}" destId="{423C5AF2-40D4-48C5-A3EB-845FC73F78BC}" srcOrd="6" destOrd="0" parTransId="{B39C7A6C-2B76-4421-9F2D-AE6D85E795A8}" sibTransId="{B77AB70A-52BA-4E11-B526-819ECE5E6375}"/>
    <dgm:cxn modelId="{4CACDD23-23B3-4E06-AD8E-528E5E8BE9F9}" type="presOf" srcId="{02A9C673-FDE7-4033-8C38-720B6BBDA2EA}" destId="{B01CC767-566A-4784-A065-4A6630EB53D9}" srcOrd="0" destOrd="0" presId="urn:microsoft.com/office/officeart/2005/8/layout/default"/>
    <dgm:cxn modelId="{2DB9B242-BA89-40CF-ACC8-16734B7A17DC}" srcId="{1D52D340-1F12-4633-975A-D8AD920C4E31}" destId="{02A9C673-FDE7-4033-8C38-720B6BBDA2EA}" srcOrd="5" destOrd="0" parTransId="{D03AB26F-6A27-4B24-A1B7-63CA593D47AA}" sibTransId="{51081CB7-FADF-4083-8E7D-65CA48878FCF}"/>
    <dgm:cxn modelId="{79A8FD66-F402-4E0A-BCB3-FB6A26EC01E8}" type="presOf" srcId="{1D52D340-1F12-4633-975A-D8AD920C4E31}" destId="{2E1B9DC9-889C-400B-BB96-D23A6B1045A3}" srcOrd="0" destOrd="0" presId="urn:microsoft.com/office/officeart/2005/8/layout/default"/>
    <dgm:cxn modelId="{05C1AA49-831B-4CBB-81FB-5F6997AD966F}" type="presOf" srcId="{E0C54B84-112C-43BC-9BFF-A997DE320781}" destId="{BD365885-6777-495E-9FD8-60561A9AD37E}" srcOrd="0" destOrd="0" presId="urn:microsoft.com/office/officeart/2005/8/layout/default"/>
    <dgm:cxn modelId="{D625878F-2549-4FCF-B9D6-FF3E7604F7A1}" type="presOf" srcId="{B1DBDAFB-D552-45FD-9EBF-57072A270C6C}" destId="{FFF1FBC3-F909-46FA-A6CB-9A9984E70705}" srcOrd="0" destOrd="0" presId="urn:microsoft.com/office/officeart/2005/8/layout/default"/>
    <dgm:cxn modelId="{88126CA1-128D-414C-9A6E-C713585E0811}" type="presOf" srcId="{423C5AF2-40D4-48C5-A3EB-845FC73F78BC}" destId="{633843D7-6BBA-47C5-942C-AD1F3B35897D}" srcOrd="0" destOrd="0" presId="urn:microsoft.com/office/officeart/2005/8/layout/default"/>
    <dgm:cxn modelId="{75DB25BA-4735-48E3-8A14-D3B406C34A67}" srcId="{1D52D340-1F12-4633-975A-D8AD920C4E31}" destId="{E0C54B84-112C-43BC-9BFF-A997DE320781}" srcOrd="3" destOrd="0" parTransId="{2CE37DA5-98DD-4149-8B2C-5E3ECF200CAD}" sibTransId="{558D77BE-A6D3-4188-B5A1-176E33C4EB15}"/>
    <dgm:cxn modelId="{FECAD0C6-1A3B-4581-9693-B2BA26FFA264}" srcId="{1D52D340-1F12-4633-975A-D8AD920C4E31}" destId="{2F6C4738-DA7E-4F61-B341-338AFC2710D5}" srcOrd="1" destOrd="0" parTransId="{0FB8B639-C0F4-4ADC-AD78-28D060A20EF7}" sibTransId="{ACB5D8DF-86A1-4481-A683-0930AAB70F34}"/>
    <dgm:cxn modelId="{436F64CE-8B58-4097-93B3-DA2B472E1A38}" srcId="{1D52D340-1F12-4633-975A-D8AD920C4E31}" destId="{A359FDB3-E990-4F68-83BA-55815C8175AC}" srcOrd="0" destOrd="0" parTransId="{77EE2013-454F-4F91-9324-53BFF34438FB}" sibTransId="{6E29E09C-C94D-494F-8ED8-F42F7B6FB83D}"/>
    <dgm:cxn modelId="{CED0F3CE-1E60-4671-AD57-FB9361CAABE8}" type="presOf" srcId="{B89CA76D-0EB8-4A56-94DA-4AC94ACDDD38}" destId="{3B415561-8A4C-40B5-983D-D0D2B5231E24}" srcOrd="0" destOrd="0" presId="urn:microsoft.com/office/officeart/2005/8/layout/default"/>
    <dgm:cxn modelId="{253532D1-155E-4B9C-88A3-B1E238AC100C}" srcId="{1D52D340-1F12-4633-975A-D8AD920C4E31}" destId="{B1DBDAFB-D552-45FD-9EBF-57072A270C6C}" srcOrd="2" destOrd="0" parTransId="{71FC0B31-FEBB-400D-8B41-648F4F1E7382}" sibTransId="{37CF64EC-1EDD-42A0-8DB6-291EFC2D2EED}"/>
    <dgm:cxn modelId="{DB67ABD7-A562-4FA0-85DA-8DE70BE09293}" srcId="{1D52D340-1F12-4633-975A-D8AD920C4E31}" destId="{B89CA76D-0EB8-4A56-94DA-4AC94ACDDD38}" srcOrd="4" destOrd="0" parTransId="{D0B43DF0-2DEC-4918-BB4E-7406CD4BF505}" sibTransId="{3F9BC00C-BBCB-4E57-B697-5F3A4B2CA808}"/>
    <dgm:cxn modelId="{DA6346EE-2339-47FA-B20E-ED8E5F511822}" type="presOf" srcId="{A359FDB3-E990-4F68-83BA-55815C8175AC}" destId="{F7273EE3-127C-4549-B904-4FA1A3F18995}" srcOrd="0" destOrd="0" presId="urn:microsoft.com/office/officeart/2005/8/layout/default"/>
    <dgm:cxn modelId="{9B77D211-1325-43DB-936C-9D428A0A1DEA}" type="presParOf" srcId="{2E1B9DC9-889C-400B-BB96-D23A6B1045A3}" destId="{F7273EE3-127C-4549-B904-4FA1A3F18995}" srcOrd="0" destOrd="0" presId="urn:microsoft.com/office/officeart/2005/8/layout/default"/>
    <dgm:cxn modelId="{63447792-E29E-4367-AD34-6EA35E454C91}" type="presParOf" srcId="{2E1B9DC9-889C-400B-BB96-D23A6B1045A3}" destId="{7E17B197-7668-4D44-9B95-1377D87C6E5A}" srcOrd="1" destOrd="0" presId="urn:microsoft.com/office/officeart/2005/8/layout/default"/>
    <dgm:cxn modelId="{AB42FBB4-91EE-4679-BFBE-6EFD68D81A76}" type="presParOf" srcId="{2E1B9DC9-889C-400B-BB96-D23A6B1045A3}" destId="{B6848C80-62D5-4EBB-982E-58A2D815883A}" srcOrd="2" destOrd="0" presId="urn:microsoft.com/office/officeart/2005/8/layout/default"/>
    <dgm:cxn modelId="{63D80B56-EEF4-4E37-A4A1-65B7D6001E94}" type="presParOf" srcId="{2E1B9DC9-889C-400B-BB96-D23A6B1045A3}" destId="{B8FB25F5-8D50-44C1-B17E-E2B36043179F}" srcOrd="3" destOrd="0" presId="urn:microsoft.com/office/officeart/2005/8/layout/default"/>
    <dgm:cxn modelId="{5EF25A68-F2D9-49B8-8FC7-D5A1DA7F987D}" type="presParOf" srcId="{2E1B9DC9-889C-400B-BB96-D23A6B1045A3}" destId="{FFF1FBC3-F909-46FA-A6CB-9A9984E70705}" srcOrd="4" destOrd="0" presId="urn:microsoft.com/office/officeart/2005/8/layout/default"/>
    <dgm:cxn modelId="{E5BEEC9F-FF71-413E-8C6E-94085BBCE600}" type="presParOf" srcId="{2E1B9DC9-889C-400B-BB96-D23A6B1045A3}" destId="{B48F5499-5E71-4BCA-A547-4E06F4516027}" srcOrd="5" destOrd="0" presId="urn:microsoft.com/office/officeart/2005/8/layout/default"/>
    <dgm:cxn modelId="{EC01F375-8767-4767-B5D9-10F050464858}" type="presParOf" srcId="{2E1B9DC9-889C-400B-BB96-D23A6B1045A3}" destId="{BD365885-6777-495E-9FD8-60561A9AD37E}" srcOrd="6" destOrd="0" presId="urn:microsoft.com/office/officeart/2005/8/layout/default"/>
    <dgm:cxn modelId="{C71CDDC3-66FF-4218-8CC6-F860B3F17E92}" type="presParOf" srcId="{2E1B9DC9-889C-400B-BB96-D23A6B1045A3}" destId="{129F5E39-F939-410E-BF02-D235B5011B70}" srcOrd="7" destOrd="0" presId="urn:microsoft.com/office/officeart/2005/8/layout/default"/>
    <dgm:cxn modelId="{327BA6D1-188B-4D11-B7CF-7C7D2AAECD2B}" type="presParOf" srcId="{2E1B9DC9-889C-400B-BB96-D23A6B1045A3}" destId="{3B415561-8A4C-40B5-983D-D0D2B5231E24}" srcOrd="8" destOrd="0" presId="urn:microsoft.com/office/officeart/2005/8/layout/default"/>
    <dgm:cxn modelId="{5E4D4D47-E936-4215-BACE-D60B965D5BAC}" type="presParOf" srcId="{2E1B9DC9-889C-400B-BB96-D23A6B1045A3}" destId="{EE9F837D-C94C-4D51-8089-1545F52270DF}" srcOrd="9" destOrd="0" presId="urn:microsoft.com/office/officeart/2005/8/layout/default"/>
    <dgm:cxn modelId="{B620A755-1E4E-4EF3-8B82-67E94618B432}" type="presParOf" srcId="{2E1B9DC9-889C-400B-BB96-D23A6B1045A3}" destId="{B01CC767-566A-4784-A065-4A6630EB53D9}" srcOrd="10" destOrd="0" presId="urn:microsoft.com/office/officeart/2005/8/layout/default"/>
    <dgm:cxn modelId="{A9E837EE-7A6B-4D40-87B6-4A0FEC11AC31}" type="presParOf" srcId="{2E1B9DC9-889C-400B-BB96-D23A6B1045A3}" destId="{6813BA07-EDA1-4A2C-9599-7395CB8D1645}" srcOrd="11" destOrd="0" presId="urn:microsoft.com/office/officeart/2005/8/layout/default"/>
    <dgm:cxn modelId="{FAE1C8B3-11C1-4140-8521-966B59961C99}" type="presParOf" srcId="{2E1B9DC9-889C-400B-BB96-D23A6B1045A3}" destId="{633843D7-6BBA-47C5-942C-AD1F3B35897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920E98-FBCF-4353-AA61-ED3EF8A7298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A61A25D-2D71-4D5D-A215-4025A2AB2D71}">
      <dgm:prSet/>
      <dgm:spPr/>
      <dgm:t>
        <a:bodyPr/>
        <a:lstStyle/>
        <a:p>
          <a:r>
            <a:rPr lang="en-US" b="0" i="0" baseline="0" dirty="0">
              <a:latin typeface="Arial" panose="020B0604020202020204" pitchFamily="34" charset="0"/>
              <a:cs typeface="Arial" panose="020B0604020202020204" pitchFamily="34" charset="0"/>
            </a:rPr>
            <a:t>Heavy housework</a:t>
          </a:r>
          <a:endParaRPr lang="en-US" dirty="0">
            <a:latin typeface="Arial" panose="020B0604020202020204" pitchFamily="34" charset="0"/>
            <a:cs typeface="Arial" panose="020B0604020202020204" pitchFamily="34" charset="0"/>
          </a:endParaRPr>
        </a:p>
      </dgm:t>
    </dgm:pt>
    <dgm:pt modelId="{42A4A529-BE08-4859-900C-5C8BF49DB4E4}" type="parTrans" cxnId="{A101EBBE-8092-4CA2-86C3-57DDD23CCA93}">
      <dgm:prSet/>
      <dgm:spPr/>
      <dgm:t>
        <a:bodyPr/>
        <a:lstStyle/>
        <a:p>
          <a:endParaRPr lang="en-US"/>
        </a:p>
      </dgm:t>
    </dgm:pt>
    <dgm:pt modelId="{AA9658EE-4CBB-4CEA-AA62-7B208874A687}" type="sibTrans" cxnId="{A101EBBE-8092-4CA2-86C3-57DDD23CCA93}">
      <dgm:prSet/>
      <dgm:spPr/>
      <dgm:t>
        <a:bodyPr/>
        <a:lstStyle/>
        <a:p>
          <a:endParaRPr lang="en-US"/>
        </a:p>
      </dgm:t>
    </dgm:pt>
    <dgm:pt modelId="{0349BAAF-A930-4197-BDF2-7BF230187BA4}">
      <dgm:prSet/>
      <dgm:spPr/>
      <dgm:t>
        <a:bodyPr/>
        <a:lstStyle/>
        <a:p>
          <a:r>
            <a:rPr lang="en-US" b="0" i="0" baseline="0" dirty="0">
              <a:latin typeface="Arial" panose="020B0604020202020204" pitchFamily="34" charset="0"/>
              <a:cs typeface="Arial" panose="020B0604020202020204" pitchFamily="34" charset="0"/>
            </a:rPr>
            <a:t>Home repairs</a:t>
          </a:r>
          <a:endParaRPr lang="en-US" dirty="0">
            <a:latin typeface="Arial" panose="020B0604020202020204" pitchFamily="34" charset="0"/>
            <a:cs typeface="Arial" panose="020B0604020202020204" pitchFamily="34" charset="0"/>
          </a:endParaRPr>
        </a:p>
      </dgm:t>
    </dgm:pt>
    <dgm:pt modelId="{0B926CFC-3716-414D-ACBB-D14852651862}" type="parTrans" cxnId="{4924C3B7-7C0F-4CED-A703-BD13784C6C82}">
      <dgm:prSet/>
      <dgm:spPr/>
      <dgm:t>
        <a:bodyPr/>
        <a:lstStyle/>
        <a:p>
          <a:endParaRPr lang="en-US"/>
        </a:p>
      </dgm:t>
    </dgm:pt>
    <dgm:pt modelId="{B71E090B-9CB2-4CC3-9380-A5B7A2396CDF}" type="sibTrans" cxnId="{4924C3B7-7C0F-4CED-A703-BD13784C6C82}">
      <dgm:prSet/>
      <dgm:spPr/>
      <dgm:t>
        <a:bodyPr/>
        <a:lstStyle/>
        <a:p>
          <a:endParaRPr lang="en-US"/>
        </a:p>
      </dgm:t>
    </dgm:pt>
    <dgm:pt modelId="{D30C3B15-0BB5-4082-8938-6E672051989C}">
      <dgm:prSet/>
      <dgm:spPr/>
      <dgm:t>
        <a:bodyPr/>
        <a:lstStyle/>
        <a:p>
          <a:r>
            <a:rPr lang="en-US" b="0" i="0" baseline="0" dirty="0">
              <a:latin typeface="Arial" panose="020B0604020202020204" pitchFamily="34" charset="0"/>
              <a:cs typeface="Arial" panose="020B0604020202020204" pitchFamily="34" charset="0"/>
            </a:rPr>
            <a:t>Prompting or reminding someone to complete a task</a:t>
          </a:r>
          <a:endParaRPr lang="en-US" dirty="0">
            <a:latin typeface="Arial" panose="020B0604020202020204" pitchFamily="34" charset="0"/>
            <a:cs typeface="Arial" panose="020B0604020202020204" pitchFamily="34" charset="0"/>
          </a:endParaRPr>
        </a:p>
      </dgm:t>
    </dgm:pt>
    <dgm:pt modelId="{5DFDC2B4-D6DE-4148-911C-2D5303059219}" type="parTrans" cxnId="{710E7E15-2C5B-4BBD-B30E-3C6CD1B37964}">
      <dgm:prSet/>
      <dgm:spPr/>
      <dgm:t>
        <a:bodyPr/>
        <a:lstStyle/>
        <a:p>
          <a:endParaRPr lang="en-US"/>
        </a:p>
      </dgm:t>
    </dgm:pt>
    <dgm:pt modelId="{80E47F7C-92DB-46DC-931C-1C3001A5C355}" type="sibTrans" cxnId="{710E7E15-2C5B-4BBD-B30E-3C6CD1B37964}">
      <dgm:prSet/>
      <dgm:spPr/>
      <dgm:t>
        <a:bodyPr/>
        <a:lstStyle/>
        <a:p>
          <a:endParaRPr lang="en-US"/>
        </a:p>
      </dgm:t>
    </dgm:pt>
    <dgm:pt modelId="{A6CD735A-1B28-4573-B73A-F2EFEB03091A}">
      <dgm:prSet/>
      <dgm:spPr/>
      <dgm:t>
        <a:bodyPr/>
        <a:lstStyle/>
        <a:p>
          <a:r>
            <a:rPr lang="en-US" b="0" i="0" baseline="0" dirty="0">
              <a:latin typeface="Arial" panose="020B0604020202020204" pitchFamily="34" charset="0"/>
              <a:cs typeface="Arial" panose="020B0604020202020204" pitchFamily="34" charset="0"/>
            </a:rPr>
            <a:t>Supervision</a:t>
          </a:r>
          <a:endParaRPr lang="en-US" dirty="0">
            <a:latin typeface="Arial" panose="020B0604020202020204" pitchFamily="34" charset="0"/>
            <a:cs typeface="Arial" panose="020B0604020202020204" pitchFamily="34" charset="0"/>
          </a:endParaRPr>
        </a:p>
      </dgm:t>
    </dgm:pt>
    <dgm:pt modelId="{A0C3207E-671B-4585-A6C5-0708FC47DB01}" type="parTrans" cxnId="{0D2F53F0-D7DC-4CE0-AAD8-067F04AF728E}">
      <dgm:prSet/>
      <dgm:spPr/>
      <dgm:t>
        <a:bodyPr/>
        <a:lstStyle/>
        <a:p>
          <a:endParaRPr lang="en-US"/>
        </a:p>
      </dgm:t>
    </dgm:pt>
    <dgm:pt modelId="{66374C5A-9861-46E8-A38A-AF12B4106427}" type="sibTrans" cxnId="{0D2F53F0-D7DC-4CE0-AAD8-067F04AF728E}">
      <dgm:prSet/>
      <dgm:spPr/>
      <dgm:t>
        <a:bodyPr/>
        <a:lstStyle/>
        <a:p>
          <a:endParaRPr lang="en-US"/>
        </a:p>
      </dgm:t>
    </dgm:pt>
    <dgm:pt modelId="{0BF4CA46-06AF-4391-B503-7AC49A9F765C}">
      <dgm:prSet/>
      <dgm:spPr/>
      <dgm:t>
        <a:bodyPr/>
        <a:lstStyle/>
        <a:p>
          <a:r>
            <a:rPr lang="en-US" b="0" i="0" baseline="0" dirty="0">
              <a:latin typeface="Arial" panose="020B0604020202020204" pitchFamily="34" charset="0"/>
              <a:cs typeface="Arial" panose="020B0604020202020204" pitchFamily="34" charset="0"/>
            </a:rPr>
            <a:t>Transportation</a:t>
          </a:r>
          <a:endParaRPr lang="en-US" dirty="0">
            <a:latin typeface="Arial" panose="020B0604020202020204" pitchFamily="34" charset="0"/>
            <a:cs typeface="Arial" panose="020B0604020202020204" pitchFamily="34" charset="0"/>
          </a:endParaRPr>
        </a:p>
      </dgm:t>
    </dgm:pt>
    <dgm:pt modelId="{7F4F22ED-3469-480F-8453-FCEF7E3C92C3}" type="parTrans" cxnId="{B82C43F1-EC74-4BE4-9748-1179493159FE}">
      <dgm:prSet/>
      <dgm:spPr/>
      <dgm:t>
        <a:bodyPr/>
        <a:lstStyle/>
        <a:p>
          <a:endParaRPr lang="en-US"/>
        </a:p>
      </dgm:t>
    </dgm:pt>
    <dgm:pt modelId="{C3572886-9C5E-4A0A-95D1-3F222C96194F}" type="sibTrans" cxnId="{B82C43F1-EC74-4BE4-9748-1179493159FE}">
      <dgm:prSet/>
      <dgm:spPr/>
      <dgm:t>
        <a:bodyPr/>
        <a:lstStyle/>
        <a:p>
          <a:endParaRPr lang="en-US"/>
        </a:p>
      </dgm:t>
    </dgm:pt>
    <dgm:pt modelId="{2CE5489E-1DC0-4CB9-B50D-0B0F7F3C3050}">
      <dgm:prSet/>
      <dgm:spPr/>
      <dgm:t>
        <a:bodyPr/>
        <a:lstStyle/>
        <a:p>
          <a:r>
            <a:rPr lang="en-US" b="0" i="0" baseline="0" dirty="0">
              <a:latin typeface="Arial" panose="020B0604020202020204" pitchFamily="34" charset="0"/>
              <a:cs typeface="Arial" panose="020B0604020202020204" pitchFamily="34" charset="0"/>
            </a:rPr>
            <a:t>Yard work</a:t>
          </a:r>
          <a:endParaRPr lang="en-US" dirty="0">
            <a:latin typeface="Arial" panose="020B0604020202020204" pitchFamily="34" charset="0"/>
            <a:cs typeface="Arial" panose="020B0604020202020204" pitchFamily="34" charset="0"/>
          </a:endParaRPr>
        </a:p>
      </dgm:t>
    </dgm:pt>
    <dgm:pt modelId="{F7866618-33CE-4781-996A-46C28E689ADF}" type="parTrans" cxnId="{9443F77F-AD1A-4DA9-8999-DC4A7D737640}">
      <dgm:prSet/>
      <dgm:spPr/>
      <dgm:t>
        <a:bodyPr/>
        <a:lstStyle/>
        <a:p>
          <a:endParaRPr lang="en-US"/>
        </a:p>
      </dgm:t>
    </dgm:pt>
    <dgm:pt modelId="{3EE0F53E-D767-468A-B8BF-527DF7E0617D}" type="sibTrans" cxnId="{9443F77F-AD1A-4DA9-8999-DC4A7D737640}">
      <dgm:prSet/>
      <dgm:spPr/>
      <dgm:t>
        <a:bodyPr/>
        <a:lstStyle/>
        <a:p>
          <a:endParaRPr lang="en-US"/>
        </a:p>
      </dgm:t>
    </dgm:pt>
    <dgm:pt modelId="{140B7B85-35DF-4B98-8D65-75FF64B1CA22}">
      <dgm:prSet/>
      <dgm:spPr/>
      <dgm:t>
        <a:bodyPr/>
        <a:lstStyle/>
        <a:p>
          <a:r>
            <a:rPr lang="en-US" dirty="0">
              <a:latin typeface="Arial" panose="020B0604020202020204" pitchFamily="34" charset="0"/>
              <a:cs typeface="Arial" panose="020B0604020202020204" pitchFamily="34" charset="0"/>
            </a:rPr>
            <a:t>Financial services</a:t>
          </a:r>
        </a:p>
      </dgm:t>
    </dgm:pt>
    <dgm:pt modelId="{617FBE10-47F7-42FA-A44F-46975BA70115}" type="parTrans" cxnId="{4C455269-7A73-4C15-ACF7-FE1736B3BDCA}">
      <dgm:prSet/>
      <dgm:spPr/>
      <dgm:t>
        <a:bodyPr/>
        <a:lstStyle/>
        <a:p>
          <a:endParaRPr lang="en-US"/>
        </a:p>
      </dgm:t>
    </dgm:pt>
    <dgm:pt modelId="{C27336E7-4143-4330-88B4-E9DE66B13CBB}" type="sibTrans" cxnId="{4C455269-7A73-4C15-ACF7-FE1736B3BDCA}">
      <dgm:prSet/>
      <dgm:spPr/>
      <dgm:t>
        <a:bodyPr/>
        <a:lstStyle/>
        <a:p>
          <a:endParaRPr lang="en-US"/>
        </a:p>
      </dgm:t>
    </dgm:pt>
    <dgm:pt modelId="{871F839A-B287-4109-BF09-6A946C7DF17D}" type="pres">
      <dgm:prSet presAssocID="{B3920E98-FBCF-4353-AA61-ED3EF8A72985}" presName="diagram" presStyleCnt="0">
        <dgm:presLayoutVars>
          <dgm:dir/>
          <dgm:resizeHandles val="exact"/>
        </dgm:presLayoutVars>
      </dgm:prSet>
      <dgm:spPr/>
    </dgm:pt>
    <dgm:pt modelId="{AA87C997-85DD-4EF9-96EB-E76C0CB6181E}" type="pres">
      <dgm:prSet presAssocID="{5A61A25D-2D71-4D5D-A215-4025A2AB2D71}" presName="node" presStyleLbl="node1" presStyleIdx="0" presStyleCnt="7">
        <dgm:presLayoutVars>
          <dgm:bulletEnabled val="1"/>
        </dgm:presLayoutVars>
      </dgm:prSet>
      <dgm:spPr/>
    </dgm:pt>
    <dgm:pt modelId="{F9844C71-D229-4676-9398-8BD5DB6DC2D7}" type="pres">
      <dgm:prSet presAssocID="{AA9658EE-4CBB-4CEA-AA62-7B208874A687}" presName="sibTrans" presStyleCnt="0"/>
      <dgm:spPr/>
    </dgm:pt>
    <dgm:pt modelId="{C63FEB47-0B21-4C6B-9A64-8AFDFD6C65A3}" type="pres">
      <dgm:prSet presAssocID="{0349BAAF-A930-4197-BDF2-7BF230187BA4}" presName="node" presStyleLbl="node1" presStyleIdx="1" presStyleCnt="7">
        <dgm:presLayoutVars>
          <dgm:bulletEnabled val="1"/>
        </dgm:presLayoutVars>
      </dgm:prSet>
      <dgm:spPr/>
    </dgm:pt>
    <dgm:pt modelId="{203B072F-53F4-4AB3-855D-39896110C7BD}" type="pres">
      <dgm:prSet presAssocID="{B71E090B-9CB2-4CC3-9380-A5B7A2396CDF}" presName="sibTrans" presStyleCnt="0"/>
      <dgm:spPr/>
    </dgm:pt>
    <dgm:pt modelId="{4EFBC382-A934-46A2-BFF4-E3F0A0F9F70B}" type="pres">
      <dgm:prSet presAssocID="{D30C3B15-0BB5-4082-8938-6E672051989C}" presName="node" presStyleLbl="node1" presStyleIdx="2" presStyleCnt="7">
        <dgm:presLayoutVars>
          <dgm:bulletEnabled val="1"/>
        </dgm:presLayoutVars>
      </dgm:prSet>
      <dgm:spPr/>
    </dgm:pt>
    <dgm:pt modelId="{180F043E-6F9B-4DB1-B0B5-2F1F7DF08F4A}" type="pres">
      <dgm:prSet presAssocID="{80E47F7C-92DB-46DC-931C-1C3001A5C355}" presName="sibTrans" presStyleCnt="0"/>
      <dgm:spPr/>
    </dgm:pt>
    <dgm:pt modelId="{D3A0BF6B-812A-459A-9C1B-AB4FC40ED3CF}" type="pres">
      <dgm:prSet presAssocID="{A6CD735A-1B28-4573-B73A-F2EFEB03091A}" presName="node" presStyleLbl="node1" presStyleIdx="3" presStyleCnt="7">
        <dgm:presLayoutVars>
          <dgm:bulletEnabled val="1"/>
        </dgm:presLayoutVars>
      </dgm:prSet>
      <dgm:spPr/>
    </dgm:pt>
    <dgm:pt modelId="{8FAC2768-79A0-43EF-B8CC-52D338443829}" type="pres">
      <dgm:prSet presAssocID="{66374C5A-9861-46E8-A38A-AF12B4106427}" presName="sibTrans" presStyleCnt="0"/>
      <dgm:spPr/>
    </dgm:pt>
    <dgm:pt modelId="{A475CDF6-0A56-4174-9ED3-92A2EBEE68FB}" type="pres">
      <dgm:prSet presAssocID="{0BF4CA46-06AF-4391-B503-7AC49A9F765C}" presName="node" presStyleLbl="node1" presStyleIdx="4" presStyleCnt="7">
        <dgm:presLayoutVars>
          <dgm:bulletEnabled val="1"/>
        </dgm:presLayoutVars>
      </dgm:prSet>
      <dgm:spPr/>
    </dgm:pt>
    <dgm:pt modelId="{E1EA66F4-AEBA-46EF-B322-CA2D9B965E44}" type="pres">
      <dgm:prSet presAssocID="{C3572886-9C5E-4A0A-95D1-3F222C96194F}" presName="sibTrans" presStyleCnt="0"/>
      <dgm:spPr/>
    </dgm:pt>
    <dgm:pt modelId="{EF1F317F-57CD-43A6-9B1B-2CC70368994E}" type="pres">
      <dgm:prSet presAssocID="{2CE5489E-1DC0-4CB9-B50D-0B0F7F3C3050}" presName="node" presStyleLbl="node1" presStyleIdx="5" presStyleCnt="7">
        <dgm:presLayoutVars>
          <dgm:bulletEnabled val="1"/>
        </dgm:presLayoutVars>
      </dgm:prSet>
      <dgm:spPr/>
    </dgm:pt>
    <dgm:pt modelId="{7BED8DF2-06EE-44EA-82D3-1F7008E66793}" type="pres">
      <dgm:prSet presAssocID="{3EE0F53E-D767-468A-B8BF-527DF7E0617D}" presName="sibTrans" presStyleCnt="0"/>
      <dgm:spPr/>
    </dgm:pt>
    <dgm:pt modelId="{0A7811E7-B785-4286-9DAD-1A7BA5F8967E}" type="pres">
      <dgm:prSet presAssocID="{140B7B85-35DF-4B98-8D65-75FF64B1CA22}" presName="node" presStyleLbl="node1" presStyleIdx="6" presStyleCnt="7">
        <dgm:presLayoutVars>
          <dgm:bulletEnabled val="1"/>
        </dgm:presLayoutVars>
      </dgm:prSet>
      <dgm:spPr/>
    </dgm:pt>
  </dgm:ptLst>
  <dgm:cxnLst>
    <dgm:cxn modelId="{710E7E15-2C5B-4BBD-B30E-3C6CD1B37964}" srcId="{B3920E98-FBCF-4353-AA61-ED3EF8A72985}" destId="{D30C3B15-0BB5-4082-8938-6E672051989C}" srcOrd="2" destOrd="0" parTransId="{5DFDC2B4-D6DE-4148-911C-2D5303059219}" sibTransId="{80E47F7C-92DB-46DC-931C-1C3001A5C355}"/>
    <dgm:cxn modelId="{6786B52C-48AF-43EE-9620-43C93BAAB5A6}" type="presOf" srcId="{2CE5489E-1DC0-4CB9-B50D-0B0F7F3C3050}" destId="{EF1F317F-57CD-43A6-9B1B-2CC70368994E}" srcOrd="0" destOrd="0" presId="urn:microsoft.com/office/officeart/2005/8/layout/default"/>
    <dgm:cxn modelId="{C54B4B41-ECA7-46D5-89E3-860EB6055F4B}" type="presOf" srcId="{5A61A25D-2D71-4D5D-A215-4025A2AB2D71}" destId="{AA87C997-85DD-4EF9-96EB-E76C0CB6181E}" srcOrd="0" destOrd="0" presId="urn:microsoft.com/office/officeart/2005/8/layout/default"/>
    <dgm:cxn modelId="{4C455269-7A73-4C15-ACF7-FE1736B3BDCA}" srcId="{B3920E98-FBCF-4353-AA61-ED3EF8A72985}" destId="{140B7B85-35DF-4B98-8D65-75FF64B1CA22}" srcOrd="6" destOrd="0" parTransId="{617FBE10-47F7-42FA-A44F-46975BA70115}" sibTransId="{C27336E7-4143-4330-88B4-E9DE66B13CBB}"/>
    <dgm:cxn modelId="{00F9754B-D72B-42B1-91C9-7B7F7229751D}" type="presOf" srcId="{A6CD735A-1B28-4573-B73A-F2EFEB03091A}" destId="{D3A0BF6B-812A-459A-9C1B-AB4FC40ED3CF}" srcOrd="0" destOrd="0" presId="urn:microsoft.com/office/officeart/2005/8/layout/default"/>
    <dgm:cxn modelId="{C137BF50-1B0D-435B-A308-57A2472115C8}" type="presOf" srcId="{0BF4CA46-06AF-4391-B503-7AC49A9F765C}" destId="{A475CDF6-0A56-4174-9ED3-92A2EBEE68FB}" srcOrd="0" destOrd="0" presId="urn:microsoft.com/office/officeart/2005/8/layout/default"/>
    <dgm:cxn modelId="{294D1D76-9DA6-4F0F-AC76-8F67526A0E2E}" type="presOf" srcId="{D30C3B15-0BB5-4082-8938-6E672051989C}" destId="{4EFBC382-A934-46A2-BFF4-E3F0A0F9F70B}" srcOrd="0" destOrd="0" presId="urn:microsoft.com/office/officeart/2005/8/layout/default"/>
    <dgm:cxn modelId="{10B01178-16A1-4015-9BF6-C35FE2BE2172}" type="presOf" srcId="{0349BAAF-A930-4197-BDF2-7BF230187BA4}" destId="{C63FEB47-0B21-4C6B-9A64-8AFDFD6C65A3}" srcOrd="0" destOrd="0" presId="urn:microsoft.com/office/officeart/2005/8/layout/default"/>
    <dgm:cxn modelId="{9443F77F-AD1A-4DA9-8999-DC4A7D737640}" srcId="{B3920E98-FBCF-4353-AA61-ED3EF8A72985}" destId="{2CE5489E-1DC0-4CB9-B50D-0B0F7F3C3050}" srcOrd="5" destOrd="0" parTransId="{F7866618-33CE-4781-996A-46C28E689ADF}" sibTransId="{3EE0F53E-D767-468A-B8BF-527DF7E0617D}"/>
    <dgm:cxn modelId="{3D1BA3B2-A77A-40FF-A090-6B26B83AB2BF}" type="presOf" srcId="{B3920E98-FBCF-4353-AA61-ED3EF8A72985}" destId="{871F839A-B287-4109-BF09-6A946C7DF17D}" srcOrd="0" destOrd="0" presId="urn:microsoft.com/office/officeart/2005/8/layout/default"/>
    <dgm:cxn modelId="{4924C3B7-7C0F-4CED-A703-BD13784C6C82}" srcId="{B3920E98-FBCF-4353-AA61-ED3EF8A72985}" destId="{0349BAAF-A930-4197-BDF2-7BF230187BA4}" srcOrd="1" destOrd="0" parTransId="{0B926CFC-3716-414D-ACBB-D14852651862}" sibTransId="{B71E090B-9CB2-4CC3-9380-A5B7A2396CDF}"/>
    <dgm:cxn modelId="{EF69FABA-CE75-4A2E-A12B-4A468C29764C}" type="presOf" srcId="{140B7B85-35DF-4B98-8D65-75FF64B1CA22}" destId="{0A7811E7-B785-4286-9DAD-1A7BA5F8967E}" srcOrd="0" destOrd="0" presId="urn:microsoft.com/office/officeart/2005/8/layout/default"/>
    <dgm:cxn modelId="{A101EBBE-8092-4CA2-86C3-57DDD23CCA93}" srcId="{B3920E98-FBCF-4353-AA61-ED3EF8A72985}" destId="{5A61A25D-2D71-4D5D-A215-4025A2AB2D71}" srcOrd="0" destOrd="0" parTransId="{42A4A529-BE08-4859-900C-5C8BF49DB4E4}" sibTransId="{AA9658EE-4CBB-4CEA-AA62-7B208874A687}"/>
    <dgm:cxn modelId="{0D2F53F0-D7DC-4CE0-AAD8-067F04AF728E}" srcId="{B3920E98-FBCF-4353-AA61-ED3EF8A72985}" destId="{A6CD735A-1B28-4573-B73A-F2EFEB03091A}" srcOrd="3" destOrd="0" parTransId="{A0C3207E-671B-4585-A6C5-0708FC47DB01}" sibTransId="{66374C5A-9861-46E8-A38A-AF12B4106427}"/>
    <dgm:cxn modelId="{B82C43F1-EC74-4BE4-9748-1179493159FE}" srcId="{B3920E98-FBCF-4353-AA61-ED3EF8A72985}" destId="{0BF4CA46-06AF-4391-B503-7AC49A9F765C}" srcOrd="4" destOrd="0" parTransId="{7F4F22ED-3469-480F-8453-FCEF7E3C92C3}" sibTransId="{C3572886-9C5E-4A0A-95D1-3F222C96194F}"/>
    <dgm:cxn modelId="{46FA4CD3-51E9-415D-9EBB-9AF2B820E078}" type="presParOf" srcId="{871F839A-B287-4109-BF09-6A946C7DF17D}" destId="{AA87C997-85DD-4EF9-96EB-E76C0CB6181E}" srcOrd="0" destOrd="0" presId="urn:microsoft.com/office/officeart/2005/8/layout/default"/>
    <dgm:cxn modelId="{A0B2ACFA-1B39-4FC8-BCCA-1F15A3740F5F}" type="presParOf" srcId="{871F839A-B287-4109-BF09-6A946C7DF17D}" destId="{F9844C71-D229-4676-9398-8BD5DB6DC2D7}" srcOrd="1" destOrd="0" presId="urn:microsoft.com/office/officeart/2005/8/layout/default"/>
    <dgm:cxn modelId="{9C360A59-31F9-4EEC-A48A-295B09ACC678}" type="presParOf" srcId="{871F839A-B287-4109-BF09-6A946C7DF17D}" destId="{C63FEB47-0B21-4C6B-9A64-8AFDFD6C65A3}" srcOrd="2" destOrd="0" presId="urn:microsoft.com/office/officeart/2005/8/layout/default"/>
    <dgm:cxn modelId="{0B5CB773-F68D-4AA9-9150-AFF8BA14FD26}" type="presParOf" srcId="{871F839A-B287-4109-BF09-6A946C7DF17D}" destId="{203B072F-53F4-4AB3-855D-39896110C7BD}" srcOrd="3" destOrd="0" presId="urn:microsoft.com/office/officeart/2005/8/layout/default"/>
    <dgm:cxn modelId="{ACA54193-C8B4-483A-9A28-F6B1501D418A}" type="presParOf" srcId="{871F839A-B287-4109-BF09-6A946C7DF17D}" destId="{4EFBC382-A934-46A2-BFF4-E3F0A0F9F70B}" srcOrd="4" destOrd="0" presId="urn:microsoft.com/office/officeart/2005/8/layout/default"/>
    <dgm:cxn modelId="{54F49842-879D-4711-AEAE-63D11186BFC4}" type="presParOf" srcId="{871F839A-B287-4109-BF09-6A946C7DF17D}" destId="{180F043E-6F9B-4DB1-B0B5-2F1F7DF08F4A}" srcOrd="5" destOrd="0" presId="urn:microsoft.com/office/officeart/2005/8/layout/default"/>
    <dgm:cxn modelId="{913F7310-8656-45F1-8641-2242E406D620}" type="presParOf" srcId="{871F839A-B287-4109-BF09-6A946C7DF17D}" destId="{D3A0BF6B-812A-459A-9C1B-AB4FC40ED3CF}" srcOrd="6" destOrd="0" presId="urn:microsoft.com/office/officeart/2005/8/layout/default"/>
    <dgm:cxn modelId="{C15CBFC6-1869-4A66-AEEF-FE9CBF77E393}" type="presParOf" srcId="{871F839A-B287-4109-BF09-6A946C7DF17D}" destId="{8FAC2768-79A0-43EF-B8CC-52D338443829}" srcOrd="7" destOrd="0" presId="urn:microsoft.com/office/officeart/2005/8/layout/default"/>
    <dgm:cxn modelId="{28EEFC2A-9329-4FBC-90BE-50CCB0F4AD6B}" type="presParOf" srcId="{871F839A-B287-4109-BF09-6A946C7DF17D}" destId="{A475CDF6-0A56-4174-9ED3-92A2EBEE68FB}" srcOrd="8" destOrd="0" presId="urn:microsoft.com/office/officeart/2005/8/layout/default"/>
    <dgm:cxn modelId="{1D962C55-AB46-4D55-8E82-1CFB86B01D6B}" type="presParOf" srcId="{871F839A-B287-4109-BF09-6A946C7DF17D}" destId="{E1EA66F4-AEBA-46EF-B322-CA2D9B965E44}" srcOrd="9" destOrd="0" presId="urn:microsoft.com/office/officeart/2005/8/layout/default"/>
    <dgm:cxn modelId="{0B465E79-B339-47FA-8EEB-7ED7E791CC83}" type="presParOf" srcId="{871F839A-B287-4109-BF09-6A946C7DF17D}" destId="{EF1F317F-57CD-43A6-9B1B-2CC70368994E}" srcOrd="10" destOrd="0" presId="urn:microsoft.com/office/officeart/2005/8/layout/default"/>
    <dgm:cxn modelId="{245D9DB7-A785-48EF-AE79-A4066596D670}" type="presParOf" srcId="{871F839A-B287-4109-BF09-6A946C7DF17D}" destId="{7BED8DF2-06EE-44EA-82D3-1F7008E66793}" srcOrd="11" destOrd="0" presId="urn:microsoft.com/office/officeart/2005/8/layout/default"/>
    <dgm:cxn modelId="{BCCDC9DC-87EB-4814-BF0B-0A262E189D9A}" type="presParOf" srcId="{871F839A-B287-4109-BF09-6A946C7DF17D}" destId="{0A7811E7-B785-4286-9DAD-1A7BA5F8967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0808F5-A9B6-43C3-9B73-5244A5D3E35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4EA79DC-2F6D-42DC-81A6-036F9519FAFB}">
      <dgm:prSet/>
      <dgm:spPr/>
      <dgm:t>
        <a:bodyPr/>
        <a:lstStyle/>
        <a:p>
          <a:r>
            <a:rPr lang="en-US" dirty="0">
              <a:latin typeface="Arial" panose="020B0604020202020204" pitchFamily="34" charset="0"/>
              <a:cs typeface="Arial" panose="020B0604020202020204" pitchFamily="34" charset="0"/>
            </a:rPr>
            <a:t>The purpose of the MSA-4676, Home Help Services Agreement, is to serve as an agreement between the client and the individual caregiver/agency provider which summarizes the general requirements of employment. </a:t>
          </a:r>
        </a:p>
      </dgm:t>
    </dgm:pt>
    <dgm:pt modelId="{0BE01896-9424-46E7-9C99-D7F73CF95FD4}" type="parTrans" cxnId="{E101FF71-692A-48C9-B67C-544C09F07F0B}">
      <dgm:prSet/>
      <dgm:spPr/>
      <dgm:t>
        <a:bodyPr/>
        <a:lstStyle/>
        <a:p>
          <a:endParaRPr lang="en-US"/>
        </a:p>
      </dgm:t>
    </dgm:pt>
    <dgm:pt modelId="{A2D22724-486C-4119-B6E6-CD7F698CD5B3}" type="sibTrans" cxnId="{E101FF71-692A-48C9-B67C-544C09F07F0B}">
      <dgm:prSet/>
      <dgm:spPr/>
      <dgm:t>
        <a:bodyPr/>
        <a:lstStyle/>
        <a:p>
          <a:endParaRPr lang="en-US"/>
        </a:p>
      </dgm:t>
    </dgm:pt>
    <dgm:pt modelId="{87580283-79CB-456F-A407-CF782149CF96}">
      <dgm:prSet/>
      <dgm:spPr/>
      <dgm:t>
        <a:bodyPr/>
        <a:lstStyle/>
        <a:p>
          <a:r>
            <a:rPr lang="en-US" dirty="0">
              <a:latin typeface="Arial" panose="020B0604020202020204" pitchFamily="34" charset="0"/>
              <a:cs typeface="Arial" panose="020B0604020202020204" pitchFamily="34" charset="0"/>
            </a:rPr>
            <a:t>The services agreement documents an understanding by both parties that the client, </a:t>
          </a:r>
          <a:r>
            <a:rPr lang="en-US" b="1" dirty="0">
              <a:latin typeface="Arial" panose="020B0604020202020204" pitchFamily="34" charset="0"/>
              <a:cs typeface="Arial" panose="020B0604020202020204" pitchFamily="34" charset="0"/>
            </a:rPr>
            <a:t>not </a:t>
          </a:r>
          <a:r>
            <a:rPr lang="en-US" dirty="0">
              <a:latin typeface="Arial" panose="020B0604020202020204" pitchFamily="34" charset="0"/>
              <a:cs typeface="Arial" panose="020B0604020202020204" pitchFamily="34" charset="0"/>
            </a:rPr>
            <a:t>the State of Michigan, is the employer of the individual caregiver and/or agency provider.</a:t>
          </a:r>
        </a:p>
      </dgm:t>
    </dgm:pt>
    <dgm:pt modelId="{3DB5DA47-DF5D-47B3-AC7C-0B8657D1D244}" type="parTrans" cxnId="{F267A4B3-2C9E-4D17-86B1-259A97FC3BFD}">
      <dgm:prSet/>
      <dgm:spPr/>
      <dgm:t>
        <a:bodyPr/>
        <a:lstStyle/>
        <a:p>
          <a:endParaRPr lang="en-US"/>
        </a:p>
      </dgm:t>
    </dgm:pt>
    <dgm:pt modelId="{3A90FCAB-7F71-4963-A6B8-CEA0265DF6B1}" type="sibTrans" cxnId="{F267A4B3-2C9E-4D17-86B1-259A97FC3BFD}">
      <dgm:prSet/>
      <dgm:spPr/>
      <dgm:t>
        <a:bodyPr/>
        <a:lstStyle/>
        <a:p>
          <a:endParaRPr lang="en-US"/>
        </a:p>
      </dgm:t>
    </dgm:pt>
    <dgm:pt modelId="{B3FE65C6-932C-4F13-A267-E6F8E7C1CE89}" type="pres">
      <dgm:prSet presAssocID="{F40808F5-A9B6-43C3-9B73-5244A5D3E35D}" presName="diagram" presStyleCnt="0">
        <dgm:presLayoutVars>
          <dgm:dir/>
          <dgm:resizeHandles val="exact"/>
        </dgm:presLayoutVars>
      </dgm:prSet>
      <dgm:spPr/>
    </dgm:pt>
    <dgm:pt modelId="{7452C56C-4959-4FA4-B6EF-FFEACD0EF895}" type="pres">
      <dgm:prSet presAssocID="{04EA79DC-2F6D-42DC-81A6-036F9519FAFB}" presName="node" presStyleLbl="node1" presStyleIdx="0" presStyleCnt="2">
        <dgm:presLayoutVars>
          <dgm:bulletEnabled val="1"/>
        </dgm:presLayoutVars>
      </dgm:prSet>
      <dgm:spPr/>
    </dgm:pt>
    <dgm:pt modelId="{E70A9E30-8D7C-4777-AFE7-C959D7B25F23}" type="pres">
      <dgm:prSet presAssocID="{A2D22724-486C-4119-B6E6-CD7F698CD5B3}" presName="sibTrans" presStyleCnt="0"/>
      <dgm:spPr/>
    </dgm:pt>
    <dgm:pt modelId="{BC522D94-6E2B-4834-8582-F8C57CEF23B8}" type="pres">
      <dgm:prSet presAssocID="{87580283-79CB-456F-A407-CF782149CF96}" presName="node" presStyleLbl="node1" presStyleIdx="1" presStyleCnt="2">
        <dgm:presLayoutVars>
          <dgm:bulletEnabled val="1"/>
        </dgm:presLayoutVars>
      </dgm:prSet>
      <dgm:spPr/>
    </dgm:pt>
  </dgm:ptLst>
  <dgm:cxnLst>
    <dgm:cxn modelId="{E101FF71-692A-48C9-B67C-544C09F07F0B}" srcId="{F40808F5-A9B6-43C3-9B73-5244A5D3E35D}" destId="{04EA79DC-2F6D-42DC-81A6-036F9519FAFB}" srcOrd="0" destOrd="0" parTransId="{0BE01896-9424-46E7-9C99-D7F73CF95FD4}" sibTransId="{A2D22724-486C-4119-B6E6-CD7F698CD5B3}"/>
    <dgm:cxn modelId="{EC981975-D079-497B-A8EE-C5031F4E058D}" type="presOf" srcId="{04EA79DC-2F6D-42DC-81A6-036F9519FAFB}" destId="{7452C56C-4959-4FA4-B6EF-FFEACD0EF895}" srcOrd="0" destOrd="0" presId="urn:microsoft.com/office/officeart/2005/8/layout/default"/>
    <dgm:cxn modelId="{8ED1EEB2-AF51-4EAC-BF9E-47A7A7CC8569}" type="presOf" srcId="{F40808F5-A9B6-43C3-9B73-5244A5D3E35D}" destId="{B3FE65C6-932C-4F13-A267-E6F8E7C1CE89}" srcOrd="0" destOrd="0" presId="urn:microsoft.com/office/officeart/2005/8/layout/default"/>
    <dgm:cxn modelId="{F267A4B3-2C9E-4D17-86B1-259A97FC3BFD}" srcId="{F40808F5-A9B6-43C3-9B73-5244A5D3E35D}" destId="{87580283-79CB-456F-A407-CF782149CF96}" srcOrd="1" destOrd="0" parTransId="{3DB5DA47-DF5D-47B3-AC7C-0B8657D1D244}" sibTransId="{3A90FCAB-7F71-4963-A6B8-CEA0265DF6B1}"/>
    <dgm:cxn modelId="{EFCDE5BC-B4AA-42A6-9ADA-802D5AC04C83}" type="presOf" srcId="{87580283-79CB-456F-A407-CF782149CF96}" destId="{BC522D94-6E2B-4834-8582-F8C57CEF23B8}" srcOrd="0" destOrd="0" presId="urn:microsoft.com/office/officeart/2005/8/layout/default"/>
    <dgm:cxn modelId="{0171A3D5-B362-4723-BD6D-C9678D77AC72}" type="presParOf" srcId="{B3FE65C6-932C-4F13-A267-E6F8E7C1CE89}" destId="{7452C56C-4959-4FA4-B6EF-FFEACD0EF895}" srcOrd="0" destOrd="0" presId="urn:microsoft.com/office/officeart/2005/8/layout/default"/>
    <dgm:cxn modelId="{E1FD9573-66CD-4B34-8D4B-3930659794DB}" type="presParOf" srcId="{B3FE65C6-932C-4F13-A267-E6F8E7C1CE89}" destId="{E70A9E30-8D7C-4777-AFE7-C959D7B25F23}" srcOrd="1" destOrd="0" presId="urn:microsoft.com/office/officeart/2005/8/layout/default"/>
    <dgm:cxn modelId="{AF93AD81-523A-4D1B-9E74-6E24DD85FF77}" type="presParOf" srcId="{B3FE65C6-932C-4F13-A267-E6F8E7C1CE89}" destId="{BC522D94-6E2B-4834-8582-F8C57CEF23B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2D2C82-53E7-46DF-BB61-65DD7DEF7AF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43B39A0-89D6-4872-9C20-2E87C91B60E6}">
      <dgm:prSet/>
      <dgm:spPr/>
      <dgm:t>
        <a:bodyPr/>
        <a:lstStyle/>
        <a:p>
          <a:pPr>
            <a:lnSpc>
              <a:spcPct val="100000"/>
            </a:lnSpc>
            <a:defRPr b="1"/>
          </a:pPr>
          <a:r>
            <a:rPr lang="en-US" dirty="0">
              <a:latin typeface="Arial" panose="020B0604020202020204" pitchFamily="34" charset="0"/>
              <a:cs typeface="Arial" panose="020B0604020202020204" pitchFamily="34" charset="0"/>
            </a:rPr>
            <a:t>Home Help Provider Website</a:t>
          </a:r>
        </a:p>
        <a:p>
          <a:pPr>
            <a:defRPr b="1"/>
          </a:pPr>
          <a:endParaRPr lang="en-US" dirty="0">
            <a:latin typeface="Arial" panose="020B0604020202020204" pitchFamily="34" charset="0"/>
            <a:cs typeface="Arial" panose="020B0604020202020204" pitchFamily="34" charset="0"/>
          </a:endParaRPr>
        </a:p>
      </dgm:t>
    </dgm:pt>
    <dgm:pt modelId="{AF58D3E6-A015-4252-8BFA-669F649CCCF9}" type="parTrans" cxnId="{3E3CC8C9-9C8A-4DD7-B9BD-DD997796B193}">
      <dgm:prSet/>
      <dgm:spPr/>
      <dgm:t>
        <a:bodyPr/>
        <a:lstStyle/>
        <a:p>
          <a:endParaRPr lang="en-US"/>
        </a:p>
      </dgm:t>
    </dgm:pt>
    <dgm:pt modelId="{E382720C-547B-4D84-83DF-8DD27948A42C}" type="sibTrans" cxnId="{3E3CC8C9-9C8A-4DD7-B9BD-DD997796B193}">
      <dgm:prSet/>
      <dgm:spPr/>
      <dgm:t>
        <a:bodyPr/>
        <a:lstStyle/>
        <a:p>
          <a:endParaRPr lang="en-US"/>
        </a:p>
      </dgm:t>
    </dgm:pt>
    <dgm:pt modelId="{528BF2AD-D040-4332-A004-1B6D6253EF49}">
      <dgm:prSet custT="1"/>
      <dgm:spPr/>
      <dgm:t>
        <a:bodyPr/>
        <a:lstStyle/>
        <a:p>
          <a:pPr>
            <a:lnSpc>
              <a:spcPct val="100000"/>
            </a:lnSpc>
          </a:pPr>
          <a:r>
            <a:rPr lang="en-US" sz="1800" dirty="0">
              <a:solidFill>
                <a:schemeClr val="tx2"/>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www</a:t>
          </a:r>
          <a:r>
            <a:rPr lang="en-US" sz="1800" dirty="0">
              <a:solidFill>
                <a:srgbClr val="00206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.Michigan.gov/homehelp</a:t>
          </a:r>
          <a:endParaRPr lang="en-US" sz="1800" dirty="0">
            <a:solidFill>
              <a:srgbClr val="002060"/>
            </a:solidFill>
            <a:latin typeface="Arial" panose="020B0604020202020204" pitchFamily="34" charset="0"/>
            <a:cs typeface="Arial" panose="020B0604020202020204" pitchFamily="34" charset="0"/>
          </a:endParaRPr>
        </a:p>
      </dgm:t>
    </dgm:pt>
    <dgm:pt modelId="{3D38D715-C9D5-424E-9375-BC9C32BBB862}" type="parTrans" cxnId="{098FA645-0A02-4E3D-8852-469B31A85E94}">
      <dgm:prSet/>
      <dgm:spPr/>
      <dgm:t>
        <a:bodyPr/>
        <a:lstStyle/>
        <a:p>
          <a:endParaRPr lang="en-US"/>
        </a:p>
      </dgm:t>
    </dgm:pt>
    <dgm:pt modelId="{60727358-A6D4-4D01-8DE7-E8805FF8B2DB}" type="sibTrans" cxnId="{098FA645-0A02-4E3D-8852-469B31A85E94}">
      <dgm:prSet/>
      <dgm:spPr/>
      <dgm:t>
        <a:bodyPr/>
        <a:lstStyle/>
        <a:p>
          <a:endParaRPr lang="en-US"/>
        </a:p>
      </dgm:t>
    </dgm:pt>
    <dgm:pt modelId="{5ADA1414-0A3A-47F2-85D0-6E38B6DA4166}">
      <dgm:prSet/>
      <dgm:spPr/>
      <dgm:t>
        <a:bodyPr/>
        <a:lstStyle/>
        <a:p>
          <a:pPr>
            <a:lnSpc>
              <a:spcPct val="100000"/>
            </a:lnSpc>
            <a:defRPr b="1"/>
          </a:pPr>
          <a:r>
            <a:rPr lang="en-US" dirty="0">
              <a:latin typeface="Arial" panose="020B0604020202020204" pitchFamily="34" charset="0"/>
              <a:cs typeface="Arial" panose="020B0604020202020204" pitchFamily="34" charset="0"/>
            </a:rPr>
            <a:t>MDHHS County Offices</a:t>
          </a:r>
        </a:p>
      </dgm:t>
    </dgm:pt>
    <dgm:pt modelId="{AEAA51D4-947D-49D5-A9B1-A8AEBCDAD245}" type="parTrans" cxnId="{A255BFF8-488B-40C4-9B37-5D148228A4A2}">
      <dgm:prSet/>
      <dgm:spPr/>
      <dgm:t>
        <a:bodyPr/>
        <a:lstStyle/>
        <a:p>
          <a:endParaRPr lang="en-US"/>
        </a:p>
      </dgm:t>
    </dgm:pt>
    <dgm:pt modelId="{90390854-C9A7-45E9-9E9A-48FD9E185308}" type="sibTrans" cxnId="{A255BFF8-488B-40C4-9B37-5D148228A4A2}">
      <dgm:prSet/>
      <dgm:spPr/>
      <dgm:t>
        <a:bodyPr/>
        <a:lstStyle/>
        <a:p>
          <a:endParaRPr lang="en-US"/>
        </a:p>
      </dgm:t>
    </dgm:pt>
    <dgm:pt modelId="{AC08D370-E170-411D-9024-D1B580C88634}">
      <dgm:prSet custT="1"/>
      <dgm:spPr/>
      <dgm:t>
        <a:bodyPr/>
        <a:lstStyle/>
        <a:p>
          <a:pPr>
            <a:lnSpc>
              <a:spcPct val="100000"/>
            </a:lnSpc>
          </a:pPr>
          <a:r>
            <a:rPr lang="en-US" sz="1800" dirty="0">
              <a:solidFill>
                <a:srgbClr val="00206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www.Michigan.gov/</a:t>
          </a:r>
          <a:r>
            <a:rPr lang="en-US" sz="1800" u="sng" dirty="0">
              <a:solidFill>
                <a:srgbClr val="002060"/>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contactMDHHS</a:t>
          </a:r>
          <a:endParaRPr lang="en-US" sz="1800" u="sng" dirty="0">
            <a:solidFill>
              <a:srgbClr val="002060"/>
            </a:solidFill>
            <a:latin typeface="Arial" panose="020B0604020202020204" pitchFamily="34" charset="0"/>
            <a:cs typeface="Arial" panose="020B0604020202020204" pitchFamily="34" charset="0"/>
          </a:endParaRPr>
        </a:p>
      </dgm:t>
    </dgm:pt>
    <dgm:pt modelId="{EAFE5CB7-26C5-4907-B08F-38B04C6E3EBC}" type="parTrans" cxnId="{241DD548-98EE-4783-93A5-4CE843C3102D}">
      <dgm:prSet/>
      <dgm:spPr/>
      <dgm:t>
        <a:bodyPr/>
        <a:lstStyle/>
        <a:p>
          <a:endParaRPr lang="en-US"/>
        </a:p>
      </dgm:t>
    </dgm:pt>
    <dgm:pt modelId="{E36051F0-61FC-4BE5-9851-6D5F29CD02C8}" type="sibTrans" cxnId="{241DD548-98EE-4783-93A5-4CE843C3102D}">
      <dgm:prSet/>
      <dgm:spPr/>
      <dgm:t>
        <a:bodyPr/>
        <a:lstStyle/>
        <a:p>
          <a:endParaRPr lang="en-US"/>
        </a:p>
      </dgm:t>
    </dgm:pt>
    <dgm:pt modelId="{46B43249-2488-410C-B343-6C59768D61B4}" type="pres">
      <dgm:prSet presAssocID="{202D2C82-53E7-46DF-BB61-65DD7DEF7AF2}" presName="root" presStyleCnt="0">
        <dgm:presLayoutVars>
          <dgm:dir/>
          <dgm:resizeHandles val="exact"/>
        </dgm:presLayoutVars>
      </dgm:prSet>
      <dgm:spPr/>
    </dgm:pt>
    <dgm:pt modelId="{A89537E4-6072-45F8-B740-030227CF8BB5}" type="pres">
      <dgm:prSet presAssocID="{443B39A0-89D6-4872-9C20-2E87C91B60E6}" presName="compNode" presStyleCnt="0"/>
      <dgm:spPr/>
    </dgm:pt>
    <dgm:pt modelId="{7E11B965-E40F-407E-944C-F7AD2B7DFC7A}" type="pres">
      <dgm:prSet presAssocID="{443B39A0-89D6-4872-9C20-2E87C91B60E6}" presName="iconRect" presStyleLbl="node1" presStyleIdx="0" presStyleCnt="2" custScaleX="80595" custScaleY="78577" custLinFactNeighborX="-23007" custLinFactNeighborY="-1549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F5B967CE-6800-4B82-A0B1-0E7CB3A773F3}" type="pres">
      <dgm:prSet presAssocID="{443B39A0-89D6-4872-9C20-2E87C91B60E6}" presName="iconSpace" presStyleCnt="0"/>
      <dgm:spPr/>
    </dgm:pt>
    <dgm:pt modelId="{2D366D64-756B-4025-812C-F5045D361C88}" type="pres">
      <dgm:prSet presAssocID="{443B39A0-89D6-4872-9C20-2E87C91B60E6}" presName="parTx" presStyleLbl="revTx" presStyleIdx="0" presStyleCnt="4" custScaleY="248077" custLinFactNeighborX="1163" custLinFactNeighborY="16487">
        <dgm:presLayoutVars>
          <dgm:chMax val="0"/>
          <dgm:chPref val="0"/>
        </dgm:presLayoutVars>
      </dgm:prSet>
      <dgm:spPr/>
    </dgm:pt>
    <dgm:pt modelId="{A0F3D297-0839-429D-A967-3C3CF2768BBD}" type="pres">
      <dgm:prSet presAssocID="{443B39A0-89D6-4872-9C20-2E87C91B60E6}" presName="txSpace" presStyleCnt="0"/>
      <dgm:spPr/>
    </dgm:pt>
    <dgm:pt modelId="{5BC6003A-5A0A-441C-9EA8-71C3278248E3}" type="pres">
      <dgm:prSet presAssocID="{443B39A0-89D6-4872-9C20-2E87C91B60E6}" presName="desTx" presStyleLbl="revTx" presStyleIdx="1" presStyleCnt="4">
        <dgm:presLayoutVars/>
      </dgm:prSet>
      <dgm:spPr/>
    </dgm:pt>
    <dgm:pt modelId="{79D64DCA-F922-4645-9781-2761A5439D3F}" type="pres">
      <dgm:prSet presAssocID="{E382720C-547B-4D84-83DF-8DD27948A42C}" presName="sibTrans" presStyleCnt="0"/>
      <dgm:spPr/>
    </dgm:pt>
    <dgm:pt modelId="{E680291A-3B60-475A-B2A6-B31CBCBDA252}" type="pres">
      <dgm:prSet presAssocID="{5ADA1414-0A3A-47F2-85D0-6E38B6DA4166}" presName="compNode" presStyleCnt="0"/>
      <dgm:spPr/>
    </dgm:pt>
    <dgm:pt modelId="{386E51F5-6978-4B91-91B0-F5FEF0BB76EA}" type="pres">
      <dgm:prSet presAssocID="{5ADA1414-0A3A-47F2-85D0-6E38B6DA4166}" presName="iconRect" presStyleLbl="node1" presStyleIdx="1" presStyleCnt="2" custLinFactNeighborX="1994" custLinFactNeighborY="-2259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B8A2D151-2D46-4F9E-AB4C-365A75F3390E}" type="pres">
      <dgm:prSet presAssocID="{5ADA1414-0A3A-47F2-85D0-6E38B6DA4166}" presName="iconSpace" presStyleCnt="0"/>
      <dgm:spPr/>
    </dgm:pt>
    <dgm:pt modelId="{3A41FA17-8AF6-48B1-8BD7-809571E96F06}" type="pres">
      <dgm:prSet presAssocID="{5ADA1414-0A3A-47F2-85D0-6E38B6DA4166}" presName="parTx" presStyleLbl="revTx" presStyleIdx="2" presStyleCnt="4">
        <dgm:presLayoutVars>
          <dgm:chMax val="0"/>
          <dgm:chPref val="0"/>
        </dgm:presLayoutVars>
      </dgm:prSet>
      <dgm:spPr/>
    </dgm:pt>
    <dgm:pt modelId="{BD5D1204-3DA3-416C-A29D-C24C1D005261}" type="pres">
      <dgm:prSet presAssocID="{5ADA1414-0A3A-47F2-85D0-6E38B6DA4166}" presName="txSpace" presStyleCnt="0"/>
      <dgm:spPr/>
    </dgm:pt>
    <dgm:pt modelId="{D4B7B9FD-4627-4A80-83BC-B11221D92DD9}" type="pres">
      <dgm:prSet presAssocID="{5ADA1414-0A3A-47F2-85D0-6E38B6DA4166}" presName="desTx" presStyleLbl="revTx" presStyleIdx="3" presStyleCnt="4">
        <dgm:presLayoutVars/>
      </dgm:prSet>
      <dgm:spPr/>
    </dgm:pt>
  </dgm:ptLst>
  <dgm:cxnLst>
    <dgm:cxn modelId="{849CD82F-EB3E-4717-BC29-13E5BD0A2F7C}" type="presOf" srcId="{202D2C82-53E7-46DF-BB61-65DD7DEF7AF2}" destId="{46B43249-2488-410C-B343-6C59768D61B4}" srcOrd="0" destOrd="0" presId="urn:microsoft.com/office/officeart/2018/2/layout/IconLabelDescriptionList"/>
    <dgm:cxn modelId="{EBAEA25C-C03F-44BA-B1B5-624BD2B95BAA}" type="presOf" srcId="{528BF2AD-D040-4332-A004-1B6D6253EF49}" destId="{5BC6003A-5A0A-441C-9EA8-71C3278248E3}" srcOrd="0" destOrd="0" presId="urn:microsoft.com/office/officeart/2018/2/layout/IconLabelDescriptionList"/>
    <dgm:cxn modelId="{68CFA760-0EA2-41F2-A8D5-29EAD3A7C044}" type="presOf" srcId="{5ADA1414-0A3A-47F2-85D0-6E38B6DA4166}" destId="{3A41FA17-8AF6-48B1-8BD7-809571E96F06}" srcOrd="0" destOrd="0" presId="urn:microsoft.com/office/officeart/2018/2/layout/IconLabelDescriptionList"/>
    <dgm:cxn modelId="{098FA645-0A02-4E3D-8852-469B31A85E94}" srcId="{443B39A0-89D6-4872-9C20-2E87C91B60E6}" destId="{528BF2AD-D040-4332-A004-1B6D6253EF49}" srcOrd="0" destOrd="0" parTransId="{3D38D715-C9D5-424E-9375-BC9C32BBB862}" sibTransId="{60727358-A6D4-4D01-8DE7-E8805FF8B2DB}"/>
    <dgm:cxn modelId="{241DD548-98EE-4783-93A5-4CE843C3102D}" srcId="{5ADA1414-0A3A-47F2-85D0-6E38B6DA4166}" destId="{AC08D370-E170-411D-9024-D1B580C88634}" srcOrd="0" destOrd="0" parTransId="{EAFE5CB7-26C5-4907-B08F-38B04C6E3EBC}" sibTransId="{E36051F0-61FC-4BE5-9851-6D5F29CD02C8}"/>
    <dgm:cxn modelId="{6C732088-27D2-482C-B962-2D8AA9BE223E}" type="presOf" srcId="{AC08D370-E170-411D-9024-D1B580C88634}" destId="{D4B7B9FD-4627-4A80-83BC-B11221D92DD9}" srcOrd="0" destOrd="0" presId="urn:microsoft.com/office/officeart/2018/2/layout/IconLabelDescriptionList"/>
    <dgm:cxn modelId="{9F56DC9C-430A-4322-9CD1-18BCEC37E180}" type="presOf" srcId="{443B39A0-89D6-4872-9C20-2E87C91B60E6}" destId="{2D366D64-756B-4025-812C-F5045D361C88}" srcOrd="0" destOrd="0" presId="urn:microsoft.com/office/officeart/2018/2/layout/IconLabelDescriptionList"/>
    <dgm:cxn modelId="{3E3CC8C9-9C8A-4DD7-B9BD-DD997796B193}" srcId="{202D2C82-53E7-46DF-BB61-65DD7DEF7AF2}" destId="{443B39A0-89D6-4872-9C20-2E87C91B60E6}" srcOrd="0" destOrd="0" parTransId="{AF58D3E6-A015-4252-8BFA-669F649CCCF9}" sibTransId="{E382720C-547B-4D84-83DF-8DD27948A42C}"/>
    <dgm:cxn modelId="{A255BFF8-488B-40C4-9B37-5D148228A4A2}" srcId="{202D2C82-53E7-46DF-BB61-65DD7DEF7AF2}" destId="{5ADA1414-0A3A-47F2-85D0-6E38B6DA4166}" srcOrd="1" destOrd="0" parTransId="{AEAA51D4-947D-49D5-A9B1-A8AEBCDAD245}" sibTransId="{90390854-C9A7-45E9-9E9A-48FD9E185308}"/>
    <dgm:cxn modelId="{4BB9056A-160B-444E-BC90-6AA8170CC0FA}" type="presParOf" srcId="{46B43249-2488-410C-B343-6C59768D61B4}" destId="{A89537E4-6072-45F8-B740-030227CF8BB5}" srcOrd="0" destOrd="0" presId="urn:microsoft.com/office/officeart/2018/2/layout/IconLabelDescriptionList"/>
    <dgm:cxn modelId="{3E12A58E-13AE-482C-9499-67A7077D9D3D}" type="presParOf" srcId="{A89537E4-6072-45F8-B740-030227CF8BB5}" destId="{7E11B965-E40F-407E-944C-F7AD2B7DFC7A}" srcOrd="0" destOrd="0" presId="urn:microsoft.com/office/officeart/2018/2/layout/IconLabelDescriptionList"/>
    <dgm:cxn modelId="{ECF9E671-85B5-4D84-B87E-AE047F570390}" type="presParOf" srcId="{A89537E4-6072-45F8-B740-030227CF8BB5}" destId="{F5B967CE-6800-4B82-A0B1-0E7CB3A773F3}" srcOrd="1" destOrd="0" presId="urn:microsoft.com/office/officeart/2018/2/layout/IconLabelDescriptionList"/>
    <dgm:cxn modelId="{4729B764-53F4-486E-9F2D-D9264ADE6A8A}" type="presParOf" srcId="{A89537E4-6072-45F8-B740-030227CF8BB5}" destId="{2D366D64-756B-4025-812C-F5045D361C88}" srcOrd="2" destOrd="0" presId="urn:microsoft.com/office/officeart/2018/2/layout/IconLabelDescriptionList"/>
    <dgm:cxn modelId="{2E16844E-FCFE-4BD7-9F71-1E5D01F3F1A2}" type="presParOf" srcId="{A89537E4-6072-45F8-B740-030227CF8BB5}" destId="{A0F3D297-0839-429D-A967-3C3CF2768BBD}" srcOrd="3" destOrd="0" presId="urn:microsoft.com/office/officeart/2018/2/layout/IconLabelDescriptionList"/>
    <dgm:cxn modelId="{AF13AFA3-E773-46AC-8E04-6FF9E93F80AD}" type="presParOf" srcId="{A89537E4-6072-45F8-B740-030227CF8BB5}" destId="{5BC6003A-5A0A-441C-9EA8-71C3278248E3}" srcOrd="4" destOrd="0" presId="urn:microsoft.com/office/officeart/2018/2/layout/IconLabelDescriptionList"/>
    <dgm:cxn modelId="{095353FC-8FC4-4F5F-B280-FEAB28F319A2}" type="presParOf" srcId="{46B43249-2488-410C-B343-6C59768D61B4}" destId="{79D64DCA-F922-4645-9781-2761A5439D3F}" srcOrd="1" destOrd="0" presId="urn:microsoft.com/office/officeart/2018/2/layout/IconLabelDescriptionList"/>
    <dgm:cxn modelId="{C7AC3DE3-541C-4834-91DD-23B46607A8CA}" type="presParOf" srcId="{46B43249-2488-410C-B343-6C59768D61B4}" destId="{E680291A-3B60-475A-B2A6-B31CBCBDA252}" srcOrd="2" destOrd="0" presId="urn:microsoft.com/office/officeart/2018/2/layout/IconLabelDescriptionList"/>
    <dgm:cxn modelId="{8E802C56-0DEE-4F6A-BC5C-1C0B8FEE723C}" type="presParOf" srcId="{E680291A-3B60-475A-B2A6-B31CBCBDA252}" destId="{386E51F5-6978-4B91-91B0-F5FEF0BB76EA}" srcOrd="0" destOrd="0" presId="urn:microsoft.com/office/officeart/2018/2/layout/IconLabelDescriptionList"/>
    <dgm:cxn modelId="{3C5C1BC4-E5EF-429A-8535-AC6D08CA7922}" type="presParOf" srcId="{E680291A-3B60-475A-B2A6-B31CBCBDA252}" destId="{B8A2D151-2D46-4F9E-AB4C-365A75F3390E}" srcOrd="1" destOrd="0" presId="urn:microsoft.com/office/officeart/2018/2/layout/IconLabelDescriptionList"/>
    <dgm:cxn modelId="{7183884A-14FA-4D0C-93A8-9F3D7B078246}" type="presParOf" srcId="{E680291A-3B60-475A-B2A6-B31CBCBDA252}" destId="{3A41FA17-8AF6-48B1-8BD7-809571E96F06}" srcOrd="2" destOrd="0" presId="urn:microsoft.com/office/officeart/2018/2/layout/IconLabelDescriptionList"/>
    <dgm:cxn modelId="{9103B777-2396-49CB-874B-D2B739D459DE}" type="presParOf" srcId="{E680291A-3B60-475A-B2A6-B31CBCBDA252}" destId="{BD5D1204-3DA3-416C-A29D-C24C1D005261}" srcOrd="3" destOrd="0" presId="urn:microsoft.com/office/officeart/2018/2/layout/IconLabelDescriptionList"/>
    <dgm:cxn modelId="{D6CD66C2-CD63-4B55-AA19-680F60CD631E}" type="presParOf" srcId="{E680291A-3B60-475A-B2A6-B31CBCBDA252}" destId="{D4B7B9FD-4627-4A80-83BC-B11221D92DD9}"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5084E-E130-4C92-87BF-BA4C1847EF18}">
      <dsp:nvSpPr>
        <dsp:cNvPr id="0" name=""/>
        <dsp:cNvSpPr/>
      </dsp:nvSpPr>
      <dsp:spPr>
        <a:xfrm>
          <a:off x="0" y="275223"/>
          <a:ext cx="5641974" cy="141661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dirty="0">
              <a:latin typeface="Arial" panose="020B0604020202020204" pitchFamily="34" charset="0"/>
              <a:cs typeface="Arial" panose="020B0604020202020204" pitchFamily="34" charset="0"/>
            </a:rPr>
            <a:t>Home Help is a program administered by the Michigan Department of Health and Human Services (MDHHS). </a:t>
          </a:r>
          <a:endParaRPr lang="en-US" sz="2100" kern="1200" dirty="0">
            <a:latin typeface="Arial" panose="020B0604020202020204" pitchFamily="34" charset="0"/>
            <a:cs typeface="Arial" panose="020B0604020202020204" pitchFamily="34" charset="0"/>
          </a:endParaRPr>
        </a:p>
      </dsp:txBody>
      <dsp:txXfrm>
        <a:off x="69153" y="344376"/>
        <a:ext cx="5503668" cy="1278308"/>
      </dsp:txXfrm>
    </dsp:sp>
    <dsp:sp modelId="{F3B33E33-41E5-4DDF-84ED-0B7CA1E1A528}">
      <dsp:nvSpPr>
        <dsp:cNvPr id="0" name=""/>
        <dsp:cNvSpPr/>
      </dsp:nvSpPr>
      <dsp:spPr>
        <a:xfrm>
          <a:off x="0" y="1752317"/>
          <a:ext cx="5641974" cy="1416614"/>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dirty="0">
              <a:latin typeface="Arial" panose="020B0604020202020204" pitchFamily="34" charset="0"/>
              <a:cs typeface="Arial" panose="020B0604020202020204" pitchFamily="34" charset="0"/>
            </a:rPr>
            <a:t>The program provides funding for qualified individuals to hire someone to assist them with their activities of daily living (ADLs) and instrumental activities of daily living (IADLs). </a:t>
          </a:r>
          <a:endParaRPr lang="en-US" sz="2100" kern="1200" dirty="0">
            <a:latin typeface="Arial" panose="020B0604020202020204" pitchFamily="34" charset="0"/>
            <a:cs typeface="Arial" panose="020B0604020202020204" pitchFamily="34" charset="0"/>
          </a:endParaRPr>
        </a:p>
      </dsp:txBody>
      <dsp:txXfrm>
        <a:off x="69153" y="1821470"/>
        <a:ext cx="5503668" cy="1278308"/>
      </dsp:txXfrm>
    </dsp:sp>
    <dsp:sp modelId="{52C2E363-89E9-47D5-B930-46DA515B07BC}">
      <dsp:nvSpPr>
        <dsp:cNvPr id="0" name=""/>
        <dsp:cNvSpPr/>
      </dsp:nvSpPr>
      <dsp:spPr>
        <a:xfrm>
          <a:off x="0" y="3229412"/>
          <a:ext cx="5641974" cy="1416614"/>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dirty="0">
              <a:latin typeface="Arial" panose="020B0604020202020204" pitchFamily="34" charset="0"/>
              <a:cs typeface="Arial" panose="020B0604020202020204" pitchFamily="34" charset="0"/>
            </a:rPr>
            <a:t>It is designed to support individuals who wish to live independently in their home rather than live in an adult foster care home, home for the aged, or nursing facility.</a:t>
          </a:r>
          <a:endParaRPr lang="en-US" sz="2100" kern="1200" dirty="0">
            <a:latin typeface="Arial" panose="020B0604020202020204" pitchFamily="34" charset="0"/>
            <a:cs typeface="Arial" panose="020B0604020202020204" pitchFamily="34" charset="0"/>
          </a:endParaRPr>
        </a:p>
      </dsp:txBody>
      <dsp:txXfrm>
        <a:off x="69153" y="3298565"/>
        <a:ext cx="5503668" cy="1278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50012-52A5-4695-B7F9-462B888A5737}">
      <dsp:nvSpPr>
        <dsp:cNvPr id="0" name=""/>
        <dsp:cNvSpPr/>
      </dsp:nvSpPr>
      <dsp:spPr>
        <a:xfrm>
          <a:off x="1186" y="623092"/>
          <a:ext cx="4627566" cy="277653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The Home Help program became a statewide program administered by the Michigan Department of Health and Human Services in the early 1980s.</a:t>
          </a:r>
        </a:p>
      </dsp:txBody>
      <dsp:txXfrm>
        <a:off x="1186" y="623092"/>
        <a:ext cx="4627566" cy="2776539"/>
      </dsp:txXfrm>
    </dsp:sp>
    <dsp:sp modelId="{7104BE2B-9DD8-4106-ACB3-B601B52AB882}">
      <dsp:nvSpPr>
        <dsp:cNvPr id="0" name=""/>
        <dsp:cNvSpPr/>
      </dsp:nvSpPr>
      <dsp:spPr>
        <a:xfrm>
          <a:off x="5091509" y="623092"/>
          <a:ext cx="4627566" cy="2776539"/>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In 2021, the average number of Home Help clients was</a:t>
          </a:r>
        </a:p>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55,000</a:t>
          </a:r>
          <a:r>
            <a:rPr lang="en-US" sz="2800" kern="1200" dirty="0">
              <a:latin typeface="Arial" panose="020B0604020202020204" pitchFamily="34" charset="0"/>
              <a:cs typeface="Arial" panose="020B0604020202020204" pitchFamily="34" charset="0"/>
            </a:rPr>
            <a:t>.</a:t>
          </a:r>
        </a:p>
      </dsp:txBody>
      <dsp:txXfrm>
        <a:off x="5091509" y="623092"/>
        <a:ext cx="4627566" cy="2776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73EE3-127C-4549-B904-4FA1A3F18995}">
      <dsp:nvSpPr>
        <dsp:cNvPr id="0" name=""/>
        <dsp:cNvSpPr/>
      </dsp:nvSpPr>
      <dsp:spPr>
        <a:xfrm>
          <a:off x="187" y="735580"/>
          <a:ext cx="2221231" cy="246729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latin typeface="Arial" panose="020B0604020202020204" pitchFamily="34" charset="0"/>
              <a:cs typeface="Arial" panose="020B0604020202020204" pitchFamily="34" charset="0"/>
            </a:rPr>
            <a:t>Examples of tasks performed by a service animal may include but are not limited to the following: </a:t>
          </a:r>
          <a:endParaRPr lang="en-US" sz="2000" b="0" kern="1200" dirty="0">
            <a:latin typeface="Arial" panose="020B0604020202020204" pitchFamily="34" charset="0"/>
            <a:cs typeface="Arial" panose="020B0604020202020204" pitchFamily="34" charset="0"/>
          </a:endParaRPr>
        </a:p>
      </dsp:txBody>
      <dsp:txXfrm>
        <a:off x="187" y="735580"/>
        <a:ext cx="2221231" cy="2467299"/>
      </dsp:txXfrm>
    </dsp:sp>
    <dsp:sp modelId="{B6848C80-62D5-4EBB-982E-58A2D815883A}">
      <dsp:nvSpPr>
        <dsp:cNvPr id="0" name=""/>
        <dsp:cNvSpPr/>
      </dsp:nvSpPr>
      <dsp:spPr>
        <a:xfrm>
          <a:off x="2527837" y="567561"/>
          <a:ext cx="2221231" cy="133273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latin typeface="Arial" panose="020B0604020202020204" pitchFamily="34" charset="0"/>
              <a:cs typeface="Arial" panose="020B0604020202020204" pitchFamily="34" charset="0"/>
            </a:rPr>
            <a:t>Guiding individuals who are blind. </a:t>
          </a:r>
          <a:endParaRPr lang="en-US" sz="1600" kern="1200" dirty="0">
            <a:latin typeface="Arial" panose="020B0604020202020204" pitchFamily="34" charset="0"/>
            <a:cs typeface="Arial" panose="020B0604020202020204" pitchFamily="34" charset="0"/>
          </a:endParaRPr>
        </a:p>
      </dsp:txBody>
      <dsp:txXfrm>
        <a:off x="2527837" y="567561"/>
        <a:ext cx="2221231" cy="1332739"/>
      </dsp:txXfrm>
    </dsp:sp>
    <dsp:sp modelId="{FFF1FBC3-F909-46FA-A6CB-9A9984E70705}">
      <dsp:nvSpPr>
        <dsp:cNvPr id="0" name=""/>
        <dsp:cNvSpPr/>
      </dsp:nvSpPr>
      <dsp:spPr>
        <a:xfrm>
          <a:off x="4971192" y="567561"/>
          <a:ext cx="2221231" cy="133273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latin typeface="Arial" panose="020B0604020202020204" pitchFamily="34" charset="0"/>
              <a:cs typeface="Arial" panose="020B0604020202020204" pitchFamily="34" charset="0"/>
            </a:rPr>
            <a:t>Alerting individuals who are deaf. </a:t>
          </a:r>
          <a:endParaRPr lang="en-US" sz="1600" kern="1200" dirty="0">
            <a:latin typeface="Arial" panose="020B0604020202020204" pitchFamily="34" charset="0"/>
            <a:cs typeface="Arial" panose="020B0604020202020204" pitchFamily="34" charset="0"/>
          </a:endParaRPr>
        </a:p>
      </dsp:txBody>
      <dsp:txXfrm>
        <a:off x="4971192" y="567561"/>
        <a:ext cx="2221231" cy="1332739"/>
      </dsp:txXfrm>
    </dsp:sp>
    <dsp:sp modelId="{BD365885-6777-495E-9FD8-60561A9AD37E}">
      <dsp:nvSpPr>
        <dsp:cNvPr id="0" name=""/>
        <dsp:cNvSpPr/>
      </dsp:nvSpPr>
      <dsp:spPr>
        <a:xfrm>
          <a:off x="7414547" y="567561"/>
          <a:ext cx="2221231" cy="133273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latin typeface="Arial" panose="020B0604020202020204" pitchFamily="34" charset="0"/>
              <a:cs typeface="Arial" panose="020B0604020202020204" pitchFamily="34" charset="0"/>
            </a:rPr>
            <a:t>Pulling a wheelchair. </a:t>
          </a:r>
          <a:endParaRPr lang="en-US" sz="1600" kern="1200" dirty="0">
            <a:latin typeface="Arial" panose="020B0604020202020204" pitchFamily="34" charset="0"/>
            <a:cs typeface="Arial" panose="020B0604020202020204" pitchFamily="34" charset="0"/>
          </a:endParaRPr>
        </a:p>
      </dsp:txBody>
      <dsp:txXfrm>
        <a:off x="7414547" y="567561"/>
        <a:ext cx="2221231" cy="1332739"/>
      </dsp:txXfrm>
    </dsp:sp>
    <dsp:sp modelId="{3B415561-8A4C-40B5-983D-D0D2B5231E24}">
      <dsp:nvSpPr>
        <dsp:cNvPr id="0" name=""/>
        <dsp:cNvSpPr/>
      </dsp:nvSpPr>
      <dsp:spPr>
        <a:xfrm>
          <a:off x="2541076" y="2105245"/>
          <a:ext cx="2221231" cy="133273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latin typeface="Arial" panose="020B0604020202020204" pitchFamily="34" charset="0"/>
              <a:cs typeface="Arial" panose="020B0604020202020204" pitchFamily="34" charset="0"/>
            </a:rPr>
            <a:t>Alerting and protecting individuals with a seizure disorder. </a:t>
          </a:r>
          <a:endParaRPr lang="en-US" sz="1600" kern="1200" dirty="0">
            <a:latin typeface="Arial" panose="020B0604020202020204" pitchFamily="34" charset="0"/>
            <a:cs typeface="Arial" panose="020B0604020202020204" pitchFamily="34" charset="0"/>
          </a:endParaRPr>
        </a:p>
      </dsp:txBody>
      <dsp:txXfrm>
        <a:off x="2541076" y="2105245"/>
        <a:ext cx="2221231" cy="1332739"/>
      </dsp:txXfrm>
    </dsp:sp>
    <dsp:sp modelId="{B01CC767-566A-4784-A065-4A6630EB53D9}">
      <dsp:nvSpPr>
        <dsp:cNvPr id="0" name=""/>
        <dsp:cNvSpPr/>
      </dsp:nvSpPr>
      <dsp:spPr>
        <a:xfrm>
          <a:off x="4974990" y="2124090"/>
          <a:ext cx="2221231" cy="133273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latin typeface="Arial" panose="020B0604020202020204" pitchFamily="34" charset="0"/>
              <a:cs typeface="Arial" panose="020B0604020202020204" pitchFamily="34" charset="0"/>
            </a:rPr>
            <a:t>Reminding individuals with mental illness to take prescribed medications. </a:t>
          </a:r>
          <a:endParaRPr lang="en-US" sz="1600" kern="1200" dirty="0">
            <a:latin typeface="Arial" panose="020B0604020202020204" pitchFamily="34" charset="0"/>
            <a:cs typeface="Arial" panose="020B0604020202020204" pitchFamily="34" charset="0"/>
          </a:endParaRPr>
        </a:p>
      </dsp:txBody>
      <dsp:txXfrm>
        <a:off x="4974990" y="2124090"/>
        <a:ext cx="2221231" cy="1332739"/>
      </dsp:txXfrm>
    </dsp:sp>
    <dsp:sp modelId="{633843D7-6BBA-47C5-942C-AD1F3B35897D}">
      <dsp:nvSpPr>
        <dsp:cNvPr id="0" name=""/>
        <dsp:cNvSpPr/>
      </dsp:nvSpPr>
      <dsp:spPr>
        <a:xfrm>
          <a:off x="7418345" y="2124103"/>
          <a:ext cx="2221231" cy="133273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latin typeface="Arial" panose="020B0604020202020204" pitchFamily="34" charset="0"/>
              <a:cs typeface="Arial" panose="020B0604020202020204" pitchFamily="34" charset="0"/>
            </a:rPr>
            <a:t>Calming individuals with Post Traumatic Stress Disorder (PTSD) during an anxiety attack. </a:t>
          </a:r>
          <a:endParaRPr lang="en-US" sz="1600" kern="1200" dirty="0">
            <a:latin typeface="Arial" panose="020B0604020202020204" pitchFamily="34" charset="0"/>
            <a:cs typeface="Arial" panose="020B0604020202020204" pitchFamily="34" charset="0"/>
          </a:endParaRPr>
        </a:p>
      </dsp:txBody>
      <dsp:txXfrm>
        <a:off x="7418345" y="2124103"/>
        <a:ext cx="2221231" cy="1332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7C997-85DD-4EF9-96EB-E76C0CB6181E}">
      <dsp:nvSpPr>
        <dsp:cNvPr id="0" name=""/>
        <dsp:cNvSpPr/>
      </dsp:nvSpPr>
      <dsp:spPr>
        <a:xfrm>
          <a:off x="2964" y="254305"/>
          <a:ext cx="2351960" cy="141117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latin typeface="Arial" panose="020B0604020202020204" pitchFamily="34" charset="0"/>
              <a:cs typeface="Arial" panose="020B0604020202020204" pitchFamily="34" charset="0"/>
            </a:rPr>
            <a:t>Heavy housework</a:t>
          </a:r>
          <a:endParaRPr lang="en-US" sz="2300" kern="1200" dirty="0">
            <a:latin typeface="Arial" panose="020B0604020202020204" pitchFamily="34" charset="0"/>
            <a:cs typeface="Arial" panose="020B0604020202020204" pitchFamily="34" charset="0"/>
          </a:endParaRPr>
        </a:p>
      </dsp:txBody>
      <dsp:txXfrm>
        <a:off x="2964" y="254305"/>
        <a:ext cx="2351960" cy="1411176"/>
      </dsp:txXfrm>
    </dsp:sp>
    <dsp:sp modelId="{C63FEB47-0B21-4C6B-9A64-8AFDFD6C65A3}">
      <dsp:nvSpPr>
        <dsp:cNvPr id="0" name=""/>
        <dsp:cNvSpPr/>
      </dsp:nvSpPr>
      <dsp:spPr>
        <a:xfrm>
          <a:off x="2590121" y="254305"/>
          <a:ext cx="2351960" cy="1411176"/>
        </a:xfrm>
        <a:prstGeom prst="rect">
          <a:avLst/>
        </a:prstGeom>
        <a:solidFill>
          <a:schemeClr val="accent2">
            <a:hueOff val="-220562"/>
            <a:satOff val="249"/>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latin typeface="Arial" panose="020B0604020202020204" pitchFamily="34" charset="0"/>
              <a:cs typeface="Arial" panose="020B0604020202020204" pitchFamily="34" charset="0"/>
            </a:rPr>
            <a:t>Home repairs</a:t>
          </a:r>
          <a:endParaRPr lang="en-US" sz="2300" kern="1200" dirty="0">
            <a:latin typeface="Arial" panose="020B0604020202020204" pitchFamily="34" charset="0"/>
            <a:cs typeface="Arial" panose="020B0604020202020204" pitchFamily="34" charset="0"/>
          </a:endParaRPr>
        </a:p>
      </dsp:txBody>
      <dsp:txXfrm>
        <a:off x="2590121" y="254305"/>
        <a:ext cx="2351960" cy="1411176"/>
      </dsp:txXfrm>
    </dsp:sp>
    <dsp:sp modelId="{4EFBC382-A934-46A2-BFF4-E3F0A0F9F70B}">
      <dsp:nvSpPr>
        <dsp:cNvPr id="0" name=""/>
        <dsp:cNvSpPr/>
      </dsp:nvSpPr>
      <dsp:spPr>
        <a:xfrm>
          <a:off x="5177278" y="254305"/>
          <a:ext cx="2351960" cy="1411176"/>
        </a:xfrm>
        <a:prstGeom prst="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latin typeface="Arial" panose="020B0604020202020204" pitchFamily="34" charset="0"/>
              <a:cs typeface="Arial" panose="020B0604020202020204" pitchFamily="34" charset="0"/>
            </a:rPr>
            <a:t>Prompting or reminding someone to complete a task</a:t>
          </a:r>
          <a:endParaRPr lang="en-US" sz="2300" kern="1200" dirty="0">
            <a:latin typeface="Arial" panose="020B0604020202020204" pitchFamily="34" charset="0"/>
            <a:cs typeface="Arial" panose="020B0604020202020204" pitchFamily="34" charset="0"/>
          </a:endParaRPr>
        </a:p>
      </dsp:txBody>
      <dsp:txXfrm>
        <a:off x="5177278" y="254305"/>
        <a:ext cx="2351960" cy="1411176"/>
      </dsp:txXfrm>
    </dsp:sp>
    <dsp:sp modelId="{D3A0BF6B-812A-459A-9C1B-AB4FC40ED3CF}">
      <dsp:nvSpPr>
        <dsp:cNvPr id="0" name=""/>
        <dsp:cNvSpPr/>
      </dsp:nvSpPr>
      <dsp:spPr>
        <a:xfrm>
          <a:off x="7764434" y="254305"/>
          <a:ext cx="2351960" cy="1411176"/>
        </a:xfrm>
        <a:prstGeom prst="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latin typeface="Arial" panose="020B0604020202020204" pitchFamily="34" charset="0"/>
              <a:cs typeface="Arial" panose="020B0604020202020204" pitchFamily="34" charset="0"/>
            </a:rPr>
            <a:t>Supervision</a:t>
          </a:r>
          <a:endParaRPr lang="en-US" sz="2300" kern="1200" dirty="0">
            <a:latin typeface="Arial" panose="020B0604020202020204" pitchFamily="34" charset="0"/>
            <a:cs typeface="Arial" panose="020B0604020202020204" pitchFamily="34" charset="0"/>
          </a:endParaRPr>
        </a:p>
      </dsp:txBody>
      <dsp:txXfrm>
        <a:off x="7764434" y="254305"/>
        <a:ext cx="2351960" cy="1411176"/>
      </dsp:txXfrm>
    </dsp:sp>
    <dsp:sp modelId="{A475CDF6-0A56-4174-9ED3-92A2EBEE68FB}">
      <dsp:nvSpPr>
        <dsp:cNvPr id="0" name=""/>
        <dsp:cNvSpPr/>
      </dsp:nvSpPr>
      <dsp:spPr>
        <a:xfrm>
          <a:off x="1296543" y="1900678"/>
          <a:ext cx="2351960" cy="1411176"/>
        </a:xfrm>
        <a:prstGeom prst="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latin typeface="Arial" panose="020B0604020202020204" pitchFamily="34" charset="0"/>
              <a:cs typeface="Arial" panose="020B0604020202020204" pitchFamily="34" charset="0"/>
            </a:rPr>
            <a:t>Transportation</a:t>
          </a:r>
          <a:endParaRPr lang="en-US" sz="2300" kern="1200" dirty="0">
            <a:latin typeface="Arial" panose="020B0604020202020204" pitchFamily="34" charset="0"/>
            <a:cs typeface="Arial" panose="020B0604020202020204" pitchFamily="34" charset="0"/>
          </a:endParaRPr>
        </a:p>
      </dsp:txBody>
      <dsp:txXfrm>
        <a:off x="1296543" y="1900678"/>
        <a:ext cx="2351960" cy="1411176"/>
      </dsp:txXfrm>
    </dsp:sp>
    <dsp:sp modelId="{EF1F317F-57CD-43A6-9B1B-2CC70368994E}">
      <dsp:nvSpPr>
        <dsp:cNvPr id="0" name=""/>
        <dsp:cNvSpPr/>
      </dsp:nvSpPr>
      <dsp:spPr>
        <a:xfrm>
          <a:off x="3883699" y="1900678"/>
          <a:ext cx="2351960" cy="1411176"/>
        </a:xfrm>
        <a:prstGeom prst="rect">
          <a:avLst/>
        </a:prstGeom>
        <a:solidFill>
          <a:schemeClr val="accent2">
            <a:hueOff val="-1102811"/>
            <a:satOff val="1243"/>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latin typeface="Arial" panose="020B0604020202020204" pitchFamily="34" charset="0"/>
              <a:cs typeface="Arial" panose="020B0604020202020204" pitchFamily="34" charset="0"/>
            </a:rPr>
            <a:t>Yard work</a:t>
          </a:r>
          <a:endParaRPr lang="en-US" sz="2300" kern="1200" dirty="0">
            <a:latin typeface="Arial" panose="020B0604020202020204" pitchFamily="34" charset="0"/>
            <a:cs typeface="Arial" panose="020B0604020202020204" pitchFamily="34" charset="0"/>
          </a:endParaRPr>
        </a:p>
      </dsp:txBody>
      <dsp:txXfrm>
        <a:off x="3883699" y="1900678"/>
        <a:ext cx="2351960" cy="1411176"/>
      </dsp:txXfrm>
    </dsp:sp>
    <dsp:sp modelId="{0A7811E7-B785-4286-9DAD-1A7BA5F8967E}">
      <dsp:nvSpPr>
        <dsp:cNvPr id="0" name=""/>
        <dsp:cNvSpPr/>
      </dsp:nvSpPr>
      <dsp:spPr>
        <a:xfrm>
          <a:off x="6470856" y="1900678"/>
          <a:ext cx="2351960" cy="1411176"/>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Financial services</a:t>
          </a:r>
        </a:p>
      </dsp:txBody>
      <dsp:txXfrm>
        <a:off x="6470856" y="1900678"/>
        <a:ext cx="2351960" cy="14111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2C56C-4959-4FA4-B6EF-FFEACD0EF895}">
      <dsp:nvSpPr>
        <dsp:cNvPr id="0" name=""/>
        <dsp:cNvSpPr/>
      </dsp:nvSpPr>
      <dsp:spPr>
        <a:xfrm>
          <a:off x="1186" y="623092"/>
          <a:ext cx="4627566" cy="277653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The purpose of the MSA-4676, Home Help Services Agreement, is to serve as an agreement between the client and the individual caregiver/agency provider which summarizes the general requirements of employment. </a:t>
          </a:r>
        </a:p>
      </dsp:txBody>
      <dsp:txXfrm>
        <a:off x="1186" y="623092"/>
        <a:ext cx="4627566" cy="2776539"/>
      </dsp:txXfrm>
    </dsp:sp>
    <dsp:sp modelId="{BC522D94-6E2B-4834-8582-F8C57CEF23B8}">
      <dsp:nvSpPr>
        <dsp:cNvPr id="0" name=""/>
        <dsp:cNvSpPr/>
      </dsp:nvSpPr>
      <dsp:spPr>
        <a:xfrm>
          <a:off x="5091509" y="623092"/>
          <a:ext cx="4627566" cy="277653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The services agreement documents an understanding by both parties that the client, </a:t>
          </a:r>
          <a:r>
            <a:rPr lang="en-US" sz="2400" b="1" kern="1200" dirty="0">
              <a:latin typeface="Arial" panose="020B0604020202020204" pitchFamily="34" charset="0"/>
              <a:cs typeface="Arial" panose="020B0604020202020204" pitchFamily="34" charset="0"/>
            </a:rPr>
            <a:t>not </a:t>
          </a:r>
          <a:r>
            <a:rPr lang="en-US" sz="2400" kern="1200" dirty="0">
              <a:latin typeface="Arial" panose="020B0604020202020204" pitchFamily="34" charset="0"/>
              <a:cs typeface="Arial" panose="020B0604020202020204" pitchFamily="34" charset="0"/>
            </a:rPr>
            <a:t>the State of Michigan, is the employer of the individual caregiver and/or agency provider.</a:t>
          </a:r>
        </a:p>
      </dsp:txBody>
      <dsp:txXfrm>
        <a:off x="5091509" y="623092"/>
        <a:ext cx="4627566" cy="27765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1B965-E40F-407E-944C-F7AD2B7DFC7A}">
      <dsp:nvSpPr>
        <dsp:cNvPr id="0" name=""/>
        <dsp:cNvSpPr/>
      </dsp:nvSpPr>
      <dsp:spPr>
        <a:xfrm>
          <a:off x="2" y="480350"/>
          <a:ext cx="982127" cy="93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366D64-756B-4025-812C-F5045D361C88}">
      <dsp:nvSpPr>
        <dsp:cNvPr id="0" name=""/>
        <dsp:cNvSpPr/>
      </dsp:nvSpPr>
      <dsp:spPr>
        <a:xfrm>
          <a:off x="212372" y="1463726"/>
          <a:ext cx="4320000" cy="1607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dirty="0">
              <a:latin typeface="Arial" panose="020B0604020202020204" pitchFamily="34" charset="0"/>
              <a:cs typeface="Arial" panose="020B0604020202020204" pitchFamily="34" charset="0"/>
            </a:rPr>
            <a:t>Home Help Provider Website</a:t>
          </a:r>
        </a:p>
        <a:p>
          <a:pPr marL="0" lvl="0" indent="0" algn="l" defTabSz="1200150">
            <a:spcBef>
              <a:spcPct val="0"/>
            </a:spcBef>
            <a:spcAft>
              <a:spcPct val="35000"/>
            </a:spcAft>
            <a:buNone/>
            <a:defRPr b="1"/>
          </a:pPr>
          <a:endParaRPr lang="en-US" sz="2700" kern="1200" dirty="0">
            <a:latin typeface="Arial" panose="020B0604020202020204" pitchFamily="34" charset="0"/>
            <a:cs typeface="Arial" panose="020B0604020202020204" pitchFamily="34" charset="0"/>
          </a:endParaRPr>
        </a:p>
      </dsp:txBody>
      <dsp:txXfrm>
        <a:off x="212372" y="1463726"/>
        <a:ext cx="4320000" cy="1607538"/>
      </dsp:txXfrm>
    </dsp:sp>
    <dsp:sp modelId="{5BC6003A-5A0A-441C-9EA8-71C3278248E3}">
      <dsp:nvSpPr>
        <dsp:cNvPr id="0" name=""/>
        <dsp:cNvSpPr/>
      </dsp:nvSpPr>
      <dsp:spPr>
        <a:xfrm>
          <a:off x="162131" y="2536477"/>
          <a:ext cx="4320000" cy="268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solidFill>
                <a:schemeClr val="tx2"/>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www</a:t>
          </a:r>
          <a:r>
            <a:rPr lang="en-US" sz="1800" kern="1200" dirty="0">
              <a:solidFill>
                <a:srgbClr val="002060"/>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.Michigan.gov/homehelp</a:t>
          </a:r>
          <a:endParaRPr lang="en-US" sz="1800" kern="1200" dirty="0">
            <a:solidFill>
              <a:srgbClr val="002060"/>
            </a:solidFill>
            <a:latin typeface="Arial" panose="020B0604020202020204" pitchFamily="34" charset="0"/>
            <a:cs typeface="Arial" panose="020B0604020202020204" pitchFamily="34" charset="0"/>
          </a:endParaRPr>
        </a:p>
      </dsp:txBody>
      <dsp:txXfrm>
        <a:off x="162131" y="2536477"/>
        <a:ext cx="4320000" cy="268657"/>
      </dsp:txXfrm>
    </dsp:sp>
    <dsp:sp modelId="{386E51F5-6978-4B91-91B0-F5FEF0BB76EA}">
      <dsp:nvSpPr>
        <dsp:cNvPr id="0" name=""/>
        <dsp:cNvSpPr/>
      </dsp:nvSpPr>
      <dsp:spPr>
        <a:xfrm>
          <a:off x="5268280" y="177362"/>
          <a:ext cx="1512000" cy="1512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41FA17-8AF6-48B1-8BD7-809571E96F06}">
      <dsp:nvSpPr>
        <dsp:cNvPr id="0" name=""/>
        <dsp:cNvSpPr/>
      </dsp:nvSpPr>
      <dsp:spPr>
        <a:xfrm>
          <a:off x="5238131" y="214242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00150">
            <a:lnSpc>
              <a:spcPct val="100000"/>
            </a:lnSpc>
            <a:spcBef>
              <a:spcPct val="0"/>
            </a:spcBef>
            <a:spcAft>
              <a:spcPct val="35000"/>
            </a:spcAft>
            <a:buNone/>
            <a:defRPr b="1"/>
          </a:pPr>
          <a:r>
            <a:rPr lang="en-US" sz="2700" kern="1200" dirty="0">
              <a:latin typeface="Arial" panose="020B0604020202020204" pitchFamily="34" charset="0"/>
              <a:cs typeface="Arial" panose="020B0604020202020204" pitchFamily="34" charset="0"/>
            </a:rPr>
            <a:t>MDHHS County Offices</a:t>
          </a:r>
        </a:p>
      </dsp:txBody>
      <dsp:txXfrm>
        <a:off x="5238131" y="2142420"/>
        <a:ext cx="4320000" cy="648000"/>
      </dsp:txXfrm>
    </dsp:sp>
    <dsp:sp modelId="{D4B7B9FD-4627-4A80-83BC-B11221D92DD9}">
      <dsp:nvSpPr>
        <dsp:cNvPr id="0" name=""/>
        <dsp:cNvSpPr/>
      </dsp:nvSpPr>
      <dsp:spPr>
        <a:xfrm>
          <a:off x="5238131" y="2842236"/>
          <a:ext cx="4320000" cy="26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www.Michigan.gov/</a:t>
          </a:r>
          <a:r>
            <a:rPr lang="en-US" sz="1800" u="sng" kern="1200" dirty="0">
              <a:solidFill>
                <a:srgbClr val="002060"/>
              </a:solidFill>
              <a:latin typeface="Arial" panose="020B0604020202020204" pitchFamily="34" charset="0"/>
              <a:cs typeface="Arial" panose="020B0604020202020204" pitchFamily="34" charset="0"/>
              <a:hlinkClick xmlns:r="http://schemas.openxmlformats.org/officeDocument/2006/relationships" r:id="rId6">
                <a:extLst>
                  <a:ext uri="{A12FA001-AC4F-418D-AE19-62706E023703}">
                    <ahyp:hlinkClr xmlns:ahyp="http://schemas.microsoft.com/office/drawing/2018/hyperlinkcolor" val="tx"/>
                  </a:ext>
                </a:extLst>
              </a:hlinkClick>
            </a:rPr>
            <a:t>contactMDHHS</a:t>
          </a:r>
          <a:endParaRPr lang="en-US" sz="1800" u="sng" kern="1200" dirty="0">
            <a:solidFill>
              <a:srgbClr val="002060"/>
            </a:solidFill>
            <a:latin typeface="Arial" panose="020B0604020202020204" pitchFamily="34" charset="0"/>
            <a:cs typeface="Arial" panose="020B0604020202020204" pitchFamily="34" charset="0"/>
          </a:endParaRPr>
        </a:p>
      </dsp:txBody>
      <dsp:txXfrm>
        <a:off x="5238131" y="2842236"/>
        <a:ext cx="4320000" cy="2676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87577-646C-4235-8868-8A74EB14E557}" type="datetimeFigureOut">
              <a:rPr lang="en-US" smtClean="0"/>
              <a:t>2/11/2022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E40F0-420E-4F7B-A293-E5F0B3A31520}" type="slidenum">
              <a:rPr lang="en-US" smtClean="0"/>
              <a:t>‹#›</a:t>
            </a:fld>
            <a:endParaRPr lang="en-US"/>
          </a:p>
        </p:txBody>
      </p:sp>
    </p:spTree>
    <p:extLst>
      <p:ext uri="{BB962C8B-B14F-4D97-AF65-F5344CB8AC3E}">
        <p14:creationId xmlns:p14="http://schemas.microsoft.com/office/powerpoint/2010/main" val="99919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1</a:t>
            </a:fld>
            <a:endParaRPr lang="en-US"/>
          </a:p>
        </p:txBody>
      </p:sp>
    </p:spTree>
    <p:extLst>
      <p:ext uri="{BB962C8B-B14F-4D97-AF65-F5344CB8AC3E}">
        <p14:creationId xmlns:p14="http://schemas.microsoft.com/office/powerpoint/2010/main" val="2023876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14</a:t>
            </a:fld>
            <a:endParaRPr lang="en-US"/>
          </a:p>
        </p:txBody>
      </p:sp>
    </p:spTree>
    <p:extLst>
      <p:ext uri="{BB962C8B-B14F-4D97-AF65-F5344CB8AC3E}">
        <p14:creationId xmlns:p14="http://schemas.microsoft.com/office/powerpoint/2010/main" val="2115177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15</a:t>
            </a:fld>
            <a:endParaRPr lang="en-US"/>
          </a:p>
        </p:txBody>
      </p:sp>
    </p:spTree>
    <p:extLst>
      <p:ext uri="{BB962C8B-B14F-4D97-AF65-F5344CB8AC3E}">
        <p14:creationId xmlns:p14="http://schemas.microsoft.com/office/powerpoint/2010/main" val="34777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16</a:t>
            </a:fld>
            <a:endParaRPr lang="en-US"/>
          </a:p>
        </p:txBody>
      </p:sp>
    </p:spTree>
    <p:extLst>
      <p:ext uri="{BB962C8B-B14F-4D97-AF65-F5344CB8AC3E}">
        <p14:creationId xmlns:p14="http://schemas.microsoft.com/office/powerpoint/2010/main" val="2183591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17</a:t>
            </a:fld>
            <a:endParaRPr lang="en-US"/>
          </a:p>
        </p:txBody>
      </p:sp>
    </p:spTree>
    <p:extLst>
      <p:ext uri="{BB962C8B-B14F-4D97-AF65-F5344CB8AC3E}">
        <p14:creationId xmlns:p14="http://schemas.microsoft.com/office/powerpoint/2010/main" val="239421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18</a:t>
            </a:fld>
            <a:endParaRPr lang="en-US"/>
          </a:p>
        </p:txBody>
      </p:sp>
    </p:spTree>
    <p:extLst>
      <p:ext uri="{BB962C8B-B14F-4D97-AF65-F5344CB8AC3E}">
        <p14:creationId xmlns:p14="http://schemas.microsoft.com/office/powerpoint/2010/main" val="33709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19</a:t>
            </a:fld>
            <a:endParaRPr lang="en-US"/>
          </a:p>
        </p:txBody>
      </p:sp>
    </p:spTree>
    <p:extLst>
      <p:ext uri="{BB962C8B-B14F-4D97-AF65-F5344CB8AC3E}">
        <p14:creationId xmlns:p14="http://schemas.microsoft.com/office/powerpoint/2010/main" val="3427194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20</a:t>
            </a:fld>
            <a:endParaRPr lang="en-US"/>
          </a:p>
        </p:txBody>
      </p:sp>
    </p:spTree>
    <p:extLst>
      <p:ext uri="{BB962C8B-B14F-4D97-AF65-F5344CB8AC3E}">
        <p14:creationId xmlns:p14="http://schemas.microsoft.com/office/powerpoint/2010/main" val="394056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2</a:t>
            </a:fld>
            <a:endParaRPr lang="en-US"/>
          </a:p>
        </p:txBody>
      </p:sp>
    </p:spTree>
    <p:extLst>
      <p:ext uri="{BB962C8B-B14F-4D97-AF65-F5344CB8AC3E}">
        <p14:creationId xmlns:p14="http://schemas.microsoft.com/office/powerpoint/2010/main" val="175780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4</a:t>
            </a:fld>
            <a:endParaRPr lang="en-US"/>
          </a:p>
        </p:txBody>
      </p:sp>
    </p:spTree>
    <p:extLst>
      <p:ext uri="{BB962C8B-B14F-4D97-AF65-F5344CB8AC3E}">
        <p14:creationId xmlns:p14="http://schemas.microsoft.com/office/powerpoint/2010/main" val="89851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5</a:t>
            </a:fld>
            <a:endParaRPr lang="en-US"/>
          </a:p>
        </p:txBody>
      </p:sp>
    </p:spTree>
    <p:extLst>
      <p:ext uri="{BB962C8B-B14F-4D97-AF65-F5344CB8AC3E}">
        <p14:creationId xmlns:p14="http://schemas.microsoft.com/office/powerpoint/2010/main" val="345865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6</a:t>
            </a:fld>
            <a:endParaRPr lang="en-US"/>
          </a:p>
        </p:txBody>
      </p:sp>
    </p:spTree>
    <p:extLst>
      <p:ext uri="{BB962C8B-B14F-4D97-AF65-F5344CB8AC3E}">
        <p14:creationId xmlns:p14="http://schemas.microsoft.com/office/powerpoint/2010/main" val="298994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9</a:t>
            </a:fld>
            <a:endParaRPr lang="en-US"/>
          </a:p>
        </p:txBody>
      </p:sp>
    </p:spTree>
    <p:extLst>
      <p:ext uri="{BB962C8B-B14F-4D97-AF65-F5344CB8AC3E}">
        <p14:creationId xmlns:p14="http://schemas.microsoft.com/office/powerpoint/2010/main" val="239395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10</a:t>
            </a:fld>
            <a:endParaRPr lang="en-US"/>
          </a:p>
        </p:txBody>
      </p:sp>
    </p:spTree>
    <p:extLst>
      <p:ext uri="{BB962C8B-B14F-4D97-AF65-F5344CB8AC3E}">
        <p14:creationId xmlns:p14="http://schemas.microsoft.com/office/powerpoint/2010/main" val="98657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12</a:t>
            </a:fld>
            <a:endParaRPr lang="en-US"/>
          </a:p>
        </p:txBody>
      </p:sp>
    </p:spTree>
    <p:extLst>
      <p:ext uri="{BB962C8B-B14F-4D97-AF65-F5344CB8AC3E}">
        <p14:creationId xmlns:p14="http://schemas.microsoft.com/office/powerpoint/2010/main" val="3392433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E6E40F0-420E-4F7B-A293-E5F0B3A31520}" type="slidenum">
              <a:rPr lang="en-US" smtClean="0"/>
              <a:t>13</a:t>
            </a:fld>
            <a:endParaRPr lang="en-US"/>
          </a:p>
        </p:txBody>
      </p:sp>
    </p:spTree>
    <p:extLst>
      <p:ext uri="{BB962C8B-B14F-4D97-AF65-F5344CB8AC3E}">
        <p14:creationId xmlns:p14="http://schemas.microsoft.com/office/powerpoint/2010/main" val="155754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C8B6969-58FF-429A-9CAA-F0239BA2B4CD}"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B92E7-4191-4185-9478-E5C309B92B3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08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8B6969-58FF-429A-9CAA-F0239BA2B4CD}"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B92E7-4191-4185-9478-E5C309B92B37}" type="slidenum">
              <a:rPr lang="en-US" smtClean="0"/>
              <a:t>‹#›</a:t>
            </a:fld>
            <a:endParaRPr lang="en-US"/>
          </a:p>
        </p:txBody>
      </p:sp>
    </p:spTree>
    <p:extLst>
      <p:ext uri="{BB962C8B-B14F-4D97-AF65-F5344CB8AC3E}">
        <p14:creationId xmlns:p14="http://schemas.microsoft.com/office/powerpoint/2010/main" val="144652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8B6969-58FF-429A-9CAA-F0239BA2B4CD}"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B92E7-4191-4185-9478-E5C309B92B3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54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8B6969-58FF-429A-9CAA-F0239BA2B4CD}"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B92E7-4191-4185-9478-E5C309B92B37}" type="slidenum">
              <a:rPr lang="en-US" smtClean="0"/>
              <a:t>‹#›</a:t>
            </a:fld>
            <a:endParaRPr lang="en-US"/>
          </a:p>
        </p:txBody>
      </p:sp>
    </p:spTree>
    <p:extLst>
      <p:ext uri="{BB962C8B-B14F-4D97-AF65-F5344CB8AC3E}">
        <p14:creationId xmlns:p14="http://schemas.microsoft.com/office/powerpoint/2010/main" val="360567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8B6969-58FF-429A-9CAA-F0239BA2B4CD}"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EB92E7-4191-4185-9478-E5C309B92B3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32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8B6969-58FF-429A-9CAA-F0239BA2B4CD}"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B92E7-4191-4185-9478-E5C309B92B37}" type="slidenum">
              <a:rPr lang="en-US" smtClean="0"/>
              <a:t>‹#›</a:t>
            </a:fld>
            <a:endParaRPr lang="en-US"/>
          </a:p>
        </p:txBody>
      </p:sp>
    </p:spTree>
    <p:extLst>
      <p:ext uri="{BB962C8B-B14F-4D97-AF65-F5344CB8AC3E}">
        <p14:creationId xmlns:p14="http://schemas.microsoft.com/office/powerpoint/2010/main" val="165456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8B6969-58FF-429A-9CAA-F0239BA2B4CD}" type="datetimeFigureOut">
              <a:rPr lang="en-US" smtClean="0"/>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EB92E7-4191-4185-9478-E5C309B92B37}" type="slidenum">
              <a:rPr lang="en-US" smtClean="0"/>
              <a:t>‹#›</a:t>
            </a:fld>
            <a:endParaRPr lang="en-US"/>
          </a:p>
        </p:txBody>
      </p:sp>
    </p:spTree>
    <p:extLst>
      <p:ext uri="{BB962C8B-B14F-4D97-AF65-F5344CB8AC3E}">
        <p14:creationId xmlns:p14="http://schemas.microsoft.com/office/powerpoint/2010/main" val="285550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8B6969-58FF-429A-9CAA-F0239BA2B4CD}" type="datetimeFigureOut">
              <a:rPr lang="en-US" smtClean="0"/>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EB92E7-4191-4185-9478-E5C309B92B37}" type="slidenum">
              <a:rPr lang="en-US" smtClean="0"/>
              <a:t>‹#›</a:t>
            </a:fld>
            <a:endParaRPr lang="en-US"/>
          </a:p>
        </p:txBody>
      </p:sp>
    </p:spTree>
    <p:extLst>
      <p:ext uri="{BB962C8B-B14F-4D97-AF65-F5344CB8AC3E}">
        <p14:creationId xmlns:p14="http://schemas.microsoft.com/office/powerpoint/2010/main" val="407568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B6969-58FF-429A-9CAA-F0239BA2B4CD}" type="datetimeFigureOut">
              <a:rPr lang="en-US" smtClean="0"/>
              <a:t>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EB92E7-4191-4185-9478-E5C309B92B37}" type="slidenum">
              <a:rPr lang="en-US" smtClean="0"/>
              <a:t>‹#›</a:t>
            </a:fld>
            <a:endParaRPr lang="en-US"/>
          </a:p>
        </p:txBody>
      </p:sp>
    </p:spTree>
    <p:extLst>
      <p:ext uri="{BB962C8B-B14F-4D97-AF65-F5344CB8AC3E}">
        <p14:creationId xmlns:p14="http://schemas.microsoft.com/office/powerpoint/2010/main" val="2182078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8B6969-58FF-429A-9CAA-F0239BA2B4CD}"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B92E7-4191-4185-9478-E5C309B92B37}" type="slidenum">
              <a:rPr lang="en-US" smtClean="0"/>
              <a:t>‹#›</a:t>
            </a:fld>
            <a:endParaRPr lang="en-US"/>
          </a:p>
        </p:txBody>
      </p:sp>
    </p:spTree>
    <p:extLst>
      <p:ext uri="{BB962C8B-B14F-4D97-AF65-F5344CB8AC3E}">
        <p14:creationId xmlns:p14="http://schemas.microsoft.com/office/powerpoint/2010/main" val="153934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8B6969-58FF-429A-9CAA-F0239BA2B4CD}"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EB92E7-4191-4185-9478-E5C309B92B3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32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C8B6969-58FF-429A-9CAA-F0239BA2B4CD}" type="datetimeFigureOut">
              <a:rPr lang="en-US" smtClean="0"/>
              <a:t>2/11/2022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8EB92E7-4191-4185-9478-E5C309B92B37}"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32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providersupport@michigan.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michigan.gov/homehelp"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www.michigan.gov/adultservice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7EB88-7959-4506-955E-F1629075664A}"/>
              </a:ext>
            </a:extLst>
          </p:cNvPr>
          <p:cNvSpPr>
            <a:spLocks noGrp="1"/>
          </p:cNvSpPr>
          <p:nvPr>
            <p:ph type="title"/>
          </p:nvPr>
        </p:nvSpPr>
        <p:spPr>
          <a:xfrm>
            <a:off x="3709330" y="5058934"/>
            <a:ext cx="4267200" cy="1463040"/>
          </a:xfrm>
        </p:spPr>
        <p:txBody>
          <a:bodyPr/>
          <a:lstStyle/>
          <a:p>
            <a:pPr algn="l"/>
            <a:r>
              <a:rPr lang="en-US" dirty="0">
                <a:latin typeface="Arial" panose="020B0604020202020204" pitchFamily="34" charset="0"/>
                <a:cs typeface="Arial" panose="020B0604020202020204" pitchFamily="34" charset="0"/>
              </a:rPr>
              <a:t>Home Help Program</a:t>
            </a:r>
          </a:p>
        </p:txBody>
      </p:sp>
      <p:sp>
        <p:nvSpPr>
          <p:cNvPr id="3" name="Text Placeholder 2">
            <a:extLst>
              <a:ext uri="{FF2B5EF4-FFF2-40B4-BE49-F238E27FC236}">
                <a16:creationId xmlns:a16="http://schemas.microsoft.com/office/drawing/2014/main" id="{CE088F74-06AD-44AF-A318-4344467C1AF5}"/>
              </a:ext>
            </a:extLst>
          </p:cNvPr>
          <p:cNvSpPr>
            <a:spLocks noGrp="1"/>
          </p:cNvSpPr>
          <p:nvPr>
            <p:ph type="body" idx="1"/>
          </p:nvPr>
        </p:nvSpPr>
        <p:spPr/>
        <p:txBody>
          <a:bodyPr/>
          <a:lstStyle/>
          <a:p>
            <a:endParaRPr lang="en-US" dirty="0"/>
          </a:p>
        </p:txBody>
      </p:sp>
      <p:pic>
        <p:nvPicPr>
          <p:cNvPr id="4" name="Picture 3" descr="A picture containing person, board, cutting, wooden&#10;&#10;Description automatically generated">
            <a:extLst>
              <a:ext uri="{FF2B5EF4-FFF2-40B4-BE49-F238E27FC236}">
                <a16:creationId xmlns:a16="http://schemas.microsoft.com/office/drawing/2014/main" id="{E3CFF858-D8E0-46AB-85CA-9BE90B2BAF14}"/>
              </a:ext>
            </a:extLst>
          </p:cNvPr>
          <p:cNvPicPr>
            <a:picLocks noChangeAspect="1"/>
          </p:cNvPicPr>
          <p:nvPr/>
        </p:nvPicPr>
        <p:blipFill rotWithShape="1">
          <a:blip r:embed="rId3">
            <a:extLst>
              <a:ext uri="{28A0092B-C50C-407E-A947-70E740481C1C}">
                <a14:useLocalDpi xmlns:a14="http://schemas.microsoft.com/office/drawing/2010/main" val="0"/>
              </a:ext>
            </a:extLst>
          </a:blip>
          <a:srcRect l="6607" t="21100" b="197"/>
          <a:stretch/>
        </p:blipFill>
        <p:spPr>
          <a:xfrm>
            <a:off x="20" y="0"/>
            <a:ext cx="12191980" cy="4572000"/>
          </a:xfrm>
          <a:prstGeom prst="rect">
            <a:avLst/>
          </a:prstGeom>
        </p:spPr>
      </p:pic>
      <p:pic>
        <p:nvPicPr>
          <p:cNvPr id="5" name="Picture 4">
            <a:extLst>
              <a:ext uri="{FF2B5EF4-FFF2-40B4-BE49-F238E27FC236}">
                <a16:creationId xmlns:a16="http://schemas.microsoft.com/office/drawing/2014/main" id="{60359924-E987-45F3-91D3-2D534D566D84}"/>
              </a:ext>
            </a:extLst>
          </p:cNvPr>
          <p:cNvPicPr>
            <a:picLocks noChangeAspect="1"/>
          </p:cNvPicPr>
          <p:nvPr/>
        </p:nvPicPr>
        <p:blipFill>
          <a:blip r:embed="rId4"/>
          <a:stretch>
            <a:fillRect/>
          </a:stretch>
        </p:blipFill>
        <p:spPr>
          <a:xfrm>
            <a:off x="8482671" y="4861340"/>
            <a:ext cx="3606347" cy="1660634"/>
          </a:xfrm>
          <a:prstGeom prst="rect">
            <a:avLst/>
          </a:prstGeom>
        </p:spPr>
      </p:pic>
    </p:spTree>
    <p:extLst>
      <p:ext uri="{BB962C8B-B14F-4D97-AF65-F5344CB8AC3E}">
        <p14:creationId xmlns:p14="http://schemas.microsoft.com/office/powerpoint/2010/main" val="412630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A30668-588E-4D07-8649-AFA785011C8E}"/>
              </a:ext>
            </a:extLst>
          </p:cNvPr>
          <p:cNvSpPr>
            <a:spLocks noGrp="1"/>
          </p:cNvSpPr>
          <p:nvPr>
            <p:ph type="title"/>
          </p:nvPr>
        </p:nvSpPr>
        <p:spPr>
          <a:xfrm>
            <a:off x="1024129" y="585216"/>
            <a:ext cx="3779085" cy="1499616"/>
          </a:xfrm>
        </p:spPr>
        <p:txBody>
          <a:bodyPr>
            <a:normAutofit/>
          </a:bodyPr>
          <a:lstStyle/>
          <a:p>
            <a:r>
              <a:rPr lang="en-US" sz="3600" dirty="0">
                <a:solidFill>
                  <a:srgbClr val="FFFFFF"/>
                </a:solidFill>
                <a:latin typeface="Arial" panose="020B0604020202020204" pitchFamily="34" charset="0"/>
                <a:cs typeface="Arial" panose="020B0604020202020204" pitchFamily="34" charset="0"/>
              </a:rPr>
              <a:t>Service Animals</a:t>
            </a: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776F2F-57FD-4DFB-AD68-06AAEB6E3E4A}"/>
              </a:ext>
            </a:extLst>
          </p:cNvPr>
          <p:cNvSpPr>
            <a:spLocks noGrp="1"/>
          </p:cNvSpPr>
          <p:nvPr>
            <p:ph idx="1"/>
          </p:nvPr>
        </p:nvSpPr>
        <p:spPr>
          <a:xfrm>
            <a:off x="1024129" y="2286000"/>
            <a:ext cx="3791711" cy="3931920"/>
          </a:xfrm>
        </p:spPr>
        <p:txBody>
          <a:bodyPr>
            <a:normAutofit fontScale="92500" lnSpcReduction="10000"/>
          </a:bodyPr>
          <a:lstStyle/>
          <a:p>
            <a:pPr marL="0" indent="0">
              <a:buNone/>
            </a:pPr>
            <a:r>
              <a:rPr lang="en-US" sz="1900" b="0" i="0" u="none" strike="noStrike" baseline="0" dirty="0">
                <a:solidFill>
                  <a:srgbClr val="FFFFFF"/>
                </a:solidFill>
                <a:latin typeface="Arial" panose="020B0604020202020204" pitchFamily="34" charset="0"/>
              </a:rPr>
              <a:t>The Americans with Disabilities Act (ADA) defines service animals as dogs that are individually trained to do work or perform tasks for people with disabilities. Service dogs are working animals and not pets. Dogs whose sole function is to provide comfort or emotional support do not qualify as service animals under the ADA. </a:t>
            </a:r>
          </a:p>
          <a:p>
            <a:pPr marL="0" indent="0">
              <a:buNone/>
            </a:pPr>
            <a:r>
              <a:rPr lang="en-US" sz="1900" b="1" i="0" u="none" strike="noStrike" baseline="0" dirty="0">
                <a:solidFill>
                  <a:srgbClr val="FFFFFF"/>
                </a:solidFill>
                <a:latin typeface="Arial" panose="020B0604020202020204" pitchFamily="34" charset="0"/>
              </a:rPr>
              <a:t>Note: </a:t>
            </a:r>
            <a:r>
              <a:rPr lang="en-US" sz="1900" b="0" i="0" u="none" strike="noStrike" baseline="0" dirty="0">
                <a:solidFill>
                  <a:srgbClr val="FFFFFF"/>
                </a:solidFill>
                <a:latin typeface="Arial" panose="020B0604020202020204" pitchFamily="34" charset="0"/>
              </a:rPr>
              <a:t>Under the ADA titles II and III, as revised on March 15, 2011, special provisions allow for the use of miniature horses as a service animal. </a:t>
            </a:r>
          </a:p>
          <a:p>
            <a:pPr marL="0" indent="0">
              <a:buNone/>
            </a:pPr>
            <a:endParaRPr lang="en-US" sz="1700" dirty="0">
              <a:solidFill>
                <a:srgbClr val="FFFFFF"/>
              </a:solidFill>
            </a:endParaRPr>
          </a:p>
        </p:txBody>
      </p:sp>
      <p:pic>
        <p:nvPicPr>
          <p:cNvPr id="5" name="Picture 4" descr="A dog with a shoe on its head&#10;&#10;Description automatically generated with low confidence">
            <a:extLst>
              <a:ext uri="{FF2B5EF4-FFF2-40B4-BE49-F238E27FC236}">
                <a16:creationId xmlns:a16="http://schemas.microsoft.com/office/drawing/2014/main" id="{681FE5B4-A289-4B0C-8057-9F64751F1A3B}"/>
              </a:ext>
            </a:extLst>
          </p:cNvPr>
          <p:cNvPicPr>
            <a:picLocks noChangeAspect="1"/>
          </p:cNvPicPr>
          <p:nvPr/>
        </p:nvPicPr>
        <p:blipFill rotWithShape="1">
          <a:blip r:embed="rId3">
            <a:extLst>
              <a:ext uri="{28A0092B-C50C-407E-A947-70E740481C1C}">
                <a14:useLocalDpi xmlns:a14="http://schemas.microsoft.com/office/drawing/2010/main" val="0"/>
              </a:ext>
            </a:extLst>
          </a:blip>
          <a:srcRect l="7633" r="16739" b="1"/>
          <a:stretch/>
        </p:blipFill>
        <p:spPr>
          <a:xfrm>
            <a:off x="6096000" y="1030321"/>
            <a:ext cx="5455921" cy="4797357"/>
          </a:xfrm>
          <a:prstGeom prst="rect">
            <a:avLst/>
          </a:prstGeom>
        </p:spPr>
      </p:pic>
    </p:spTree>
    <p:extLst>
      <p:ext uri="{BB962C8B-B14F-4D97-AF65-F5344CB8AC3E}">
        <p14:creationId xmlns:p14="http://schemas.microsoft.com/office/powerpoint/2010/main" val="9418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11D4-A326-4AB8-B26D-B3107C01D11F}"/>
              </a:ext>
            </a:extLst>
          </p:cNvPr>
          <p:cNvSpPr>
            <a:spLocks noGrp="1"/>
          </p:cNvSpPr>
          <p:nvPr>
            <p:ph type="title"/>
          </p:nvPr>
        </p:nvSpPr>
        <p:spPr>
          <a:xfrm>
            <a:off x="1024128" y="549275"/>
            <a:ext cx="9720072" cy="1499616"/>
          </a:xfrm>
        </p:spPr>
        <p:txBody>
          <a:bodyPr>
            <a:normAutofit/>
          </a:bodyPr>
          <a:lstStyle/>
          <a:p>
            <a:r>
              <a:rPr lang="en-US" sz="4000" dirty="0">
                <a:latin typeface="Arial" panose="020B0604020202020204" pitchFamily="34" charset="0"/>
                <a:cs typeface="Arial" panose="020B0604020202020204" pitchFamily="34" charset="0"/>
              </a:rPr>
              <a:t>Tasks Performed by Service Animals</a:t>
            </a:r>
          </a:p>
        </p:txBody>
      </p:sp>
      <p:graphicFrame>
        <p:nvGraphicFramePr>
          <p:cNvPr id="12" name="Content Placeholder 2">
            <a:extLst>
              <a:ext uri="{FF2B5EF4-FFF2-40B4-BE49-F238E27FC236}">
                <a16:creationId xmlns:a16="http://schemas.microsoft.com/office/drawing/2014/main" id="{C2FBCB46-FAE3-4BBA-99BF-7632B7387CC8}"/>
              </a:ext>
            </a:extLst>
          </p:cNvPr>
          <p:cNvGraphicFramePr>
            <a:graphicFrameLocks noGrp="1"/>
          </p:cNvGraphicFramePr>
          <p:nvPr>
            <p:ph idx="1"/>
            <p:extLst>
              <p:ext uri="{D42A27DB-BD31-4B8C-83A1-F6EECF244321}">
                <p14:modId xmlns:p14="http://schemas.microsoft.com/office/powerpoint/2010/main" val="122109401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77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765B8-5FCE-4916-AB7E-A82541EFAB30}"/>
              </a:ext>
            </a:extLst>
          </p:cNvPr>
          <p:cNvSpPr>
            <a:spLocks noGrp="1"/>
          </p:cNvSpPr>
          <p:nvPr>
            <p:ph type="title"/>
          </p:nvPr>
        </p:nvSpPr>
        <p:spPr>
          <a:xfrm>
            <a:off x="483476" y="804333"/>
            <a:ext cx="3873212" cy="5249334"/>
          </a:xfrm>
        </p:spPr>
        <p:txBody>
          <a:bodyPr>
            <a:normAutofit/>
          </a:bodyPr>
          <a:lstStyle/>
          <a:p>
            <a:r>
              <a:rPr lang="en-US" sz="2800" dirty="0">
                <a:solidFill>
                  <a:srgbClr val="FFFFFF"/>
                </a:solidFill>
                <a:latin typeface="Arial" panose="020B0604020202020204" pitchFamily="34" charset="0"/>
                <a:cs typeface="Arial" panose="020B0604020202020204" pitchFamily="34" charset="0"/>
              </a:rPr>
              <a:t>Service Animal </a:t>
            </a:r>
            <a:br>
              <a:rPr lang="en-US" sz="2800" dirty="0">
                <a:solidFill>
                  <a:srgbClr val="FFFFFF"/>
                </a:solidFill>
                <a:latin typeface="Arial" panose="020B0604020202020204" pitchFamily="34" charset="0"/>
                <a:cs typeface="Arial" panose="020B0604020202020204" pitchFamily="34" charset="0"/>
              </a:rPr>
            </a:br>
            <a:r>
              <a:rPr lang="en-US" sz="2800" dirty="0">
                <a:solidFill>
                  <a:srgbClr val="FFFFFF"/>
                </a:solidFill>
                <a:latin typeface="Arial" panose="020B0604020202020204" pitchFamily="34" charset="0"/>
                <a:cs typeface="Arial" panose="020B0604020202020204" pitchFamily="34" charset="0"/>
              </a:rPr>
              <a:t>Requirements</a:t>
            </a:r>
          </a:p>
        </p:txBody>
      </p:sp>
      <p:sp>
        <p:nvSpPr>
          <p:cNvPr id="3" name="Content Placeholder 2">
            <a:extLst>
              <a:ext uri="{FF2B5EF4-FFF2-40B4-BE49-F238E27FC236}">
                <a16:creationId xmlns:a16="http://schemas.microsoft.com/office/drawing/2014/main" id="{F9153387-4C14-4FD9-AE97-8581203B269D}"/>
              </a:ext>
            </a:extLst>
          </p:cNvPr>
          <p:cNvSpPr>
            <a:spLocks noGrp="1"/>
          </p:cNvSpPr>
          <p:nvPr>
            <p:ph idx="1"/>
          </p:nvPr>
        </p:nvSpPr>
        <p:spPr>
          <a:xfrm>
            <a:off x="4951048" y="804333"/>
            <a:ext cx="6306003" cy="5249334"/>
          </a:xfrm>
        </p:spPr>
        <p:txBody>
          <a:bodyPr anchor="ctr">
            <a:normAutofit fontScale="92500" lnSpcReduction="20000"/>
          </a:bodyPr>
          <a:lstStyle/>
          <a:p>
            <a:pPr marL="0" indent="0">
              <a:buNone/>
            </a:pPr>
            <a:r>
              <a:rPr lang="en-US" sz="1900" b="0" i="0" u="none" strike="noStrike" baseline="0" dirty="0">
                <a:latin typeface="Arial" panose="020B0604020202020204" pitchFamily="34" charset="0"/>
              </a:rPr>
              <a:t>The benefit for maintenance costs of a service animal may be authorized if </a:t>
            </a:r>
            <a:r>
              <a:rPr lang="en-US" sz="1900" b="1" i="0" u="none" strike="noStrike" baseline="0" dirty="0">
                <a:latin typeface="Arial" panose="020B0604020202020204" pitchFamily="34" charset="0"/>
              </a:rPr>
              <a:t>all</a:t>
            </a:r>
            <a:r>
              <a:rPr lang="en-US" sz="1900" b="0" i="0" u="none" strike="noStrike" baseline="0" dirty="0">
                <a:latin typeface="Arial" panose="020B0604020202020204" pitchFamily="34" charset="0"/>
              </a:rPr>
              <a:t> the following conditions are met: </a:t>
            </a:r>
          </a:p>
          <a:p>
            <a:pPr marL="0" indent="0">
              <a:buNone/>
            </a:pPr>
            <a:endParaRPr lang="en-US" sz="1900" b="0" i="0" u="none" strike="noStrike" baseline="0" dirty="0">
              <a:latin typeface="Arial" panose="020B0604020202020204" pitchFamily="34" charset="0"/>
            </a:endParaRPr>
          </a:p>
          <a:p>
            <a:pPr lvl="1">
              <a:buFont typeface="Arial" panose="020B0604020202020204" pitchFamily="34" charset="0"/>
              <a:buChar char="•"/>
            </a:pPr>
            <a:r>
              <a:rPr lang="en-US" sz="1900" b="0" i="0" u="none" strike="noStrike" baseline="0" dirty="0">
                <a:latin typeface="Arial" panose="020B0604020202020204" pitchFamily="34" charset="0"/>
              </a:rPr>
              <a:t>The client is receiving Home Help services. </a:t>
            </a:r>
          </a:p>
          <a:p>
            <a:pPr marL="128016" lvl="1" indent="0">
              <a:buNone/>
            </a:pPr>
            <a:endParaRPr lang="en-US" sz="1900" b="0" i="0" u="none" strike="noStrike" baseline="0" dirty="0">
              <a:latin typeface="Arial" panose="020B0604020202020204" pitchFamily="34" charset="0"/>
            </a:endParaRPr>
          </a:p>
          <a:p>
            <a:pPr lvl="1">
              <a:buFont typeface="Arial" panose="020B0604020202020204" pitchFamily="34" charset="0"/>
              <a:buChar char="•"/>
            </a:pPr>
            <a:r>
              <a:rPr lang="en-US" sz="1900" b="0" i="0" u="none" strike="noStrike" baseline="0" dirty="0">
                <a:latin typeface="Arial" panose="020B0604020202020204" pitchFamily="34" charset="0"/>
              </a:rPr>
              <a:t>The client is certified as disabled due to a specific condition such as arthritis, blindness, cerebral palsy, polio, multiple sclerosis, deafness, stroke, or spinal cord injury. </a:t>
            </a:r>
          </a:p>
          <a:p>
            <a:pPr marL="128016" lvl="1" indent="0">
              <a:buNone/>
            </a:pPr>
            <a:endParaRPr lang="en-US" sz="1900" b="0" i="0" u="none" strike="noStrike" baseline="0" dirty="0">
              <a:latin typeface="Arial" panose="020B0604020202020204" pitchFamily="34" charset="0"/>
            </a:endParaRPr>
          </a:p>
          <a:p>
            <a:pPr lvl="1">
              <a:buFont typeface="Arial" panose="020B0604020202020204" pitchFamily="34" charset="0"/>
              <a:buChar char="•"/>
            </a:pPr>
            <a:r>
              <a:rPr lang="en-US" sz="1900" b="0" i="0" u="none" strike="noStrike" baseline="0" dirty="0">
                <a:latin typeface="Arial" panose="020B0604020202020204" pitchFamily="34" charset="0"/>
              </a:rPr>
              <a:t>The service animal is trained to meet the specific needs of the client relative to their disability. </a:t>
            </a:r>
          </a:p>
          <a:p>
            <a:pPr marL="128016" lvl="1" indent="0">
              <a:buNone/>
            </a:pPr>
            <a:endParaRPr lang="en-US" sz="1900" b="0" i="0" u="none" strike="noStrike" baseline="0" dirty="0">
              <a:latin typeface="Arial" panose="020B0604020202020204" pitchFamily="34" charset="0"/>
            </a:endParaRPr>
          </a:p>
          <a:p>
            <a:pPr marL="310896" lvl="2" indent="0">
              <a:buNone/>
            </a:pPr>
            <a:r>
              <a:rPr lang="en-US" sz="1900" b="1" dirty="0">
                <a:latin typeface="Arial" panose="020B0604020202020204" pitchFamily="34" charset="0"/>
              </a:rPr>
              <a:t>	</a:t>
            </a:r>
            <a:r>
              <a:rPr lang="en-US" sz="1900" b="1" i="0" u="none" strike="noStrike" baseline="0" dirty="0">
                <a:latin typeface="Arial" panose="020B0604020202020204" pitchFamily="34" charset="0"/>
              </a:rPr>
              <a:t>Note: </a:t>
            </a:r>
            <a:r>
              <a:rPr lang="en-US" sz="1900" b="0" i="0" u="none" strike="noStrike" baseline="0" dirty="0">
                <a:latin typeface="Arial" panose="020B0604020202020204" pitchFamily="34" charset="0"/>
              </a:rPr>
              <a:t>The service animal does </a:t>
            </a:r>
            <a:r>
              <a:rPr lang="en-US" sz="1900" b="1" i="0" u="none" strike="noStrike" baseline="0" dirty="0">
                <a:latin typeface="Arial" panose="020B0604020202020204" pitchFamily="34" charset="0"/>
              </a:rPr>
              <a:t>not </a:t>
            </a:r>
            <a:r>
              <a:rPr lang="en-US" sz="1900" b="0" i="0" u="none" strike="noStrike" baseline="0" dirty="0">
                <a:latin typeface="Arial" panose="020B0604020202020204" pitchFamily="34" charset="0"/>
              </a:rPr>
              <a:t>have to be	professionally trained.</a:t>
            </a:r>
          </a:p>
          <a:p>
            <a:endParaRPr lang="en-US" sz="1900" b="0" i="0" u="none" strike="noStrike" baseline="0" dirty="0">
              <a:latin typeface="Arial" panose="020B0604020202020204" pitchFamily="34" charset="0"/>
            </a:endParaRPr>
          </a:p>
          <a:p>
            <a:pPr lvl="1">
              <a:buFont typeface="Arial" panose="020B0604020202020204" pitchFamily="34" charset="0"/>
              <a:buChar char="•"/>
            </a:pPr>
            <a:r>
              <a:rPr lang="en-US" sz="1900" b="0" i="0" u="none" strike="noStrike" baseline="0" dirty="0">
                <a:latin typeface="Arial" panose="020B0604020202020204" pitchFamily="34" charset="0"/>
              </a:rPr>
              <a:t>The tasks performed by the service animal are for the benefit of the client. </a:t>
            </a:r>
          </a:p>
          <a:p>
            <a:pPr marL="128016" lvl="1" indent="0">
              <a:buNone/>
            </a:pPr>
            <a:endParaRPr lang="en-US" sz="1900" b="0" i="0" u="none" strike="noStrike" baseline="0" dirty="0">
              <a:latin typeface="Arial" panose="020B0604020202020204" pitchFamily="34" charset="0"/>
            </a:endParaRPr>
          </a:p>
          <a:p>
            <a:pPr lvl="1">
              <a:buFont typeface="Arial" panose="020B0604020202020204" pitchFamily="34" charset="0"/>
              <a:buChar char="•"/>
            </a:pPr>
            <a:r>
              <a:rPr lang="en-US" sz="1900" dirty="0">
                <a:effectLst/>
                <a:latin typeface="Arial" panose="020B0604020202020204" pitchFamily="34" charset="0"/>
                <a:ea typeface="Calibri" panose="020F0502020204030204" pitchFamily="34" charset="0"/>
              </a:rPr>
              <a:t>The maximum payment level for the maintenance of a service animal is $20 per month</a:t>
            </a:r>
            <a:r>
              <a:rPr lang="en-US" dirty="0">
                <a:effectLst/>
                <a:latin typeface="Arial" panose="020B0604020202020204" pitchFamily="34" charset="0"/>
                <a:ea typeface="Calibri" panose="020F0502020204030204" pitchFamily="34" charset="0"/>
              </a:rPr>
              <a:t>.</a:t>
            </a:r>
            <a:endParaRPr lang="en-US" b="0" i="0" u="none" strike="noStrike" baseline="0" dirty="0">
              <a:latin typeface="Arial" panose="020B0604020202020204" pitchFamily="34" charset="0"/>
            </a:endParaRPr>
          </a:p>
          <a:p>
            <a:pPr marL="0" indent="0">
              <a:buNone/>
            </a:pPr>
            <a:endParaRPr lang="en-US" sz="1700" dirty="0"/>
          </a:p>
        </p:txBody>
      </p:sp>
    </p:spTree>
    <p:extLst>
      <p:ext uri="{BB962C8B-B14F-4D97-AF65-F5344CB8AC3E}">
        <p14:creationId xmlns:p14="http://schemas.microsoft.com/office/powerpoint/2010/main" val="193110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03EA7-D892-40AB-8F5E-0A2CD1CC51B9}"/>
              </a:ext>
            </a:extLst>
          </p:cNvPr>
          <p:cNvSpPr>
            <a:spLocks noGrp="1"/>
          </p:cNvSpPr>
          <p:nvPr>
            <p:ph type="title"/>
          </p:nvPr>
        </p:nvSpPr>
        <p:spPr>
          <a:xfrm>
            <a:off x="789309" y="285673"/>
            <a:ext cx="11018520" cy="1434415"/>
          </a:xfrm>
        </p:spPr>
        <p:txBody>
          <a:bodyPr anchor="b">
            <a:normAutofit/>
          </a:bodyPr>
          <a:lstStyle/>
          <a:p>
            <a:r>
              <a:rPr lang="en-US" sz="4000" dirty="0">
                <a:latin typeface="Arial" panose="020B0604020202020204" pitchFamily="34" charset="0"/>
                <a:cs typeface="Arial" panose="020B0604020202020204" pitchFamily="34" charset="0"/>
              </a:rPr>
              <a:t>Services for Minor Children</a:t>
            </a:r>
          </a:p>
        </p:txBody>
      </p:sp>
      <p:sp>
        <p:nvSpPr>
          <p:cNvPr id="3" name="Content Placeholder 2">
            <a:extLst>
              <a:ext uri="{FF2B5EF4-FFF2-40B4-BE49-F238E27FC236}">
                <a16:creationId xmlns:a16="http://schemas.microsoft.com/office/drawing/2014/main" id="{9C812243-D85E-40E6-AA20-56262BDCB20C}"/>
              </a:ext>
            </a:extLst>
          </p:cNvPr>
          <p:cNvSpPr>
            <a:spLocks noGrp="1"/>
          </p:cNvSpPr>
          <p:nvPr>
            <p:ph idx="1"/>
          </p:nvPr>
        </p:nvSpPr>
        <p:spPr>
          <a:xfrm>
            <a:off x="572493" y="2071315"/>
            <a:ext cx="6713552" cy="4350505"/>
          </a:xfrm>
        </p:spPr>
        <p:txBody>
          <a:bodyPr anchor="t">
            <a:normAutofit/>
          </a:bodyPr>
          <a:lstStyle/>
          <a:p>
            <a:pPr marL="0" indent="0">
              <a:buNone/>
            </a:pPr>
            <a:r>
              <a:rPr lang="en-US" sz="1700" b="0" i="0" u="none" strike="noStrike" baseline="0" dirty="0">
                <a:latin typeface="Arial" panose="020B0604020202020204" pitchFamily="34" charset="0"/>
                <a:cs typeface="Arial" panose="020B0604020202020204" pitchFamily="34" charset="0"/>
              </a:rPr>
              <a:t>A common misconception about the Home Help program is that it is only available for adults, but the program can provide services for minor children.</a:t>
            </a:r>
          </a:p>
          <a:p>
            <a:pPr marL="0" indent="0">
              <a:buNone/>
            </a:pPr>
            <a:r>
              <a:rPr lang="en-US" sz="1700" b="0" i="0" u="none" strike="noStrike" baseline="0" dirty="0">
                <a:latin typeface="Arial" panose="020B0604020202020204" pitchFamily="34" charset="0"/>
                <a:cs typeface="Arial" panose="020B0604020202020204" pitchFamily="34" charset="0"/>
              </a:rPr>
              <a:t>When providing for minor children, personal care services must be shown to be a necessary supplement to usual parental care, justified by the high service needs of the family. </a:t>
            </a:r>
          </a:p>
          <a:p>
            <a:pPr marL="0" indent="0">
              <a:buNone/>
            </a:pPr>
            <a:r>
              <a:rPr lang="en-US" sz="1700" b="0" i="0" u="none" strike="noStrike" baseline="0" dirty="0">
                <a:latin typeface="Arial" panose="020B0604020202020204" pitchFamily="34" charset="0"/>
                <a:cs typeface="Arial" panose="020B0604020202020204" pitchFamily="34" charset="0"/>
              </a:rPr>
              <a:t>High service needs are those which arise from a physical, medical, emotional, or mental impairment of the minor child and which require significantly higher levels of intervention than those required by a child of the same age without similar impairments. </a:t>
            </a:r>
            <a:endParaRPr lang="en-US" sz="1700" dirty="0">
              <a:latin typeface="Arial" panose="020B0604020202020204" pitchFamily="34" charset="0"/>
              <a:cs typeface="Arial" panose="020B0604020202020204" pitchFamily="34" charset="0"/>
            </a:endParaRPr>
          </a:p>
          <a:p>
            <a:pPr marL="0" indent="0">
              <a:buNone/>
            </a:pPr>
            <a:r>
              <a:rPr lang="en-US" sz="1700" b="0" i="0" u="none" strike="noStrike" baseline="0" dirty="0">
                <a:latin typeface="Arial" panose="020B0604020202020204" pitchFamily="34" charset="0"/>
                <a:cs typeface="Arial" panose="020B0604020202020204" pitchFamily="34" charset="0"/>
              </a:rPr>
              <a:t>When responsible relatives are </a:t>
            </a:r>
            <a:r>
              <a:rPr lang="en-US" sz="1700" b="1" i="0" u="none" strike="noStrike" baseline="0" dirty="0">
                <a:latin typeface="Arial" panose="020B0604020202020204" pitchFamily="34" charset="0"/>
                <a:cs typeface="Arial" panose="020B0604020202020204" pitchFamily="34" charset="0"/>
              </a:rPr>
              <a:t>unable </a:t>
            </a:r>
            <a:r>
              <a:rPr lang="en-US" sz="1700" b="0" i="0" u="none" strike="noStrike" baseline="0" dirty="0">
                <a:latin typeface="Arial" panose="020B0604020202020204" pitchFamily="34" charset="0"/>
                <a:cs typeface="Arial" panose="020B0604020202020204" pitchFamily="34" charset="0"/>
              </a:rPr>
              <a:t>due to a medical condition, or </a:t>
            </a:r>
            <a:r>
              <a:rPr lang="en-US" sz="1700" b="1" i="0" u="none" strike="noStrike" baseline="0" dirty="0">
                <a:latin typeface="Arial" panose="020B0604020202020204" pitchFamily="34" charset="0"/>
                <a:cs typeface="Arial" panose="020B0604020202020204" pitchFamily="34" charset="0"/>
              </a:rPr>
              <a:t>unavailable </a:t>
            </a:r>
            <a:r>
              <a:rPr lang="en-US" sz="1700" b="0" i="0" u="none" strike="noStrike" baseline="0" dirty="0">
                <a:latin typeface="Arial" panose="020B0604020202020204" pitchFamily="34" charset="0"/>
                <a:cs typeface="Arial" panose="020B0604020202020204" pitchFamily="34" charset="0"/>
              </a:rPr>
              <a:t>due to employment or school, they can hire a caregiver to perform the activities of daily living, medication administration, and meal preparation required during the parent’s absence. </a:t>
            </a:r>
          </a:p>
          <a:p>
            <a:pPr marL="0" indent="0">
              <a:buNone/>
            </a:pPr>
            <a:r>
              <a:rPr lang="en-US" sz="1700" b="0" i="0" u="none" strike="noStrike" baseline="0" dirty="0">
                <a:latin typeface="Arial" panose="020B0604020202020204" pitchFamily="34" charset="0"/>
                <a:cs typeface="Arial" panose="020B0604020202020204" pitchFamily="34" charset="0"/>
              </a:rPr>
              <a:t>Parents </a:t>
            </a:r>
            <a:r>
              <a:rPr lang="en-US" sz="1700" b="1" i="0" u="none" strike="noStrike" baseline="0" dirty="0">
                <a:latin typeface="Arial" panose="020B0604020202020204" pitchFamily="34" charset="0"/>
                <a:cs typeface="Arial" panose="020B0604020202020204" pitchFamily="34" charset="0"/>
              </a:rPr>
              <a:t>cannot </a:t>
            </a:r>
            <a:r>
              <a:rPr lang="en-US" sz="1700" b="0" i="0" u="none" strike="noStrike" baseline="0" dirty="0">
                <a:latin typeface="Arial" panose="020B0604020202020204" pitchFamily="34" charset="0"/>
                <a:cs typeface="Arial" panose="020B0604020202020204" pitchFamily="34" charset="0"/>
              </a:rPr>
              <a:t>be the paid caregiver for their minor children. </a:t>
            </a:r>
            <a:endParaRPr lang="en-US" sz="1700" dirty="0">
              <a:latin typeface="Arial" panose="020B0604020202020204" pitchFamily="34" charset="0"/>
              <a:cs typeface="Arial" panose="020B0604020202020204" pitchFamily="34" charset="0"/>
            </a:endParaRPr>
          </a:p>
        </p:txBody>
      </p:sp>
      <p:pic>
        <p:nvPicPr>
          <p:cNvPr id="5" name="Picture 4" descr="Two people in a kitchen&#10;&#10;Description automatically generated with low confidence">
            <a:extLst>
              <a:ext uri="{FF2B5EF4-FFF2-40B4-BE49-F238E27FC236}">
                <a16:creationId xmlns:a16="http://schemas.microsoft.com/office/drawing/2014/main" id="{F60C9494-11B5-4287-A8B9-5FAFCD922F5E}"/>
              </a:ext>
            </a:extLst>
          </p:cNvPr>
          <p:cNvPicPr>
            <a:picLocks noChangeAspect="1"/>
          </p:cNvPicPr>
          <p:nvPr/>
        </p:nvPicPr>
        <p:blipFill rotWithShape="1">
          <a:blip r:embed="rId3">
            <a:extLst>
              <a:ext uri="{28A0092B-C50C-407E-A947-70E740481C1C}">
                <a14:useLocalDpi xmlns:a14="http://schemas.microsoft.com/office/drawing/2010/main" val="0"/>
              </a:ext>
            </a:extLst>
          </a:blip>
          <a:srcRect l="13026" r="22758" b="2"/>
          <a:stretch/>
        </p:blipFill>
        <p:spPr>
          <a:xfrm>
            <a:off x="7675658" y="2093976"/>
            <a:ext cx="3941064" cy="4096512"/>
          </a:xfrm>
          <a:prstGeom prst="rect">
            <a:avLst/>
          </a:prstGeom>
        </p:spPr>
      </p:pic>
    </p:spTree>
    <p:extLst>
      <p:ext uri="{BB962C8B-B14F-4D97-AF65-F5344CB8AC3E}">
        <p14:creationId xmlns:p14="http://schemas.microsoft.com/office/powerpoint/2010/main" val="247994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57349-FBE7-4ADB-B99A-E7554DDC40F8}"/>
              </a:ext>
            </a:extLst>
          </p:cNvPr>
          <p:cNvSpPr>
            <a:spLocks noGrp="1"/>
          </p:cNvSpPr>
          <p:nvPr>
            <p:ph type="title"/>
          </p:nvPr>
        </p:nvSpPr>
        <p:spPr>
          <a:xfrm>
            <a:off x="804672" y="457200"/>
            <a:ext cx="10579608" cy="1188720"/>
          </a:xfrm>
        </p:spPr>
        <p:txBody>
          <a:bodyPr>
            <a:normAutofit/>
          </a:bodyPr>
          <a:lstStyle/>
          <a:p>
            <a:r>
              <a:rPr lang="en-US" sz="3600" dirty="0">
                <a:solidFill>
                  <a:schemeClr val="tx1"/>
                </a:solidFill>
                <a:latin typeface="Arial" panose="020B0604020202020204" pitchFamily="34" charset="0"/>
                <a:cs typeface="Arial" panose="020B0604020202020204" pitchFamily="34" charset="0"/>
              </a:rPr>
              <a:t>Services Not Covered by Home Help</a:t>
            </a:r>
          </a:p>
        </p:txBody>
      </p:sp>
      <p:graphicFrame>
        <p:nvGraphicFramePr>
          <p:cNvPr id="27" name="Content Placeholder 2">
            <a:extLst>
              <a:ext uri="{FF2B5EF4-FFF2-40B4-BE49-F238E27FC236}">
                <a16:creationId xmlns:a16="http://schemas.microsoft.com/office/drawing/2014/main" id="{275C9A28-2F53-4C8F-9CF2-DEEB81A4F725}"/>
              </a:ext>
            </a:extLst>
          </p:cNvPr>
          <p:cNvGraphicFramePr>
            <a:graphicFrameLocks noGrp="1"/>
          </p:cNvGraphicFramePr>
          <p:nvPr>
            <p:ph idx="1"/>
            <p:extLst>
              <p:ext uri="{D42A27DB-BD31-4B8C-83A1-F6EECF244321}">
                <p14:modId xmlns:p14="http://schemas.microsoft.com/office/powerpoint/2010/main" val="1509830874"/>
              </p:ext>
            </p:extLst>
          </p:nvPr>
        </p:nvGraphicFramePr>
        <p:xfrm>
          <a:off x="1034796" y="2028626"/>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716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C9A7-A390-4703-B782-C23D5B0F19A1}"/>
              </a:ext>
            </a:extLst>
          </p:cNvPr>
          <p:cNvSpPr>
            <a:spLocks noGrp="1"/>
          </p:cNvSpPr>
          <p:nvPr>
            <p:ph type="title"/>
          </p:nvPr>
        </p:nvSpPr>
        <p:spPr>
          <a:xfrm>
            <a:off x="5297762" y="329184"/>
            <a:ext cx="6251110" cy="1783080"/>
          </a:xfrm>
        </p:spPr>
        <p:txBody>
          <a:bodyPr anchor="b">
            <a:normAutofit/>
          </a:bodyPr>
          <a:lstStyle/>
          <a:p>
            <a:r>
              <a:rPr lang="en-US" sz="4000" dirty="0">
                <a:latin typeface="Arial" panose="020B0604020202020204" pitchFamily="34" charset="0"/>
                <a:cs typeface="Arial" panose="020B0604020202020204" pitchFamily="34" charset="0"/>
              </a:rPr>
              <a:t>Provider Eligibility</a:t>
            </a:r>
          </a:p>
        </p:txBody>
      </p:sp>
      <p:sp>
        <p:nvSpPr>
          <p:cNvPr id="3" name="Content Placeholder 2">
            <a:extLst>
              <a:ext uri="{FF2B5EF4-FFF2-40B4-BE49-F238E27FC236}">
                <a16:creationId xmlns:a16="http://schemas.microsoft.com/office/drawing/2014/main" id="{184DE0F2-2389-43E5-A5DD-F1D29C9C73A4}"/>
              </a:ext>
            </a:extLst>
          </p:cNvPr>
          <p:cNvSpPr>
            <a:spLocks noGrp="1"/>
          </p:cNvSpPr>
          <p:nvPr>
            <p:ph idx="1"/>
          </p:nvPr>
        </p:nvSpPr>
        <p:spPr>
          <a:xfrm>
            <a:off x="5297762" y="2706624"/>
            <a:ext cx="6251110" cy="3483864"/>
          </a:xfrm>
        </p:spPr>
        <p:txBody>
          <a:bodyPr>
            <a:normAutofit lnSpcReduction="10000"/>
          </a:bodyPr>
          <a:lstStyle/>
          <a:p>
            <a:r>
              <a:rPr lang="en-US" sz="2400" dirty="0">
                <a:latin typeface="Arial" panose="020B0604020202020204" pitchFamily="34" charset="0"/>
                <a:cs typeface="Arial" panose="020B0604020202020204" pitchFamily="34" charset="0"/>
              </a:rPr>
              <a:t>The caregiver must be 18 years and older.</a:t>
            </a:r>
          </a:p>
          <a:p>
            <a:r>
              <a:rPr lang="en-US" sz="2400" dirty="0">
                <a:latin typeface="Arial" panose="020B0604020202020204" pitchFamily="34" charset="0"/>
                <a:cs typeface="Arial" panose="020B0604020202020204" pitchFamily="34" charset="0"/>
              </a:rPr>
              <a:t>Must have the ability to:</a:t>
            </a:r>
          </a:p>
          <a:p>
            <a:pPr lvl="1"/>
            <a:r>
              <a:rPr lang="en-US" sz="2400" dirty="0">
                <a:latin typeface="Arial" panose="020B0604020202020204" pitchFamily="34" charset="0"/>
                <a:cs typeface="Arial" panose="020B0604020202020204" pitchFamily="34" charset="0"/>
              </a:rPr>
              <a:t>Follow instructions and Home Help program procedures.</a:t>
            </a:r>
          </a:p>
          <a:p>
            <a:pPr lvl="1"/>
            <a:r>
              <a:rPr lang="en-US" sz="2400" dirty="0">
                <a:latin typeface="Arial" panose="020B0604020202020204" pitchFamily="34" charset="0"/>
                <a:cs typeface="Arial" panose="020B0604020202020204" pitchFamily="34" charset="0"/>
              </a:rPr>
              <a:t>Perform the services required.</a:t>
            </a:r>
          </a:p>
          <a:p>
            <a:pPr lvl="1"/>
            <a:r>
              <a:rPr lang="en-US" sz="2400" dirty="0">
                <a:latin typeface="Arial" panose="020B0604020202020204" pitchFamily="34" charset="0"/>
                <a:cs typeface="Arial" panose="020B0604020202020204" pitchFamily="34" charset="0"/>
              </a:rPr>
              <a:t>Handle emergencies.</a:t>
            </a:r>
          </a:p>
          <a:p>
            <a:pPr marL="0" indent="0">
              <a:buNone/>
            </a:pPr>
            <a:r>
              <a:rPr lang="en-US" sz="2400" dirty="0">
                <a:latin typeface="Arial" panose="020B0604020202020204" pitchFamily="34" charset="0"/>
                <a:cs typeface="Arial" panose="020B0604020202020204" pitchFamily="34" charset="0"/>
              </a:rPr>
              <a:t>All Home Help individual caregivers must undergo a criminal history screen prior to providing personal care services.</a:t>
            </a:r>
          </a:p>
        </p:txBody>
      </p:sp>
      <p:pic>
        <p:nvPicPr>
          <p:cNvPr id="19" name="Picture 18" descr="A person and person sitting on a couch&#10;&#10;Description automatically generated with low confidence">
            <a:extLst>
              <a:ext uri="{FF2B5EF4-FFF2-40B4-BE49-F238E27FC236}">
                <a16:creationId xmlns:a16="http://schemas.microsoft.com/office/drawing/2014/main" id="{B5B01A5E-6622-423B-BC51-4860CAA5B5BD}"/>
              </a:ext>
            </a:extLst>
          </p:cNvPr>
          <p:cNvPicPr>
            <a:picLocks noChangeAspect="1"/>
          </p:cNvPicPr>
          <p:nvPr/>
        </p:nvPicPr>
        <p:blipFill rotWithShape="1">
          <a:blip r:embed="rId3">
            <a:extLst>
              <a:ext uri="{28A0092B-C50C-407E-A947-70E740481C1C}">
                <a14:useLocalDpi xmlns:a14="http://schemas.microsoft.com/office/drawing/2010/main" val="0"/>
              </a:ext>
            </a:extLst>
          </a:blip>
          <a:srcRect l="37709" r="16960" b="-1"/>
          <a:stretch/>
        </p:blipFill>
        <p:spPr>
          <a:xfrm>
            <a:off x="0" y="10"/>
            <a:ext cx="5297761"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09743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41BCE-733C-46B6-A1AA-24B47A78451F}"/>
              </a:ext>
            </a:extLst>
          </p:cNvPr>
          <p:cNvSpPr>
            <a:spLocks noGrp="1"/>
          </p:cNvSpPr>
          <p:nvPr>
            <p:ph type="title"/>
          </p:nvPr>
        </p:nvSpPr>
        <p:spPr>
          <a:xfrm>
            <a:off x="964788" y="804333"/>
            <a:ext cx="3391900" cy="5249334"/>
          </a:xfrm>
        </p:spPr>
        <p:txBody>
          <a:bodyPr>
            <a:normAutofit/>
          </a:bodyPr>
          <a:lstStyle/>
          <a:p>
            <a:r>
              <a:rPr lang="en-US" sz="4000" dirty="0">
                <a:solidFill>
                  <a:srgbClr val="FFFFFF"/>
                </a:solidFill>
                <a:latin typeface="Arial" panose="020B0604020202020204" pitchFamily="34" charset="0"/>
                <a:cs typeface="Arial" panose="020B0604020202020204" pitchFamily="34" charset="0"/>
              </a:rPr>
              <a:t>Provider Eligibility Cont.</a:t>
            </a:r>
          </a:p>
        </p:txBody>
      </p:sp>
      <p:sp>
        <p:nvSpPr>
          <p:cNvPr id="3" name="Content Placeholder 2">
            <a:extLst>
              <a:ext uri="{FF2B5EF4-FFF2-40B4-BE49-F238E27FC236}">
                <a16:creationId xmlns:a16="http://schemas.microsoft.com/office/drawing/2014/main" id="{D8BCCBDA-2CBB-4396-B950-32BB6BC1567E}"/>
              </a:ext>
            </a:extLst>
          </p:cNvPr>
          <p:cNvSpPr>
            <a:spLocks noGrp="1"/>
          </p:cNvSpPr>
          <p:nvPr>
            <p:ph idx="1"/>
          </p:nvPr>
        </p:nvSpPr>
        <p:spPr>
          <a:xfrm>
            <a:off x="4951048" y="804333"/>
            <a:ext cx="6306003" cy="5249334"/>
          </a:xfrm>
        </p:spPr>
        <p:txBody>
          <a:bodyPr anchor="ctr">
            <a:normAutofit/>
          </a:bodyPr>
          <a:lstStyle/>
          <a:p>
            <a:r>
              <a:rPr lang="en-US" sz="2400" dirty="0">
                <a:latin typeface="Arial" panose="020B0604020202020204" pitchFamily="34" charset="0"/>
                <a:cs typeface="Arial" panose="020B0604020202020204" pitchFamily="34" charset="0"/>
              </a:rPr>
              <a:t>Home Help Services </a:t>
            </a:r>
            <a:r>
              <a:rPr lang="en-US" sz="2400" b="1" dirty="0">
                <a:latin typeface="Arial" panose="020B0604020202020204" pitchFamily="34" charset="0"/>
                <a:cs typeface="Arial" panose="020B0604020202020204" pitchFamily="34" charset="0"/>
              </a:rPr>
              <a:t>cannot</a:t>
            </a:r>
            <a:r>
              <a:rPr lang="en-US" sz="2400" dirty="0">
                <a:latin typeface="Arial" panose="020B0604020202020204" pitchFamily="34" charset="0"/>
                <a:cs typeface="Arial" panose="020B0604020202020204" pitchFamily="34" charset="0"/>
              </a:rPr>
              <a:t> be paid to a provider who is:</a:t>
            </a:r>
          </a:p>
          <a:p>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A responsible relative (a spouse caring for a spouse or a parent caring for a minor child). </a:t>
            </a:r>
          </a:p>
          <a:p>
            <a:pPr lvl="1"/>
            <a:r>
              <a:rPr lang="en-US" sz="2400" dirty="0">
                <a:latin typeface="Arial" panose="020B0604020202020204" pitchFamily="34" charset="0"/>
                <a:cs typeface="Arial" panose="020B0604020202020204" pitchFamily="34" charset="0"/>
              </a:rPr>
              <a:t>A minor (17 and under).</a:t>
            </a:r>
          </a:p>
          <a:p>
            <a:pPr lvl="1"/>
            <a:r>
              <a:rPr lang="en-US" sz="2400" dirty="0">
                <a:latin typeface="Arial" panose="020B0604020202020204" pitchFamily="34" charset="0"/>
                <a:cs typeface="Arial" panose="020B0604020202020204" pitchFamily="34" charset="0"/>
              </a:rPr>
              <a:t>Fiscal intermediary (FI).</a:t>
            </a:r>
          </a:p>
          <a:p>
            <a:pPr marL="128016"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client can hire an individual caregiver, agency provider, or both to provide services.</a:t>
            </a:r>
          </a:p>
        </p:txBody>
      </p:sp>
    </p:spTree>
    <p:extLst>
      <p:ext uri="{BB962C8B-B14F-4D97-AF65-F5344CB8AC3E}">
        <p14:creationId xmlns:p14="http://schemas.microsoft.com/office/powerpoint/2010/main" val="210630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1C275-4CED-4589-BF95-DEAB4E5E4AF4}"/>
              </a:ext>
            </a:extLst>
          </p:cNvPr>
          <p:cNvSpPr>
            <a:spLocks noGrp="1"/>
          </p:cNvSpPr>
          <p:nvPr>
            <p:ph type="title"/>
          </p:nvPr>
        </p:nvSpPr>
        <p:spPr>
          <a:xfrm>
            <a:off x="1024128" y="585216"/>
            <a:ext cx="9720072" cy="1499616"/>
          </a:xfrm>
        </p:spPr>
        <p:txBody>
          <a:bodyPr>
            <a:normAutofit/>
          </a:bodyPr>
          <a:lstStyle/>
          <a:p>
            <a:r>
              <a:rPr lang="en-US" sz="4000" dirty="0">
                <a:latin typeface="Arial" panose="020B0604020202020204" pitchFamily="34" charset="0"/>
                <a:cs typeface="Arial" panose="020B0604020202020204" pitchFamily="34" charset="0"/>
              </a:rPr>
              <a:t>Home Help Services Agreement</a:t>
            </a:r>
          </a:p>
        </p:txBody>
      </p:sp>
      <p:graphicFrame>
        <p:nvGraphicFramePr>
          <p:cNvPr id="5" name="Content Placeholder 2">
            <a:extLst>
              <a:ext uri="{FF2B5EF4-FFF2-40B4-BE49-F238E27FC236}">
                <a16:creationId xmlns:a16="http://schemas.microsoft.com/office/drawing/2014/main" id="{E22B87F6-96C1-4BBB-8716-3994E9C6600B}"/>
              </a:ext>
            </a:extLst>
          </p:cNvPr>
          <p:cNvGraphicFramePr>
            <a:graphicFrameLocks noGrp="1"/>
          </p:cNvGraphicFramePr>
          <p:nvPr>
            <p:ph idx="1"/>
            <p:extLst>
              <p:ext uri="{D42A27DB-BD31-4B8C-83A1-F6EECF244321}">
                <p14:modId xmlns:p14="http://schemas.microsoft.com/office/powerpoint/2010/main" val="1050405176"/>
              </p:ext>
            </p:extLst>
          </p:nvPr>
        </p:nvGraphicFramePr>
        <p:xfrm>
          <a:off x="1024128" y="2084832"/>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665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34BF-40F0-43ED-8D8B-A8BABBCB641B}"/>
              </a:ext>
            </a:extLst>
          </p:cNvPr>
          <p:cNvSpPr>
            <a:spLocks noGrp="1"/>
          </p:cNvSpPr>
          <p:nvPr>
            <p:ph type="title"/>
          </p:nvPr>
        </p:nvSpPr>
        <p:spPr>
          <a:xfrm>
            <a:off x="1024128" y="585216"/>
            <a:ext cx="8018272" cy="1499616"/>
          </a:xfrm>
        </p:spPr>
        <p:txBody>
          <a:bodyPr>
            <a:normAutofit/>
          </a:bodyPr>
          <a:lstStyle/>
          <a:p>
            <a:r>
              <a:rPr lang="en-US" sz="4000" dirty="0">
                <a:latin typeface="Arial" panose="020B0604020202020204" pitchFamily="34" charset="0"/>
                <a:cs typeface="Arial" panose="020B0604020202020204" pitchFamily="34" charset="0"/>
              </a:rPr>
              <a:t>Provider Enrollment</a:t>
            </a:r>
          </a:p>
        </p:txBody>
      </p:sp>
      <p:sp>
        <p:nvSpPr>
          <p:cNvPr id="39" name="Content Placeholder 2">
            <a:extLst>
              <a:ext uri="{FF2B5EF4-FFF2-40B4-BE49-F238E27FC236}">
                <a16:creationId xmlns:a16="http://schemas.microsoft.com/office/drawing/2014/main" id="{FDE5A5CB-3D1C-48D4-BE36-40F660E1C450}"/>
              </a:ext>
            </a:extLst>
          </p:cNvPr>
          <p:cNvSpPr>
            <a:spLocks noGrp="1"/>
          </p:cNvSpPr>
          <p:nvPr>
            <p:ph idx="1"/>
          </p:nvPr>
        </p:nvSpPr>
        <p:spPr>
          <a:xfrm>
            <a:off x="887493" y="1928648"/>
            <a:ext cx="8018271" cy="4023360"/>
          </a:xfrm>
        </p:spPr>
        <p:txBody>
          <a:bodyPr>
            <a:normAutofit/>
          </a:bodyPr>
          <a:lstStyle/>
          <a:p>
            <a:pPr marL="0" indent="0">
              <a:buNone/>
            </a:pPr>
            <a:r>
              <a:rPr lang="en-US" sz="2000" b="0" i="0" dirty="0">
                <a:effectLst/>
                <a:latin typeface="Arial" panose="020B0604020202020204" pitchFamily="34" charset="0"/>
                <a:cs typeface="Arial" panose="020B0604020202020204" pitchFamily="34" charset="0"/>
              </a:rPr>
              <a:t>Individual Providers must </a:t>
            </a:r>
            <a:r>
              <a:rPr lang="en-US" sz="2000" dirty="0">
                <a:latin typeface="Arial" panose="020B0604020202020204" pitchFamily="34" charset="0"/>
                <a:cs typeface="Arial" panose="020B0604020202020204" pitchFamily="34" charset="0"/>
              </a:rPr>
              <a:t>enroll </a:t>
            </a:r>
            <a:r>
              <a:rPr lang="en-US" sz="2000" b="0" i="0" dirty="0">
                <a:effectLst/>
                <a:latin typeface="Arial" panose="020B0604020202020204" pitchFamily="34" charset="0"/>
                <a:cs typeface="Arial" panose="020B0604020202020204" pitchFamily="34" charset="0"/>
              </a:rPr>
              <a:t>online through the CHAMPS Provider Enrollment system to be reimbursed for covered services rendered to eligible Medicaid beneficiaries. </a:t>
            </a: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Steps to enroll as a Home Help Individual Provider:</a:t>
            </a:r>
          </a:p>
          <a:p>
            <a:pPr marL="457200" indent="-457200">
              <a:buFont typeface="+mj-lt"/>
              <a:buAutoNum type="arabicPeriod"/>
            </a:pPr>
            <a:r>
              <a:rPr lang="en-US" sz="2000" dirty="0">
                <a:latin typeface="Arial" panose="020B0604020202020204" pitchFamily="34" charset="0"/>
                <a:cs typeface="Arial" panose="020B0604020202020204" pitchFamily="34" charset="0"/>
              </a:rPr>
              <a:t>Register for a MILogin account to access CHAMPS.</a:t>
            </a:r>
          </a:p>
          <a:p>
            <a:pPr marL="457200" indent="-457200">
              <a:buFont typeface="+mj-lt"/>
              <a:buAutoNum type="arabicPeriod"/>
            </a:pPr>
            <a:r>
              <a:rPr lang="en-US" sz="2000" dirty="0">
                <a:latin typeface="Arial" panose="020B0604020202020204" pitchFamily="34" charset="0"/>
                <a:cs typeface="Arial" panose="020B0604020202020204" pitchFamily="34" charset="0"/>
              </a:rPr>
              <a:t>Complete and submit the CHAMPS provider enrollment application.</a:t>
            </a:r>
          </a:p>
          <a:p>
            <a:pPr marL="457200" indent="-457200">
              <a:buFont typeface="+mj-lt"/>
              <a:buAutoNum type="arabicPeriod"/>
            </a:pPr>
            <a:r>
              <a:rPr lang="en-US" sz="2000" b="0" i="0" dirty="0">
                <a:effectLst/>
                <a:latin typeface="Arial" panose="020B0604020202020204" pitchFamily="34" charset="0"/>
                <a:cs typeface="Arial" panose="020B0604020202020204" pitchFamily="34" charset="0"/>
              </a:rPr>
              <a:t>After completing steps 1 and 2 contact the adult services worker to complete interview and required paperwork.</a:t>
            </a:r>
          </a:p>
          <a:p>
            <a:pPr marL="457200" indent="-457200">
              <a:buFont typeface="+mj-lt"/>
              <a:buAutoNum type="arabicPeriod"/>
            </a:pPr>
            <a:r>
              <a:rPr lang="en-US" sz="2000" dirty="0">
                <a:latin typeface="Arial" panose="020B0604020202020204" pitchFamily="34" charset="0"/>
                <a:cs typeface="Arial" panose="020B0604020202020204" pitchFamily="34" charset="0"/>
              </a:rPr>
              <a:t>Submit Electronic Service Verification (ESV) in order to receive payment.</a:t>
            </a:r>
          </a:p>
        </p:txBody>
      </p:sp>
      <p:sp>
        <p:nvSpPr>
          <p:cNvPr id="44" name="Rectangle 43">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112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10AC-FE69-45D2-BD3E-185F2E57D7D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Provider support</a:t>
            </a:r>
          </a:p>
        </p:txBody>
      </p:sp>
      <p:sp>
        <p:nvSpPr>
          <p:cNvPr id="3" name="Content Placeholder 2">
            <a:extLst>
              <a:ext uri="{FF2B5EF4-FFF2-40B4-BE49-F238E27FC236}">
                <a16:creationId xmlns:a16="http://schemas.microsoft.com/office/drawing/2014/main" id="{187DDB60-D066-4741-8A33-7EEC80766928}"/>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Provider Support Hotline:  800-979-4662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Email:  </a:t>
            </a:r>
            <a:r>
              <a:rPr lang="en-US"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providersupport@michigan.gov</a:t>
            </a:r>
            <a:endParaRPr lang="en-US" dirty="0">
              <a:solidFill>
                <a:srgbClr val="0070C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Website:  </a:t>
            </a:r>
            <a:r>
              <a:rPr lang="en-US"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www.Michigan.gov/homehelp</a:t>
            </a:r>
            <a:endParaRPr lang="en-US" dirty="0">
              <a:solidFill>
                <a:srgbClr val="0070C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CA3B555-7910-4B31-B737-331F7C9D597F}"/>
              </a:ext>
            </a:extLst>
          </p:cNvPr>
          <p:cNvPicPr>
            <a:picLocks noChangeAspect="1"/>
          </p:cNvPicPr>
          <p:nvPr/>
        </p:nvPicPr>
        <p:blipFill>
          <a:blip r:embed="rId5"/>
          <a:stretch>
            <a:fillRect/>
          </a:stretch>
        </p:blipFill>
        <p:spPr>
          <a:xfrm>
            <a:off x="6796135" y="2351689"/>
            <a:ext cx="4843354" cy="3891981"/>
          </a:xfrm>
          <a:prstGeom prst="rect">
            <a:avLst/>
          </a:prstGeom>
        </p:spPr>
      </p:pic>
    </p:spTree>
    <p:extLst>
      <p:ext uri="{BB962C8B-B14F-4D97-AF65-F5344CB8AC3E}">
        <p14:creationId xmlns:p14="http://schemas.microsoft.com/office/powerpoint/2010/main" val="265037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EBB06-6354-41B7-92DA-9AFBACB64D8E}"/>
              </a:ext>
            </a:extLst>
          </p:cNvPr>
          <p:cNvSpPr>
            <a:spLocks noGrp="1"/>
          </p:cNvSpPr>
          <p:nvPr>
            <p:ph type="title"/>
          </p:nvPr>
        </p:nvSpPr>
        <p:spPr>
          <a:xfrm>
            <a:off x="643468" y="643467"/>
            <a:ext cx="3415612" cy="5571066"/>
          </a:xfrm>
        </p:spPr>
        <p:txBody>
          <a:bodyPr>
            <a:normAutofit/>
          </a:bodyPr>
          <a:lstStyle/>
          <a:p>
            <a:r>
              <a:rPr lang="en-US" sz="4000" dirty="0">
                <a:solidFill>
                  <a:srgbClr val="FFFFFF"/>
                </a:solidFill>
                <a:latin typeface="Arial" panose="020B0604020202020204" pitchFamily="34" charset="0"/>
                <a:cs typeface="Arial" panose="020B0604020202020204" pitchFamily="34" charset="0"/>
              </a:rPr>
              <a:t>What is the Home Help Program?</a:t>
            </a:r>
          </a:p>
        </p:txBody>
      </p:sp>
      <p:graphicFrame>
        <p:nvGraphicFramePr>
          <p:cNvPr id="5" name="Content Placeholder 2">
            <a:extLst>
              <a:ext uri="{FF2B5EF4-FFF2-40B4-BE49-F238E27FC236}">
                <a16:creationId xmlns:a16="http://schemas.microsoft.com/office/drawing/2014/main" id="{696CE76E-1189-4B8F-A938-3EC15D348084}"/>
              </a:ext>
            </a:extLst>
          </p:cNvPr>
          <p:cNvGraphicFramePr>
            <a:graphicFrameLocks noGrp="1"/>
          </p:cNvGraphicFramePr>
          <p:nvPr>
            <p:ph idx="1"/>
            <p:extLst>
              <p:ext uri="{D42A27DB-BD31-4B8C-83A1-F6EECF244321}">
                <p14:modId xmlns:p14="http://schemas.microsoft.com/office/powerpoint/2010/main" val="1958820995"/>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9991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2740-6C93-4AA8-B63A-D50A27C03D4B}"/>
              </a:ext>
            </a:extLst>
          </p:cNvPr>
          <p:cNvSpPr>
            <a:spLocks noGrp="1"/>
          </p:cNvSpPr>
          <p:nvPr>
            <p:ph type="title"/>
          </p:nvPr>
        </p:nvSpPr>
        <p:spPr>
          <a:xfrm>
            <a:off x="1024128" y="585216"/>
            <a:ext cx="9720072" cy="1499616"/>
          </a:xfrm>
        </p:spPr>
        <p:txBody>
          <a:bodyPr>
            <a:normAutofit/>
          </a:bodyPr>
          <a:lstStyle/>
          <a:p>
            <a:r>
              <a:rPr lang="en-US" sz="4000" dirty="0">
                <a:latin typeface="Arial" panose="020B0604020202020204" pitchFamily="34" charset="0"/>
                <a:cs typeface="Arial" panose="020B0604020202020204" pitchFamily="34" charset="0"/>
              </a:rPr>
              <a:t>Resources</a:t>
            </a:r>
            <a:endParaRPr lang="en-US"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4303BCC3-D844-44F2-991E-31D70A4B8C48}"/>
              </a:ext>
            </a:extLst>
          </p:cNvPr>
          <p:cNvGraphicFramePr>
            <a:graphicFrameLocks noGrp="1"/>
          </p:cNvGraphicFramePr>
          <p:nvPr>
            <p:ph idx="1"/>
            <p:extLst>
              <p:ext uri="{D42A27DB-BD31-4B8C-83A1-F6EECF244321}">
                <p14:modId xmlns:p14="http://schemas.microsoft.com/office/powerpoint/2010/main" val="2449173550"/>
              </p:ext>
            </p:extLst>
          </p:nvPr>
        </p:nvGraphicFramePr>
        <p:xfrm>
          <a:off x="1235869" y="1335025"/>
          <a:ext cx="9720262" cy="3628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8E70B42-9B71-41BA-9978-B5C29A9FCD00}"/>
              </a:ext>
            </a:extLst>
          </p:cNvPr>
          <p:cNvSpPr txBox="1"/>
          <p:nvPr/>
        </p:nvSpPr>
        <p:spPr>
          <a:xfrm>
            <a:off x="1235869" y="4795456"/>
            <a:ext cx="5868237" cy="1477328"/>
          </a:xfrm>
          <a:prstGeom prst="rect">
            <a:avLst/>
          </a:prstGeom>
          <a:noFill/>
        </p:spPr>
        <p:txBody>
          <a:bodyPr wrap="square" rtlCol="0">
            <a:spAutoFit/>
          </a:bodyPr>
          <a:lstStyle/>
          <a:p>
            <a:r>
              <a:rPr lang="en-US" sz="2700" b="1" dirty="0">
                <a:latin typeface="Arial" panose="020B0604020202020204" pitchFamily="34" charset="0"/>
                <a:cs typeface="Arial" panose="020B0604020202020204" pitchFamily="34" charset="0"/>
              </a:rPr>
              <a:t>For general information &amp; application</a:t>
            </a:r>
          </a:p>
          <a:p>
            <a:endParaRPr lang="en-US" b="1" dirty="0">
              <a:latin typeface="Arial" panose="020B0604020202020204" pitchFamily="34" charset="0"/>
              <a:cs typeface="Arial" panose="020B0604020202020204" pitchFamily="34" charset="0"/>
            </a:endParaRPr>
          </a:p>
          <a:p>
            <a:r>
              <a:rPr lang="en-US" u="sng" dirty="0">
                <a:solidFill>
                  <a:srgbClr val="00206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www.Michigan.gov/adultservices</a:t>
            </a:r>
            <a:endParaRPr lang="en-US" u="sng"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297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C002-931F-4161-A9ED-41D9DA0A24F8}"/>
              </a:ext>
            </a:extLst>
          </p:cNvPr>
          <p:cNvSpPr>
            <a:spLocks noGrp="1"/>
          </p:cNvSpPr>
          <p:nvPr>
            <p:ph type="title"/>
          </p:nvPr>
        </p:nvSpPr>
        <p:spPr>
          <a:xfrm>
            <a:off x="1024128" y="585216"/>
            <a:ext cx="9720072" cy="1499616"/>
          </a:xfrm>
        </p:spPr>
        <p:txBody>
          <a:bodyPr>
            <a:normAutofit/>
          </a:bodyPr>
          <a:lstStyle/>
          <a:p>
            <a:r>
              <a:rPr lang="en-US" sz="4000" dirty="0">
                <a:latin typeface="Arial" panose="020B0604020202020204" pitchFamily="34" charset="0"/>
                <a:cs typeface="Arial" panose="020B0604020202020204" pitchFamily="34" charset="0"/>
              </a:rPr>
              <a:t>Background Information</a:t>
            </a:r>
          </a:p>
        </p:txBody>
      </p:sp>
      <p:graphicFrame>
        <p:nvGraphicFramePr>
          <p:cNvPr id="32" name="Content Placeholder 2">
            <a:extLst>
              <a:ext uri="{FF2B5EF4-FFF2-40B4-BE49-F238E27FC236}">
                <a16:creationId xmlns:a16="http://schemas.microsoft.com/office/drawing/2014/main" id="{B51B8DF9-110C-41D1-8C46-92BBA5BCA748}"/>
              </a:ext>
            </a:extLst>
          </p:cNvPr>
          <p:cNvGraphicFramePr>
            <a:graphicFrameLocks noGrp="1"/>
          </p:cNvGraphicFramePr>
          <p:nvPr>
            <p:ph idx="1"/>
            <p:extLst>
              <p:ext uri="{D42A27DB-BD31-4B8C-83A1-F6EECF244321}">
                <p14:modId xmlns:p14="http://schemas.microsoft.com/office/powerpoint/2010/main" val="3725518139"/>
              </p:ext>
            </p:extLst>
          </p:nvPr>
        </p:nvGraphicFramePr>
        <p:xfrm>
          <a:off x="1024128" y="1970689"/>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465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BB444-166E-479A-A892-89C70482D25E}"/>
              </a:ext>
            </a:extLst>
          </p:cNvPr>
          <p:cNvSpPr>
            <a:spLocks noGrp="1"/>
          </p:cNvSpPr>
          <p:nvPr>
            <p:ph type="title"/>
          </p:nvPr>
        </p:nvSpPr>
        <p:spPr>
          <a:xfrm>
            <a:off x="964788" y="804333"/>
            <a:ext cx="3391900" cy="5249334"/>
          </a:xfrm>
        </p:spPr>
        <p:txBody>
          <a:bodyPr>
            <a:normAutofit/>
          </a:bodyPr>
          <a:lstStyle/>
          <a:p>
            <a:r>
              <a:rPr lang="en-US" sz="3100" dirty="0">
                <a:solidFill>
                  <a:srgbClr val="FFFFFF"/>
                </a:solidFill>
                <a:latin typeface="Arial" panose="020B0604020202020204" pitchFamily="34" charset="0"/>
                <a:cs typeface="Arial" panose="020B0604020202020204" pitchFamily="34" charset="0"/>
              </a:rPr>
              <a:t>Background Information Cont.</a:t>
            </a:r>
          </a:p>
        </p:txBody>
      </p:sp>
      <p:sp>
        <p:nvSpPr>
          <p:cNvPr id="3" name="Content Placeholder 2">
            <a:extLst>
              <a:ext uri="{FF2B5EF4-FFF2-40B4-BE49-F238E27FC236}">
                <a16:creationId xmlns:a16="http://schemas.microsoft.com/office/drawing/2014/main" id="{CC30E6EF-D409-4A30-93B9-5E2248EF0641}"/>
              </a:ext>
            </a:extLst>
          </p:cNvPr>
          <p:cNvSpPr>
            <a:spLocks noGrp="1"/>
          </p:cNvSpPr>
          <p:nvPr>
            <p:ph idx="1"/>
          </p:nvPr>
        </p:nvSpPr>
        <p:spPr>
          <a:xfrm>
            <a:off x="4951048" y="804333"/>
            <a:ext cx="6306003" cy="5249334"/>
          </a:xfrm>
        </p:spPr>
        <p:txBody>
          <a:bodyPr anchor="ctr">
            <a:normAutofit/>
          </a:bodyPr>
          <a:lstStyle/>
          <a:p>
            <a:pPr marL="0" indent="0">
              <a:buNone/>
            </a:pPr>
            <a:r>
              <a:rPr lang="en-US" sz="1700" b="1" i="0" u="none" strike="noStrike" baseline="0" dirty="0">
                <a:latin typeface="Arial" panose="020B0604020202020204" pitchFamily="34" charset="0"/>
              </a:rPr>
              <a:t>Legal Authority: </a:t>
            </a:r>
            <a:endParaRPr lang="en-US" sz="1700" b="0" i="0" u="none" strike="noStrike" baseline="0" dirty="0">
              <a:latin typeface="Arial" panose="020B0604020202020204" pitchFamily="34" charset="0"/>
            </a:endParaRPr>
          </a:p>
          <a:p>
            <a:r>
              <a:rPr lang="en-US" sz="1700" b="0" i="0" u="none" strike="noStrike" baseline="0" dirty="0">
                <a:latin typeface="Arial" panose="020B0604020202020204" pitchFamily="34" charset="0"/>
              </a:rPr>
              <a:t>Michigan Home Help services operates under </a:t>
            </a:r>
            <a:r>
              <a:rPr lang="en-US" sz="1700" b="1" i="0" u="none" strike="noStrike" baseline="0" dirty="0">
                <a:latin typeface="Arial" panose="020B0604020202020204" pitchFamily="34" charset="0"/>
              </a:rPr>
              <a:t>42 CFR 440.167</a:t>
            </a:r>
            <a:r>
              <a:rPr lang="en-US" sz="1700" b="0" i="0" u="none" strike="noStrike" baseline="0" dirty="0">
                <a:latin typeface="Arial" panose="020B0604020202020204" pitchFamily="34" charset="0"/>
              </a:rPr>
              <a:t>. Personal care services are available to persons who require hands-on assistance in activities of daily living (ADLs) and instrumental activities of daily living (IADLs). </a:t>
            </a:r>
          </a:p>
          <a:p>
            <a:pPr marL="0" indent="0">
              <a:buNone/>
            </a:pPr>
            <a:r>
              <a:rPr lang="en-US" sz="1700" b="1" i="0" u="none" strike="noStrike" baseline="0" dirty="0">
                <a:latin typeface="Arial" panose="020B0604020202020204" pitchFamily="34" charset="0"/>
              </a:rPr>
              <a:t>Section 1905(a)(24) of the Social Security Act [i.e.,42 U.S.C.1396d(a)(24)] states: </a:t>
            </a:r>
          </a:p>
          <a:p>
            <a:r>
              <a:rPr lang="en-US" sz="1700" dirty="0">
                <a:latin typeface="Arial" panose="020B0604020202020204" pitchFamily="34" charset="0"/>
              </a:rPr>
              <a:t>P</a:t>
            </a:r>
            <a:r>
              <a:rPr lang="en-US" sz="1700" b="0" i="0" u="none" strike="noStrike" baseline="0" dirty="0">
                <a:latin typeface="Arial" panose="020B0604020202020204" pitchFamily="34" charset="0"/>
              </a:rPr>
              <a:t>ersonal care services furnished to an individual who is not an inpatient or resident of a hospital, nursing facility, intermediate care facility for the mentally retarded, or institution for mental disease that are (A) authorized for the individual by a physician in accordance with the plan of treatment or (at the option of the State) otherwise authorized for the individual in accordance with the services plan approved by the State, (B) provided by an individual who is qualified to provide such services who is not a responsible relative, and (C) furnished in a home or other locations.</a:t>
            </a:r>
            <a:endParaRPr lang="en-US" sz="1700" dirty="0">
              <a:latin typeface="Arial" panose="020B0604020202020204" pitchFamily="34" charset="0"/>
              <a:cs typeface="Arial" panose="020B0604020202020204" pitchFamily="34" charset="0"/>
            </a:endParaRPr>
          </a:p>
          <a:p>
            <a:pPr marL="0" indent="0">
              <a:buNone/>
            </a:pPr>
            <a:endParaRPr lang="en-US" sz="1700" dirty="0"/>
          </a:p>
        </p:txBody>
      </p:sp>
    </p:spTree>
    <p:extLst>
      <p:ext uri="{BB962C8B-B14F-4D97-AF65-F5344CB8AC3E}">
        <p14:creationId xmlns:p14="http://schemas.microsoft.com/office/powerpoint/2010/main" val="56616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FF763-91ED-4862-B815-060590233709}"/>
              </a:ext>
            </a:extLst>
          </p:cNvPr>
          <p:cNvSpPr>
            <a:spLocks noGrp="1"/>
          </p:cNvSpPr>
          <p:nvPr>
            <p:ph type="title"/>
          </p:nvPr>
        </p:nvSpPr>
        <p:spPr>
          <a:xfrm>
            <a:off x="4965430" y="629268"/>
            <a:ext cx="6586491" cy="1286160"/>
          </a:xfrm>
        </p:spPr>
        <p:txBody>
          <a:bodyPr anchor="b">
            <a:normAutofit/>
          </a:bodyPr>
          <a:lstStyle/>
          <a:p>
            <a:r>
              <a:rPr lang="en-US" sz="4000" dirty="0">
                <a:latin typeface="Arial" panose="020B0604020202020204" pitchFamily="34" charset="0"/>
                <a:cs typeface="Arial" panose="020B0604020202020204" pitchFamily="34" charset="0"/>
              </a:rPr>
              <a:t>Goals</a:t>
            </a:r>
          </a:p>
        </p:txBody>
      </p:sp>
      <p:sp>
        <p:nvSpPr>
          <p:cNvPr id="3" name="Content Placeholder 2">
            <a:extLst>
              <a:ext uri="{FF2B5EF4-FFF2-40B4-BE49-F238E27FC236}">
                <a16:creationId xmlns:a16="http://schemas.microsoft.com/office/drawing/2014/main" id="{E3363A4A-61C5-4278-A3FC-F91CB55E3AAC}"/>
              </a:ext>
            </a:extLst>
          </p:cNvPr>
          <p:cNvSpPr>
            <a:spLocks noGrp="1"/>
          </p:cNvSpPr>
          <p:nvPr>
            <p:ph idx="1"/>
          </p:nvPr>
        </p:nvSpPr>
        <p:spPr>
          <a:xfrm>
            <a:off x="4965430" y="2146540"/>
            <a:ext cx="6586489" cy="3785419"/>
          </a:xfrm>
        </p:spPr>
        <p:txBody>
          <a:bodyPr>
            <a:noAutofit/>
          </a:bodyPr>
          <a:lstStyle/>
          <a:p>
            <a:pPr marL="0" indent="0">
              <a:spcBef>
                <a:spcPts val="1100"/>
              </a:spcBef>
              <a:spcAft>
                <a:spcPts val="1100"/>
              </a:spcAft>
              <a:buNone/>
              <a:tabLst>
                <a:tab pos="2438400" algn="l"/>
              </a:tabLst>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The goals of the Home Help program are:</a:t>
            </a:r>
          </a:p>
          <a:p>
            <a:pPr marL="342900" marR="0" lvl="0" indent="-342900">
              <a:spcBef>
                <a:spcPts val="1100"/>
              </a:spcBef>
              <a:spcAft>
                <a:spcPts val="1100"/>
              </a:spcAft>
              <a:buFont typeface="Symbol" panose="05050102010706020507" pitchFamily="18" charset="2"/>
              <a:buChar char=""/>
              <a:tabLst>
                <a:tab pos="2438400" algn="l"/>
              </a:tabLst>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To encourage and support the client’s right and responsibility to make informed choices. </a:t>
            </a:r>
          </a:p>
          <a:p>
            <a:pPr marL="342900" marR="0" lvl="0" indent="-342900">
              <a:spcBef>
                <a:spcPts val="1100"/>
              </a:spcBef>
              <a:spcAft>
                <a:spcPts val="1100"/>
              </a:spcAft>
              <a:buFont typeface="Symbol" panose="05050102010706020507" pitchFamily="18" charset="2"/>
              <a:buChar char=""/>
              <a:tabLst>
                <a:tab pos="2438400" algn="l"/>
              </a:tabLst>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To provide timely, quality assessments and approvals ensuring the necessary supports are offered to assist the client to live independently and with dignity. </a:t>
            </a:r>
          </a:p>
          <a:p>
            <a:pPr marL="342900" marR="0" lvl="0" indent="-342900">
              <a:spcBef>
                <a:spcPts val="1100"/>
              </a:spcBef>
              <a:spcAft>
                <a:spcPts val="1100"/>
              </a:spcAft>
              <a:buFont typeface="Symbol" panose="05050102010706020507" pitchFamily="18" charset="2"/>
              <a:buChar char=""/>
              <a:tabLst>
                <a:tab pos="2438400" algn="l"/>
              </a:tabLst>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To recognize and encourage the client’s natural support system.</a:t>
            </a:r>
          </a:p>
          <a:p>
            <a:pPr marL="342900" marR="0" lvl="0" indent="-342900">
              <a:spcBef>
                <a:spcPts val="1100"/>
              </a:spcBef>
              <a:spcAft>
                <a:spcPts val="1100"/>
              </a:spcAft>
              <a:buFont typeface="Symbol" panose="05050102010706020507" pitchFamily="18" charset="2"/>
              <a:buChar char=""/>
              <a:tabLst>
                <a:tab pos="2438400" algn="l"/>
              </a:tabLst>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To empower the client to manage their services, respecting the client's right to determine what services are necessary, when they are completed, and how they are performed. </a:t>
            </a:r>
          </a:p>
          <a:p>
            <a:pPr marL="342900" marR="0" lvl="0" indent="-342900">
              <a:spcBef>
                <a:spcPts val="1100"/>
              </a:spcBef>
              <a:spcAft>
                <a:spcPts val="1100"/>
              </a:spcAft>
              <a:buFont typeface="Symbol" panose="05050102010706020507" pitchFamily="18" charset="2"/>
              <a:buChar char=""/>
              <a:tabLst>
                <a:tab pos="2438400" algn="l"/>
              </a:tabLst>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To provide resources to enable client self-advocacy.</a:t>
            </a:r>
          </a:p>
        </p:txBody>
      </p:sp>
      <p:pic>
        <p:nvPicPr>
          <p:cNvPr id="7" name="Picture 6" descr="A few men sitting on a couch&#10;&#10;Description automatically generated with medium confidence">
            <a:extLst>
              <a:ext uri="{FF2B5EF4-FFF2-40B4-BE49-F238E27FC236}">
                <a16:creationId xmlns:a16="http://schemas.microsoft.com/office/drawing/2014/main" id="{76ED4C24-C35D-48EB-8310-48A1F2A9E961}"/>
              </a:ext>
            </a:extLst>
          </p:cNvPr>
          <p:cNvPicPr>
            <a:picLocks noChangeAspect="1"/>
          </p:cNvPicPr>
          <p:nvPr/>
        </p:nvPicPr>
        <p:blipFill rotWithShape="1">
          <a:blip r:embed="rId3">
            <a:extLst>
              <a:ext uri="{28A0092B-C50C-407E-A947-70E740481C1C}">
                <a14:useLocalDpi xmlns:a14="http://schemas.microsoft.com/office/drawing/2010/main" val="0"/>
              </a:ext>
            </a:extLst>
          </a:blip>
          <a:srcRect l="39027" r="15854" b="-1"/>
          <a:stretch/>
        </p:blipFill>
        <p:spPr>
          <a:xfrm>
            <a:off x="20" y="10"/>
            <a:ext cx="4635571" cy="6857990"/>
          </a:xfrm>
          <a:prstGeom prst="rect">
            <a:avLst/>
          </a:prstGeom>
          <a:effectLst/>
        </p:spPr>
      </p:pic>
    </p:spTree>
    <p:extLst>
      <p:ext uri="{BB962C8B-B14F-4D97-AF65-F5344CB8AC3E}">
        <p14:creationId xmlns:p14="http://schemas.microsoft.com/office/powerpoint/2010/main" val="210835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7567-9840-440E-BC1D-6957D80F5A9E}"/>
              </a:ext>
            </a:extLst>
          </p:cNvPr>
          <p:cNvSpPr>
            <a:spLocks noGrp="1"/>
          </p:cNvSpPr>
          <p:nvPr>
            <p:ph type="title"/>
          </p:nvPr>
        </p:nvSpPr>
        <p:spPr>
          <a:xfrm>
            <a:off x="1024128" y="585216"/>
            <a:ext cx="5902061" cy="1499616"/>
          </a:xfrm>
        </p:spPr>
        <p:txBody>
          <a:bodyPr>
            <a:normAutofit/>
          </a:bodyPr>
          <a:lstStyle/>
          <a:p>
            <a:r>
              <a:rPr lang="en-US">
                <a:latin typeface="Arial" panose="020B0604020202020204" pitchFamily="34" charset="0"/>
                <a:cs typeface="Arial" panose="020B0604020202020204" pitchFamily="34" charset="0"/>
              </a:rPr>
              <a:t>Eligibility </a:t>
            </a:r>
          </a:p>
        </p:txBody>
      </p:sp>
      <p:sp>
        <p:nvSpPr>
          <p:cNvPr id="3" name="Content Placeholder 2">
            <a:extLst>
              <a:ext uri="{FF2B5EF4-FFF2-40B4-BE49-F238E27FC236}">
                <a16:creationId xmlns:a16="http://schemas.microsoft.com/office/drawing/2014/main" id="{151C1225-4541-4A50-B2AC-A043B8CD239D}"/>
              </a:ext>
            </a:extLst>
          </p:cNvPr>
          <p:cNvSpPr>
            <a:spLocks noGrp="1"/>
          </p:cNvSpPr>
          <p:nvPr>
            <p:ph idx="1"/>
          </p:nvPr>
        </p:nvSpPr>
        <p:spPr>
          <a:xfrm>
            <a:off x="1024128" y="2286000"/>
            <a:ext cx="5902061" cy="3931920"/>
          </a:xfrm>
        </p:spPr>
        <p:txBody>
          <a:bodyPr>
            <a:normAutofit/>
          </a:bodyPr>
          <a:lstStyle/>
          <a:p>
            <a:pPr marL="0" indent="0">
              <a:buNone/>
            </a:pPr>
            <a:r>
              <a:rPr lang="en-US" b="0" i="0" u="none" strike="noStrike" baseline="0" dirty="0">
                <a:latin typeface="Arial" panose="020B0604020202020204" pitchFamily="34" charset="0"/>
                <a:cs typeface="Arial" panose="020B0604020202020204" pitchFamily="34" charset="0"/>
              </a:rPr>
              <a:t>To receive Home Help Services, an individual must:</a:t>
            </a:r>
          </a:p>
          <a:p>
            <a:pPr>
              <a:buFont typeface="Arial" panose="020B0604020202020204" pitchFamily="34" charset="0"/>
              <a:buChar char="•"/>
            </a:pPr>
            <a:r>
              <a:rPr lang="en-US" b="0" i="0" u="none" strike="noStrike" baseline="0" dirty="0">
                <a:latin typeface="Arial" panose="020B0604020202020204" pitchFamily="34" charset="0"/>
                <a:cs typeface="Arial" panose="020B0604020202020204" pitchFamily="34" charset="0"/>
              </a:rPr>
              <a:t> Have active Medicaid. </a:t>
            </a:r>
          </a:p>
          <a:p>
            <a:pPr>
              <a:buFont typeface="Arial" panose="020B0604020202020204" pitchFamily="34" charset="0"/>
              <a:buChar char="•"/>
            </a:pPr>
            <a:r>
              <a:rPr lang="en-US" b="0" i="0" u="none" strike="noStrike" baseline="0" dirty="0">
                <a:latin typeface="Arial" panose="020B0604020202020204" pitchFamily="34" charset="0"/>
                <a:cs typeface="Arial" panose="020B0604020202020204" pitchFamily="34" charset="0"/>
              </a:rPr>
              <a:t> Require physical assistance to perform </a:t>
            </a:r>
            <a:r>
              <a:rPr lang="en-US" b="1" i="0" u="none" strike="noStrike" baseline="0" dirty="0">
                <a:latin typeface="Arial" panose="020B0604020202020204" pitchFamily="34" charset="0"/>
                <a:cs typeface="Arial" panose="020B0604020202020204" pitchFamily="34" charset="0"/>
              </a:rPr>
              <a:t>at least one </a:t>
            </a:r>
            <a:r>
              <a:rPr lang="en-US" b="0" i="0" u="none" strike="noStrike" baseline="0" dirty="0">
                <a:latin typeface="Arial" panose="020B0604020202020204" pitchFamily="34" charset="0"/>
                <a:cs typeface="Arial" panose="020B0604020202020204" pitchFamily="34" charset="0"/>
              </a:rPr>
              <a:t>activity of daily living. </a:t>
            </a:r>
          </a:p>
          <a:p>
            <a:pPr marL="0" indent="0">
              <a:buNone/>
            </a:pPr>
            <a:endParaRPr lang="en-US" b="0" i="0" u="none" strike="noStrike" baseline="0" dirty="0">
              <a:latin typeface="Arial" panose="020B0604020202020204" pitchFamily="34" charset="0"/>
            </a:endParaRPr>
          </a:p>
        </p:txBody>
      </p:sp>
      <p:pic>
        <p:nvPicPr>
          <p:cNvPr id="5" name="Picture 4" descr="An old person pushing a shopping cart&#10;&#10;Description automatically generated with low confidence">
            <a:extLst>
              <a:ext uri="{FF2B5EF4-FFF2-40B4-BE49-F238E27FC236}">
                <a16:creationId xmlns:a16="http://schemas.microsoft.com/office/drawing/2014/main" id="{204A4187-83AF-4D87-9603-C3B459F6D43A}"/>
              </a:ext>
            </a:extLst>
          </p:cNvPr>
          <p:cNvPicPr>
            <a:picLocks noChangeAspect="1"/>
          </p:cNvPicPr>
          <p:nvPr/>
        </p:nvPicPr>
        <p:blipFill rotWithShape="1">
          <a:blip r:embed="rId3">
            <a:extLst>
              <a:ext uri="{28A0092B-C50C-407E-A947-70E740481C1C}">
                <a14:useLocalDpi xmlns:a14="http://schemas.microsoft.com/office/drawing/2010/main" val="0"/>
              </a:ext>
            </a:extLst>
          </a:blip>
          <a:srcRect l="24318" r="27819" b="1"/>
          <a:stretch/>
        </p:blipFill>
        <p:spPr>
          <a:xfrm>
            <a:off x="7552267" y="640080"/>
            <a:ext cx="3999654" cy="5577840"/>
          </a:xfrm>
          <a:prstGeom prst="rect">
            <a:avLst/>
          </a:prstGeom>
        </p:spPr>
      </p:pic>
    </p:spTree>
    <p:extLst>
      <p:ext uri="{BB962C8B-B14F-4D97-AF65-F5344CB8AC3E}">
        <p14:creationId xmlns:p14="http://schemas.microsoft.com/office/powerpoint/2010/main" val="298797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7FE1-7812-46F6-B405-EDB3B6D3B0D0}"/>
              </a:ext>
            </a:extLst>
          </p:cNvPr>
          <p:cNvSpPr>
            <a:spLocks noGrp="1"/>
          </p:cNvSpPr>
          <p:nvPr>
            <p:ph type="title"/>
          </p:nvPr>
        </p:nvSpPr>
        <p:spPr>
          <a:xfrm>
            <a:off x="838200" y="668377"/>
            <a:ext cx="10515600" cy="1325563"/>
          </a:xfrm>
        </p:spPr>
        <p:txBody>
          <a:bodyPr>
            <a:normAutofit/>
          </a:bodyPr>
          <a:lstStyle/>
          <a:p>
            <a:r>
              <a:rPr lang="en-US" sz="4000" dirty="0">
                <a:latin typeface="Arial" panose="020B0604020202020204" pitchFamily="34" charset="0"/>
                <a:cs typeface="Arial" panose="020B0604020202020204" pitchFamily="34" charset="0"/>
              </a:rPr>
              <a:t>Available Services</a:t>
            </a:r>
          </a:p>
        </p:txBody>
      </p:sp>
      <p:sp>
        <p:nvSpPr>
          <p:cNvPr id="3" name="Content Placeholder 2">
            <a:extLst>
              <a:ext uri="{FF2B5EF4-FFF2-40B4-BE49-F238E27FC236}">
                <a16:creationId xmlns:a16="http://schemas.microsoft.com/office/drawing/2014/main" id="{BCBBC2D2-D1F6-4CAA-B589-2EAE52ABF41F}"/>
              </a:ext>
            </a:extLst>
          </p:cNvPr>
          <p:cNvSpPr>
            <a:spLocks noGrp="1"/>
          </p:cNvSpPr>
          <p:nvPr>
            <p:ph sz="half" idx="1"/>
          </p:nvPr>
        </p:nvSpPr>
        <p:spPr>
          <a:xfrm>
            <a:off x="838200" y="2177456"/>
            <a:ext cx="5097780" cy="3795748"/>
          </a:xfrm>
        </p:spPr>
        <p:txBody>
          <a:bodyPr>
            <a:normAutofit/>
          </a:bodyPr>
          <a:lstStyle/>
          <a:p>
            <a:pPr marL="0" indent="0">
              <a:buNone/>
            </a:pPr>
            <a:r>
              <a:rPr lang="en-US" sz="2400" dirty="0">
                <a:latin typeface="Arial" panose="020B0604020202020204" pitchFamily="34" charset="0"/>
                <a:cs typeface="Arial" panose="020B0604020202020204" pitchFamily="34" charset="0"/>
              </a:rPr>
              <a:t>Available services include ADLs: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Feeding or eating</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Bathing</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Dressing</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Grooming</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Moving throughout the home</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Transferring from one position to another</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Using the toilet</a:t>
            </a:r>
          </a:p>
          <a:p>
            <a:pPr marL="0" indent="0">
              <a:buNone/>
            </a:pPr>
            <a:endParaRPr lang="en-US" sz="2200" dirty="0"/>
          </a:p>
        </p:txBody>
      </p:sp>
      <p:sp>
        <p:nvSpPr>
          <p:cNvPr id="4" name="Content Placeholder 3">
            <a:extLst>
              <a:ext uri="{FF2B5EF4-FFF2-40B4-BE49-F238E27FC236}">
                <a16:creationId xmlns:a16="http://schemas.microsoft.com/office/drawing/2014/main" id="{595551C8-41FB-4279-AA2A-5C514199748D}"/>
              </a:ext>
            </a:extLst>
          </p:cNvPr>
          <p:cNvSpPr>
            <a:spLocks noGrp="1"/>
          </p:cNvSpPr>
          <p:nvPr>
            <p:ph sz="half" idx="2"/>
          </p:nvPr>
        </p:nvSpPr>
        <p:spPr>
          <a:xfrm>
            <a:off x="6256020" y="2177456"/>
            <a:ext cx="5097780" cy="3795748"/>
          </a:xfrm>
        </p:spPr>
        <p:txBody>
          <a:bodyPr>
            <a:normAutofit/>
          </a:bodyPr>
          <a:lstStyle/>
          <a:p>
            <a:pPr marL="0" indent="0">
              <a:buNone/>
            </a:pPr>
            <a:r>
              <a:rPr lang="en-US" sz="2400" i="0" u="none" strike="noStrike" baseline="0" dirty="0">
                <a:latin typeface="Arial" panose="020B0604020202020204" pitchFamily="34" charset="0"/>
                <a:cs typeface="Arial" panose="020B0604020202020204" pitchFamily="34" charset="0"/>
              </a:rPr>
              <a:t>If you qualify for the program, you may also receive assistance with the following IADLs:</a:t>
            </a:r>
          </a:p>
          <a:p>
            <a:pPr lvl="1">
              <a:buFont typeface="Arial" panose="020B0604020202020204" pitchFamily="34" charset="0"/>
              <a:buChar char="•"/>
            </a:pPr>
            <a:r>
              <a:rPr lang="en-US" sz="2000" b="0" i="0" u="none" strike="noStrike" baseline="0" dirty="0">
                <a:latin typeface="Arial" panose="020B0604020202020204" pitchFamily="34" charset="0"/>
                <a:cs typeface="Arial" panose="020B0604020202020204" pitchFamily="34" charset="0"/>
              </a:rPr>
              <a:t>Administering or setting up medicine</a:t>
            </a:r>
          </a:p>
          <a:p>
            <a:pPr lvl="1">
              <a:buFont typeface="Arial" panose="020B0604020202020204" pitchFamily="34" charset="0"/>
              <a:buChar char="•"/>
            </a:pPr>
            <a:r>
              <a:rPr lang="en-US" sz="2000" b="0" i="0" u="none" strike="noStrike" baseline="0" dirty="0">
                <a:latin typeface="Arial" panose="020B0604020202020204" pitchFamily="34" charset="0"/>
                <a:cs typeface="Arial" panose="020B0604020202020204" pitchFamily="34" charset="0"/>
              </a:rPr>
              <a:t>Laundry</a:t>
            </a:r>
          </a:p>
          <a:p>
            <a:pPr lvl="1">
              <a:buFont typeface="Arial" panose="020B0604020202020204" pitchFamily="34" charset="0"/>
              <a:buChar char="•"/>
            </a:pPr>
            <a:r>
              <a:rPr lang="en-US" sz="2000" b="0" i="0" u="none" strike="noStrike" baseline="0" dirty="0">
                <a:latin typeface="Arial" panose="020B0604020202020204" pitchFamily="34" charset="0"/>
                <a:cs typeface="Arial" panose="020B0604020202020204" pitchFamily="34" charset="0"/>
              </a:rPr>
              <a:t>Light housework</a:t>
            </a:r>
          </a:p>
          <a:p>
            <a:pPr lvl="1">
              <a:buFont typeface="Arial" panose="020B0604020202020204" pitchFamily="34" charset="0"/>
              <a:buChar char="•"/>
            </a:pPr>
            <a:r>
              <a:rPr lang="en-US" sz="2000" b="0" i="0" u="none" strike="noStrike" baseline="0" dirty="0">
                <a:latin typeface="Arial" panose="020B0604020202020204" pitchFamily="34" charset="0"/>
                <a:cs typeface="Arial" panose="020B0604020202020204" pitchFamily="34" charset="0"/>
              </a:rPr>
              <a:t>Meal preparation/clean up</a:t>
            </a:r>
          </a:p>
          <a:p>
            <a:pPr lvl="1">
              <a:buFont typeface="Arial" panose="020B0604020202020204" pitchFamily="34" charset="0"/>
              <a:buChar char="•"/>
            </a:pPr>
            <a:r>
              <a:rPr lang="en-US" sz="2000" b="0" i="0" u="none" strike="noStrike" baseline="0" dirty="0">
                <a:latin typeface="Arial" panose="020B0604020202020204" pitchFamily="34" charset="0"/>
                <a:cs typeface="Arial" panose="020B0604020202020204" pitchFamily="34" charset="0"/>
              </a:rPr>
              <a:t>Shopping for food and medical necessities</a:t>
            </a:r>
          </a:p>
        </p:txBody>
      </p:sp>
    </p:spTree>
    <p:extLst>
      <p:ext uri="{BB962C8B-B14F-4D97-AF65-F5344CB8AC3E}">
        <p14:creationId xmlns:p14="http://schemas.microsoft.com/office/powerpoint/2010/main" val="170830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E3D5-6D71-45D5-8570-D29C27E1D0FE}"/>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Complex Care Tasks</a:t>
            </a:r>
          </a:p>
        </p:txBody>
      </p:sp>
      <p:sp>
        <p:nvSpPr>
          <p:cNvPr id="3" name="Content Placeholder 2">
            <a:extLst>
              <a:ext uri="{FF2B5EF4-FFF2-40B4-BE49-F238E27FC236}">
                <a16:creationId xmlns:a16="http://schemas.microsoft.com/office/drawing/2014/main" id="{FF261C47-E6D4-476B-9EA4-C60351C02C89}"/>
              </a:ext>
            </a:extLst>
          </p:cNvPr>
          <p:cNvSpPr>
            <a:spLocks noGrp="1"/>
          </p:cNvSpPr>
          <p:nvPr>
            <p:ph idx="1"/>
          </p:nvPr>
        </p:nvSpPr>
        <p:spPr/>
        <p:txBody>
          <a:bodyPr/>
          <a:lstStyle/>
          <a:p>
            <a:pPr marL="0" indent="0">
              <a:buNone/>
            </a:pPr>
            <a:r>
              <a:rPr lang="en-US" sz="2000" dirty="0">
                <a:solidFill>
                  <a:srgbClr val="000000"/>
                </a:solidFill>
                <a:latin typeface="Arial" panose="020B0604020202020204" pitchFamily="34" charset="0"/>
                <a:cs typeface="Arial" panose="020B0604020202020204" pitchFamily="34" charset="0"/>
              </a:rPr>
              <a:t>Complex care tasks </a:t>
            </a:r>
            <a:r>
              <a:rPr lang="en-US" sz="2000" b="0" i="0" u="none" strike="noStrike" baseline="0" dirty="0">
                <a:solidFill>
                  <a:srgbClr val="000000"/>
                </a:solidFill>
                <a:latin typeface="Arial" panose="020B0604020202020204" pitchFamily="34" charset="0"/>
                <a:cs typeface="Arial" panose="020B0604020202020204" pitchFamily="34" charset="0"/>
              </a:rPr>
              <a:t>require intervention/management with special techniques and/or knowledge. These complex care tasks are performed on clients whose diagnoses or conditions require more management than most clients. The conditions may also require special treatment and equipment for which training by a health professional may be required in order to perform.</a:t>
            </a:r>
            <a:endParaRPr lang="en-US" sz="2000" dirty="0">
              <a:solidFill>
                <a:srgbClr val="000000"/>
              </a:solidFill>
              <a:latin typeface="Arial" panose="020B0604020202020204" pitchFamily="34" charset="0"/>
              <a:cs typeface="Arial" panose="020B0604020202020204" pitchFamily="34" charset="0"/>
            </a:endParaRPr>
          </a:p>
          <a:p>
            <a:pPr marL="0" indent="0">
              <a:buNone/>
            </a:pPr>
            <a:r>
              <a:rPr lang="en-US" sz="2000" b="0" i="0" u="none" strike="noStrike" baseline="0" dirty="0">
                <a:solidFill>
                  <a:srgbClr val="000000"/>
                </a:solidFill>
                <a:latin typeface="Arial" panose="020B0604020202020204" pitchFamily="34" charset="0"/>
                <a:cs typeface="Arial" panose="020B0604020202020204" pitchFamily="34" charset="0"/>
              </a:rPr>
              <a:t>Complex Care tasks include, but are not limited to:</a:t>
            </a:r>
          </a:p>
          <a:p>
            <a:pPr marL="0" indent="0">
              <a:buNone/>
            </a:pPr>
            <a:br>
              <a:rPr lang="en-US" sz="2400" b="0" i="0" u="none" strike="noStrike" baseline="0" dirty="0">
                <a:solidFill>
                  <a:srgbClr val="000000"/>
                </a:solidFill>
                <a:latin typeface="Arial" panose="020B0604020202020204" pitchFamily="34" charset="0"/>
                <a:cs typeface="Arial" panose="020B0604020202020204" pitchFamily="34" charset="0"/>
              </a:rPr>
            </a:br>
            <a:r>
              <a:rPr lang="en-US" sz="2400" b="0" i="0" u="none" strike="noStrike" baseline="0" dirty="0">
                <a:solidFill>
                  <a:srgbClr val="000000"/>
                </a:solidFill>
                <a:latin typeface="Arial" panose="020B0604020202020204" pitchFamily="34" charset="0"/>
                <a:cs typeface="Arial" panose="020B0604020202020204" pitchFamily="34" charset="0"/>
              </a:rPr>
              <a:t> 	</a:t>
            </a:r>
          </a:p>
          <a:p>
            <a:endParaRPr lang="en-US" dirty="0"/>
          </a:p>
        </p:txBody>
      </p:sp>
      <p:sp>
        <p:nvSpPr>
          <p:cNvPr id="5" name="TextBox 4">
            <a:extLst>
              <a:ext uri="{FF2B5EF4-FFF2-40B4-BE49-F238E27FC236}">
                <a16:creationId xmlns:a16="http://schemas.microsoft.com/office/drawing/2014/main" id="{A59B4C52-67B2-41D5-B5A1-9EB301491325}"/>
              </a:ext>
            </a:extLst>
          </p:cNvPr>
          <p:cNvSpPr txBox="1"/>
          <p:nvPr/>
        </p:nvSpPr>
        <p:spPr>
          <a:xfrm>
            <a:off x="2489980" y="4433530"/>
            <a:ext cx="3714160" cy="193899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Tube Feeding</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Suctioning </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Catheter Care</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Colostomy Care</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Bowel Program</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Specialized Skin Care</a:t>
            </a:r>
          </a:p>
        </p:txBody>
      </p:sp>
      <p:sp>
        <p:nvSpPr>
          <p:cNvPr id="6" name="TextBox 5">
            <a:extLst>
              <a:ext uri="{FF2B5EF4-FFF2-40B4-BE49-F238E27FC236}">
                <a16:creationId xmlns:a16="http://schemas.microsoft.com/office/drawing/2014/main" id="{88FDD0E3-B291-4BF1-9CAA-C55DA5950B29}"/>
              </a:ext>
            </a:extLst>
          </p:cNvPr>
          <p:cNvSpPr txBox="1"/>
          <p:nvPr/>
        </p:nvSpPr>
        <p:spPr>
          <a:xfrm>
            <a:off x="6617090" y="4433530"/>
            <a:ext cx="3714160" cy="193899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Range of Motion</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Respiratory Treatments </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Wound Care</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Ventilator Dependent </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Dialysis – in home only</a:t>
            </a:r>
          </a:p>
          <a:p>
            <a:pPr marL="285750" indent="-285750">
              <a:buClr>
                <a:schemeClr val="accent1"/>
              </a:buClr>
              <a:buFont typeface="Arial" panose="020B0604020202020204" pitchFamily="34" charset="0"/>
              <a:buChar char="•"/>
            </a:pPr>
            <a:r>
              <a:rPr lang="en-US" sz="2000" dirty="0">
                <a:latin typeface="Arial" panose="020B0604020202020204" pitchFamily="34" charset="0"/>
                <a:cs typeface="Arial" panose="020B0604020202020204" pitchFamily="34" charset="0"/>
              </a:rPr>
              <a:t>Tracheotomy </a:t>
            </a:r>
          </a:p>
        </p:txBody>
      </p:sp>
    </p:spTree>
    <p:extLst>
      <p:ext uri="{BB962C8B-B14F-4D97-AF65-F5344CB8AC3E}">
        <p14:creationId xmlns:p14="http://schemas.microsoft.com/office/powerpoint/2010/main" val="393802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727F-59C7-40BC-896A-2113A2BC6762}"/>
              </a:ext>
            </a:extLst>
          </p:cNvPr>
          <p:cNvSpPr>
            <a:spLocks noGrp="1"/>
          </p:cNvSpPr>
          <p:nvPr>
            <p:ph type="title"/>
          </p:nvPr>
        </p:nvSpPr>
        <p:spPr>
          <a:xfrm>
            <a:off x="1024128" y="585216"/>
            <a:ext cx="8018272" cy="1499616"/>
          </a:xfrm>
        </p:spPr>
        <p:txBody>
          <a:bodyPr>
            <a:normAutofit/>
          </a:bodyPr>
          <a:lstStyle/>
          <a:p>
            <a:r>
              <a:rPr lang="en-US" sz="4000" dirty="0">
                <a:latin typeface="Arial" panose="020B0604020202020204" pitchFamily="34" charset="0"/>
                <a:cs typeface="Arial" panose="020B0604020202020204" pitchFamily="34" charset="0"/>
              </a:rPr>
              <a:t>Expanded Home Help Services</a:t>
            </a:r>
          </a:p>
        </p:txBody>
      </p:sp>
      <p:sp>
        <p:nvSpPr>
          <p:cNvPr id="3" name="Content Placeholder 2">
            <a:extLst>
              <a:ext uri="{FF2B5EF4-FFF2-40B4-BE49-F238E27FC236}">
                <a16:creationId xmlns:a16="http://schemas.microsoft.com/office/drawing/2014/main" id="{DE52D218-444A-4051-B517-4D66E912D0D3}"/>
              </a:ext>
            </a:extLst>
          </p:cNvPr>
          <p:cNvSpPr>
            <a:spLocks noGrp="1"/>
          </p:cNvSpPr>
          <p:nvPr>
            <p:ph idx="1"/>
          </p:nvPr>
        </p:nvSpPr>
        <p:spPr>
          <a:xfrm>
            <a:off x="1024128" y="2286000"/>
            <a:ext cx="8018271" cy="4023360"/>
          </a:xfrm>
        </p:spPr>
        <p:txBody>
          <a:bodyPr>
            <a:normAutofit/>
          </a:bodyPr>
          <a:lstStyle/>
          <a:p>
            <a:pPr marL="0" indent="0">
              <a:buNone/>
            </a:pPr>
            <a:r>
              <a:rPr lang="en-US" b="0" i="0" u="none" strike="noStrike" baseline="0" dirty="0">
                <a:latin typeface="Arial" panose="020B0604020202020204" pitchFamily="34" charset="0"/>
              </a:rPr>
              <a:t>A common misconception about the Home Help program is that there is a maximum number of hours that a client can be eligible for.</a:t>
            </a:r>
          </a:p>
          <a:p>
            <a:pPr marL="0" indent="0">
              <a:buNone/>
            </a:pPr>
            <a:r>
              <a:rPr lang="en-US" b="0" i="0" u="none" strike="noStrike" baseline="0" dirty="0">
                <a:latin typeface="Arial" panose="020B0604020202020204" pitchFamily="34" charset="0"/>
              </a:rPr>
              <a:t>Expanded Home </a:t>
            </a:r>
            <a:r>
              <a:rPr lang="en-US" dirty="0">
                <a:latin typeface="Arial" panose="020B0604020202020204" pitchFamily="34" charset="0"/>
              </a:rPr>
              <a:t>H</a:t>
            </a:r>
            <a:r>
              <a:rPr lang="en-US" b="0" i="0" u="none" strike="noStrike" baseline="0" dirty="0">
                <a:latin typeface="Arial" panose="020B0604020202020204" pitchFamily="34" charset="0"/>
              </a:rPr>
              <a:t>elp </a:t>
            </a:r>
            <a:r>
              <a:rPr lang="en-US" dirty="0">
                <a:latin typeface="Arial" panose="020B0604020202020204" pitchFamily="34" charset="0"/>
              </a:rPr>
              <a:t>S</a:t>
            </a:r>
            <a:r>
              <a:rPr lang="en-US" b="0" i="0" u="none" strike="noStrike" baseline="0" dirty="0">
                <a:latin typeface="Arial" panose="020B0604020202020204" pitchFamily="34" charset="0"/>
              </a:rPr>
              <a:t>ervices (EHHS) can be authorized for individuals who have severe functional limitations which require such extensive care that the service cost must be approved by the adult services supervisor/local office designee and/or the MDHHS Home Help Policy Section. </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When a client’s hands on care needs exceed 179.9 hours per month, they may be approved for Expanded Home Help Services (EHHS). </a:t>
            </a:r>
          </a:p>
        </p:txBody>
      </p:sp>
      <p:sp>
        <p:nvSpPr>
          <p:cNvPr id="5"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052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1856</TotalTime>
  <Words>1537</Words>
  <Application>Microsoft Office PowerPoint</Application>
  <PresentationFormat>Widescreen</PresentationFormat>
  <Paragraphs>154</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Symbol</vt:lpstr>
      <vt:lpstr>Tw Cen MT</vt:lpstr>
      <vt:lpstr>Tw Cen MT Condensed</vt:lpstr>
      <vt:lpstr>Wingdings 3</vt:lpstr>
      <vt:lpstr>Integral</vt:lpstr>
      <vt:lpstr>Home Help Program</vt:lpstr>
      <vt:lpstr>What is the Home Help Program?</vt:lpstr>
      <vt:lpstr>Background Information</vt:lpstr>
      <vt:lpstr>Background Information Cont.</vt:lpstr>
      <vt:lpstr>Goals</vt:lpstr>
      <vt:lpstr>Eligibility </vt:lpstr>
      <vt:lpstr>Available Services</vt:lpstr>
      <vt:lpstr>Complex Care Tasks</vt:lpstr>
      <vt:lpstr>Expanded Home Help Services</vt:lpstr>
      <vt:lpstr>Service Animals</vt:lpstr>
      <vt:lpstr>Tasks Performed by Service Animals</vt:lpstr>
      <vt:lpstr>Service Animal  Requirements</vt:lpstr>
      <vt:lpstr>Services for Minor Children</vt:lpstr>
      <vt:lpstr>Services Not Covered by Home Help</vt:lpstr>
      <vt:lpstr>Provider Eligibility</vt:lpstr>
      <vt:lpstr>Provider Eligibility Cont.</vt:lpstr>
      <vt:lpstr>Home Help Services Agreement</vt:lpstr>
      <vt:lpstr>Provider Enrollment</vt:lpstr>
      <vt:lpstr>Provider support</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Help Services Overview</dc:title>
  <dc:subject>Home Help Services Overview</dc:subject>
  <dc:creator>Michigan Department of Health and Human Services</dc:creator>
  <cp:keywords>MDHHS;Home Help;Services;Overview</cp:keywords>
  <cp:lastModifiedBy>Simmons, Scott (DTMB)</cp:lastModifiedBy>
  <cp:revision>36</cp:revision>
  <dcterms:created xsi:type="dcterms:W3CDTF">2021-05-14T20:56:59Z</dcterms:created>
  <dcterms:modified xsi:type="dcterms:W3CDTF">2022-02-11T21:50:37Z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2021-05-14T21:18:56Z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3eaee22a-1c63-40b6-a999-f7b857ebcb6e</vt:lpwstr>
  </property>
  <property fmtid="{D5CDD505-2E9C-101B-9397-08002B2CF9AE}" pid="8" name="MSIP_Label_3a2fed65-62e7-46ea-af74-187e0c17143a_ContentBits">
    <vt:lpwstr>0</vt:lpwstr>
  </property>
</Properties>
</file>