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72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2" r:id="rId24"/>
    <p:sldId id="28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83" d="100"/>
          <a:sy n="83" d="100"/>
        </p:scale>
        <p:origin x="77" y="2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0C3A78-2622-4594-91DA-F39DBB120692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60D88B-4FE6-49A7-A368-4A54B7FEC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051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6B390-8D3C-4FE0-BB30-E1E73DEFF7FA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9959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D0F0D1-171A-484E-8749-D3C55B497D4D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9106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CED1F-34E8-4C19-B6F5-F7A0075A7EE7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7010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6B390-8D3C-4FE0-BB30-E1E73DEFF7FA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3741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3232307-F952-487D-AAA8-7E825A9D5E0F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5132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CED1F-34E8-4C19-B6F5-F7A0075A7EE7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0470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6B390-8D3C-4FE0-BB30-E1E73DEFF7FA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3979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6B390-8D3C-4FE0-BB30-E1E73DEFF7FA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9157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6B390-8D3C-4FE0-BB30-E1E73DEFF7FA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764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6B390-8D3C-4FE0-BB30-E1E73DEFF7FA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3845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6B390-8D3C-4FE0-BB30-E1E73DEFF7FA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71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E43319D-8C75-4DD0-85A3-854EC25EEDD1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4650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6B390-8D3C-4FE0-BB30-E1E73DEFF7FA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084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FCD620D-381E-45AD-A2B6-79EA8DCA2C73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5086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9AA76FE-F8AA-4053-87E8-6EF62BEA6099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69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818985F-C37D-4B69-BA73-F66595C4D8EF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174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533A095-338D-4D17-9A1A-C9AD40FADDB2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2473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CC4D8B4-CFA0-43E0-8E33-D6559AE4B81D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0083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89DBCF3-41BE-4657-8B0D-7E621C610976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45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6B390-8D3C-4FE0-BB30-E1E73DEFF7FA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249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tabLst>
                <a:tab pos="648051" algn="l"/>
                <a:tab pos="1297659" algn="l"/>
                <a:tab pos="1947267" algn="l"/>
                <a:tab pos="2596876" algn="l"/>
              </a:tabLst>
            </a:pPr>
            <a:fld id="{67F55952-F48D-4192-B644-F80A65A439E3}" type="slidenum">
              <a:rPr lang="en-US" sz="1300">
                <a:solidFill>
                  <a:srgbClr val="FFFFFF"/>
                </a:solidFill>
                <a:latin typeface="Arial" charset="0"/>
                <a:ea typeface="ＭＳ Ｐゴシック" pitchFamily="34" charset="-128"/>
              </a:rPr>
              <a:pPr>
                <a:tabLst>
                  <a:tab pos="648051" algn="l"/>
                  <a:tab pos="1297659" algn="l"/>
                  <a:tab pos="1947267" algn="l"/>
                  <a:tab pos="2596876" algn="l"/>
                </a:tabLst>
              </a:pPr>
              <a:t>10</a:t>
            </a:fld>
            <a:endParaRPr lang="en-US" sz="1300" dirty="0">
              <a:solidFill>
                <a:srgbClr val="FFFFFF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921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90513" y="641350"/>
            <a:ext cx="5624512" cy="31638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4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1196" y="4008308"/>
            <a:ext cx="4964907" cy="3799069"/>
          </a:xfrm>
          <a:noFill/>
        </p:spPr>
        <p:txBody>
          <a:bodyPr wrap="square" tIns="791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3000"/>
              </a:lnSpc>
              <a:spcBef>
                <a:spcPct val="0"/>
              </a:spcBef>
              <a:tabLst>
                <a:tab pos="722826" algn="l"/>
                <a:tab pos="1447209" algn="l"/>
                <a:tab pos="2170035" algn="l"/>
                <a:tab pos="2894418" algn="l"/>
                <a:tab pos="3618802" algn="l"/>
                <a:tab pos="4341627" algn="l"/>
                <a:tab pos="5066010" algn="l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1099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2A74BE5-8DFB-4373-8B8E-0B38958D515F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661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1"/>
            <a:ext cx="12187767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3277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736726"/>
            <a:ext cx="103632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278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609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5157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5475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7BB00-89FE-4E15-9A05-F0533C229A5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039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E71B6E-ABDE-415D-B55E-83794D00C10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32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FC0A7-E66A-48CE-B88E-F961649AFDB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312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D8635-57D1-4C50-AC6C-291F910DCD0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897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4F6DE1-D2D3-4340-8333-BB63F94A864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058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7C8C1D-EFF9-49BC-A051-CA09D9CE38C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243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BC2C7-34C5-4D28-9B57-9D6CBC994B0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987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E7728-7068-44F1-90C4-B927FD5CCCB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686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8D82A-C334-4753-845F-E3DFF7BFA46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060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E9A38-4D7D-4DE2-8313-8523F09C878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479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8C95DD-11D7-489F-8B50-C20B239B4E2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41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D9490A-30B3-4CE2-A203-3DC55C09A7F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531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5157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27B14E-6824-4E53-820E-56BD9DA39A41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1" y="1"/>
            <a:ext cx="12187767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31750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1751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1752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1753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1754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31755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31756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3175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175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175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48962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Part 1 MEHA Body Art Enforcement Presentation of </a:t>
            </a:r>
            <a:br>
              <a:rPr lang="en-US" dirty="0" smtClean="0"/>
            </a:br>
            <a:r>
              <a:rPr lang="en-US" dirty="0" smtClean="0"/>
              <a:t>3-16-2016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57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3989" y="6256338"/>
            <a:ext cx="2530475" cy="379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38350" y="1179513"/>
            <a:ext cx="8115300" cy="449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9940" name="AutoShape 3"/>
          <p:cNvSpPr>
            <a:spLocks noChangeArrowheads="1"/>
          </p:cNvSpPr>
          <p:nvPr/>
        </p:nvSpPr>
        <p:spPr bwMode="auto">
          <a:xfrm>
            <a:off x="1939925" y="160338"/>
            <a:ext cx="8312150" cy="64611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 defTabSz="409575">
              <a:lnSpc>
                <a:spcPct val="97000"/>
              </a:lnSpc>
              <a:buClr>
                <a:srgbClr val="000000"/>
              </a:buClr>
              <a:buSzPct val="100000"/>
              <a:tabLst>
                <a:tab pos="649288" algn="l"/>
                <a:tab pos="1298575" algn="l"/>
                <a:tab pos="1947863" algn="l"/>
                <a:tab pos="2597150" algn="l"/>
                <a:tab pos="3246438" algn="l"/>
                <a:tab pos="3895725" algn="l"/>
                <a:tab pos="4546600" algn="l"/>
                <a:tab pos="5195888" algn="l"/>
                <a:tab pos="5845175" algn="l"/>
                <a:tab pos="6494463" algn="l"/>
                <a:tab pos="7143750" algn="l"/>
                <a:tab pos="7793038" algn="l"/>
              </a:tabLst>
            </a:pPr>
            <a:r>
              <a:rPr lang="en-US" sz="1400" b="1" dirty="0">
                <a:solidFill>
                  <a:srgbClr val="FFFFFF"/>
                </a:solidFill>
                <a:latin typeface="Arial" charset="0"/>
                <a:ea typeface="ＭＳ Ｐゴシック" pitchFamily="34" charset="-128"/>
                <a:cs typeface="Arial Unicode MS" pitchFamily="34" charset="-128"/>
              </a:rPr>
              <a:t>Papules Associated with Tattoo Ink–Related Nontuberculous Mycobacterial Infection.</a:t>
            </a:r>
          </a:p>
        </p:txBody>
      </p:sp>
      <p:sp>
        <p:nvSpPr>
          <p:cNvPr id="39941" name="Text Box 4"/>
          <p:cNvSpPr txBox="1">
            <a:spLocks noChangeArrowheads="1"/>
          </p:cNvSpPr>
          <p:nvPr/>
        </p:nvSpPr>
        <p:spPr bwMode="auto">
          <a:xfrm>
            <a:off x="2038350" y="6013451"/>
            <a:ext cx="5949950" cy="320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12209" rIns="0" bIns="0" anchor="ctr"/>
          <a:lstStyle/>
          <a:p>
            <a:pPr defTabSz="409575">
              <a:lnSpc>
                <a:spcPct val="93000"/>
              </a:lnSpc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US" sz="1100" b="1" dirty="0">
                <a:solidFill>
                  <a:srgbClr val="FFFFFF"/>
                </a:solidFill>
                <a:latin typeface="Arial" charset="0"/>
                <a:ea typeface="ＭＳ Ｐゴシック" pitchFamily="34" charset="-128"/>
                <a:cs typeface="Arial Unicode MS" pitchFamily="34" charset="-128"/>
              </a:rPr>
              <a:t>LeBlanc PM et al. N Engl J Med 2012;367:985-987.</a:t>
            </a:r>
          </a:p>
        </p:txBody>
      </p:sp>
    </p:spTree>
    <p:extLst>
      <p:ext uri="{BB962C8B-B14F-4D97-AF65-F5344CB8AC3E}">
        <p14:creationId xmlns:p14="http://schemas.microsoft.com/office/powerpoint/2010/main" val="305261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rrowheads="1"/>
          </p:cNvSpPr>
          <p:nvPr>
            <p:ph type="ctrTitle" idx="4294967295"/>
          </p:nvPr>
        </p:nvSpPr>
        <p:spPr>
          <a:xfrm>
            <a:off x="1524000" y="304800"/>
            <a:ext cx="7772400" cy="914400"/>
          </a:xfrm>
        </p:spPr>
        <p:txBody>
          <a:bodyPr/>
          <a:lstStyle/>
          <a:p>
            <a:pPr algn="l"/>
            <a:r>
              <a:rPr lang="en-US" sz="2400" dirty="0"/>
              <a:t>CDC-MMWR Weekly June 23, 2006/ 55(24):677-679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981200" y="1143000"/>
            <a:ext cx="8686800" cy="541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Methicillin-Resistant </a:t>
            </a:r>
            <a:r>
              <a:rPr lang="en-US" i="1" dirty="0" smtClean="0"/>
              <a:t>Staphylococcus aureus</a:t>
            </a:r>
            <a:r>
              <a:rPr lang="en-US" dirty="0" smtClean="0"/>
              <a:t> Skin Infections Among Tattoo Recipients---Ohio, Kentucky, and Vermont, 2004—2005</a:t>
            </a:r>
          </a:p>
          <a:p>
            <a:pPr marL="0" indent="0">
              <a:buNone/>
            </a:pPr>
            <a:r>
              <a:rPr lang="en-US" sz="2400" dirty="0"/>
              <a:t>Community-associated methicillin-resistant Staphylococcus aureaus (CA-MRSA)…outbreaks have occurred among athletes, inmates at correctional facilities, and military recruits (2-4).  This report summarizes investigations of six unlinked cluster of skin and soft tissue infections caused by CA-MRSA among 44 recipients of tattoos from 13 unlicensed tattooists in three states (Ohio, Kentucky, and Vermont);  </a:t>
            </a:r>
            <a:r>
              <a:rPr lang="en-US" sz="2400" b="1" dirty="0"/>
              <a:t>use of nonsterile equipment and suboptimal infection control practices were identified as potential causes of the infections………..</a:t>
            </a:r>
          </a:p>
        </p:txBody>
      </p:sp>
    </p:spTree>
    <p:extLst>
      <p:ext uri="{BB962C8B-B14F-4D97-AF65-F5344CB8AC3E}">
        <p14:creationId xmlns:p14="http://schemas.microsoft.com/office/powerpoint/2010/main" val="955826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457200"/>
            <a:ext cx="8382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1438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:\HIVAIDS\Body Art Facility\Pictures\Sanilac-Sandusky-07-20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04800"/>
            <a:ext cx="78486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38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s://sphotos-a.xx.fbcdn.net/hphotos-ash4/486248_104164463079995_930997787_n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649" y="1371600"/>
            <a:ext cx="4724400" cy="396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Randy Bushee Jr Fund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387876"/>
            <a:ext cx="3886200" cy="3962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817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"/>
          <p:cNvPicPr>
            <a:picLocks noChangeAspect="1"/>
          </p:cNvPicPr>
          <p:nvPr/>
        </p:nvPicPr>
        <p:blipFill>
          <a:blip r:embed="rId3"/>
          <a:srcRect b="50000"/>
          <a:stretch>
            <a:fillRect/>
          </a:stretch>
        </p:blipFill>
        <p:spPr bwMode="auto">
          <a:xfrm>
            <a:off x="2133600" y="304800"/>
            <a:ext cx="8001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8204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dirty="0" smtClean="0"/>
              <a:t>Body Art Complaints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19200"/>
            <a:ext cx="8229600" cy="5334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Number of complaints forwarded to LHDs since year 2010 by MDHHS:</a:t>
            </a:r>
            <a:r>
              <a:rPr lang="en-US" b="1" dirty="0" smtClean="0"/>
              <a:t> </a:t>
            </a:r>
          </a:p>
          <a:p>
            <a:r>
              <a:rPr lang="en-US" b="1" dirty="0" smtClean="0"/>
              <a:t>69 </a:t>
            </a:r>
            <a:r>
              <a:rPr lang="en-US" dirty="0" smtClean="0"/>
              <a:t>Social media parties, Facebook, Craigslist, etc.</a:t>
            </a:r>
          </a:p>
          <a:p>
            <a:r>
              <a:rPr lang="en-US" b="1" dirty="0" smtClean="0"/>
              <a:t>18</a:t>
            </a:r>
            <a:r>
              <a:rPr lang="en-US" dirty="0" smtClean="0"/>
              <a:t> Acquired infections.</a:t>
            </a:r>
          </a:p>
          <a:p>
            <a:r>
              <a:rPr lang="en-US" b="1" dirty="0" smtClean="0"/>
              <a:t>85</a:t>
            </a:r>
            <a:r>
              <a:rPr lang="en-US" dirty="0" smtClean="0"/>
              <a:t> Illegal facility operations.</a:t>
            </a:r>
          </a:p>
          <a:p>
            <a:r>
              <a:rPr lang="en-US" b="1" dirty="0" smtClean="0"/>
              <a:t>50</a:t>
            </a:r>
            <a:r>
              <a:rPr lang="en-US" dirty="0" smtClean="0"/>
              <a:t> Complaints on existing facilities.</a:t>
            </a:r>
          </a:p>
          <a:p>
            <a:r>
              <a:rPr lang="en-US" b="1" dirty="0" smtClean="0"/>
              <a:t>13</a:t>
            </a:r>
            <a:r>
              <a:rPr lang="en-US" dirty="0" smtClean="0"/>
              <a:t> Underage procedures.</a:t>
            </a:r>
          </a:p>
          <a:p>
            <a:r>
              <a:rPr lang="en-US" b="1" dirty="0" smtClean="0"/>
              <a:t>4 </a:t>
            </a:r>
            <a:r>
              <a:rPr lang="en-US" dirty="0" smtClean="0"/>
              <a:t>Businesses selling tattoo machines not checking IDs for age.</a:t>
            </a:r>
          </a:p>
          <a:p>
            <a:r>
              <a:rPr lang="en-US" dirty="0" smtClean="0"/>
              <a:t>Total =</a:t>
            </a:r>
            <a:r>
              <a:rPr lang="en-US" b="1" dirty="0" smtClean="0"/>
              <a:t>239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38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33400"/>
            <a:ext cx="890016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907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kucabm\AppData\Local\Microsoft\Windows\Temporary Internet Files\Content.Outlook\HEUHNQUN\phot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28600"/>
            <a:ext cx="640080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91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kucabm\AppData\Local\Microsoft\Windows\Temporary Internet Files\Content.Outlook\HEUHNQUN\IMG_623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23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2209800" y="533401"/>
            <a:ext cx="7772400" cy="1774825"/>
          </a:xfrm>
        </p:spPr>
        <p:txBody>
          <a:bodyPr>
            <a:noAutofit/>
          </a:bodyPr>
          <a:lstStyle/>
          <a:p>
            <a:r>
              <a:rPr lang="en-US" sz="3200" dirty="0"/>
              <a:t>PA 375 Body Art Enforcement</a:t>
            </a:r>
            <a:br>
              <a:rPr lang="en-US" sz="3200" dirty="0"/>
            </a:br>
            <a:r>
              <a:rPr lang="en-US" sz="3200" dirty="0"/>
              <a:t>M.E.H.A. A.E.C. CONFERNECE</a:t>
            </a:r>
            <a:br>
              <a:rPr lang="en-US" sz="3200" dirty="0"/>
            </a:br>
            <a:r>
              <a:rPr lang="en-US" sz="3200" dirty="0"/>
              <a:t>Bay City, MI</a:t>
            </a:r>
            <a:br>
              <a:rPr lang="en-US" sz="3200" dirty="0"/>
            </a:br>
            <a:r>
              <a:rPr lang="en-US" sz="3200" dirty="0"/>
              <a:t>03/16/2016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2362200" y="2819400"/>
            <a:ext cx="7772400" cy="3657600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7030A0"/>
                </a:solidFill>
              </a:rPr>
              <a:t>Michael Kucab, RS, REHS, MPH</a:t>
            </a:r>
          </a:p>
          <a:p>
            <a:pPr algn="just"/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smtClean="0">
                <a:solidFill>
                  <a:srgbClr val="7030A0"/>
                </a:solidFill>
              </a:rPr>
              <a:t>   Body Art Coordinator, MDHHS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7030A0"/>
                </a:solidFill>
              </a:rPr>
              <a:t>Brandon Morrill, Sanitarian</a:t>
            </a:r>
          </a:p>
          <a:p>
            <a:pPr algn="just"/>
            <a:r>
              <a:rPr lang="en-US" dirty="0">
                <a:solidFill>
                  <a:srgbClr val="7030A0"/>
                </a:solidFill>
              </a:rPr>
              <a:t>    </a:t>
            </a:r>
            <a:r>
              <a:rPr lang="en-US" dirty="0" smtClean="0">
                <a:solidFill>
                  <a:srgbClr val="7030A0"/>
                </a:solidFill>
              </a:rPr>
              <a:t>Health Department of Northwest Michigan</a:t>
            </a:r>
            <a:endParaRPr lang="en-US" dirty="0">
              <a:solidFill>
                <a:srgbClr val="7030A0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7030A0"/>
                </a:solidFill>
              </a:rPr>
              <a:t>Deborah Garcia, JD, MAHS  </a:t>
            </a:r>
          </a:p>
          <a:p>
            <a:pPr algn="just"/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smtClean="0">
                <a:solidFill>
                  <a:srgbClr val="7030A0"/>
                </a:solidFill>
              </a:rPr>
              <a:t>    Office </a:t>
            </a:r>
            <a:r>
              <a:rPr lang="en-US" dirty="0">
                <a:solidFill>
                  <a:srgbClr val="7030A0"/>
                </a:solidFill>
              </a:rPr>
              <a:t>of Legal Affairs</a:t>
            </a:r>
            <a:r>
              <a:rPr lang="en-US" dirty="0" smtClean="0">
                <a:solidFill>
                  <a:srgbClr val="7030A0"/>
                </a:solidFill>
              </a:rPr>
              <a:t>, MDHHS </a:t>
            </a:r>
          </a:p>
          <a:p>
            <a:endParaRPr lang="en-US" dirty="0" smtClean="0">
              <a:solidFill>
                <a:srgbClr val="7030A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dirty="0" smtClean="0">
              <a:solidFill>
                <a:srgbClr val="7030A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dirty="0" smtClean="0">
              <a:solidFill>
                <a:srgbClr val="7030A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43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kucabm\AppData\Local\Microsoft\Windows\Temporary Internet Files\Content.Outlook\HEUHNQUN\IMG_028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0"/>
            <a:ext cx="6172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81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kucabm\AppData\Local\Microsoft\Windows\Temporary Internet Files\Content.Outlook\HEUHNQUN\pictures 0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0"/>
            <a:ext cx="6629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649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kucabm\AppData\Local\Microsoft\Windows\Temporary Internet Files\Content.Outlook\HEUHNQUN\pictures 00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28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457200"/>
            <a:ext cx="77724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3273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5240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Where would be safer ?</a:t>
            </a:r>
          </a:p>
        </p:txBody>
      </p:sp>
      <p:pic>
        <p:nvPicPr>
          <p:cNvPr id="48131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828800" y="1143000"/>
            <a:ext cx="8534400" cy="5562600"/>
          </a:xfrm>
        </p:spPr>
      </p:pic>
    </p:spTree>
    <p:extLst>
      <p:ext uri="{BB962C8B-B14F-4D97-AF65-F5344CB8AC3E}">
        <p14:creationId xmlns:p14="http://schemas.microsoft.com/office/powerpoint/2010/main" val="423035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1581150"/>
            <a:ext cx="8458200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Box 1"/>
          <p:cNvSpPr txBox="1">
            <a:spLocks noChangeArrowheads="1"/>
          </p:cNvSpPr>
          <p:nvPr/>
        </p:nvSpPr>
        <p:spPr bwMode="auto">
          <a:xfrm>
            <a:off x="2682875" y="381000"/>
            <a:ext cx="7162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rgbClr val="FFFFFF"/>
                </a:solidFill>
              </a:rPr>
              <a:t>Tribal design found on a 2500 year old Siberian Princess mummy.</a:t>
            </a:r>
          </a:p>
        </p:txBody>
      </p:sp>
    </p:spTree>
    <p:extLst>
      <p:ext uri="{BB962C8B-B14F-4D97-AF65-F5344CB8AC3E}">
        <p14:creationId xmlns:p14="http://schemas.microsoft.com/office/powerpoint/2010/main" val="258804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1657350"/>
            <a:ext cx="6400800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Box 1"/>
          <p:cNvSpPr txBox="1">
            <a:spLocks noChangeArrowheads="1"/>
          </p:cNvSpPr>
          <p:nvPr/>
        </p:nvSpPr>
        <p:spPr bwMode="auto">
          <a:xfrm>
            <a:off x="3048000" y="457200"/>
            <a:ext cx="6400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rgbClr val="FFFFFF"/>
                </a:solidFill>
              </a:rPr>
              <a:t>Tattoos in Sports: Detroit Tiger Brandon Inge</a:t>
            </a:r>
          </a:p>
        </p:txBody>
      </p:sp>
    </p:spTree>
    <p:extLst>
      <p:ext uri="{BB962C8B-B14F-4D97-AF65-F5344CB8AC3E}">
        <p14:creationId xmlns:p14="http://schemas.microsoft.com/office/powerpoint/2010/main" val="287412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524000" y="76200"/>
          <a:ext cx="9067800" cy="6878640"/>
        </p:xfrm>
        <a:graphic>
          <a:graphicData uri="http://schemas.openxmlformats.org/drawingml/2006/table">
            <a:tbl>
              <a:tblPr/>
              <a:tblGrid>
                <a:gridCol w="7543800"/>
                <a:gridCol w="1524000"/>
              </a:tblGrid>
              <a:tr h="320881">
                <a:tc>
                  <a:txBody>
                    <a:bodyPr/>
                    <a:lstStyle/>
                    <a:p>
                      <a:r>
                        <a:rPr lang="en-US" sz="1800" b="1" dirty="0"/>
                        <a:t>Annual amount of U.S. spending on tattoos</a:t>
                      </a:r>
                    </a:p>
                  </a:txBody>
                  <a:tcPr marL="32328" marR="32328" marT="16164" marB="161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$1.65 Billion</a:t>
                      </a:r>
                    </a:p>
                  </a:txBody>
                  <a:tcPr marL="32328" marR="32328" marT="16164" marB="161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0445">
                <a:tc>
                  <a:txBody>
                    <a:bodyPr/>
                    <a:lstStyle/>
                    <a:p>
                      <a:r>
                        <a:rPr lang="en-US" sz="1200" b="1" dirty="0"/>
                        <a:t>Total percent of Americans (all ages) who have at least one tattoo</a:t>
                      </a:r>
                    </a:p>
                  </a:txBody>
                  <a:tcPr marL="32328" marR="32328" marT="16164" marB="161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14 %</a:t>
                      </a:r>
                    </a:p>
                  </a:txBody>
                  <a:tcPr marL="32328" marR="32328" marT="16164" marB="161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0445">
                <a:tc>
                  <a:txBody>
                    <a:bodyPr/>
                    <a:lstStyle/>
                    <a:p>
                      <a:r>
                        <a:rPr lang="en-US" sz="1200" b="1" dirty="0"/>
                        <a:t>Percentage of U.S. adults 18 – 25 who have at least one tattoo</a:t>
                      </a:r>
                    </a:p>
                  </a:txBody>
                  <a:tcPr marL="32328" marR="32328" marT="16164" marB="161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36 %</a:t>
                      </a:r>
                    </a:p>
                  </a:txBody>
                  <a:tcPr marL="32328" marR="32328" marT="16164" marB="161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0445">
                <a:tc>
                  <a:txBody>
                    <a:bodyPr/>
                    <a:lstStyle/>
                    <a:p>
                      <a:r>
                        <a:rPr lang="en-US" sz="1200" b="1" dirty="0"/>
                        <a:t>Percentage of U.S. adults 26 – 40 who have at least one tattoo</a:t>
                      </a:r>
                    </a:p>
                  </a:txBody>
                  <a:tcPr marL="32328" marR="32328" marT="16164" marB="161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40 %</a:t>
                      </a:r>
                    </a:p>
                  </a:txBody>
                  <a:tcPr marL="32328" marR="32328" marT="16164" marB="161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0445">
                <a:tc>
                  <a:txBody>
                    <a:bodyPr/>
                    <a:lstStyle/>
                    <a:p>
                      <a:r>
                        <a:rPr lang="en-US" sz="1200" b="1" dirty="0"/>
                        <a:t>Total number of Americans that have at least one tattoo</a:t>
                      </a:r>
                    </a:p>
                  </a:txBody>
                  <a:tcPr marL="32328" marR="32328" marT="16164" marB="161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45 million</a:t>
                      </a:r>
                    </a:p>
                  </a:txBody>
                  <a:tcPr marL="32328" marR="32328" marT="16164" marB="161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0445">
                <a:tc>
                  <a:txBody>
                    <a:bodyPr/>
                    <a:lstStyle/>
                    <a:p>
                      <a:r>
                        <a:rPr lang="en-US" sz="1200" b="1" dirty="0"/>
                        <a:t>Number of tattoo parlors in the U.S.</a:t>
                      </a:r>
                    </a:p>
                  </a:txBody>
                  <a:tcPr marL="32328" marR="32328" marT="16164" marB="161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21,000</a:t>
                      </a:r>
                    </a:p>
                  </a:txBody>
                  <a:tcPr marL="32328" marR="32328" marT="16164" marB="161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0445">
                <a:tc>
                  <a:txBody>
                    <a:bodyPr/>
                    <a:lstStyle/>
                    <a:p>
                      <a:r>
                        <a:rPr lang="en-US" sz="1200" b="1" dirty="0"/>
                        <a:t>Average cost of a small tattoo</a:t>
                      </a:r>
                    </a:p>
                  </a:txBody>
                  <a:tcPr marL="32328" marR="32328" marT="16164" marB="161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$ 45</a:t>
                      </a:r>
                    </a:p>
                  </a:txBody>
                  <a:tcPr marL="32328" marR="32328" marT="16164" marB="161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0445">
                <a:tc>
                  <a:txBody>
                    <a:bodyPr/>
                    <a:lstStyle/>
                    <a:p>
                      <a:r>
                        <a:rPr lang="en-US" sz="1200" b="1" dirty="0"/>
                        <a:t>Average cost of a large tattoo</a:t>
                      </a:r>
                    </a:p>
                  </a:txBody>
                  <a:tcPr marL="32328" marR="32328" marT="16164" marB="161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$150 / hour</a:t>
                      </a:r>
                    </a:p>
                  </a:txBody>
                  <a:tcPr marL="32328" marR="32328" marT="16164" marB="161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0445">
                <a:tc>
                  <a:txBody>
                    <a:bodyPr/>
                    <a:lstStyle/>
                    <a:p>
                      <a:r>
                        <a:rPr lang="en-US" sz="1200" b="1" dirty="0"/>
                        <a:t>Percentage of U.S. population who have covered up a tattoo with another tattoo</a:t>
                      </a:r>
                    </a:p>
                  </a:txBody>
                  <a:tcPr marL="32328" marR="32328" marT="16164" marB="161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5 %</a:t>
                      </a:r>
                    </a:p>
                  </a:txBody>
                  <a:tcPr marL="32328" marR="32328" marT="16164" marB="161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0445">
                <a:tc>
                  <a:txBody>
                    <a:bodyPr/>
                    <a:lstStyle/>
                    <a:p>
                      <a:r>
                        <a:rPr lang="en-US" sz="1200" b="1" dirty="0"/>
                        <a:t>Percentage of people with tattoos who claim they are addicted to ink</a:t>
                      </a:r>
                    </a:p>
                  </a:txBody>
                  <a:tcPr marL="32328" marR="32328" marT="16164" marB="161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32 %</a:t>
                      </a:r>
                    </a:p>
                  </a:txBody>
                  <a:tcPr marL="32328" marR="32328" marT="16164" marB="161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0445">
                <a:tc>
                  <a:txBody>
                    <a:bodyPr/>
                    <a:lstStyle/>
                    <a:p>
                      <a:r>
                        <a:rPr lang="en-US" sz="1200" b="1" dirty="0"/>
                        <a:t>Percentage of people who have some regret after getting their tattoo</a:t>
                      </a:r>
                    </a:p>
                  </a:txBody>
                  <a:tcPr marL="32328" marR="32328" marT="16164" marB="161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17 %</a:t>
                      </a:r>
                    </a:p>
                  </a:txBody>
                  <a:tcPr marL="32328" marR="32328" marT="16164" marB="161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0445">
                <a:tc>
                  <a:txBody>
                    <a:bodyPr/>
                    <a:lstStyle/>
                    <a:p>
                      <a:r>
                        <a:rPr lang="en-US" sz="1200" b="1" dirty="0"/>
                        <a:t>Percentage of people with a tattoo who are getting or have had one removed</a:t>
                      </a:r>
                    </a:p>
                  </a:txBody>
                  <a:tcPr marL="32328" marR="32328" marT="16164" marB="161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11 %</a:t>
                      </a:r>
                    </a:p>
                  </a:txBody>
                  <a:tcPr marL="32328" marR="32328" marT="16164" marB="161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0445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Factors Considered When Getting A Tattoo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L="32328" marR="32328" marT="16164" marB="161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D42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 </a:t>
                      </a:r>
                    </a:p>
                  </a:txBody>
                  <a:tcPr marL="32328" marR="32328" marT="16164" marB="161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D427"/>
                    </a:solidFill>
                  </a:tcPr>
                </a:tc>
              </a:tr>
              <a:tr h="550271">
                <a:tc>
                  <a:txBody>
                    <a:bodyPr/>
                    <a:lstStyle/>
                    <a:p>
                      <a:r>
                        <a:rPr lang="en-US" sz="1200" b="1" dirty="0"/>
                        <a:t>Percentage of people with tattoos who think the reputation of tattoo artist or tattoo studio is the most important factor</a:t>
                      </a:r>
                    </a:p>
                  </a:txBody>
                  <a:tcPr marL="32328" marR="32328" marT="16164" marB="161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49 %</a:t>
                      </a:r>
                    </a:p>
                  </a:txBody>
                  <a:tcPr marL="32328" marR="32328" marT="16164" marB="161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0445">
                <a:tc>
                  <a:txBody>
                    <a:bodyPr/>
                    <a:lstStyle/>
                    <a:p>
                      <a:r>
                        <a:rPr lang="en-US" sz="1200" b="1" dirty="0"/>
                        <a:t>Percentage of people with tattoos who think price is the most important factor</a:t>
                      </a:r>
                    </a:p>
                  </a:txBody>
                  <a:tcPr marL="32328" marR="32328" marT="16164" marB="161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8 %</a:t>
                      </a:r>
                    </a:p>
                  </a:txBody>
                  <a:tcPr marL="32328" marR="32328" marT="16164" marB="161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0271">
                <a:tc>
                  <a:txBody>
                    <a:bodyPr/>
                    <a:lstStyle/>
                    <a:p>
                      <a:r>
                        <a:rPr lang="en-US" sz="1200" b="1" dirty="0"/>
                        <a:t>Percentage of people with tattoos who think a tattoo with a personal meaning is the most important factor</a:t>
                      </a:r>
                    </a:p>
                  </a:txBody>
                  <a:tcPr marL="32328" marR="32328" marT="16164" marB="161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43 %</a:t>
                      </a:r>
                    </a:p>
                  </a:txBody>
                  <a:tcPr marL="32328" marR="32328" marT="16164" marB="161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0445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How People Feel About Their Tattoo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L="32328" marR="32328" marT="16164" marB="161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D42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 </a:t>
                      </a:r>
                    </a:p>
                  </a:txBody>
                  <a:tcPr marL="32328" marR="32328" marT="16164" marB="161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D427"/>
                    </a:solidFill>
                  </a:tcPr>
                </a:tc>
              </a:tr>
              <a:tr h="550271">
                <a:tc>
                  <a:txBody>
                    <a:bodyPr/>
                    <a:lstStyle/>
                    <a:p>
                      <a:r>
                        <a:rPr lang="en-US" sz="1200" b="1" dirty="0"/>
                        <a:t>Total percentage of people with tattoos who say their tattoo makes them feel rebellious</a:t>
                      </a:r>
                    </a:p>
                  </a:txBody>
                  <a:tcPr marL="32328" marR="32328" marT="16164" marB="161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29 %</a:t>
                      </a:r>
                    </a:p>
                  </a:txBody>
                  <a:tcPr marL="32328" marR="32328" marT="16164" marB="161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0445">
                <a:tc>
                  <a:txBody>
                    <a:bodyPr/>
                    <a:lstStyle/>
                    <a:p>
                      <a:r>
                        <a:rPr lang="en-US" sz="1200" b="1" dirty="0"/>
                        <a:t>Percentage of people with a tattoo that say it makes them feel more sexy</a:t>
                      </a:r>
                    </a:p>
                  </a:txBody>
                  <a:tcPr marL="32328" marR="32328" marT="16164" marB="161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31 %</a:t>
                      </a:r>
                    </a:p>
                  </a:txBody>
                  <a:tcPr marL="32328" marR="32328" marT="16164" marB="161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0271">
                <a:tc>
                  <a:txBody>
                    <a:bodyPr/>
                    <a:lstStyle/>
                    <a:p>
                      <a:r>
                        <a:rPr lang="en-US" sz="1200" b="1" dirty="0"/>
                        <a:t>Percentage of people with tattoos who say their tattoo makes them feel more intelligent</a:t>
                      </a:r>
                    </a:p>
                  </a:txBody>
                  <a:tcPr marL="32328" marR="32328" marT="16164" marB="161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5 %</a:t>
                      </a:r>
                    </a:p>
                  </a:txBody>
                  <a:tcPr marL="32328" marR="32328" marT="16164" marB="161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804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History of the Public Acts to Regulate Body Art in Michigan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1981200" y="1673258"/>
            <a:ext cx="8229600" cy="5184742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/>
              <a:t>Public Act 149 of 2007 amended the Public Health Code to establish a statewide system for the licensure and regulation of facilities that perform tattooing, branding, and body piercing.</a:t>
            </a:r>
          </a:p>
          <a:p>
            <a:r>
              <a:rPr lang="en-US" sz="2800" dirty="0"/>
              <a:t>MDHHS in conjunction with MIOSHA, MDEQ and a Body Art Workgroup composed of both local public health and members of the body art industry created a set of minimum standards to regulate the body art industry statewide. </a:t>
            </a:r>
          </a:p>
          <a:p>
            <a:r>
              <a:rPr lang="en-US" sz="2800" dirty="0"/>
              <a:t>Resources used were local health department ordinances already in place plus “Body Art: A Comprehensive Guidance and Model Code” by the National Environmental Health Association.</a:t>
            </a:r>
          </a:p>
          <a:p>
            <a:r>
              <a:rPr lang="en-US" sz="2800" dirty="0"/>
              <a:t>PA 149 was later amended on 12/22/2010 as PA 375 in order to compensate LHDs for regulatory work performed for the state and allow a local variance. NEHA’s Model Code guidance was also removed from the law.</a:t>
            </a:r>
          </a:p>
        </p:txBody>
      </p:sp>
    </p:spTree>
    <p:extLst>
      <p:ext uri="{BB962C8B-B14F-4D97-AF65-F5344CB8AC3E}">
        <p14:creationId xmlns:p14="http://schemas.microsoft.com/office/powerpoint/2010/main" val="252244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2971800" y="1"/>
          <a:ext cx="60198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Acrobat Document" r:id="rId3" imgW="4663409" imgH="6034916" progId="AcroExch.Document.11">
                  <p:embed/>
                </p:oleObj>
              </mc:Choice>
              <mc:Fallback>
                <p:oleObj name="Acrobat Document" r:id="rId3" imgW="4663409" imgH="6034916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71800" y="1"/>
                        <a:ext cx="601980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760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905000" y="304800"/>
            <a:ext cx="8077200" cy="6248400"/>
          </a:xfrm>
        </p:spPr>
      </p:pic>
    </p:spTree>
    <p:extLst>
      <p:ext uri="{BB962C8B-B14F-4D97-AF65-F5344CB8AC3E}">
        <p14:creationId xmlns:p14="http://schemas.microsoft.com/office/powerpoint/2010/main" val="35824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1828801" y="228601"/>
          <a:ext cx="8534399" cy="647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Acrobat Document" r:id="rId4" imgW="4663409" imgH="6034916" progId="AcroExch.Document.11">
                  <p:embed/>
                </p:oleObj>
              </mc:Choice>
              <mc:Fallback>
                <p:oleObj name="Acrobat Document" r:id="rId4" imgW="4663409" imgH="6034916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28801" y="228601"/>
                        <a:ext cx="8534399" cy="6477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34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706</Words>
  <Application>Microsoft Office PowerPoint</Application>
  <PresentationFormat>Widescreen</PresentationFormat>
  <Paragraphs>94</Paragraphs>
  <Slides>24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 Unicode MS</vt:lpstr>
      <vt:lpstr>ＭＳ Ｐゴシック</vt:lpstr>
      <vt:lpstr>Arial</vt:lpstr>
      <vt:lpstr>Calibri</vt:lpstr>
      <vt:lpstr>Garamond</vt:lpstr>
      <vt:lpstr>Wingdings</vt:lpstr>
      <vt:lpstr>Stream</vt:lpstr>
      <vt:lpstr>Acrobat Document</vt:lpstr>
      <vt:lpstr>Part 1 MEHA Body Art Enforcement Presentation of  3-16-2016</vt:lpstr>
      <vt:lpstr>PA 375 Body Art Enforcement M.E.H.A. A.E.C. CONFERNECE Bay City, MI 03/16/2016 </vt:lpstr>
      <vt:lpstr>PowerPoint Presentation</vt:lpstr>
      <vt:lpstr>PowerPoint Presentation</vt:lpstr>
      <vt:lpstr>PowerPoint Presentation</vt:lpstr>
      <vt:lpstr>History of the Public Acts to Regulate Body Art in Michigan</vt:lpstr>
      <vt:lpstr>PowerPoint Presentation</vt:lpstr>
      <vt:lpstr>PowerPoint Presentation</vt:lpstr>
      <vt:lpstr>PowerPoint Presentation</vt:lpstr>
      <vt:lpstr>PowerPoint Presentation</vt:lpstr>
      <vt:lpstr>CDC-MMWR Weekly June 23, 2006/ 55(24):677-679</vt:lpstr>
      <vt:lpstr>PowerPoint Presentation</vt:lpstr>
      <vt:lpstr>PowerPoint Presentation</vt:lpstr>
      <vt:lpstr>PowerPoint Presentation</vt:lpstr>
      <vt:lpstr>PowerPoint Presentation</vt:lpstr>
      <vt:lpstr>Body Art Complaints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Where would be safer ?</vt:lpstr>
    </vt:vector>
  </TitlesOfParts>
  <Company>State of Michigan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Kucab, Michael (DHHS)</dc:creator>
  <cp:lastModifiedBy>Kucab, Michael (DHHS)</cp:lastModifiedBy>
  <cp:revision>6</cp:revision>
  <dcterms:created xsi:type="dcterms:W3CDTF">2016-03-28T15:19:44Z</dcterms:created>
  <dcterms:modified xsi:type="dcterms:W3CDTF">2016-03-28T15:47:54Z</dcterms:modified>
</cp:coreProperties>
</file>