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5"/>
    <p:sldMasterId id="2147483710" r:id="rId6"/>
    <p:sldMasterId id="2147483719" r:id="rId7"/>
  </p:sldMasterIdLst>
  <p:notesMasterIdLst>
    <p:notesMasterId r:id="rId18"/>
  </p:notesMasterIdLst>
  <p:sldIdLst>
    <p:sldId id="773" r:id="rId8"/>
    <p:sldId id="256" r:id="rId9"/>
    <p:sldId id="2076137392" r:id="rId10"/>
    <p:sldId id="2076137398" r:id="rId11"/>
    <p:sldId id="2146846055" r:id="rId12"/>
    <p:sldId id="2076137417" r:id="rId13"/>
    <p:sldId id="2076137393" r:id="rId14"/>
    <p:sldId id="1817605749" r:id="rId15"/>
    <p:sldId id="2076137383" r:id="rId16"/>
    <p:sldId id="214684605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5"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FFEA9B"/>
    <a:srgbClr val="FFD42E"/>
    <a:srgbClr val="DFF1CB"/>
    <a:srgbClr val="FFC9C9"/>
    <a:srgbClr val="FF7453"/>
    <a:srgbClr val="99D2FF"/>
    <a:srgbClr val="FF3C0F"/>
    <a:srgbClr val="FF8B8B"/>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F921FB-C407-4E82-8A34-D8BFF4E47D9E}" v="18" dt="2021-01-22T14:49:27.372"/>
    <p1510:client id="{B5F146D4-7CA8-4C5A-838B-40EDB39BE7F2}" v="104" dt="2021-01-22T14:14:09.525"/>
    <p1510:client id="{BD50888D-178D-47EE-B63A-85E984B7FA5F}" v="11" dt="2021-01-21T22:32:19.423"/>
    <p1510:client id="{F929E8FF-7F57-4DA1-8061-FE1A78360AD9}" v="402" dt="2021-01-22T13:52:23.9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203" autoAdjust="0"/>
    <p:restoredTop sz="93910" autoAdjust="0"/>
  </p:normalViewPr>
  <p:slideViewPr>
    <p:cSldViewPr snapToGrid="0">
      <p:cViewPr>
        <p:scale>
          <a:sx n="80" d="100"/>
          <a:sy n="80" d="100"/>
        </p:scale>
        <p:origin x="576" y="-5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667F38-5BC1-460E-8CF8-5EA5085835C8}" type="datetimeFigureOut">
              <a:rPr lang="en-US" smtClean="0"/>
              <a:t>1/22/2021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020D72-3F66-40E3-8A12-85E659BAEEBA}" type="slidenum">
              <a:rPr lang="en-US" smtClean="0"/>
              <a:t>‹#›</a:t>
            </a:fld>
            <a:endParaRPr lang="en-US"/>
          </a:p>
        </p:txBody>
      </p:sp>
    </p:spTree>
    <p:extLst>
      <p:ext uri="{BB962C8B-B14F-4D97-AF65-F5344CB8AC3E}">
        <p14:creationId xmlns:p14="http://schemas.microsoft.com/office/powerpoint/2010/main" val="436929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B64367-FF71-4A7E-8D1C-BC99E83B30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4169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Equity lens </a:t>
            </a:r>
          </a:p>
        </p:txBody>
      </p:sp>
      <p:sp>
        <p:nvSpPr>
          <p:cNvPr id="4" name="Slide Number Placeholder 3"/>
          <p:cNvSpPr>
            <a:spLocks noGrp="1"/>
          </p:cNvSpPr>
          <p:nvPr>
            <p:ph type="sldNum" sz="quarter" idx="5"/>
          </p:nvPr>
        </p:nvSpPr>
        <p:spPr/>
        <p:txBody>
          <a:bodyPr/>
          <a:lstStyle/>
          <a:p>
            <a:fld id="{D4020D72-3F66-40E3-8A12-85E659BAEEBA}" type="slidenum">
              <a:rPr lang="en-US" smtClean="0"/>
              <a:t>3</a:t>
            </a:fld>
            <a:endParaRPr lang="en-US"/>
          </a:p>
        </p:txBody>
      </p:sp>
    </p:spTree>
    <p:extLst>
      <p:ext uri="{BB962C8B-B14F-4D97-AF65-F5344CB8AC3E}">
        <p14:creationId xmlns:p14="http://schemas.microsoft.com/office/powerpoint/2010/main" val="2690591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B64367-FF71-4A7E-8D1C-BC99E83B30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9402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B64367-FF71-4A7E-8D1C-BC99E83B30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1410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B64367-FF71-4A7E-8D1C-BC99E83B30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3274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020D72-3F66-40E3-8A12-85E659BAEEBA}" type="slidenum">
              <a:rPr lang="en-US" smtClean="0"/>
              <a:t>7</a:t>
            </a:fld>
            <a:endParaRPr lang="en-US" dirty="0"/>
          </a:p>
        </p:txBody>
      </p:sp>
    </p:spTree>
    <p:extLst>
      <p:ext uri="{BB962C8B-B14F-4D97-AF65-F5344CB8AC3E}">
        <p14:creationId xmlns:p14="http://schemas.microsoft.com/office/powerpoint/2010/main" val="1262010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157E0A-F321-48DC-AF94-681D4DCF344D}" type="slidenum">
              <a:rPr kumimoji="0" lang="en-US" sz="1200" b="0" i="0" u="none" strike="noStrike" kern="1200" cap="none" spc="0" normalizeH="0" baseline="0" noProof="0" smtClean="0">
                <a:ln>
                  <a:noFill/>
                </a:ln>
                <a:solidFill>
                  <a:prstClr val="black"/>
                </a:solidFill>
                <a:effectLst/>
                <a:uLnTx/>
                <a:uFillTx/>
                <a:latin typeface="Graphi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Graphik"/>
              <a:ea typeface="+mn-ea"/>
              <a:cs typeface="+mn-cs"/>
            </a:endParaRPr>
          </a:p>
        </p:txBody>
      </p:sp>
    </p:spTree>
    <p:extLst>
      <p:ext uri="{BB962C8B-B14F-4D97-AF65-F5344CB8AC3E}">
        <p14:creationId xmlns:p14="http://schemas.microsoft.com/office/powerpoint/2010/main" val="3518347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B64367-FF71-4A7E-8D1C-BC99E83B30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46578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Master: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1001" y="457200"/>
            <a:ext cx="5714999" cy="3086100"/>
          </a:xfrm>
        </p:spPr>
        <p:txBody>
          <a:bodyPr tIns="0" anchor="t" anchorCtr="0">
            <a:noAutofit/>
          </a:bodyPr>
          <a:lstStyle>
            <a:lvl1pPr algn="l">
              <a:lnSpc>
                <a:spcPct val="70000"/>
              </a:lnSpc>
              <a:defRPr sz="6000">
                <a:solidFill>
                  <a:schemeClr val="tx1"/>
                </a:solidFill>
                <a:latin typeface="Graphik Black" panose="020B0A03030202060203" pitchFamily="34" charset="0"/>
              </a:defRPr>
            </a:lvl1pPr>
          </a:lstStyle>
          <a:p>
            <a:r>
              <a:rPr lang="en-US"/>
              <a:t>Click to edit title</a:t>
            </a:r>
          </a:p>
        </p:txBody>
      </p:sp>
      <p:sp>
        <p:nvSpPr>
          <p:cNvPr id="8" name="Text Placeholder 7"/>
          <p:cNvSpPr>
            <a:spLocks noGrp="1"/>
          </p:cNvSpPr>
          <p:nvPr>
            <p:ph type="body" sz="quarter" idx="13" hasCustomPrompt="1"/>
          </p:nvPr>
        </p:nvSpPr>
        <p:spPr>
          <a:xfrm>
            <a:off x="381000" y="3543302"/>
            <a:ext cx="5715000" cy="3162299"/>
          </a:xfrm>
        </p:spPr>
        <p:txBody>
          <a:bodyPr>
            <a:noAutofit/>
          </a:bodyPr>
          <a:lstStyle>
            <a:lvl1pPr marL="0" indent="0">
              <a:lnSpc>
                <a:spcPct val="70000"/>
              </a:lnSpc>
              <a:defRPr sz="4000" b="1" baseline="0">
                <a:solidFill>
                  <a:schemeClr val="tx1"/>
                </a:solidFill>
                <a:latin typeface="+mn-lt"/>
              </a:defRPr>
            </a:lvl1pPr>
            <a:lvl2pPr marL="0" indent="0">
              <a:lnSpc>
                <a:spcPct val="100000"/>
              </a:lnSpc>
              <a:spcAft>
                <a:spcPts val="0"/>
              </a:spcAft>
              <a:defRPr sz="2400" b="0" cap="none" baseline="0">
                <a:solidFill>
                  <a:schemeClr val="tx1"/>
                </a:solidFill>
                <a:latin typeface="+mn-lt"/>
              </a:defRPr>
            </a:lvl2pPr>
            <a:lvl3pPr marL="0" indent="0">
              <a:lnSpc>
                <a:spcPct val="100000"/>
              </a:lnSpc>
              <a:spcAft>
                <a:spcPts val="0"/>
              </a:spcAft>
              <a:defRPr sz="1800" b="0" cap="none" baseline="0">
                <a:solidFill>
                  <a:schemeClr val="tx1"/>
                </a:solidFill>
                <a:latin typeface="+mn-lt"/>
              </a:defRPr>
            </a:lvl3pPr>
            <a:lvl4pPr marL="0" indent="0">
              <a:lnSpc>
                <a:spcPct val="100000"/>
              </a:lnSpc>
              <a:buNone/>
              <a:defRPr sz="1800" b="0" cap="none" baseline="0">
                <a:solidFill>
                  <a:schemeClr val="tx1"/>
                </a:solidFill>
                <a:latin typeface="+mn-lt"/>
              </a:defRPr>
            </a:lvl4pPr>
            <a:lvl5pPr marL="0" indent="0">
              <a:lnSpc>
                <a:spcPct val="100000"/>
              </a:lnSpc>
              <a:buNone/>
              <a:defRPr sz="1800" b="0" cap="none" baseline="0">
                <a:solidFill>
                  <a:schemeClr val="tx1"/>
                </a:solidFill>
                <a:latin typeface="+mn-lt"/>
              </a:defRPr>
            </a:lvl5pPr>
            <a:lvl6pPr marL="339717" indent="0">
              <a:buNone/>
              <a:defRPr/>
            </a:lvl6pPr>
            <a:lvl7pPr>
              <a:defRPr/>
            </a:lvl7pPr>
            <a:lvl8pPr>
              <a:defRPr/>
            </a:lvl8pPr>
          </a:lstStyle>
          <a:p>
            <a:pPr lvl="0"/>
            <a:r>
              <a:rPr lang="en-US"/>
              <a:t>subtitle</a:t>
            </a:r>
          </a:p>
          <a:p>
            <a:pPr lvl="1"/>
            <a:r>
              <a:rPr lang="en-US"/>
              <a:t>Second level</a:t>
            </a:r>
          </a:p>
          <a:p>
            <a:pPr lvl="2"/>
            <a:r>
              <a:rPr lang="en-US"/>
              <a:t>Third level</a:t>
            </a:r>
          </a:p>
          <a:p>
            <a:pPr lvl="3"/>
            <a:r>
              <a:rPr lang="en-US"/>
              <a:t>Fourth level</a:t>
            </a:r>
          </a:p>
          <a:p>
            <a:pPr lvl="4"/>
            <a:r>
              <a:rPr lang="en-US"/>
              <a:t>Fifth level</a:t>
            </a:r>
          </a:p>
        </p:txBody>
      </p:sp>
      <p:pic>
        <p:nvPicPr>
          <p:cNvPr id="14" name="Picture 13">
            <a:extLst>
              <a:ext uri="{FF2B5EF4-FFF2-40B4-BE49-F238E27FC236}">
                <a16:creationId xmlns:a16="http://schemas.microsoft.com/office/drawing/2014/main" id="{79588F68-3DAC-41F1-BB37-F2A007F0134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47741" y="937439"/>
            <a:ext cx="4309200" cy="4524660"/>
          </a:xfrm>
          <a:prstGeom prst="rect">
            <a:avLst/>
          </a:prstGeom>
        </p:spPr>
      </p:pic>
      <p:pic>
        <p:nvPicPr>
          <p:cNvPr id="11" name="Picture 10">
            <a:extLst>
              <a:ext uri="{FF2B5EF4-FFF2-40B4-BE49-F238E27FC236}">
                <a16:creationId xmlns:a16="http://schemas.microsoft.com/office/drawing/2014/main" id="{1F00E24F-2677-4FB3-9464-967DE51EDBF2}"/>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447741" y="5846780"/>
            <a:ext cx="4368459" cy="678038"/>
          </a:xfrm>
          <a:prstGeom prst="rect">
            <a:avLst/>
          </a:prstGeom>
        </p:spPr>
      </p:pic>
    </p:spTree>
    <p:extLst>
      <p:ext uri="{BB962C8B-B14F-4D97-AF65-F5344CB8AC3E}">
        <p14:creationId xmlns:p14="http://schemas.microsoft.com/office/powerpoint/2010/main" val="1656858135"/>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Long Headline and 1 Column">
    <p:spTree>
      <p:nvGrpSpPr>
        <p:cNvPr id="1" name=""/>
        <p:cNvGrpSpPr/>
        <p:nvPr/>
      </p:nvGrpSpPr>
      <p:grpSpPr>
        <a:xfrm>
          <a:off x="0" y="0"/>
          <a:ext cx="0" cy="0"/>
          <a:chOff x="0" y="0"/>
          <a:chExt cx="0" cy="0"/>
        </a:xfrm>
      </p:grpSpPr>
      <p:sp>
        <p:nvSpPr>
          <p:cNvPr id="6" name="Content Placeholder 5"/>
          <p:cNvSpPr>
            <a:spLocks noGrp="1"/>
          </p:cNvSpPr>
          <p:nvPr>
            <p:ph sz="quarter" idx="18"/>
          </p:nvPr>
        </p:nvSpPr>
        <p:spPr>
          <a:xfrm>
            <a:off x="381001" y="1828802"/>
            <a:ext cx="8572500" cy="4689475"/>
          </a:xfrm>
        </p:spPr>
        <p:txBody>
          <a:bodyPr/>
          <a:lstStyle>
            <a:lvl3pPr marL="514338" indent="-230182">
              <a:buFont typeface="Graphik" panose="020B0503030202060203" pitchFamily="34" charset="0"/>
              <a:buChar char="–"/>
              <a:defRPr/>
            </a:lvl3pPr>
            <a:lvl5pPr marL="857229" indent="-177796">
              <a:buFont typeface="Graphik" panose="020B0503030202060203" pitchFamily="34" charset="0"/>
              <a:buChar char="–"/>
              <a:defRPr/>
            </a:lvl5pPr>
          </a:lstStyle>
          <a:p>
            <a:pPr lvl="0"/>
            <a:r>
              <a:rPr lang="en-US"/>
              <a:t>Click to edit Master text styles</a:t>
            </a:r>
          </a:p>
          <a:p>
            <a:pPr lvl="1"/>
            <a:r>
              <a:rPr lang="en-US"/>
              <a:t>Second level</a:t>
            </a:r>
          </a:p>
          <a:p>
            <a:pPr lvl="2"/>
            <a:r>
              <a:rPr lang="en-US"/>
              <a:t>Third level</a:t>
            </a:r>
          </a:p>
        </p:txBody>
      </p:sp>
      <p:sp>
        <p:nvSpPr>
          <p:cNvPr id="11" name="Title 10"/>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20"/>
          </p:nvPr>
        </p:nvSpPr>
        <p:spPr>
          <a:xfrm>
            <a:off x="821269" y="6201848"/>
            <a:ext cx="5714999" cy="206375"/>
          </a:xfrm>
          <a:prstGeom prst="rect">
            <a:avLst/>
          </a:prstGeom>
        </p:spPr>
        <p:txBody>
          <a:bodyPr/>
          <a:lstStyle/>
          <a:p>
            <a:r>
              <a:rPr lang="en-US" dirty="0"/>
              <a:t>Copyright © 2019 Accenture. All rights reserved.</a:t>
            </a:r>
          </a:p>
        </p:txBody>
      </p:sp>
      <p:sp>
        <p:nvSpPr>
          <p:cNvPr id="4" name="Slide Number Placeholder 3"/>
          <p:cNvSpPr>
            <a:spLocks noGrp="1"/>
          </p:cNvSpPr>
          <p:nvPr>
            <p:ph type="sldNum" sz="quarter" idx="21"/>
          </p:nvPr>
        </p:nvSpPr>
        <p:spPr>
          <a:xfrm>
            <a:off x="11506202" y="6519009"/>
            <a:ext cx="304799" cy="206375"/>
          </a:xfrm>
          <a:prstGeom prst="rect">
            <a:avLst/>
          </a:prstGeom>
        </p:spPr>
        <p:txBody>
          <a:bodyPr/>
          <a:lstStyle/>
          <a:p>
            <a:fld id="{4F9AC08D-23A9-440E-BCB9-AA1E9877CC38}" type="slidenum">
              <a:rPr lang="en-US" smtClean="0"/>
              <a:pPr/>
              <a:t>‹#›</a:t>
            </a:fld>
            <a:endParaRPr lang="en-US" dirty="0"/>
          </a:p>
        </p:txBody>
      </p:sp>
    </p:spTree>
    <p:extLst>
      <p:ext uri="{BB962C8B-B14F-4D97-AF65-F5344CB8AC3E}">
        <p14:creationId xmlns:p14="http://schemas.microsoft.com/office/powerpoint/2010/main" val="257782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ong Headline and 2 Columns">
    <p:spTree>
      <p:nvGrpSpPr>
        <p:cNvPr id="1" name=""/>
        <p:cNvGrpSpPr/>
        <p:nvPr/>
      </p:nvGrpSpPr>
      <p:grpSpPr>
        <a:xfrm>
          <a:off x="0" y="0"/>
          <a:ext cx="0" cy="0"/>
          <a:chOff x="0" y="0"/>
          <a:chExt cx="0" cy="0"/>
        </a:xfrm>
      </p:grpSpPr>
      <p:sp>
        <p:nvSpPr>
          <p:cNvPr id="7" name="Footer Placeholder 6"/>
          <p:cNvSpPr>
            <a:spLocks noGrp="1"/>
          </p:cNvSpPr>
          <p:nvPr>
            <p:ph type="ftr" sz="quarter" idx="16"/>
          </p:nvPr>
        </p:nvSpPr>
        <p:spPr>
          <a:xfrm>
            <a:off x="821269" y="6201848"/>
            <a:ext cx="5714999" cy="206375"/>
          </a:xfrm>
          <a:prstGeom prst="rect">
            <a:avLst/>
          </a:prstGeom>
        </p:spPr>
        <p:txBody>
          <a:bodyPr/>
          <a:lstStyle/>
          <a:p>
            <a:r>
              <a:rPr lang="en-US" dirty="0"/>
              <a:t>Copyright © 2019 Accenture. All rights reserved.</a:t>
            </a:r>
          </a:p>
        </p:txBody>
      </p:sp>
      <p:sp>
        <p:nvSpPr>
          <p:cNvPr id="10" name="Slide Number Placeholder 9"/>
          <p:cNvSpPr>
            <a:spLocks noGrp="1"/>
          </p:cNvSpPr>
          <p:nvPr>
            <p:ph type="sldNum" sz="quarter" idx="17"/>
          </p:nvPr>
        </p:nvSpPr>
        <p:spPr>
          <a:xfrm>
            <a:off x="11506202" y="6519009"/>
            <a:ext cx="304799" cy="206375"/>
          </a:xfrm>
          <a:prstGeom prst="rect">
            <a:avLst/>
          </a:prstGeom>
        </p:spPr>
        <p:txBody>
          <a:bodyPr/>
          <a:lstStyle/>
          <a:p>
            <a:fld id="{4F9AC08D-23A9-440E-BCB9-AA1E9877CC38}" type="slidenum">
              <a:rPr lang="en-US" smtClean="0"/>
              <a:pPr/>
              <a:t>‹#›</a:t>
            </a:fld>
            <a:endParaRPr lang="en-US" dirty="0"/>
          </a:p>
        </p:txBody>
      </p:sp>
      <p:sp>
        <p:nvSpPr>
          <p:cNvPr id="6" name="Content Placeholder 5"/>
          <p:cNvSpPr>
            <a:spLocks noGrp="1"/>
          </p:cNvSpPr>
          <p:nvPr>
            <p:ph sz="quarter" idx="18"/>
          </p:nvPr>
        </p:nvSpPr>
        <p:spPr>
          <a:xfrm>
            <a:off x="381000" y="1828802"/>
            <a:ext cx="5715000" cy="4689475"/>
          </a:xfrm>
        </p:spPr>
        <p:txBody>
          <a:bodyPr>
            <a:normAutofit/>
          </a:bodyPr>
          <a:lstStyle>
            <a:lvl1pPr>
              <a:defRPr sz="2400"/>
            </a:lvl1pPr>
            <a:lvl2pPr>
              <a:spcAft>
                <a:spcPts val="1200"/>
              </a:spcAft>
              <a:defRPr sz="2000"/>
            </a:lvl2pPr>
            <a:lvl3pPr marL="514338" indent="-230182">
              <a:buFont typeface="Graphik" panose="020B0503030202060203" pitchFamily="34" charset="0"/>
              <a:buChar char="–"/>
              <a:defRPr sz="1600"/>
            </a:lvl3pPr>
            <a:lvl5pPr marL="857229" indent="-177796">
              <a:buFont typeface="Graphik" panose="020B0503030202060203" pitchFamily="34" charset="0"/>
              <a:buChar char="–"/>
              <a:defRPr/>
            </a:lvl5pPr>
          </a:lstStyle>
          <a:p>
            <a:pPr lvl="0"/>
            <a:r>
              <a:rPr lang="en-US"/>
              <a:t>Click to edit Master text styles</a:t>
            </a:r>
          </a:p>
          <a:p>
            <a:pPr lvl="1"/>
            <a:r>
              <a:rPr lang="en-US"/>
              <a:t>Second level</a:t>
            </a:r>
          </a:p>
          <a:p>
            <a:pPr lvl="2"/>
            <a:r>
              <a:rPr lang="en-US"/>
              <a:t>Third level</a:t>
            </a:r>
          </a:p>
        </p:txBody>
      </p:sp>
      <p:sp>
        <p:nvSpPr>
          <p:cNvPr id="11" name="Title 10"/>
          <p:cNvSpPr>
            <a:spLocks noGrp="1"/>
          </p:cNvSpPr>
          <p:nvPr>
            <p:ph type="title"/>
          </p:nvPr>
        </p:nvSpPr>
        <p:spPr>
          <a:xfrm>
            <a:off x="381000" y="380999"/>
            <a:ext cx="11430000" cy="990601"/>
          </a:xfrm>
        </p:spPr>
        <p:txBody>
          <a:bodyPr/>
          <a:lstStyle/>
          <a:p>
            <a:r>
              <a:rPr lang="en-US"/>
              <a:t>Click to edit Master title style</a:t>
            </a:r>
          </a:p>
        </p:txBody>
      </p:sp>
      <p:sp>
        <p:nvSpPr>
          <p:cNvPr id="8" name="Content Placeholder 5"/>
          <p:cNvSpPr>
            <a:spLocks noGrp="1"/>
          </p:cNvSpPr>
          <p:nvPr>
            <p:ph sz="quarter" idx="19"/>
          </p:nvPr>
        </p:nvSpPr>
        <p:spPr>
          <a:xfrm>
            <a:off x="6096000" y="1828802"/>
            <a:ext cx="5715000" cy="4689475"/>
          </a:xfrm>
        </p:spPr>
        <p:txBody>
          <a:bodyPr>
            <a:normAutofit/>
          </a:bodyPr>
          <a:lstStyle>
            <a:lvl1pPr>
              <a:defRPr sz="2400"/>
            </a:lvl1pPr>
            <a:lvl2pPr>
              <a:spcAft>
                <a:spcPts val="1200"/>
              </a:spcAft>
              <a:defRPr sz="2000"/>
            </a:lvl2pPr>
            <a:lvl3pPr marL="514338" indent="-230182">
              <a:buFont typeface="Graphik" panose="020B0503030202060203" pitchFamily="34" charset="0"/>
              <a:buChar char="–"/>
              <a:defRPr sz="1600"/>
            </a:lvl3pPr>
            <a:lvl5pPr marL="857229" indent="-177796">
              <a:buFont typeface="Graphik" panose="020B0503030202060203" pitchFamily="34" charset="0"/>
              <a:buChar char="–"/>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768493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ong Headline Only">
    <p:spTree>
      <p:nvGrpSpPr>
        <p:cNvPr id="1" name=""/>
        <p:cNvGrpSpPr/>
        <p:nvPr/>
      </p:nvGrpSpPr>
      <p:grpSpPr>
        <a:xfrm>
          <a:off x="0" y="0"/>
          <a:ext cx="0" cy="0"/>
          <a:chOff x="0" y="0"/>
          <a:chExt cx="0" cy="0"/>
        </a:xfrm>
      </p:grpSpPr>
      <p:sp>
        <p:nvSpPr>
          <p:cNvPr id="7" name="Footer Placeholder 6"/>
          <p:cNvSpPr>
            <a:spLocks noGrp="1"/>
          </p:cNvSpPr>
          <p:nvPr>
            <p:ph type="ftr" sz="quarter" idx="16"/>
          </p:nvPr>
        </p:nvSpPr>
        <p:spPr>
          <a:xfrm>
            <a:off x="821269" y="6201848"/>
            <a:ext cx="5714999" cy="206375"/>
          </a:xfrm>
          <a:prstGeom prst="rect">
            <a:avLst/>
          </a:prstGeom>
        </p:spPr>
        <p:txBody>
          <a:bodyPr/>
          <a:lstStyle/>
          <a:p>
            <a:r>
              <a:rPr lang="en-US" dirty="0"/>
              <a:t>Copyright © 2019 Accenture. All rights reserved.</a:t>
            </a:r>
          </a:p>
        </p:txBody>
      </p:sp>
      <p:sp>
        <p:nvSpPr>
          <p:cNvPr id="10" name="Slide Number Placeholder 9"/>
          <p:cNvSpPr>
            <a:spLocks noGrp="1"/>
          </p:cNvSpPr>
          <p:nvPr>
            <p:ph type="sldNum" sz="quarter" idx="17"/>
          </p:nvPr>
        </p:nvSpPr>
        <p:spPr>
          <a:xfrm>
            <a:off x="11506202" y="6519009"/>
            <a:ext cx="304799" cy="206375"/>
          </a:xfrm>
          <a:prstGeom prst="rect">
            <a:avLst/>
          </a:prstGeom>
        </p:spPr>
        <p:txBody>
          <a:bodyPr/>
          <a:lstStyle/>
          <a:p>
            <a:fld id="{4F9AC08D-23A9-440E-BCB9-AA1E9877CC38}" type="slidenum">
              <a:rPr lang="en-US" smtClean="0"/>
              <a:pPr/>
              <a:t>‹#›</a:t>
            </a:fld>
            <a:endParaRPr lang="en-US" dirty="0"/>
          </a:p>
        </p:txBody>
      </p:sp>
      <p:sp>
        <p:nvSpPr>
          <p:cNvPr id="11" name="Title 10"/>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465832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with footers">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821269" y="6201848"/>
            <a:ext cx="5714999" cy="206375"/>
          </a:xfrm>
          <a:prstGeom prst="rect">
            <a:avLst/>
          </a:prstGeom>
        </p:spPr>
        <p:txBody>
          <a:bodyPr/>
          <a:lstStyle/>
          <a:p>
            <a:r>
              <a:rPr lang="en-US" dirty="0"/>
              <a:t>Copyright © 2019 Accenture. All rights reserved.</a:t>
            </a:r>
          </a:p>
        </p:txBody>
      </p:sp>
      <p:sp>
        <p:nvSpPr>
          <p:cNvPr id="7" name="Slide Number Placeholder 6"/>
          <p:cNvSpPr>
            <a:spLocks noGrp="1"/>
          </p:cNvSpPr>
          <p:nvPr>
            <p:ph type="sldNum" sz="quarter" idx="12"/>
          </p:nvPr>
        </p:nvSpPr>
        <p:spPr>
          <a:xfrm>
            <a:off x="11506202" y="6519009"/>
            <a:ext cx="304799" cy="206375"/>
          </a:xfrm>
          <a:prstGeom prst="rect">
            <a:avLst/>
          </a:prstGeom>
        </p:spPr>
        <p:txBody>
          <a:bodyPr/>
          <a:lstStyle/>
          <a:p>
            <a:fld id="{4F9AC08D-23A9-440E-BCB9-AA1E9877CC38}" type="slidenum">
              <a:rPr lang="en-US" smtClean="0"/>
              <a:pPr/>
              <a:t>‹#›</a:t>
            </a:fld>
            <a:endParaRPr lang="en-US" dirty="0"/>
          </a:p>
        </p:txBody>
      </p:sp>
    </p:spTree>
    <p:extLst>
      <p:ext uri="{BB962C8B-B14F-4D97-AF65-F5344CB8AC3E}">
        <p14:creationId xmlns:p14="http://schemas.microsoft.com/office/powerpoint/2010/main" val="17240059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1/22/2021</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65532093"/>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955500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733037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582692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451953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40304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hort Headline and 1 Column">
    <p:spTree>
      <p:nvGrpSpPr>
        <p:cNvPr id="1" name=""/>
        <p:cNvGrpSpPr/>
        <p:nvPr/>
      </p:nvGrpSpPr>
      <p:grpSpPr>
        <a:xfrm>
          <a:off x="0" y="0"/>
          <a:ext cx="0" cy="0"/>
          <a:chOff x="0" y="0"/>
          <a:chExt cx="0" cy="0"/>
        </a:xfrm>
      </p:grpSpPr>
      <p:sp>
        <p:nvSpPr>
          <p:cNvPr id="6" name="Content Placeholder 5"/>
          <p:cNvSpPr>
            <a:spLocks noGrp="1"/>
          </p:cNvSpPr>
          <p:nvPr>
            <p:ph sz="quarter" idx="18"/>
          </p:nvPr>
        </p:nvSpPr>
        <p:spPr>
          <a:xfrm>
            <a:off x="381001" y="1828802"/>
            <a:ext cx="8572500" cy="4689475"/>
          </a:xfrm>
        </p:spPr>
        <p:txBody>
          <a:bodyPr/>
          <a:lstStyle>
            <a:lvl3pPr marL="514338" indent="-230182">
              <a:buFont typeface="Graphik" panose="020B0503030202060203" pitchFamily="34" charset="0"/>
              <a:buChar char="–"/>
              <a:defRPr/>
            </a:lvl3pPr>
            <a:lvl5pPr marL="857229" indent="-177796">
              <a:buFont typeface="Graphik" panose="020B0503030202060203" pitchFamily="34" charset="0"/>
              <a:buChar char="–"/>
              <a:defRPr/>
            </a:lvl5pPr>
          </a:lstStyle>
          <a:p>
            <a:pPr lvl="0"/>
            <a:r>
              <a:rPr lang="en-US"/>
              <a:t>Edit Master text styles</a:t>
            </a:r>
          </a:p>
          <a:p>
            <a:pPr lvl="1"/>
            <a:r>
              <a:rPr lang="en-US"/>
              <a:t>Second level</a:t>
            </a:r>
          </a:p>
          <a:p>
            <a:pPr lvl="2"/>
            <a:r>
              <a:rPr lang="en-US"/>
              <a:t>Third level</a:t>
            </a:r>
          </a:p>
        </p:txBody>
      </p:sp>
      <p:sp>
        <p:nvSpPr>
          <p:cNvPr id="11" name="Title 10"/>
          <p:cNvSpPr>
            <a:spLocks noGrp="1"/>
          </p:cNvSpPr>
          <p:nvPr>
            <p:ph type="title"/>
          </p:nvPr>
        </p:nvSpPr>
        <p:spPr>
          <a:xfrm>
            <a:off x="381000" y="380999"/>
            <a:ext cx="5715000" cy="990601"/>
          </a:xfrm>
        </p:spPr>
        <p:txBody>
          <a:bodyPr/>
          <a:lstStyle/>
          <a:p>
            <a:r>
              <a:rPr lang="en-US"/>
              <a:t>Click to edit Master title style</a:t>
            </a:r>
          </a:p>
        </p:txBody>
      </p:sp>
      <p:sp>
        <p:nvSpPr>
          <p:cNvPr id="4" name="Slide Number Placeholder 3"/>
          <p:cNvSpPr>
            <a:spLocks noGrp="1"/>
          </p:cNvSpPr>
          <p:nvPr>
            <p:ph type="sldNum" sz="quarter" idx="21"/>
          </p:nvPr>
        </p:nvSpPr>
        <p:spPr/>
        <p:txBody>
          <a:bodyPr/>
          <a:lstStyle/>
          <a:p>
            <a:fld id="{4F9AC08D-23A9-440E-BCB9-AA1E9877CC38}" type="slidenum">
              <a:rPr lang="en-US" smtClean="0"/>
              <a:pPr/>
              <a:t>‹#›</a:t>
            </a:fld>
            <a:endParaRPr lang="en-US"/>
          </a:p>
        </p:txBody>
      </p:sp>
    </p:spTree>
    <p:extLst>
      <p:ext uri="{BB962C8B-B14F-4D97-AF65-F5344CB8AC3E}">
        <p14:creationId xmlns:p14="http://schemas.microsoft.com/office/powerpoint/2010/main" val="32697302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1/22/2021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729882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565291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898236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603146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113882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061195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245509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243082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627176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extLst>
      <p:ext uri="{BB962C8B-B14F-4D97-AF65-F5344CB8AC3E}">
        <p14:creationId xmlns:p14="http://schemas.microsoft.com/office/powerpoint/2010/main" val="3158598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9" name="Text Placeholder 8"/>
          <p:cNvSpPr>
            <a:spLocks noGrp="1"/>
          </p:cNvSpPr>
          <p:nvPr>
            <p:ph type="body" sz="quarter" idx="12" hasCustomPrompt="1"/>
          </p:nvPr>
        </p:nvSpPr>
        <p:spPr>
          <a:xfrm>
            <a:off x="380999" y="1295401"/>
            <a:ext cx="11430000" cy="320039"/>
          </a:xfrm>
        </p:spPr>
        <p:txBody>
          <a:bodyPr tIns="0">
            <a:noAutofit/>
          </a:bodyPr>
          <a:lstStyle>
            <a:lvl1pPr marL="0" indent="0">
              <a:buNone/>
              <a:defRPr sz="1800">
                <a:solidFill>
                  <a:schemeClr val="bg2"/>
                </a:solidFill>
              </a:defRPr>
            </a:lvl1pPr>
          </a:lstStyle>
          <a:p>
            <a:pPr lvl="0"/>
            <a:r>
              <a:rPr lang="en-US"/>
              <a:t>Click to edit Master text styles</a:t>
            </a:r>
            <a:endParaRPr lang="en-GB"/>
          </a:p>
        </p:txBody>
      </p:sp>
      <p:sp>
        <p:nvSpPr>
          <p:cNvPr id="12" name="Title 11"/>
          <p:cNvSpPr>
            <a:spLocks noGrp="1"/>
          </p:cNvSpPr>
          <p:nvPr>
            <p:ph type="title"/>
          </p:nvPr>
        </p:nvSpPr>
        <p:spPr>
          <a:xfrm>
            <a:off x="381000" y="0"/>
            <a:ext cx="11430000" cy="1187117"/>
          </a:xfrm>
        </p:spPr>
        <p:txBody>
          <a:bodyPr>
            <a:noAutofit/>
          </a:bodyPr>
          <a:lstStyle>
            <a:lvl1pPr>
              <a:lnSpc>
                <a:spcPct val="100000"/>
              </a:lnSpc>
              <a:defRPr sz="2600">
                <a:solidFill>
                  <a:schemeClr val="tx1"/>
                </a:solidFill>
              </a:defRPr>
            </a:lvl1pPr>
          </a:lstStyle>
          <a:p>
            <a:r>
              <a:rPr lang="en-US"/>
              <a:t>Click to edit Master title style</a:t>
            </a:r>
            <a:endParaRPr lang="en-GB"/>
          </a:p>
        </p:txBody>
      </p:sp>
      <p:sp>
        <p:nvSpPr>
          <p:cNvPr id="6" name="Text Placeholder 8">
            <a:extLst>
              <a:ext uri="{FF2B5EF4-FFF2-40B4-BE49-F238E27FC236}">
                <a16:creationId xmlns:a16="http://schemas.microsoft.com/office/drawing/2014/main" id="{9E0E6893-754F-4350-B3AB-255D70B35289}"/>
              </a:ext>
            </a:extLst>
          </p:cNvPr>
          <p:cNvSpPr>
            <a:spLocks noGrp="1"/>
          </p:cNvSpPr>
          <p:nvPr>
            <p:ph type="body" sz="quarter" idx="13" hasCustomPrompt="1"/>
          </p:nvPr>
        </p:nvSpPr>
        <p:spPr>
          <a:xfrm>
            <a:off x="380999" y="1723724"/>
            <a:ext cx="11430000" cy="4727876"/>
          </a:xfrm>
        </p:spPr>
        <p:txBody>
          <a:bodyPr tIns="0">
            <a:noAutofit/>
          </a:bodyPr>
          <a:lstStyle>
            <a:lvl1pPr marL="0" indent="0">
              <a:buNone/>
              <a:defRPr sz="1400" b="0">
                <a:solidFill>
                  <a:schemeClr val="tx1"/>
                </a:solidFill>
              </a:defRPr>
            </a:lvl1pPr>
          </a:lstStyle>
          <a:p>
            <a:pPr lvl="0"/>
            <a:r>
              <a:rPr lang="en-US"/>
              <a:t>Click to edit Master text styles</a:t>
            </a:r>
            <a:endParaRPr lang="en-GB"/>
          </a:p>
        </p:txBody>
      </p:sp>
      <p:sp>
        <p:nvSpPr>
          <p:cNvPr id="2" name="Footer Placeholder 1">
            <a:extLst>
              <a:ext uri="{FF2B5EF4-FFF2-40B4-BE49-F238E27FC236}">
                <a16:creationId xmlns:a16="http://schemas.microsoft.com/office/drawing/2014/main" id="{BFDD1864-75FB-4BC9-8569-F388B2C9A51E}"/>
              </a:ext>
            </a:extLst>
          </p:cNvPr>
          <p:cNvSpPr>
            <a:spLocks noGrp="1"/>
          </p:cNvSpPr>
          <p:nvPr>
            <p:ph type="ftr" sz="quarter" idx="14"/>
          </p:nvPr>
        </p:nvSpPr>
        <p:spPr>
          <a:xfrm>
            <a:off x="4038600" y="6356350"/>
            <a:ext cx="4114800" cy="365125"/>
          </a:xfrm>
          <a:prstGeom prst="rect">
            <a:avLst/>
          </a:prstGeom>
        </p:spPr>
        <p:txBody>
          <a:bodyPr/>
          <a:lstStyle/>
          <a:p>
            <a:r>
              <a:rPr lang="en-US"/>
              <a:t>Copyright © 2019 Accenture. All rights reserved.</a:t>
            </a:r>
          </a:p>
        </p:txBody>
      </p:sp>
    </p:spTree>
    <p:extLst>
      <p:ext uri="{BB962C8B-B14F-4D97-AF65-F5344CB8AC3E}">
        <p14:creationId xmlns:p14="http://schemas.microsoft.com/office/powerpoint/2010/main" val="4204607747"/>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75760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17_Cov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FE8C58-106D-4F41-A036-A1000E9974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SubTitle"/>
          <p:cNvSpPr>
            <a:spLocks noGrp="1"/>
          </p:cNvSpPr>
          <p:nvPr>
            <p:ph type="body" sz="quarter" idx="12" hasCustomPrompt="1"/>
          </p:nvPr>
        </p:nvSpPr>
        <p:spPr>
          <a:xfrm>
            <a:off x="443893" y="3692170"/>
            <a:ext cx="3663699" cy="1041195"/>
          </a:xfrm>
          <a:prstGeom prst="rect">
            <a:avLst/>
          </a:prstGeom>
        </p:spPr>
        <p:txBody>
          <a:bodyPr anchor="b"/>
          <a:lstStyle>
            <a:lvl1pPr marL="0" indent="0">
              <a:lnSpc>
                <a:spcPct val="80000"/>
              </a:lnSpc>
              <a:buNone/>
              <a:defRPr sz="2000" b="0" i="0" cap="all" baseline="0">
                <a:solidFill>
                  <a:schemeClr val="tx1"/>
                </a:solidFill>
                <a:latin typeface="+mj-lt"/>
              </a:defRPr>
            </a:lvl1pPr>
          </a:lstStyle>
          <a:p>
            <a:pPr lvl="0"/>
            <a:r>
              <a:rPr lang="en-US"/>
              <a:t>SUBTITLE LINE</a:t>
            </a:r>
            <a:br>
              <a:rPr lang="en-US"/>
            </a:br>
            <a:r>
              <a:rPr lang="en-US"/>
              <a:t>SECOND LINE</a:t>
            </a:r>
          </a:p>
        </p:txBody>
      </p:sp>
      <p:sp>
        <p:nvSpPr>
          <p:cNvPr id="6" name="Slide Number Placeholder 4">
            <a:extLst>
              <a:ext uri="{FF2B5EF4-FFF2-40B4-BE49-F238E27FC236}">
                <a16:creationId xmlns:a16="http://schemas.microsoft.com/office/drawing/2014/main" id="{D1841992-50E7-4874-A1D2-06064C71A3F7}"/>
              </a:ext>
            </a:extLst>
          </p:cNvPr>
          <p:cNvSpPr>
            <a:spLocks noGrp="1"/>
          </p:cNvSpPr>
          <p:nvPr>
            <p:ph type="sldNum" sz="quarter" idx="4"/>
          </p:nvPr>
        </p:nvSpPr>
        <p:spPr>
          <a:xfrm>
            <a:off x="11638800" y="6516388"/>
            <a:ext cx="216000" cy="140400"/>
          </a:xfrm>
          <a:prstGeom prst="rect">
            <a:avLst/>
          </a:prstGeom>
        </p:spPr>
        <p:txBody>
          <a:bodyPr vert="horz" lIns="0" tIns="0" rIns="0" bIns="0" rtlCol="0" anchor="ctr"/>
          <a:lstStyle>
            <a:lvl1pPr algn="r">
              <a:defRPr sz="900">
                <a:solidFill>
                  <a:srgbClr val="898989"/>
                </a:solidFill>
              </a:defRPr>
            </a:lvl1pPr>
          </a:lstStyle>
          <a:p>
            <a:fld id="{EF2F7A32-C1EA-4F7E-B0A2-7FCB5BFE90DE}" type="slidenum">
              <a:rPr lang="en-AU" smtClean="0"/>
              <a:pPr/>
              <a:t>‹#›</a:t>
            </a:fld>
            <a:endParaRPr lang="en-AU"/>
          </a:p>
        </p:txBody>
      </p:sp>
    </p:spTree>
    <p:extLst>
      <p:ext uri="{BB962C8B-B14F-4D97-AF65-F5344CB8AC3E}">
        <p14:creationId xmlns:p14="http://schemas.microsoft.com/office/powerpoint/2010/main" val="37850310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7320">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with footers">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Copyright © 2019 Accenture. All rights reserved.</a:t>
            </a:r>
          </a:p>
        </p:txBody>
      </p:sp>
      <p:sp>
        <p:nvSpPr>
          <p:cNvPr id="7" name="Slide Number Placeholder 6"/>
          <p:cNvSpPr>
            <a:spLocks noGrp="1"/>
          </p:cNvSpPr>
          <p:nvPr>
            <p:ph type="sldNum" sz="quarter" idx="12"/>
          </p:nvPr>
        </p:nvSpPr>
        <p:spPr/>
        <p:txBody>
          <a:bodyPr/>
          <a:lstStyle/>
          <a:p>
            <a:fld id="{4F9AC08D-23A9-440E-BCB9-AA1E9877CC38}" type="slidenum">
              <a:rPr lang="en-US" smtClean="0"/>
              <a:pPr/>
              <a:t>‹#›</a:t>
            </a:fld>
            <a:endParaRPr lang="en-US"/>
          </a:p>
        </p:txBody>
      </p:sp>
    </p:spTree>
    <p:extLst>
      <p:ext uri="{BB962C8B-B14F-4D97-AF65-F5344CB8AC3E}">
        <p14:creationId xmlns:p14="http://schemas.microsoft.com/office/powerpoint/2010/main" val="1047474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Key Message Gradient Dark 1">
    <p:bg>
      <p:bgPr>
        <a:solidFill>
          <a:schemeClr val="accent3"/>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B47B586-CFEE-4C32-8227-001B5A89C37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pic>
        <p:nvPicPr>
          <p:cNvPr id="3" name="Picture 2">
            <a:extLst>
              <a:ext uri="{FF2B5EF4-FFF2-40B4-BE49-F238E27FC236}">
                <a16:creationId xmlns:a16="http://schemas.microsoft.com/office/drawing/2014/main" id="{0141FE43-9ADC-4313-8D22-F47ABC16F445}"/>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381468" y="6482516"/>
            <a:ext cx="191087" cy="202328"/>
          </a:xfrm>
          <a:prstGeom prst="rect">
            <a:avLst/>
          </a:prstGeom>
        </p:spPr>
      </p:pic>
      <p:sp>
        <p:nvSpPr>
          <p:cNvPr id="5" name="TextBox 4">
            <a:extLst>
              <a:ext uri="{FF2B5EF4-FFF2-40B4-BE49-F238E27FC236}">
                <a16:creationId xmlns:a16="http://schemas.microsoft.com/office/drawing/2014/main" id="{EA97BC18-949B-4A9A-B05F-CA4F3F80FEC9}"/>
              </a:ext>
            </a:extLst>
          </p:cNvPr>
          <p:cNvSpPr txBox="1"/>
          <p:nvPr userDrawn="1"/>
        </p:nvSpPr>
        <p:spPr>
          <a:xfrm>
            <a:off x="8317890" y="6483349"/>
            <a:ext cx="3112110" cy="203203"/>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r>
              <a:rPr kumimoji="0" lang="en-GB" sz="800" b="0" i="0" u="none" strike="noStrike" kern="0" cap="none" spc="0" normalizeH="0" baseline="0" noProof="0" dirty="0">
                <a:ln>
                  <a:noFill/>
                </a:ln>
                <a:solidFill>
                  <a:srgbClr val="FFFFFF">
                    <a:alpha val="75000"/>
                  </a:srgbClr>
                </a:solidFill>
                <a:effectLst/>
                <a:uLnTx/>
                <a:uFillTx/>
              </a:rPr>
              <a:t>Copyright © 2021 Accenture. All rights reserved.</a:t>
            </a:r>
            <a:endParaRPr kumimoji="0" lang="en-US" sz="1800" b="0" i="0" u="none" strike="noStrike" kern="0" cap="none" spc="0" normalizeH="0" baseline="0" noProof="0" dirty="0">
              <a:ln>
                <a:noFill/>
              </a:ln>
              <a:solidFill>
                <a:srgbClr val="FFFFFF">
                  <a:alpha val="75000"/>
                </a:srgbClr>
              </a:solidFill>
              <a:effectLst/>
              <a:uLnTx/>
              <a:uFillTx/>
            </a:endParaRPr>
          </a:p>
        </p:txBody>
      </p:sp>
      <p:sp>
        <p:nvSpPr>
          <p:cNvPr id="15" name="TextBox 14">
            <a:extLst>
              <a:ext uri="{FF2B5EF4-FFF2-40B4-BE49-F238E27FC236}">
                <a16:creationId xmlns:a16="http://schemas.microsoft.com/office/drawing/2014/main" id="{CF34DCA4-9B3F-424E-8478-0FB3BCA6E006}"/>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endParaRPr>
          </a:p>
        </p:txBody>
      </p:sp>
    </p:spTree>
    <p:extLst>
      <p:ext uri="{BB962C8B-B14F-4D97-AF65-F5344CB8AC3E}">
        <p14:creationId xmlns:p14="http://schemas.microsoft.com/office/powerpoint/2010/main" val="332363667"/>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hort Headline and 1 Column">
    <p:spTree>
      <p:nvGrpSpPr>
        <p:cNvPr id="1" name=""/>
        <p:cNvGrpSpPr/>
        <p:nvPr/>
      </p:nvGrpSpPr>
      <p:grpSpPr>
        <a:xfrm>
          <a:off x="0" y="0"/>
          <a:ext cx="0" cy="0"/>
          <a:chOff x="0" y="0"/>
          <a:chExt cx="0" cy="0"/>
        </a:xfrm>
      </p:grpSpPr>
      <p:sp>
        <p:nvSpPr>
          <p:cNvPr id="6" name="Content Placeholder 5"/>
          <p:cNvSpPr>
            <a:spLocks noGrp="1"/>
          </p:cNvSpPr>
          <p:nvPr>
            <p:ph sz="quarter" idx="18"/>
          </p:nvPr>
        </p:nvSpPr>
        <p:spPr>
          <a:xfrm>
            <a:off x="381001" y="1828802"/>
            <a:ext cx="8572500" cy="4689475"/>
          </a:xfrm>
        </p:spPr>
        <p:txBody>
          <a:bodyPr/>
          <a:lstStyle>
            <a:lvl3pPr marL="514338" indent="-230182">
              <a:buFont typeface="Graphik" panose="020B0503030202060203" pitchFamily="34" charset="0"/>
              <a:buChar char="–"/>
              <a:defRPr/>
            </a:lvl3pPr>
            <a:lvl5pPr marL="857229" indent="-177796">
              <a:buFont typeface="Graphik" panose="020B0503030202060203" pitchFamily="34" charset="0"/>
              <a:buChar char="–"/>
              <a:defRPr/>
            </a:lvl5pPr>
          </a:lstStyle>
          <a:p>
            <a:pPr lvl="0"/>
            <a:r>
              <a:rPr lang="en-US"/>
              <a:t>Click to edit Master text styles</a:t>
            </a:r>
          </a:p>
          <a:p>
            <a:pPr lvl="1"/>
            <a:r>
              <a:rPr lang="en-US"/>
              <a:t>Second level</a:t>
            </a:r>
          </a:p>
          <a:p>
            <a:pPr lvl="2"/>
            <a:r>
              <a:rPr lang="en-US"/>
              <a:t>Third level</a:t>
            </a:r>
          </a:p>
        </p:txBody>
      </p:sp>
      <p:sp>
        <p:nvSpPr>
          <p:cNvPr id="11" name="Title 10"/>
          <p:cNvSpPr>
            <a:spLocks noGrp="1"/>
          </p:cNvSpPr>
          <p:nvPr>
            <p:ph type="title"/>
          </p:nvPr>
        </p:nvSpPr>
        <p:spPr>
          <a:xfrm>
            <a:off x="381000" y="380999"/>
            <a:ext cx="5715000" cy="990601"/>
          </a:xfrm>
        </p:spPr>
        <p:txBody>
          <a:bodyPr/>
          <a:lstStyle/>
          <a:p>
            <a:r>
              <a:rPr lang="en-US"/>
              <a:t>Click to edit Master title style</a:t>
            </a:r>
          </a:p>
        </p:txBody>
      </p:sp>
      <p:sp>
        <p:nvSpPr>
          <p:cNvPr id="3" name="Footer Placeholder 2"/>
          <p:cNvSpPr>
            <a:spLocks noGrp="1"/>
          </p:cNvSpPr>
          <p:nvPr>
            <p:ph type="ftr" sz="quarter" idx="20"/>
          </p:nvPr>
        </p:nvSpPr>
        <p:spPr>
          <a:xfrm>
            <a:off x="821269" y="6201848"/>
            <a:ext cx="5714999" cy="206375"/>
          </a:xfrm>
          <a:prstGeom prst="rect">
            <a:avLst/>
          </a:prstGeom>
        </p:spPr>
        <p:txBody>
          <a:bodyPr/>
          <a:lstStyle/>
          <a:p>
            <a:r>
              <a:rPr lang="en-US" dirty="0"/>
              <a:t>Copyright © 2019 Accenture. All rights reserved.</a:t>
            </a:r>
          </a:p>
        </p:txBody>
      </p:sp>
      <p:sp>
        <p:nvSpPr>
          <p:cNvPr id="4" name="Slide Number Placeholder 3"/>
          <p:cNvSpPr>
            <a:spLocks noGrp="1"/>
          </p:cNvSpPr>
          <p:nvPr>
            <p:ph type="sldNum" sz="quarter" idx="21"/>
          </p:nvPr>
        </p:nvSpPr>
        <p:spPr>
          <a:xfrm>
            <a:off x="11506202" y="6519009"/>
            <a:ext cx="304799" cy="206375"/>
          </a:xfrm>
          <a:prstGeom prst="rect">
            <a:avLst/>
          </a:prstGeom>
        </p:spPr>
        <p:txBody>
          <a:bodyPr/>
          <a:lstStyle/>
          <a:p>
            <a:fld id="{4F9AC08D-23A9-440E-BCB9-AA1E9877CC38}" type="slidenum">
              <a:rPr lang="en-US" smtClean="0"/>
              <a:pPr/>
              <a:t>‹#›</a:t>
            </a:fld>
            <a:endParaRPr lang="en-US" dirty="0"/>
          </a:p>
        </p:txBody>
      </p:sp>
    </p:spTree>
    <p:extLst>
      <p:ext uri="{BB962C8B-B14F-4D97-AF65-F5344CB8AC3E}">
        <p14:creationId xmlns:p14="http://schemas.microsoft.com/office/powerpoint/2010/main" val="3064984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hort Headline and 2 Columns">
    <p:spTree>
      <p:nvGrpSpPr>
        <p:cNvPr id="1" name=""/>
        <p:cNvGrpSpPr/>
        <p:nvPr/>
      </p:nvGrpSpPr>
      <p:grpSpPr>
        <a:xfrm>
          <a:off x="0" y="0"/>
          <a:ext cx="0" cy="0"/>
          <a:chOff x="0" y="0"/>
          <a:chExt cx="0" cy="0"/>
        </a:xfrm>
      </p:grpSpPr>
      <p:sp>
        <p:nvSpPr>
          <p:cNvPr id="7" name="Footer Placeholder 6"/>
          <p:cNvSpPr>
            <a:spLocks noGrp="1"/>
          </p:cNvSpPr>
          <p:nvPr>
            <p:ph type="ftr" sz="quarter" idx="16"/>
          </p:nvPr>
        </p:nvSpPr>
        <p:spPr>
          <a:xfrm>
            <a:off x="821269" y="6201848"/>
            <a:ext cx="5714999" cy="206375"/>
          </a:xfrm>
          <a:prstGeom prst="rect">
            <a:avLst/>
          </a:prstGeom>
        </p:spPr>
        <p:txBody>
          <a:bodyPr/>
          <a:lstStyle/>
          <a:p>
            <a:r>
              <a:rPr lang="en-US" dirty="0"/>
              <a:t>Copyright © 2019 Accenture. All rights reserved.</a:t>
            </a:r>
          </a:p>
        </p:txBody>
      </p:sp>
      <p:sp>
        <p:nvSpPr>
          <p:cNvPr id="10" name="Slide Number Placeholder 9"/>
          <p:cNvSpPr>
            <a:spLocks noGrp="1"/>
          </p:cNvSpPr>
          <p:nvPr>
            <p:ph type="sldNum" sz="quarter" idx="17"/>
          </p:nvPr>
        </p:nvSpPr>
        <p:spPr>
          <a:xfrm>
            <a:off x="11506202" y="6519009"/>
            <a:ext cx="304799" cy="206375"/>
          </a:xfrm>
          <a:prstGeom prst="rect">
            <a:avLst/>
          </a:prstGeom>
        </p:spPr>
        <p:txBody>
          <a:bodyPr/>
          <a:lstStyle/>
          <a:p>
            <a:fld id="{4F9AC08D-23A9-440E-BCB9-AA1E9877CC38}" type="slidenum">
              <a:rPr lang="en-US" smtClean="0"/>
              <a:pPr/>
              <a:t>‹#›</a:t>
            </a:fld>
            <a:endParaRPr lang="en-US" dirty="0"/>
          </a:p>
        </p:txBody>
      </p:sp>
      <p:sp>
        <p:nvSpPr>
          <p:cNvPr id="6" name="Content Placeholder 5"/>
          <p:cNvSpPr>
            <a:spLocks noGrp="1"/>
          </p:cNvSpPr>
          <p:nvPr>
            <p:ph sz="quarter" idx="18"/>
          </p:nvPr>
        </p:nvSpPr>
        <p:spPr>
          <a:xfrm>
            <a:off x="381000" y="1828802"/>
            <a:ext cx="5715000" cy="4689475"/>
          </a:xfrm>
        </p:spPr>
        <p:txBody>
          <a:bodyPr>
            <a:normAutofit/>
          </a:bodyPr>
          <a:lstStyle>
            <a:lvl1pPr>
              <a:defRPr sz="2400"/>
            </a:lvl1pPr>
            <a:lvl2pPr>
              <a:spcAft>
                <a:spcPts val="1200"/>
              </a:spcAft>
              <a:defRPr sz="2000"/>
            </a:lvl2pPr>
            <a:lvl3pPr marL="514338" indent="-230182">
              <a:buFont typeface="Graphik" panose="020B0503030202060203" pitchFamily="34" charset="0"/>
              <a:buChar char="–"/>
              <a:defRPr sz="1600"/>
            </a:lvl3pPr>
            <a:lvl5pPr marL="857229" indent="-177796">
              <a:buFont typeface="Graphik" panose="020B0503030202060203" pitchFamily="34" charset="0"/>
              <a:buChar char="–"/>
              <a:defRPr/>
            </a:lvl5pPr>
          </a:lstStyle>
          <a:p>
            <a:pPr lvl="0"/>
            <a:r>
              <a:rPr lang="en-US"/>
              <a:t>Click to edit Master text styles</a:t>
            </a:r>
          </a:p>
          <a:p>
            <a:pPr lvl="1"/>
            <a:r>
              <a:rPr lang="en-US"/>
              <a:t>Second level</a:t>
            </a:r>
          </a:p>
          <a:p>
            <a:pPr lvl="2"/>
            <a:r>
              <a:rPr lang="en-US"/>
              <a:t>Third level</a:t>
            </a:r>
          </a:p>
        </p:txBody>
      </p:sp>
      <p:sp>
        <p:nvSpPr>
          <p:cNvPr id="11" name="Title 10"/>
          <p:cNvSpPr>
            <a:spLocks noGrp="1"/>
          </p:cNvSpPr>
          <p:nvPr>
            <p:ph type="title"/>
          </p:nvPr>
        </p:nvSpPr>
        <p:spPr>
          <a:xfrm>
            <a:off x="381000" y="380999"/>
            <a:ext cx="5715000" cy="990601"/>
          </a:xfrm>
        </p:spPr>
        <p:txBody>
          <a:bodyPr/>
          <a:lstStyle/>
          <a:p>
            <a:r>
              <a:rPr lang="en-US"/>
              <a:t>Click to edit Master title style</a:t>
            </a:r>
          </a:p>
        </p:txBody>
      </p:sp>
      <p:sp>
        <p:nvSpPr>
          <p:cNvPr id="8" name="Content Placeholder 5"/>
          <p:cNvSpPr>
            <a:spLocks noGrp="1"/>
          </p:cNvSpPr>
          <p:nvPr>
            <p:ph sz="quarter" idx="19"/>
          </p:nvPr>
        </p:nvSpPr>
        <p:spPr>
          <a:xfrm>
            <a:off x="6096000" y="1828802"/>
            <a:ext cx="5715000" cy="4689475"/>
          </a:xfrm>
        </p:spPr>
        <p:txBody>
          <a:bodyPr>
            <a:normAutofit/>
          </a:bodyPr>
          <a:lstStyle>
            <a:lvl1pPr>
              <a:defRPr sz="2400"/>
            </a:lvl1pPr>
            <a:lvl2pPr>
              <a:spcAft>
                <a:spcPts val="1200"/>
              </a:spcAft>
              <a:defRPr sz="2000"/>
            </a:lvl2pPr>
            <a:lvl3pPr marL="514338" indent="-230182">
              <a:buFont typeface="Graphik" panose="020B0503030202060203" pitchFamily="34" charset="0"/>
              <a:buChar char="–"/>
              <a:defRPr sz="1600"/>
            </a:lvl3pPr>
            <a:lvl5pPr marL="857229" indent="-177796">
              <a:buFont typeface="Graphik" panose="020B0503030202060203" pitchFamily="34" charset="0"/>
              <a:buChar char="–"/>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128217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hort Headline Only">
    <p:spTree>
      <p:nvGrpSpPr>
        <p:cNvPr id="1" name=""/>
        <p:cNvGrpSpPr/>
        <p:nvPr/>
      </p:nvGrpSpPr>
      <p:grpSpPr>
        <a:xfrm>
          <a:off x="0" y="0"/>
          <a:ext cx="0" cy="0"/>
          <a:chOff x="0" y="0"/>
          <a:chExt cx="0" cy="0"/>
        </a:xfrm>
      </p:grpSpPr>
      <p:sp>
        <p:nvSpPr>
          <p:cNvPr id="7" name="Footer Placeholder 6"/>
          <p:cNvSpPr>
            <a:spLocks noGrp="1"/>
          </p:cNvSpPr>
          <p:nvPr>
            <p:ph type="ftr" sz="quarter" idx="16"/>
          </p:nvPr>
        </p:nvSpPr>
        <p:spPr>
          <a:xfrm>
            <a:off x="821269" y="6201848"/>
            <a:ext cx="5714999" cy="206375"/>
          </a:xfrm>
          <a:prstGeom prst="rect">
            <a:avLst/>
          </a:prstGeom>
        </p:spPr>
        <p:txBody>
          <a:bodyPr/>
          <a:lstStyle/>
          <a:p>
            <a:r>
              <a:rPr lang="en-US" dirty="0"/>
              <a:t>Copyright © 2019 Accenture. All rights reserved.</a:t>
            </a:r>
          </a:p>
        </p:txBody>
      </p:sp>
      <p:sp>
        <p:nvSpPr>
          <p:cNvPr id="10" name="Slide Number Placeholder 9"/>
          <p:cNvSpPr>
            <a:spLocks noGrp="1"/>
          </p:cNvSpPr>
          <p:nvPr>
            <p:ph type="sldNum" sz="quarter" idx="17"/>
          </p:nvPr>
        </p:nvSpPr>
        <p:spPr>
          <a:xfrm>
            <a:off x="11506202" y="6519009"/>
            <a:ext cx="304799" cy="206375"/>
          </a:xfrm>
          <a:prstGeom prst="rect">
            <a:avLst/>
          </a:prstGeom>
        </p:spPr>
        <p:txBody>
          <a:bodyPr/>
          <a:lstStyle/>
          <a:p>
            <a:fld id="{4F9AC08D-23A9-440E-BCB9-AA1E9877CC38}" type="slidenum">
              <a:rPr lang="en-US" smtClean="0"/>
              <a:pPr/>
              <a:t>‹#›</a:t>
            </a:fld>
            <a:endParaRPr lang="en-US" dirty="0"/>
          </a:p>
        </p:txBody>
      </p:sp>
      <p:sp>
        <p:nvSpPr>
          <p:cNvPr id="11" name="Title 10"/>
          <p:cNvSpPr>
            <a:spLocks noGrp="1"/>
          </p:cNvSpPr>
          <p:nvPr>
            <p:ph type="title"/>
          </p:nvPr>
        </p:nvSpPr>
        <p:spPr>
          <a:xfrm>
            <a:off x="381000" y="380999"/>
            <a:ext cx="5715000" cy="990601"/>
          </a:xfrm>
        </p:spPr>
        <p:txBody>
          <a:bodyPr/>
          <a:lstStyle/>
          <a:p>
            <a:r>
              <a:rPr lang="en-US"/>
              <a:t>Click to edit Master title style</a:t>
            </a:r>
          </a:p>
        </p:txBody>
      </p:sp>
    </p:spTree>
    <p:extLst>
      <p:ext uri="{BB962C8B-B14F-4D97-AF65-F5344CB8AC3E}">
        <p14:creationId xmlns:p14="http://schemas.microsoft.com/office/powerpoint/2010/main" val="32790753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13" Type="http://schemas.openxmlformats.org/officeDocument/2006/relationships/image" Target="../media/image6.emf"/><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oleObject" Target="../embeddings/oleObject1.bin"/><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tags" Target="../tags/tag2.xml"/><Relationship Id="rId5" Type="http://schemas.openxmlformats.org/officeDocument/2006/relationships/slideLayout" Target="../slideLayouts/slideLayout11.xml"/><Relationship Id="rId10" Type="http://schemas.openxmlformats.org/officeDocument/2006/relationships/tags" Target="../tags/tag1.xml"/><Relationship Id="rId4" Type="http://schemas.openxmlformats.org/officeDocument/2006/relationships/slideLayout" Target="../slideLayouts/slideLayout10.xml"/><Relationship Id="rId9" Type="http://schemas.openxmlformats.org/officeDocument/2006/relationships/vmlDrawing" Target="../drawings/vmlDrawing1.v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381001"/>
            <a:ext cx="11430000" cy="1295401"/>
          </a:xfrm>
          <a:prstGeom prst="rect">
            <a:avLst/>
          </a:prstGeom>
        </p:spPr>
        <p:txBody>
          <a:bodyPr vert="horz" lIns="0" tIns="45720" rIns="0" bIns="0" rtlCol="0" anchor="t" anchorCtr="0">
            <a:normAutofit/>
          </a:bodyPr>
          <a:lstStyle/>
          <a:p>
            <a:r>
              <a:rPr lang="en-US"/>
              <a:t>Click to edit Master title style</a:t>
            </a:r>
          </a:p>
        </p:txBody>
      </p:sp>
      <p:sp>
        <p:nvSpPr>
          <p:cNvPr id="3" name="Text Placeholder 2"/>
          <p:cNvSpPr>
            <a:spLocks noGrp="1"/>
          </p:cNvSpPr>
          <p:nvPr>
            <p:ph type="body" idx="1"/>
          </p:nvPr>
        </p:nvSpPr>
        <p:spPr>
          <a:xfrm>
            <a:off x="381000" y="1828800"/>
            <a:ext cx="11430000" cy="4686300"/>
          </a:xfrm>
          <a:prstGeom prst="rect">
            <a:avLst/>
          </a:prstGeom>
        </p:spPr>
        <p:txBody>
          <a:bodyPr vert="horz" lIns="0" tIns="91440" rIns="0" bIns="45720" rtlCol="0">
            <a:normAutofit/>
          </a:bodyPr>
          <a:lstStyle/>
          <a:p>
            <a:pPr lvl="0"/>
            <a:r>
              <a:rPr lang="en-US"/>
              <a:t>Edit Master text styles</a:t>
            </a:r>
          </a:p>
          <a:p>
            <a:pPr lvl="1"/>
            <a:r>
              <a:rPr lang="en-US"/>
              <a:t>Second level</a:t>
            </a:r>
          </a:p>
        </p:txBody>
      </p:sp>
      <p:sp>
        <p:nvSpPr>
          <p:cNvPr id="4" name="Slide Number Placeholder 3">
            <a:extLst>
              <a:ext uri="{FF2B5EF4-FFF2-40B4-BE49-F238E27FC236}">
                <a16:creationId xmlns:a16="http://schemas.microsoft.com/office/drawing/2014/main" id="{5EA94B9B-5D0C-41A3-914F-7646A8EFE5E2}"/>
              </a:ext>
            </a:extLst>
          </p:cNvPr>
          <p:cNvSpPr>
            <a:spLocks noGrp="1"/>
          </p:cNvSpPr>
          <p:nvPr>
            <p:ph type="sldNum" sz="quarter" idx="4"/>
          </p:nvPr>
        </p:nvSpPr>
        <p:spPr>
          <a:xfrm>
            <a:off x="8991931" y="645680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007E4F-F7D5-4CCE-A982-9351881B6132}" type="slidenum">
              <a:rPr lang="en-US" smtClean="0"/>
              <a:t>‹#›</a:t>
            </a:fld>
            <a:endParaRPr lang="en-US"/>
          </a:p>
        </p:txBody>
      </p:sp>
      <p:sp>
        <p:nvSpPr>
          <p:cNvPr id="5" name="Footer Placeholder 3">
            <a:extLst>
              <a:ext uri="{FF2B5EF4-FFF2-40B4-BE49-F238E27FC236}">
                <a16:creationId xmlns:a16="http://schemas.microsoft.com/office/drawing/2014/main" id="{10C65A86-49C1-4A48-9275-4818FC51F11C}"/>
              </a:ext>
            </a:extLst>
          </p:cNvPr>
          <p:cNvSpPr txBox="1">
            <a:spLocks/>
          </p:cNvSpPr>
          <p:nvPr userDrawn="1"/>
        </p:nvSpPr>
        <p:spPr>
          <a:xfrm>
            <a:off x="77474" y="6541172"/>
            <a:ext cx="3122597" cy="216963"/>
          </a:xfrm>
          <a:prstGeom prst="rect">
            <a:avLst/>
          </a:prstGeom>
        </p:spPr>
        <p:txBody>
          <a:bodyPr vert="horz" lIns="0" tIns="0" rIns="0" bIns="0" rtlCol="0" anchor="b" anchorCtr="0"/>
          <a:lstStyle>
            <a:defPPr>
              <a:defRPr lang="en-US"/>
            </a:defPPr>
            <a:lvl1pPr marL="0" algn="l" defTabSz="685800" rtl="0" eaLnBrk="1" latinLnBrk="0" hangingPunct="1">
              <a:defRPr sz="750" kern="1200">
                <a:solidFill>
                  <a:schemeClr val="bg1">
                    <a:lumMod val="6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lumMod val="65000"/>
                  </a:srgbClr>
                </a:solidFill>
                <a:effectLst/>
                <a:uLnTx/>
                <a:uFillTx/>
                <a:latin typeface="Graphik"/>
                <a:ea typeface="+mn-ea"/>
                <a:cs typeface="+mn-cs"/>
              </a:rPr>
              <a:t>Copyright © 2021 Accenture. All rights reserved.</a:t>
            </a:r>
          </a:p>
        </p:txBody>
      </p:sp>
    </p:spTree>
    <p:extLst>
      <p:ext uri="{BB962C8B-B14F-4D97-AF65-F5344CB8AC3E}">
        <p14:creationId xmlns:p14="http://schemas.microsoft.com/office/powerpoint/2010/main" val="3089449530"/>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708" r:id="rId5"/>
    <p:sldLayoutId id="2147483718" r:id="rId6"/>
  </p:sldLayoutIdLst>
  <p:hf hdr="0" ftr="0" dt="0"/>
  <p:txStyles>
    <p:titleStyle>
      <a:lvl1pPr marL="0" indent="0" algn="l" defTabSz="914377" rtl="0" eaLnBrk="1" latinLnBrk="0" hangingPunct="1">
        <a:lnSpc>
          <a:spcPct val="70000"/>
        </a:lnSpc>
        <a:spcBef>
          <a:spcPct val="0"/>
        </a:spcBef>
        <a:buNone/>
        <a:defRPr sz="4000" b="1" kern="1200" cap="all" baseline="0">
          <a:solidFill>
            <a:schemeClr val="tx1"/>
          </a:solidFill>
          <a:latin typeface="+mj-lt"/>
          <a:ea typeface="+mj-ea"/>
          <a:cs typeface="+mj-cs"/>
        </a:defRPr>
      </a:lvl1pPr>
    </p:titleStyle>
    <p:bodyStyle>
      <a:lvl1pPr marL="0" indent="0" algn="l" defTabSz="914377" rtl="0" eaLnBrk="1" latinLnBrk="0" hangingPunct="1">
        <a:lnSpc>
          <a:spcPct val="85000"/>
        </a:lnSpc>
        <a:spcBef>
          <a:spcPts val="0"/>
        </a:spcBef>
        <a:buFont typeface="Arial" panose="020B0604020202020204" pitchFamily="34" charset="0"/>
        <a:buNone/>
        <a:defRPr sz="1800" b="1" kern="1200" cap="all" baseline="0">
          <a:solidFill>
            <a:schemeClr val="tx1"/>
          </a:solidFill>
          <a:latin typeface="+mj-lt"/>
          <a:ea typeface="+mn-ea"/>
          <a:cs typeface="+mn-cs"/>
        </a:defRPr>
      </a:lvl1pPr>
      <a:lvl2pPr marL="0" indent="0" algn="l" defTabSz="914377" rtl="0" eaLnBrk="1" latinLnBrk="0" hangingPunct="1">
        <a:lnSpc>
          <a:spcPct val="90000"/>
        </a:lnSpc>
        <a:spcBef>
          <a:spcPts val="0"/>
        </a:spcBef>
        <a:spcAft>
          <a:spcPts val="1200"/>
        </a:spcAft>
        <a:buFont typeface="Arial" panose="020B0604020202020204" pitchFamily="34" charset="0"/>
        <a:buNone/>
        <a:defRPr sz="2800" kern="1200">
          <a:solidFill>
            <a:schemeClr val="tx1"/>
          </a:solidFill>
          <a:latin typeface="+mn-lt"/>
          <a:ea typeface="+mn-ea"/>
          <a:cs typeface="+mn-cs"/>
        </a:defRPr>
      </a:lvl2pPr>
      <a:lvl3pPr marL="0" indent="0" algn="l" defTabSz="914377" rtl="0" eaLnBrk="1" latinLnBrk="0" hangingPunct="1">
        <a:lnSpc>
          <a:spcPct val="11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73034" indent="-169858" algn="l" defTabSz="914377" rtl="0" eaLnBrk="1" latinLnBrk="0" hangingPunct="1">
        <a:lnSpc>
          <a:spcPct val="11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346066" indent="-177796" algn="l" defTabSz="914377" rtl="0" eaLnBrk="1" latinLnBrk="0" hangingPunct="1">
        <a:lnSpc>
          <a:spcPct val="110000"/>
        </a:lnSpc>
        <a:spcBef>
          <a:spcPts val="0"/>
        </a:spcBef>
        <a:spcAft>
          <a:spcPts val="0"/>
        </a:spcAft>
        <a:buFont typeface="Graphik" panose="020B0503030202060203" pitchFamily="34" charset="0"/>
        <a:buChar char="–"/>
        <a:defRPr sz="1400" kern="1200">
          <a:solidFill>
            <a:schemeClr val="tx1"/>
          </a:solidFill>
          <a:latin typeface="+mn-lt"/>
          <a:ea typeface="+mn-ea"/>
          <a:cs typeface="+mn-cs"/>
        </a:defRPr>
      </a:lvl5pPr>
      <a:lvl6pPr marL="512750" indent="-17303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0" indent="0" algn="l" defTabSz="914377" rtl="0" eaLnBrk="1" latinLnBrk="0" hangingPunct="1">
        <a:lnSpc>
          <a:spcPct val="90000"/>
        </a:lnSpc>
        <a:spcBef>
          <a:spcPts val="800"/>
        </a:spcBef>
        <a:buFont typeface="Arial" panose="020B0604020202020204" pitchFamily="34" charset="0"/>
        <a:buNone/>
        <a:defRPr sz="1200" b="1" kern="1200" cap="all" baseline="0">
          <a:solidFill>
            <a:schemeClr val="tx1"/>
          </a:solidFill>
          <a:latin typeface="+mj-lt"/>
          <a:ea typeface="+mn-ea"/>
          <a:cs typeface="+mn-cs"/>
        </a:defRPr>
      </a:lvl7pPr>
      <a:lvl8pPr marL="0" indent="0" algn="l" defTabSz="914377" rtl="0" eaLnBrk="1" latinLnBrk="0" hangingPunct="1">
        <a:lnSpc>
          <a:spcPct val="100000"/>
        </a:lnSpc>
        <a:spcBef>
          <a:spcPts val="0"/>
        </a:spcBef>
        <a:spcAft>
          <a:spcPts val="800"/>
        </a:spcAft>
        <a:buFont typeface="Arial" panose="020B0604020202020204" pitchFamily="34" charset="0"/>
        <a:buNone/>
        <a:defRPr sz="1800" kern="1200" baseline="0">
          <a:solidFill>
            <a:schemeClr val="tx1"/>
          </a:solidFill>
          <a:latin typeface="+mn-lt"/>
          <a:ea typeface="+mn-ea"/>
          <a:cs typeface="+mn-cs"/>
        </a:defRPr>
      </a:lvl8pPr>
      <a:lvl9pPr marL="0" indent="0" algn="l" defTabSz="914377" rtl="0" eaLnBrk="1" latinLnBrk="0" hangingPunct="1">
        <a:lnSpc>
          <a:spcPct val="11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24">
          <p15:clr>
            <a:srgbClr val="F26B43"/>
          </p15:clr>
        </p15:guide>
        <p15:guide id="2" pos="5640">
          <p15:clr>
            <a:srgbClr val="F26B43"/>
          </p15:clr>
        </p15:guide>
        <p15:guide id="4">
          <p15:clr>
            <a:srgbClr val="F26B43"/>
          </p15:clr>
        </p15:guide>
        <p15:guide id="5" orient="horz" pos="240">
          <p15:clr>
            <a:srgbClr val="F26B43"/>
          </p15:clr>
        </p15:guide>
        <p15:guide id="6" orient="horz">
          <p15:clr>
            <a:srgbClr val="F26B43"/>
          </p15:clr>
        </p15:guide>
        <p15:guide id="7" pos="7680">
          <p15:clr>
            <a:srgbClr val="F26B43"/>
          </p15:clr>
        </p15:guide>
        <p15:guide id="9" pos="240">
          <p15:clr>
            <a:srgbClr val="F26B43"/>
          </p15:clr>
        </p15:guide>
        <p15:guide id="10" orient="horz" pos="4224">
          <p15:clr>
            <a:srgbClr val="F26B43"/>
          </p15:clr>
        </p15:guide>
        <p15:guide id="11" pos="3840">
          <p15:clr>
            <a:srgbClr val="F26B43"/>
          </p15:clr>
        </p15:guide>
        <p15:guide id="13" pos="2040">
          <p15:clr>
            <a:srgbClr val="F26B43"/>
          </p15:clr>
        </p15:guide>
        <p15:guide id="14" pos="7440">
          <p15:clr>
            <a:srgbClr val="F26B43"/>
          </p15:clr>
        </p15:guide>
        <p15:guide id="15" orient="horz" pos="2232">
          <p15:clr>
            <a:srgbClr val="F26B43"/>
          </p15:clr>
        </p15:guide>
        <p15:guide id="16" orient="horz" pos="32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7DE6828-22D1-40D5-AD53-00810B4F30C2}"/>
              </a:ext>
            </a:extLst>
          </p:cNvPr>
          <p:cNvGraphicFramePr>
            <a:graphicFrameLocks noChangeAspect="1"/>
          </p:cNvGraphicFramePr>
          <p:nvPr userDrawn="1">
            <p:custDataLst>
              <p:tags r:id="rId10"/>
            </p:custDataLst>
            <p:extLst>
              <p:ext uri="{D42A27DB-BD31-4B8C-83A1-F6EECF244321}">
                <p14:modId xmlns:p14="http://schemas.microsoft.com/office/powerpoint/2010/main" val="25330052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 name="think-cell Slide" r:id="rId12" imgW="473" imgH="473" progId="TCLayout.ActiveDocument.1">
                  <p:embed/>
                </p:oleObj>
              </mc:Choice>
              <mc:Fallback>
                <p:oleObj name="think-cell Slide" r:id="rId12" imgW="473" imgH="473" progId="TCLayout.ActiveDocument.1">
                  <p:embed/>
                  <p:pic>
                    <p:nvPicPr>
                      <p:cNvPr id="5" name="Object 4" hidden="1">
                        <a:extLst>
                          <a:ext uri="{FF2B5EF4-FFF2-40B4-BE49-F238E27FC236}">
                            <a16:creationId xmlns:a16="http://schemas.microsoft.com/office/drawing/2014/main" id="{47DE6828-22D1-40D5-AD53-00810B4F30C2}"/>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4242B9B-DB3A-4802-A5E7-F9A822EB3B20}"/>
              </a:ext>
            </a:extLst>
          </p:cNvPr>
          <p:cNvSpPr/>
          <p:nvPr userDrawn="1">
            <p:custDataLst>
              <p:tags r:id="rId11"/>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000" b="1" i="0" baseline="0" dirty="0">
              <a:latin typeface="Graphik" panose="020B0503030202060203" pitchFamily="34" charset="0"/>
              <a:ea typeface="+mj-ea"/>
              <a:cs typeface="+mj-cs"/>
              <a:sym typeface="Graphik" panose="020B0503030202060203" pitchFamily="34" charset="0"/>
            </a:endParaRPr>
          </a:p>
        </p:txBody>
      </p:sp>
      <p:sp>
        <p:nvSpPr>
          <p:cNvPr id="12" name="Slide Number Placeholder 3">
            <a:extLst>
              <a:ext uri="{FF2B5EF4-FFF2-40B4-BE49-F238E27FC236}">
                <a16:creationId xmlns:a16="http://schemas.microsoft.com/office/drawing/2014/main" id="{7AD45194-33D5-8249-89C6-E1977DC976D5}"/>
              </a:ext>
            </a:extLst>
          </p:cNvPr>
          <p:cNvSpPr txBox="1">
            <a:spLocks/>
          </p:cNvSpPr>
          <p:nvPr userDrawn="1"/>
        </p:nvSpPr>
        <p:spPr>
          <a:xfrm>
            <a:off x="11401780" y="6527448"/>
            <a:ext cx="510819" cy="20637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F9AC08D-23A9-440E-BCB9-AA1E9877CC38}" type="slidenum">
              <a:rPr lang="en-US" sz="1000" smtClean="0">
                <a:solidFill>
                  <a:schemeClr val="tx2">
                    <a:lumMod val="60000"/>
                    <a:lumOff val="40000"/>
                  </a:schemeClr>
                </a:solidFill>
              </a:rPr>
              <a:pPr algn="r"/>
              <a:t>‹#›</a:t>
            </a:fld>
            <a:endParaRPr lang="en-US" sz="1000" dirty="0">
              <a:solidFill>
                <a:schemeClr val="tx2">
                  <a:lumMod val="60000"/>
                  <a:lumOff val="40000"/>
                </a:schemeClr>
              </a:solidFill>
            </a:endParaRPr>
          </a:p>
        </p:txBody>
      </p:sp>
      <p:sp>
        <p:nvSpPr>
          <p:cNvPr id="11" name="Footer Placeholder 2">
            <a:extLst>
              <a:ext uri="{FF2B5EF4-FFF2-40B4-BE49-F238E27FC236}">
                <a16:creationId xmlns:a16="http://schemas.microsoft.com/office/drawing/2014/main" id="{41B313A7-6A4A-5F43-84A3-C57D8EB2919F}"/>
              </a:ext>
            </a:extLst>
          </p:cNvPr>
          <p:cNvSpPr txBox="1">
            <a:spLocks/>
          </p:cNvSpPr>
          <p:nvPr userDrawn="1"/>
        </p:nvSpPr>
        <p:spPr>
          <a:xfrm>
            <a:off x="290687" y="6527448"/>
            <a:ext cx="5714999" cy="20637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tx2">
                    <a:lumMod val="60000"/>
                    <a:lumOff val="40000"/>
                  </a:schemeClr>
                </a:solidFill>
              </a:rPr>
              <a:t>Copyright © 2021 Accenture. All rights reserved.</a:t>
            </a:r>
          </a:p>
        </p:txBody>
      </p:sp>
      <p:sp>
        <p:nvSpPr>
          <p:cNvPr id="2" name="Title Placeholder 1"/>
          <p:cNvSpPr>
            <a:spLocks noGrp="1"/>
          </p:cNvSpPr>
          <p:nvPr>
            <p:ph type="title"/>
          </p:nvPr>
        </p:nvSpPr>
        <p:spPr>
          <a:xfrm>
            <a:off x="381000" y="380999"/>
            <a:ext cx="11430000" cy="990601"/>
          </a:xfrm>
          <a:prstGeom prst="rect">
            <a:avLst/>
          </a:prstGeom>
        </p:spPr>
        <p:txBody>
          <a:bodyPr vert="horz" lIns="0" tIns="45720" rIns="0" bIns="0" rtlCol="0" anchor="t" anchorCtr="0">
            <a:normAutofit/>
          </a:bodyPr>
          <a:lstStyle/>
          <a:p>
            <a:r>
              <a:rPr lang="en-US"/>
              <a:t>Click to edit Master title style</a:t>
            </a:r>
          </a:p>
        </p:txBody>
      </p:sp>
      <p:sp>
        <p:nvSpPr>
          <p:cNvPr id="3" name="Text Placeholder 2"/>
          <p:cNvSpPr>
            <a:spLocks noGrp="1"/>
          </p:cNvSpPr>
          <p:nvPr>
            <p:ph type="body" idx="1"/>
          </p:nvPr>
        </p:nvSpPr>
        <p:spPr>
          <a:xfrm>
            <a:off x="381000" y="1828800"/>
            <a:ext cx="11430000" cy="4686300"/>
          </a:xfrm>
          <a:prstGeom prst="rect">
            <a:avLst/>
          </a:prstGeom>
        </p:spPr>
        <p:txBody>
          <a:bodyPr vert="horz" lIns="0" tIns="91440" rIns="0" bIns="45720" rtlCol="0">
            <a:normAutofit/>
          </a:body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419062484"/>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Lst>
  <p:hf hdr="0"/>
  <p:txStyles>
    <p:titleStyle>
      <a:lvl1pPr marL="0" indent="0" algn="l" defTabSz="914377" rtl="0" eaLnBrk="1" latinLnBrk="0" hangingPunct="1">
        <a:lnSpc>
          <a:spcPct val="70000"/>
        </a:lnSpc>
        <a:spcBef>
          <a:spcPct val="0"/>
        </a:spcBef>
        <a:buNone/>
        <a:defRPr sz="4000" b="1" kern="1200" cap="all" baseline="0">
          <a:solidFill>
            <a:schemeClr val="tx1"/>
          </a:solidFill>
          <a:latin typeface="+mj-lt"/>
          <a:ea typeface="+mj-ea"/>
          <a:cs typeface="+mj-cs"/>
        </a:defRPr>
      </a:lvl1pPr>
    </p:titleStyle>
    <p:bodyStyle>
      <a:lvl1pPr marL="55561" indent="0" algn="l" defTabSz="914377" rtl="0" eaLnBrk="1" latinLnBrk="0" hangingPunct="1">
        <a:lnSpc>
          <a:spcPct val="85000"/>
        </a:lnSpc>
        <a:spcBef>
          <a:spcPts val="0"/>
        </a:spcBef>
        <a:spcAft>
          <a:spcPts val="1200"/>
        </a:spcAft>
        <a:buFont typeface="Arial" panose="020B0604020202020204" pitchFamily="34" charset="0"/>
        <a:buNone/>
        <a:defRPr sz="2800" b="1" kern="1200" cap="none" baseline="0">
          <a:solidFill>
            <a:schemeClr val="tx1"/>
          </a:solidFill>
          <a:latin typeface="+mj-lt"/>
          <a:ea typeface="+mn-ea"/>
          <a:cs typeface="+mn-cs"/>
        </a:defRPr>
      </a:lvl1pPr>
      <a:lvl2pPr marL="285744" indent="-230182" algn="l" defTabSz="914377" rtl="0" eaLnBrk="1" latinLnBrk="0" hangingPunct="1">
        <a:lnSpc>
          <a:spcPct val="100000"/>
        </a:lnSpc>
        <a:spcBef>
          <a:spcPts val="0"/>
        </a:spcBef>
        <a:spcAft>
          <a:spcPts val="1200"/>
        </a:spcAft>
        <a:buFont typeface="Arial" panose="020B0604020202020204" pitchFamily="34" charset="0"/>
        <a:buChar char="•"/>
        <a:defRPr sz="2200" kern="1200">
          <a:solidFill>
            <a:schemeClr val="tx1"/>
          </a:solidFill>
          <a:latin typeface="+mn-lt"/>
          <a:ea typeface="+mn-ea"/>
          <a:cs typeface="+mn-cs"/>
        </a:defRPr>
      </a:lvl2pPr>
      <a:lvl3pPr marL="514338" indent="-230182" algn="l" defTabSz="914377" rtl="0" eaLnBrk="1" latinLnBrk="0" hangingPunct="1">
        <a:lnSpc>
          <a:spcPct val="110000"/>
        </a:lnSpc>
        <a:spcBef>
          <a:spcPts val="0"/>
        </a:spcBef>
        <a:spcAft>
          <a:spcPts val="600"/>
        </a:spcAft>
        <a:buFont typeface="Graphik" panose="020B0503030202060203" pitchFamily="34" charset="0"/>
        <a:buChar char="–"/>
        <a:defRPr sz="1800" kern="1200">
          <a:solidFill>
            <a:schemeClr val="tx1"/>
          </a:solidFill>
          <a:latin typeface="+mn-lt"/>
          <a:ea typeface="+mn-ea"/>
          <a:cs typeface="+mn-cs"/>
        </a:defRPr>
      </a:lvl3pPr>
      <a:lvl4pPr marL="685783" indent="-171446" algn="l" defTabSz="914377" rtl="0" eaLnBrk="1" latinLnBrk="0" hangingPunct="1">
        <a:lnSpc>
          <a:spcPct val="11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857229" indent="-177796" algn="l" defTabSz="914377" rtl="0" eaLnBrk="1" latinLnBrk="0" hangingPunct="1">
        <a:lnSpc>
          <a:spcPct val="110000"/>
        </a:lnSpc>
        <a:spcBef>
          <a:spcPts val="0"/>
        </a:spcBef>
        <a:spcAft>
          <a:spcPts val="0"/>
        </a:spcAft>
        <a:buFont typeface="Graphik" panose="020B0503030202060203" pitchFamily="34" charset="0"/>
        <a:buChar char="–"/>
        <a:defRPr sz="1400" kern="1200">
          <a:solidFill>
            <a:schemeClr val="tx1"/>
          </a:solidFill>
          <a:latin typeface="+mn-lt"/>
          <a:ea typeface="+mn-ea"/>
          <a:cs typeface="+mn-cs"/>
        </a:defRPr>
      </a:lvl5pPr>
      <a:lvl6pPr marL="1028674" indent="-173034" algn="l" defTabSz="914377"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6pPr>
      <a:lvl7pPr marL="55561" indent="0" algn="l" defTabSz="914377" rtl="0" eaLnBrk="1" latinLnBrk="0" hangingPunct="1">
        <a:lnSpc>
          <a:spcPct val="90000"/>
        </a:lnSpc>
        <a:spcBef>
          <a:spcPts val="800"/>
        </a:spcBef>
        <a:buFont typeface="Arial" panose="020B0604020202020204" pitchFamily="34" charset="0"/>
        <a:buNone/>
        <a:defRPr sz="1200" b="1" kern="1200" cap="all" baseline="0">
          <a:solidFill>
            <a:schemeClr val="tx1"/>
          </a:solidFill>
          <a:latin typeface="+mj-lt"/>
          <a:ea typeface="+mn-ea"/>
          <a:cs typeface="+mn-cs"/>
        </a:defRPr>
      </a:lvl7pPr>
      <a:lvl8pPr marL="55561" indent="0" algn="l" defTabSz="914377" rtl="0" eaLnBrk="1" latinLnBrk="0" hangingPunct="1">
        <a:lnSpc>
          <a:spcPct val="100000"/>
        </a:lnSpc>
        <a:spcBef>
          <a:spcPts val="0"/>
        </a:spcBef>
        <a:spcAft>
          <a:spcPts val="800"/>
        </a:spcAft>
        <a:buFont typeface="Arial" panose="020B0604020202020204" pitchFamily="34" charset="0"/>
        <a:buNone/>
        <a:defRPr sz="1800" kern="1200" baseline="0">
          <a:solidFill>
            <a:schemeClr val="tx1"/>
          </a:solidFill>
          <a:latin typeface="+mn-lt"/>
          <a:ea typeface="+mn-ea"/>
          <a:cs typeface="+mn-cs"/>
        </a:defRPr>
      </a:lvl8pPr>
      <a:lvl9pPr marL="55561" indent="0" algn="l" defTabSz="914377" rtl="0" eaLnBrk="1" latinLnBrk="0" hangingPunct="1">
        <a:lnSpc>
          <a:spcPct val="11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52">
          <p15:clr>
            <a:srgbClr val="F26B43"/>
          </p15:clr>
        </p15:guide>
        <p15:guide id="2" pos="5640">
          <p15:clr>
            <a:srgbClr val="F26B43"/>
          </p15:clr>
        </p15:guide>
        <p15:guide id="3">
          <p15:clr>
            <a:srgbClr val="F26B43"/>
          </p15:clr>
        </p15:guide>
        <p15:guide id="6" orient="horz">
          <p15:clr>
            <a:srgbClr val="F26B43"/>
          </p15:clr>
        </p15:guide>
        <p15:guide id="8" pos="7680">
          <p15:clr>
            <a:srgbClr val="F26B43"/>
          </p15:clr>
        </p15:guide>
        <p15:guide id="9" pos="240">
          <p15:clr>
            <a:srgbClr val="F26B43"/>
          </p15:clr>
        </p15:guide>
        <p15:guide id="10" orient="horz" pos="4224">
          <p15:clr>
            <a:srgbClr val="F26B43"/>
          </p15:clr>
        </p15:guide>
        <p15:guide id="11" pos="3840">
          <p15:clr>
            <a:srgbClr val="F26B43"/>
          </p15:clr>
        </p15:guide>
        <p15:guide id="13" pos="2040">
          <p15:clr>
            <a:srgbClr val="F26B43"/>
          </p15:clr>
        </p15:guide>
        <p15:guide id="14" pos="7440">
          <p15:clr>
            <a:srgbClr val="F26B43"/>
          </p15:clr>
        </p15:guide>
        <p15:guide id="16" orient="horz" pos="240">
          <p15:clr>
            <a:srgbClr val="F26B43"/>
          </p15:clr>
        </p15:guide>
        <p15:guide id="17" orient="horz" pos="410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1/22/2021</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41470822"/>
      </p:ext>
    </p:extLst>
  </p:cSld>
  <p:clrMap bg1="dk1" tx1="lt1" bg2="dk2"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2.jpeg"/><Relationship Id="rId7" Type="http://schemas.openxmlformats.org/officeDocument/2006/relationships/image" Target="../media/image15.jpg"/><Relationship Id="rId2" Type="http://schemas.openxmlformats.org/officeDocument/2006/relationships/image" Target="../media/image7.jpe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8.png"/><Relationship Id="rId9" Type="http://schemas.openxmlformats.org/officeDocument/2006/relationships/image" Target="../media/image17.jpg"/></Relationships>
</file>

<file path=ppt/slides/_rels/slide3.xml.rels><?xml version="1.0" encoding="UTF-8" standalone="yes"?>
<Relationships xmlns="http://schemas.openxmlformats.org/package/2006/relationships"><Relationship Id="rId13" Type="http://schemas.openxmlformats.org/officeDocument/2006/relationships/image" Target="../media/image27.png"/><Relationship Id="rId18" Type="http://schemas.openxmlformats.org/officeDocument/2006/relationships/image" Target="../media/image32.png"/><Relationship Id="rId26" Type="http://schemas.openxmlformats.org/officeDocument/2006/relationships/image" Target="../media/image40.png"/><Relationship Id="rId3" Type="http://schemas.openxmlformats.org/officeDocument/2006/relationships/image" Target="../media/image18.png"/><Relationship Id="rId21" Type="http://schemas.openxmlformats.org/officeDocument/2006/relationships/image" Target="../media/image35.png"/><Relationship Id="rId34" Type="http://schemas.openxmlformats.org/officeDocument/2006/relationships/image" Target="../media/image48.png"/><Relationship Id="rId7" Type="http://schemas.openxmlformats.org/officeDocument/2006/relationships/image" Target="../media/image22.png"/><Relationship Id="rId12" Type="http://schemas.openxmlformats.org/officeDocument/2006/relationships/image" Target="../media/image26.png"/><Relationship Id="rId17" Type="http://schemas.openxmlformats.org/officeDocument/2006/relationships/image" Target="../media/image31.jpeg"/><Relationship Id="rId25" Type="http://schemas.openxmlformats.org/officeDocument/2006/relationships/image" Target="../media/image39.jpeg"/><Relationship Id="rId33" Type="http://schemas.openxmlformats.org/officeDocument/2006/relationships/image" Target="../media/image47.png"/><Relationship Id="rId2" Type="http://schemas.openxmlformats.org/officeDocument/2006/relationships/notesSlide" Target="../notesSlides/notesSlide2.xml"/><Relationship Id="rId16" Type="http://schemas.openxmlformats.org/officeDocument/2006/relationships/image" Target="../media/image30.png"/><Relationship Id="rId20" Type="http://schemas.openxmlformats.org/officeDocument/2006/relationships/image" Target="../media/image34.png"/><Relationship Id="rId29" Type="http://schemas.openxmlformats.org/officeDocument/2006/relationships/image" Target="../media/image43.png"/><Relationship Id="rId1" Type="http://schemas.openxmlformats.org/officeDocument/2006/relationships/slideLayout" Target="../slideLayouts/slideLayout3.xml"/><Relationship Id="rId6" Type="http://schemas.openxmlformats.org/officeDocument/2006/relationships/image" Target="../media/image21.png"/><Relationship Id="rId11" Type="http://schemas.openxmlformats.org/officeDocument/2006/relationships/image" Target="../media/image25.png"/><Relationship Id="rId24" Type="http://schemas.openxmlformats.org/officeDocument/2006/relationships/image" Target="../media/image38.png"/><Relationship Id="rId32" Type="http://schemas.openxmlformats.org/officeDocument/2006/relationships/image" Target="../media/image46.jpeg"/><Relationship Id="rId5" Type="http://schemas.openxmlformats.org/officeDocument/2006/relationships/image" Target="../media/image20.jpeg"/><Relationship Id="rId15" Type="http://schemas.openxmlformats.org/officeDocument/2006/relationships/image" Target="../media/image29.png"/><Relationship Id="rId23" Type="http://schemas.openxmlformats.org/officeDocument/2006/relationships/image" Target="../media/image37.png"/><Relationship Id="rId28" Type="http://schemas.openxmlformats.org/officeDocument/2006/relationships/image" Target="../media/image42.png"/><Relationship Id="rId10" Type="http://schemas.openxmlformats.org/officeDocument/2006/relationships/hyperlink" Target="https://detroitmi.gov/" TargetMode="External"/><Relationship Id="rId19" Type="http://schemas.openxmlformats.org/officeDocument/2006/relationships/image" Target="../media/image33.gif"/><Relationship Id="rId31" Type="http://schemas.openxmlformats.org/officeDocument/2006/relationships/image" Target="../media/image4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8.png"/><Relationship Id="rId22" Type="http://schemas.openxmlformats.org/officeDocument/2006/relationships/image" Target="../media/image36.png"/><Relationship Id="rId27" Type="http://schemas.openxmlformats.org/officeDocument/2006/relationships/image" Target="../media/image41.png"/><Relationship Id="rId30" Type="http://schemas.openxmlformats.org/officeDocument/2006/relationships/image" Target="../media/image44.png"/><Relationship Id="rId35" Type="http://schemas.openxmlformats.org/officeDocument/2006/relationships/image" Target="../media/image49.png"/><Relationship Id="rId8"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tags" Target="../tags/tag4.xml"/><Relationship Id="rId7" Type="http://schemas.openxmlformats.org/officeDocument/2006/relationships/image" Target="../media/image6.emf"/><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oleObject" Target="../embeddings/oleObject2.bin"/><Relationship Id="rId11" Type="http://schemas.openxmlformats.org/officeDocument/2006/relationships/image" Target="../media/image53.png"/><Relationship Id="rId5" Type="http://schemas.openxmlformats.org/officeDocument/2006/relationships/notesSlide" Target="../notesSlides/notesSlide7.xml"/><Relationship Id="rId10" Type="http://schemas.openxmlformats.org/officeDocument/2006/relationships/image" Target="../media/image52.png"/><Relationship Id="rId4" Type="http://schemas.openxmlformats.org/officeDocument/2006/relationships/slideLayout" Target="../slideLayouts/slideLayout12.xml"/><Relationship Id="rId9" Type="http://schemas.openxmlformats.org/officeDocument/2006/relationships/image" Target="../media/image51.png"/></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5CA124A4-5A82-45FB-B51F-FAC4BEDA2A5B}"/>
              </a:ext>
            </a:extLst>
          </p:cNvPr>
          <p:cNvSpPr txBox="1">
            <a:spLocks/>
          </p:cNvSpPr>
          <p:nvPr/>
        </p:nvSpPr>
        <p:spPr>
          <a:xfrm>
            <a:off x="483080" y="5071028"/>
            <a:ext cx="3663699" cy="270230"/>
          </a:xfrm>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prstClr val="black"/>
                </a:solidFill>
                <a:latin typeface="Graphik Semibold" panose="020B0703030202060203" pitchFamily="34" charset="0"/>
              </a:rPr>
              <a:t>January 22, 2021</a:t>
            </a:r>
            <a:endParaRPr kumimoji="0" lang="en-US" sz="2000" b="0" i="0" u="none" strike="noStrike" kern="1200" cap="none" spc="0" normalizeH="0" baseline="0" noProof="0" dirty="0">
              <a:ln>
                <a:noFill/>
              </a:ln>
              <a:solidFill>
                <a:prstClr val="black"/>
              </a:solidFill>
              <a:effectLst/>
              <a:uLnTx/>
              <a:uFillTx/>
              <a:latin typeface="Graphik Semibold" panose="020B0703030202060203" pitchFamily="34" charset="0"/>
              <a:ea typeface="+mn-ea"/>
              <a:cs typeface="+mn-cs"/>
            </a:endParaRPr>
          </a:p>
        </p:txBody>
      </p:sp>
      <p:grpSp>
        <p:nvGrpSpPr>
          <p:cNvPr id="9" name="Group 8">
            <a:extLst>
              <a:ext uri="{FF2B5EF4-FFF2-40B4-BE49-F238E27FC236}">
                <a16:creationId xmlns:a16="http://schemas.microsoft.com/office/drawing/2014/main" id="{9210EEF2-1AEE-496C-B775-18BCB41BCD9C}"/>
              </a:ext>
            </a:extLst>
          </p:cNvPr>
          <p:cNvGrpSpPr>
            <a:grpSpLocks noChangeAspect="1"/>
          </p:cNvGrpSpPr>
          <p:nvPr/>
        </p:nvGrpSpPr>
        <p:grpSpPr>
          <a:xfrm>
            <a:off x="9426984" y="5890190"/>
            <a:ext cx="2185416" cy="586592"/>
            <a:chOff x="9563100" y="1673029"/>
            <a:chExt cx="1389888" cy="373063"/>
          </a:xfrm>
        </p:grpSpPr>
        <p:pic>
          <p:nvPicPr>
            <p:cNvPr id="10" name="Picture 9">
              <a:extLst>
                <a:ext uri="{FF2B5EF4-FFF2-40B4-BE49-F238E27FC236}">
                  <a16:creationId xmlns:a16="http://schemas.microsoft.com/office/drawing/2014/main" id="{C081180C-0499-43A1-8252-C8E5BA7185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3100" y="1825994"/>
              <a:ext cx="1389888" cy="220098"/>
            </a:xfrm>
            <a:prstGeom prst="rect">
              <a:avLst/>
            </a:prstGeom>
          </p:spPr>
        </p:pic>
        <p:sp>
          <p:nvSpPr>
            <p:cNvPr id="11" name="Freeform 5">
              <a:extLst>
                <a:ext uri="{FF2B5EF4-FFF2-40B4-BE49-F238E27FC236}">
                  <a16:creationId xmlns:a16="http://schemas.microsoft.com/office/drawing/2014/main" id="{F58EFBAB-C4E4-47C1-8E1A-A2215B3C7720}"/>
                </a:ext>
              </a:extLst>
            </p:cNvPr>
            <p:cNvSpPr>
              <a:spLocks/>
            </p:cNvSpPr>
            <p:nvPr/>
          </p:nvSpPr>
          <p:spPr bwMode="auto">
            <a:xfrm>
              <a:off x="10373550" y="1673029"/>
              <a:ext cx="136525" cy="147638"/>
            </a:xfrm>
            <a:custGeom>
              <a:avLst/>
              <a:gdLst>
                <a:gd name="T0" fmla="*/ 0 w 86"/>
                <a:gd name="T1" fmla="*/ 66 h 93"/>
                <a:gd name="T2" fmla="*/ 50 w 86"/>
                <a:gd name="T3" fmla="*/ 47 h 93"/>
                <a:gd name="T4" fmla="*/ 0 w 86"/>
                <a:gd name="T5" fmla="*/ 27 h 93"/>
                <a:gd name="T6" fmla="*/ 0 w 86"/>
                <a:gd name="T7" fmla="*/ 0 h 93"/>
                <a:gd name="T8" fmla="*/ 86 w 86"/>
                <a:gd name="T9" fmla="*/ 35 h 93"/>
                <a:gd name="T10" fmla="*/ 86 w 86"/>
                <a:gd name="T11" fmla="*/ 57 h 93"/>
                <a:gd name="T12" fmla="*/ 0 w 86"/>
                <a:gd name="T13" fmla="*/ 93 h 93"/>
                <a:gd name="T14" fmla="*/ 0 w 86"/>
                <a:gd name="T15" fmla="*/ 66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93">
                  <a:moveTo>
                    <a:pt x="0" y="66"/>
                  </a:moveTo>
                  <a:lnTo>
                    <a:pt x="50" y="47"/>
                  </a:lnTo>
                  <a:lnTo>
                    <a:pt x="0" y="27"/>
                  </a:lnTo>
                  <a:lnTo>
                    <a:pt x="0" y="0"/>
                  </a:lnTo>
                  <a:lnTo>
                    <a:pt x="86" y="35"/>
                  </a:lnTo>
                  <a:lnTo>
                    <a:pt x="86" y="57"/>
                  </a:lnTo>
                  <a:lnTo>
                    <a:pt x="0" y="93"/>
                  </a:lnTo>
                  <a:lnTo>
                    <a:pt x="0" y="6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raphik"/>
                <a:ea typeface="+mn-ea"/>
                <a:cs typeface="+mn-cs"/>
              </a:endParaRPr>
            </a:p>
          </p:txBody>
        </p:sp>
      </p:grpSp>
      <p:sp>
        <p:nvSpPr>
          <p:cNvPr id="12" name="Title 2">
            <a:extLst>
              <a:ext uri="{FF2B5EF4-FFF2-40B4-BE49-F238E27FC236}">
                <a16:creationId xmlns:a16="http://schemas.microsoft.com/office/drawing/2014/main" id="{C6409998-F04E-4EF8-B955-501880D78A36}"/>
              </a:ext>
            </a:extLst>
          </p:cNvPr>
          <p:cNvSpPr txBox="1">
            <a:spLocks/>
          </p:cNvSpPr>
          <p:nvPr/>
        </p:nvSpPr>
        <p:spPr>
          <a:xfrm>
            <a:off x="483080" y="4367119"/>
            <a:ext cx="7152640" cy="1234063"/>
          </a:xfrm>
          <a:prstGeom prst="rect">
            <a:avLst/>
          </a:prstGeom>
        </p:spPr>
        <p:txBody>
          <a:bodyPr/>
          <a:lstStyle>
            <a:lvl1pPr marL="0" indent="0" algn="l" defTabSz="914377" rtl="0" eaLnBrk="1" latinLnBrk="0" hangingPunct="1">
              <a:lnSpc>
                <a:spcPct val="70000"/>
              </a:lnSpc>
              <a:spcBef>
                <a:spcPct val="0"/>
              </a:spcBef>
              <a:buNone/>
              <a:defRPr sz="4000" b="1" kern="1200" cap="all" baseline="0">
                <a:solidFill>
                  <a:schemeClr val="tx1"/>
                </a:solidFill>
                <a:latin typeface="+mj-lt"/>
                <a:ea typeface="+mj-ea"/>
                <a:cs typeface="+mj-cs"/>
              </a:defRPr>
            </a:lvl1pPr>
          </a:lstStyle>
          <a:p>
            <a:pPr marL="0" marR="0" lvl="0" indent="0" algn="l" defTabSz="914377" rtl="0" eaLnBrk="1" fontAlgn="auto" latinLnBrk="0" hangingPunct="1">
              <a:lnSpc>
                <a:spcPct val="70000"/>
              </a:lnSpc>
              <a:spcBef>
                <a:spcPct val="0"/>
              </a:spcBef>
              <a:spcAft>
                <a:spcPts val="0"/>
              </a:spcAft>
              <a:buClrTx/>
              <a:buSzTx/>
              <a:buFontTx/>
              <a:buNone/>
              <a:tabLst/>
              <a:defRPr/>
            </a:pPr>
            <a:endParaRPr kumimoji="0" lang="en-US" sz="3200" b="1" i="0" u="none" strike="noStrike" kern="1200" cap="all" spc="-200" normalizeH="0" baseline="0" noProof="0" dirty="0">
              <a:ln>
                <a:noFill/>
              </a:ln>
              <a:solidFill>
                <a:srgbClr val="0070C0"/>
              </a:solidFill>
              <a:effectLst/>
              <a:uLnTx/>
              <a:uFillTx/>
              <a:latin typeface="Graphik"/>
              <a:ea typeface="+mj-ea"/>
              <a:cs typeface="+mj-cs"/>
            </a:endParaRPr>
          </a:p>
        </p:txBody>
      </p:sp>
      <p:sp>
        <p:nvSpPr>
          <p:cNvPr id="2" name="Slide Number Placeholder 1">
            <a:extLst>
              <a:ext uri="{FF2B5EF4-FFF2-40B4-BE49-F238E27FC236}">
                <a16:creationId xmlns:a16="http://schemas.microsoft.com/office/drawing/2014/main" id="{209F8DAB-AF11-4A42-A71C-1D4E2C669608}"/>
              </a:ext>
            </a:extLst>
          </p:cNvPr>
          <p:cNvSpPr>
            <a:spLocks noGrp="1"/>
          </p:cNvSpPr>
          <p:nvPr>
            <p:ph type="sldNum" sz="quarter" idx="12"/>
          </p:nvPr>
        </p:nvSpPr>
        <p:spPr/>
        <p:txBody>
          <a:bodyPr/>
          <a:lstStyle/>
          <a:p>
            <a:fld id="{4F9AC08D-23A9-440E-BCB9-AA1E9877CC38}" type="slidenum">
              <a:rPr lang="en-US" smtClean="0"/>
              <a:pPr/>
              <a:t>1</a:t>
            </a:fld>
            <a:endParaRPr lang="en-US"/>
          </a:p>
        </p:txBody>
      </p:sp>
      <p:pic>
        <p:nvPicPr>
          <p:cNvPr id="4" name="Picture 3">
            <a:extLst>
              <a:ext uri="{FF2B5EF4-FFF2-40B4-BE49-F238E27FC236}">
                <a16:creationId xmlns:a16="http://schemas.microsoft.com/office/drawing/2014/main" id="{2A2A4A1F-5DD7-47DC-87C8-92B9FBA4AD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1651" y="582525"/>
            <a:ext cx="8031476" cy="4497626"/>
          </a:xfrm>
          <a:prstGeom prst="rect">
            <a:avLst/>
          </a:prstGeom>
        </p:spPr>
      </p:pic>
      <p:sp>
        <p:nvSpPr>
          <p:cNvPr id="5" name="Title 2">
            <a:extLst>
              <a:ext uri="{FF2B5EF4-FFF2-40B4-BE49-F238E27FC236}">
                <a16:creationId xmlns:a16="http://schemas.microsoft.com/office/drawing/2014/main" id="{D3A68605-E2CE-49A6-85CA-66616DCD8E20}"/>
              </a:ext>
            </a:extLst>
          </p:cNvPr>
          <p:cNvSpPr txBox="1">
            <a:spLocks/>
          </p:cNvSpPr>
          <p:nvPr/>
        </p:nvSpPr>
        <p:spPr>
          <a:xfrm>
            <a:off x="509603" y="838294"/>
            <a:ext cx="4810542" cy="3007793"/>
          </a:xfrm>
          <a:prstGeom prst="rect">
            <a:avLst/>
          </a:prstGeom>
        </p:spPr>
        <p:txBody>
          <a:bodyPr/>
          <a:lstStyle>
            <a:lvl1pPr marL="0" indent="0" algn="l" defTabSz="914377" rtl="0" eaLnBrk="1" latinLnBrk="0" hangingPunct="1">
              <a:lnSpc>
                <a:spcPct val="70000"/>
              </a:lnSpc>
              <a:spcBef>
                <a:spcPct val="0"/>
              </a:spcBef>
              <a:buNone/>
              <a:defRPr sz="4000" b="1" kern="1200" cap="all" baseline="0">
                <a:solidFill>
                  <a:schemeClr val="tx1"/>
                </a:solidFill>
                <a:latin typeface="+mj-lt"/>
                <a:ea typeface="+mj-ea"/>
                <a:cs typeface="+mj-cs"/>
              </a:defRPr>
            </a:lvl1pPr>
          </a:lstStyle>
          <a:p>
            <a:pPr marL="0" marR="0" lvl="0" indent="0" algn="l" defTabSz="914377" rtl="0" eaLnBrk="1" fontAlgn="auto" latinLnBrk="0" hangingPunct="1">
              <a:lnSpc>
                <a:spcPct val="70000"/>
              </a:lnSpc>
              <a:spcBef>
                <a:spcPct val="0"/>
              </a:spcBef>
              <a:spcAft>
                <a:spcPts val="0"/>
              </a:spcAft>
              <a:buClrTx/>
              <a:buSzTx/>
              <a:buFontTx/>
              <a:buNone/>
              <a:tabLst/>
              <a:defRPr/>
            </a:pPr>
            <a:r>
              <a:rPr kumimoji="0" lang="en-US" sz="6000" b="1" i="0" u="none" strike="noStrike" kern="1200" cap="all" spc="-300" normalizeH="0" baseline="0" noProof="0" dirty="0" err="1">
                <a:ln>
                  <a:noFill/>
                </a:ln>
                <a:solidFill>
                  <a:prstClr val="black"/>
                </a:solidFill>
                <a:effectLst/>
                <a:uLnTx/>
                <a:uFillTx/>
                <a:latin typeface="Graphik"/>
                <a:ea typeface="+mj-ea"/>
                <a:cs typeface="+mj-cs"/>
              </a:rPr>
              <a:t>Mphi</a:t>
            </a:r>
            <a:r>
              <a:rPr kumimoji="0" lang="en-US" sz="6000" b="1" i="0" u="none" strike="noStrike" kern="1200" cap="all" spc="-300" normalizeH="0" baseline="0" noProof="0" dirty="0">
                <a:ln>
                  <a:noFill/>
                </a:ln>
                <a:solidFill>
                  <a:prstClr val="black"/>
                </a:solidFill>
                <a:effectLst/>
                <a:uLnTx/>
                <a:uFillTx/>
                <a:latin typeface="Graphik"/>
                <a:ea typeface="+mj-ea"/>
                <a:cs typeface="+mj-cs"/>
              </a:rPr>
              <a:t> rapid response initiative</a:t>
            </a:r>
          </a:p>
          <a:p>
            <a:pPr marL="0" marR="0" lvl="0" indent="0" algn="l" defTabSz="914377" rtl="0" eaLnBrk="1" fontAlgn="auto" latinLnBrk="0" hangingPunct="1">
              <a:lnSpc>
                <a:spcPct val="70000"/>
              </a:lnSpc>
              <a:spcBef>
                <a:spcPct val="0"/>
              </a:spcBef>
              <a:spcAft>
                <a:spcPts val="0"/>
              </a:spcAft>
              <a:buClrTx/>
              <a:buSzTx/>
              <a:buFontTx/>
              <a:buNone/>
              <a:tabLst/>
              <a:defRPr/>
            </a:pPr>
            <a:r>
              <a:rPr lang="en-US" sz="3000" spc="-300" dirty="0">
                <a:solidFill>
                  <a:prstClr val="black"/>
                </a:solidFill>
                <a:latin typeface="Graphik"/>
              </a:rPr>
              <a:t>Racial disparities </a:t>
            </a:r>
          </a:p>
          <a:p>
            <a:pPr marL="0" marR="0" lvl="0" indent="0" algn="l" defTabSz="914377" rtl="0" eaLnBrk="1" fontAlgn="auto" latinLnBrk="0" hangingPunct="1">
              <a:lnSpc>
                <a:spcPct val="70000"/>
              </a:lnSpc>
              <a:spcBef>
                <a:spcPct val="0"/>
              </a:spcBef>
              <a:spcAft>
                <a:spcPts val="0"/>
              </a:spcAft>
              <a:buClrTx/>
              <a:buSzTx/>
              <a:buFontTx/>
              <a:buNone/>
              <a:tabLst/>
              <a:defRPr/>
            </a:pPr>
            <a:r>
              <a:rPr lang="en-US" sz="3000" spc="-300" dirty="0">
                <a:solidFill>
                  <a:prstClr val="black"/>
                </a:solidFill>
                <a:latin typeface="Graphik"/>
              </a:rPr>
              <a:t>task force</a:t>
            </a:r>
            <a:endParaRPr kumimoji="0" lang="en-US" sz="3000" b="1" i="0" u="none" strike="noStrike" kern="1200" cap="all" spc="-200" normalizeH="0" baseline="0" noProof="0" dirty="0">
              <a:ln>
                <a:noFill/>
              </a:ln>
              <a:solidFill>
                <a:prstClr val="black"/>
              </a:solidFill>
              <a:effectLst/>
              <a:uLnTx/>
              <a:uFillTx/>
              <a:latin typeface="Graphik"/>
              <a:ea typeface="+mj-ea"/>
              <a:cs typeface="+mj-cs"/>
            </a:endParaRPr>
          </a:p>
        </p:txBody>
      </p:sp>
    </p:spTree>
    <p:extLst>
      <p:ext uri="{BB962C8B-B14F-4D97-AF65-F5344CB8AC3E}">
        <p14:creationId xmlns:p14="http://schemas.microsoft.com/office/powerpoint/2010/main" val="3040076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2F958-8FAC-4C99-A888-2887864E661F}"/>
              </a:ext>
            </a:extLst>
          </p:cNvPr>
          <p:cNvSpPr>
            <a:spLocks noGrp="1"/>
          </p:cNvSpPr>
          <p:nvPr>
            <p:ph type="title"/>
          </p:nvPr>
        </p:nvSpPr>
        <p:spPr/>
        <p:txBody>
          <a:bodyPr/>
          <a:lstStyle/>
          <a:p>
            <a:r>
              <a:rPr lang="en-US"/>
              <a:t>THANK YOU! </a:t>
            </a:r>
          </a:p>
        </p:txBody>
      </p:sp>
    </p:spTree>
    <p:extLst>
      <p:ext uri="{BB962C8B-B14F-4D97-AF65-F5344CB8AC3E}">
        <p14:creationId xmlns:p14="http://schemas.microsoft.com/office/powerpoint/2010/main" val="823461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DC895F7-4E59-40FB-87DD-ACE47F94C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62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EE968BBE-CEDC-45EF-B8E8-BBD2972AADAA}"/>
              </a:ext>
            </a:extLst>
          </p:cNvPr>
          <p:cNvPicPr>
            <a:picLocks noChangeAspect="1"/>
          </p:cNvPicPr>
          <p:nvPr/>
        </p:nvPicPr>
        <p:blipFill rotWithShape="1">
          <a:blip r:embed="rId3">
            <a:alphaModFix amt="20000"/>
          </a:blip>
          <a:srcRect t="7346" b="5105"/>
          <a:stretch/>
        </p:blipFill>
        <p:spPr>
          <a:xfrm>
            <a:off x="20" y="-9327"/>
            <a:ext cx="12191980" cy="6857990"/>
          </a:xfrm>
          <a:prstGeom prst="rect">
            <a:avLst/>
          </a:prstGeom>
        </p:spPr>
      </p:pic>
      <p:pic>
        <p:nvPicPr>
          <p:cNvPr id="11" name="Picture 10">
            <a:extLst>
              <a:ext uri="{FF2B5EF4-FFF2-40B4-BE49-F238E27FC236}">
                <a16:creationId xmlns:a16="http://schemas.microsoft.com/office/drawing/2014/main" id="{1A4C720E-710D-44F8-A8D7-2BAA61E1814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5100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95DA2242-B7CB-4AD3-8104-8EA605BDA627}"/>
              </a:ext>
            </a:extLst>
          </p:cNvPr>
          <p:cNvSpPr>
            <a:spLocks noGrp="1"/>
          </p:cNvSpPr>
          <p:nvPr>
            <p:ph type="ctrTitle"/>
          </p:nvPr>
        </p:nvSpPr>
        <p:spPr>
          <a:xfrm>
            <a:off x="-3175" y="387924"/>
            <a:ext cx="12079968" cy="1357749"/>
          </a:xfrm>
          <a:solidFill>
            <a:srgbClr val="606495">
              <a:alpha val="43922"/>
            </a:srgbClr>
          </a:solidFill>
        </p:spPr>
        <p:txBody>
          <a:bodyPr>
            <a:normAutofit/>
          </a:bodyPr>
          <a:lstStyle/>
          <a:p>
            <a:pPr algn="l"/>
            <a:r>
              <a:rPr lang="en-US" dirty="0"/>
              <a:t>	</a:t>
            </a:r>
            <a:r>
              <a:rPr lang="en-US" dirty="0">
                <a:latin typeface="Graphik Bold"/>
                <a:cs typeface="72 Light" panose="020B0303030000000003" pitchFamily="34" charset="0"/>
              </a:rPr>
              <a:t>A Project of Partnership</a:t>
            </a:r>
          </a:p>
        </p:txBody>
      </p:sp>
      <p:sp>
        <p:nvSpPr>
          <p:cNvPr id="3" name="Subtitle 2">
            <a:extLst>
              <a:ext uri="{FF2B5EF4-FFF2-40B4-BE49-F238E27FC236}">
                <a16:creationId xmlns:a16="http://schemas.microsoft.com/office/drawing/2014/main" id="{60269958-2E85-4407-B167-E1B2CE4AB91A}"/>
              </a:ext>
            </a:extLst>
          </p:cNvPr>
          <p:cNvSpPr>
            <a:spLocks noGrp="1"/>
          </p:cNvSpPr>
          <p:nvPr>
            <p:ph type="subTitle" idx="1"/>
          </p:nvPr>
        </p:nvSpPr>
        <p:spPr>
          <a:xfrm>
            <a:off x="0" y="2444416"/>
            <a:ext cx="12195175" cy="2151023"/>
          </a:xfrm>
        </p:spPr>
        <p:txBody>
          <a:bodyPr>
            <a:normAutofit fontScale="85000" lnSpcReduction="10000"/>
          </a:bodyPr>
          <a:lstStyle/>
          <a:p>
            <a:pPr algn="ctr"/>
            <a:r>
              <a:rPr lang="en-US" sz="2200" b="1" dirty="0">
                <a:latin typeface="Graphik Bold"/>
              </a:rPr>
              <a:t>Michigan Office of the Governor  </a:t>
            </a:r>
            <a:r>
              <a:rPr lang="en-US" sz="3000" b="1" dirty="0">
                <a:latin typeface="Graphik Bold"/>
              </a:rPr>
              <a:t>+</a:t>
            </a:r>
            <a:r>
              <a:rPr lang="en-US" sz="2200" b="1" dirty="0">
                <a:latin typeface="Graphik Bold"/>
              </a:rPr>
              <a:t>  Coronavirus Task Force on Racial Disparities</a:t>
            </a:r>
          </a:p>
          <a:p>
            <a:pPr algn="ctr"/>
            <a:endParaRPr lang="en-US" sz="1300" b="1" dirty="0">
              <a:latin typeface="Graphik Bold"/>
            </a:endParaRPr>
          </a:p>
          <a:p>
            <a:pPr algn="ctr"/>
            <a:r>
              <a:rPr lang="en-US" sz="2600" b="1" dirty="0">
                <a:latin typeface="Graphik Bold"/>
              </a:rPr>
              <a:t>MDHHS Office of equity and minority health  +  MPHI  +  Accenture  </a:t>
            </a:r>
          </a:p>
          <a:p>
            <a:pPr algn="ctr"/>
            <a:endParaRPr lang="en-US" sz="1300" b="1" dirty="0">
              <a:latin typeface="Graphik Bold"/>
            </a:endParaRPr>
          </a:p>
          <a:p>
            <a:pPr algn="ctr"/>
            <a:r>
              <a:rPr lang="en-US" sz="3500" b="1" dirty="0">
                <a:latin typeface="Graphik Bold"/>
              </a:rPr>
              <a:t>33 Michigan organizations</a:t>
            </a:r>
          </a:p>
          <a:p>
            <a:pPr algn="ctr"/>
            <a:endParaRPr lang="en-US" dirty="0"/>
          </a:p>
        </p:txBody>
      </p:sp>
      <p:pic>
        <p:nvPicPr>
          <p:cNvPr id="33" name="Picture 32" descr="A picture containing sky, outdoor, ground, person&#10;&#10;Description automatically generated">
            <a:extLst>
              <a:ext uri="{FF2B5EF4-FFF2-40B4-BE49-F238E27FC236}">
                <a16:creationId xmlns:a16="http://schemas.microsoft.com/office/drawing/2014/main" id="{F7AF3D7B-4405-45F2-A89D-E428559B9D22}"/>
              </a:ext>
            </a:extLst>
          </p:cNvPr>
          <p:cNvPicPr>
            <a:picLocks noChangeAspect="1"/>
          </p:cNvPicPr>
          <p:nvPr/>
        </p:nvPicPr>
        <p:blipFill>
          <a:blip r:embed="rId5"/>
          <a:stretch>
            <a:fillRect/>
          </a:stretch>
        </p:blipFill>
        <p:spPr>
          <a:xfrm>
            <a:off x="746499" y="5078433"/>
            <a:ext cx="2121224" cy="1450267"/>
          </a:xfrm>
          <a:prstGeom prst="rect">
            <a:avLst/>
          </a:prstGeom>
        </p:spPr>
      </p:pic>
      <p:pic>
        <p:nvPicPr>
          <p:cNvPr id="35" name="Picture 34" descr="A picture containing text&#10;&#10;Description automatically generated">
            <a:extLst>
              <a:ext uri="{FF2B5EF4-FFF2-40B4-BE49-F238E27FC236}">
                <a16:creationId xmlns:a16="http://schemas.microsoft.com/office/drawing/2014/main" id="{13102B47-3BB9-4642-8EB2-FBF7D713C9B4}"/>
              </a:ext>
            </a:extLst>
          </p:cNvPr>
          <p:cNvPicPr>
            <a:picLocks noChangeAspect="1"/>
          </p:cNvPicPr>
          <p:nvPr/>
        </p:nvPicPr>
        <p:blipFill>
          <a:blip r:embed="rId6"/>
          <a:stretch>
            <a:fillRect/>
          </a:stretch>
        </p:blipFill>
        <p:spPr>
          <a:xfrm>
            <a:off x="4981860" y="5078433"/>
            <a:ext cx="2380382" cy="1459594"/>
          </a:xfrm>
          <a:prstGeom prst="rect">
            <a:avLst/>
          </a:prstGeom>
        </p:spPr>
      </p:pic>
      <p:pic>
        <p:nvPicPr>
          <p:cNvPr id="37" name="Picture 36">
            <a:extLst>
              <a:ext uri="{FF2B5EF4-FFF2-40B4-BE49-F238E27FC236}">
                <a16:creationId xmlns:a16="http://schemas.microsoft.com/office/drawing/2014/main" id="{0DC4385E-096C-4649-9F8A-85C90E2F3D57}"/>
              </a:ext>
            </a:extLst>
          </p:cNvPr>
          <p:cNvPicPr>
            <a:picLocks noChangeAspect="1"/>
          </p:cNvPicPr>
          <p:nvPr/>
        </p:nvPicPr>
        <p:blipFill rotWithShape="1">
          <a:blip r:embed="rId7"/>
          <a:srcRect t="4104"/>
          <a:stretch/>
        </p:blipFill>
        <p:spPr>
          <a:xfrm>
            <a:off x="7361874" y="5082170"/>
            <a:ext cx="2121223" cy="1465184"/>
          </a:xfrm>
          <a:prstGeom prst="rect">
            <a:avLst/>
          </a:prstGeom>
        </p:spPr>
      </p:pic>
      <p:pic>
        <p:nvPicPr>
          <p:cNvPr id="39" name="Picture 38">
            <a:extLst>
              <a:ext uri="{FF2B5EF4-FFF2-40B4-BE49-F238E27FC236}">
                <a16:creationId xmlns:a16="http://schemas.microsoft.com/office/drawing/2014/main" id="{C5CFD6AF-2A1B-431C-8870-2677607F1EB7}"/>
              </a:ext>
            </a:extLst>
          </p:cNvPr>
          <p:cNvPicPr>
            <a:picLocks noChangeAspect="1"/>
          </p:cNvPicPr>
          <p:nvPr/>
        </p:nvPicPr>
        <p:blipFill rotWithShape="1">
          <a:blip r:embed="rId8"/>
          <a:srcRect r="632" b="1297"/>
          <a:stretch/>
        </p:blipFill>
        <p:spPr>
          <a:xfrm>
            <a:off x="2874073" y="5078434"/>
            <a:ext cx="2228279" cy="1450266"/>
          </a:xfrm>
          <a:prstGeom prst="rect">
            <a:avLst/>
          </a:prstGeom>
        </p:spPr>
      </p:pic>
      <p:pic>
        <p:nvPicPr>
          <p:cNvPr id="43" name="Picture 42" descr="A picture containing person, standing&#10;&#10;Description automatically generated">
            <a:extLst>
              <a:ext uri="{FF2B5EF4-FFF2-40B4-BE49-F238E27FC236}">
                <a16:creationId xmlns:a16="http://schemas.microsoft.com/office/drawing/2014/main" id="{FEB23410-55DD-49C7-BEB8-78F783203E06}"/>
              </a:ext>
            </a:extLst>
          </p:cNvPr>
          <p:cNvPicPr>
            <a:picLocks noChangeAspect="1"/>
          </p:cNvPicPr>
          <p:nvPr/>
        </p:nvPicPr>
        <p:blipFill>
          <a:blip r:embed="rId9"/>
          <a:stretch>
            <a:fillRect/>
          </a:stretch>
        </p:blipFill>
        <p:spPr>
          <a:xfrm>
            <a:off x="9470029" y="5078432"/>
            <a:ext cx="1922272" cy="1468921"/>
          </a:xfrm>
          <a:prstGeom prst="rect">
            <a:avLst/>
          </a:prstGeom>
        </p:spPr>
      </p:pic>
    </p:spTree>
    <p:extLst>
      <p:ext uri="{BB962C8B-B14F-4D97-AF65-F5344CB8AC3E}">
        <p14:creationId xmlns:p14="http://schemas.microsoft.com/office/powerpoint/2010/main" val="764752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5DB3EC-0066-471B-A14D-F8F0F7095939}"/>
              </a:ext>
            </a:extLst>
          </p:cNvPr>
          <p:cNvSpPr>
            <a:spLocks noGrp="1"/>
          </p:cNvSpPr>
          <p:nvPr>
            <p:ph type="title"/>
          </p:nvPr>
        </p:nvSpPr>
        <p:spPr>
          <a:xfrm>
            <a:off x="593552" y="303018"/>
            <a:ext cx="11457039" cy="848121"/>
          </a:xfrm>
        </p:spPr>
        <p:txBody>
          <a:bodyPr/>
          <a:lstStyle/>
          <a:p>
            <a:r>
              <a:rPr lang="en-US" dirty="0"/>
              <a:t>3 months…33 organizations…$17.6m</a:t>
            </a:r>
          </a:p>
        </p:txBody>
      </p:sp>
      <p:pic>
        <p:nvPicPr>
          <p:cNvPr id="5" name="Picture 4">
            <a:extLst>
              <a:ext uri="{FF2B5EF4-FFF2-40B4-BE49-F238E27FC236}">
                <a16:creationId xmlns:a16="http://schemas.microsoft.com/office/drawing/2014/main" id="{3996ABB5-7BBB-41CD-AD52-DDFA494ECC49}"/>
              </a:ext>
            </a:extLst>
          </p:cNvPr>
          <p:cNvPicPr>
            <a:picLocks noChangeAspect="1"/>
          </p:cNvPicPr>
          <p:nvPr/>
        </p:nvPicPr>
        <p:blipFill>
          <a:blip r:embed="rId3"/>
          <a:stretch>
            <a:fillRect/>
          </a:stretch>
        </p:blipFill>
        <p:spPr>
          <a:xfrm>
            <a:off x="1862885" y="1040910"/>
            <a:ext cx="985838" cy="1238250"/>
          </a:xfrm>
          <a:prstGeom prst="rect">
            <a:avLst/>
          </a:prstGeom>
        </p:spPr>
      </p:pic>
      <p:pic>
        <p:nvPicPr>
          <p:cNvPr id="6" name="Picture 5">
            <a:extLst>
              <a:ext uri="{FF2B5EF4-FFF2-40B4-BE49-F238E27FC236}">
                <a16:creationId xmlns:a16="http://schemas.microsoft.com/office/drawing/2014/main" id="{14A52E00-4BB3-4884-9C99-0678B2071FAE}"/>
              </a:ext>
            </a:extLst>
          </p:cNvPr>
          <p:cNvPicPr>
            <a:picLocks noChangeAspect="1"/>
          </p:cNvPicPr>
          <p:nvPr/>
        </p:nvPicPr>
        <p:blipFill>
          <a:blip r:embed="rId4"/>
          <a:stretch>
            <a:fillRect/>
          </a:stretch>
        </p:blipFill>
        <p:spPr>
          <a:xfrm>
            <a:off x="578526" y="1062106"/>
            <a:ext cx="1135063" cy="1238250"/>
          </a:xfrm>
          <a:prstGeom prst="rect">
            <a:avLst/>
          </a:prstGeom>
        </p:spPr>
      </p:pic>
      <p:pic>
        <p:nvPicPr>
          <p:cNvPr id="1026" name="Picture 2" descr="About - Greater Detroit Agency for the Blind and Visually Impaired">
            <a:extLst>
              <a:ext uri="{FF2B5EF4-FFF2-40B4-BE49-F238E27FC236}">
                <a16:creationId xmlns:a16="http://schemas.microsoft.com/office/drawing/2014/main" id="{23863096-5013-4E21-A4A7-D3D96C57AF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6677" y="1062106"/>
            <a:ext cx="1961869" cy="13121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E18C3C18-E635-4D03-90BE-8151B4209615}"/>
              </a:ext>
            </a:extLst>
          </p:cNvPr>
          <p:cNvPicPr>
            <a:picLocks noChangeAspect="1"/>
          </p:cNvPicPr>
          <p:nvPr/>
        </p:nvPicPr>
        <p:blipFill>
          <a:blip r:embed="rId6"/>
          <a:stretch>
            <a:fillRect/>
          </a:stretch>
        </p:blipFill>
        <p:spPr>
          <a:xfrm>
            <a:off x="5120933" y="1099018"/>
            <a:ext cx="2208928" cy="980914"/>
          </a:xfrm>
          <a:prstGeom prst="rect">
            <a:avLst/>
          </a:prstGeom>
        </p:spPr>
      </p:pic>
      <p:pic>
        <p:nvPicPr>
          <p:cNvPr id="9" name="Picture 8">
            <a:extLst>
              <a:ext uri="{FF2B5EF4-FFF2-40B4-BE49-F238E27FC236}">
                <a16:creationId xmlns:a16="http://schemas.microsoft.com/office/drawing/2014/main" id="{3A5E7E8F-1AC5-44FA-BB4B-EB1F18E064D9}"/>
              </a:ext>
            </a:extLst>
          </p:cNvPr>
          <p:cNvPicPr>
            <a:picLocks noChangeAspect="1"/>
          </p:cNvPicPr>
          <p:nvPr/>
        </p:nvPicPr>
        <p:blipFill>
          <a:blip r:embed="rId7"/>
          <a:stretch>
            <a:fillRect/>
          </a:stretch>
        </p:blipFill>
        <p:spPr>
          <a:xfrm>
            <a:off x="7348516" y="1008450"/>
            <a:ext cx="1752600" cy="1162050"/>
          </a:xfrm>
          <a:prstGeom prst="rect">
            <a:avLst/>
          </a:prstGeom>
        </p:spPr>
      </p:pic>
      <p:pic>
        <p:nvPicPr>
          <p:cNvPr id="10" name="Picture 9">
            <a:extLst>
              <a:ext uri="{FF2B5EF4-FFF2-40B4-BE49-F238E27FC236}">
                <a16:creationId xmlns:a16="http://schemas.microsoft.com/office/drawing/2014/main" id="{0DAABD9A-A7BD-4818-B4D8-503BDE2ABCD5}"/>
              </a:ext>
            </a:extLst>
          </p:cNvPr>
          <p:cNvPicPr>
            <a:picLocks noChangeAspect="1"/>
          </p:cNvPicPr>
          <p:nvPr/>
        </p:nvPicPr>
        <p:blipFill>
          <a:blip r:embed="rId8"/>
          <a:stretch>
            <a:fillRect/>
          </a:stretch>
        </p:blipFill>
        <p:spPr>
          <a:xfrm>
            <a:off x="9824522" y="997460"/>
            <a:ext cx="1857375" cy="1266825"/>
          </a:xfrm>
          <a:prstGeom prst="rect">
            <a:avLst/>
          </a:prstGeom>
        </p:spPr>
      </p:pic>
      <p:pic>
        <p:nvPicPr>
          <p:cNvPr id="1028" name="Picture 4" descr="ceo works logo">
            <a:extLst>
              <a:ext uri="{FF2B5EF4-FFF2-40B4-BE49-F238E27FC236}">
                <a16:creationId xmlns:a16="http://schemas.microsoft.com/office/drawing/2014/main" id="{CDC9CADE-66FD-4058-9C76-965CD0E16F0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8951" y="2429177"/>
            <a:ext cx="2216435" cy="81313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ome">
            <a:hlinkClick r:id="rId10" tooltip="Home"/>
            <a:extLst>
              <a:ext uri="{FF2B5EF4-FFF2-40B4-BE49-F238E27FC236}">
                <a16:creationId xmlns:a16="http://schemas.microsoft.com/office/drawing/2014/main" id="{53E107EB-A8CE-4E70-8C01-98C660A6C1F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761853" y="3148169"/>
            <a:ext cx="1070938" cy="1234440"/>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8" descr="Council for Exceptional Children logo">
            <a:extLst>
              <a:ext uri="{FF2B5EF4-FFF2-40B4-BE49-F238E27FC236}">
                <a16:creationId xmlns:a16="http://schemas.microsoft.com/office/drawing/2014/main" id="{5E612685-1FC9-4CC0-87A5-ED13C6A3FB3A}"/>
              </a:ext>
            </a:extLst>
          </p:cNvPr>
          <p:cNvSpPr>
            <a:spLocks noChangeAspect="1" noChangeArrowheads="1"/>
          </p:cNvSpPr>
          <p:nvPr/>
        </p:nvSpPr>
        <p:spPr bwMode="auto">
          <a:xfrm>
            <a:off x="8274912" y="301692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raphik"/>
              <a:ea typeface="+mn-ea"/>
              <a:cs typeface="+mn-cs"/>
            </a:endParaRPr>
          </a:p>
        </p:txBody>
      </p:sp>
      <p:sp>
        <p:nvSpPr>
          <p:cNvPr id="12" name="AutoShape 10" descr="Council for Exceptional Children logo">
            <a:extLst>
              <a:ext uri="{FF2B5EF4-FFF2-40B4-BE49-F238E27FC236}">
                <a16:creationId xmlns:a16="http://schemas.microsoft.com/office/drawing/2014/main" id="{A5A6D5C5-15DB-4B18-9DFC-C35F63A9538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raphik"/>
              <a:ea typeface="+mn-ea"/>
              <a:cs typeface="+mn-cs"/>
            </a:endParaRPr>
          </a:p>
        </p:txBody>
      </p:sp>
      <p:pic>
        <p:nvPicPr>
          <p:cNvPr id="1038" name="Picture 14" descr="Council for Exceptional Children | The premier association for special  education professionals">
            <a:extLst>
              <a:ext uri="{FF2B5EF4-FFF2-40B4-BE49-F238E27FC236}">
                <a16:creationId xmlns:a16="http://schemas.microsoft.com/office/drawing/2014/main" id="{1EAB19C3-44AB-4BB3-A896-5242AF66FE0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41458" y="2208912"/>
            <a:ext cx="1855603" cy="847002"/>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Dchc - Dr. Feleta Wilson Health Center, Detroit Community Health Center">
            <a:extLst>
              <a:ext uri="{FF2B5EF4-FFF2-40B4-BE49-F238E27FC236}">
                <a16:creationId xmlns:a16="http://schemas.microsoft.com/office/drawing/2014/main" id="{A0484EBF-78D9-47DC-AE71-6F4FD36D5F0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388093" y="2230540"/>
            <a:ext cx="2176679" cy="87928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D42DF88C-E51C-4470-9D81-C15D6AE4B69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46877" y="3053932"/>
            <a:ext cx="1905000" cy="828675"/>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Detroit Life Is Valuable Everyday (D.L.I.V.E) | LinkedIn">
            <a:extLst>
              <a:ext uri="{FF2B5EF4-FFF2-40B4-BE49-F238E27FC236}">
                <a16:creationId xmlns:a16="http://schemas.microsoft.com/office/drawing/2014/main" id="{BA1D2D5B-8E72-40BC-B337-7EAB6178AC8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587175" y="2984000"/>
            <a:ext cx="1033178" cy="1033178"/>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food-gatherers-logo - SOS Community Services">
            <a:extLst>
              <a:ext uri="{FF2B5EF4-FFF2-40B4-BE49-F238E27FC236}">
                <a16:creationId xmlns:a16="http://schemas.microsoft.com/office/drawing/2014/main" id="{A27B8478-BE8A-4931-B76B-B59840B9D769}"/>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288894" y="3607603"/>
            <a:ext cx="1033178" cy="981519"/>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a:extLst>
              <a:ext uri="{FF2B5EF4-FFF2-40B4-BE49-F238E27FC236}">
                <a16:creationId xmlns:a16="http://schemas.microsoft.com/office/drawing/2014/main" id="{0341B174-7CD9-4885-ABBD-9A3FFEF59FB8}"/>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212937" y="2277600"/>
            <a:ext cx="1828800" cy="857250"/>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a:extLst>
              <a:ext uri="{FF2B5EF4-FFF2-40B4-BE49-F238E27FC236}">
                <a16:creationId xmlns:a16="http://schemas.microsoft.com/office/drawing/2014/main" id="{405E81DF-AB06-43D0-9114-487398EDF003}"/>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070104" y="4706015"/>
            <a:ext cx="1281913" cy="656401"/>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hfah-email-signature-logo3">
            <a:extLst>
              <a:ext uri="{FF2B5EF4-FFF2-40B4-BE49-F238E27FC236}">
                <a16:creationId xmlns:a16="http://schemas.microsoft.com/office/drawing/2014/main" id="{AB562954-CD6E-4352-84B6-445EEB92B241}"/>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78526" y="3266332"/>
            <a:ext cx="3200398"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a:extLst>
              <a:ext uri="{FF2B5EF4-FFF2-40B4-BE49-F238E27FC236}">
                <a16:creationId xmlns:a16="http://schemas.microsoft.com/office/drawing/2014/main" id="{D431D2DE-3728-4025-A023-941DA766A3D9}"/>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689415" y="4020794"/>
            <a:ext cx="183832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a:extLst>
              <a:ext uri="{FF2B5EF4-FFF2-40B4-BE49-F238E27FC236}">
                <a16:creationId xmlns:a16="http://schemas.microsoft.com/office/drawing/2014/main" id="{5939D285-3953-4366-87D5-489D3FC4244D}"/>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0974291" y="3204055"/>
            <a:ext cx="923925" cy="1171575"/>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a:extLst>
              <a:ext uri="{FF2B5EF4-FFF2-40B4-BE49-F238E27FC236}">
                <a16:creationId xmlns:a16="http://schemas.microsoft.com/office/drawing/2014/main" id="{118C3A37-3ADD-4DCD-830E-F517694DCD7E}"/>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057945" y="2526800"/>
            <a:ext cx="1972992"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Michigan United | Justice and Dignity">
            <a:extLst>
              <a:ext uri="{FF2B5EF4-FFF2-40B4-BE49-F238E27FC236}">
                <a16:creationId xmlns:a16="http://schemas.microsoft.com/office/drawing/2014/main" id="{4A0B2AA4-5BC3-48CB-9757-8CA37B04542C}"/>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057829" y="3823032"/>
            <a:ext cx="2207172"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descr="New Level Sports Ministries - Changing the Game | Battle Creek, Michigan">
            <a:extLst>
              <a:ext uri="{FF2B5EF4-FFF2-40B4-BE49-F238E27FC236}">
                <a16:creationId xmlns:a16="http://schemas.microsoft.com/office/drawing/2014/main" id="{4CD86C22-F6B1-4D99-B948-B10385B23BD0}"/>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507989" y="3891711"/>
            <a:ext cx="1290753" cy="676795"/>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44" descr="Image may contain: text that says '士 NorthWest Initiative'">
            <a:extLst>
              <a:ext uri="{FF2B5EF4-FFF2-40B4-BE49-F238E27FC236}">
                <a16:creationId xmlns:a16="http://schemas.microsoft.com/office/drawing/2014/main" id="{CC6D2FB6-4CE9-4C20-B4AF-1E3EFBFF8444}"/>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970331" y="1087075"/>
            <a:ext cx="987552" cy="987552"/>
          </a:xfrm>
          <a:prstGeom prst="rect">
            <a:avLst/>
          </a:prstGeom>
          <a:noFill/>
          <a:extLst>
            <a:ext uri="{909E8E84-426E-40DD-AFC4-6F175D3DCCD1}">
              <a14:hiddenFill xmlns:a14="http://schemas.microsoft.com/office/drawing/2010/main">
                <a:solidFill>
                  <a:srgbClr val="FFFFFF"/>
                </a:solidFill>
              </a14:hiddenFill>
            </a:ext>
          </a:extLst>
        </p:spPr>
      </p:pic>
      <p:pic>
        <p:nvPicPr>
          <p:cNvPr id="1070" name="Picture 46" descr="Spectrum Health">
            <a:extLst>
              <a:ext uri="{FF2B5EF4-FFF2-40B4-BE49-F238E27FC236}">
                <a16:creationId xmlns:a16="http://schemas.microsoft.com/office/drawing/2014/main" id="{FAC9D405-E3E9-44B7-9321-DCD089940979}"/>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70789" y="4924041"/>
            <a:ext cx="1350535" cy="500063"/>
          </a:xfrm>
          <a:prstGeom prst="rect">
            <a:avLst/>
          </a:prstGeom>
          <a:noFill/>
          <a:extLst>
            <a:ext uri="{909E8E84-426E-40DD-AFC4-6F175D3DCCD1}">
              <a14:hiddenFill xmlns:a14="http://schemas.microsoft.com/office/drawing/2010/main">
                <a:solidFill>
                  <a:srgbClr val="FFFFFF"/>
                </a:solidFill>
              </a14:hiddenFill>
            </a:ext>
          </a:extLst>
        </p:spPr>
      </p:pic>
      <p:pic>
        <p:nvPicPr>
          <p:cNvPr id="1072" name="Picture 48" descr="GME - Main | Spectrum Health Lakeland">
            <a:extLst>
              <a:ext uri="{FF2B5EF4-FFF2-40B4-BE49-F238E27FC236}">
                <a16:creationId xmlns:a16="http://schemas.microsoft.com/office/drawing/2014/main" id="{1016FA99-E76A-409F-9D3F-518F23E97AD8}"/>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404622" y="4979965"/>
            <a:ext cx="2208928" cy="44413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ADA532AC-680C-4112-88DF-C9816F8FD861}"/>
              </a:ext>
            </a:extLst>
          </p:cNvPr>
          <p:cNvPicPr>
            <a:picLocks noChangeAspect="1"/>
          </p:cNvPicPr>
          <p:nvPr/>
        </p:nvPicPr>
        <p:blipFill>
          <a:blip r:embed="rId28"/>
          <a:stretch>
            <a:fillRect/>
          </a:stretch>
        </p:blipFill>
        <p:spPr>
          <a:xfrm>
            <a:off x="5196848" y="4781244"/>
            <a:ext cx="1110057" cy="751083"/>
          </a:xfrm>
          <a:prstGeom prst="rect">
            <a:avLst/>
          </a:prstGeom>
        </p:spPr>
      </p:pic>
      <p:pic>
        <p:nvPicPr>
          <p:cNvPr id="1074" name="Picture 50">
            <a:extLst>
              <a:ext uri="{FF2B5EF4-FFF2-40B4-BE49-F238E27FC236}">
                <a16:creationId xmlns:a16="http://schemas.microsoft.com/office/drawing/2014/main" id="{16CAA768-062F-40D8-8885-86E3908D2969}"/>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797122" y="5824320"/>
            <a:ext cx="1808998" cy="609060"/>
          </a:xfrm>
          <a:prstGeom prst="rect">
            <a:avLst/>
          </a:prstGeom>
          <a:noFill/>
          <a:extLst>
            <a:ext uri="{909E8E84-426E-40DD-AFC4-6F175D3DCCD1}">
              <a14:hiddenFill xmlns:a14="http://schemas.microsoft.com/office/drawing/2010/main">
                <a:solidFill>
                  <a:srgbClr val="FFFFFF"/>
                </a:solidFill>
              </a14:hiddenFill>
            </a:ext>
          </a:extLst>
        </p:spPr>
      </p:pic>
      <p:pic>
        <p:nvPicPr>
          <p:cNvPr id="1076" name="Picture 52">
            <a:extLst>
              <a:ext uri="{FF2B5EF4-FFF2-40B4-BE49-F238E27FC236}">
                <a16:creationId xmlns:a16="http://schemas.microsoft.com/office/drawing/2014/main" id="{70074C2A-E4CF-4379-8BD5-C58EEBF14238}"/>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8878581" y="4533670"/>
            <a:ext cx="1329148" cy="114140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EBCB7905-5148-4CDA-B4B6-2AADC77DA2A5}"/>
              </a:ext>
            </a:extLst>
          </p:cNvPr>
          <p:cNvPicPr>
            <a:picLocks noChangeAspect="1"/>
          </p:cNvPicPr>
          <p:nvPr/>
        </p:nvPicPr>
        <p:blipFill>
          <a:blip r:embed="rId31"/>
          <a:stretch>
            <a:fillRect/>
          </a:stretch>
        </p:blipFill>
        <p:spPr>
          <a:xfrm>
            <a:off x="5816021" y="3316694"/>
            <a:ext cx="2580722" cy="461057"/>
          </a:xfrm>
          <a:prstGeom prst="rect">
            <a:avLst/>
          </a:prstGeom>
        </p:spPr>
      </p:pic>
      <p:pic>
        <p:nvPicPr>
          <p:cNvPr id="1078" name="Picture 54" descr="University of Michigan">
            <a:extLst>
              <a:ext uri="{FF2B5EF4-FFF2-40B4-BE49-F238E27FC236}">
                <a16:creationId xmlns:a16="http://schemas.microsoft.com/office/drawing/2014/main" id="{3B6E09E0-C9D9-4289-9349-C5C69D26975F}"/>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0930669" y="4598789"/>
            <a:ext cx="1011168" cy="101116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814D9806-0D70-4EB4-9C19-E810893CB234}"/>
              </a:ext>
            </a:extLst>
          </p:cNvPr>
          <p:cNvPicPr>
            <a:picLocks noChangeAspect="1"/>
          </p:cNvPicPr>
          <p:nvPr/>
        </p:nvPicPr>
        <p:blipFill>
          <a:blip r:embed="rId33"/>
          <a:stretch>
            <a:fillRect/>
          </a:stretch>
        </p:blipFill>
        <p:spPr>
          <a:xfrm>
            <a:off x="825447" y="5824534"/>
            <a:ext cx="1971675" cy="504825"/>
          </a:xfrm>
          <a:prstGeom prst="rect">
            <a:avLst/>
          </a:prstGeom>
        </p:spPr>
      </p:pic>
      <p:grpSp>
        <p:nvGrpSpPr>
          <p:cNvPr id="14" name="Group 13">
            <a:extLst>
              <a:ext uri="{FF2B5EF4-FFF2-40B4-BE49-F238E27FC236}">
                <a16:creationId xmlns:a16="http://schemas.microsoft.com/office/drawing/2014/main" id="{3DC8BB56-C1BC-4CBB-832E-1E2F6E7EBB77}"/>
              </a:ext>
            </a:extLst>
          </p:cNvPr>
          <p:cNvGrpSpPr/>
          <p:nvPr/>
        </p:nvGrpSpPr>
        <p:grpSpPr>
          <a:xfrm>
            <a:off x="7970111" y="5971899"/>
            <a:ext cx="3766762" cy="547105"/>
            <a:chOff x="2805386" y="5685687"/>
            <a:chExt cx="4809174" cy="698511"/>
          </a:xfrm>
        </p:grpSpPr>
        <p:pic>
          <p:nvPicPr>
            <p:cNvPr id="8" name="Picture 7">
              <a:extLst>
                <a:ext uri="{FF2B5EF4-FFF2-40B4-BE49-F238E27FC236}">
                  <a16:creationId xmlns:a16="http://schemas.microsoft.com/office/drawing/2014/main" id="{245A3D2D-D73A-42E6-87AC-6063BDEA70E2}"/>
                </a:ext>
              </a:extLst>
            </p:cNvPr>
            <p:cNvPicPr>
              <a:picLocks noChangeAspect="1"/>
            </p:cNvPicPr>
            <p:nvPr/>
          </p:nvPicPr>
          <p:blipFill>
            <a:blip r:embed="rId34"/>
            <a:stretch>
              <a:fillRect/>
            </a:stretch>
          </p:blipFill>
          <p:spPr>
            <a:xfrm>
              <a:off x="2805386" y="5685687"/>
              <a:ext cx="4809174" cy="698511"/>
            </a:xfrm>
            <a:prstGeom prst="rect">
              <a:avLst/>
            </a:prstGeom>
          </p:spPr>
        </p:pic>
        <p:sp>
          <p:nvSpPr>
            <p:cNvPr id="13" name="Rectangle 12">
              <a:extLst>
                <a:ext uri="{FF2B5EF4-FFF2-40B4-BE49-F238E27FC236}">
                  <a16:creationId xmlns:a16="http://schemas.microsoft.com/office/drawing/2014/main" id="{B56C7FF3-A468-4FA9-BA03-CBEB2FAC72B0}"/>
                </a:ext>
              </a:extLst>
            </p:cNvPr>
            <p:cNvSpPr/>
            <p:nvPr/>
          </p:nvSpPr>
          <p:spPr>
            <a:xfrm>
              <a:off x="3751133" y="5717644"/>
              <a:ext cx="3781954" cy="5716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prstClr val="black"/>
                  </a:solidFill>
                  <a:latin typeface="Times New Roman" panose="02020603050405020304" pitchFamily="18" charset="0"/>
                  <a:cs typeface="Times New Roman" panose="02020603050405020304" pitchFamily="18" charset="0"/>
                </a:rPr>
                <a:t>Vietnamese American Association of Grand Rapids</a:t>
              </a:r>
              <a:endParaRPr lang="en-US" sz="1200" dirty="0">
                <a:latin typeface="Times New Roman" panose="02020603050405020304" pitchFamily="18" charset="0"/>
                <a:cs typeface="Times New Roman" panose="02020603050405020304" pitchFamily="18" charset="0"/>
              </a:endParaRPr>
            </a:p>
          </p:txBody>
        </p:sp>
      </p:grpSp>
      <p:pic>
        <p:nvPicPr>
          <p:cNvPr id="15" name="Picture 14">
            <a:extLst>
              <a:ext uri="{FF2B5EF4-FFF2-40B4-BE49-F238E27FC236}">
                <a16:creationId xmlns:a16="http://schemas.microsoft.com/office/drawing/2014/main" id="{50AF09A0-BC40-40C3-ABE9-28A790DA20D1}"/>
              </a:ext>
            </a:extLst>
          </p:cNvPr>
          <p:cNvPicPr>
            <a:picLocks noChangeAspect="1"/>
          </p:cNvPicPr>
          <p:nvPr/>
        </p:nvPicPr>
        <p:blipFill>
          <a:blip r:embed="rId35"/>
          <a:stretch>
            <a:fillRect/>
          </a:stretch>
        </p:blipFill>
        <p:spPr>
          <a:xfrm>
            <a:off x="4908245" y="5976633"/>
            <a:ext cx="2774741" cy="520264"/>
          </a:xfrm>
          <a:prstGeom prst="rect">
            <a:avLst/>
          </a:prstGeom>
        </p:spPr>
      </p:pic>
    </p:spTree>
    <p:extLst>
      <p:ext uri="{BB962C8B-B14F-4D97-AF65-F5344CB8AC3E}">
        <p14:creationId xmlns:p14="http://schemas.microsoft.com/office/powerpoint/2010/main" val="273754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5639D74-2B62-445B-85A0-BBC295CFDA1B}"/>
              </a:ext>
            </a:extLst>
          </p:cNvPr>
          <p:cNvSpPr txBox="1"/>
          <p:nvPr/>
        </p:nvSpPr>
        <p:spPr>
          <a:xfrm>
            <a:off x="0" y="0"/>
            <a:ext cx="12192000" cy="6858000"/>
          </a:xfrm>
          <a:prstGeom prst="rect">
            <a:avLst/>
          </a:prstGeom>
          <a:solidFill>
            <a:schemeClr val="accent3"/>
          </a:solidFill>
        </p:spPr>
        <p:txBody>
          <a:bodyPr wrap="square" lIns="0" tIns="0" rIns="0" bIns="45720" rtlCol="0">
            <a:spAutoFit/>
          </a:bodyPr>
          <a:lstStyle/>
          <a:p>
            <a:endParaRPr lang="en-US" sz="1600" dirty="0" err="1"/>
          </a:p>
        </p:txBody>
      </p:sp>
      <p:sp>
        <p:nvSpPr>
          <p:cNvPr id="87" name="Title 2">
            <a:extLst>
              <a:ext uri="{FF2B5EF4-FFF2-40B4-BE49-F238E27FC236}">
                <a16:creationId xmlns:a16="http://schemas.microsoft.com/office/drawing/2014/main" id="{6884BCDD-0100-4685-8005-764432823156}"/>
              </a:ext>
            </a:extLst>
          </p:cNvPr>
          <p:cNvSpPr txBox="1">
            <a:spLocks/>
          </p:cNvSpPr>
          <p:nvPr/>
        </p:nvSpPr>
        <p:spPr>
          <a:xfrm>
            <a:off x="457200" y="203483"/>
            <a:ext cx="11430000" cy="630821"/>
          </a:xfrm>
          <a:prstGeom prst="rect">
            <a:avLst/>
          </a:prstGeom>
        </p:spPr>
        <p:txBody>
          <a:bodyPr vert="horz" lIns="0" tIns="198000" rIns="0" bIns="0" rtlCol="0" anchor="ctr" anchorCtr="0">
            <a:spAutoFit/>
          </a:bodyPr>
          <a:lstStyle>
            <a:lvl1pPr marL="0" indent="0" algn="l" defTabSz="914377" rtl="0" eaLnBrk="1" latinLnBrk="0" hangingPunct="1">
              <a:lnSpc>
                <a:spcPct val="70000"/>
              </a:lnSpc>
              <a:spcBef>
                <a:spcPct val="0"/>
              </a:spcBef>
              <a:buNone/>
              <a:defRPr sz="7000" b="1" kern="1200" cap="all" baseline="0">
                <a:solidFill>
                  <a:schemeClr val="tx1"/>
                </a:solidFill>
                <a:latin typeface="+mj-lt"/>
                <a:ea typeface="+mj-ea"/>
                <a:cs typeface="+mj-cs"/>
              </a:defRPr>
            </a:lvl1pPr>
          </a:lstStyle>
          <a:p>
            <a:pPr lvl="0">
              <a:defRPr/>
            </a:pPr>
            <a:r>
              <a:rPr lang="en-US" sz="4000" dirty="0">
                <a:solidFill>
                  <a:schemeClr val="bg1"/>
                </a:solidFill>
              </a:rPr>
              <a:t>Program expenditure summary</a:t>
            </a:r>
            <a:endParaRPr kumimoji="0" lang="en-US" sz="4000" b="1" i="0" u="none" strike="noStrike" kern="1200" cap="all" spc="0" normalizeH="0" baseline="0" noProof="0" dirty="0">
              <a:ln>
                <a:noFill/>
              </a:ln>
              <a:solidFill>
                <a:schemeClr val="bg1"/>
              </a:solidFill>
              <a:effectLst/>
              <a:uLnTx/>
              <a:uFillTx/>
              <a:latin typeface="Graphik"/>
            </a:endParaRPr>
          </a:p>
        </p:txBody>
      </p:sp>
      <p:sp>
        <p:nvSpPr>
          <p:cNvPr id="10" name="Slide Number Placeholder 1">
            <a:extLst>
              <a:ext uri="{FF2B5EF4-FFF2-40B4-BE49-F238E27FC236}">
                <a16:creationId xmlns:a16="http://schemas.microsoft.com/office/drawing/2014/main" id="{78250F43-9174-4250-9EB6-E8F7EEA99B4D}"/>
              </a:ext>
            </a:extLst>
          </p:cNvPr>
          <p:cNvSpPr txBox="1">
            <a:spLocks/>
          </p:cNvSpPr>
          <p:nvPr/>
        </p:nvSpPr>
        <p:spPr>
          <a:xfrm>
            <a:off x="11338491" y="6456809"/>
            <a:ext cx="396639" cy="325692"/>
          </a:xfrm>
          <a:prstGeom prst="rect">
            <a:avLst/>
          </a:prstGeom>
        </p:spPr>
        <p:txBody>
          <a:bodyPr vert="horz" lIns="0" tIns="0" rIns="0" bIns="45720" rtlCol="0">
            <a:noAutofit/>
          </a:bodyPr>
          <a:lstStyle>
            <a:lvl1pPr marL="0" indent="0" algn="l" defTabSz="914377" rtl="0" eaLnBrk="1" latinLnBrk="0" hangingPunct="1">
              <a:lnSpc>
                <a:spcPct val="85000"/>
              </a:lnSpc>
              <a:spcBef>
                <a:spcPts val="0"/>
              </a:spcBef>
              <a:buFont typeface="Arial" panose="020B0604020202020204" pitchFamily="34" charset="0"/>
              <a:buNone/>
              <a:defRPr sz="1800" b="1" kern="1200" cap="all" baseline="0">
                <a:solidFill>
                  <a:schemeClr val="bg2"/>
                </a:solidFill>
                <a:latin typeface="+mj-lt"/>
                <a:ea typeface="+mn-ea"/>
                <a:cs typeface="+mn-cs"/>
              </a:defRPr>
            </a:lvl1pPr>
            <a:lvl2pPr marL="0" indent="0" algn="l" defTabSz="914377" rtl="0" eaLnBrk="1" latinLnBrk="0" hangingPunct="1">
              <a:lnSpc>
                <a:spcPct val="90000"/>
              </a:lnSpc>
              <a:spcBef>
                <a:spcPts val="0"/>
              </a:spcBef>
              <a:spcAft>
                <a:spcPts val="1200"/>
              </a:spcAft>
              <a:buFont typeface="Arial" panose="020B0604020202020204" pitchFamily="34" charset="0"/>
              <a:buNone/>
              <a:defRPr sz="2800" kern="1200">
                <a:solidFill>
                  <a:schemeClr val="tx1"/>
                </a:solidFill>
                <a:latin typeface="+mn-lt"/>
                <a:ea typeface="+mn-ea"/>
                <a:cs typeface="+mn-cs"/>
              </a:defRPr>
            </a:lvl2pPr>
            <a:lvl3pPr marL="0" indent="0" algn="l" defTabSz="914377" rtl="0" eaLnBrk="1" latinLnBrk="0" hangingPunct="1">
              <a:lnSpc>
                <a:spcPct val="11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73034" indent="-169858" algn="l" defTabSz="914377" rtl="0" eaLnBrk="1" latinLnBrk="0" hangingPunct="1">
              <a:lnSpc>
                <a:spcPct val="11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346066" indent="-177796" algn="l" defTabSz="914377" rtl="0" eaLnBrk="1" latinLnBrk="0" hangingPunct="1">
              <a:lnSpc>
                <a:spcPct val="110000"/>
              </a:lnSpc>
              <a:spcBef>
                <a:spcPts val="0"/>
              </a:spcBef>
              <a:spcAft>
                <a:spcPts val="0"/>
              </a:spcAft>
              <a:buFont typeface="Graphik" panose="020B0503030202060203" pitchFamily="34" charset="0"/>
              <a:buChar char="–"/>
              <a:defRPr sz="1400" kern="1200">
                <a:solidFill>
                  <a:schemeClr val="tx1"/>
                </a:solidFill>
                <a:latin typeface="+mn-lt"/>
                <a:ea typeface="+mn-ea"/>
                <a:cs typeface="+mn-cs"/>
              </a:defRPr>
            </a:lvl5pPr>
            <a:lvl6pPr marL="512750" indent="-17303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0" indent="0" algn="l" defTabSz="914377" rtl="0" eaLnBrk="1" latinLnBrk="0" hangingPunct="1">
              <a:lnSpc>
                <a:spcPct val="90000"/>
              </a:lnSpc>
              <a:spcBef>
                <a:spcPts val="800"/>
              </a:spcBef>
              <a:buFont typeface="Arial" panose="020B0604020202020204" pitchFamily="34" charset="0"/>
              <a:buNone/>
              <a:defRPr sz="1200" b="1" kern="1200" cap="all" baseline="0">
                <a:solidFill>
                  <a:schemeClr val="tx1"/>
                </a:solidFill>
                <a:latin typeface="+mj-lt"/>
                <a:ea typeface="+mn-ea"/>
                <a:cs typeface="+mn-cs"/>
              </a:defRPr>
            </a:lvl7pPr>
            <a:lvl8pPr marL="0" indent="0" algn="l" defTabSz="914377" rtl="0" eaLnBrk="1" latinLnBrk="0" hangingPunct="1">
              <a:lnSpc>
                <a:spcPct val="100000"/>
              </a:lnSpc>
              <a:spcBef>
                <a:spcPts val="0"/>
              </a:spcBef>
              <a:spcAft>
                <a:spcPts val="800"/>
              </a:spcAft>
              <a:buFont typeface="Arial" panose="020B0604020202020204" pitchFamily="34" charset="0"/>
              <a:buNone/>
              <a:defRPr sz="1800" kern="1200" baseline="0">
                <a:solidFill>
                  <a:schemeClr val="tx1"/>
                </a:solidFill>
                <a:latin typeface="+mn-lt"/>
                <a:ea typeface="+mn-ea"/>
                <a:cs typeface="+mn-cs"/>
              </a:defRPr>
            </a:lvl8pPr>
            <a:lvl9pPr marL="0" indent="0" algn="l" defTabSz="914377" rtl="0" eaLnBrk="1" latinLnBrk="0" hangingPunct="1">
              <a:lnSpc>
                <a:spcPct val="11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9pPr>
          </a:lstStyle>
          <a:p>
            <a:pPr algn="r"/>
            <a:fld id="{4F9AC08D-23A9-440E-BCB9-AA1E9877CC38}" type="slidenum">
              <a:rPr lang="en-US" sz="1200" b="0" smtClean="0">
                <a:solidFill>
                  <a:schemeClr val="bg1">
                    <a:lumMod val="50000"/>
                  </a:schemeClr>
                </a:solidFill>
              </a:rPr>
              <a:pPr algn="r"/>
              <a:t>4</a:t>
            </a:fld>
            <a:endParaRPr lang="en-US" sz="1200" b="0" dirty="0">
              <a:solidFill>
                <a:schemeClr val="bg1">
                  <a:lumMod val="50000"/>
                </a:schemeClr>
              </a:solidFill>
            </a:endParaRPr>
          </a:p>
        </p:txBody>
      </p:sp>
      <p:sp>
        <p:nvSpPr>
          <p:cNvPr id="12" name="Text Placeholder 3">
            <a:extLst>
              <a:ext uri="{FF2B5EF4-FFF2-40B4-BE49-F238E27FC236}">
                <a16:creationId xmlns:a16="http://schemas.microsoft.com/office/drawing/2014/main" id="{B1950080-DAD6-446D-A95E-CD45A170BCCA}"/>
              </a:ext>
            </a:extLst>
          </p:cNvPr>
          <p:cNvSpPr txBox="1">
            <a:spLocks/>
          </p:cNvSpPr>
          <p:nvPr/>
        </p:nvSpPr>
        <p:spPr>
          <a:xfrm>
            <a:off x="457200" y="1360401"/>
            <a:ext cx="11277930" cy="4221002"/>
          </a:xfrm>
          <a:prstGeom prst="rect">
            <a:avLst/>
          </a:prstGeom>
          <a:solidFill>
            <a:schemeClr val="bg1"/>
          </a:solid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vert="horz" lIns="0" tIns="0" rIns="0" bIns="45720" rtlCol="0" anchor="t">
            <a:noAutofit/>
          </a:bodyPr>
          <a:lstStyle>
            <a:lvl1pPr marL="0" indent="0" algn="l" defTabSz="914377" rtl="0" eaLnBrk="1" latinLnBrk="0" hangingPunct="1">
              <a:lnSpc>
                <a:spcPct val="85000"/>
              </a:lnSpc>
              <a:spcBef>
                <a:spcPts val="0"/>
              </a:spcBef>
              <a:buFont typeface="Arial" panose="020B0604020202020204" pitchFamily="34" charset="0"/>
              <a:buNone/>
              <a:defRPr sz="1400" b="0" kern="1200" cap="all" baseline="0">
                <a:solidFill>
                  <a:schemeClr val="tx1"/>
                </a:solidFill>
                <a:latin typeface="+mj-lt"/>
                <a:ea typeface="+mn-ea"/>
                <a:cs typeface="+mn-cs"/>
              </a:defRPr>
            </a:lvl1pPr>
            <a:lvl2pPr marL="0" indent="0" algn="l" defTabSz="914377" rtl="0" eaLnBrk="1" latinLnBrk="0" hangingPunct="1">
              <a:lnSpc>
                <a:spcPct val="90000"/>
              </a:lnSpc>
              <a:spcBef>
                <a:spcPts val="0"/>
              </a:spcBef>
              <a:spcAft>
                <a:spcPts val="1200"/>
              </a:spcAft>
              <a:buFont typeface="Arial" panose="020B0604020202020204" pitchFamily="34" charset="0"/>
              <a:buNone/>
              <a:defRPr sz="2800" kern="1200">
                <a:solidFill>
                  <a:schemeClr val="tx1"/>
                </a:solidFill>
                <a:latin typeface="+mn-lt"/>
                <a:ea typeface="+mn-ea"/>
                <a:cs typeface="+mn-cs"/>
              </a:defRPr>
            </a:lvl2pPr>
            <a:lvl3pPr marL="0" indent="0" algn="l" defTabSz="914377" rtl="0" eaLnBrk="1" latinLnBrk="0" hangingPunct="1">
              <a:lnSpc>
                <a:spcPct val="11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73034" indent="-169858" algn="l" defTabSz="914377" rtl="0" eaLnBrk="1" latinLnBrk="0" hangingPunct="1">
              <a:lnSpc>
                <a:spcPct val="11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346066" indent="-177796" algn="l" defTabSz="914377" rtl="0" eaLnBrk="1" latinLnBrk="0" hangingPunct="1">
              <a:lnSpc>
                <a:spcPct val="110000"/>
              </a:lnSpc>
              <a:spcBef>
                <a:spcPts val="0"/>
              </a:spcBef>
              <a:spcAft>
                <a:spcPts val="0"/>
              </a:spcAft>
              <a:buFont typeface="Graphik" panose="020B0503030202060203" pitchFamily="34" charset="0"/>
              <a:buChar char="–"/>
              <a:defRPr sz="1400" kern="1200">
                <a:solidFill>
                  <a:schemeClr val="tx1"/>
                </a:solidFill>
                <a:latin typeface="+mn-lt"/>
                <a:ea typeface="+mn-ea"/>
                <a:cs typeface="+mn-cs"/>
              </a:defRPr>
            </a:lvl5pPr>
            <a:lvl6pPr marL="512750" indent="-17303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0" indent="0" algn="l" defTabSz="914377" rtl="0" eaLnBrk="1" latinLnBrk="0" hangingPunct="1">
              <a:lnSpc>
                <a:spcPct val="90000"/>
              </a:lnSpc>
              <a:spcBef>
                <a:spcPts val="800"/>
              </a:spcBef>
              <a:buFont typeface="Arial" panose="020B0604020202020204" pitchFamily="34" charset="0"/>
              <a:buNone/>
              <a:defRPr sz="1200" b="1" kern="1200" cap="all" baseline="0">
                <a:solidFill>
                  <a:schemeClr val="tx1"/>
                </a:solidFill>
                <a:latin typeface="+mj-lt"/>
                <a:ea typeface="+mn-ea"/>
                <a:cs typeface="+mn-cs"/>
              </a:defRPr>
            </a:lvl7pPr>
            <a:lvl8pPr marL="0" indent="0" algn="l" defTabSz="914377" rtl="0" eaLnBrk="1" latinLnBrk="0" hangingPunct="1">
              <a:lnSpc>
                <a:spcPct val="100000"/>
              </a:lnSpc>
              <a:spcBef>
                <a:spcPts val="0"/>
              </a:spcBef>
              <a:spcAft>
                <a:spcPts val="800"/>
              </a:spcAft>
              <a:buFont typeface="Arial" panose="020B0604020202020204" pitchFamily="34" charset="0"/>
              <a:buNone/>
              <a:defRPr sz="1800" kern="1200" baseline="0">
                <a:solidFill>
                  <a:schemeClr val="tx1"/>
                </a:solidFill>
                <a:latin typeface="+mn-lt"/>
                <a:ea typeface="+mn-ea"/>
                <a:cs typeface="+mn-cs"/>
              </a:defRPr>
            </a:lvl8pPr>
            <a:lvl9pPr marL="0" indent="0" algn="l" defTabSz="914377" rtl="0" eaLnBrk="1" latinLnBrk="0" hangingPunct="1">
              <a:lnSpc>
                <a:spcPct val="11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9pPr>
          </a:lstStyle>
          <a:p>
            <a:pPr lvl="4" indent="0" algn="ctr">
              <a:spcAft>
                <a:spcPts val="600"/>
              </a:spcAft>
              <a:buNone/>
            </a:pPr>
            <a:endParaRPr lang="en-US" sz="2000" b="1" dirty="0"/>
          </a:p>
          <a:p>
            <a:pPr lvl="4" indent="0" algn="ctr">
              <a:spcAft>
                <a:spcPts val="600"/>
              </a:spcAft>
              <a:buNone/>
            </a:pPr>
            <a:r>
              <a:rPr lang="en-US" sz="2800" b="1" dirty="0"/>
              <a:t> </a:t>
            </a:r>
            <a:r>
              <a:rPr lang="en-US" sz="2800" b="1" dirty="0">
                <a:solidFill>
                  <a:schemeClr val="accent1"/>
                </a:solidFill>
              </a:rPr>
              <a:t>$17,557,139.09 </a:t>
            </a:r>
            <a:r>
              <a:rPr lang="en-US" sz="2000" dirty="0"/>
              <a:t>has been expensed to date.</a:t>
            </a:r>
          </a:p>
          <a:p>
            <a:pPr lvl="4" indent="0" algn="ctr">
              <a:spcAft>
                <a:spcPts val="600"/>
              </a:spcAft>
              <a:buNone/>
            </a:pPr>
            <a:r>
              <a:rPr lang="en-US" sz="2000" dirty="0"/>
              <a:t>This represents </a:t>
            </a:r>
            <a:r>
              <a:rPr lang="en-US" sz="2800" b="1" dirty="0">
                <a:solidFill>
                  <a:schemeClr val="accent1"/>
                </a:solidFill>
              </a:rPr>
              <a:t>95.4%</a:t>
            </a:r>
            <a:r>
              <a:rPr lang="en-US" sz="2800" dirty="0"/>
              <a:t> </a:t>
            </a:r>
            <a:r>
              <a:rPr lang="en-US" sz="2000" dirty="0"/>
              <a:t>of awarded subrecipient funds.</a:t>
            </a:r>
          </a:p>
          <a:p>
            <a:pPr lvl="4" indent="0" algn="ctr">
              <a:spcAft>
                <a:spcPts val="600"/>
              </a:spcAft>
              <a:buNone/>
            </a:pPr>
            <a:endParaRPr lang="en-US" sz="2000" dirty="0"/>
          </a:p>
          <a:p>
            <a:pPr lvl="4" indent="0" algn="ctr">
              <a:spcAft>
                <a:spcPts val="600"/>
              </a:spcAft>
              <a:buNone/>
            </a:pPr>
            <a:r>
              <a:rPr lang="en-US" sz="2000" dirty="0"/>
              <a:t>Total confirmed underspend is currently </a:t>
            </a:r>
            <a:r>
              <a:rPr lang="en-US" sz="2000" b="1" dirty="0"/>
              <a:t>2.1%</a:t>
            </a:r>
            <a:r>
              <a:rPr lang="en-US" sz="2000" dirty="0"/>
              <a:t>.</a:t>
            </a:r>
            <a:r>
              <a:rPr lang="en-US" sz="2000" baseline="30000" dirty="0"/>
              <a:t>1</a:t>
            </a:r>
            <a:r>
              <a:rPr lang="en-US" sz="2000" dirty="0"/>
              <a:t> </a:t>
            </a:r>
          </a:p>
          <a:p>
            <a:pPr lvl="4" indent="0" algn="ctr">
              <a:spcAft>
                <a:spcPts val="600"/>
              </a:spcAft>
              <a:buNone/>
            </a:pPr>
            <a:endParaRPr lang="en-US" sz="2000" dirty="0"/>
          </a:p>
          <a:p>
            <a:pPr lvl="4" indent="0" algn="ctr">
              <a:spcAft>
                <a:spcPts val="600"/>
              </a:spcAft>
              <a:buNone/>
            </a:pPr>
            <a:r>
              <a:rPr lang="en-US" sz="2000" dirty="0"/>
              <a:t>The balance (</a:t>
            </a:r>
            <a:r>
              <a:rPr lang="en-US" sz="2000" b="1" dirty="0"/>
              <a:t>2.5%</a:t>
            </a:r>
            <a:r>
              <a:rPr lang="en-US" sz="2000" dirty="0"/>
              <a:t>) will be reported on by 2/5. Pending two subrecipients’ final spenddown, the overall spenddown could range </a:t>
            </a:r>
            <a:r>
              <a:rPr lang="en-US" sz="2000" b="1" dirty="0"/>
              <a:t>from 95.4%</a:t>
            </a:r>
            <a:r>
              <a:rPr lang="en-US" sz="2000" dirty="0"/>
              <a:t> (if they spend no additional funds) </a:t>
            </a:r>
            <a:r>
              <a:rPr lang="en-US" sz="2000" b="1" dirty="0"/>
              <a:t>to 97.9% </a:t>
            </a:r>
            <a:r>
              <a:rPr lang="en-US" sz="2000" dirty="0"/>
              <a:t>(if they expend their full awards by 1/31/21).</a:t>
            </a:r>
          </a:p>
        </p:txBody>
      </p:sp>
      <p:sp>
        <p:nvSpPr>
          <p:cNvPr id="8" name="TextBox 7">
            <a:extLst>
              <a:ext uri="{FF2B5EF4-FFF2-40B4-BE49-F238E27FC236}">
                <a16:creationId xmlns:a16="http://schemas.microsoft.com/office/drawing/2014/main" id="{D97EC796-BDF1-4D13-A1AD-4CB9D31F1E96}"/>
              </a:ext>
            </a:extLst>
          </p:cNvPr>
          <p:cNvSpPr txBox="1"/>
          <p:nvPr/>
        </p:nvSpPr>
        <p:spPr>
          <a:xfrm>
            <a:off x="3868554" y="6100519"/>
            <a:ext cx="7668256" cy="553998"/>
          </a:xfrm>
          <a:prstGeom prst="rect">
            <a:avLst/>
          </a:prstGeom>
          <a:noFill/>
        </p:spPr>
        <p:txBody>
          <a:bodyPr wrap="square" lIns="0" tIns="0" rIns="0" bIns="45720" rtlCol="0">
            <a:spAutoFit/>
          </a:bodyPr>
          <a:lstStyle/>
          <a:p>
            <a:r>
              <a:rPr lang="en-US" sz="1100" b="1" dirty="0">
                <a:solidFill>
                  <a:schemeClr val="bg1"/>
                </a:solidFill>
              </a:rPr>
              <a:t>Note: All data as of 1/21/21 at 6pm. </a:t>
            </a:r>
          </a:p>
          <a:p>
            <a:pPr marL="228600" indent="-228600">
              <a:buFontTx/>
              <a:buAutoNum type="arabicPeriod"/>
            </a:pPr>
            <a:r>
              <a:rPr lang="en-US" sz="1100" dirty="0">
                <a:solidFill>
                  <a:schemeClr val="bg1"/>
                </a:solidFill>
              </a:rPr>
              <a:t>This excludes  the balances of two subrecipients, whose contracts have been extended through 1/31/21. Total underspend could increase up to 4.6% if they spend no additional funds of their remaining balance by 1/31/21.</a:t>
            </a:r>
          </a:p>
        </p:txBody>
      </p:sp>
    </p:spTree>
    <p:extLst>
      <p:ext uri="{BB962C8B-B14F-4D97-AF65-F5344CB8AC3E}">
        <p14:creationId xmlns:p14="http://schemas.microsoft.com/office/powerpoint/2010/main" val="36700292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F894603-90FB-4410-ADFD-DFA1C65BD1C1}"/>
              </a:ext>
            </a:extLst>
          </p:cNvPr>
          <p:cNvSpPr txBox="1"/>
          <p:nvPr/>
        </p:nvSpPr>
        <p:spPr>
          <a:xfrm>
            <a:off x="0" y="0"/>
            <a:ext cx="12192000" cy="6858000"/>
          </a:xfrm>
          <a:prstGeom prst="rect">
            <a:avLst/>
          </a:prstGeom>
          <a:solidFill>
            <a:schemeClr val="accent3"/>
          </a:solidFill>
        </p:spPr>
        <p:txBody>
          <a:bodyPr wrap="square" lIns="0" tIns="0" rIns="0" bIns="45720" rtlCol="0">
            <a:spAutoFit/>
          </a:bodyPr>
          <a:lstStyle/>
          <a:p>
            <a:endParaRPr lang="en-US" sz="1600" dirty="0" err="1"/>
          </a:p>
        </p:txBody>
      </p:sp>
      <p:graphicFrame>
        <p:nvGraphicFramePr>
          <p:cNvPr id="8" name="Table 7">
            <a:extLst>
              <a:ext uri="{FF2B5EF4-FFF2-40B4-BE49-F238E27FC236}">
                <a16:creationId xmlns:a16="http://schemas.microsoft.com/office/drawing/2014/main" id="{480B34BC-C1C6-4564-8E9D-ED721E551091}"/>
              </a:ext>
            </a:extLst>
          </p:cNvPr>
          <p:cNvGraphicFramePr>
            <a:graphicFrameLocks noGrp="1"/>
          </p:cNvGraphicFramePr>
          <p:nvPr>
            <p:extLst>
              <p:ext uri="{D42A27DB-BD31-4B8C-83A1-F6EECF244321}">
                <p14:modId xmlns:p14="http://schemas.microsoft.com/office/powerpoint/2010/main" val="1327880808"/>
              </p:ext>
            </p:extLst>
          </p:nvPr>
        </p:nvGraphicFramePr>
        <p:xfrm>
          <a:off x="0" y="1767828"/>
          <a:ext cx="12192000" cy="4454841"/>
        </p:xfrm>
        <a:graphic>
          <a:graphicData uri="http://schemas.openxmlformats.org/drawingml/2006/table">
            <a:tbl>
              <a:tblPr firstRow="1" bandRow="1">
                <a:tableStyleId>{F2DE63D5-997A-4646-A377-4702673A728D}</a:tableStyleId>
              </a:tblPr>
              <a:tblGrid>
                <a:gridCol w="12192000">
                  <a:extLst>
                    <a:ext uri="{9D8B030D-6E8A-4147-A177-3AD203B41FA5}">
                      <a16:colId xmlns:a16="http://schemas.microsoft.com/office/drawing/2014/main" val="4187742464"/>
                    </a:ext>
                  </a:extLst>
                </a:gridCol>
              </a:tblGrid>
              <a:tr h="4454841">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chemeClr val="tx1"/>
                        </a:solidFill>
                        <a:effectLst/>
                        <a:uLnTx/>
                        <a:uFillTx/>
                        <a:latin typeface="Graphik" panose="020B0503030202060203" pitchFamily="34" charset="77"/>
                        <a:ea typeface="+mn-ea"/>
                        <a:cs typeface="Arial Bold" panose="020B0704020202020204" pitchFamily="34" charset="0"/>
                      </a:endParaRPr>
                    </a:p>
                  </a:txBody>
                  <a:tcPr marL="182880" marR="182880" marT="137160" marB="137160">
                    <a:lnL w="12700" cap="flat" cmpd="sng" algn="ctr">
                      <a:noFill/>
                      <a:prstDash val="solid"/>
                      <a:round/>
                      <a:headEnd type="none" w="med" len="med"/>
                      <a:tailEnd type="none" w="med" len="me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33290003"/>
                  </a:ext>
                </a:extLst>
              </a:tr>
            </a:tbl>
          </a:graphicData>
        </a:graphic>
      </p:graphicFrame>
      <p:sp>
        <p:nvSpPr>
          <p:cNvPr id="87" name="Title 2">
            <a:extLst>
              <a:ext uri="{FF2B5EF4-FFF2-40B4-BE49-F238E27FC236}">
                <a16:creationId xmlns:a16="http://schemas.microsoft.com/office/drawing/2014/main" id="{6884BCDD-0100-4685-8005-764432823156}"/>
              </a:ext>
            </a:extLst>
          </p:cNvPr>
          <p:cNvSpPr txBox="1">
            <a:spLocks/>
          </p:cNvSpPr>
          <p:nvPr/>
        </p:nvSpPr>
        <p:spPr>
          <a:xfrm>
            <a:off x="457200" y="189633"/>
            <a:ext cx="11430000" cy="658521"/>
          </a:xfrm>
          <a:prstGeom prst="rect">
            <a:avLst/>
          </a:prstGeom>
        </p:spPr>
        <p:txBody>
          <a:bodyPr vert="horz" lIns="0" tIns="198000" rIns="0" bIns="0" rtlCol="0" anchor="ctr" anchorCtr="0">
            <a:spAutoFit/>
          </a:bodyPr>
          <a:lstStyle>
            <a:lvl1pPr marL="0" indent="0" algn="l" defTabSz="914377" rtl="0" eaLnBrk="1" latinLnBrk="0" hangingPunct="1">
              <a:lnSpc>
                <a:spcPct val="70000"/>
              </a:lnSpc>
              <a:spcBef>
                <a:spcPct val="0"/>
              </a:spcBef>
              <a:buNone/>
              <a:defRPr sz="7000" b="1" kern="1200" cap="all" baseline="0">
                <a:solidFill>
                  <a:schemeClr val="tx1"/>
                </a:solidFill>
                <a:latin typeface="+mj-lt"/>
                <a:ea typeface="+mj-ea"/>
                <a:cs typeface="+mj-cs"/>
              </a:defRPr>
            </a:lvl1pPr>
          </a:lstStyle>
          <a:p>
            <a:pPr lvl="0">
              <a:defRPr/>
            </a:pPr>
            <a:r>
              <a:rPr kumimoji="0" lang="en-US" sz="4000" b="1" i="0" u="none" strike="noStrike" kern="1200" cap="all" spc="0" normalizeH="0" baseline="0" noProof="0" dirty="0">
                <a:ln>
                  <a:noFill/>
                </a:ln>
                <a:solidFill>
                  <a:schemeClr val="bg1"/>
                </a:solidFill>
                <a:effectLst/>
                <a:uLnTx/>
                <a:uFillTx/>
                <a:latin typeface="Graphik"/>
                <a:ea typeface="+mj-ea"/>
                <a:cs typeface="+mj-cs"/>
              </a:rPr>
              <a:t>Reflections from subrecipients</a:t>
            </a:r>
          </a:p>
        </p:txBody>
      </p:sp>
      <p:sp>
        <p:nvSpPr>
          <p:cNvPr id="10" name="Slide Number Placeholder 1">
            <a:extLst>
              <a:ext uri="{FF2B5EF4-FFF2-40B4-BE49-F238E27FC236}">
                <a16:creationId xmlns:a16="http://schemas.microsoft.com/office/drawing/2014/main" id="{78250F43-9174-4250-9EB6-E8F7EEA99B4D}"/>
              </a:ext>
            </a:extLst>
          </p:cNvPr>
          <p:cNvSpPr txBox="1">
            <a:spLocks/>
          </p:cNvSpPr>
          <p:nvPr/>
        </p:nvSpPr>
        <p:spPr>
          <a:xfrm>
            <a:off x="11338491" y="6456809"/>
            <a:ext cx="396639" cy="325692"/>
          </a:xfrm>
          <a:prstGeom prst="rect">
            <a:avLst/>
          </a:prstGeom>
        </p:spPr>
        <p:txBody>
          <a:bodyPr vert="horz" lIns="0" tIns="0" rIns="0" bIns="45720" rtlCol="0">
            <a:noAutofit/>
          </a:bodyPr>
          <a:lstStyle>
            <a:lvl1pPr marL="0" indent="0" algn="l" defTabSz="914377" rtl="0" eaLnBrk="1" latinLnBrk="0" hangingPunct="1">
              <a:lnSpc>
                <a:spcPct val="85000"/>
              </a:lnSpc>
              <a:spcBef>
                <a:spcPts val="0"/>
              </a:spcBef>
              <a:buFont typeface="Arial" panose="020B0604020202020204" pitchFamily="34" charset="0"/>
              <a:buNone/>
              <a:defRPr sz="1800" b="1" kern="1200" cap="all" baseline="0">
                <a:solidFill>
                  <a:schemeClr val="bg2"/>
                </a:solidFill>
                <a:latin typeface="+mj-lt"/>
                <a:ea typeface="+mn-ea"/>
                <a:cs typeface="+mn-cs"/>
              </a:defRPr>
            </a:lvl1pPr>
            <a:lvl2pPr marL="0" indent="0" algn="l" defTabSz="914377" rtl="0" eaLnBrk="1" latinLnBrk="0" hangingPunct="1">
              <a:lnSpc>
                <a:spcPct val="90000"/>
              </a:lnSpc>
              <a:spcBef>
                <a:spcPts val="0"/>
              </a:spcBef>
              <a:spcAft>
                <a:spcPts val="1200"/>
              </a:spcAft>
              <a:buFont typeface="Arial" panose="020B0604020202020204" pitchFamily="34" charset="0"/>
              <a:buNone/>
              <a:defRPr sz="2800" kern="1200">
                <a:solidFill>
                  <a:schemeClr val="tx1"/>
                </a:solidFill>
                <a:latin typeface="+mn-lt"/>
                <a:ea typeface="+mn-ea"/>
                <a:cs typeface="+mn-cs"/>
              </a:defRPr>
            </a:lvl2pPr>
            <a:lvl3pPr marL="0" indent="0" algn="l" defTabSz="914377" rtl="0" eaLnBrk="1" latinLnBrk="0" hangingPunct="1">
              <a:lnSpc>
                <a:spcPct val="11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73034" indent="-169858" algn="l" defTabSz="914377" rtl="0" eaLnBrk="1" latinLnBrk="0" hangingPunct="1">
              <a:lnSpc>
                <a:spcPct val="11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346066" indent="-177796" algn="l" defTabSz="914377" rtl="0" eaLnBrk="1" latinLnBrk="0" hangingPunct="1">
              <a:lnSpc>
                <a:spcPct val="110000"/>
              </a:lnSpc>
              <a:spcBef>
                <a:spcPts val="0"/>
              </a:spcBef>
              <a:spcAft>
                <a:spcPts val="0"/>
              </a:spcAft>
              <a:buFont typeface="Graphik" panose="020B0503030202060203" pitchFamily="34" charset="0"/>
              <a:buChar char="–"/>
              <a:defRPr sz="1400" kern="1200">
                <a:solidFill>
                  <a:schemeClr val="tx1"/>
                </a:solidFill>
                <a:latin typeface="+mn-lt"/>
                <a:ea typeface="+mn-ea"/>
                <a:cs typeface="+mn-cs"/>
              </a:defRPr>
            </a:lvl5pPr>
            <a:lvl6pPr marL="512750" indent="-17303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0" indent="0" algn="l" defTabSz="914377" rtl="0" eaLnBrk="1" latinLnBrk="0" hangingPunct="1">
              <a:lnSpc>
                <a:spcPct val="90000"/>
              </a:lnSpc>
              <a:spcBef>
                <a:spcPts val="800"/>
              </a:spcBef>
              <a:buFont typeface="Arial" panose="020B0604020202020204" pitchFamily="34" charset="0"/>
              <a:buNone/>
              <a:defRPr sz="1200" b="1" kern="1200" cap="all" baseline="0">
                <a:solidFill>
                  <a:schemeClr val="tx1"/>
                </a:solidFill>
                <a:latin typeface="+mj-lt"/>
                <a:ea typeface="+mn-ea"/>
                <a:cs typeface="+mn-cs"/>
              </a:defRPr>
            </a:lvl7pPr>
            <a:lvl8pPr marL="0" indent="0" algn="l" defTabSz="914377" rtl="0" eaLnBrk="1" latinLnBrk="0" hangingPunct="1">
              <a:lnSpc>
                <a:spcPct val="100000"/>
              </a:lnSpc>
              <a:spcBef>
                <a:spcPts val="0"/>
              </a:spcBef>
              <a:spcAft>
                <a:spcPts val="800"/>
              </a:spcAft>
              <a:buFont typeface="Arial" panose="020B0604020202020204" pitchFamily="34" charset="0"/>
              <a:buNone/>
              <a:defRPr sz="1800" kern="1200" baseline="0">
                <a:solidFill>
                  <a:schemeClr val="tx1"/>
                </a:solidFill>
                <a:latin typeface="+mn-lt"/>
                <a:ea typeface="+mn-ea"/>
                <a:cs typeface="+mn-cs"/>
              </a:defRPr>
            </a:lvl8pPr>
            <a:lvl9pPr marL="0" indent="0" algn="l" defTabSz="914377" rtl="0" eaLnBrk="1" latinLnBrk="0" hangingPunct="1">
              <a:lnSpc>
                <a:spcPct val="11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9pPr>
          </a:lstStyle>
          <a:p>
            <a:pPr algn="r"/>
            <a:fld id="{4F9AC08D-23A9-440E-BCB9-AA1E9877CC38}" type="slidenum">
              <a:rPr lang="en-US" sz="1200" b="0" smtClean="0">
                <a:solidFill>
                  <a:schemeClr val="bg1">
                    <a:lumMod val="50000"/>
                  </a:schemeClr>
                </a:solidFill>
              </a:rPr>
              <a:pPr algn="r"/>
              <a:t>5</a:t>
            </a:fld>
            <a:endParaRPr lang="en-US" sz="1200" b="0" dirty="0">
              <a:solidFill>
                <a:schemeClr val="bg1">
                  <a:lumMod val="50000"/>
                </a:schemeClr>
              </a:solidFill>
            </a:endParaRPr>
          </a:p>
        </p:txBody>
      </p:sp>
      <p:sp>
        <p:nvSpPr>
          <p:cNvPr id="6" name="TextBox 5">
            <a:extLst>
              <a:ext uri="{FF2B5EF4-FFF2-40B4-BE49-F238E27FC236}">
                <a16:creationId xmlns:a16="http://schemas.microsoft.com/office/drawing/2014/main" id="{568EB17E-0E0F-46C5-864D-5E1F58F4CC92}"/>
              </a:ext>
            </a:extLst>
          </p:cNvPr>
          <p:cNvSpPr txBox="1"/>
          <p:nvPr/>
        </p:nvSpPr>
        <p:spPr>
          <a:xfrm>
            <a:off x="457200" y="860312"/>
            <a:ext cx="11425189" cy="538609"/>
          </a:xfrm>
          <a:prstGeom prst="rect">
            <a:avLst/>
          </a:prstGeom>
          <a:noFill/>
        </p:spPr>
        <p:txBody>
          <a:bodyPr wrap="square" lIns="0" tIns="0" rIns="0" bIns="45720" rtlCol="0">
            <a:spAutoFit/>
          </a:bodyPr>
          <a:lstStyle/>
          <a:p>
            <a:r>
              <a:rPr lang="en-US" sz="1600" b="1" dirty="0">
                <a:solidFill>
                  <a:schemeClr val="bg1"/>
                </a:solidFill>
              </a:rPr>
              <a:t>Below are preliminary insights from subrecipient Final Program Reports. Additional detail will be provided, including  actual outcomes achieved through the Rapid Response program, in the MPHI Program Evaluation.</a:t>
            </a:r>
          </a:p>
        </p:txBody>
      </p:sp>
      <p:graphicFrame>
        <p:nvGraphicFramePr>
          <p:cNvPr id="5" name="Table 4">
            <a:extLst>
              <a:ext uri="{FF2B5EF4-FFF2-40B4-BE49-F238E27FC236}">
                <a16:creationId xmlns:a16="http://schemas.microsoft.com/office/drawing/2014/main" id="{DC5EAF1A-0960-4FD1-83F9-E245213B4BCA}"/>
              </a:ext>
            </a:extLst>
          </p:cNvPr>
          <p:cNvGraphicFramePr>
            <a:graphicFrameLocks noGrp="1"/>
          </p:cNvGraphicFramePr>
          <p:nvPr>
            <p:extLst>
              <p:ext uri="{D42A27DB-BD31-4B8C-83A1-F6EECF244321}">
                <p14:modId xmlns:p14="http://schemas.microsoft.com/office/powerpoint/2010/main" val="3998216275"/>
              </p:ext>
            </p:extLst>
          </p:nvPr>
        </p:nvGraphicFramePr>
        <p:xfrm>
          <a:off x="375834" y="2044930"/>
          <a:ext cx="11587920" cy="3931920"/>
        </p:xfrm>
        <a:graphic>
          <a:graphicData uri="http://schemas.openxmlformats.org/drawingml/2006/table">
            <a:tbl>
              <a:tblPr firstRow="1" bandRow="1">
                <a:tableStyleId>{F2DE63D5-997A-4646-A377-4702673A728D}</a:tableStyleId>
              </a:tblPr>
              <a:tblGrid>
                <a:gridCol w="5739874">
                  <a:extLst>
                    <a:ext uri="{9D8B030D-6E8A-4147-A177-3AD203B41FA5}">
                      <a16:colId xmlns:a16="http://schemas.microsoft.com/office/drawing/2014/main" val="3018260121"/>
                    </a:ext>
                  </a:extLst>
                </a:gridCol>
                <a:gridCol w="5848046">
                  <a:extLst>
                    <a:ext uri="{9D8B030D-6E8A-4147-A177-3AD203B41FA5}">
                      <a16:colId xmlns:a16="http://schemas.microsoft.com/office/drawing/2014/main" val="4187742464"/>
                    </a:ext>
                  </a:extLst>
                </a:gridCol>
              </a:tblGrid>
              <a:tr h="3847262">
                <a:tc>
                  <a:txBody>
                    <a:bodyPr/>
                    <a:lstStyle/>
                    <a:p>
                      <a:pPr algn="ctr"/>
                      <a:r>
                        <a:rPr lang="en-US" sz="1800" b="1" i="0" dirty="0">
                          <a:solidFill>
                            <a:schemeClr val="accent1"/>
                          </a:solidFill>
                          <a:latin typeface="Graphik" panose="020B0503030202060203" pitchFamily="34" charset="77"/>
                          <a:cs typeface="Arial Bold" panose="020B0704020202020204" pitchFamily="34" charset="0"/>
                        </a:rPr>
                        <a:t>CHALLENGES</a:t>
                      </a:r>
                      <a:endParaRPr lang="en-US" sz="1600" b="1" i="0" dirty="0">
                        <a:solidFill>
                          <a:schemeClr val="accent1"/>
                        </a:solidFill>
                        <a:latin typeface="Graphik" panose="020B0503030202060203" pitchFamily="34" charset="77"/>
                        <a:cs typeface="Arial Bold" panose="020B0704020202020204" pitchFamily="34" charset="0"/>
                      </a:endParaRPr>
                    </a:p>
                    <a:p>
                      <a:pPr algn="ctr"/>
                      <a:endParaRPr lang="en-US" sz="1600" b="1" i="0" dirty="0">
                        <a:solidFill>
                          <a:schemeClr val="tx1"/>
                        </a:solidFill>
                        <a:latin typeface="Graphik" panose="020B0503030202060203" pitchFamily="34" charset="77"/>
                        <a:cs typeface="Arial Bold" panose="020B0704020202020204" pitchFamily="34" charset="0"/>
                      </a:endParaRPr>
                    </a:p>
                    <a:p>
                      <a:pPr marL="342900" marR="0" lvl="0" indent="-34290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600" b="1" i="0" dirty="0">
                          <a:solidFill>
                            <a:schemeClr val="tx1"/>
                          </a:solidFill>
                          <a:latin typeface="Graphik" panose="020B0503030202060203" pitchFamily="34" charset="77"/>
                          <a:cs typeface="Arial Bold" panose="020B0704020202020204" pitchFamily="34" charset="0"/>
                        </a:rPr>
                        <a:t>Delays: </a:t>
                      </a:r>
                      <a:r>
                        <a:rPr lang="en-US" sz="1600" b="0" i="0" dirty="0">
                          <a:solidFill>
                            <a:schemeClr val="tx1"/>
                          </a:solidFill>
                          <a:latin typeface="Graphik" panose="020B0503030202060203" pitchFamily="34" charset="77"/>
                          <a:cs typeface="Arial Bold" panose="020B0704020202020204" pitchFamily="34" charset="0"/>
                        </a:rPr>
                        <a:t>Supply chain, staffing, etc.</a:t>
                      </a:r>
                    </a:p>
                    <a:p>
                      <a:pPr marL="342900" marR="0" lvl="0" indent="-34290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600" b="1" i="0" dirty="0">
                          <a:solidFill>
                            <a:schemeClr val="tx1"/>
                          </a:solidFill>
                          <a:latin typeface="Graphik" panose="020B0503030202060203" pitchFamily="34" charset="77"/>
                          <a:cs typeface="Arial Bold" panose="020B0704020202020204" pitchFamily="34" charset="0"/>
                        </a:rPr>
                        <a:t>Time: </a:t>
                      </a:r>
                      <a:r>
                        <a:rPr lang="en-US" sz="1600" b="0" i="0" dirty="0">
                          <a:solidFill>
                            <a:schemeClr val="tx1"/>
                          </a:solidFill>
                          <a:latin typeface="Graphik" panose="020B0503030202060203" pitchFamily="34" charset="77"/>
                          <a:cs typeface="Arial Bold" panose="020B0704020202020204" pitchFamily="34" charset="0"/>
                        </a:rPr>
                        <a:t>Short project duration</a:t>
                      </a:r>
                    </a:p>
                    <a:p>
                      <a:pPr marL="342900" indent="-342900" algn="l">
                        <a:spcAft>
                          <a:spcPts val="600"/>
                        </a:spcAft>
                        <a:buFont typeface="Arial" panose="020B0604020202020204" pitchFamily="34" charset="0"/>
                        <a:buChar char="•"/>
                      </a:pPr>
                      <a:r>
                        <a:rPr lang="en-US" sz="1600" b="1" i="0" dirty="0">
                          <a:solidFill>
                            <a:schemeClr val="tx1"/>
                          </a:solidFill>
                          <a:latin typeface="Graphik" panose="020B0503030202060203" pitchFamily="34" charset="77"/>
                          <a:cs typeface="Arial Bold" panose="020B0704020202020204" pitchFamily="34" charset="0"/>
                        </a:rPr>
                        <a:t>Demand:</a:t>
                      </a:r>
                      <a:r>
                        <a:rPr lang="en-US" sz="1600" b="0" i="0" dirty="0">
                          <a:solidFill>
                            <a:schemeClr val="tx1"/>
                          </a:solidFill>
                          <a:latin typeface="Graphik" panose="020B0503030202060203" pitchFamily="34" charset="77"/>
                          <a:cs typeface="Arial Bold" panose="020B0704020202020204" pitchFamily="34" charset="0"/>
                        </a:rPr>
                        <a:t> Demand for services far exceeded capacity</a:t>
                      </a:r>
                    </a:p>
                    <a:p>
                      <a:pPr marL="342900" indent="-342900" algn="l">
                        <a:spcAft>
                          <a:spcPts val="600"/>
                        </a:spcAft>
                        <a:buFont typeface="Arial" panose="020B0604020202020204" pitchFamily="34" charset="0"/>
                        <a:buChar char="•"/>
                      </a:pPr>
                      <a:r>
                        <a:rPr lang="en-US" sz="1600" b="1" i="0" dirty="0">
                          <a:solidFill>
                            <a:schemeClr val="tx1"/>
                          </a:solidFill>
                          <a:latin typeface="Graphik" panose="020B0503030202060203" pitchFamily="34" charset="77"/>
                          <a:cs typeface="Arial Bold" panose="020B0704020202020204" pitchFamily="34" charset="0"/>
                        </a:rPr>
                        <a:t>Capacity: </a:t>
                      </a:r>
                      <a:r>
                        <a:rPr lang="en-US" sz="1600" b="0" i="0" dirty="0">
                          <a:solidFill>
                            <a:schemeClr val="tx1"/>
                          </a:solidFill>
                          <a:latin typeface="Graphik" panose="020B0503030202060203" pitchFamily="34" charset="77"/>
                          <a:cs typeface="Arial Bold" panose="020B0704020202020204" pitchFamily="34" charset="0"/>
                        </a:rPr>
                        <a:t>Intermittent staffing and/or staff shortages</a:t>
                      </a:r>
                      <a:endParaRPr lang="en-US" sz="1600" b="1" i="0" dirty="0">
                        <a:solidFill>
                          <a:schemeClr val="tx1"/>
                        </a:solidFill>
                        <a:latin typeface="Graphik" panose="020B0503030202060203" pitchFamily="34" charset="77"/>
                        <a:cs typeface="Arial Bold" panose="020B0704020202020204" pitchFamily="34" charset="0"/>
                      </a:endParaRPr>
                    </a:p>
                    <a:p>
                      <a:pPr marL="342900" marR="0" lvl="0" indent="-34290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600" b="1" i="0" dirty="0">
                          <a:solidFill>
                            <a:schemeClr val="tx1"/>
                          </a:solidFill>
                          <a:latin typeface="Graphik" panose="020B0503030202060203" pitchFamily="34" charset="77"/>
                          <a:cs typeface="Arial Bold" panose="020B0704020202020204" pitchFamily="34" charset="0"/>
                        </a:rPr>
                        <a:t>Stay at home orders: </a:t>
                      </a:r>
                      <a:r>
                        <a:rPr lang="en-US" sz="1600" b="0" i="0" dirty="0">
                          <a:solidFill>
                            <a:schemeClr val="tx1"/>
                          </a:solidFill>
                          <a:latin typeface="Graphik" panose="020B0503030202060203" pitchFamily="34" charset="77"/>
                          <a:cs typeface="Arial Bold" panose="020B0704020202020204" pitchFamily="34" charset="0"/>
                        </a:rPr>
                        <a:t>Unpredictable business and school schedules; having to adjust service delivery </a:t>
                      </a:r>
                    </a:p>
                    <a:p>
                      <a:pPr marL="342900" indent="-342900" algn="l">
                        <a:spcAft>
                          <a:spcPts val="600"/>
                        </a:spcAft>
                        <a:buFont typeface="Arial" panose="020B0604020202020204" pitchFamily="34" charset="0"/>
                        <a:buChar char="•"/>
                      </a:pPr>
                      <a:r>
                        <a:rPr lang="en-US" sz="1600" b="1" i="0" dirty="0">
                          <a:solidFill>
                            <a:schemeClr val="tx1"/>
                          </a:solidFill>
                          <a:latin typeface="Graphik" panose="020B0503030202060203" pitchFamily="34" charset="77"/>
                          <a:cs typeface="Arial Bold" panose="020B0704020202020204" pitchFamily="34" charset="0"/>
                        </a:rPr>
                        <a:t>Funding: </a:t>
                      </a:r>
                      <a:r>
                        <a:rPr lang="en-US" sz="1600" b="0" i="0" dirty="0">
                          <a:solidFill>
                            <a:schemeClr val="tx1"/>
                          </a:solidFill>
                          <a:latin typeface="Graphik" panose="020B0503030202060203" pitchFamily="34" charset="77"/>
                          <a:cs typeface="Arial Bold" panose="020B0704020202020204" pitchFamily="34" charset="0"/>
                        </a:rPr>
                        <a:t>Reimbursement-based payment</a:t>
                      </a:r>
                    </a:p>
                    <a:p>
                      <a:pPr marL="342900" indent="-342900" algn="l">
                        <a:spcAft>
                          <a:spcPts val="600"/>
                        </a:spcAft>
                        <a:buFont typeface="Arial" panose="020B0604020202020204" pitchFamily="34" charset="0"/>
                        <a:buChar char="•"/>
                      </a:pPr>
                      <a:r>
                        <a:rPr lang="en-US" sz="1600" b="1" i="0" dirty="0">
                          <a:solidFill>
                            <a:schemeClr val="tx1"/>
                          </a:solidFill>
                          <a:latin typeface="Graphik" panose="020B0503030202060203" pitchFamily="34" charset="77"/>
                          <a:cs typeface="Arial Bold" panose="020B0704020202020204" pitchFamily="34" charset="0"/>
                        </a:rPr>
                        <a:t>Structural barriers</a:t>
                      </a:r>
                      <a:r>
                        <a:rPr lang="en-US" sz="1600" b="0" i="0" dirty="0">
                          <a:solidFill>
                            <a:schemeClr val="tx1"/>
                          </a:solidFill>
                          <a:latin typeface="Graphik" panose="020B0503030202060203" pitchFamily="34" charset="77"/>
                          <a:cs typeface="Arial Bold" panose="020B0704020202020204" pitchFamily="34" charset="0"/>
                        </a:rPr>
                        <a:t>: Internal (to execute activities) and external (to access social services)</a:t>
                      </a:r>
                    </a:p>
                  </a:txBody>
                  <a:tcPr marL="182880" marR="182880" marT="137160" marB="137160">
                    <a:lnL w="9525" cap="flat" cmpd="sng" algn="ctr">
                      <a:noFill/>
                      <a:prstDash val="solid"/>
                    </a:lnL>
                    <a:lnR w="12700" cap="flat" cmpd="sng" algn="ctr">
                      <a:solidFill>
                        <a:schemeClr val="accent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accent1"/>
                          </a:solidFill>
                          <a:effectLst/>
                          <a:uLnTx/>
                          <a:uFillTx/>
                          <a:latin typeface="Graphik" panose="020B0503030202060203" pitchFamily="34" charset="77"/>
                          <a:ea typeface="+mn-ea"/>
                          <a:cs typeface="Arial Bold" panose="020B0704020202020204" pitchFamily="34" charset="0"/>
                        </a:rPr>
                        <a:t>CRITICAL NEEDS LEFT TO ADDRESS</a:t>
                      </a: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Graphik" panose="020B0503030202060203" pitchFamily="34" charset="77"/>
                        <a:ea typeface="+mn-ea"/>
                        <a:cs typeface="Arial Bold" panose="020B0704020202020204" pitchFamily="34" charset="0"/>
                      </a:endParaRPr>
                    </a:p>
                    <a:p>
                      <a:pPr marL="342900" marR="0" lvl="0" indent="-34290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Graphik" panose="020B0503030202060203" pitchFamily="34" charset="77"/>
                          <a:ea typeface="+mn-ea"/>
                          <a:cs typeface="Arial Bold" panose="020B0704020202020204" pitchFamily="34" charset="0"/>
                        </a:rPr>
                        <a:t>Housing and food security</a:t>
                      </a:r>
                    </a:p>
                    <a:p>
                      <a:pPr marL="342900" marR="0" lvl="0" indent="-34290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Graphik" panose="020B0503030202060203" pitchFamily="34" charset="77"/>
                          <a:ea typeface="+mn-ea"/>
                          <a:cs typeface="Arial Bold" panose="020B0704020202020204" pitchFamily="34" charset="0"/>
                        </a:rPr>
                        <a:t>Employment </a:t>
                      </a:r>
                    </a:p>
                    <a:p>
                      <a:pPr marL="342900" marR="0" lvl="0" indent="-34290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Graphik" panose="020B0503030202060203" pitchFamily="34" charset="77"/>
                          <a:ea typeface="+mn-ea"/>
                          <a:cs typeface="Arial Bold" panose="020B0704020202020204" pitchFamily="34" charset="0"/>
                        </a:rPr>
                        <a:t>Follow up medical care</a:t>
                      </a:r>
                    </a:p>
                    <a:p>
                      <a:pPr marL="342900" marR="0" lvl="0" indent="-34290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Graphik" panose="020B0503030202060203" pitchFamily="34" charset="77"/>
                          <a:ea typeface="+mn-ea"/>
                          <a:cs typeface="Arial Bold" panose="020B0704020202020204" pitchFamily="34" charset="0"/>
                        </a:rPr>
                        <a:t>Mental health </a:t>
                      </a:r>
                      <a:r>
                        <a:rPr kumimoji="0" lang="en-US" sz="1600" b="0" i="0" u="none" strike="noStrike" kern="1200" cap="none" spc="0" normalizeH="0" baseline="0" noProof="0" dirty="0">
                          <a:ln>
                            <a:noFill/>
                          </a:ln>
                          <a:solidFill>
                            <a:prstClr val="black"/>
                          </a:solidFill>
                          <a:effectLst/>
                          <a:uLnTx/>
                          <a:uFillTx/>
                          <a:latin typeface="Graphik" panose="020B0503030202060203" pitchFamily="34" charset="77"/>
                          <a:ea typeface="+mn-ea"/>
                          <a:cs typeface="Arial Bold" panose="020B0704020202020204" pitchFamily="34" charset="0"/>
                        </a:rPr>
                        <a:t>services and supports</a:t>
                      </a:r>
                    </a:p>
                    <a:p>
                      <a:pPr marL="342900" marR="0" lvl="0" indent="-34290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Graphik" panose="020B0503030202060203" pitchFamily="34" charset="77"/>
                          <a:ea typeface="+mn-ea"/>
                          <a:cs typeface="Arial Bold" panose="020B0704020202020204" pitchFamily="34" charset="0"/>
                        </a:rPr>
                        <a:t>Operational and infrastructure support </a:t>
                      </a:r>
                      <a:r>
                        <a:rPr kumimoji="0" lang="en-US" sz="1600" b="0" i="0" u="none" strike="noStrike" kern="1200" cap="none" spc="0" normalizeH="0" baseline="0" noProof="0" dirty="0">
                          <a:ln>
                            <a:noFill/>
                          </a:ln>
                          <a:solidFill>
                            <a:prstClr val="black"/>
                          </a:solidFill>
                          <a:effectLst/>
                          <a:uLnTx/>
                          <a:uFillTx/>
                          <a:latin typeface="Graphik" panose="020B0503030202060203" pitchFamily="34" charset="77"/>
                          <a:ea typeface="+mn-ea"/>
                          <a:cs typeface="Arial Bold" panose="020B0704020202020204" pitchFamily="34" charset="0"/>
                        </a:rPr>
                        <a:t>for partner community organizations (e.g., labor and food trucks)</a:t>
                      </a:r>
                    </a:p>
                    <a:p>
                      <a:pPr marL="342900" marR="0" lvl="0" indent="-34290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Graphik" panose="020B0503030202060203" pitchFamily="34" charset="77"/>
                          <a:ea typeface="+mn-ea"/>
                          <a:cs typeface="Arial Bold" panose="020B0704020202020204" pitchFamily="34" charset="0"/>
                        </a:rPr>
                        <a:t>Specific populations, </a:t>
                      </a:r>
                      <a:r>
                        <a:rPr kumimoji="0" lang="en-US" sz="1600" b="0" i="0" u="none" strike="noStrike" kern="1200" cap="none" spc="0" normalizeH="0" baseline="0" noProof="0" dirty="0">
                          <a:ln>
                            <a:noFill/>
                          </a:ln>
                          <a:solidFill>
                            <a:prstClr val="black"/>
                          </a:solidFill>
                          <a:effectLst/>
                          <a:uLnTx/>
                          <a:uFillTx/>
                          <a:latin typeface="Graphik" panose="020B0503030202060203" pitchFamily="34" charset="77"/>
                          <a:ea typeface="+mn-ea"/>
                          <a:cs typeface="Arial Bold" panose="020B0704020202020204" pitchFamily="34" charset="0"/>
                        </a:rPr>
                        <a:t>including undocumented residents, visually impaired/blind, individuals with “disabilities and special needs,” homeless and incarcerated</a:t>
                      </a:r>
                    </a:p>
                  </a:txBody>
                  <a:tcPr marL="182880" marR="182880" marT="137160" marB="137160">
                    <a:lnL w="12700" cap="flat" cmpd="sng" algn="ctr">
                      <a:solidFill>
                        <a:schemeClr val="accent1"/>
                      </a:solidFill>
                      <a:prstDash val="solid"/>
                      <a:round/>
                      <a:headEnd type="none" w="med" len="med"/>
                      <a:tailEnd type="none" w="med" len="me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533290003"/>
                  </a:ext>
                </a:extLst>
              </a:tr>
            </a:tbl>
          </a:graphicData>
        </a:graphic>
      </p:graphicFrame>
      <p:sp>
        <p:nvSpPr>
          <p:cNvPr id="2" name="Rectangle 1">
            <a:extLst>
              <a:ext uri="{FF2B5EF4-FFF2-40B4-BE49-F238E27FC236}">
                <a16:creationId xmlns:a16="http://schemas.microsoft.com/office/drawing/2014/main" id="{9D4053EE-DF18-4EDA-AE26-B1A82AC4A2C3}"/>
              </a:ext>
            </a:extLst>
          </p:cNvPr>
          <p:cNvSpPr/>
          <p:nvPr/>
        </p:nvSpPr>
        <p:spPr>
          <a:xfrm>
            <a:off x="11338491" y="0"/>
            <a:ext cx="853509" cy="33429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2"/>
                </a:solidFill>
              </a:rPr>
              <a:t>1 of 2</a:t>
            </a:r>
          </a:p>
        </p:txBody>
      </p:sp>
    </p:spTree>
    <p:extLst>
      <p:ext uri="{BB962C8B-B14F-4D97-AF65-F5344CB8AC3E}">
        <p14:creationId xmlns:p14="http://schemas.microsoft.com/office/powerpoint/2010/main" val="3883803118"/>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112324-DF73-4AF2-96AB-F8EC4D3EADB5}"/>
              </a:ext>
            </a:extLst>
          </p:cNvPr>
          <p:cNvSpPr txBox="1"/>
          <p:nvPr/>
        </p:nvSpPr>
        <p:spPr>
          <a:xfrm>
            <a:off x="0" y="0"/>
            <a:ext cx="12192000" cy="6858000"/>
          </a:xfrm>
          <a:prstGeom prst="rect">
            <a:avLst/>
          </a:prstGeom>
          <a:solidFill>
            <a:schemeClr val="accent3"/>
          </a:solidFill>
        </p:spPr>
        <p:txBody>
          <a:bodyPr wrap="square" lIns="0" tIns="0" rIns="0" bIns="45720" rtlCol="0">
            <a:spAutoFit/>
          </a:bodyPr>
          <a:lstStyle/>
          <a:p>
            <a:endParaRPr lang="en-US" sz="1600" dirty="0" err="1"/>
          </a:p>
        </p:txBody>
      </p:sp>
      <p:sp>
        <p:nvSpPr>
          <p:cNvPr id="87" name="Title 2">
            <a:extLst>
              <a:ext uri="{FF2B5EF4-FFF2-40B4-BE49-F238E27FC236}">
                <a16:creationId xmlns:a16="http://schemas.microsoft.com/office/drawing/2014/main" id="{6884BCDD-0100-4685-8005-764432823156}"/>
              </a:ext>
            </a:extLst>
          </p:cNvPr>
          <p:cNvSpPr txBox="1">
            <a:spLocks/>
          </p:cNvSpPr>
          <p:nvPr/>
        </p:nvSpPr>
        <p:spPr>
          <a:xfrm>
            <a:off x="457200" y="203483"/>
            <a:ext cx="11430000" cy="630821"/>
          </a:xfrm>
          <a:prstGeom prst="rect">
            <a:avLst/>
          </a:prstGeom>
        </p:spPr>
        <p:txBody>
          <a:bodyPr vert="horz" lIns="0" tIns="198000" rIns="0" bIns="0" rtlCol="0" anchor="ctr" anchorCtr="0">
            <a:spAutoFit/>
          </a:bodyPr>
          <a:lstStyle>
            <a:lvl1pPr marL="0" indent="0" algn="l" defTabSz="914377" rtl="0" eaLnBrk="1" latinLnBrk="0" hangingPunct="1">
              <a:lnSpc>
                <a:spcPct val="70000"/>
              </a:lnSpc>
              <a:spcBef>
                <a:spcPct val="0"/>
              </a:spcBef>
              <a:buNone/>
              <a:defRPr sz="7000" b="1" kern="1200" cap="all" baseline="0">
                <a:solidFill>
                  <a:schemeClr val="tx1"/>
                </a:solidFill>
                <a:latin typeface="+mj-lt"/>
                <a:ea typeface="+mj-ea"/>
                <a:cs typeface="+mj-cs"/>
              </a:defRPr>
            </a:lvl1pPr>
          </a:lstStyle>
          <a:p>
            <a:pPr lvl="0">
              <a:defRPr/>
            </a:pPr>
            <a:r>
              <a:rPr kumimoji="0" lang="en-US" sz="4000" b="1" i="0" u="none" strike="noStrike" kern="1200" cap="all" spc="0" normalizeH="0" baseline="0" noProof="0" dirty="0">
                <a:ln>
                  <a:noFill/>
                </a:ln>
                <a:solidFill>
                  <a:schemeClr val="bg1"/>
                </a:solidFill>
                <a:effectLst/>
                <a:uLnTx/>
                <a:uFillTx/>
                <a:latin typeface="Graphik"/>
                <a:ea typeface="+mj-ea"/>
                <a:cs typeface="+mj-cs"/>
              </a:rPr>
              <a:t>Reflections from subrecipients</a:t>
            </a:r>
          </a:p>
        </p:txBody>
      </p:sp>
      <p:sp>
        <p:nvSpPr>
          <p:cNvPr id="10" name="Slide Number Placeholder 1">
            <a:extLst>
              <a:ext uri="{FF2B5EF4-FFF2-40B4-BE49-F238E27FC236}">
                <a16:creationId xmlns:a16="http://schemas.microsoft.com/office/drawing/2014/main" id="{78250F43-9174-4250-9EB6-E8F7EEA99B4D}"/>
              </a:ext>
            </a:extLst>
          </p:cNvPr>
          <p:cNvSpPr txBox="1">
            <a:spLocks/>
          </p:cNvSpPr>
          <p:nvPr/>
        </p:nvSpPr>
        <p:spPr>
          <a:xfrm>
            <a:off x="11338491" y="6456809"/>
            <a:ext cx="396639" cy="325692"/>
          </a:xfrm>
          <a:prstGeom prst="rect">
            <a:avLst/>
          </a:prstGeom>
        </p:spPr>
        <p:txBody>
          <a:bodyPr vert="horz" lIns="0" tIns="0" rIns="0" bIns="45720" rtlCol="0">
            <a:noAutofit/>
          </a:bodyPr>
          <a:lstStyle>
            <a:lvl1pPr marL="0" indent="0" algn="l" defTabSz="914377" rtl="0" eaLnBrk="1" latinLnBrk="0" hangingPunct="1">
              <a:lnSpc>
                <a:spcPct val="85000"/>
              </a:lnSpc>
              <a:spcBef>
                <a:spcPts val="0"/>
              </a:spcBef>
              <a:buFont typeface="Arial" panose="020B0604020202020204" pitchFamily="34" charset="0"/>
              <a:buNone/>
              <a:defRPr sz="1800" b="1" kern="1200" cap="all" baseline="0">
                <a:solidFill>
                  <a:schemeClr val="bg2"/>
                </a:solidFill>
                <a:latin typeface="+mj-lt"/>
                <a:ea typeface="+mn-ea"/>
                <a:cs typeface="+mn-cs"/>
              </a:defRPr>
            </a:lvl1pPr>
            <a:lvl2pPr marL="0" indent="0" algn="l" defTabSz="914377" rtl="0" eaLnBrk="1" latinLnBrk="0" hangingPunct="1">
              <a:lnSpc>
                <a:spcPct val="90000"/>
              </a:lnSpc>
              <a:spcBef>
                <a:spcPts val="0"/>
              </a:spcBef>
              <a:spcAft>
                <a:spcPts val="1200"/>
              </a:spcAft>
              <a:buFont typeface="Arial" panose="020B0604020202020204" pitchFamily="34" charset="0"/>
              <a:buNone/>
              <a:defRPr sz="2800" kern="1200">
                <a:solidFill>
                  <a:schemeClr val="tx1"/>
                </a:solidFill>
                <a:latin typeface="+mn-lt"/>
                <a:ea typeface="+mn-ea"/>
                <a:cs typeface="+mn-cs"/>
              </a:defRPr>
            </a:lvl2pPr>
            <a:lvl3pPr marL="0" indent="0" algn="l" defTabSz="914377" rtl="0" eaLnBrk="1" latinLnBrk="0" hangingPunct="1">
              <a:lnSpc>
                <a:spcPct val="11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73034" indent="-169858" algn="l" defTabSz="914377" rtl="0" eaLnBrk="1" latinLnBrk="0" hangingPunct="1">
              <a:lnSpc>
                <a:spcPct val="11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346066" indent="-177796" algn="l" defTabSz="914377" rtl="0" eaLnBrk="1" latinLnBrk="0" hangingPunct="1">
              <a:lnSpc>
                <a:spcPct val="110000"/>
              </a:lnSpc>
              <a:spcBef>
                <a:spcPts val="0"/>
              </a:spcBef>
              <a:spcAft>
                <a:spcPts val="0"/>
              </a:spcAft>
              <a:buFont typeface="Graphik" panose="020B0503030202060203" pitchFamily="34" charset="0"/>
              <a:buChar char="–"/>
              <a:defRPr sz="1400" kern="1200">
                <a:solidFill>
                  <a:schemeClr val="tx1"/>
                </a:solidFill>
                <a:latin typeface="+mn-lt"/>
                <a:ea typeface="+mn-ea"/>
                <a:cs typeface="+mn-cs"/>
              </a:defRPr>
            </a:lvl5pPr>
            <a:lvl6pPr marL="512750" indent="-17303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0" indent="0" algn="l" defTabSz="914377" rtl="0" eaLnBrk="1" latinLnBrk="0" hangingPunct="1">
              <a:lnSpc>
                <a:spcPct val="90000"/>
              </a:lnSpc>
              <a:spcBef>
                <a:spcPts val="800"/>
              </a:spcBef>
              <a:buFont typeface="Arial" panose="020B0604020202020204" pitchFamily="34" charset="0"/>
              <a:buNone/>
              <a:defRPr sz="1200" b="1" kern="1200" cap="all" baseline="0">
                <a:solidFill>
                  <a:schemeClr val="tx1"/>
                </a:solidFill>
                <a:latin typeface="+mj-lt"/>
                <a:ea typeface="+mn-ea"/>
                <a:cs typeface="+mn-cs"/>
              </a:defRPr>
            </a:lvl7pPr>
            <a:lvl8pPr marL="0" indent="0" algn="l" defTabSz="914377" rtl="0" eaLnBrk="1" latinLnBrk="0" hangingPunct="1">
              <a:lnSpc>
                <a:spcPct val="100000"/>
              </a:lnSpc>
              <a:spcBef>
                <a:spcPts val="0"/>
              </a:spcBef>
              <a:spcAft>
                <a:spcPts val="800"/>
              </a:spcAft>
              <a:buFont typeface="Arial" panose="020B0604020202020204" pitchFamily="34" charset="0"/>
              <a:buNone/>
              <a:defRPr sz="1800" kern="1200" baseline="0">
                <a:solidFill>
                  <a:schemeClr val="tx1"/>
                </a:solidFill>
                <a:latin typeface="+mn-lt"/>
                <a:ea typeface="+mn-ea"/>
                <a:cs typeface="+mn-cs"/>
              </a:defRPr>
            </a:lvl8pPr>
            <a:lvl9pPr marL="0" indent="0" algn="l" defTabSz="914377" rtl="0" eaLnBrk="1" latinLnBrk="0" hangingPunct="1">
              <a:lnSpc>
                <a:spcPct val="11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9pPr>
          </a:lstStyle>
          <a:p>
            <a:pPr algn="r"/>
            <a:fld id="{4F9AC08D-23A9-440E-BCB9-AA1E9877CC38}" type="slidenum">
              <a:rPr lang="en-US" sz="1200" b="0" smtClean="0">
                <a:solidFill>
                  <a:schemeClr val="bg1">
                    <a:lumMod val="50000"/>
                  </a:schemeClr>
                </a:solidFill>
              </a:rPr>
              <a:pPr algn="r"/>
              <a:t>6</a:t>
            </a:fld>
            <a:endParaRPr lang="en-US" sz="1200" b="0" dirty="0">
              <a:solidFill>
                <a:schemeClr val="bg1">
                  <a:lumMod val="50000"/>
                </a:schemeClr>
              </a:solidFill>
            </a:endParaRPr>
          </a:p>
        </p:txBody>
      </p:sp>
      <p:graphicFrame>
        <p:nvGraphicFramePr>
          <p:cNvPr id="5" name="Table 4">
            <a:extLst>
              <a:ext uri="{FF2B5EF4-FFF2-40B4-BE49-F238E27FC236}">
                <a16:creationId xmlns:a16="http://schemas.microsoft.com/office/drawing/2014/main" id="{DC5EAF1A-0960-4FD1-83F9-E245213B4BCA}"/>
              </a:ext>
            </a:extLst>
          </p:cNvPr>
          <p:cNvGraphicFramePr>
            <a:graphicFrameLocks noGrp="1"/>
          </p:cNvGraphicFramePr>
          <p:nvPr>
            <p:extLst>
              <p:ext uri="{D42A27DB-BD31-4B8C-83A1-F6EECF244321}">
                <p14:modId xmlns:p14="http://schemas.microsoft.com/office/powerpoint/2010/main" val="4124053800"/>
              </p:ext>
            </p:extLst>
          </p:nvPr>
        </p:nvGraphicFramePr>
        <p:xfrm>
          <a:off x="0" y="1767829"/>
          <a:ext cx="12192000" cy="3925048"/>
        </p:xfrm>
        <a:graphic>
          <a:graphicData uri="http://schemas.openxmlformats.org/drawingml/2006/table">
            <a:tbl>
              <a:tblPr firstRow="1" bandRow="1">
                <a:tableStyleId>{F2DE63D5-997A-4646-A377-4702673A728D}</a:tableStyleId>
              </a:tblPr>
              <a:tblGrid>
                <a:gridCol w="12192000">
                  <a:extLst>
                    <a:ext uri="{9D8B030D-6E8A-4147-A177-3AD203B41FA5}">
                      <a16:colId xmlns:a16="http://schemas.microsoft.com/office/drawing/2014/main" val="4187742464"/>
                    </a:ext>
                  </a:extLst>
                </a:gridCol>
              </a:tblGrid>
              <a:tr h="3925048">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chemeClr val="tx1"/>
                        </a:solidFill>
                        <a:effectLst/>
                        <a:uLnTx/>
                        <a:uFillTx/>
                        <a:latin typeface="Graphik" panose="020B0503030202060203" pitchFamily="34" charset="77"/>
                        <a:ea typeface="+mn-ea"/>
                        <a:cs typeface="Arial Bold" panose="020B0704020202020204" pitchFamily="34" charset="0"/>
                      </a:endParaRP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chemeClr val="accent1"/>
                          </a:solidFill>
                          <a:effectLst/>
                          <a:uLnTx/>
                          <a:uFillTx/>
                          <a:latin typeface="Graphik" panose="020B0503030202060203" pitchFamily="34" charset="77"/>
                          <a:ea typeface="+mn-ea"/>
                          <a:cs typeface="Arial Bold" panose="020B0704020202020204" pitchFamily="34" charset="0"/>
                        </a:rPr>
                        <a:t>LESSONS LEARNED</a:t>
                      </a: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chemeClr val="tx1"/>
                        </a:solidFill>
                        <a:effectLst/>
                        <a:uLnTx/>
                        <a:uFillTx/>
                        <a:latin typeface="Graphik" panose="020B0503030202060203" pitchFamily="34" charset="77"/>
                        <a:ea typeface="+mn-ea"/>
                        <a:cs typeface="Arial Bold" panose="020B0704020202020204" pitchFamily="34" charset="0"/>
                      </a:endParaRPr>
                    </a:p>
                    <a:p>
                      <a:pPr marL="342900" marR="0" lvl="0" indent="-342900" algn="l" defTabSz="914377" rtl="0" eaLnBrk="1" fontAlgn="auto" latinLnBrk="0" hangingPunct="1">
                        <a:lnSpc>
                          <a:spcPct val="150000"/>
                        </a:lnSpc>
                        <a:spcBef>
                          <a:spcPts val="0"/>
                        </a:spcBef>
                        <a:spcAft>
                          <a:spcPts val="0"/>
                        </a:spcAft>
                        <a:buClrTx/>
                        <a:buSzTx/>
                        <a:buFont typeface="+mj-lt"/>
                        <a:buAutoNum type="arabicPeriod"/>
                        <a:tabLst/>
                        <a:defRPr/>
                      </a:pPr>
                      <a:r>
                        <a:rPr kumimoji="0" lang="en-US" sz="1400" b="1" i="0" u="none" strike="noStrike" kern="1200" cap="none" spc="0" normalizeH="0" baseline="0" noProof="0">
                          <a:ln>
                            <a:noFill/>
                          </a:ln>
                          <a:solidFill>
                            <a:schemeClr val="tx1"/>
                          </a:solidFill>
                          <a:effectLst/>
                          <a:uLnTx/>
                          <a:uFillTx/>
                          <a:latin typeface="Graphik" panose="020B0503030202060203" pitchFamily="34" charset="77"/>
                          <a:ea typeface="+mn-ea"/>
                          <a:cs typeface="Arial Bold" panose="020B0704020202020204" pitchFamily="34" charset="0"/>
                        </a:rPr>
                        <a:t>Collaboration: </a:t>
                      </a:r>
                      <a:r>
                        <a:rPr kumimoji="0" lang="en-US" sz="1400" b="0" i="0" u="none" strike="noStrike" kern="1200" cap="none" spc="0" normalizeH="0" baseline="0" noProof="0">
                          <a:ln>
                            <a:noFill/>
                          </a:ln>
                          <a:solidFill>
                            <a:schemeClr val="tx1"/>
                          </a:solidFill>
                          <a:effectLst/>
                          <a:uLnTx/>
                          <a:uFillTx/>
                          <a:latin typeface="Graphik" panose="020B0503030202060203" pitchFamily="34" charset="77"/>
                          <a:ea typeface="+mn-ea"/>
                          <a:cs typeface="Arial Bold" panose="020B0704020202020204" pitchFamily="34" charset="0"/>
                        </a:rPr>
                        <a:t>Bring the right people/partners to the table from strategy formation/proposal development through implementation</a:t>
                      </a:r>
                    </a:p>
                    <a:p>
                      <a:pPr marL="342900" marR="0" lvl="0" indent="-342900" algn="l" defTabSz="914377" rtl="0" eaLnBrk="1" fontAlgn="auto" latinLnBrk="0" hangingPunct="1">
                        <a:lnSpc>
                          <a:spcPct val="150000"/>
                        </a:lnSpc>
                        <a:spcBef>
                          <a:spcPts val="0"/>
                        </a:spcBef>
                        <a:spcAft>
                          <a:spcPts val="0"/>
                        </a:spcAft>
                        <a:buClrTx/>
                        <a:buSzTx/>
                        <a:buFont typeface="+mj-lt"/>
                        <a:buAutoNum type="arabicPeriod"/>
                        <a:tabLst/>
                        <a:defRPr/>
                      </a:pPr>
                      <a:r>
                        <a:rPr kumimoji="0" lang="en-US" sz="1400" b="1" i="0" u="none" strike="noStrike" kern="1200" cap="none" spc="0" normalizeH="0" baseline="0" noProof="0">
                          <a:ln>
                            <a:noFill/>
                          </a:ln>
                          <a:solidFill>
                            <a:schemeClr val="tx1"/>
                          </a:solidFill>
                          <a:effectLst/>
                          <a:uLnTx/>
                          <a:uFillTx/>
                          <a:latin typeface="Graphik" panose="020B0503030202060203" pitchFamily="34" charset="77"/>
                          <a:ea typeface="+mn-ea"/>
                          <a:cs typeface="Arial Bold" panose="020B0704020202020204" pitchFamily="34" charset="0"/>
                        </a:rPr>
                        <a:t>Knowledge Sharing</a:t>
                      </a:r>
                      <a:r>
                        <a:rPr kumimoji="0" lang="en-US" sz="1400" b="0" i="0" u="none" strike="noStrike" kern="1200" cap="none" spc="0" normalizeH="0" baseline="0" noProof="0">
                          <a:ln>
                            <a:noFill/>
                          </a:ln>
                          <a:solidFill>
                            <a:schemeClr val="tx1"/>
                          </a:solidFill>
                          <a:effectLst/>
                          <a:uLnTx/>
                          <a:uFillTx/>
                          <a:latin typeface="Graphik" panose="020B0503030202060203" pitchFamily="34" charset="77"/>
                          <a:ea typeface="+mn-ea"/>
                          <a:cs typeface="Arial Bold" panose="020B0704020202020204" pitchFamily="34" charset="0"/>
                        </a:rPr>
                        <a:t>: Ensure everyone involved understands the full project scope; cross-train employees</a:t>
                      </a:r>
                    </a:p>
                    <a:p>
                      <a:pPr marL="342900" marR="0" lvl="0" indent="-342900" algn="l" defTabSz="914377" rtl="0" eaLnBrk="1" fontAlgn="auto" latinLnBrk="0" hangingPunct="1">
                        <a:lnSpc>
                          <a:spcPct val="150000"/>
                        </a:lnSpc>
                        <a:spcBef>
                          <a:spcPts val="0"/>
                        </a:spcBef>
                        <a:spcAft>
                          <a:spcPts val="0"/>
                        </a:spcAft>
                        <a:buClrTx/>
                        <a:buSzTx/>
                        <a:buFont typeface="+mj-lt"/>
                        <a:buAutoNum type="arabicPeriod"/>
                        <a:tabLst/>
                        <a:defRPr/>
                      </a:pPr>
                      <a:r>
                        <a:rPr kumimoji="0" lang="en-US" sz="1400" b="1" i="0" u="none" strike="noStrike" kern="1200" cap="none" spc="0" normalizeH="0" baseline="0" noProof="0">
                          <a:ln>
                            <a:noFill/>
                          </a:ln>
                          <a:solidFill>
                            <a:schemeClr val="tx1"/>
                          </a:solidFill>
                          <a:effectLst/>
                          <a:uLnTx/>
                          <a:uFillTx/>
                          <a:latin typeface="Graphik" panose="020B0503030202060203" pitchFamily="34" charset="77"/>
                          <a:ea typeface="+mn-ea"/>
                          <a:cs typeface="Arial Bold" panose="020B0704020202020204" pitchFamily="34" charset="0"/>
                        </a:rPr>
                        <a:t>Feedback &amp; Adaptability: </a:t>
                      </a:r>
                      <a:r>
                        <a:rPr kumimoji="0" lang="en-US" sz="1400" b="0" i="0" u="none" strike="noStrike" kern="1200" cap="none" spc="0" normalizeH="0" baseline="0" noProof="0">
                          <a:ln>
                            <a:noFill/>
                          </a:ln>
                          <a:solidFill>
                            <a:schemeClr val="tx1"/>
                          </a:solidFill>
                          <a:effectLst/>
                          <a:uLnTx/>
                          <a:uFillTx/>
                          <a:latin typeface="Graphik" panose="020B0503030202060203" pitchFamily="34" charset="77"/>
                          <a:ea typeface="+mn-ea"/>
                          <a:cs typeface="Arial Bold" panose="020B0704020202020204" pitchFamily="34" charset="0"/>
                        </a:rPr>
                        <a:t>Seek feedback early and often and be flexible to try new things</a:t>
                      </a:r>
                    </a:p>
                    <a:p>
                      <a:pPr marL="342900" marR="0" lvl="0" indent="-342900" algn="l" defTabSz="914377" rtl="0" eaLnBrk="1" fontAlgn="auto" latinLnBrk="0" hangingPunct="1">
                        <a:lnSpc>
                          <a:spcPct val="150000"/>
                        </a:lnSpc>
                        <a:spcBef>
                          <a:spcPts val="0"/>
                        </a:spcBef>
                        <a:spcAft>
                          <a:spcPts val="0"/>
                        </a:spcAft>
                        <a:buClrTx/>
                        <a:buSzTx/>
                        <a:buFont typeface="+mj-lt"/>
                        <a:buAutoNum type="arabicPeriod"/>
                        <a:tabLst/>
                        <a:defRPr/>
                      </a:pPr>
                      <a:r>
                        <a:rPr kumimoji="0" lang="en-US" sz="1400" b="1" i="0" u="none" strike="noStrike" kern="1200" cap="none" spc="0" normalizeH="0" baseline="0" noProof="0">
                          <a:ln>
                            <a:noFill/>
                          </a:ln>
                          <a:solidFill>
                            <a:schemeClr val="tx1"/>
                          </a:solidFill>
                          <a:effectLst/>
                          <a:uLnTx/>
                          <a:uFillTx/>
                          <a:latin typeface="Graphik" panose="020B0503030202060203" pitchFamily="34" charset="77"/>
                          <a:ea typeface="+mn-ea"/>
                          <a:cs typeface="Arial Bold" panose="020B0704020202020204" pitchFamily="34" charset="0"/>
                        </a:rPr>
                        <a:t>Project Management: </a:t>
                      </a:r>
                      <a:r>
                        <a:rPr kumimoji="0" lang="en-US" sz="1400" b="0" i="0" u="none" strike="noStrike" kern="1200" cap="none" spc="0" normalizeH="0" baseline="0" noProof="0">
                          <a:ln>
                            <a:noFill/>
                          </a:ln>
                          <a:solidFill>
                            <a:schemeClr val="tx1"/>
                          </a:solidFill>
                          <a:effectLst/>
                          <a:uLnTx/>
                          <a:uFillTx/>
                          <a:latin typeface="Graphik" panose="020B0503030202060203" pitchFamily="34" charset="77"/>
                          <a:ea typeface="+mn-ea"/>
                          <a:cs typeface="Arial Bold" panose="020B0704020202020204" pitchFamily="34" charset="0"/>
                        </a:rPr>
                        <a:t>Build PMO capacity and have frequent check-ins with team and partners</a:t>
                      </a:r>
                    </a:p>
                    <a:p>
                      <a:pPr marL="342900" marR="0" lvl="0" indent="-342900" algn="l" defTabSz="914377" rtl="0" eaLnBrk="1" fontAlgn="auto" latinLnBrk="0" hangingPunct="1">
                        <a:lnSpc>
                          <a:spcPct val="150000"/>
                        </a:lnSpc>
                        <a:spcBef>
                          <a:spcPts val="0"/>
                        </a:spcBef>
                        <a:spcAft>
                          <a:spcPts val="0"/>
                        </a:spcAft>
                        <a:buClrTx/>
                        <a:buSzTx/>
                        <a:buFont typeface="+mj-lt"/>
                        <a:buAutoNum type="arabicPeriod"/>
                        <a:tabLst/>
                        <a:defRPr/>
                      </a:pPr>
                      <a:r>
                        <a:rPr kumimoji="0" lang="en-US" sz="1400" b="1" i="0" u="none" strike="noStrike" kern="1200" cap="none" spc="0" normalizeH="0" baseline="0" noProof="0">
                          <a:ln>
                            <a:noFill/>
                          </a:ln>
                          <a:solidFill>
                            <a:schemeClr val="tx1"/>
                          </a:solidFill>
                          <a:effectLst/>
                          <a:uLnTx/>
                          <a:uFillTx/>
                          <a:latin typeface="Graphik" panose="020B0503030202060203" pitchFamily="34" charset="77"/>
                          <a:ea typeface="+mn-ea"/>
                          <a:cs typeface="Arial Bold" panose="020B0704020202020204" pitchFamily="34" charset="0"/>
                        </a:rPr>
                        <a:t>Support: </a:t>
                      </a:r>
                      <a:r>
                        <a:rPr kumimoji="0" lang="en-US" sz="1400" b="0" i="0" u="none" strike="noStrike" kern="1200" cap="none" spc="0" normalizeH="0" baseline="0" noProof="0">
                          <a:ln>
                            <a:noFill/>
                          </a:ln>
                          <a:solidFill>
                            <a:schemeClr val="tx1"/>
                          </a:solidFill>
                          <a:effectLst/>
                          <a:uLnTx/>
                          <a:uFillTx/>
                          <a:latin typeface="Graphik" panose="020B0503030202060203" pitchFamily="34" charset="77"/>
                          <a:ea typeface="+mn-ea"/>
                          <a:cs typeface="Arial Bold" panose="020B0704020202020204" pitchFamily="34" charset="0"/>
                        </a:rPr>
                        <a:t>Provide the people doing the work with support and resources for their own self-care</a:t>
                      </a:r>
                    </a:p>
                    <a:p>
                      <a:pPr marL="342900" marR="0" lvl="0" indent="-342900" algn="l" defTabSz="914377" rtl="0" eaLnBrk="1" fontAlgn="auto" latinLnBrk="0" hangingPunct="1">
                        <a:lnSpc>
                          <a:spcPct val="150000"/>
                        </a:lnSpc>
                        <a:spcBef>
                          <a:spcPts val="0"/>
                        </a:spcBef>
                        <a:spcAft>
                          <a:spcPts val="0"/>
                        </a:spcAft>
                        <a:buClrTx/>
                        <a:buSzTx/>
                        <a:buFont typeface="+mj-lt"/>
                        <a:buAutoNum type="arabicPeriod"/>
                        <a:tabLst/>
                        <a:defRPr/>
                      </a:pPr>
                      <a:r>
                        <a:rPr kumimoji="0" lang="en-US" sz="1400" b="1" i="0" u="none" strike="noStrike" kern="1200" cap="none" spc="0" normalizeH="0" baseline="0" noProof="0">
                          <a:ln>
                            <a:noFill/>
                          </a:ln>
                          <a:solidFill>
                            <a:schemeClr val="tx1"/>
                          </a:solidFill>
                          <a:effectLst/>
                          <a:uLnTx/>
                          <a:uFillTx/>
                          <a:latin typeface="Graphik" panose="020B0503030202060203" pitchFamily="34" charset="77"/>
                          <a:ea typeface="+mn-ea"/>
                          <a:cs typeface="Arial Bold" panose="020B0704020202020204" pitchFamily="34" charset="0"/>
                        </a:rPr>
                        <a:t>Rapport</a:t>
                      </a:r>
                      <a:r>
                        <a:rPr kumimoji="0" lang="en-US" sz="1400" b="0" i="0" u="none" strike="noStrike" kern="1200" cap="none" spc="0" normalizeH="0" baseline="0" noProof="0">
                          <a:ln>
                            <a:noFill/>
                          </a:ln>
                          <a:solidFill>
                            <a:schemeClr val="tx1"/>
                          </a:solidFill>
                          <a:effectLst/>
                          <a:uLnTx/>
                          <a:uFillTx/>
                          <a:latin typeface="Graphik" panose="020B0503030202060203" pitchFamily="34" charset="77"/>
                          <a:ea typeface="+mn-ea"/>
                          <a:cs typeface="Arial Bold" panose="020B0704020202020204" pitchFamily="34" charset="0"/>
                        </a:rPr>
                        <a:t>: Allow ample time to educate and build trust with clients/beneficiaries</a:t>
                      </a:r>
                    </a:p>
                    <a:p>
                      <a:pPr marL="342900" marR="0" lvl="0" indent="-342900" algn="l" defTabSz="914377" rtl="0" eaLnBrk="1" fontAlgn="auto" latinLnBrk="0" hangingPunct="1">
                        <a:lnSpc>
                          <a:spcPct val="150000"/>
                        </a:lnSpc>
                        <a:spcBef>
                          <a:spcPts val="0"/>
                        </a:spcBef>
                        <a:spcAft>
                          <a:spcPts val="0"/>
                        </a:spcAft>
                        <a:buClrTx/>
                        <a:buSzTx/>
                        <a:buFont typeface="+mj-lt"/>
                        <a:buAutoNum type="arabicPeriod"/>
                        <a:tabLst/>
                        <a:defRPr/>
                      </a:pPr>
                      <a:r>
                        <a:rPr kumimoji="0" lang="en-US" sz="1400" b="1" i="0" u="none" strike="noStrike" kern="1200" cap="none" spc="0" normalizeH="0" baseline="0" noProof="0">
                          <a:ln>
                            <a:noFill/>
                          </a:ln>
                          <a:solidFill>
                            <a:schemeClr val="tx1"/>
                          </a:solidFill>
                          <a:effectLst/>
                          <a:uLnTx/>
                          <a:uFillTx/>
                          <a:latin typeface="Graphik" panose="020B0503030202060203" pitchFamily="34" charset="77"/>
                          <a:ea typeface="+mn-ea"/>
                          <a:cs typeface="Arial Bold" panose="020B0704020202020204" pitchFamily="34" charset="0"/>
                        </a:rPr>
                        <a:t>Outreach: </a:t>
                      </a:r>
                      <a:r>
                        <a:rPr kumimoji="0" lang="en-US" sz="1400" b="0" i="0" u="none" strike="noStrike" kern="1200" cap="none" spc="0" normalizeH="0" baseline="0" noProof="0">
                          <a:ln>
                            <a:noFill/>
                          </a:ln>
                          <a:solidFill>
                            <a:schemeClr val="tx1"/>
                          </a:solidFill>
                          <a:effectLst/>
                          <a:uLnTx/>
                          <a:uFillTx/>
                          <a:latin typeface="Graphik" panose="020B0503030202060203" pitchFamily="34" charset="77"/>
                          <a:ea typeface="+mn-ea"/>
                          <a:cs typeface="Arial Bold" panose="020B0704020202020204" pitchFamily="34" charset="0"/>
                        </a:rPr>
                        <a:t>Early and strategic marketing and communication are essential; word of mouth key</a:t>
                      </a:r>
                    </a:p>
                    <a:p>
                      <a:pPr marL="342900" marR="0" lvl="0" indent="-342900" algn="l" defTabSz="914377" rtl="0" eaLnBrk="1" fontAlgn="auto" latinLnBrk="0" hangingPunct="1">
                        <a:lnSpc>
                          <a:spcPct val="150000"/>
                        </a:lnSpc>
                        <a:spcBef>
                          <a:spcPts val="0"/>
                        </a:spcBef>
                        <a:spcAft>
                          <a:spcPts val="0"/>
                        </a:spcAft>
                        <a:buClrTx/>
                        <a:buSzTx/>
                        <a:buFont typeface="+mj-lt"/>
                        <a:buAutoNum type="arabicPeriod"/>
                        <a:tabLst/>
                        <a:defRPr/>
                      </a:pPr>
                      <a:r>
                        <a:rPr kumimoji="0" lang="en-US" sz="1400" b="1" i="0" u="none" strike="noStrike" kern="1200" cap="none" spc="0" normalizeH="0" baseline="0" noProof="0">
                          <a:ln>
                            <a:noFill/>
                          </a:ln>
                          <a:solidFill>
                            <a:schemeClr val="tx1"/>
                          </a:solidFill>
                          <a:effectLst/>
                          <a:uLnTx/>
                          <a:uFillTx/>
                          <a:latin typeface="Graphik" panose="020B0503030202060203" pitchFamily="34" charset="77"/>
                          <a:ea typeface="+mn-ea"/>
                          <a:cs typeface="Arial Bold" panose="020B0704020202020204" pitchFamily="34" charset="0"/>
                        </a:rPr>
                        <a:t>Risk Mitigation: </a:t>
                      </a:r>
                      <a:r>
                        <a:rPr kumimoji="0" lang="en-US" sz="1400" b="0" i="0" u="none" strike="noStrike" kern="1200" cap="none" spc="0" normalizeH="0" baseline="0" noProof="0">
                          <a:ln>
                            <a:noFill/>
                          </a:ln>
                          <a:solidFill>
                            <a:schemeClr val="tx1"/>
                          </a:solidFill>
                          <a:effectLst/>
                          <a:uLnTx/>
                          <a:uFillTx/>
                          <a:latin typeface="Graphik" panose="020B0503030202060203" pitchFamily="34" charset="77"/>
                          <a:ea typeface="+mn-ea"/>
                          <a:cs typeface="Arial Bold" panose="020B0704020202020204" pitchFamily="34" charset="0"/>
                        </a:rPr>
                        <a:t>Not everything can be implemented in a rapid response manner – create contingency plans!</a:t>
                      </a:r>
                      <a:endParaRPr kumimoji="0" lang="en-US" sz="1400" b="0" i="0" u="none" strike="noStrike" kern="1200" cap="none" spc="0" normalizeH="0" baseline="0" noProof="0" dirty="0">
                        <a:ln>
                          <a:noFill/>
                        </a:ln>
                        <a:solidFill>
                          <a:schemeClr val="tx1"/>
                        </a:solidFill>
                        <a:effectLst/>
                        <a:uLnTx/>
                        <a:uFillTx/>
                        <a:latin typeface="Graphik" panose="020B0503030202060203" pitchFamily="34" charset="77"/>
                        <a:ea typeface="+mn-ea"/>
                        <a:cs typeface="Arial Bold" panose="020B0704020202020204" pitchFamily="34" charset="0"/>
                      </a:endParaRPr>
                    </a:p>
                  </a:txBody>
                  <a:tcPr marL="182880" marR="182880" marT="137160" marB="137160">
                    <a:lnL w="12700" cap="flat" cmpd="sng" algn="ctr">
                      <a:noFill/>
                      <a:prstDash val="solid"/>
                      <a:round/>
                      <a:headEnd type="none" w="med" len="med"/>
                      <a:tailEnd type="none" w="med" len="me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33290003"/>
                  </a:ext>
                </a:extLst>
              </a:tr>
            </a:tbl>
          </a:graphicData>
        </a:graphic>
      </p:graphicFrame>
      <p:sp>
        <p:nvSpPr>
          <p:cNvPr id="8" name="Rectangle 7">
            <a:extLst>
              <a:ext uri="{FF2B5EF4-FFF2-40B4-BE49-F238E27FC236}">
                <a16:creationId xmlns:a16="http://schemas.microsoft.com/office/drawing/2014/main" id="{04AA92F7-0F97-4A64-98E8-780BC780A37B}"/>
              </a:ext>
            </a:extLst>
          </p:cNvPr>
          <p:cNvSpPr/>
          <p:nvPr/>
        </p:nvSpPr>
        <p:spPr>
          <a:xfrm>
            <a:off x="11338491" y="0"/>
            <a:ext cx="853509" cy="33429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2"/>
                </a:solidFill>
              </a:rPr>
              <a:t>2 of 2</a:t>
            </a:r>
          </a:p>
        </p:txBody>
      </p:sp>
    </p:spTree>
    <p:extLst>
      <p:ext uri="{BB962C8B-B14F-4D97-AF65-F5344CB8AC3E}">
        <p14:creationId xmlns:p14="http://schemas.microsoft.com/office/powerpoint/2010/main" val="7339014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7BDD36-5DAE-4192-8ECB-CA1A23DC4CFB}"/>
              </a:ext>
            </a:extLst>
          </p:cNvPr>
          <p:cNvSpPr>
            <a:spLocks noGrp="1"/>
          </p:cNvSpPr>
          <p:nvPr>
            <p:ph type="title"/>
          </p:nvPr>
        </p:nvSpPr>
        <p:spPr/>
        <p:txBody>
          <a:bodyPr/>
          <a:lstStyle/>
          <a:p>
            <a:r>
              <a:rPr lang="en-US" dirty="0"/>
              <a:t>how subrecipient organizations experienced the grant</a:t>
            </a:r>
          </a:p>
        </p:txBody>
      </p:sp>
      <p:sp>
        <p:nvSpPr>
          <p:cNvPr id="35" name="TextBox 34">
            <a:extLst>
              <a:ext uri="{FF2B5EF4-FFF2-40B4-BE49-F238E27FC236}">
                <a16:creationId xmlns:a16="http://schemas.microsoft.com/office/drawing/2014/main" id="{ECD1021B-FA92-4413-B25C-D2EB77CEFFAD}"/>
              </a:ext>
            </a:extLst>
          </p:cNvPr>
          <p:cNvSpPr txBox="1"/>
          <p:nvPr/>
        </p:nvSpPr>
        <p:spPr>
          <a:xfrm>
            <a:off x="4699151" y="4941289"/>
            <a:ext cx="2271599" cy="954107"/>
          </a:xfrm>
          <a:prstGeom prst="rect">
            <a:avLst/>
          </a:prstGeom>
          <a:noFill/>
        </p:spPr>
        <p:txBody>
          <a:bodyPr wrap="square" rtlCol="0">
            <a:spAutoFit/>
          </a:bodyPr>
          <a:lstStyle/>
          <a:p>
            <a:r>
              <a:rPr lang="en-US" sz="1400" dirty="0"/>
              <a:t>“This </a:t>
            </a:r>
            <a:r>
              <a:rPr lang="en-US" sz="1400" b="1" dirty="0">
                <a:solidFill>
                  <a:schemeClr val="accent1"/>
                </a:solidFill>
              </a:rPr>
              <a:t>support was far above and beyond </a:t>
            </a:r>
            <a:r>
              <a:rPr lang="en-US" sz="1400" dirty="0"/>
              <a:t>what we typically see from grant funders.”</a:t>
            </a:r>
          </a:p>
        </p:txBody>
      </p:sp>
      <p:sp>
        <p:nvSpPr>
          <p:cNvPr id="23" name="Freeform 300">
            <a:extLst>
              <a:ext uri="{FF2B5EF4-FFF2-40B4-BE49-F238E27FC236}">
                <a16:creationId xmlns:a16="http://schemas.microsoft.com/office/drawing/2014/main" id="{7C160E48-3043-4622-BEA0-13499D902783}"/>
              </a:ext>
            </a:extLst>
          </p:cNvPr>
          <p:cNvSpPr>
            <a:spLocks noEditPoints="1"/>
          </p:cNvSpPr>
          <p:nvPr/>
        </p:nvSpPr>
        <p:spPr bwMode="auto">
          <a:xfrm>
            <a:off x="4522569" y="4591966"/>
            <a:ext cx="2572812" cy="2289750"/>
          </a:xfrm>
          <a:custGeom>
            <a:avLst/>
            <a:gdLst>
              <a:gd name="T0" fmla="*/ 731 w 767"/>
              <a:gd name="T1" fmla="*/ 19 h 241"/>
              <a:gd name="T2" fmla="*/ 664 w 767"/>
              <a:gd name="T3" fmla="*/ 5 h 241"/>
              <a:gd name="T4" fmla="*/ 556 w 767"/>
              <a:gd name="T5" fmla="*/ 4 h 241"/>
              <a:gd name="T6" fmla="*/ 349 w 767"/>
              <a:gd name="T7" fmla="*/ 4 h 241"/>
              <a:gd name="T8" fmla="*/ 123 w 767"/>
              <a:gd name="T9" fmla="*/ 13 h 241"/>
              <a:gd name="T10" fmla="*/ 43 w 767"/>
              <a:gd name="T11" fmla="*/ 24 h 241"/>
              <a:gd name="T12" fmla="*/ 15 w 767"/>
              <a:gd name="T13" fmla="*/ 35 h 241"/>
              <a:gd name="T14" fmla="*/ 8 w 767"/>
              <a:gd name="T15" fmla="*/ 44 h 241"/>
              <a:gd name="T16" fmla="*/ 8 w 767"/>
              <a:gd name="T17" fmla="*/ 46 h 241"/>
              <a:gd name="T18" fmla="*/ 1 w 767"/>
              <a:gd name="T19" fmla="*/ 93 h 241"/>
              <a:gd name="T20" fmla="*/ 1 w 767"/>
              <a:gd name="T21" fmla="*/ 139 h 241"/>
              <a:gd name="T22" fmla="*/ 52 w 767"/>
              <a:gd name="T23" fmla="*/ 169 h 241"/>
              <a:gd name="T24" fmla="*/ 42 w 767"/>
              <a:gd name="T25" fmla="*/ 210 h 241"/>
              <a:gd name="T26" fmla="*/ 55 w 767"/>
              <a:gd name="T27" fmla="*/ 231 h 241"/>
              <a:gd name="T28" fmla="*/ 132 w 767"/>
              <a:gd name="T29" fmla="*/ 170 h 241"/>
              <a:gd name="T30" fmla="*/ 410 w 767"/>
              <a:gd name="T31" fmla="*/ 160 h 241"/>
              <a:gd name="T32" fmla="*/ 692 w 767"/>
              <a:gd name="T33" fmla="*/ 154 h 241"/>
              <a:gd name="T34" fmla="*/ 709 w 767"/>
              <a:gd name="T35" fmla="*/ 150 h 241"/>
              <a:gd name="T36" fmla="*/ 732 w 767"/>
              <a:gd name="T37" fmla="*/ 140 h 241"/>
              <a:gd name="T38" fmla="*/ 731 w 767"/>
              <a:gd name="T39" fmla="*/ 19 h 241"/>
              <a:gd name="T40" fmla="*/ 730 w 767"/>
              <a:gd name="T41" fmla="*/ 117 h 241"/>
              <a:gd name="T42" fmla="*/ 709 w 767"/>
              <a:gd name="T43" fmla="*/ 139 h 241"/>
              <a:gd name="T44" fmla="*/ 676 w 767"/>
              <a:gd name="T45" fmla="*/ 140 h 241"/>
              <a:gd name="T46" fmla="*/ 639 w 767"/>
              <a:gd name="T47" fmla="*/ 142 h 241"/>
              <a:gd name="T48" fmla="*/ 501 w 767"/>
              <a:gd name="T49" fmla="*/ 143 h 241"/>
              <a:gd name="T50" fmla="*/ 221 w 767"/>
              <a:gd name="T51" fmla="*/ 152 h 241"/>
              <a:gd name="T52" fmla="*/ 143 w 767"/>
              <a:gd name="T53" fmla="*/ 156 h 241"/>
              <a:gd name="T54" fmla="*/ 115 w 767"/>
              <a:gd name="T55" fmla="*/ 164 h 241"/>
              <a:gd name="T56" fmla="*/ 109 w 767"/>
              <a:gd name="T57" fmla="*/ 181 h 241"/>
              <a:gd name="T58" fmla="*/ 52 w 767"/>
              <a:gd name="T59" fmla="*/ 218 h 241"/>
              <a:gd name="T60" fmla="*/ 63 w 767"/>
              <a:gd name="T61" fmla="*/ 183 h 241"/>
              <a:gd name="T62" fmla="*/ 61 w 767"/>
              <a:gd name="T63" fmla="*/ 162 h 241"/>
              <a:gd name="T64" fmla="*/ 50 w 767"/>
              <a:gd name="T65" fmla="*/ 158 h 241"/>
              <a:gd name="T66" fmla="*/ 42 w 767"/>
              <a:gd name="T67" fmla="*/ 158 h 241"/>
              <a:gd name="T68" fmla="*/ 15 w 767"/>
              <a:gd name="T69" fmla="*/ 144 h 241"/>
              <a:gd name="T70" fmla="*/ 13 w 767"/>
              <a:gd name="T71" fmla="*/ 91 h 241"/>
              <a:gd name="T72" fmla="*/ 15 w 767"/>
              <a:gd name="T73" fmla="*/ 61 h 241"/>
              <a:gd name="T74" fmla="*/ 16 w 767"/>
              <a:gd name="T75" fmla="*/ 49 h 241"/>
              <a:gd name="T76" fmla="*/ 80 w 767"/>
              <a:gd name="T77" fmla="*/ 30 h 241"/>
              <a:gd name="T78" fmla="*/ 183 w 767"/>
              <a:gd name="T79" fmla="*/ 22 h 241"/>
              <a:gd name="T80" fmla="*/ 386 w 767"/>
              <a:gd name="T81" fmla="*/ 18 h 241"/>
              <a:gd name="T82" fmla="*/ 590 w 767"/>
              <a:gd name="T83" fmla="*/ 20 h 241"/>
              <a:gd name="T84" fmla="*/ 678 w 767"/>
              <a:gd name="T85" fmla="*/ 20 h 241"/>
              <a:gd name="T86" fmla="*/ 734 w 767"/>
              <a:gd name="T87" fmla="*/ 52 h 241"/>
              <a:gd name="T88" fmla="*/ 730 w 767"/>
              <a:gd name="T89" fmla="*/ 117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7" h="241">
                <a:moveTo>
                  <a:pt x="731" y="19"/>
                </a:moveTo>
                <a:cubicBezTo>
                  <a:pt x="712" y="0"/>
                  <a:pt x="688" y="6"/>
                  <a:pt x="664" y="5"/>
                </a:cubicBezTo>
                <a:cubicBezTo>
                  <a:pt x="628" y="5"/>
                  <a:pt x="592" y="4"/>
                  <a:pt x="556" y="4"/>
                </a:cubicBezTo>
                <a:cubicBezTo>
                  <a:pt x="487" y="3"/>
                  <a:pt x="418" y="3"/>
                  <a:pt x="349" y="4"/>
                </a:cubicBezTo>
                <a:cubicBezTo>
                  <a:pt x="274" y="5"/>
                  <a:pt x="198" y="7"/>
                  <a:pt x="123" y="13"/>
                </a:cubicBezTo>
                <a:cubicBezTo>
                  <a:pt x="96" y="16"/>
                  <a:pt x="69" y="19"/>
                  <a:pt x="43" y="24"/>
                </a:cubicBezTo>
                <a:cubicBezTo>
                  <a:pt x="34" y="26"/>
                  <a:pt x="22" y="29"/>
                  <a:pt x="15" y="35"/>
                </a:cubicBezTo>
                <a:cubicBezTo>
                  <a:pt x="13" y="37"/>
                  <a:pt x="9" y="41"/>
                  <a:pt x="8" y="44"/>
                </a:cubicBezTo>
                <a:cubicBezTo>
                  <a:pt x="8" y="45"/>
                  <a:pt x="8" y="46"/>
                  <a:pt x="8" y="46"/>
                </a:cubicBezTo>
                <a:cubicBezTo>
                  <a:pt x="0" y="57"/>
                  <a:pt x="2" y="81"/>
                  <a:pt x="1" y="93"/>
                </a:cubicBezTo>
                <a:cubicBezTo>
                  <a:pt x="0" y="108"/>
                  <a:pt x="0" y="124"/>
                  <a:pt x="1" y="139"/>
                </a:cubicBezTo>
                <a:cubicBezTo>
                  <a:pt x="3" y="164"/>
                  <a:pt x="27" y="181"/>
                  <a:pt x="52" y="169"/>
                </a:cubicBezTo>
                <a:cubicBezTo>
                  <a:pt x="56" y="181"/>
                  <a:pt x="45" y="202"/>
                  <a:pt x="42" y="210"/>
                </a:cubicBezTo>
                <a:cubicBezTo>
                  <a:pt x="35" y="227"/>
                  <a:pt x="31" y="241"/>
                  <a:pt x="55" y="231"/>
                </a:cubicBezTo>
                <a:cubicBezTo>
                  <a:pt x="82" y="219"/>
                  <a:pt x="127" y="205"/>
                  <a:pt x="132" y="170"/>
                </a:cubicBezTo>
                <a:cubicBezTo>
                  <a:pt x="225" y="168"/>
                  <a:pt x="318" y="161"/>
                  <a:pt x="410" y="160"/>
                </a:cubicBezTo>
                <a:cubicBezTo>
                  <a:pt x="503" y="159"/>
                  <a:pt x="600" y="167"/>
                  <a:pt x="692" y="154"/>
                </a:cubicBezTo>
                <a:cubicBezTo>
                  <a:pt x="696" y="154"/>
                  <a:pt x="703" y="152"/>
                  <a:pt x="709" y="150"/>
                </a:cubicBezTo>
                <a:cubicBezTo>
                  <a:pt x="714" y="154"/>
                  <a:pt x="729" y="143"/>
                  <a:pt x="732" y="140"/>
                </a:cubicBezTo>
                <a:cubicBezTo>
                  <a:pt x="767" y="110"/>
                  <a:pt x="762" y="50"/>
                  <a:pt x="731" y="19"/>
                </a:cubicBezTo>
                <a:close/>
                <a:moveTo>
                  <a:pt x="730" y="117"/>
                </a:moveTo>
                <a:cubicBezTo>
                  <a:pt x="727" y="121"/>
                  <a:pt x="715" y="131"/>
                  <a:pt x="709" y="139"/>
                </a:cubicBezTo>
                <a:cubicBezTo>
                  <a:pt x="709" y="138"/>
                  <a:pt x="683" y="140"/>
                  <a:pt x="676" y="140"/>
                </a:cubicBezTo>
                <a:cubicBezTo>
                  <a:pt x="664" y="141"/>
                  <a:pt x="651" y="142"/>
                  <a:pt x="639" y="142"/>
                </a:cubicBezTo>
                <a:cubicBezTo>
                  <a:pt x="593" y="143"/>
                  <a:pt x="547" y="143"/>
                  <a:pt x="501" y="143"/>
                </a:cubicBezTo>
                <a:cubicBezTo>
                  <a:pt x="407" y="144"/>
                  <a:pt x="314" y="146"/>
                  <a:pt x="221" y="152"/>
                </a:cubicBezTo>
                <a:cubicBezTo>
                  <a:pt x="195" y="153"/>
                  <a:pt x="169" y="155"/>
                  <a:pt x="143" y="156"/>
                </a:cubicBezTo>
                <a:cubicBezTo>
                  <a:pt x="133" y="156"/>
                  <a:pt x="121" y="154"/>
                  <a:pt x="115" y="164"/>
                </a:cubicBezTo>
                <a:cubicBezTo>
                  <a:pt x="112" y="168"/>
                  <a:pt x="113" y="176"/>
                  <a:pt x="109" y="181"/>
                </a:cubicBezTo>
                <a:cubicBezTo>
                  <a:pt x="96" y="201"/>
                  <a:pt x="74" y="209"/>
                  <a:pt x="52" y="218"/>
                </a:cubicBezTo>
                <a:cubicBezTo>
                  <a:pt x="57" y="207"/>
                  <a:pt x="62" y="195"/>
                  <a:pt x="63" y="183"/>
                </a:cubicBezTo>
                <a:cubicBezTo>
                  <a:pt x="64" y="177"/>
                  <a:pt x="65" y="169"/>
                  <a:pt x="61" y="162"/>
                </a:cubicBezTo>
                <a:cubicBezTo>
                  <a:pt x="58" y="157"/>
                  <a:pt x="52" y="156"/>
                  <a:pt x="50" y="158"/>
                </a:cubicBezTo>
                <a:cubicBezTo>
                  <a:pt x="47" y="158"/>
                  <a:pt x="45" y="158"/>
                  <a:pt x="42" y="158"/>
                </a:cubicBezTo>
                <a:cubicBezTo>
                  <a:pt x="30" y="157"/>
                  <a:pt x="21" y="157"/>
                  <a:pt x="15" y="144"/>
                </a:cubicBezTo>
                <a:cubicBezTo>
                  <a:pt x="9" y="130"/>
                  <a:pt x="12" y="106"/>
                  <a:pt x="13" y="91"/>
                </a:cubicBezTo>
                <a:cubicBezTo>
                  <a:pt x="13" y="81"/>
                  <a:pt x="15" y="71"/>
                  <a:pt x="15" y="61"/>
                </a:cubicBezTo>
                <a:cubicBezTo>
                  <a:pt x="15" y="61"/>
                  <a:pt x="16" y="54"/>
                  <a:pt x="16" y="49"/>
                </a:cubicBezTo>
                <a:cubicBezTo>
                  <a:pt x="21" y="33"/>
                  <a:pt x="69" y="31"/>
                  <a:pt x="80" y="30"/>
                </a:cubicBezTo>
                <a:cubicBezTo>
                  <a:pt x="114" y="26"/>
                  <a:pt x="148" y="24"/>
                  <a:pt x="183" y="22"/>
                </a:cubicBezTo>
                <a:cubicBezTo>
                  <a:pt x="250" y="19"/>
                  <a:pt x="318" y="18"/>
                  <a:pt x="386" y="18"/>
                </a:cubicBezTo>
                <a:cubicBezTo>
                  <a:pt x="454" y="18"/>
                  <a:pt x="522" y="19"/>
                  <a:pt x="590" y="20"/>
                </a:cubicBezTo>
                <a:cubicBezTo>
                  <a:pt x="619" y="20"/>
                  <a:pt x="648" y="22"/>
                  <a:pt x="678" y="20"/>
                </a:cubicBezTo>
                <a:cubicBezTo>
                  <a:pt x="706" y="19"/>
                  <a:pt x="722" y="24"/>
                  <a:pt x="734" y="52"/>
                </a:cubicBezTo>
                <a:cubicBezTo>
                  <a:pt x="744" y="74"/>
                  <a:pt x="744" y="96"/>
                  <a:pt x="730" y="11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 name="Freeform 300">
            <a:extLst>
              <a:ext uri="{FF2B5EF4-FFF2-40B4-BE49-F238E27FC236}">
                <a16:creationId xmlns:a16="http://schemas.microsoft.com/office/drawing/2014/main" id="{2AC923EB-9D6E-41DF-B011-72037977550F}"/>
              </a:ext>
            </a:extLst>
          </p:cNvPr>
          <p:cNvSpPr>
            <a:spLocks noEditPoints="1"/>
          </p:cNvSpPr>
          <p:nvPr/>
        </p:nvSpPr>
        <p:spPr bwMode="auto">
          <a:xfrm>
            <a:off x="141232" y="4665159"/>
            <a:ext cx="4222297" cy="2289750"/>
          </a:xfrm>
          <a:custGeom>
            <a:avLst/>
            <a:gdLst>
              <a:gd name="T0" fmla="*/ 731 w 767"/>
              <a:gd name="T1" fmla="*/ 19 h 241"/>
              <a:gd name="T2" fmla="*/ 664 w 767"/>
              <a:gd name="T3" fmla="*/ 5 h 241"/>
              <a:gd name="T4" fmla="*/ 556 w 767"/>
              <a:gd name="T5" fmla="*/ 4 h 241"/>
              <a:gd name="T6" fmla="*/ 349 w 767"/>
              <a:gd name="T7" fmla="*/ 4 h 241"/>
              <a:gd name="T8" fmla="*/ 123 w 767"/>
              <a:gd name="T9" fmla="*/ 13 h 241"/>
              <a:gd name="T10" fmla="*/ 43 w 767"/>
              <a:gd name="T11" fmla="*/ 24 h 241"/>
              <a:gd name="T12" fmla="*/ 15 w 767"/>
              <a:gd name="T13" fmla="*/ 35 h 241"/>
              <a:gd name="T14" fmla="*/ 8 w 767"/>
              <a:gd name="T15" fmla="*/ 44 h 241"/>
              <a:gd name="T16" fmla="*/ 8 w 767"/>
              <a:gd name="T17" fmla="*/ 46 h 241"/>
              <a:gd name="T18" fmla="*/ 1 w 767"/>
              <a:gd name="T19" fmla="*/ 93 h 241"/>
              <a:gd name="T20" fmla="*/ 1 w 767"/>
              <a:gd name="T21" fmla="*/ 139 h 241"/>
              <a:gd name="T22" fmla="*/ 52 w 767"/>
              <a:gd name="T23" fmla="*/ 169 h 241"/>
              <a:gd name="T24" fmla="*/ 42 w 767"/>
              <a:gd name="T25" fmla="*/ 210 h 241"/>
              <a:gd name="T26" fmla="*/ 55 w 767"/>
              <a:gd name="T27" fmla="*/ 231 h 241"/>
              <a:gd name="T28" fmla="*/ 132 w 767"/>
              <a:gd name="T29" fmla="*/ 170 h 241"/>
              <a:gd name="T30" fmla="*/ 410 w 767"/>
              <a:gd name="T31" fmla="*/ 160 h 241"/>
              <a:gd name="T32" fmla="*/ 692 w 767"/>
              <a:gd name="T33" fmla="*/ 154 h 241"/>
              <a:gd name="T34" fmla="*/ 709 w 767"/>
              <a:gd name="T35" fmla="*/ 150 h 241"/>
              <a:gd name="T36" fmla="*/ 732 w 767"/>
              <a:gd name="T37" fmla="*/ 140 h 241"/>
              <a:gd name="T38" fmla="*/ 731 w 767"/>
              <a:gd name="T39" fmla="*/ 19 h 241"/>
              <a:gd name="T40" fmla="*/ 730 w 767"/>
              <a:gd name="T41" fmla="*/ 117 h 241"/>
              <a:gd name="T42" fmla="*/ 709 w 767"/>
              <a:gd name="T43" fmla="*/ 139 h 241"/>
              <a:gd name="T44" fmla="*/ 676 w 767"/>
              <a:gd name="T45" fmla="*/ 140 h 241"/>
              <a:gd name="T46" fmla="*/ 639 w 767"/>
              <a:gd name="T47" fmla="*/ 142 h 241"/>
              <a:gd name="T48" fmla="*/ 501 w 767"/>
              <a:gd name="T49" fmla="*/ 143 h 241"/>
              <a:gd name="T50" fmla="*/ 221 w 767"/>
              <a:gd name="T51" fmla="*/ 152 h 241"/>
              <a:gd name="T52" fmla="*/ 143 w 767"/>
              <a:gd name="T53" fmla="*/ 156 h 241"/>
              <a:gd name="T54" fmla="*/ 115 w 767"/>
              <a:gd name="T55" fmla="*/ 164 h 241"/>
              <a:gd name="T56" fmla="*/ 109 w 767"/>
              <a:gd name="T57" fmla="*/ 181 h 241"/>
              <a:gd name="T58" fmla="*/ 52 w 767"/>
              <a:gd name="T59" fmla="*/ 218 h 241"/>
              <a:gd name="T60" fmla="*/ 63 w 767"/>
              <a:gd name="T61" fmla="*/ 183 h 241"/>
              <a:gd name="T62" fmla="*/ 61 w 767"/>
              <a:gd name="T63" fmla="*/ 162 h 241"/>
              <a:gd name="T64" fmla="*/ 50 w 767"/>
              <a:gd name="T65" fmla="*/ 158 h 241"/>
              <a:gd name="T66" fmla="*/ 42 w 767"/>
              <a:gd name="T67" fmla="*/ 158 h 241"/>
              <a:gd name="T68" fmla="*/ 15 w 767"/>
              <a:gd name="T69" fmla="*/ 144 h 241"/>
              <a:gd name="T70" fmla="*/ 13 w 767"/>
              <a:gd name="T71" fmla="*/ 91 h 241"/>
              <a:gd name="T72" fmla="*/ 15 w 767"/>
              <a:gd name="T73" fmla="*/ 61 h 241"/>
              <a:gd name="T74" fmla="*/ 16 w 767"/>
              <a:gd name="T75" fmla="*/ 49 h 241"/>
              <a:gd name="T76" fmla="*/ 80 w 767"/>
              <a:gd name="T77" fmla="*/ 30 h 241"/>
              <a:gd name="T78" fmla="*/ 183 w 767"/>
              <a:gd name="T79" fmla="*/ 22 h 241"/>
              <a:gd name="T80" fmla="*/ 386 w 767"/>
              <a:gd name="T81" fmla="*/ 18 h 241"/>
              <a:gd name="T82" fmla="*/ 590 w 767"/>
              <a:gd name="T83" fmla="*/ 20 h 241"/>
              <a:gd name="T84" fmla="*/ 678 w 767"/>
              <a:gd name="T85" fmla="*/ 20 h 241"/>
              <a:gd name="T86" fmla="*/ 734 w 767"/>
              <a:gd name="T87" fmla="*/ 52 h 241"/>
              <a:gd name="T88" fmla="*/ 730 w 767"/>
              <a:gd name="T89" fmla="*/ 117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7" h="241">
                <a:moveTo>
                  <a:pt x="731" y="19"/>
                </a:moveTo>
                <a:cubicBezTo>
                  <a:pt x="712" y="0"/>
                  <a:pt x="688" y="6"/>
                  <a:pt x="664" y="5"/>
                </a:cubicBezTo>
                <a:cubicBezTo>
                  <a:pt x="628" y="5"/>
                  <a:pt x="592" y="4"/>
                  <a:pt x="556" y="4"/>
                </a:cubicBezTo>
                <a:cubicBezTo>
                  <a:pt x="487" y="3"/>
                  <a:pt x="418" y="3"/>
                  <a:pt x="349" y="4"/>
                </a:cubicBezTo>
                <a:cubicBezTo>
                  <a:pt x="274" y="5"/>
                  <a:pt x="198" y="7"/>
                  <a:pt x="123" y="13"/>
                </a:cubicBezTo>
                <a:cubicBezTo>
                  <a:pt x="96" y="16"/>
                  <a:pt x="69" y="19"/>
                  <a:pt x="43" y="24"/>
                </a:cubicBezTo>
                <a:cubicBezTo>
                  <a:pt x="34" y="26"/>
                  <a:pt x="22" y="29"/>
                  <a:pt x="15" y="35"/>
                </a:cubicBezTo>
                <a:cubicBezTo>
                  <a:pt x="13" y="37"/>
                  <a:pt x="9" y="41"/>
                  <a:pt x="8" y="44"/>
                </a:cubicBezTo>
                <a:cubicBezTo>
                  <a:pt x="8" y="45"/>
                  <a:pt x="8" y="46"/>
                  <a:pt x="8" y="46"/>
                </a:cubicBezTo>
                <a:cubicBezTo>
                  <a:pt x="0" y="57"/>
                  <a:pt x="2" y="81"/>
                  <a:pt x="1" y="93"/>
                </a:cubicBezTo>
                <a:cubicBezTo>
                  <a:pt x="0" y="108"/>
                  <a:pt x="0" y="124"/>
                  <a:pt x="1" y="139"/>
                </a:cubicBezTo>
                <a:cubicBezTo>
                  <a:pt x="3" y="164"/>
                  <a:pt x="27" y="181"/>
                  <a:pt x="52" y="169"/>
                </a:cubicBezTo>
                <a:cubicBezTo>
                  <a:pt x="56" y="181"/>
                  <a:pt x="45" y="202"/>
                  <a:pt x="42" y="210"/>
                </a:cubicBezTo>
                <a:cubicBezTo>
                  <a:pt x="35" y="227"/>
                  <a:pt x="31" y="241"/>
                  <a:pt x="55" y="231"/>
                </a:cubicBezTo>
                <a:cubicBezTo>
                  <a:pt x="82" y="219"/>
                  <a:pt x="127" y="205"/>
                  <a:pt x="132" y="170"/>
                </a:cubicBezTo>
                <a:cubicBezTo>
                  <a:pt x="225" y="168"/>
                  <a:pt x="318" y="161"/>
                  <a:pt x="410" y="160"/>
                </a:cubicBezTo>
                <a:cubicBezTo>
                  <a:pt x="503" y="159"/>
                  <a:pt x="600" y="167"/>
                  <a:pt x="692" y="154"/>
                </a:cubicBezTo>
                <a:cubicBezTo>
                  <a:pt x="696" y="154"/>
                  <a:pt x="703" y="152"/>
                  <a:pt x="709" y="150"/>
                </a:cubicBezTo>
                <a:cubicBezTo>
                  <a:pt x="714" y="154"/>
                  <a:pt x="729" y="143"/>
                  <a:pt x="732" y="140"/>
                </a:cubicBezTo>
                <a:cubicBezTo>
                  <a:pt x="767" y="110"/>
                  <a:pt x="762" y="50"/>
                  <a:pt x="731" y="19"/>
                </a:cubicBezTo>
                <a:close/>
                <a:moveTo>
                  <a:pt x="730" y="117"/>
                </a:moveTo>
                <a:cubicBezTo>
                  <a:pt x="727" y="121"/>
                  <a:pt x="715" y="131"/>
                  <a:pt x="709" y="139"/>
                </a:cubicBezTo>
                <a:cubicBezTo>
                  <a:pt x="709" y="138"/>
                  <a:pt x="683" y="140"/>
                  <a:pt x="676" y="140"/>
                </a:cubicBezTo>
                <a:cubicBezTo>
                  <a:pt x="664" y="141"/>
                  <a:pt x="651" y="142"/>
                  <a:pt x="639" y="142"/>
                </a:cubicBezTo>
                <a:cubicBezTo>
                  <a:pt x="593" y="143"/>
                  <a:pt x="547" y="143"/>
                  <a:pt x="501" y="143"/>
                </a:cubicBezTo>
                <a:cubicBezTo>
                  <a:pt x="407" y="144"/>
                  <a:pt x="314" y="146"/>
                  <a:pt x="221" y="152"/>
                </a:cubicBezTo>
                <a:cubicBezTo>
                  <a:pt x="195" y="153"/>
                  <a:pt x="169" y="155"/>
                  <a:pt x="143" y="156"/>
                </a:cubicBezTo>
                <a:cubicBezTo>
                  <a:pt x="133" y="156"/>
                  <a:pt x="121" y="154"/>
                  <a:pt x="115" y="164"/>
                </a:cubicBezTo>
                <a:cubicBezTo>
                  <a:pt x="112" y="168"/>
                  <a:pt x="113" y="176"/>
                  <a:pt x="109" y="181"/>
                </a:cubicBezTo>
                <a:cubicBezTo>
                  <a:pt x="96" y="201"/>
                  <a:pt x="74" y="209"/>
                  <a:pt x="52" y="218"/>
                </a:cubicBezTo>
                <a:cubicBezTo>
                  <a:pt x="57" y="207"/>
                  <a:pt x="62" y="195"/>
                  <a:pt x="63" y="183"/>
                </a:cubicBezTo>
                <a:cubicBezTo>
                  <a:pt x="64" y="177"/>
                  <a:pt x="65" y="169"/>
                  <a:pt x="61" y="162"/>
                </a:cubicBezTo>
                <a:cubicBezTo>
                  <a:pt x="58" y="157"/>
                  <a:pt x="52" y="156"/>
                  <a:pt x="50" y="158"/>
                </a:cubicBezTo>
                <a:cubicBezTo>
                  <a:pt x="47" y="158"/>
                  <a:pt x="45" y="158"/>
                  <a:pt x="42" y="158"/>
                </a:cubicBezTo>
                <a:cubicBezTo>
                  <a:pt x="30" y="157"/>
                  <a:pt x="21" y="157"/>
                  <a:pt x="15" y="144"/>
                </a:cubicBezTo>
                <a:cubicBezTo>
                  <a:pt x="9" y="130"/>
                  <a:pt x="12" y="106"/>
                  <a:pt x="13" y="91"/>
                </a:cubicBezTo>
                <a:cubicBezTo>
                  <a:pt x="13" y="81"/>
                  <a:pt x="15" y="71"/>
                  <a:pt x="15" y="61"/>
                </a:cubicBezTo>
                <a:cubicBezTo>
                  <a:pt x="15" y="61"/>
                  <a:pt x="16" y="54"/>
                  <a:pt x="16" y="49"/>
                </a:cubicBezTo>
                <a:cubicBezTo>
                  <a:pt x="21" y="33"/>
                  <a:pt x="69" y="31"/>
                  <a:pt x="80" y="30"/>
                </a:cubicBezTo>
                <a:cubicBezTo>
                  <a:pt x="114" y="26"/>
                  <a:pt x="148" y="24"/>
                  <a:pt x="183" y="22"/>
                </a:cubicBezTo>
                <a:cubicBezTo>
                  <a:pt x="250" y="19"/>
                  <a:pt x="318" y="18"/>
                  <a:pt x="386" y="18"/>
                </a:cubicBezTo>
                <a:cubicBezTo>
                  <a:pt x="454" y="18"/>
                  <a:pt x="522" y="19"/>
                  <a:pt x="590" y="20"/>
                </a:cubicBezTo>
                <a:cubicBezTo>
                  <a:pt x="619" y="20"/>
                  <a:pt x="648" y="22"/>
                  <a:pt x="678" y="20"/>
                </a:cubicBezTo>
                <a:cubicBezTo>
                  <a:pt x="706" y="19"/>
                  <a:pt x="722" y="24"/>
                  <a:pt x="734" y="52"/>
                </a:cubicBezTo>
                <a:cubicBezTo>
                  <a:pt x="744" y="74"/>
                  <a:pt x="744" y="96"/>
                  <a:pt x="730" y="11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 name="TextBox 44">
            <a:extLst>
              <a:ext uri="{FF2B5EF4-FFF2-40B4-BE49-F238E27FC236}">
                <a16:creationId xmlns:a16="http://schemas.microsoft.com/office/drawing/2014/main" id="{246F383D-89FF-4631-9558-5C26573C621C}"/>
              </a:ext>
            </a:extLst>
          </p:cNvPr>
          <p:cNvSpPr txBox="1"/>
          <p:nvPr/>
        </p:nvSpPr>
        <p:spPr>
          <a:xfrm>
            <a:off x="290794" y="4913728"/>
            <a:ext cx="3938315" cy="1169551"/>
          </a:xfrm>
          <a:prstGeom prst="rect">
            <a:avLst/>
          </a:prstGeom>
          <a:noFill/>
        </p:spPr>
        <p:txBody>
          <a:bodyPr wrap="square" rtlCol="0">
            <a:spAutoFit/>
          </a:bodyPr>
          <a:lstStyle/>
          <a:p>
            <a:r>
              <a:rPr lang="en-US" sz="1400" dirty="0"/>
              <a:t>“It was also </a:t>
            </a:r>
            <a:r>
              <a:rPr lang="en-US" sz="1400" b="1" dirty="0">
                <a:solidFill>
                  <a:schemeClr val="accent1"/>
                </a:solidFill>
              </a:rPr>
              <a:t>helpful to connect with similar multi-partner grantees </a:t>
            </a:r>
            <a:r>
              <a:rPr lang="en-US" sz="1400" dirty="0"/>
              <a:t>to hear their experiences and approaches to </a:t>
            </a:r>
            <a:r>
              <a:rPr lang="en-US" sz="1400" b="1" dirty="0">
                <a:solidFill>
                  <a:schemeClr val="accent1"/>
                </a:solidFill>
              </a:rPr>
              <a:t>overcome challenges through sessions arranged </a:t>
            </a:r>
            <a:r>
              <a:rPr lang="en-US" sz="1400" dirty="0"/>
              <a:t>by the RRI Team.”</a:t>
            </a:r>
            <a:endParaRPr lang="en-US" sz="1400" dirty="0">
              <a:sym typeface="Graphik Bold"/>
            </a:endParaRPr>
          </a:p>
        </p:txBody>
      </p:sp>
      <p:sp>
        <p:nvSpPr>
          <p:cNvPr id="50" name="Freeform 300">
            <a:extLst>
              <a:ext uri="{FF2B5EF4-FFF2-40B4-BE49-F238E27FC236}">
                <a16:creationId xmlns:a16="http://schemas.microsoft.com/office/drawing/2014/main" id="{E351F165-2CFC-4F73-BE1A-2A630E78A70D}"/>
              </a:ext>
            </a:extLst>
          </p:cNvPr>
          <p:cNvSpPr>
            <a:spLocks noEditPoints="1"/>
          </p:cNvSpPr>
          <p:nvPr/>
        </p:nvSpPr>
        <p:spPr bwMode="auto">
          <a:xfrm>
            <a:off x="366211" y="425640"/>
            <a:ext cx="6015572" cy="3653987"/>
          </a:xfrm>
          <a:custGeom>
            <a:avLst/>
            <a:gdLst>
              <a:gd name="T0" fmla="*/ 731 w 767"/>
              <a:gd name="T1" fmla="*/ 19 h 241"/>
              <a:gd name="T2" fmla="*/ 664 w 767"/>
              <a:gd name="T3" fmla="*/ 5 h 241"/>
              <a:gd name="T4" fmla="*/ 556 w 767"/>
              <a:gd name="T5" fmla="*/ 4 h 241"/>
              <a:gd name="T6" fmla="*/ 349 w 767"/>
              <a:gd name="T7" fmla="*/ 4 h 241"/>
              <a:gd name="T8" fmla="*/ 123 w 767"/>
              <a:gd name="T9" fmla="*/ 13 h 241"/>
              <a:gd name="T10" fmla="*/ 43 w 767"/>
              <a:gd name="T11" fmla="*/ 24 h 241"/>
              <a:gd name="T12" fmla="*/ 15 w 767"/>
              <a:gd name="T13" fmla="*/ 35 h 241"/>
              <a:gd name="T14" fmla="*/ 8 w 767"/>
              <a:gd name="T15" fmla="*/ 44 h 241"/>
              <a:gd name="T16" fmla="*/ 8 w 767"/>
              <a:gd name="T17" fmla="*/ 46 h 241"/>
              <a:gd name="T18" fmla="*/ 1 w 767"/>
              <a:gd name="T19" fmla="*/ 93 h 241"/>
              <a:gd name="T20" fmla="*/ 1 w 767"/>
              <a:gd name="T21" fmla="*/ 139 h 241"/>
              <a:gd name="T22" fmla="*/ 52 w 767"/>
              <a:gd name="T23" fmla="*/ 169 h 241"/>
              <a:gd name="T24" fmla="*/ 42 w 767"/>
              <a:gd name="T25" fmla="*/ 210 h 241"/>
              <a:gd name="T26" fmla="*/ 55 w 767"/>
              <a:gd name="T27" fmla="*/ 231 h 241"/>
              <a:gd name="T28" fmla="*/ 132 w 767"/>
              <a:gd name="T29" fmla="*/ 170 h 241"/>
              <a:gd name="T30" fmla="*/ 410 w 767"/>
              <a:gd name="T31" fmla="*/ 160 h 241"/>
              <a:gd name="T32" fmla="*/ 692 w 767"/>
              <a:gd name="T33" fmla="*/ 154 h 241"/>
              <a:gd name="T34" fmla="*/ 709 w 767"/>
              <a:gd name="T35" fmla="*/ 150 h 241"/>
              <a:gd name="T36" fmla="*/ 732 w 767"/>
              <a:gd name="T37" fmla="*/ 140 h 241"/>
              <a:gd name="T38" fmla="*/ 731 w 767"/>
              <a:gd name="T39" fmla="*/ 19 h 241"/>
              <a:gd name="T40" fmla="*/ 730 w 767"/>
              <a:gd name="T41" fmla="*/ 117 h 241"/>
              <a:gd name="T42" fmla="*/ 709 w 767"/>
              <a:gd name="T43" fmla="*/ 139 h 241"/>
              <a:gd name="T44" fmla="*/ 676 w 767"/>
              <a:gd name="T45" fmla="*/ 140 h 241"/>
              <a:gd name="T46" fmla="*/ 639 w 767"/>
              <a:gd name="T47" fmla="*/ 142 h 241"/>
              <a:gd name="T48" fmla="*/ 501 w 767"/>
              <a:gd name="T49" fmla="*/ 143 h 241"/>
              <a:gd name="T50" fmla="*/ 221 w 767"/>
              <a:gd name="T51" fmla="*/ 152 h 241"/>
              <a:gd name="T52" fmla="*/ 143 w 767"/>
              <a:gd name="T53" fmla="*/ 156 h 241"/>
              <a:gd name="T54" fmla="*/ 115 w 767"/>
              <a:gd name="T55" fmla="*/ 164 h 241"/>
              <a:gd name="T56" fmla="*/ 109 w 767"/>
              <a:gd name="T57" fmla="*/ 181 h 241"/>
              <a:gd name="T58" fmla="*/ 52 w 767"/>
              <a:gd name="T59" fmla="*/ 218 h 241"/>
              <a:gd name="T60" fmla="*/ 63 w 767"/>
              <a:gd name="T61" fmla="*/ 183 h 241"/>
              <a:gd name="T62" fmla="*/ 61 w 767"/>
              <a:gd name="T63" fmla="*/ 162 h 241"/>
              <a:gd name="T64" fmla="*/ 50 w 767"/>
              <a:gd name="T65" fmla="*/ 158 h 241"/>
              <a:gd name="T66" fmla="*/ 42 w 767"/>
              <a:gd name="T67" fmla="*/ 158 h 241"/>
              <a:gd name="T68" fmla="*/ 15 w 767"/>
              <a:gd name="T69" fmla="*/ 144 h 241"/>
              <a:gd name="T70" fmla="*/ 13 w 767"/>
              <a:gd name="T71" fmla="*/ 91 h 241"/>
              <a:gd name="T72" fmla="*/ 15 w 767"/>
              <a:gd name="T73" fmla="*/ 61 h 241"/>
              <a:gd name="T74" fmla="*/ 16 w 767"/>
              <a:gd name="T75" fmla="*/ 49 h 241"/>
              <a:gd name="T76" fmla="*/ 80 w 767"/>
              <a:gd name="T77" fmla="*/ 30 h 241"/>
              <a:gd name="T78" fmla="*/ 183 w 767"/>
              <a:gd name="T79" fmla="*/ 22 h 241"/>
              <a:gd name="T80" fmla="*/ 386 w 767"/>
              <a:gd name="T81" fmla="*/ 18 h 241"/>
              <a:gd name="T82" fmla="*/ 590 w 767"/>
              <a:gd name="T83" fmla="*/ 20 h 241"/>
              <a:gd name="T84" fmla="*/ 678 w 767"/>
              <a:gd name="T85" fmla="*/ 20 h 241"/>
              <a:gd name="T86" fmla="*/ 734 w 767"/>
              <a:gd name="T87" fmla="*/ 52 h 241"/>
              <a:gd name="T88" fmla="*/ 730 w 767"/>
              <a:gd name="T89" fmla="*/ 117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7" h="241">
                <a:moveTo>
                  <a:pt x="731" y="19"/>
                </a:moveTo>
                <a:cubicBezTo>
                  <a:pt x="712" y="0"/>
                  <a:pt x="688" y="6"/>
                  <a:pt x="664" y="5"/>
                </a:cubicBezTo>
                <a:cubicBezTo>
                  <a:pt x="628" y="5"/>
                  <a:pt x="592" y="4"/>
                  <a:pt x="556" y="4"/>
                </a:cubicBezTo>
                <a:cubicBezTo>
                  <a:pt x="487" y="3"/>
                  <a:pt x="418" y="3"/>
                  <a:pt x="349" y="4"/>
                </a:cubicBezTo>
                <a:cubicBezTo>
                  <a:pt x="274" y="5"/>
                  <a:pt x="198" y="7"/>
                  <a:pt x="123" y="13"/>
                </a:cubicBezTo>
                <a:cubicBezTo>
                  <a:pt x="96" y="16"/>
                  <a:pt x="69" y="19"/>
                  <a:pt x="43" y="24"/>
                </a:cubicBezTo>
                <a:cubicBezTo>
                  <a:pt x="34" y="26"/>
                  <a:pt x="22" y="29"/>
                  <a:pt x="15" y="35"/>
                </a:cubicBezTo>
                <a:cubicBezTo>
                  <a:pt x="13" y="37"/>
                  <a:pt x="9" y="41"/>
                  <a:pt x="8" y="44"/>
                </a:cubicBezTo>
                <a:cubicBezTo>
                  <a:pt x="8" y="45"/>
                  <a:pt x="8" y="46"/>
                  <a:pt x="8" y="46"/>
                </a:cubicBezTo>
                <a:cubicBezTo>
                  <a:pt x="0" y="57"/>
                  <a:pt x="2" y="81"/>
                  <a:pt x="1" y="93"/>
                </a:cubicBezTo>
                <a:cubicBezTo>
                  <a:pt x="0" y="108"/>
                  <a:pt x="0" y="124"/>
                  <a:pt x="1" y="139"/>
                </a:cubicBezTo>
                <a:cubicBezTo>
                  <a:pt x="3" y="164"/>
                  <a:pt x="27" y="181"/>
                  <a:pt x="52" y="169"/>
                </a:cubicBezTo>
                <a:cubicBezTo>
                  <a:pt x="56" y="181"/>
                  <a:pt x="45" y="202"/>
                  <a:pt x="42" y="210"/>
                </a:cubicBezTo>
                <a:cubicBezTo>
                  <a:pt x="35" y="227"/>
                  <a:pt x="31" y="241"/>
                  <a:pt x="55" y="231"/>
                </a:cubicBezTo>
                <a:cubicBezTo>
                  <a:pt x="82" y="219"/>
                  <a:pt x="127" y="205"/>
                  <a:pt x="132" y="170"/>
                </a:cubicBezTo>
                <a:cubicBezTo>
                  <a:pt x="225" y="168"/>
                  <a:pt x="318" y="161"/>
                  <a:pt x="410" y="160"/>
                </a:cubicBezTo>
                <a:cubicBezTo>
                  <a:pt x="503" y="159"/>
                  <a:pt x="600" y="167"/>
                  <a:pt x="692" y="154"/>
                </a:cubicBezTo>
                <a:cubicBezTo>
                  <a:pt x="696" y="154"/>
                  <a:pt x="703" y="152"/>
                  <a:pt x="709" y="150"/>
                </a:cubicBezTo>
                <a:cubicBezTo>
                  <a:pt x="714" y="154"/>
                  <a:pt x="729" y="143"/>
                  <a:pt x="732" y="140"/>
                </a:cubicBezTo>
                <a:cubicBezTo>
                  <a:pt x="767" y="110"/>
                  <a:pt x="762" y="50"/>
                  <a:pt x="731" y="19"/>
                </a:cubicBezTo>
                <a:close/>
                <a:moveTo>
                  <a:pt x="730" y="117"/>
                </a:moveTo>
                <a:cubicBezTo>
                  <a:pt x="727" y="121"/>
                  <a:pt x="715" y="131"/>
                  <a:pt x="709" y="139"/>
                </a:cubicBezTo>
                <a:cubicBezTo>
                  <a:pt x="709" y="138"/>
                  <a:pt x="683" y="140"/>
                  <a:pt x="676" y="140"/>
                </a:cubicBezTo>
                <a:cubicBezTo>
                  <a:pt x="664" y="141"/>
                  <a:pt x="651" y="142"/>
                  <a:pt x="639" y="142"/>
                </a:cubicBezTo>
                <a:cubicBezTo>
                  <a:pt x="593" y="143"/>
                  <a:pt x="547" y="143"/>
                  <a:pt x="501" y="143"/>
                </a:cubicBezTo>
                <a:cubicBezTo>
                  <a:pt x="407" y="144"/>
                  <a:pt x="314" y="146"/>
                  <a:pt x="221" y="152"/>
                </a:cubicBezTo>
                <a:cubicBezTo>
                  <a:pt x="195" y="153"/>
                  <a:pt x="169" y="155"/>
                  <a:pt x="143" y="156"/>
                </a:cubicBezTo>
                <a:cubicBezTo>
                  <a:pt x="133" y="156"/>
                  <a:pt x="121" y="154"/>
                  <a:pt x="115" y="164"/>
                </a:cubicBezTo>
                <a:cubicBezTo>
                  <a:pt x="112" y="168"/>
                  <a:pt x="113" y="176"/>
                  <a:pt x="109" y="181"/>
                </a:cubicBezTo>
                <a:cubicBezTo>
                  <a:pt x="96" y="201"/>
                  <a:pt x="74" y="209"/>
                  <a:pt x="52" y="218"/>
                </a:cubicBezTo>
                <a:cubicBezTo>
                  <a:pt x="57" y="207"/>
                  <a:pt x="62" y="195"/>
                  <a:pt x="63" y="183"/>
                </a:cubicBezTo>
                <a:cubicBezTo>
                  <a:pt x="64" y="177"/>
                  <a:pt x="65" y="169"/>
                  <a:pt x="61" y="162"/>
                </a:cubicBezTo>
                <a:cubicBezTo>
                  <a:pt x="58" y="157"/>
                  <a:pt x="52" y="156"/>
                  <a:pt x="50" y="158"/>
                </a:cubicBezTo>
                <a:cubicBezTo>
                  <a:pt x="47" y="158"/>
                  <a:pt x="45" y="158"/>
                  <a:pt x="42" y="158"/>
                </a:cubicBezTo>
                <a:cubicBezTo>
                  <a:pt x="30" y="157"/>
                  <a:pt x="21" y="157"/>
                  <a:pt x="15" y="144"/>
                </a:cubicBezTo>
                <a:cubicBezTo>
                  <a:pt x="9" y="130"/>
                  <a:pt x="12" y="106"/>
                  <a:pt x="13" y="91"/>
                </a:cubicBezTo>
                <a:cubicBezTo>
                  <a:pt x="13" y="81"/>
                  <a:pt x="15" y="71"/>
                  <a:pt x="15" y="61"/>
                </a:cubicBezTo>
                <a:cubicBezTo>
                  <a:pt x="15" y="61"/>
                  <a:pt x="16" y="54"/>
                  <a:pt x="16" y="49"/>
                </a:cubicBezTo>
                <a:cubicBezTo>
                  <a:pt x="21" y="33"/>
                  <a:pt x="69" y="31"/>
                  <a:pt x="80" y="30"/>
                </a:cubicBezTo>
                <a:cubicBezTo>
                  <a:pt x="114" y="26"/>
                  <a:pt x="148" y="24"/>
                  <a:pt x="183" y="22"/>
                </a:cubicBezTo>
                <a:cubicBezTo>
                  <a:pt x="250" y="19"/>
                  <a:pt x="318" y="18"/>
                  <a:pt x="386" y="18"/>
                </a:cubicBezTo>
                <a:cubicBezTo>
                  <a:pt x="454" y="18"/>
                  <a:pt x="522" y="19"/>
                  <a:pt x="590" y="20"/>
                </a:cubicBezTo>
                <a:cubicBezTo>
                  <a:pt x="619" y="20"/>
                  <a:pt x="648" y="22"/>
                  <a:pt x="678" y="20"/>
                </a:cubicBezTo>
                <a:cubicBezTo>
                  <a:pt x="706" y="19"/>
                  <a:pt x="722" y="24"/>
                  <a:pt x="734" y="52"/>
                </a:cubicBezTo>
                <a:cubicBezTo>
                  <a:pt x="744" y="74"/>
                  <a:pt x="744" y="96"/>
                  <a:pt x="730" y="11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300">
            <a:extLst>
              <a:ext uri="{FF2B5EF4-FFF2-40B4-BE49-F238E27FC236}">
                <a16:creationId xmlns:a16="http://schemas.microsoft.com/office/drawing/2014/main" id="{BA5D0534-A957-4A2E-8A07-09D53B2A4C16}"/>
              </a:ext>
            </a:extLst>
          </p:cNvPr>
          <p:cNvSpPr>
            <a:spLocks noEditPoints="1"/>
          </p:cNvSpPr>
          <p:nvPr/>
        </p:nvSpPr>
        <p:spPr bwMode="auto">
          <a:xfrm>
            <a:off x="7215593" y="4418611"/>
            <a:ext cx="5060042" cy="2764597"/>
          </a:xfrm>
          <a:custGeom>
            <a:avLst/>
            <a:gdLst>
              <a:gd name="T0" fmla="*/ 731 w 767"/>
              <a:gd name="T1" fmla="*/ 19 h 241"/>
              <a:gd name="T2" fmla="*/ 664 w 767"/>
              <a:gd name="T3" fmla="*/ 5 h 241"/>
              <a:gd name="T4" fmla="*/ 556 w 767"/>
              <a:gd name="T5" fmla="*/ 4 h 241"/>
              <a:gd name="T6" fmla="*/ 349 w 767"/>
              <a:gd name="T7" fmla="*/ 4 h 241"/>
              <a:gd name="T8" fmla="*/ 123 w 767"/>
              <a:gd name="T9" fmla="*/ 13 h 241"/>
              <a:gd name="T10" fmla="*/ 43 w 767"/>
              <a:gd name="T11" fmla="*/ 24 h 241"/>
              <a:gd name="T12" fmla="*/ 15 w 767"/>
              <a:gd name="T13" fmla="*/ 35 h 241"/>
              <a:gd name="T14" fmla="*/ 8 w 767"/>
              <a:gd name="T15" fmla="*/ 44 h 241"/>
              <a:gd name="T16" fmla="*/ 8 w 767"/>
              <a:gd name="T17" fmla="*/ 46 h 241"/>
              <a:gd name="T18" fmla="*/ 1 w 767"/>
              <a:gd name="T19" fmla="*/ 93 h 241"/>
              <a:gd name="T20" fmla="*/ 1 w 767"/>
              <a:gd name="T21" fmla="*/ 139 h 241"/>
              <a:gd name="T22" fmla="*/ 52 w 767"/>
              <a:gd name="T23" fmla="*/ 169 h 241"/>
              <a:gd name="T24" fmla="*/ 42 w 767"/>
              <a:gd name="T25" fmla="*/ 210 h 241"/>
              <a:gd name="T26" fmla="*/ 55 w 767"/>
              <a:gd name="T27" fmla="*/ 231 h 241"/>
              <a:gd name="T28" fmla="*/ 132 w 767"/>
              <a:gd name="T29" fmla="*/ 170 h 241"/>
              <a:gd name="T30" fmla="*/ 410 w 767"/>
              <a:gd name="T31" fmla="*/ 160 h 241"/>
              <a:gd name="T32" fmla="*/ 692 w 767"/>
              <a:gd name="T33" fmla="*/ 154 h 241"/>
              <a:gd name="T34" fmla="*/ 709 w 767"/>
              <a:gd name="T35" fmla="*/ 150 h 241"/>
              <a:gd name="T36" fmla="*/ 732 w 767"/>
              <a:gd name="T37" fmla="*/ 140 h 241"/>
              <a:gd name="T38" fmla="*/ 731 w 767"/>
              <a:gd name="T39" fmla="*/ 19 h 241"/>
              <a:gd name="T40" fmla="*/ 730 w 767"/>
              <a:gd name="T41" fmla="*/ 117 h 241"/>
              <a:gd name="T42" fmla="*/ 709 w 767"/>
              <a:gd name="T43" fmla="*/ 139 h 241"/>
              <a:gd name="T44" fmla="*/ 676 w 767"/>
              <a:gd name="T45" fmla="*/ 140 h 241"/>
              <a:gd name="T46" fmla="*/ 639 w 767"/>
              <a:gd name="T47" fmla="*/ 142 h 241"/>
              <a:gd name="T48" fmla="*/ 501 w 767"/>
              <a:gd name="T49" fmla="*/ 143 h 241"/>
              <a:gd name="T50" fmla="*/ 221 w 767"/>
              <a:gd name="T51" fmla="*/ 152 h 241"/>
              <a:gd name="T52" fmla="*/ 143 w 767"/>
              <a:gd name="T53" fmla="*/ 156 h 241"/>
              <a:gd name="T54" fmla="*/ 115 w 767"/>
              <a:gd name="T55" fmla="*/ 164 h 241"/>
              <a:gd name="T56" fmla="*/ 109 w 767"/>
              <a:gd name="T57" fmla="*/ 181 h 241"/>
              <a:gd name="T58" fmla="*/ 52 w 767"/>
              <a:gd name="T59" fmla="*/ 218 h 241"/>
              <a:gd name="T60" fmla="*/ 63 w 767"/>
              <a:gd name="T61" fmla="*/ 183 h 241"/>
              <a:gd name="T62" fmla="*/ 61 w 767"/>
              <a:gd name="T63" fmla="*/ 162 h 241"/>
              <a:gd name="T64" fmla="*/ 50 w 767"/>
              <a:gd name="T65" fmla="*/ 158 h 241"/>
              <a:gd name="T66" fmla="*/ 42 w 767"/>
              <a:gd name="T67" fmla="*/ 158 h 241"/>
              <a:gd name="T68" fmla="*/ 15 w 767"/>
              <a:gd name="T69" fmla="*/ 144 h 241"/>
              <a:gd name="T70" fmla="*/ 13 w 767"/>
              <a:gd name="T71" fmla="*/ 91 h 241"/>
              <a:gd name="T72" fmla="*/ 15 w 767"/>
              <a:gd name="T73" fmla="*/ 61 h 241"/>
              <a:gd name="T74" fmla="*/ 16 w 767"/>
              <a:gd name="T75" fmla="*/ 49 h 241"/>
              <a:gd name="T76" fmla="*/ 80 w 767"/>
              <a:gd name="T77" fmla="*/ 30 h 241"/>
              <a:gd name="T78" fmla="*/ 183 w 767"/>
              <a:gd name="T79" fmla="*/ 22 h 241"/>
              <a:gd name="T80" fmla="*/ 386 w 767"/>
              <a:gd name="T81" fmla="*/ 18 h 241"/>
              <a:gd name="T82" fmla="*/ 590 w 767"/>
              <a:gd name="T83" fmla="*/ 20 h 241"/>
              <a:gd name="T84" fmla="*/ 678 w 767"/>
              <a:gd name="T85" fmla="*/ 20 h 241"/>
              <a:gd name="T86" fmla="*/ 734 w 767"/>
              <a:gd name="T87" fmla="*/ 52 h 241"/>
              <a:gd name="T88" fmla="*/ 730 w 767"/>
              <a:gd name="T89" fmla="*/ 117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7" h="241">
                <a:moveTo>
                  <a:pt x="731" y="19"/>
                </a:moveTo>
                <a:cubicBezTo>
                  <a:pt x="712" y="0"/>
                  <a:pt x="688" y="6"/>
                  <a:pt x="664" y="5"/>
                </a:cubicBezTo>
                <a:cubicBezTo>
                  <a:pt x="628" y="5"/>
                  <a:pt x="592" y="4"/>
                  <a:pt x="556" y="4"/>
                </a:cubicBezTo>
                <a:cubicBezTo>
                  <a:pt x="487" y="3"/>
                  <a:pt x="418" y="3"/>
                  <a:pt x="349" y="4"/>
                </a:cubicBezTo>
                <a:cubicBezTo>
                  <a:pt x="274" y="5"/>
                  <a:pt x="198" y="7"/>
                  <a:pt x="123" y="13"/>
                </a:cubicBezTo>
                <a:cubicBezTo>
                  <a:pt x="96" y="16"/>
                  <a:pt x="69" y="19"/>
                  <a:pt x="43" y="24"/>
                </a:cubicBezTo>
                <a:cubicBezTo>
                  <a:pt x="34" y="26"/>
                  <a:pt x="22" y="29"/>
                  <a:pt x="15" y="35"/>
                </a:cubicBezTo>
                <a:cubicBezTo>
                  <a:pt x="13" y="37"/>
                  <a:pt x="9" y="41"/>
                  <a:pt x="8" y="44"/>
                </a:cubicBezTo>
                <a:cubicBezTo>
                  <a:pt x="8" y="45"/>
                  <a:pt x="8" y="46"/>
                  <a:pt x="8" y="46"/>
                </a:cubicBezTo>
                <a:cubicBezTo>
                  <a:pt x="0" y="57"/>
                  <a:pt x="2" y="81"/>
                  <a:pt x="1" y="93"/>
                </a:cubicBezTo>
                <a:cubicBezTo>
                  <a:pt x="0" y="108"/>
                  <a:pt x="0" y="124"/>
                  <a:pt x="1" y="139"/>
                </a:cubicBezTo>
                <a:cubicBezTo>
                  <a:pt x="3" y="164"/>
                  <a:pt x="27" y="181"/>
                  <a:pt x="52" y="169"/>
                </a:cubicBezTo>
                <a:cubicBezTo>
                  <a:pt x="56" y="181"/>
                  <a:pt x="45" y="202"/>
                  <a:pt x="42" y="210"/>
                </a:cubicBezTo>
                <a:cubicBezTo>
                  <a:pt x="35" y="227"/>
                  <a:pt x="31" y="241"/>
                  <a:pt x="55" y="231"/>
                </a:cubicBezTo>
                <a:cubicBezTo>
                  <a:pt x="82" y="219"/>
                  <a:pt x="127" y="205"/>
                  <a:pt x="132" y="170"/>
                </a:cubicBezTo>
                <a:cubicBezTo>
                  <a:pt x="225" y="168"/>
                  <a:pt x="318" y="161"/>
                  <a:pt x="410" y="160"/>
                </a:cubicBezTo>
                <a:cubicBezTo>
                  <a:pt x="503" y="159"/>
                  <a:pt x="600" y="167"/>
                  <a:pt x="692" y="154"/>
                </a:cubicBezTo>
                <a:cubicBezTo>
                  <a:pt x="696" y="154"/>
                  <a:pt x="703" y="152"/>
                  <a:pt x="709" y="150"/>
                </a:cubicBezTo>
                <a:cubicBezTo>
                  <a:pt x="714" y="154"/>
                  <a:pt x="729" y="143"/>
                  <a:pt x="732" y="140"/>
                </a:cubicBezTo>
                <a:cubicBezTo>
                  <a:pt x="767" y="110"/>
                  <a:pt x="762" y="50"/>
                  <a:pt x="731" y="19"/>
                </a:cubicBezTo>
                <a:close/>
                <a:moveTo>
                  <a:pt x="730" y="117"/>
                </a:moveTo>
                <a:cubicBezTo>
                  <a:pt x="727" y="121"/>
                  <a:pt x="715" y="131"/>
                  <a:pt x="709" y="139"/>
                </a:cubicBezTo>
                <a:cubicBezTo>
                  <a:pt x="709" y="138"/>
                  <a:pt x="683" y="140"/>
                  <a:pt x="676" y="140"/>
                </a:cubicBezTo>
                <a:cubicBezTo>
                  <a:pt x="664" y="141"/>
                  <a:pt x="651" y="142"/>
                  <a:pt x="639" y="142"/>
                </a:cubicBezTo>
                <a:cubicBezTo>
                  <a:pt x="593" y="143"/>
                  <a:pt x="547" y="143"/>
                  <a:pt x="501" y="143"/>
                </a:cubicBezTo>
                <a:cubicBezTo>
                  <a:pt x="407" y="144"/>
                  <a:pt x="314" y="146"/>
                  <a:pt x="221" y="152"/>
                </a:cubicBezTo>
                <a:cubicBezTo>
                  <a:pt x="195" y="153"/>
                  <a:pt x="169" y="155"/>
                  <a:pt x="143" y="156"/>
                </a:cubicBezTo>
                <a:cubicBezTo>
                  <a:pt x="133" y="156"/>
                  <a:pt x="121" y="154"/>
                  <a:pt x="115" y="164"/>
                </a:cubicBezTo>
                <a:cubicBezTo>
                  <a:pt x="112" y="168"/>
                  <a:pt x="113" y="176"/>
                  <a:pt x="109" y="181"/>
                </a:cubicBezTo>
                <a:cubicBezTo>
                  <a:pt x="96" y="201"/>
                  <a:pt x="74" y="209"/>
                  <a:pt x="52" y="218"/>
                </a:cubicBezTo>
                <a:cubicBezTo>
                  <a:pt x="57" y="207"/>
                  <a:pt x="62" y="195"/>
                  <a:pt x="63" y="183"/>
                </a:cubicBezTo>
                <a:cubicBezTo>
                  <a:pt x="64" y="177"/>
                  <a:pt x="65" y="169"/>
                  <a:pt x="61" y="162"/>
                </a:cubicBezTo>
                <a:cubicBezTo>
                  <a:pt x="58" y="157"/>
                  <a:pt x="52" y="156"/>
                  <a:pt x="50" y="158"/>
                </a:cubicBezTo>
                <a:cubicBezTo>
                  <a:pt x="47" y="158"/>
                  <a:pt x="45" y="158"/>
                  <a:pt x="42" y="158"/>
                </a:cubicBezTo>
                <a:cubicBezTo>
                  <a:pt x="30" y="157"/>
                  <a:pt x="21" y="157"/>
                  <a:pt x="15" y="144"/>
                </a:cubicBezTo>
                <a:cubicBezTo>
                  <a:pt x="9" y="130"/>
                  <a:pt x="12" y="106"/>
                  <a:pt x="13" y="91"/>
                </a:cubicBezTo>
                <a:cubicBezTo>
                  <a:pt x="13" y="81"/>
                  <a:pt x="15" y="71"/>
                  <a:pt x="15" y="61"/>
                </a:cubicBezTo>
                <a:cubicBezTo>
                  <a:pt x="15" y="61"/>
                  <a:pt x="16" y="54"/>
                  <a:pt x="16" y="49"/>
                </a:cubicBezTo>
                <a:cubicBezTo>
                  <a:pt x="21" y="33"/>
                  <a:pt x="69" y="31"/>
                  <a:pt x="80" y="30"/>
                </a:cubicBezTo>
                <a:cubicBezTo>
                  <a:pt x="114" y="26"/>
                  <a:pt x="148" y="24"/>
                  <a:pt x="183" y="22"/>
                </a:cubicBezTo>
                <a:cubicBezTo>
                  <a:pt x="250" y="19"/>
                  <a:pt x="318" y="18"/>
                  <a:pt x="386" y="18"/>
                </a:cubicBezTo>
                <a:cubicBezTo>
                  <a:pt x="454" y="18"/>
                  <a:pt x="522" y="19"/>
                  <a:pt x="590" y="20"/>
                </a:cubicBezTo>
                <a:cubicBezTo>
                  <a:pt x="619" y="20"/>
                  <a:pt x="648" y="22"/>
                  <a:pt x="678" y="20"/>
                </a:cubicBezTo>
                <a:cubicBezTo>
                  <a:pt x="706" y="19"/>
                  <a:pt x="722" y="24"/>
                  <a:pt x="734" y="52"/>
                </a:cubicBezTo>
                <a:cubicBezTo>
                  <a:pt x="744" y="74"/>
                  <a:pt x="744" y="96"/>
                  <a:pt x="730" y="11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TextBox 26">
            <a:extLst>
              <a:ext uri="{FF2B5EF4-FFF2-40B4-BE49-F238E27FC236}">
                <a16:creationId xmlns:a16="http://schemas.microsoft.com/office/drawing/2014/main" id="{B8F2768F-DCC9-4ECE-89DD-53A630D588C8}"/>
              </a:ext>
            </a:extLst>
          </p:cNvPr>
          <p:cNvSpPr txBox="1"/>
          <p:nvPr/>
        </p:nvSpPr>
        <p:spPr>
          <a:xfrm>
            <a:off x="7336271" y="4852172"/>
            <a:ext cx="4612509" cy="1292662"/>
          </a:xfrm>
          <a:prstGeom prst="rect">
            <a:avLst/>
          </a:prstGeom>
          <a:noFill/>
        </p:spPr>
        <p:txBody>
          <a:bodyPr wrap="square" rtlCol="0">
            <a:spAutoFit/>
          </a:bodyPr>
          <a:lstStyle/>
          <a:p>
            <a:r>
              <a:rPr lang="en-US" sz="1300" dirty="0"/>
              <a:t>“We received an </a:t>
            </a:r>
            <a:r>
              <a:rPr lang="en-US" sz="1300" b="1" dirty="0">
                <a:solidFill>
                  <a:schemeClr val="accent1"/>
                </a:solidFill>
              </a:rPr>
              <a:t>amazing amount of support from the team and all staff involved from MPHI and Accenture</a:t>
            </a:r>
            <a:r>
              <a:rPr lang="en-US" sz="1300" dirty="0"/>
              <a:t>!  They were extremely responsive, able to answer our multiple questions in a timely manner and guide us through the various budget and reporting iterations.”</a:t>
            </a:r>
          </a:p>
          <a:p>
            <a:r>
              <a:rPr lang="en-US" sz="1300" dirty="0"/>
              <a:t> </a:t>
            </a:r>
          </a:p>
        </p:txBody>
      </p:sp>
      <p:sp>
        <p:nvSpPr>
          <p:cNvPr id="33" name="Freeform 300">
            <a:extLst>
              <a:ext uri="{FF2B5EF4-FFF2-40B4-BE49-F238E27FC236}">
                <a16:creationId xmlns:a16="http://schemas.microsoft.com/office/drawing/2014/main" id="{CC8DF973-652C-4D32-9D89-8CCFBB77079F}"/>
              </a:ext>
            </a:extLst>
          </p:cNvPr>
          <p:cNvSpPr>
            <a:spLocks noEditPoints="1"/>
          </p:cNvSpPr>
          <p:nvPr/>
        </p:nvSpPr>
        <p:spPr bwMode="auto">
          <a:xfrm>
            <a:off x="6531344" y="663735"/>
            <a:ext cx="5279655" cy="2764597"/>
          </a:xfrm>
          <a:custGeom>
            <a:avLst/>
            <a:gdLst>
              <a:gd name="T0" fmla="*/ 731 w 767"/>
              <a:gd name="T1" fmla="*/ 19 h 241"/>
              <a:gd name="T2" fmla="*/ 664 w 767"/>
              <a:gd name="T3" fmla="*/ 5 h 241"/>
              <a:gd name="T4" fmla="*/ 556 w 767"/>
              <a:gd name="T5" fmla="*/ 4 h 241"/>
              <a:gd name="T6" fmla="*/ 349 w 767"/>
              <a:gd name="T7" fmla="*/ 4 h 241"/>
              <a:gd name="T8" fmla="*/ 123 w 767"/>
              <a:gd name="T9" fmla="*/ 13 h 241"/>
              <a:gd name="T10" fmla="*/ 43 w 767"/>
              <a:gd name="T11" fmla="*/ 24 h 241"/>
              <a:gd name="T12" fmla="*/ 15 w 767"/>
              <a:gd name="T13" fmla="*/ 35 h 241"/>
              <a:gd name="T14" fmla="*/ 8 w 767"/>
              <a:gd name="T15" fmla="*/ 44 h 241"/>
              <a:gd name="T16" fmla="*/ 8 w 767"/>
              <a:gd name="T17" fmla="*/ 46 h 241"/>
              <a:gd name="T18" fmla="*/ 1 w 767"/>
              <a:gd name="T19" fmla="*/ 93 h 241"/>
              <a:gd name="T20" fmla="*/ 1 w 767"/>
              <a:gd name="T21" fmla="*/ 139 h 241"/>
              <a:gd name="T22" fmla="*/ 52 w 767"/>
              <a:gd name="T23" fmla="*/ 169 h 241"/>
              <a:gd name="T24" fmla="*/ 42 w 767"/>
              <a:gd name="T25" fmla="*/ 210 h 241"/>
              <a:gd name="T26" fmla="*/ 55 w 767"/>
              <a:gd name="T27" fmla="*/ 231 h 241"/>
              <a:gd name="T28" fmla="*/ 132 w 767"/>
              <a:gd name="T29" fmla="*/ 170 h 241"/>
              <a:gd name="T30" fmla="*/ 410 w 767"/>
              <a:gd name="T31" fmla="*/ 160 h 241"/>
              <a:gd name="T32" fmla="*/ 692 w 767"/>
              <a:gd name="T33" fmla="*/ 154 h 241"/>
              <a:gd name="T34" fmla="*/ 709 w 767"/>
              <a:gd name="T35" fmla="*/ 150 h 241"/>
              <a:gd name="T36" fmla="*/ 732 w 767"/>
              <a:gd name="T37" fmla="*/ 140 h 241"/>
              <a:gd name="T38" fmla="*/ 731 w 767"/>
              <a:gd name="T39" fmla="*/ 19 h 241"/>
              <a:gd name="T40" fmla="*/ 730 w 767"/>
              <a:gd name="T41" fmla="*/ 117 h 241"/>
              <a:gd name="T42" fmla="*/ 709 w 767"/>
              <a:gd name="T43" fmla="*/ 139 h 241"/>
              <a:gd name="T44" fmla="*/ 676 w 767"/>
              <a:gd name="T45" fmla="*/ 140 h 241"/>
              <a:gd name="T46" fmla="*/ 639 w 767"/>
              <a:gd name="T47" fmla="*/ 142 h 241"/>
              <a:gd name="T48" fmla="*/ 501 w 767"/>
              <a:gd name="T49" fmla="*/ 143 h 241"/>
              <a:gd name="T50" fmla="*/ 221 w 767"/>
              <a:gd name="T51" fmla="*/ 152 h 241"/>
              <a:gd name="T52" fmla="*/ 143 w 767"/>
              <a:gd name="T53" fmla="*/ 156 h 241"/>
              <a:gd name="T54" fmla="*/ 115 w 767"/>
              <a:gd name="T55" fmla="*/ 164 h 241"/>
              <a:gd name="T56" fmla="*/ 109 w 767"/>
              <a:gd name="T57" fmla="*/ 181 h 241"/>
              <a:gd name="T58" fmla="*/ 52 w 767"/>
              <a:gd name="T59" fmla="*/ 218 h 241"/>
              <a:gd name="T60" fmla="*/ 63 w 767"/>
              <a:gd name="T61" fmla="*/ 183 h 241"/>
              <a:gd name="T62" fmla="*/ 61 w 767"/>
              <a:gd name="T63" fmla="*/ 162 h 241"/>
              <a:gd name="T64" fmla="*/ 50 w 767"/>
              <a:gd name="T65" fmla="*/ 158 h 241"/>
              <a:gd name="T66" fmla="*/ 42 w 767"/>
              <a:gd name="T67" fmla="*/ 158 h 241"/>
              <a:gd name="T68" fmla="*/ 15 w 767"/>
              <a:gd name="T69" fmla="*/ 144 h 241"/>
              <a:gd name="T70" fmla="*/ 13 w 767"/>
              <a:gd name="T71" fmla="*/ 91 h 241"/>
              <a:gd name="T72" fmla="*/ 15 w 767"/>
              <a:gd name="T73" fmla="*/ 61 h 241"/>
              <a:gd name="T74" fmla="*/ 16 w 767"/>
              <a:gd name="T75" fmla="*/ 49 h 241"/>
              <a:gd name="T76" fmla="*/ 80 w 767"/>
              <a:gd name="T77" fmla="*/ 30 h 241"/>
              <a:gd name="T78" fmla="*/ 183 w 767"/>
              <a:gd name="T79" fmla="*/ 22 h 241"/>
              <a:gd name="T80" fmla="*/ 386 w 767"/>
              <a:gd name="T81" fmla="*/ 18 h 241"/>
              <a:gd name="T82" fmla="*/ 590 w 767"/>
              <a:gd name="T83" fmla="*/ 20 h 241"/>
              <a:gd name="T84" fmla="*/ 678 w 767"/>
              <a:gd name="T85" fmla="*/ 20 h 241"/>
              <a:gd name="T86" fmla="*/ 734 w 767"/>
              <a:gd name="T87" fmla="*/ 52 h 241"/>
              <a:gd name="T88" fmla="*/ 730 w 767"/>
              <a:gd name="T89" fmla="*/ 117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7" h="241">
                <a:moveTo>
                  <a:pt x="731" y="19"/>
                </a:moveTo>
                <a:cubicBezTo>
                  <a:pt x="712" y="0"/>
                  <a:pt x="688" y="6"/>
                  <a:pt x="664" y="5"/>
                </a:cubicBezTo>
                <a:cubicBezTo>
                  <a:pt x="628" y="5"/>
                  <a:pt x="592" y="4"/>
                  <a:pt x="556" y="4"/>
                </a:cubicBezTo>
                <a:cubicBezTo>
                  <a:pt x="487" y="3"/>
                  <a:pt x="418" y="3"/>
                  <a:pt x="349" y="4"/>
                </a:cubicBezTo>
                <a:cubicBezTo>
                  <a:pt x="274" y="5"/>
                  <a:pt x="198" y="7"/>
                  <a:pt x="123" y="13"/>
                </a:cubicBezTo>
                <a:cubicBezTo>
                  <a:pt x="96" y="16"/>
                  <a:pt x="69" y="19"/>
                  <a:pt x="43" y="24"/>
                </a:cubicBezTo>
                <a:cubicBezTo>
                  <a:pt x="34" y="26"/>
                  <a:pt x="22" y="29"/>
                  <a:pt x="15" y="35"/>
                </a:cubicBezTo>
                <a:cubicBezTo>
                  <a:pt x="13" y="37"/>
                  <a:pt x="9" y="41"/>
                  <a:pt x="8" y="44"/>
                </a:cubicBezTo>
                <a:cubicBezTo>
                  <a:pt x="8" y="45"/>
                  <a:pt x="8" y="46"/>
                  <a:pt x="8" y="46"/>
                </a:cubicBezTo>
                <a:cubicBezTo>
                  <a:pt x="0" y="57"/>
                  <a:pt x="2" y="81"/>
                  <a:pt x="1" y="93"/>
                </a:cubicBezTo>
                <a:cubicBezTo>
                  <a:pt x="0" y="108"/>
                  <a:pt x="0" y="124"/>
                  <a:pt x="1" y="139"/>
                </a:cubicBezTo>
                <a:cubicBezTo>
                  <a:pt x="3" y="164"/>
                  <a:pt x="27" y="181"/>
                  <a:pt x="52" y="169"/>
                </a:cubicBezTo>
                <a:cubicBezTo>
                  <a:pt x="56" y="181"/>
                  <a:pt x="45" y="202"/>
                  <a:pt x="42" y="210"/>
                </a:cubicBezTo>
                <a:cubicBezTo>
                  <a:pt x="35" y="227"/>
                  <a:pt x="31" y="241"/>
                  <a:pt x="55" y="231"/>
                </a:cubicBezTo>
                <a:cubicBezTo>
                  <a:pt x="82" y="219"/>
                  <a:pt x="127" y="205"/>
                  <a:pt x="132" y="170"/>
                </a:cubicBezTo>
                <a:cubicBezTo>
                  <a:pt x="225" y="168"/>
                  <a:pt x="318" y="161"/>
                  <a:pt x="410" y="160"/>
                </a:cubicBezTo>
                <a:cubicBezTo>
                  <a:pt x="503" y="159"/>
                  <a:pt x="600" y="167"/>
                  <a:pt x="692" y="154"/>
                </a:cubicBezTo>
                <a:cubicBezTo>
                  <a:pt x="696" y="154"/>
                  <a:pt x="703" y="152"/>
                  <a:pt x="709" y="150"/>
                </a:cubicBezTo>
                <a:cubicBezTo>
                  <a:pt x="714" y="154"/>
                  <a:pt x="729" y="143"/>
                  <a:pt x="732" y="140"/>
                </a:cubicBezTo>
                <a:cubicBezTo>
                  <a:pt x="767" y="110"/>
                  <a:pt x="762" y="50"/>
                  <a:pt x="731" y="19"/>
                </a:cubicBezTo>
                <a:close/>
                <a:moveTo>
                  <a:pt x="730" y="117"/>
                </a:moveTo>
                <a:cubicBezTo>
                  <a:pt x="727" y="121"/>
                  <a:pt x="715" y="131"/>
                  <a:pt x="709" y="139"/>
                </a:cubicBezTo>
                <a:cubicBezTo>
                  <a:pt x="709" y="138"/>
                  <a:pt x="683" y="140"/>
                  <a:pt x="676" y="140"/>
                </a:cubicBezTo>
                <a:cubicBezTo>
                  <a:pt x="664" y="141"/>
                  <a:pt x="651" y="142"/>
                  <a:pt x="639" y="142"/>
                </a:cubicBezTo>
                <a:cubicBezTo>
                  <a:pt x="593" y="143"/>
                  <a:pt x="547" y="143"/>
                  <a:pt x="501" y="143"/>
                </a:cubicBezTo>
                <a:cubicBezTo>
                  <a:pt x="407" y="144"/>
                  <a:pt x="314" y="146"/>
                  <a:pt x="221" y="152"/>
                </a:cubicBezTo>
                <a:cubicBezTo>
                  <a:pt x="195" y="153"/>
                  <a:pt x="169" y="155"/>
                  <a:pt x="143" y="156"/>
                </a:cubicBezTo>
                <a:cubicBezTo>
                  <a:pt x="133" y="156"/>
                  <a:pt x="121" y="154"/>
                  <a:pt x="115" y="164"/>
                </a:cubicBezTo>
                <a:cubicBezTo>
                  <a:pt x="112" y="168"/>
                  <a:pt x="113" y="176"/>
                  <a:pt x="109" y="181"/>
                </a:cubicBezTo>
                <a:cubicBezTo>
                  <a:pt x="96" y="201"/>
                  <a:pt x="74" y="209"/>
                  <a:pt x="52" y="218"/>
                </a:cubicBezTo>
                <a:cubicBezTo>
                  <a:pt x="57" y="207"/>
                  <a:pt x="62" y="195"/>
                  <a:pt x="63" y="183"/>
                </a:cubicBezTo>
                <a:cubicBezTo>
                  <a:pt x="64" y="177"/>
                  <a:pt x="65" y="169"/>
                  <a:pt x="61" y="162"/>
                </a:cubicBezTo>
                <a:cubicBezTo>
                  <a:pt x="58" y="157"/>
                  <a:pt x="52" y="156"/>
                  <a:pt x="50" y="158"/>
                </a:cubicBezTo>
                <a:cubicBezTo>
                  <a:pt x="47" y="158"/>
                  <a:pt x="45" y="158"/>
                  <a:pt x="42" y="158"/>
                </a:cubicBezTo>
                <a:cubicBezTo>
                  <a:pt x="30" y="157"/>
                  <a:pt x="21" y="157"/>
                  <a:pt x="15" y="144"/>
                </a:cubicBezTo>
                <a:cubicBezTo>
                  <a:pt x="9" y="130"/>
                  <a:pt x="12" y="106"/>
                  <a:pt x="13" y="91"/>
                </a:cubicBezTo>
                <a:cubicBezTo>
                  <a:pt x="13" y="81"/>
                  <a:pt x="15" y="71"/>
                  <a:pt x="15" y="61"/>
                </a:cubicBezTo>
                <a:cubicBezTo>
                  <a:pt x="15" y="61"/>
                  <a:pt x="16" y="54"/>
                  <a:pt x="16" y="49"/>
                </a:cubicBezTo>
                <a:cubicBezTo>
                  <a:pt x="21" y="33"/>
                  <a:pt x="69" y="31"/>
                  <a:pt x="80" y="30"/>
                </a:cubicBezTo>
                <a:cubicBezTo>
                  <a:pt x="114" y="26"/>
                  <a:pt x="148" y="24"/>
                  <a:pt x="183" y="22"/>
                </a:cubicBezTo>
                <a:cubicBezTo>
                  <a:pt x="250" y="19"/>
                  <a:pt x="318" y="18"/>
                  <a:pt x="386" y="18"/>
                </a:cubicBezTo>
                <a:cubicBezTo>
                  <a:pt x="454" y="18"/>
                  <a:pt x="522" y="19"/>
                  <a:pt x="590" y="20"/>
                </a:cubicBezTo>
                <a:cubicBezTo>
                  <a:pt x="619" y="20"/>
                  <a:pt x="648" y="22"/>
                  <a:pt x="678" y="20"/>
                </a:cubicBezTo>
                <a:cubicBezTo>
                  <a:pt x="706" y="19"/>
                  <a:pt x="722" y="24"/>
                  <a:pt x="734" y="52"/>
                </a:cubicBezTo>
                <a:cubicBezTo>
                  <a:pt x="744" y="74"/>
                  <a:pt x="744" y="96"/>
                  <a:pt x="730" y="11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TextBox 33">
            <a:extLst>
              <a:ext uri="{FF2B5EF4-FFF2-40B4-BE49-F238E27FC236}">
                <a16:creationId xmlns:a16="http://schemas.microsoft.com/office/drawing/2014/main" id="{73B71FCD-379B-4BC1-87F0-0D15FE095A08}"/>
              </a:ext>
            </a:extLst>
          </p:cNvPr>
          <p:cNvSpPr txBox="1"/>
          <p:nvPr/>
        </p:nvSpPr>
        <p:spPr>
          <a:xfrm>
            <a:off x="6864361" y="1008751"/>
            <a:ext cx="4619657" cy="1600438"/>
          </a:xfrm>
          <a:prstGeom prst="rect">
            <a:avLst/>
          </a:prstGeom>
          <a:noFill/>
        </p:spPr>
        <p:txBody>
          <a:bodyPr wrap="square" rtlCol="0">
            <a:spAutoFit/>
          </a:bodyPr>
          <a:lstStyle/>
          <a:p>
            <a:r>
              <a:rPr lang="en-US" sz="1400" dirty="0"/>
              <a:t>“</a:t>
            </a:r>
            <a:r>
              <a:rPr lang="en-US" sz="1400" b="1" dirty="0">
                <a:solidFill>
                  <a:schemeClr val="accent1"/>
                </a:solidFill>
              </a:rPr>
              <a:t>MPHI was a pleasure to work with</a:t>
            </a:r>
            <a:r>
              <a:rPr lang="en-US" sz="1400" dirty="0"/>
              <a:t>. I am impressed by their professionalism, ability to move quickly, and their </a:t>
            </a:r>
            <a:r>
              <a:rPr lang="en-US" sz="1400" b="1" dirty="0">
                <a:solidFill>
                  <a:schemeClr val="accent1"/>
                </a:solidFill>
              </a:rPr>
              <a:t>genuine concern </a:t>
            </a:r>
            <a:r>
              <a:rPr lang="en-US" sz="1400" dirty="0"/>
              <a:t>for the needs of the grantee and the subsequent community. </a:t>
            </a:r>
            <a:r>
              <a:rPr lang="en-US" sz="1400" b="1" dirty="0">
                <a:solidFill>
                  <a:schemeClr val="accent1"/>
                </a:solidFill>
              </a:rPr>
              <a:t>We could not have impacted our community without their help and assistance.</a:t>
            </a:r>
            <a:r>
              <a:rPr lang="en-US" sz="1400" dirty="0"/>
              <a:t>”</a:t>
            </a:r>
          </a:p>
          <a:p>
            <a:endParaRPr lang="en-US" sz="1400" dirty="0"/>
          </a:p>
        </p:txBody>
      </p:sp>
      <p:sp>
        <p:nvSpPr>
          <p:cNvPr id="38" name="Freeform 300">
            <a:extLst>
              <a:ext uri="{FF2B5EF4-FFF2-40B4-BE49-F238E27FC236}">
                <a16:creationId xmlns:a16="http://schemas.microsoft.com/office/drawing/2014/main" id="{494281F1-D2E2-45A0-B183-7936191DF3C8}"/>
              </a:ext>
            </a:extLst>
          </p:cNvPr>
          <p:cNvSpPr>
            <a:spLocks noEditPoints="1"/>
          </p:cNvSpPr>
          <p:nvPr/>
        </p:nvSpPr>
        <p:spPr bwMode="auto">
          <a:xfrm>
            <a:off x="2797606" y="2907602"/>
            <a:ext cx="3883701" cy="1868752"/>
          </a:xfrm>
          <a:custGeom>
            <a:avLst/>
            <a:gdLst>
              <a:gd name="T0" fmla="*/ 731 w 767"/>
              <a:gd name="T1" fmla="*/ 19 h 241"/>
              <a:gd name="T2" fmla="*/ 664 w 767"/>
              <a:gd name="T3" fmla="*/ 5 h 241"/>
              <a:gd name="T4" fmla="*/ 556 w 767"/>
              <a:gd name="T5" fmla="*/ 4 h 241"/>
              <a:gd name="T6" fmla="*/ 349 w 767"/>
              <a:gd name="T7" fmla="*/ 4 h 241"/>
              <a:gd name="T8" fmla="*/ 123 w 767"/>
              <a:gd name="T9" fmla="*/ 13 h 241"/>
              <a:gd name="T10" fmla="*/ 43 w 767"/>
              <a:gd name="T11" fmla="*/ 24 h 241"/>
              <a:gd name="T12" fmla="*/ 15 w 767"/>
              <a:gd name="T13" fmla="*/ 35 h 241"/>
              <a:gd name="T14" fmla="*/ 8 w 767"/>
              <a:gd name="T15" fmla="*/ 44 h 241"/>
              <a:gd name="T16" fmla="*/ 8 w 767"/>
              <a:gd name="T17" fmla="*/ 46 h 241"/>
              <a:gd name="T18" fmla="*/ 1 w 767"/>
              <a:gd name="T19" fmla="*/ 93 h 241"/>
              <a:gd name="T20" fmla="*/ 1 w 767"/>
              <a:gd name="T21" fmla="*/ 139 h 241"/>
              <a:gd name="T22" fmla="*/ 52 w 767"/>
              <a:gd name="T23" fmla="*/ 169 h 241"/>
              <a:gd name="T24" fmla="*/ 42 w 767"/>
              <a:gd name="T25" fmla="*/ 210 h 241"/>
              <a:gd name="T26" fmla="*/ 55 w 767"/>
              <a:gd name="T27" fmla="*/ 231 h 241"/>
              <a:gd name="T28" fmla="*/ 132 w 767"/>
              <a:gd name="T29" fmla="*/ 170 h 241"/>
              <a:gd name="T30" fmla="*/ 410 w 767"/>
              <a:gd name="T31" fmla="*/ 160 h 241"/>
              <a:gd name="T32" fmla="*/ 692 w 767"/>
              <a:gd name="T33" fmla="*/ 154 h 241"/>
              <a:gd name="T34" fmla="*/ 709 w 767"/>
              <a:gd name="T35" fmla="*/ 150 h 241"/>
              <a:gd name="T36" fmla="*/ 732 w 767"/>
              <a:gd name="T37" fmla="*/ 140 h 241"/>
              <a:gd name="T38" fmla="*/ 731 w 767"/>
              <a:gd name="T39" fmla="*/ 19 h 241"/>
              <a:gd name="T40" fmla="*/ 730 w 767"/>
              <a:gd name="T41" fmla="*/ 117 h 241"/>
              <a:gd name="T42" fmla="*/ 709 w 767"/>
              <a:gd name="T43" fmla="*/ 139 h 241"/>
              <a:gd name="T44" fmla="*/ 676 w 767"/>
              <a:gd name="T45" fmla="*/ 140 h 241"/>
              <a:gd name="T46" fmla="*/ 639 w 767"/>
              <a:gd name="T47" fmla="*/ 142 h 241"/>
              <a:gd name="T48" fmla="*/ 501 w 767"/>
              <a:gd name="T49" fmla="*/ 143 h 241"/>
              <a:gd name="T50" fmla="*/ 221 w 767"/>
              <a:gd name="T51" fmla="*/ 152 h 241"/>
              <a:gd name="T52" fmla="*/ 143 w 767"/>
              <a:gd name="T53" fmla="*/ 156 h 241"/>
              <a:gd name="T54" fmla="*/ 115 w 767"/>
              <a:gd name="T55" fmla="*/ 164 h 241"/>
              <a:gd name="T56" fmla="*/ 109 w 767"/>
              <a:gd name="T57" fmla="*/ 181 h 241"/>
              <a:gd name="T58" fmla="*/ 52 w 767"/>
              <a:gd name="T59" fmla="*/ 218 h 241"/>
              <a:gd name="T60" fmla="*/ 63 w 767"/>
              <a:gd name="T61" fmla="*/ 183 h 241"/>
              <a:gd name="T62" fmla="*/ 61 w 767"/>
              <a:gd name="T63" fmla="*/ 162 h 241"/>
              <a:gd name="T64" fmla="*/ 50 w 767"/>
              <a:gd name="T65" fmla="*/ 158 h 241"/>
              <a:gd name="T66" fmla="*/ 42 w 767"/>
              <a:gd name="T67" fmla="*/ 158 h 241"/>
              <a:gd name="T68" fmla="*/ 15 w 767"/>
              <a:gd name="T69" fmla="*/ 144 h 241"/>
              <a:gd name="T70" fmla="*/ 13 w 767"/>
              <a:gd name="T71" fmla="*/ 91 h 241"/>
              <a:gd name="T72" fmla="*/ 15 w 767"/>
              <a:gd name="T73" fmla="*/ 61 h 241"/>
              <a:gd name="T74" fmla="*/ 16 w 767"/>
              <a:gd name="T75" fmla="*/ 49 h 241"/>
              <a:gd name="T76" fmla="*/ 80 w 767"/>
              <a:gd name="T77" fmla="*/ 30 h 241"/>
              <a:gd name="T78" fmla="*/ 183 w 767"/>
              <a:gd name="T79" fmla="*/ 22 h 241"/>
              <a:gd name="T80" fmla="*/ 386 w 767"/>
              <a:gd name="T81" fmla="*/ 18 h 241"/>
              <a:gd name="T82" fmla="*/ 590 w 767"/>
              <a:gd name="T83" fmla="*/ 20 h 241"/>
              <a:gd name="T84" fmla="*/ 678 w 767"/>
              <a:gd name="T85" fmla="*/ 20 h 241"/>
              <a:gd name="T86" fmla="*/ 734 w 767"/>
              <a:gd name="T87" fmla="*/ 52 h 241"/>
              <a:gd name="T88" fmla="*/ 730 w 767"/>
              <a:gd name="T89" fmla="*/ 117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7" h="241">
                <a:moveTo>
                  <a:pt x="731" y="19"/>
                </a:moveTo>
                <a:cubicBezTo>
                  <a:pt x="712" y="0"/>
                  <a:pt x="688" y="6"/>
                  <a:pt x="664" y="5"/>
                </a:cubicBezTo>
                <a:cubicBezTo>
                  <a:pt x="628" y="5"/>
                  <a:pt x="592" y="4"/>
                  <a:pt x="556" y="4"/>
                </a:cubicBezTo>
                <a:cubicBezTo>
                  <a:pt x="487" y="3"/>
                  <a:pt x="418" y="3"/>
                  <a:pt x="349" y="4"/>
                </a:cubicBezTo>
                <a:cubicBezTo>
                  <a:pt x="274" y="5"/>
                  <a:pt x="198" y="7"/>
                  <a:pt x="123" y="13"/>
                </a:cubicBezTo>
                <a:cubicBezTo>
                  <a:pt x="96" y="16"/>
                  <a:pt x="69" y="19"/>
                  <a:pt x="43" y="24"/>
                </a:cubicBezTo>
                <a:cubicBezTo>
                  <a:pt x="34" y="26"/>
                  <a:pt x="22" y="29"/>
                  <a:pt x="15" y="35"/>
                </a:cubicBezTo>
                <a:cubicBezTo>
                  <a:pt x="13" y="37"/>
                  <a:pt x="9" y="41"/>
                  <a:pt x="8" y="44"/>
                </a:cubicBezTo>
                <a:cubicBezTo>
                  <a:pt x="8" y="45"/>
                  <a:pt x="8" y="46"/>
                  <a:pt x="8" y="46"/>
                </a:cubicBezTo>
                <a:cubicBezTo>
                  <a:pt x="0" y="57"/>
                  <a:pt x="2" y="81"/>
                  <a:pt x="1" y="93"/>
                </a:cubicBezTo>
                <a:cubicBezTo>
                  <a:pt x="0" y="108"/>
                  <a:pt x="0" y="124"/>
                  <a:pt x="1" y="139"/>
                </a:cubicBezTo>
                <a:cubicBezTo>
                  <a:pt x="3" y="164"/>
                  <a:pt x="27" y="181"/>
                  <a:pt x="52" y="169"/>
                </a:cubicBezTo>
                <a:cubicBezTo>
                  <a:pt x="56" y="181"/>
                  <a:pt x="45" y="202"/>
                  <a:pt x="42" y="210"/>
                </a:cubicBezTo>
                <a:cubicBezTo>
                  <a:pt x="35" y="227"/>
                  <a:pt x="31" y="241"/>
                  <a:pt x="55" y="231"/>
                </a:cubicBezTo>
                <a:cubicBezTo>
                  <a:pt x="82" y="219"/>
                  <a:pt x="127" y="205"/>
                  <a:pt x="132" y="170"/>
                </a:cubicBezTo>
                <a:cubicBezTo>
                  <a:pt x="225" y="168"/>
                  <a:pt x="318" y="161"/>
                  <a:pt x="410" y="160"/>
                </a:cubicBezTo>
                <a:cubicBezTo>
                  <a:pt x="503" y="159"/>
                  <a:pt x="600" y="167"/>
                  <a:pt x="692" y="154"/>
                </a:cubicBezTo>
                <a:cubicBezTo>
                  <a:pt x="696" y="154"/>
                  <a:pt x="703" y="152"/>
                  <a:pt x="709" y="150"/>
                </a:cubicBezTo>
                <a:cubicBezTo>
                  <a:pt x="714" y="154"/>
                  <a:pt x="729" y="143"/>
                  <a:pt x="732" y="140"/>
                </a:cubicBezTo>
                <a:cubicBezTo>
                  <a:pt x="767" y="110"/>
                  <a:pt x="762" y="50"/>
                  <a:pt x="731" y="19"/>
                </a:cubicBezTo>
                <a:close/>
                <a:moveTo>
                  <a:pt x="730" y="117"/>
                </a:moveTo>
                <a:cubicBezTo>
                  <a:pt x="727" y="121"/>
                  <a:pt x="715" y="131"/>
                  <a:pt x="709" y="139"/>
                </a:cubicBezTo>
                <a:cubicBezTo>
                  <a:pt x="709" y="138"/>
                  <a:pt x="683" y="140"/>
                  <a:pt x="676" y="140"/>
                </a:cubicBezTo>
                <a:cubicBezTo>
                  <a:pt x="664" y="141"/>
                  <a:pt x="651" y="142"/>
                  <a:pt x="639" y="142"/>
                </a:cubicBezTo>
                <a:cubicBezTo>
                  <a:pt x="593" y="143"/>
                  <a:pt x="547" y="143"/>
                  <a:pt x="501" y="143"/>
                </a:cubicBezTo>
                <a:cubicBezTo>
                  <a:pt x="407" y="144"/>
                  <a:pt x="314" y="146"/>
                  <a:pt x="221" y="152"/>
                </a:cubicBezTo>
                <a:cubicBezTo>
                  <a:pt x="195" y="153"/>
                  <a:pt x="169" y="155"/>
                  <a:pt x="143" y="156"/>
                </a:cubicBezTo>
                <a:cubicBezTo>
                  <a:pt x="133" y="156"/>
                  <a:pt x="121" y="154"/>
                  <a:pt x="115" y="164"/>
                </a:cubicBezTo>
                <a:cubicBezTo>
                  <a:pt x="112" y="168"/>
                  <a:pt x="113" y="176"/>
                  <a:pt x="109" y="181"/>
                </a:cubicBezTo>
                <a:cubicBezTo>
                  <a:pt x="96" y="201"/>
                  <a:pt x="74" y="209"/>
                  <a:pt x="52" y="218"/>
                </a:cubicBezTo>
                <a:cubicBezTo>
                  <a:pt x="57" y="207"/>
                  <a:pt x="62" y="195"/>
                  <a:pt x="63" y="183"/>
                </a:cubicBezTo>
                <a:cubicBezTo>
                  <a:pt x="64" y="177"/>
                  <a:pt x="65" y="169"/>
                  <a:pt x="61" y="162"/>
                </a:cubicBezTo>
                <a:cubicBezTo>
                  <a:pt x="58" y="157"/>
                  <a:pt x="52" y="156"/>
                  <a:pt x="50" y="158"/>
                </a:cubicBezTo>
                <a:cubicBezTo>
                  <a:pt x="47" y="158"/>
                  <a:pt x="45" y="158"/>
                  <a:pt x="42" y="158"/>
                </a:cubicBezTo>
                <a:cubicBezTo>
                  <a:pt x="30" y="157"/>
                  <a:pt x="21" y="157"/>
                  <a:pt x="15" y="144"/>
                </a:cubicBezTo>
                <a:cubicBezTo>
                  <a:pt x="9" y="130"/>
                  <a:pt x="12" y="106"/>
                  <a:pt x="13" y="91"/>
                </a:cubicBezTo>
                <a:cubicBezTo>
                  <a:pt x="13" y="81"/>
                  <a:pt x="15" y="71"/>
                  <a:pt x="15" y="61"/>
                </a:cubicBezTo>
                <a:cubicBezTo>
                  <a:pt x="15" y="61"/>
                  <a:pt x="16" y="54"/>
                  <a:pt x="16" y="49"/>
                </a:cubicBezTo>
                <a:cubicBezTo>
                  <a:pt x="21" y="33"/>
                  <a:pt x="69" y="31"/>
                  <a:pt x="80" y="30"/>
                </a:cubicBezTo>
                <a:cubicBezTo>
                  <a:pt x="114" y="26"/>
                  <a:pt x="148" y="24"/>
                  <a:pt x="183" y="22"/>
                </a:cubicBezTo>
                <a:cubicBezTo>
                  <a:pt x="250" y="19"/>
                  <a:pt x="318" y="18"/>
                  <a:pt x="386" y="18"/>
                </a:cubicBezTo>
                <a:cubicBezTo>
                  <a:pt x="454" y="18"/>
                  <a:pt x="522" y="19"/>
                  <a:pt x="590" y="20"/>
                </a:cubicBezTo>
                <a:cubicBezTo>
                  <a:pt x="619" y="20"/>
                  <a:pt x="648" y="22"/>
                  <a:pt x="678" y="20"/>
                </a:cubicBezTo>
                <a:cubicBezTo>
                  <a:pt x="706" y="19"/>
                  <a:pt x="722" y="24"/>
                  <a:pt x="734" y="52"/>
                </a:cubicBezTo>
                <a:cubicBezTo>
                  <a:pt x="744" y="74"/>
                  <a:pt x="744" y="96"/>
                  <a:pt x="730" y="11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TextBox 38">
            <a:extLst>
              <a:ext uri="{FF2B5EF4-FFF2-40B4-BE49-F238E27FC236}">
                <a16:creationId xmlns:a16="http://schemas.microsoft.com/office/drawing/2014/main" id="{934A68AB-31E6-41BF-A4C7-A8E4CB244EDC}"/>
              </a:ext>
            </a:extLst>
          </p:cNvPr>
          <p:cNvSpPr txBox="1"/>
          <p:nvPr/>
        </p:nvSpPr>
        <p:spPr>
          <a:xfrm>
            <a:off x="3058887" y="3231449"/>
            <a:ext cx="3361138" cy="738664"/>
          </a:xfrm>
          <a:prstGeom prst="rect">
            <a:avLst/>
          </a:prstGeom>
          <a:noFill/>
        </p:spPr>
        <p:txBody>
          <a:bodyPr wrap="square" rtlCol="0">
            <a:spAutoFit/>
          </a:bodyPr>
          <a:lstStyle/>
          <a:p>
            <a:r>
              <a:rPr lang="en-US" sz="1400" dirty="0"/>
              <a:t>“This was a </a:t>
            </a:r>
            <a:r>
              <a:rPr lang="en-US" sz="1400" b="1" dirty="0">
                <a:solidFill>
                  <a:schemeClr val="accent1"/>
                </a:solidFill>
              </a:rPr>
              <a:t>huge lift but the life-changing results</a:t>
            </a:r>
            <a:r>
              <a:rPr lang="en-US" sz="1400" dirty="0"/>
              <a:t> it made happen in our community are incredible.”</a:t>
            </a:r>
          </a:p>
        </p:txBody>
      </p:sp>
      <p:sp>
        <p:nvSpPr>
          <p:cNvPr id="5" name="Rectangle 4">
            <a:extLst>
              <a:ext uri="{FF2B5EF4-FFF2-40B4-BE49-F238E27FC236}">
                <a16:creationId xmlns:a16="http://schemas.microsoft.com/office/drawing/2014/main" id="{B56B4268-4323-43A0-81C0-513FCF8D4A69}"/>
              </a:ext>
            </a:extLst>
          </p:cNvPr>
          <p:cNvSpPr/>
          <p:nvPr/>
        </p:nvSpPr>
        <p:spPr>
          <a:xfrm>
            <a:off x="876300" y="870292"/>
            <a:ext cx="5042730" cy="1815882"/>
          </a:xfrm>
          <a:prstGeom prst="rect">
            <a:avLst/>
          </a:prstGeom>
        </p:spPr>
        <p:txBody>
          <a:bodyPr wrap="square">
            <a:spAutoFit/>
          </a:bodyPr>
          <a:lstStyle/>
          <a:p>
            <a:r>
              <a:rPr lang="en-US" sz="1600" dirty="0">
                <a:latin typeface="Calibri" panose="020F0502020204030204" pitchFamily="34" charset="0"/>
                <a:ea typeface="Calibri" panose="020F0502020204030204" pitchFamily="34" charset="0"/>
              </a:rPr>
              <a:t>“The roll out, onboarding training, webinars, and technical assistance were so well thought out that </a:t>
            </a:r>
            <a:r>
              <a:rPr lang="en-US" sz="1600" b="1" dirty="0">
                <a:solidFill>
                  <a:schemeClr val="accent1"/>
                </a:solidFill>
                <a:latin typeface="Calibri" panose="020F0502020204030204" pitchFamily="34" charset="0"/>
                <a:ea typeface="Calibri" panose="020F0502020204030204" pitchFamily="34" charset="0"/>
              </a:rPr>
              <a:t>onboarding to this grant was seamless.</a:t>
            </a:r>
            <a:r>
              <a:rPr lang="en-US" sz="1600" b="1" dirty="0">
                <a:latin typeface="Calibri" panose="020F0502020204030204" pitchFamily="34" charset="0"/>
                <a:ea typeface="Calibri" panose="020F0502020204030204" pitchFamily="34" charset="0"/>
              </a:rPr>
              <a:t> </a:t>
            </a:r>
            <a:r>
              <a:rPr lang="en-US" sz="1600" dirty="0">
                <a:latin typeface="Calibri" panose="020F0502020204030204" pitchFamily="34" charset="0"/>
                <a:ea typeface="Calibri" panose="020F0502020204030204" pitchFamily="34" charset="0"/>
              </a:rPr>
              <a:t> The reminder communications for upcoming report due dates were so essential to all partners’ success given the short time frame for this grant, as well as the year-end and close-out activities…</a:t>
            </a:r>
            <a:r>
              <a:rPr lang="en-US" sz="1600" b="1" dirty="0">
                <a:solidFill>
                  <a:schemeClr val="accent1"/>
                </a:solidFill>
                <a:latin typeface="Calibri" panose="020F0502020204030204" pitchFamily="34" charset="0"/>
                <a:ea typeface="Calibri" panose="020F0502020204030204" pitchFamily="34" charset="0"/>
              </a:rPr>
              <a:t>Thank you for a flawless execution</a:t>
            </a:r>
            <a:r>
              <a:rPr lang="en-US" sz="1600" dirty="0">
                <a:solidFill>
                  <a:schemeClr val="accent1"/>
                </a:solidFill>
                <a:latin typeface="Calibri" panose="020F0502020204030204" pitchFamily="34" charset="0"/>
                <a:ea typeface="Calibri" panose="020F0502020204030204" pitchFamily="34" charset="0"/>
              </a:rPr>
              <a:t>.</a:t>
            </a:r>
            <a:r>
              <a:rPr lang="en-US" sz="1600" dirty="0">
                <a:latin typeface="Calibri" panose="020F0502020204030204" pitchFamily="34" charset="0"/>
                <a:ea typeface="Calibri" panose="020F0502020204030204" pitchFamily="34" charset="0"/>
              </a:rPr>
              <a:t>”</a:t>
            </a:r>
            <a:endParaRPr lang="en-US" sz="1600" dirty="0"/>
          </a:p>
        </p:txBody>
      </p:sp>
      <p:sp>
        <p:nvSpPr>
          <p:cNvPr id="6" name="Rectangle 5">
            <a:extLst>
              <a:ext uri="{FF2B5EF4-FFF2-40B4-BE49-F238E27FC236}">
                <a16:creationId xmlns:a16="http://schemas.microsoft.com/office/drawing/2014/main" id="{F720F23B-4FCB-4F9C-BD7D-A61F04858D94}"/>
              </a:ext>
            </a:extLst>
          </p:cNvPr>
          <p:cNvSpPr/>
          <p:nvPr/>
        </p:nvSpPr>
        <p:spPr>
          <a:xfrm>
            <a:off x="7714635" y="2761937"/>
            <a:ext cx="3769383" cy="1169551"/>
          </a:xfrm>
          <a:prstGeom prst="rect">
            <a:avLst/>
          </a:prstGeom>
        </p:spPr>
        <p:txBody>
          <a:bodyPr wrap="square">
            <a:spAutoFit/>
          </a:bodyPr>
          <a:lstStyle/>
          <a:p>
            <a:r>
              <a:rPr lang="en-US" sz="1400" dirty="0">
                <a:latin typeface="Calibri" panose="020F0502020204030204" pitchFamily="34" charset="0"/>
                <a:ea typeface="Calibri" panose="020F0502020204030204" pitchFamily="34" charset="0"/>
              </a:rPr>
              <a:t>“During the short period of time the </a:t>
            </a:r>
            <a:r>
              <a:rPr lang="en-US" sz="1400" b="1" dirty="0">
                <a:solidFill>
                  <a:schemeClr val="accent1"/>
                </a:solidFill>
                <a:latin typeface="Calibri" panose="020F0502020204030204" pitchFamily="34" charset="0"/>
                <a:ea typeface="Calibri" panose="020F0502020204030204" pitchFamily="34" charset="0"/>
              </a:rPr>
              <a:t>MPHI funding</a:t>
            </a:r>
            <a:r>
              <a:rPr lang="en-US" sz="1400" b="1" dirty="0">
                <a:latin typeface="Calibri" panose="020F0502020204030204" pitchFamily="34" charset="0"/>
                <a:ea typeface="Calibri" panose="020F0502020204030204" pitchFamily="34" charset="0"/>
              </a:rPr>
              <a:t> </a:t>
            </a:r>
            <a:r>
              <a:rPr lang="en-US" sz="1400" dirty="0">
                <a:latin typeface="Calibri" panose="020F0502020204030204" pitchFamily="34" charset="0"/>
                <a:ea typeface="Calibri" panose="020F0502020204030204" pitchFamily="34" charset="0"/>
              </a:rPr>
              <a:t>was in place it provided very important assistance, it gave the agency that was closed from March until October </a:t>
            </a:r>
            <a:r>
              <a:rPr lang="en-US" sz="1400" b="1" dirty="0">
                <a:solidFill>
                  <a:schemeClr val="accent1"/>
                </a:solidFill>
                <a:latin typeface="Calibri" panose="020F0502020204030204" pitchFamily="34" charset="0"/>
                <a:ea typeface="Calibri" panose="020F0502020204030204" pitchFamily="34" charset="0"/>
              </a:rPr>
              <a:t>new life and the ability to reopen</a:t>
            </a:r>
            <a:r>
              <a:rPr lang="en-US" sz="1400" dirty="0">
                <a:latin typeface="Calibri" panose="020F0502020204030204" pitchFamily="34" charset="0"/>
                <a:ea typeface="Calibri" panose="020F0502020204030204" pitchFamily="34" charset="0"/>
              </a:rPr>
              <a:t>.”</a:t>
            </a:r>
            <a:endParaRPr lang="en-US" sz="1400" dirty="0"/>
          </a:p>
        </p:txBody>
      </p:sp>
      <p:sp>
        <p:nvSpPr>
          <p:cNvPr id="40" name="Freeform 300">
            <a:extLst>
              <a:ext uri="{FF2B5EF4-FFF2-40B4-BE49-F238E27FC236}">
                <a16:creationId xmlns:a16="http://schemas.microsoft.com/office/drawing/2014/main" id="{66487DF3-EADC-450F-9CAD-83C2FBDE5771}"/>
              </a:ext>
            </a:extLst>
          </p:cNvPr>
          <p:cNvSpPr>
            <a:spLocks noEditPoints="1"/>
          </p:cNvSpPr>
          <p:nvPr/>
        </p:nvSpPr>
        <p:spPr bwMode="auto">
          <a:xfrm>
            <a:off x="7533672" y="2509108"/>
            <a:ext cx="4133291" cy="2184046"/>
          </a:xfrm>
          <a:custGeom>
            <a:avLst/>
            <a:gdLst>
              <a:gd name="T0" fmla="*/ 731 w 767"/>
              <a:gd name="T1" fmla="*/ 19 h 241"/>
              <a:gd name="T2" fmla="*/ 664 w 767"/>
              <a:gd name="T3" fmla="*/ 5 h 241"/>
              <a:gd name="T4" fmla="*/ 556 w 767"/>
              <a:gd name="T5" fmla="*/ 4 h 241"/>
              <a:gd name="T6" fmla="*/ 349 w 767"/>
              <a:gd name="T7" fmla="*/ 4 h 241"/>
              <a:gd name="T8" fmla="*/ 123 w 767"/>
              <a:gd name="T9" fmla="*/ 13 h 241"/>
              <a:gd name="T10" fmla="*/ 43 w 767"/>
              <a:gd name="T11" fmla="*/ 24 h 241"/>
              <a:gd name="T12" fmla="*/ 15 w 767"/>
              <a:gd name="T13" fmla="*/ 35 h 241"/>
              <a:gd name="T14" fmla="*/ 8 w 767"/>
              <a:gd name="T15" fmla="*/ 44 h 241"/>
              <a:gd name="T16" fmla="*/ 8 w 767"/>
              <a:gd name="T17" fmla="*/ 46 h 241"/>
              <a:gd name="T18" fmla="*/ 1 w 767"/>
              <a:gd name="T19" fmla="*/ 93 h 241"/>
              <a:gd name="T20" fmla="*/ 1 w 767"/>
              <a:gd name="T21" fmla="*/ 139 h 241"/>
              <a:gd name="T22" fmla="*/ 52 w 767"/>
              <a:gd name="T23" fmla="*/ 169 h 241"/>
              <a:gd name="T24" fmla="*/ 42 w 767"/>
              <a:gd name="T25" fmla="*/ 210 h 241"/>
              <a:gd name="T26" fmla="*/ 55 w 767"/>
              <a:gd name="T27" fmla="*/ 231 h 241"/>
              <a:gd name="T28" fmla="*/ 132 w 767"/>
              <a:gd name="T29" fmla="*/ 170 h 241"/>
              <a:gd name="T30" fmla="*/ 410 w 767"/>
              <a:gd name="T31" fmla="*/ 160 h 241"/>
              <a:gd name="T32" fmla="*/ 692 w 767"/>
              <a:gd name="T33" fmla="*/ 154 h 241"/>
              <a:gd name="T34" fmla="*/ 709 w 767"/>
              <a:gd name="T35" fmla="*/ 150 h 241"/>
              <a:gd name="T36" fmla="*/ 732 w 767"/>
              <a:gd name="T37" fmla="*/ 140 h 241"/>
              <a:gd name="T38" fmla="*/ 731 w 767"/>
              <a:gd name="T39" fmla="*/ 19 h 241"/>
              <a:gd name="T40" fmla="*/ 730 w 767"/>
              <a:gd name="T41" fmla="*/ 117 h 241"/>
              <a:gd name="T42" fmla="*/ 709 w 767"/>
              <a:gd name="T43" fmla="*/ 139 h 241"/>
              <a:gd name="T44" fmla="*/ 676 w 767"/>
              <a:gd name="T45" fmla="*/ 140 h 241"/>
              <a:gd name="T46" fmla="*/ 639 w 767"/>
              <a:gd name="T47" fmla="*/ 142 h 241"/>
              <a:gd name="T48" fmla="*/ 501 w 767"/>
              <a:gd name="T49" fmla="*/ 143 h 241"/>
              <a:gd name="T50" fmla="*/ 221 w 767"/>
              <a:gd name="T51" fmla="*/ 152 h 241"/>
              <a:gd name="T52" fmla="*/ 143 w 767"/>
              <a:gd name="T53" fmla="*/ 156 h 241"/>
              <a:gd name="T54" fmla="*/ 115 w 767"/>
              <a:gd name="T55" fmla="*/ 164 h 241"/>
              <a:gd name="T56" fmla="*/ 109 w 767"/>
              <a:gd name="T57" fmla="*/ 181 h 241"/>
              <a:gd name="T58" fmla="*/ 52 w 767"/>
              <a:gd name="T59" fmla="*/ 218 h 241"/>
              <a:gd name="T60" fmla="*/ 63 w 767"/>
              <a:gd name="T61" fmla="*/ 183 h 241"/>
              <a:gd name="T62" fmla="*/ 61 w 767"/>
              <a:gd name="T63" fmla="*/ 162 h 241"/>
              <a:gd name="T64" fmla="*/ 50 w 767"/>
              <a:gd name="T65" fmla="*/ 158 h 241"/>
              <a:gd name="T66" fmla="*/ 42 w 767"/>
              <a:gd name="T67" fmla="*/ 158 h 241"/>
              <a:gd name="T68" fmla="*/ 15 w 767"/>
              <a:gd name="T69" fmla="*/ 144 h 241"/>
              <a:gd name="T70" fmla="*/ 13 w 767"/>
              <a:gd name="T71" fmla="*/ 91 h 241"/>
              <a:gd name="T72" fmla="*/ 15 w 767"/>
              <a:gd name="T73" fmla="*/ 61 h 241"/>
              <a:gd name="T74" fmla="*/ 16 w 767"/>
              <a:gd name="T75" fmla="*/ 49 h 241"/>
              <a:gd name="T76" fmla="*/ 80 w 767"/>
              <a:gd name="T77" fmla="*/ 30 h 241"/>
              <a:gd name="T78" fmla="*/ 183 w 767"/>
              <a:gd name="T79" fmla="*/ 22 h 241"/>
              <a:gd name="T80" fmla="*/ 386 w 767"/>
              <a:gd name="T81" fmla="*/ 18 h 241"/>
              <a:gd name="T82" fmla="*/ 590 w 767"/>
              <a:gd name="T83" fmla="*/ 20 h 241"/>
              <a:gd name="T84" fmla="*/ 678 w 767"/>
              <a:gd name="T85" fmla="*/ 20 h 241"/>
              <a:gd name="T86" fmla="*/ 734 w 767"/>
              <a:gd name="T87" fmla="*/ 52 h 241"/>
              <a:gd name="T88" fmla="*/ 730 w 767"/>
              <a:gd name="T89" fmla="*/ 117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7" h="241">
                <a:moveTo>
                  <a:pt x="731" y="19"/>
                </a:moveTo>
                <a:cubicBezTo>
                  <a:pt x="712" y="0"/>
                  <a:pt x="688" y="6"/>
                  <a:pt x="664" y="5"/>
                </a:cubicBezTo>
                <a:cubicBezTo>
                  <a:pt x="628" y="5"/>
                  <a:pt x="592" y="4"/>
                  <a:pt x="556" y="4"/>
                </a:cubicBezTo>
                <a:cubicBezTo>
                  <a:pt x="487" y="3"/>
                  <a:pt x="418" y="3"/>
                  <a:pt x="349" y="4"/>
                </a:cubicBezTo>
                <a:cubicBezTo>
                  <a:pt x="274" y="5"/>
                  <a:pt x="198" y="7"/>
                  <a:pt x="123" y="13"/>
                </a:cubicBezTo>
                <a:cubicBezTo>
                  <a:pt x="96" y="16"/>
                  <a:pt x="69" y="19"/>
                  <a:pt x="43" y="24"/>
                </a:cubicBezTo>
                <a:cubicBezTo>
                  <a:pt x="34" y="26"/>
                  <a:pt x="22" y="29"/>
                  <a:pt x="15" y="35"/>
                </a:cubicBezTo>
                <a:cubicBezTo>
                  <a:pt x="13" y="37"/>
                  <a:pt x="9" y="41"/>
                  <a:pt x="8" y="44"/>
                </a:cubicBezTo>
                <a:cubicBezTo>
                  <a:pt x="8" y="45"/>
                  <a:pt x="8" y="46"/>
                  <a:pt x="8" y="46"/>
                </a:cubicBezTo>
                <a:cubicBezTo>
                  <a:pt x="0" y="57"/>
                  <a:pt x="2" y="81"/>
                  <a:pt x="1" y="93"/>
                </a:cubicBezTo>
                <a:cubicBezTo>
                  <a:pt x="0" y="108"/>
                  <a:pt x="0" y="124"/>
                  <a:pt x="1" y="139"/>
                </a:cubicBezTo>
                <a:cubicBezTo>
                  <a:pt x="3" y="164"/>
                  <a:pt x="27" y="181"/>
                  <a:pt x="52" y="169"/>
                </a:cubicBezTo>
                <a:cubicBezTo>
                  <a:pt x="56" y="181"/>
                  <a:pt x="45" y="202"/>
                  <a:pt x="42" y="210"/>
                </a:cubicBezTo>
                <a:cubicBezTo>
                  <a:pt x="35" y="227"/>
                  <a:pt x="31" y="241"/>
                  <a:pt x="55" y="231"/>
                </a:cubicBezTo>
                <a:cubicBezTo>
                  <a:pt x="82" y="219"/>
                  <a:pt x="127" y="205"/>
                  <a:pt x="132" y="170"/>
                </a:cubicBezTo>
                <a:cubicBezTo>
                  <a:pt x="225" y="168"/>
                  <a:pt x="318" y="161"/>
                  <a:pt x="410" y="160"/>
                </a:cubicBezTo>
                <a:cubicBezTo>
                  <a:pt x="503" y="159"/>
                  <a:pt x="600" y="167"/>
                  <a:pt x="692" y="154"/>
                </a:cubicBezTo>
                <a:cubicBezTo>
                  <a:pt x="696" y="154"/>
                  <a:pt x="703" y="152"/>
                  <a:pt x="709" y="150"/>
                </a:cubicBezTo>
                <a:cubicBezTo>
                  <a:pt x="714" y="154"/>
                  <a:pt x="729" y="143"/>
                  <a:pt x="732" y="140"/>
                </a:cubicBezTo>
                <a:cubicBezTo>
                  <a:pt x="767" y="110"/>
                  <a:pt x="762" y="50"/>
                  <a:pt x="731" y="19"/>
                </a:cubicBezTo>
                <a:close/>
                <a:moveTo>
                  <a:pt x="730" y="117"/>
                </a:moveTo>
                <a:cubicBezTo>
                  <a:pt x="727" y="121"/>
                  <a:pt x="715" y="131"/>
                  <a:pt x="709" y="139"/>
                </a:cubicBezTo>
                <a:cubicBezTo>
                  <a:pt x="709" y="138"/>
                  <a:pt x="683" y="140"/>
                  <a:pt x="676" y="140"/>
                </a:cubicBezTo>
                <a:cubicBezTo>
                  <a:pt x="664" y="141"/>
                  <a:pt x="651" y="142"/>
                  <a:pt x="639" y="142"/>
                </a:cubicBezTo>
                <a:cubicBezTo>
                  <a:pt x="593" y="143"/>
                  <a:pt x="547" y="143"/>
                  <a:pt x="501" y="143"/>
                </a:cubicBezTo>
                <a:cubicBezTo>
                  <a:pt x="407" y="144"/>
                  <a:pt x="314" y="146"/>
                  <a:pt x="221" y="152"/>
                </a:cubicBezTo>
                <a:cubicBezTo>
                  <a:pt x="195" y="153"/>
                  <a:pt x="169" y="155"/>
                  <a:pt x="143" y="156"/>
                </a:cubicBezTo>
                <a:cubicBezTo>
                  <a:pt x="133" y="156"/>
                  <a:pt x="121" y="154"/>
                  <a:pt x="115" y="164"/>
                </a:cubicBezTo>
                <a:cubicBezTo>
                  <a:pt x="112" y="168"/>
                  <a:pt x="113" y="176"/>
                  <a:pt x="109" y="181"/>
                </a:cubicBezTo>
                <a:cubicBezTo>
                  <a:pt x="96" y="201"/>
                  <a:pt x="74" y="209"/>
                  <a:pt x="52" y="218"/>
                </a:cubicBezTo>
                <a:cubicBezTo>
                  <a:pt x="57" y="207"/>
                  <a:pt x="62" y="195"/>
                  <a:pt x="63" y="183"/>
                </a:cubicBezTo>
                <a:cubicBezTo>
                  <a:pt x="64" y="177"/>
                  <a:pt x="65" y="169"/>
                  <a:pt x="61" y="162"/>
                </a:cubicBezTo>
                <a:cubicBezTo>
                  <a:pt x="58" y="157"/>
                  <a:pt x="52" y="156"/>
                  <a:pt x="50" y="158"/>
                </a:cubicBezTo>
                <a:cubicBezTo>
                  <a:pt x="47" y="158"/>
                  <a:pt x="45" y="158"/>
                  <a:pt x="42" y="158"/>
                </a:cubicBezTo>
                <a:cubicBezTo>
                  <a:pt x="30" y="157"/>
                  <a:pt x="21" y="157"/>
                  <a:pt x="15" y="144"/>
                </a:cubicBezTo>
                <a:cubicBezTo>
                  <a:pt x="9" y="130"/>
                  <a:pt x="12" y="106"/>
                  <a:pt x="13" y="91"/>
                </a:cubicBezTo>
                <a:cubicBezTo>
                  <a:pt x="13" y="81"/>
                  <a:pt x="15" y="71"/>
                  <a:pt x="15" y="61"/>
                </a:cubicBezTo>
                <a:cubicBezTo>
                  <a:pt x="15" y="61"/>
                  <a:pt x="16" y="54"/>
                  <a:pt x="16" y="49"/>
                </a:cubicBezTo>
                <a:cubicBezTo>
                  <a:pt x="21" y="33"/>
                  <a:pt x="69" y="31"/>
                  <a:pt x="80" y="30"/>
                </a:cubicBezTo>
                <a:cubicBezTo>
                  <a:pt x="114" y="26"/>
                  <a:pt x="148" y="24"/>
                  <a:pt x="183" y="22"/>
                </a:cubicBezTo>
                <a:cubicBezTo>
                  <a:pt x="250" y="19"/>
                  <a:pt x="318" y="18"/>
                  <a:pt x="386" y="18"/>
                </a:cubicBezTo>
                <a:cubicBezTo>
                  <a:pt x="454" y="18"/>
                  <a:pt x="522" y="19"/>
                  <a:pt x="590" y="20"/>
                </a:cubicBezTo>
                <a:cubicBezTo>
                  <a:pt x="619" y="20"/>
                  <a:pt x="648" y="22"/>
                  <a:pt x="678" y="20"/>
                </a:cubicBezTo>
                <a:cubicBezTo>
                  <a:pt x="706" y="19"/>
                  <a:pt x="722" y="24"/>
                  <a:pt x="734" y="52"/>
                </a:cubicBezTo>
                <a:cubicBezTo>
                  <a:pt x="744" y="74"/>
                  <a:pt x="744" y="96"/>
                  <a:pt x="730" y="11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548123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D26551D-B4A3-469D-A09F-46EE4C560CA1}"/>
              </a:ext>
            </a:extLst>
          </p:cNvPr>
          <p:cNvSpPr/>
          <p:nvPr/>
        </p:nvSpPr>
        <p:spPr>
          <a:xfrm>
            <a:off x="-1" y="4978842"/>
            <a:ext cx="12192001" cy="13472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0" name="Oval 9">
            <a:extLst>
              <a:ext uri="{FF2B5EF4-FFF2-40B4-BE49-F238E27FC236}">
                <a16:creationId xmlns:a16="http://schemas.microsoft.com/office/drawing/2014/main" id="{7E99B882-F13A-5D4E-82EC-8795CE052D3A}"/>
              </a:ext>
            </a:extLst>
          </p:cNvPr>
          <p:cNvSpPr/>
          <p:nvPr/>
        </p:nvSpPr>
        <p:spPr>
          <a:xfrm>
            <a:off x="9354403" y="2123764"/>
            <a:ext cx="1092200" cy="1092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Graphik"/>
              <a:ea typeface="+mn-ea"/>
              <a:cs typeface="+mn-cs"/>
            </a:endParaRPr>
          </a:p>
        </p:txBody>
      </p:sp>
      <p:sp>
        <p:nvSpPr>
          <p:cNvPr id="16" name="Oval 15">
            <a:extLst>
              <a:ext uri="{FF2B5EF4-FFF2-40B4-BE49-F238E27FC236}">
                <a16:creationId xmlns:a16="http://schemas.microsoft.com/office/drawing/2014/main" id="{0BEC2A71-1CB1-4C49-8588-199F2F8CC160}"/>
              </a:ext>
            </a:extLst>
          </p:cNvPr>
          <p:cNvSpPr/>
          <p:nvPr/>
        </p:nvSpPr>
        <p:spPr>
          <a:xfrm>
            <a:off x="5592665" y="2123764"/>
            <a:ext cx="1092200" cy="1092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Graphik"/>
              <a:ea typeface="+mn-ea"/>
              <a:cs typeface="+mn-cs"/>
            </a:endParaRPr>
          </a:p>
        </p:txBody>
      </p:sp>
      <p:sp>
        <p:nvSpPr>
          <p:cNvPr id="17" name="Oval 16">
            <a:extLst>
              <a:ext uri="{FF2B5EF4-FFF2-40B4-BE49-F238E27FC236}">
                <a16:creationId xmlns:a16="http://schemas.microsoft.com/office/drawing/2014/main" id="{FE1A45E5-581C-9A49-B939-DA6B0182A0A6}"/>
              </a:ext>
            </a:extLst>
          </p:cNvPr>
          <p:cNvSpPr/>
          <p:nvPr/>
        </p:nvSpPr>
        <p:spPr>
          <a:xfrm>
            <a:off x="1720091" y="2123764"/>
            <a:ext cx="1092200" cy="1092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Graphik"/>
              <a:ea typeface="+mn-ea"/>
              <a:cs typeface="+mn-cs"/>
            </a:endParaRPr>
          </a:p>
        </p:txBody>
      </p:sp>
      <p:graphicFrame>
        <p:nvGraphicFramePr>
          <p:cNvPr id="5" name="Object 4" hidden="1">
            <a:extLst>
              <a:ext uri="{FF2B5EF4-FFF2-40B4-BE49-F238E27FC236}">
                <a16:creationId xmlns:a16="http://schemas.microsoft.com/office/drawing/2014/main" id="{FF4BE289-2439-4BAA-8CFB-775ADA74BCA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0" name="think-cell Slide" r:id="rId6" imgW="473" imgH="473" progId="TCLayout.ActiveDocument.1">
                  <p:embed/>
                </p:oleObj>
              </mc:Choice>
              <mc:Fallback>
                <p:oleObj name="think-cell Slide" r:id="rId6" imgW="473" imgH="473" progId="TCLayout.ActiveDocument.1">
                  <p:embed/>
                  <p:pic>
                    <p:nvPicPr>
                      <p:cNvPr id="5" name="Object 4" hidden="1">
                        <a:extLst>
                          <a:ext uri="{FF2B5EF4-FFF2-40B4-BE49-F238E27FC236}">
                            <a16:creationId xmlns:a16="http://schemas.microsoft.com/office/drawing/2014/main" id="{FF4BE289-2439-4BAA-8CFB-775ADA74BCA0}"/>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0B5ED47-1984-473C-9846-7F4157605366}"/>
              </a:ext>
            </a:extLst>
          </p:cNvPr>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sym typeface="Arial Black" panose="020B0A04020102020204" pitchFamily="34" charset="0"/>
            </a:endParaRPr>
          </a:p>
        </p:txBody>
      </p:sp>
      <p:sp>
        <p:nvSpPr>
          <p:cNvPr id="2" name="Title 1">
            <a:extLst>
              <a:ext uri="{FF2B5EF4-FFF2-40B4-BE49-F238E27FC236}">
                <a16:creationId xmlns:a16="http://schemas.microsoft.com/office/drawing/2014/main" id="{119A7502-58B4-443D-8A57-D3A01E402DFC}"/>
              </a:ext>
            </a:extLst>
          </p:cNvPr>
          <p:cNvSpPr>
            <a:spLocks noGrp="1"/>
          </p:cNvSpPr>
          <p:nvPr>
            <p:ph type="title"/>
          </p:nvPr>
        </p:nvSpPr>
        <p:spPr>
          <a:xfrm>
            <a:off x="381000" y="408907"/>
            <a:ext cx="11430000" cy="990601"/>
          </a:xfrm>
        </p:spPr>
        <p:txBody>
          <a:bodyPr>
            <a:normAutofit fontScale="90000"/>
          </a:bodyPr>
          <a:lstStyle/>
          <a:p>
            <a:r>
              <a:rPr lang="en-US" dirty="0">
                <a:solidFill>
                  <a:schemeClr val="bg1"/>
                </a:solidFill>
              </a:rPr>
              <a:t>We established a community of 4 peer organizations regranting RRI funds – “The POD”</a:t>
            </a:r>
          </a:p>
        </p:txBody>
      </p:sp>
      <p:graphicFrame>
        <p:nvGraphicFramePr>
          <p:cNvPr id="18" name="Table 17">
            <a:extLst>
              <a:ext uri="{FF2B5EF4-FFF2-40B4-BE49-F238E27FC236}">
                <a16:creationId xmlns:a16="http://schemas.microsoft.com/office/drawing/2014/main" id="{71171C2E-E2B5-40D5-AAB4-ACF1200702F1}"/>
              </a:ext>
            </a:extLst>
          </p:cNvPr>
          <p:cNvGraphicFramePr>
            <a:graphicFrameLocks noGrp="1"/>
          </p:cNvGraphicFramePr>
          <p:nvPr>
            <p:extLst>
              <p:ext uri="{D42A27DB-BD31-4B8C-83A1-F6EECF244321}">
                <p14:modId xmlns:p14="http://schemas.microsoft.com/office/powerpoint/2010/main" val="2451137171"/>
              </p:ext>
            </p:extLst>
          </p:nvPr>
        </p:nvGraphicFramePr>
        <p:xfrm>
          <a:off x="381001" y="3225767"/>
          <a:ext cx="11430000" cy="1493520"/>
        </p:xfrm>
        <a:graphic>
          <a:graphicData uri="http://schemas.openxmlformats.org/drawingml/2006/table">
            <a:tbl>
              <a:tblPr firstRow="1" bandRow="1">
                <a:tableStyleId>{F2DE63D5-997A-4646-A377-4702673A728D}</a:tableStyleId>
              </a:tblPr>
              <a:tblGrid>
                <a:gridCol w="3739526">
                  <a:extLst>
                    <a:ext uri="{9D8B030D-6E8A-4147-A177-3AD203B41FA5}">
                      <a16:colId xmlns:a16="http://schemas.microsoft.com/office/drawing/2014/main" val="3018260121"/>
                    </a:ext>
                  </a:extLst>
                </a:gridCol>
                <a:gridCol w="3880474">
                  <a:extLst>
                    <a:ext uri="{9D8B030D-6E8A-4147-A177-3AD203B41FA5}">
                      <a16:colId xmlns:a16="http://schemas.microsoft.com/office/drawing/2014/main" val="633776700"/>
                    </a:ext>
                  </a:extLst>
                </a:gridCol>
                <a:gridCol w="3810000">
                  <a:extLst>
                    <a:ext uri="{9D8B030D-6E8A-4147-A177-3AD203B41FA5}">
                      <a16:colId xmlns:a16="http://schemas.microsoft.com/office/drawing/2014/main" val="4187742464"/>
                    </a:ext>
                  </a:extLst>
                </a:gridCol>
              </a:tblGrid>
              <a:tr h="370840">
                <a:tc>
                  <a:txBody>
                    <a:bodyPr/>
                    <a:lstStyle/>
                    <a:p>
                      <a:pPr algn="ctr"/>
                      <a:r>
                        <a:rPr lang="en-US" sz="2000" b="0" i="0" dirty="0">
                          <a:solidFill>
                            <a:schemeClr val="bg1"/>
                          </a:solidFill>
                          <a:latin typeface="Graphik" panose="020B0503030202060203" pitchFamily="34" charset="77"/>
                          <a:cs typeface="Arial Bold" panose="020B0704020202020204" pitchFamily="34" charset="0"/>
                        </a:rPr>
                        <a:t>Hold space for an exchange of ideas and lessons learned</a:t>
                      </a:r>
                    </a:p>
                  </a:txBody>
                  <a:tcPr marL="182880" marR="182880" marT="137160" marB="137160">
                    <a:lnL w="9525" cap="flat" cmpd="sng" algn="ctr">
                      <a:noFill/>
                      <a:prstDash val="solid"/>
                    </a:lnL>
                    <a:lnR w="12700" cap="flat" cmpd="sng" algn="ctr">
                      <a:solidFill>
                        <a:schemeClr val="bg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lang="en-US" sz="2000" b="0" i="0" dirty="0">
                          <a:solidFill>
                            <a:schemeClr val="bg1"/>
                          </a:solidFill>
                          <a:latin typeface="Graphik" panose="020B0503030202060203" pitchFamily="34" charset="77"/>
                          <a:cs typeface="Arial Bold" panose="020B0704020202020204" pitchFamily="34" charset="0"/>
                        </a:rPr>
                        <a:t>Share program highlights and anecdotal feedback from communities supported </a:t>
                      </a:r>
                    </a:p>
                  </a:txBody>
                  <a:tcPr marL="182880" marR="182880" marT="137160" marB="1371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lang="en-US" sz="2000" b="0" i="0" dirty="0">
                          <a:solidFill>
                            <a:schemeClr val="bg1"/>
                          </a:solidFill>
                          <a:latin typeface="Graphik" panose="020B0503030202060203" pitchFamily="34" charset="77"/>
                          <a:cs typeface="Arial Bold" panose="020B0704020202020204" pitchFamily="34" charset="0"/>
                        </a:rPr>
                        <a:t>Provide customized technical assistance unique to organizations regranting funds</a:t>
                      </a:r>
                    </a:p>
                  </a:txBody>
                  <a:tcPr marL="182880" marR="182880" marT="137160" marB="137160">
                    <a:lnL w="12700" cap="flat" cmpd="sng" algn="ctr">
                      <a:solidFill>
                        <a:schemeClr val="bg1"/>
                      </a:solidFill>
                      <a:prstDash val="solid"/>
                      <a:round/>
                      <a:headEnd type="none" w="med" len="med"/>
                      <a:tailEnd type="none" w="med" len="me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533290003"/>
                  </a:ext>
                </a:extLst>
              </a:tr>
            </a:tbl>
          </a:graphicData>
        </a:graphic>
      </p:graphicFrame>
      <p:pic>
        <p:nvPicPr>
          <p:cNvPr id="3" name="Picture 2">
            <a:extLst>
              <a:ext uri="{FF2B5EF4-FFF2-40B4-BE49-F238E27FC236}">
                <a16:creationId xmlns:a16="http://schemas.microsoft.com/office/drawing/2014/main" id="{C7698202-AD29-0445-BF77-895EFC681809}"/>
              </a:ext>
            </a:extLst>
          </p:cNvPr>
          <p:cNvPicPr>
            <a:picLocks/>
          </p:cNvPicPr>
          <p:nvPr/>
        </p:nvPicPr>
        <p:blipFill>
          <a:blip r:embed="rId8">
            <a:duotone>
              <a:prstClr val="black"/>
              <a:schemeClr val="bg1">
                <a:tint val="45000"/>
                <a:satMod val="400000"/>
              </a:schemeClr>
            </a:duotone>
          </a:blip>
          <a:stretch>
            <a:fillRect/>
          </a:stretch>
        </p:blipFill>
        <p:spPr>
          <a:xfrm>
            <a:off x="1848510" y="2254442"/>
            <a:ext cx="844606" cy="844606"/>
          </a:xfrm>
          <a:prstGeom prst="rect">
            <a:avLst/>
          </a:prstGeom>
        </p:spPr>
      </p:pic>
      <p:pic>
        <p:nvPicPr>
          <p:cNvPr id="7" name="Picture 6">
            <a:extLst>
              <a:ext uri="{FF2B5EF4-FFF2-40B4-BE49-F238E27FC236}">
                <a16:creationId xmlns:a16="http://schemas.microsoft.com/office/drawing/2014/main" id="{0ACD539F-ECC5-7545-BA07-7CF40E9E0C22}"/>
              </a:ext>
            </a:extLst>
          </p:cNvPr>
          <p:cNvPicPr>
            <a:picLocks/>
          </p:cNvPicPr>
          <p:nvPr/>
        </p:nvPicPr>
        <p:blipFill>
          <a:blip r:embed="rId9">
            <a:duotone>
              <a:prstClr val="black"/>
              <a:schemeClr val="bg1">
                <a:tint val="45000"/>
                <a:satMod val="400000"/>
              </a:schemeClr>
            </a:duotone>
          </a:blip>
          <a:stretch>
            <a:fillRect/>
          </a:stretch>
        </p:blipFill>
        <p:spPr>
          <a:xfrm>
            <a:off x="5777265" y="2326839"/>
            <a:ext cx="674412" cy="674412"/>
          </a:xfrm>
          <a:prstGeom prst="rect">
            <a:avLst/>
          </a:prstGeom>
        </p:spPr>
      </p:pic>
      <p:pic>
        <p:nvPicPr>
          <p:cNvPr id="9" name="Picture 8">
            <a:extLst>
              <a:ext uri="{FF2B5EF4-FFF2-40B4-BE49-F238E27FC236}">
                <a16:creationId xmlns:a16="http://schemas.microsoft.com/office/drawing/2014/main" id="{3C69C0E9-D5FC-004A-A479-05647398F1AD}"/>
              </a:ext>
            </a:extLst>
          </p:cNvPr>
          <p:cNvPicPr>
            <a:picLocks/>
          </p:cNvPicPr>
          <p:nvPr/>
        </p:nvPicPr>
        <p:blipFill>
          <a:blip r:embed="rId10">
            <a:duotone>
              <a:prstClr val="black"/>
              <a:schemeClr val="bg1">
                <a:tint val="45000"/>
                <a:satMod val="400000"/>
              </a:schemeClr>
            </a:duotone>
          </a:blip>
          <a:stretch>
            <a:fillRect/>
          </a:stretch>
        </p:blipFill>
        <p:spPr>
          <a:xfrm>
            <a:off x="9542690" y="2312051"/>
            <a:ext cx="715627" cy="715627"/>
          </a:xfrm>
          <a:prstGeom prst="rect">
            <a:avLst/>
          </a:prstGeom>
        </p:spPr>
      </p:pic>
      <p:sp>
        <p:nvSpPr>
          <p:cNvPr id="14" name="Text Placeholder 3">
            <a:extLst>
              <a:ext uri="{FF2B5EF4-FFF2-40B4-BE49-F238E27FC236}">
                <a16:creationId xmlns:a16="http://schemas.microsoft.com/office/drawing/2014/main" id="{F4747844-2184-471F-8F0C-904FBB686856}"/>
              </a:ext>
            </a:extLst>
          </p:cNvPr>
          <p:cNvSpPr txBox="1">
            <a:spLocks/>
          </p:cNvSpPr>
          <p:nvPr/>
        </p:nvSpPr>
        <p:spPr>
          <a:xfrm rot="16200000">
            <a:off x="-493244" y="3520011"/>
            <a:ext cx="1563936" cy="225017"/>
          </a:xfrm>
          <a:prstGeom prst="rect">
            <a:avLst/>
          </a:prstGeom>
        </p:spPr>
        <p:txBody>
          <a:bodyPr vert="horz" lIns="180000" tIns="0" rIns="180000" bIns="0" rtlCol="0">
            <a:noAutofit/>
          </a:bodyPr>
          <a:lstStyle>
            <a:lvl1pPr marL="0" indent="0" algn="l" rtl="0" eaLnBrk="1" fontAlgn="base" hangingPunct="1">
              <a:lnSpc>
                <a:spcPct val="110000"/>
              </a:lnSpc>
              <a:spcBef>
                <a:spcPts val="1200"/>
              </a:spcBef>
              <a:spcAft>
                <a:spcPts val="2599"/>
              </a:spcAft>
              <a:buFont typeface="Arial" pitchFamily="34" charset="0"/>
              <a:buNone/>
              <a:defRPr sz="1299" b="0" i="0" kern="1200">
                <a:solidFill>
                  <a:schemeClr val="bg1"/>
                </a:solidFill>
                <a:latin typeface="Graphik" panose="020B0503030202060203" pitchFamily="34" charset="77"/>
                <a:ea typeface="Roboto" panose="02000000000000000000" pitchFamily="2" charset="0"/>
                <a:cs typeface="Arial" panose="020B0604020202020204" pitchFamily="34" charset="0"/>
              </a:defRPr>
            </a:lvl1pPr>
            <a:lvl2pPr marL="0" indent="0" algn="l" rtl="0" eaLnBrk="1" fontAlgn="base" hangingPunct="1">
              <a:lnSpc>
                <a:spcPct val="110000"/>
              </a:lnSpc>
              <a:spcBef>
                <a:spcPts val="800"/>
              </a:spcBef>
              <a:spcAft>
                <a:spcPts val="2599"/>
              </a:spcAft>
              <a:buFont typeface="Arial" pitchFamily="34" charset="0"/>
              <a:buNone/>
              <a:defRPr sz="1100" b="0" i="0" kern="1200">
                <a:solidFill>
                  <a:schemeClr val="bg1"/>
                </a:solidFill>
                <a:latin typeface="Graphik Regular" panose="020B0503030202060203" pitchFamily="34" charset="77"/>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1800" b="0" i="0" kern="1200">
                <a:solidFill>
                  <a:schemeClr val="tx1"/>
                </a:solidFill>
                <a:latin typeface="Graphik Regular" panose="020B0503030202060203" pitchFamily="34" charset="77"/>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chemeClr val="tx1"/>
                </a:solidFill>
                <a:latin typeface="Graphik Regular" panose="020B0503030202060203" pitchFamily="34" charset="77"/>
                <a:ea typeface="Roboto" panose="02000000000000000000" pitchFamily="2" charset="0"/>
                <a:cs typeface="Arial" panose="020B0604020202020204" pitchFamily="34" charset="0"/>
              </a:defRPr>
            </a:lvl4pPr>
            <a:lvl5pPr marL="864000" indent="-216000" algn="l" rtl="0" eaLnBrk="1" fontAlgn="base" hangingPunct="1">
              <a:lnSpc>
                <a:spcPct val="110000"/>
              </a:lnSpc>
              <a:spcBef>
                <a:spcPts val="800"/>
              </a:spcBef>
              <a:spcAft>
                <a:spcPct val="0"/>
              </a:spcAft>
              <a:buFont typeface="Arial" pitchFamily="34" charset="0"/>
              <a:buChar char="‒"/>
              <a:defRPr sz="1800" b="0" i="0" kern="1200">
                <a:solidFill>
                  <a:schemeClr val="tx1"/>
                </a:solidFill>
                <a:latin typeface="Graphik Regular" panose="020B0503030202060203" pitchFamily="34" charset="77"/>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marR="0" lvl="0" indent="0" algn="l" defTabSz="914400" rtl="0" eaLnBrk="1" fontAlgn="base" latinLnBrk="0" hangingPunct="1">
              <a:lnSpc>
                <a:spcPct val="110000"/>
              </a:lnSpc>
              <a:spcBef>
                <a:spcPts val="1200"/>
              </a:spcBef>
              <a:spcAft>
                <a:spcPts val="2599"/>
              </a:spcAft>
              <a:buClrTx/>
              <a:buSzTx/>
              <a:buFont typeface="Arial" pitchFamily="34" charset="0"/>
              <a:buNone/>
              <a:tabLst/>
              <a:defRPr/>
            </a:pPr>
            <a:r>
              <a:rPr lang="en-US" sz="1200" b="1" dirty="0"/>
              <a:t>PURPOSE</a:t>
            </a:r>
            <a:endParaRPr kumimoji="0" lang="en-US" sz="1200" b="1" i="0" u="none" strike="noStrike" kern="1200" cap="none" spc="0" normalizeH="0" baseline="0" noProof="0" dirty="0">
              <a:ln>
                <a:noFill/>
              </a:ln>
              <a:effectLst/>
              <a:uLnTx/>
              <a:uFillTx/>
            </a:endParaRPr>
          </a:p>
        </p:txBody>
      </p:sp>
      <p:sp>
        <p:nvSpPr>
          <p:cNvPr id="19" name="Text Placeholder 3">
            <a:extLst>
              <a:ext uri="{FF2B5EF4-FFF2-40B4-BE49-F238E27FC236}">
                <a16:creationId xmlns:a16="http://schemas.microsoft.com/office/drawing/2014/main" id="{329763F3-5B52-4314-8B70-4C079D3BC383}"/>
              </a:ext>
            </a:extLst>
          </p:cNvPr>
          <p:cNvSpPr txBox="1">
            <a:spLocks/>
          </p:cNvSpPr>
          <p:nvPr/>
        </p:nvSpPr>
        <p:spPr>
          <a:xfrm>
            <a:off x="2761947" y="5861569"/>
            <a:ext cx="1563936" cy="853556"/>
          </a:xfrm>
          <a:prstGeom prst="rect">
            <a:avLst/>
          </a:prstGeom>
        </p:spPr>
        <p:txBody>
          <a:bodyPr vert="horz" lIns="180000" tIns="0" rIns="180000" bIns="0" rtlCol="0">
            <a:noAutofit/>
          </a:bodyPr>
          <a:lstStyle>
            <a:lvl1pPr marL="0" indent="0" algn="l" rtl="0" eaLnBrk="1" fontAlgn="base" hangingPunct="1">
              <a:lnSpc>
                <a:spcPct val="110000"/>
              </a:lnSpc>
              <a:spcBef>
                <a:spcPts val="1200"/>
              </a:spcBef>
              <a:spcAft>
                <a:spcPts val="2599"/>
              </a:spcAft>
              <a:buFont typeface="Arial" pitchFamily="34" charset="0"/>
              <a:buNone/>
              <a:defRPr sz="1299" b="0" i="0" kern="1200">
                <a:solidFill>
                  <a:schemeClr val="bg1"/>
                </a:solidFill>
                <a:latin typeface="Graphik" panose="020B0503030202060203" pitchFamily="34" charset="77"/>
                <a:ea typeface="Roboto" panose="02000000000000000000" pitchFamily="2" charset="0"/>
                <a:cs typeface="Arial" panose="020B0604020202020204" pitchFamily="34" charset="0"/>
              </a:defRPr>
            </a:lvl1pPr>
            <a:lvl2pPr marL="0" indent="0" algn="l" rtl="0" eaLnBrk="1" fontAlgn="base" hangingPunct="1">
              <a:lnSpc>
                <a:spcPct val="110000"/>
              </a:lnSpc>
              <a:spcBef>
                <a:spcPts val="800"/>
              </a:spcBef>
              <a:spcAft>
                <a:spcPts val="2599"/>
              </a:spcAft>
              <a:buFont typeface="Arial" pitchFamily="34" charset="0"/>
              <a:buNone/>
              <a:defRPr sz="1100" b="0" i="0" kern="1200">
                <a:solidFill>
                  <a:schemeClr val="bg1"/>
                </a:solidFill>
                <a:latin typeface="Graphik Regular" panose="020B0503030202060203" pitchFamily="34" charset="77"/>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1800" b="0" i="0" kern="1200">
                <a:solidFill>
                  <a:schemeClr val="tx1"/>
                </a:solidFill>
                <a:latin typeface="Graphik Regular" panose="020B0503030202060203" pitchFamily="34" charset="77"/>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chemeClr val="tx1"/>
                </a:solidFill>
                <a:latin typeface="Graphik Regular" panose="020B0503030202060203" pitchFamily="34" charset="77"/>
                <a:ea typeface="Roboto" panose="02000000000000000000" pitchFamily="2" charset="0"/>
                <a:cs typeface="Arial" panose="020B0604020202020204" pitchFamily="34" charset="0"/>
              </a:defRPr>
            </a:lvl4pPr>
            <a:lvl5pPr marL="864000" indent="-216000" algn="l" rtl="0" eaLnBrk="1" fontAlgn="base" hangingPunct="1">
              <a:lnSpc>
                <a:spcPct val="110000"/>
              </a:lnSpc>
              <a:spcBef>
                <a:spcPts val="800"/>
              </a:spcBef>
              <a:spcAft>
                <a:spcPct val="0"/>
              </a:spcAft>
              <a:buFont typeface="Arial" pitchFamily="34" charset="0"/>
              <a:buChar char="‒"/>
              <a:defRPr sz="1800" b="0" i="0" kern="1200">
                <a:solidFill>
                  <a:schemeClr val="tx1"/>
                </a:solidFill>
                <a:latin typeface="Graphik Regular" panose="020B0503030202060203" pitchFamily="34" charset="77"/>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marR="0" lvl="0" indent="0" algn="l" defTabSz="914400" rtl="0" eaLnBrk="1" fontAlgn="base" latinLnBrk="0" hangingPunct="1">
              <a:lnSpc>
                <a:spcPct val="110000"/>
              </a:lnSpc>
              <a:spcBef>
                <a:spcPts val="1200"/>
              </a:spcBef>
              <a:spcAft>
                <a:spcPts val="2599"/>
              </a:spcAft>
              <a:buClrTx/>
              <a:buSzTx/>
              <a:buFont typeface="Arial" pitchFamily="34" charset="0"/>
              <a:buNone/>
              <a:tabLst/>
              <a:defRPr/>
            </a:pPr>
            <a:r>
              <a:rPr lang="en-US" sz="1200" b="1" dirty="0">
                <a:solidFill>
                  <a:schemeClr val="accent3"/>
                </a:solidFill>
              </a:rPr>
              <a:t>Subrecipients</a:t>
            </a:r>
            <a:endParaRPr kumimoji="0" lang="en-US" sz="1200" b="1" i="0" u="none" strike="noStrike" kern="1200" cap="none" spc="0" normalizeH="0" baseline="0" noProof="0" dirty="0">
              <a:ln>
                <a:noFill/>
              </a:ln>
              <a:solidFill>
                <a:schemeClr val="accent3"/>
              </a:solidFill>
              <a:effectLst/>
              <a:uLnTx/>
              <a:uFillTx/>
              <a:latin typeface="Graphik" panose="020B0503030202060203" pitchFamily="34" charset="77"/>
              <a:cs typeface="Arial" panose="020B0604020202020204" pitchFamily="34" charset="0"/>
            </a:endParaRPr>
          </a:p>
        </p:txBody>
      </p:sp>
      <p:sp>
        <p:nvSpPr>
          <p:cNvPr id="20" name="Text Placeholder 7">
            <a:extLst>
              <a:ext uri="{FF2B5EF4-FFF2-40B4-BE49-F238E27FC236}">
                <a16:creationId xmlns:a16="http://schemas.microsoft.com/office/drawing/2014/main" id="{0000942E-B911-416E-BAE8-413126B6267D}"/>
              </a:ext>
            </a:extLst>
          </p:cNvPr>
          <p:cNvSpPr txBox="1">
            <a:spLocks/>
          </p:cNvSpPr>
          <p:nvPr/>
        </p:nvSpPr>
        <p:spPr>
          <a:xfrm>
            <a:off x="3302335" y="5119130"/>
            <a:ext cx="748759" cy="732520"/>
          </a:xfrm>
          <a:prstGeom prst="rect">
            <a:avLst/>
          </a:prstGeom>
        </p:spPr>
        <p:txBody>
          <a:bodyPr vert="horz" lIns="180000" tIns="0" rIns="180000" bIns="0" rtlCol="0">
            <a:noAutofit/>
          </a:bodyPr>
          <a:lstStyle>
            <a:lvl1pPr marL="0" indent="0" algn="l" rtl="0" eaLnBrk="1" fontAlgn="base" hangingPunct="1">
              <a:lnSpc>
                <a:spcPct val="110000"/>
              </a:lnSpc>
              <a:spcBef>
                <a:spcPts val="1200"/>
              </a:spcBef>
              <a:spcAft>
                <a:spcPct val="0"/>
              </a:spcAft>
              <a:buFont typeface="Arial" pitchFamily="34" charset="0"/>
              <a:buNone/>
              <a:defRPr sz="9600" b="0" i="0" kern="1200">
                <a:solidFill>
                  <a:schemeClr val="bg1"/>
                </a:solidFill>
                <a:latin typeface="Graphik Black" panose="020B0503030202060203" pitchFamily="34" charset="77"/>
                <a:ea typeface="Roboto" panose="02000000000000000000" pitchFamily="2" charset="0"/>
                <a:cs typeface="Arial" panose="020B0604020202020204" pitchFamily="34" charset="0"/>
              </a:defRPr>
            </a:lvl1pPr>
            <a:lvl2pPr marL="216000" indent="-216000" algn="l" rtl="0" eaLnBrk="1" fontAlgn="base" hangingPunct="1">
              <a:lnSpc>
                <a:spcPct val="110000"/>
              </a:lnSpc>
              <a:spcBef>
                <a:spcPts val="800"/>
              </a:spcBef>
              <a:spcAft>
                <a:spcPct val="0"/>
              </a:spcAft>
              <a:buFont typeface="Arial" pitchFamily="34" charset="0"/>
              <a:buChar char="•"/>
              <a:defRPr sz="1800" b="0" i="0" kern="1200">
                <a:solidFill>
                  <a:schemeClr val="tx1"/>
                </a:solidFill>
                <a:latin typeface="Graphik Regular" panose="020B0503030202060203" pitchFamily="34" charset="77"/>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1800" b="0" i="0" kern="1200">
                <a:solidFill>
                  <a:schemeClr val="tx1"/>
                </a:solidFill>
                <a:latin typeface="Graphik Regular" panose="020B0503030202060203" pitchFamily="34" charset="77"/>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chemeClr val="tx1"/>
                </a:solidFill>
                <a:latin typeface="Graphik Regular" panose="020B0503030202060203" pitchFamily="34" charset="77"/>
                <a:ea typeface="Roboto" panose="02000000000000000000" pitchFamily="2" charset="0"/>
                <a:cs typeface="Arial" panose="020B0604020202020204" pitchFamily="34" charset="0"/>
              </a:defRPr>
            </a:lvl4pPr>
            <a:lvl5pPr marL="864000" indent="-216000" algn="l" rtl="0" eaLnBrk="1" fontAlgn="base" hangingPunct="1">
              <a:lnSpc>
                <a:spcPct val="110000"/>
              </a:lnSpc>
              <a:spcBef>
                <a:spcPts val="800"/>
              </a:spcBef>
              <a:spcAft>
                <a:spcPct val="0"/>
              </a:spcAft>
              <a:buFont typeface="Arial" pitchFamily="34" charset="0"/>
              <a:buChar char="‒"/>
              <a:defRPr sz="1800" b="0" i="0" kern="1200">
                <a:solidFill>
                  <a:schemeClr val="tx1"/>
                </a:solidFill>
                <a:latin typeface="Graphik Regular" panose="020B0503030202060203" pitchFamily="34" charset="77"/>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1200"/>
              </a:spcBef>
              <a:spcAft>
                <a:spcPct val="0"/>
              </a:spcAft>
              <a:buClrTx/>
              <a:buSzTx/>
              <a:buFont typeface="Arial" pitchFamily="34" charset="0"/>
              <a:buNone/>
              <a:tabLst/>
              <a:defRPr/>
            </a:pPr>
            <a:r>
              <a:rPr kumimoji="0" lang="en-US" sz="4800" b="0" i="0" u="none" strike="noStrike" kern="1200" cap="none" spc="0" normalizeH="0" baseline="0" noProof="0" dirty="0">
                <a:ln>
                  <a:noFill/>
                </a:ln>
                <a:solidFill>
                  <a:schemeClr val="accent3"/>
                </a:solidFill>
                <a:effectLst/>
                <a:uLnTx/>
                <a:uFillTx/>
                <a:latin typeface="Graphik Black" panose="020B0503030202060203" pitchFamily="34" charset="77"/>
                <a:cs typeface="Arial" panose="020B0604020202020204" pitchFamily="34" charset="0"/>
              </a:rPr>
              <a:t>4</a:t>
            </a:r>
            <a:endParaRPr kumimoji="0" lang="en-US" sz="4800" b="0" i="0" u="none" strike="noStrike" kern="1200" cap="none" spc="0" normalizeH="0" baseline="0" noProof="0" dirty="0">
              <a:ln>
                <a:noFill/>
              </a:ln>
              <a:solidFill>
                <a:schemeClr val="accent3"/>
              </a:solidFill>
              <a:effectLst/>
              <a:uLnTx/>
              <a:uFillTx/>
              <a:latin typeface="Graphik Black" panose="020B0A03030202060203" pitchFamily="34" charset="0"/>
              <a:cs typeface="Arial" panose="020B0604020202020204" pitchFamily="34" charset="0"/>
            </a:endParaRPr>
          </a:p>
        </p:txBody>
      </p:sp>
      <p:sp>
        <p:nvSpPr>
          <p:cNvPr id="21" name="Text Placeholder 3">
            <a:extLst>
              <a:ext uri="{FF2B5EF4-FFF2-40B4-BE49-F238E27FC236}">
                <a16:creationId xmlns:a16="http://schemas.microsoft.com/office/drawing/2014/main" id="{BD58B3B0-F07E-4673-ACD2-B8B35193D62A}"/>
              </a:ext>
            </a:extLst>
          </p:cNvPr>
          <p:cNvSpPr txBox="1">
            <a:spLocks/>
          </p:cNvSpPr>
          <p:nvPr/>
        </p:nvSpPr>
        <p:spPr>
          <a:xfrm>
            <a:off x="5553253" y="5831421"/>
            <a:ext cx="2226885" cy="532471"/>
          </a:xfrm>
          <a:prstGeom prst="rect">
            <a:avLst/>
          </a:prstGeom>
        </p:spPr>
        <p:txBody>
          <a:bodyPr vert="horz" lIns="180000" tIns="0" rIns="180000" bIns="0" rtlCol="0">
            <a:noAutofit/>
          </a:bodyPr>
          <a:lstStyle>
            <a:lvl1pPr marL="0" indent="0" algn="l" rtl="0" eaLnBrk="1" fontAlgn="base" hangingPunct="1">
              <a:lnSpc>
                <a:spcPct val="110000"/>
              </a:lnSpc>
              <a:spcBef>
                <a:spcPts val="1200"/>
              </a:spcBef>
              <a:spcAft>
                <a:spcPts val="2599"/>
              </a:spcAft>
              <a:buFont typeface="Arial" pitchFamily="34" charset="0"/>
              <a:buNone/>
              <a:defRPr sz="1299" b="0" i="0" kern="1200">
                <a:solidFill>
                  <a:schemeClr val="bg1"/>
                </a:solidFill>
                <a:latin typeface="Graphik" panose="020B0503030202060203" pitchFamily="34" charset="77"/>
                <a:ea typeface="Roboto" panose="02000000000000000000" pitchFamily="2" charset="0"/>
                <a:cs typeface="Arial" panose="020B0604020202020204" pitchFamily="34" charset="0"/>
              </a:defRPr>
            </a:lvl1pPr>
            <a:lvl2pPr marL="0" indent="0" algn="l" rtl="0" eaLnBrk="1" fontAlgn="base" hangingPunct="1">
              <a:lnSpc>
                <a:spcPct val="110000"/>
              </a:lnSpc>
              <a:spcBef>
                <a:spcPts val="800"/>
              </a:spcBef>
              <a:spcAft>
                <a:spcPts val="2599"/>
              </a:spcAft>
              <a:buFont typeface="Arial" pitchFamily="34" charset="0"/>
              <a:buNone/>
              <a:defRPr sz="1100" b="0" i="0" kern="1200">
                <a:solidFill>
                  <a:schemeClr val="bg1"/>
                </a:solidFill>
                <a:latin typeface="Graphik Regular" panose="020B0503030202060203" pitchFamily="34" charset="77"/>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1800" b="0" i="0" kern="1200">
                <a:solidFill>
                  <a:schemeClr val="tx1"/>
                </a:solidFill>
                <a:latin typeface="Graphik Regular" panose="020B0503030202060203" pitchFamily="34" charset="77"/>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chemeClr val="tx1"/>
                </a:solidFill>
                <a:latin typeface="Graphik Regular" panose="020B0503030202060203" pitchFamily="34" charset="77"/>
                <a:ea typeface="Roboto" panose="02000000000000000000" pitchFamily="2" charset="0"/>
                <a:cs typeface="Arial" panose="020B0604020202020204" pitchFamily="34" charset="0"/>
              </a:defRPr>
            </a:lvl4pPr>
            <a:lvl5pPr marL="864000" indent="-216000" algn="l" rtl="0" eaLnBrk="1" fontAlgn="base" hangingPunct="1">
              <a:lnSpc>
                <a:spcPct val="110000"/>
              </a:lnSpc>
              <a:spcBef>
                <a:spcPts val="800"/>
              </a:spcBef>
              <a:spcAft>
                <a:spcPct val="0"/>
              </a:spcAft>
              <a:buFont typeface="Arial" pitchFamily="34" charset="0"/>
              <a:buChar char="‒"/>
              <a:defRPr sz="1800" b="0" i="0" kern="1200">
                <a:solidFill>
                  <a:schemeClr val="tx1"/>
                </a:solidFill>
                <a:latin typeface="Graphik Regular" panose="020B0503030202060203" pitchFamily="34" charset="77"/>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marR="0" lvl="0" indent="0" algn="l" defTabSz="914400" rtl="0" eaLnBrk="1" fontAlgn="base" latinLnBrk="0" hangingPunct="1">
              <a:lnSpc>
                <a:spcPct val="110000"/>
              </a:lnSpc>
              <a:spcBef>
                <a:spcPts val="1200"/>
              </a:spcBef>
              <a:spcAft>
                <a:spcPts val="2599"/>
              </a:spcAft>
              <a:buClrTx/>
              <a:buSzTx/>
              <a:buFont typeface="Arial" pitchFamily="34" charset="0"/>
              <a:buNone/>
              <a:tabLst/>
              <a:defRPr/>
            </a:pPr>
            <a:r>
              <a:rPr kumimoji="0" lang="en-US" sz="1200" b="1" i="0" u="none" strike="noStrike" kern="1200" cap="none" spc="0" normalizeH="0" baseline="0" noProof="0" dirty="0">
                <a:ln>
                  <a:noFill/>
                </a:ln>
                <a:solidFill>
                  <a:schemeClr val="accent3"/>
                </a:solidFill>
                <a:effectLst/>
                <a:uLnTx/>
                <a:uFillTx/>
                <a:latin typeface="Graphik" panose="020B0503030202060203" pitchFamily="34" charset="77"/>
                <a:cs typeface="Arial" panose="020B0604020202020204" pitchFamily="34" charset="0"/>
              </a:rPr>
              <a:t>Sub-grantees</a:t>
            </a:r>
          </a:p>
        </p:txBody>
      </p:sp>
      <p:sp>
        <p:nvSpPr>
          <p:cNvPr id="22" name="Text Placeholder 7">
            <a:extLst>
              <a:ext uri="{FF2B5EF4-FFF2-40B4-BE49-F238E27FC236}">
                <a16:creationId xmlns:a16="http://schemas.microsoft.com/office/drawing/2014/main" id="{CB2AB0BE-7A41-4452-9D70-CB65434481D6}"/>
              </a:ext>
            </a:extLst>
          </p:cNvPr>
          <p:cNvSpPr txBox="1">
            <a:spLocks/>
          </p:cNvSpPr>
          <p:nvPr/>
        </p:nvSpPr>
        <p:spPr>
          <a:xfrm>
            <a:off x="5950523" y="5120490"/>
            <a:ext cx="3045753" cy="775001"/>
          </a:xfrm>
          <a:prstGeom prst="rect">
            <a:avLst/>
          </a:prstGeom>
        </p:spPr>
        <p:txBody>
          <a:bodyPr vert="horz" lIns="180000" tIns="0" rIns="180000" bIns="0" rtlCol="0">
            <a:noAutofit/>
          </a:bodyPr>
          <a:lstStyle>
            <a:lvl1pPr marL="0" indent="0" algn="l" rtl="0" eaLnBrk="1" fontAlgn="base" hangingPunct="1">
              <a:lnSpc>
                <a:spcPct val="110000"/>
              </a:lnSpc>
              <a:spcBef>
                <a:spcPts val="1200"/>
              </a:spcBef>
              <a:spcAft>
                <a:spcPct val="0"/>
              </a:spcAft>
              <a:buFont typeface="Arial" pitchFamily="34" charset="0"/>
              <a:buNone/>
              <a:defRPr sz="9600" b="0" i="0" kern="1200">
                <a:solidFill>
                  <a:schemeClr val="bg1"/>
                </a:solidFill>
                <a:latin typeface="Graphik Black" panose="020B0503030202060203" pitchFamily="34" charset="77"/>
                <a:ea typeface="Roboto" panose="02000000000000000000" pitchFamily="2" charset="0"/>
                <a:cs typeface="Arial" panose="020B0604020202020204" pitchFamily="34" charset="0"/>
              </a:defRPr>
            </a:lvl1pPr>
            <a:lvl2pPr marL="216000" indent="-216000" algn="l" rtl="0" eaLnBrk="1" fontAlgn="base" hangingPunct="1">
              <a:lnSpc>
                <a:spcPct val="110000"/>
              </a:lnSpc>
              <a:spcBef>
                <a:spcPts val="800"/>
              </a:spcBef>
              <a:spcAft>
                <a:spcPct val="0"/>
              </a:spcAft>
              <a:buFont typeface="Arial" pitchFamily="34" charset="0"/>
              <a:buChar char="•"/>
              <a:defRPr sz="1800" b="0" i="0" kern="1200">
                <a:solidFill>
                  <a:schemeClr val="tx1"/>
                </a:solidFill>
                <a:latin typeface="Graphik Regular" panose="020B0503030202060203" pitchFamily="34" charset="77"/>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1800" b="0" i="0" kern="1200">
                <a:solidFill>
                  <a:schemeClr val="tx1"/>
                </a:solidFill>
                <a:latin typeface="Graphik Regular" panose="020B0503030202060203" pitchFamily="34" charset="77"/>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chemeClr val="tx1"/>
                </a:solidFill>
                <a:latin typeface="Graphik Regular" panose="020B0503030202060203" pitchFamily="34" charset="77"/>
                <a:ea typeface="Roboto" panose="02000000000000000000" pitchFamily="2" charset="0"/>
                <a:cs typeface="Arial" panose="020B0604020202020204" pitchFamily="34" charset="0"/>
              </a:defRPr>
            </a:lvl4pPr>
            <a:lvl5pPr marL="864000" indent="-216000" algn="l" rtl="0" eaLnBrk="1" fontAlgn="base" hangingPunct="1">
              <a:lnSpc>
                <a:spcPct val="110000"/>
              </a:lnSpc>
              <a:spcBef>
                <a:spcPts val="800"/>
              </a:spcBef>
              <a:spcAft>
                <a:spcPct val="0"/>
              </a:spcAft>
              <a:buFont typeface="Arial" pitchFamily="34" charset="0"/>
              <a:buChar char="‒"/>
              <a:defRPr sz="1800" b="0" i="0" kern="1200">
                <a:solidFill>
                  <a:schemeClr val="tx1"/>
                </a:solidFill>
                <a:latin typeface="Graphik Regular" panose="020B0503030202060203" pitchFamily="34" charset="77"/>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1200"/>
              </a:spcBef>
              <a:spcAft>
                <a:spcPct val="0"/>
              </a:spcAft>
              <a:buClrTx/>
              <a:buSzTx/>
              <a:buFont typeface="Arial" pitchFamily="34" charset="0"/>
              <a:buNone/>
              <a:tabLst/>
              <a:defRPr/>
            </a:pPr>
            <a:r>
              <a:rPr kumimoji="0" lang="en-US" sz="4800" b="0" i="0" u="none" strike="noStrike" kern="1200" cap="none" spc="0" normalizeH="0" baseline="0" noProof="0" dirty="0">
                <a:ln>
                  <a:noFill/>
                </a:ln>
                <a:solidFill>
                  <a:schemeClr val="accent3"/>
                </a:solidFill>
                <a:effectLst/>
                <a:uLnTx/>
                <a:uFillTx/>
                <a:latin typeface="Graphik Black" panose="020B0503030202060203" pitchFamily="34" charset="77"/>
                <a:cs typeface="Arial" panose="020B0604020202020204" pitchFamily="34" charset="0"/>
              </a:rPr>
              <a:t>80</a:t>
            </a:r>
            <a:endParaRPr kumimoji="0" lang="en-US" sz="4800" b="0" i="0" u="none" strike="noStrike" kern="1200" cap="none" spc="0" normalizeH="0" baseline="0" noProof="0" dirty="0">
              <a:ln>
                <a:noFill/>
              </a:ln>
              <a:solidFill>
                <a:schemeClr val="accent3"/>
              </a:solidFill>
              <a:effectLst/>
              <a:uLnTx/>
              <a:uFillTx/>
              <a:latin typeface="Graphik Black" panose="020B0A03030202060203" pitchFamily="34" charset="0"/>
              <a:cs typeface="Arial" panose="020B0604020202020204" pitchFamily="34" charset="0"/>
            </a:endParaRPr>
          </a:p>
        </p:txBody>
      </p:sp>
      <p:pic>
        <p:nvPicPr>
          <p:cNvPr id="23" name="Picture 22">
            <a:extLst>
              <a:ext uri="{FF2B5EF4-FFF2-40B4-BE49-F238E27FC236}">
                <a16:creationId xmlns:a16="http://schemas.microsoft.com/office/drawing/2014/main" id="{7505B530-331A-4BED-95AE-A385BAD820AF}"/>
              </a:ext>
            </a:extLst>
          </p:cNvPr>
          <p:cNvPicPr>
            <a:picLocks noChangeAspect="1"/>
          </p:cNvPicPr>
          <p:nvPr/>
        </p:nvPicPr>
        <p:blipFill>
          <a:blip r:embed="rId11"/>
          <a:stretch>
            <a:fillRect/>
          </a:stretch>
        </p:blipFill>
        <p:spPr>
          <a:xfrm>
            <a:off x="5510765" y="5201223"/>
            <a:ext cx="625706" cy="603942"/>
          </a:xfrm>
          <a:prstGeom prst="rect">
            <a:avLst/>
          </a:prstGeom>
        </p:spPr>
      </p:pic>
      <p:grpSp>
        <p:nvGrpSpPr>
          <p:cNvPr id="24" name="Group 23">
            <a:extLst>
              <a:ext uri="{FF2B5EF4-FFF2-40B4-BE49-F238E27FC236}">
                <a16:creationId xmlns:a16="http://schemas.microsoft.com/office/drawing/2014/main" id="{D81A5608-82EE-4C3B-8F12-1BD313044181}"/>
              </a:ext>
            </a:extLst>
          </p:cNvPr>
          <p:cNvGrpSpPr/>
          <p:nvPr/>
        </p:nvGrpSpPr>
        <p:grpSpPr>
          <a:xfrm>
            <a:off x="2864942" y="5267860"/>
            <a:ext cx="578644" cy="528637"/>
            <a:chOff x="9060251" y="3023340"/>
            <a:chExt cx="900808" cy="822960"/>
          </a:xfrm>
        </p:grpSpPr>
        <p:sp>
          <p:nvSpPr>
            <p:cNvPr id="27" name="Oval 26">
              <a:extLst>
                <a:ext uri="{FF2B5EF4-FFF2-40B4-BE49-F238E27FC236}">
                  <a16:creationId xmlns:a16="http://schemas.microsoft.com/office/drawing/2014/main" id="{DB7FAE09-AFA3-45C3-9109-2FEB81982D75}"/>
                </a:ext>
              </a:extLst>
            </p:cNvPr>
            <p:cNvSpPr>
              <a:spLocks noChangeAspect="1"/>
            </p:cNvSpPr>
            <p:nvPr/>
          </p:nvSpPr>
          <p:spPr>
            <a:xfrm>
              <a:off x="9060251" y="3023340"/>
              <a:ext cx="822959" cy="8229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Graphik" panose="020B0503030202060203" pitchFamily="34" charset="77"/>
              </a:endParaRPr>
            </a:p>
          </p:txBody>
        </p:sp>
        <p:grpSp>
          <p:nvGrpSpPr>
            <p:cNvPr id="28" name="Group 27">
              <a:extLst>
                <a:ext uri="{FF2B5EF4-FFF2-40B4-BE49-F238E27FC236}">
                  <a16:creationId xmlns:a16="http://schemas.microsoft.com/office/drawing/2014/main" id="{3FB383CA-2AFB-495A-A553-9916B252FA53}"/>
                </a:ext>
              </a:extLst>
            </p:cNvPr>
            <p:cNvGrpSpPr/>
            <p:nvPr/>
          </p:nvGrpSpPr>
          <p:grpSpPr>
            <a:xfrm>
              <a:off x="9248745" y="3147917"/>
              <a:ext cx="712314" cy="418552"/>
              <a:chOff x="7240588" y="3155950"/>
              <a:chExt cx="1118498" cy="657225"/>
            </a:xfrm>
            <a:solidFill>
              <a:schemeClr val="bg1"/>
            </a:solidFill>
          </p:grpSpPr>
          <p:sp>
            <p:nvSpPr>
              <p:cNvPr id="29" name="Freeform 39">
                <a:extLst>
                  <a:ext uri="{FF2B5EF4-FFF2-40B4-BE49-F238E27FC236}">
                    <a16:creationId xmlns:a16="http://schemas.microsoft.com/office/drawing/2014/main" id="{DC659E1E-84EA-4E28-99A9-7F0BFF91D511}"/>
                  </a:ext>
                </a:extLst>
              </p:cNvPr>
              <p:cNvSpPr>
                <a:spLocks noEditPoints="1"/>
              </p:cNvSpPr>
              <p:nvPr/>
            </p:nvSpPr>
            <p:spPr bwMode="auto">
              <a:xfrm>
                <a:off x="7434263" y="3430588"/>
                <a:ext cx="298450" cy="382587"/>
              </a:xfrm>
              <a:custGeom>
                <a:avLst/>
                <a:gdLst>
                  <a:gd name="T0" fmla="*/ 34 w 671"/>
                  <a:gd name="T1" fmla="*/ 814 h 863"/>
                  <a:gd name="T2" fmla="*/ 50 w 671"/>
                  <a:gd name="T3" fmla="*/ 829 h 863"/>
                  <a:gd name="T4" fmla="*/ 621 w 671"/>
                  <a:gd name="T5" fmla="*/ 829 h 863"/>
                  <a:gd name="T6" fmla="*/ 637 w 671"/>
                  <a:gd name="T7" fmla="*/ 814 h 863"/>
                  <a:gd name="T8" fmla="*/ 554 w 671"/>
                  <a:gd name="T9" fmla="*/ 52 h 863"/>
                  <a:gd name="T10" fmla="*/ 554 w 671"/>
                  <a:gd name="T11" fmla="*/ 50 h 863"/>
                  <a:gd name="T12" fmla="*/ 538 w 671"/>
                  <a:gd name="T13" fmla="*/ 34 h 863"/>
                  <a:gd name="T14" fmla="*/ 133 w 671"/>
                  <a:gd name="T15" fmla="*/ 34 h 863"/>
                  <a:gd name="T16" fmla="*/ 116 w 671"/>
                  <a:gd name="T17" fmla="*/ 50 h 863"/>
                  <a:gd name="T18" fmla="*/ 116 w 671"/>
                  <a:gd name="T19" fmla="*/ 52 h 863"/>
                  <a:gd name="T20" fmla="*/ 34 w 671"/>
                  <a:gd name="T21" fmla="*/ 814 h 863"/>
                  <a:gd name="T22" fmla="*/ 621 w 671"/>
                  <a:gd name="T23" fmla="*/ 863 h 863"/>
                  <a:gd name="T24" fmla="*/ 50 w 671"/>
                  <a:gd name="T25" fmla="*/ 863 h 863"/>
                  <a:gd name="T26" fmla="*/ 0 w 671"/>
                  <a:gd name="T27" fmla="*/ 813 h 863"/>
                  <a:gd name="T28" fmla="*/ 0 w 671"/>
                  <a:gd name="T29" fmla="*/ 811 h 863"/>
                  <a:gd name="T30" fmla="*/ 82 w 671"/>
                  <a:gd name="T31" fmla="*/ 49 h 863"/>
                  <a:gd name="T32" fmla="*/ 133 w 671"/>
                  <a:gd name="T33" fmla="*/ 0 h 863"/>
                  <a:gd name="T34" fmla="*/ 538 w 671"/>
                  <a:gd name="T35" fmla="*/ 0 h 863"/>
                  <a:gd name="T36" fmla="*/ 588 w 671"/>
                  <a:gd name="T37" fmla="*/ 49 h 863"/>
                  <a:gd name="T38" fmla="*/ 671 w 671"/>
                  <a:gd name="T39" fmla="*/ 811 h 863"/>
                  <a:gd name="T40" fmla="*/ 671 w 671"/>
                  <a:gd name="T41" fmla="*/ 813 h 863"/>
                  <a:gd name="T42" fmla="*/ 621 w 671"/>
                  <a:gd name="T43" fmla="*/ 86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71" h="863">
                    <a:moveTo>
                      <a:pt x="34" y="814"/>
                    </a:moveTo>
                    <a:cubicBezTo>
                      <a:pt x="34" y="822"/>
                      <a:pt x="41" y="829"/>
                      <a:pt x="50" y="829"/>
                    </a:cubicBezTo>
                    <a:lnTo>
                      <a:pt x="621" y="829"/>
                    </a:lnTo>
                    <a:cubicBezTo>
                      <a:pt x="629" y="829"/>
                      <a:pt x="636" y="822"/>
                      <a:pt x="637" y="814"/>
                    </a:cubicBezTo>
                    <a:lnTo>
                      <a:pt x="554" y="52"/>
                    </a:lnTo>
                    <a:cubicBezTo>
                      <a:pt x="554" y="51"/>
                      <a:pt x="554" y="51"/>
                      <a:pt x="554" y="50"/>
                    </a:cubicBezTo>
                    <a:cubicBezTo>
                      <a:pt x="554" y="41"/>
                      <a:pt x="547" y="34"/>
                      <a:pt x="538" y="34"/>
                    </a:cubicBezTo>
                    <a:lnTo>
                      <a:pt x="133" y="34"/>
                    </a:lnTo>
                    <a:cubicBezTo>
                      <a:pt x="124" y="34"/>
                      <a:pt x="116" y="41"/>
                      <a:pt x="116" y="50"/>
                    </a:cubicBezTo>
                    <a:cubicBezTo>
                      <a:pt x="116" y="51"/>
                      <a:pt x="116" y="51"/>
                      <a:pt x="116" y="52"/>
                    </a:cubicBezTo>
                    <a:lnTo>
                      <a:pt x="34" y="814"/>
                    </a:lnTo>
                    <a:close/>
                    <a:moveTo>
                      <a:pt x="621" y="863"/>
                    </a:moveTo>
                    <a:lnTo>
                      <a:pt x="50" y="863"/>
                    </a:lnTo>
                    <a:cubicBezTo>
                      <a:pt x="22" y="863"/>
                      <a:pt x="0" y="840"/>
                      <a:pt x="0" y="813"/>
                    </a:cubicBezTo>
                    <a:cubicBezTo>
                      <a:pt x="0" y="812"/>
                      <a:pt x="0" y="812"/>
                      <a:pt x="0" y="811"/>
                    </a:cubicBezTo>
                    <a:lnTo>
                      <a:pt x="82" y="49"/>
                    </a:lnTo>
                    <a:cubicBezTo>
                      <a:pt x="83" y="22"/>
                      <a:pt x="105" y="0"/>
                      <a:pt x="133" y="0"/>
                    </a:cubicBezTo>
                    <a:lnTo>
                      <a:pt x="538" y="0"/>
                    </a:lnTo>
                    <a:cubicBezTo>
                      <a:pt x="565" y="0"/>
                      <a:pt x="587" y="22"/>
                      <a:pt x="588" y="49"/>
                    </a:cubicBezTo>
                    <a:lnTo>
                      <a:pt x="671" y="811"/>
                    </a:lnTo>
                    <a:cubicBezTo>
                      <a:pt x="671" y="812"/>
                      <a:pt x="671" y="812"/>
                      <a:pt x="671" y="813"/>
                    </a:cubicBezTo>
                    <a:cubicBezTo>
                      <a:pt x="671" y="840"/>
                      <a:pt x="648" y="863"/>
                      <a:pt x="621" y="863"/>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raphik" panose="020B0503030202060203" pitchFamily="34" charset="77"/>
                </a:endParaRPr>
              </a:p>
            </p:txBody>
          </p:sp>
          <p:sp>
            <p:nvSpPr>
              <p:cNvPr id="30" name="Freeform 40">
                <a:extLst>
                  <a:ext uri="{FF2B5EF4-FFF2-40B4-BE49-F238E27FC236}">
                    <a16:creationId xmlns:a16="http://schemas.microsoft.com/office/drawing/2014/main" id="{45503018-DE84-4AD9-83E3-71F79D6D12F3}"/>
                  </a:ext>
                </a:extLst>
              </p:cNvPr>
              <p:cNvSpPr>
                <a:spLocks/>
              </p:cNvSpPr>
              <p:nvPr/>
            </p:nvSpPr>
            <p:spPr bwMode="auto">
              <a:xfrm>
                <a:off x="7573963" y="3335338"/>
                <a:ext cx="15875" cy="63500"/>
              </a:xfrm>
              <a:custGeom>
                <a:avLst/>
                <a:gdLst>
                  <a:gd name="T0" fmla="*/ 17 w 34"/>
                  <a:gd name="T1" fmla="*/ 141 h 141"/>
                  <a:gd name="T2" fmla="*/ 0 w 34"/>
                  <a:gd name="T3" fmla="*/ 124 h 141"/>
                  <a:gd name="T4" fmla="*/ 0 w 34"/>
                  <a:gd name="T5" fmla="*/ 17 h 141"/>
                  <a:gd name="T6" fmla="*/ 17 w 34"/>
                  <a:gd name="T7" fmla="*/ 0 h 141"/>
                  <a:gd name="T8" fmla="*/ 34 w 34"/>
                  <a:gd name="T9" fmla="*/ 17 h 141"/>
                  <a:gd name="T10" fmla="*/ 34 w 34"/>
                  <a:gd name="T11" fmla="*/ 124 h 141"/>
                  <a:gd name="T12" fmla="*/ 17 w 34"/>
                  <a:gd name="T13" fmla="*/ 141 h 141"/>
                </a:gdLst>
                <a:ahLst/>
                <a:cxnLst>
                  <a:cxn ang="0">
                    <a:pos x="T0" y="T1"/>
                  </a:cxn>
                  <a:cxn ang="0">
                    <a:pos x="T2" y="T3"/>
                  </a:cxn>
                  <a:cxn ang="0">
                    <a:pos x="T4" y="T5"/>
                  </a:cxn>
                  <a:cxn ang="0">
                    <a:pos x="T6" y="T7"/>
                  </a:cxn>
                  <a:cxn ang="0">
                    <a:pos x="T8" y="T9"/>
                  </a:cxn>
                  <a:cxn ang="0">
                    <a:pos x="T10" y="T11"/>
                  </a:cxn>
                  <a:cxn ang="0">
                    <a:pos x="T12" y="T13"/>
                  </a:cxn>
                </a:cxnLst>
                <a:rect l="0" t="0" r="r" b="b"/>
                <a:pathLst>
                  <a:path w="34" h="141">
                    <a:moveTo>
                      <a:pt x="17" y="141"/>
                    </a:moveTo>
                    <a:cubicBezTo>
                      <a:pt x="8" y="141"/>
                      <a:pt x="0" y="133"/>
                      <a:pt x="0" y="124"/>
                    </a:cubicBezTo>
                    <a:lnTo>
                      <a:pt x="0" y="17"/>
                    </a:lnTo>
                    <a:cubicBezTo>
                      <a:pt x="0" y="7"/>
                      <a:pt x="8" y="0"/>
                      <a:pt x="17" y="0"/>
                    </a:cubicBezTo>
                    <a:cubicBezTo>
                      <a:pt x="27" y="0"/>
                      <a:pt x="34" y="7"/>
                      <a:pt x="34" y="17"/>
                    </a:cubicBezTo>
                    <a:lnTo>
                      <a:pt x="34" y="124"/>
                    </a:lnTo>
                    <a:cubicBezTo>
                      <a:pt x="34" y="133"/>
                      <a:pt x="27" y="141"/>
                      <a:pt x="17" y="14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raphik" panose="020B0503030202060203" pitchFamily="34" charset="77"/>
                </a:endParaRPr>
              </a:p>
            </p:txBody>
          </p:sp>
          <p:sp>
            <p:nvSpPr>
              <p:cNvPr id="31" name="Freeform 41">
                <a:extLst>
                  <a:ext uri="{FF2B5EF4-FFF2-40B4-BE49-F238E27FC236}">
                    <a16:creationId xmlns:a16="http://schemas.microsoft.com/office/drawing/2014/main" id="{96765BEF-D823-42CF-AC22-015DF9FC6BFB}"/>
                  </a:ext>
                </a:extLst>
              </p:cNvPr>
              <p:cNvSpPr>
                <a:spLocks/>
              </p:cNvSpPr>
              <p:nvPr/>
            </p:nvSpPr>
            <p:spPr bwMode="auto">
              <a:xfrm>
                <a:off x="7573963" y="3290888"/>
                <a:ext cx="15875" cy="22225"/>
              </a:xfrm>
              <a:custGeom>
                <a:avLst/>
                <a:gdLst>
                  <a:gd name="T0" fmla="*/ 17 w 34"/>
                  <a:gd name="T1" fmla="*/ 51 h 51"/>
                  <a:gd name="T2" fmla="*/ 0 w 34"/>
                  <a:gd name="T3" fmla="*/ 34 h 51"/>
                  <a:gd name="T4" fmla="*/ 0 w 34"/>
                  <a:gd name="T5" fmla="*/ 17 h 51"/>
                  <a:gd name="T6" fmla="*/ 17 w 34"/>
                  <a:gd name="T7" fmla="*/ 0 h 51"/>
                  <a:gd name="T8" fmla="*/ 34 w 34"/>
                  <a:gd name="T9" fmla="*/ 17 h 51"/>
                  <a:gd name="T10" fmla="*/ 34 w 34"/>
                  <a:gd name="T11" fmla="*/ 34 h 51"/>
                  <a:gd name="T12" fmla="*/ 17 w 34"/>
                  <a:gd name="T13" fmla="*/ 51 h 51"/>
                </a:gdLst>
                <a:ahLst/>
                <a:cxnLst>
                  <a:cxn ang="0">
                    <a:pos x="T0" y="T1"/>
                  </a:cxn>
                  <a:cxn ang="0">
                    <a:pos x="T2" y="T3"/>
                  </a:cxn>
                  <a:cxn ang="0">
                    <a:pos x="T4" y="T5"/>
                  </a:cxn>
                  <a:cxn ang="0">
                    <a:pos x="T6" y="T7"/>
                  </a:cxn>
                  <a:cxn ang="0">
                    <a:pos x="T8" y="T9"/>
                  </a:cxn>
                  <a:cxn ang="0">
                    <a:pos x="T10" y="T11"/>
                  </a:cxn>
                  <a:cxn ang="0">
                    <a:pos x="T12" y="T13"/>
                  </a:cxn>
                </a:cxnLst>
                <a:rect l="0" t="0" r="r" b="b"/>
                <a:pathLst>
                  <a:path w="34" h="51">
                    <a:moveTo>
                      <a:pt x="17" y="51"/>
                    </a:moveTo>
                    <a:cubicBezTo>
                      <a:pt x="8" y="51"/>
                      <a:pt x="0" y="43"/>
                      <a:pt x="0" y="34"/>
                    </a:cubicBezTo>
                    <a:lnTo>
                      <a:pt x="0" y="17"/>
                    </a:lnTo>
                    <a:cubicBezTo>
                      <a:pt x="0" y="8"/>
                      <a:pt x="8" y="0"/>
                      <a:pt x="17" y="0"/>
                    </a:cubicBezTo>
                    <a:cubicBezTo>
                      <a:pt x="27" y="0"/>
                      <a:pt x="34" y="8"/>
                      <a:pt x="34" y="17"/>
                    </a:cubicBezTo>
                    <a:lnTo>
                      <a:pt x="34" y="34"/>
                    </a:lnTo>
                    <a:cubicBezTo>
                      <a:pt x="34" y="43"/>
                      <a:pt x="27" y="51"/>
                      <a:pt x="17" y="5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raphik" panose="020B0503030202060203" pitchFamily="34" charset="77"/>
                </a:endParaRPr>
              </a:p>
            </p:txBody>
          </p:sp>
          <p:sp>
            <p:nvSpPr>
              <p:cNvPr id="32" name="Freeform 42">
                <a:extLst>
                  <a:ext uri="{FF2B5EF4-FFF2-40B4-BE49-F238E27FC236}">
                    <a16:creationId xmlns:a16="http://schemas.microsoft.com/office/drawing/2014/main" id="{610631C0-C9C5-4D2C-B6E0-DFC01FC30592}"/>
                  </a:ext>
                </a:extLst>
              </p:cNvPr>
              <p:cNvSpPr>
                <a:spLocks noEditPoints="1"/>
              </p:cNvSpPr>
              <p:nvPr/>
            </p:nvSpPr>
            <p:spPr bwMode="auto">
              <a:xfrm>
                <a:off x="8236848" y="3155950"/>
                <a:ext cx="122238" cy="120650"/>
              </a:xfrm>
              <a:custGeom>
                <a:avLst/>
                <a:gdLst>
                  <a:gd name="T0" fmla="*/ 137 w 274"/>
                  <a:gd name="T1" fmla="*/ 34 h 274"/>
                  <a:gd name="T2" fmla="*/ 34 w 274"/>
                  <a:gd name="T3" fmla="*/ 137 h 274"/>
                  <a:gd name="T4" fmla="*/ 137 w 274"/>
                  <a:gd name="T5" fmla="*/ 240 h 274"/>
                  <a:gd name="T6" fmla="*/ 240 w 274"/>
                  <a:gd name="T7" fmla="*/ 137 h 274"/>
                  <a:gd name="T8" fmla="*/ 137 w 274"/>
                  <a:gd name="T9" fmla="*/ 34 h 274"/>
                  <a:gd name="T10" fmla="*/ 137 w 274"/>
                  <a:gd name="T11" fmla="*/ 274 h 274"/>
                  <a:gd name="T12" fmla="*/ 0 w 274"/>
                  <a:gd name="T13" fmla="*/ 137 h 274"/>
                  <a:gd name="T14" fmla="*/ 137 w 274"/>
                  <a:gd name="T15" fmla="*/ 0 h 274"/>
                  <a:gd name="T16" fmla="*/ 274 w 274"/>
                  <a:gd name="T17" fmla="*/ 137 h 274"/>
                  <a:gd name="T18" fmla="*/ 137 w 274"/>
                  <a:gd name="T19"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4" h="274">
                    <a:moveTo>
                      <a:pt x="137" y="34"/>
                    </a:moveTo>
                    <a:cubicBezTo>
                      <a:pt x="80" y="34"/>
                      <a:pt x="34" y="80"/>
                      <a:pt x="34" y="137"/>
                    </a:cubicBezTo>
                    <a:cubicBezTo>
                      <a:pt x="34" y="194"/>
                      <a:pt x="80" y="240"/>
                      <a:pt x="137" y="240"/>
                    </a:cubicBezTo>
                    <a:cubicBezTo>
                      <a:pt x="194" y="240"/>
                      <a:pt x="240" y="194"/>
                      <a:pt x="240" y="137"/>
                    </a:cubicBezTo>
                    <a:cubicBezTo>
                      <a:pt x="240" y="80"/>
                      <a:pt x="194" y="34"/>
                      <a:pt x="137" y="34"/>
                    </a:cubicBezTo>
                    <a:close/>
                    <a:moveTo>
                      <a:pt x="137" y="274"/>
                    </a:moveTo>
                    <a:cubicBezTo>
                      <a:pt x="62" y="274"/>
                      <a:pt x="0" y="212"/>
                      <a:pt x="0" y="137"/>
                    </a:cubicBezTo>
                    <a:cubicBezTo>
                      <a:pt x="0" y="62"/>
                      <a:pt x="62" y="0"/>
                      <a:pt x="137" y="0"/>
                    </a:cubicBezTo>
                    <a:cubicBezTo>
                      <a:pt x="213" y="0"/>
                      <a:pt x="274" y="62"/>
                      <a:pt x="274" y="137"/>
                    </a:cubicBezTo>
                    <a:cubicBezTo>
                      <a:pt x="274" y="212"/>
                      <a:pt x="213" y="274"/>
                      <a:pt x="137" y="274"/>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raphik" panose="020B0503030202060203" pitchFamily="34" charset="77"/>
                </a:endParaRPr>
              </a:p>
            </p:txBody>
          </p:sp>
          <p:sp>
            <p:nvSpPr>
              <p:cNvPr id="33" name="Freeform 43">
                <a:extLst>
                  <a:ext uri="{FF2B5EF4-FFF2-40B4-BE49-F238E27FC236}">
                    <a16:creationId xmlns:a16="http://schemas.microsoft.com/office/drawing/2014/main" id="{CD223AAD-07D1-48D3-87B5-4470CEE91B5E}"/>
                  </a:ext>
                </a:extLst>
              </p:cNvPr>
              <p:cNvSpPr>
                <a:spLocks/>
              </p:cNvSpPr>
              <p:nvPr/>
            </p:nvSpPr>
            <p:spPr bwMode="auto">
              <a:xfrm>
                <a:off x="7500938" y="3286125"/>
                <a:ext cx="161925" cy="114300"/>
              </a:xfrm>
              <a:custGeom>
                <a:avLst/>
                <a:gdLst>
                  <a:gd name="T0" fmla="*/ 347 w 364"/>
                  <a:gd name="T1" fmla="*/ 255 h 255"/>
                  <a:gd name="T2" fmla="*/ 330 w 364"/>
                  <a:gd name="T3" fmla="*/ 238 h 255"/>
                  <a:gd name="T4" fmla="*/ 330 w 364"/>
                  <a:gd name="T5" fmla="*/ 70 h 255"/>
                  <a:gd name="T6" fmla="*/ 295 w 364"/>
                  <a:gd name="T7" fmla="*/ 34 h 255"/>
                  <a:gd name="T8" fmla="*/ 70 w 364"/>
                  <a:gd name="T9" fmla="*/ 34 h 255"/>
                  <a:gd name="T10" fmla="*/ 34 w 364"/>
                  <a:gd name="T11" fmla="*/ 70 h 255"/>
                  <a:gd name="T12" fmla="*/ 34 w 364"/>
                  <a:gd name="T13" fmla="*/ 238 h 255"/>
                  <a:gd name="T14" fmla="*/ 17 w 364"/>
                  <a:gd name="T15" fmla="*/ 255 h 255"/>
                  <a:gd name="T16" fmla="*/ 0 w 364"/>
                  <a:gd name="T17" fmla="*/ 238 h 255"/>
                  <a:gd name="T18" fmla="*/ 0 w 364"/>
                  <a:gd name="T19" fmla="*/ 70 h 255"/>
                  <a:gd name="T20" fmla="*/ 70 w 364"/>
                  <a:gd name="T21" fmla="*/ 0 h 255"/>
                  <a:gd name="T22" fmla="*/ 295 w 364"/>
                  <a:gd name="T23" fmla="*/ 0 h 255"/>
                  <a:gd name="T24" fmla="*/ 364 w 364"/>
                  <a:gd name="T25" fmla="*/ 70 h 255"/>
                  <a:gd name="T26" fmla="*/ 364 w 364"/>
                  <a:gd name="T27" fmla="*/ 238 h 255"/>
                  <a:gd name="T28" fmla="*/ 347 w 364"/>
                  <a:gd name="T29"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4" h="255">
                    <a:moveTo>
                      <a:pt x="347" y="255"/>
                    </a:moveTo>
                    <a:cubicBezTo>
                      <a:pt x="338" y="255"/>
                      <a:pt x="330" y="248"/>
                      <a:pt x="330" y="238"/>
                    </a:cubicBezTo>
                    <a:lnTo>
                      <a:pt x="330" y="70"/>
                    </a:lnTo>
                    <a:cubicBezTo>
                      <a:pt x="330" y="50"/>
                      <a:pt x="314" y="34"/>
                      <a:pt x="295" y="34"/>
                    </a:cubicBezTo>
                    <a:lnTo>
                      <a:pt x="70" y="34"/>
                    </a:lnTo>
                    <a:cubicBezTo>
                      <a:pt x="50" y="34"/>
                      <a:pt x="34" y="50"/>
                      <a:pt x="34" y="70"/>
                    </a:cubicBezTo>
                    <a:lnTo>
                      <a:pt x="34" y="238"/>
                    </a:lnTo>
                    <a:cubicBezTo>
                      <a:pt x="34" y="248"/>
                      <a:pt x="27" y="255"/>
                      <a:pt x="17" y="255"/>
                    </a:cubicBezTo>
                    <a:cubicBezTo>
                      <a:pt x="8" y="255"/>
                      <a:pt x="0" y="248"/>
                      <a:pt x="0" y="238"/>
                    </a:cubicBezTo>
                    <a:lnTo>
                      <a:pt x="0" y="70"/>
                    </a:lnTo>
                    <a:cubicBezTo>
                      <a:pt x="0" y="31"/>
                      <a:pt x="31" y="0"/>
                      <a:pt x="70" y="0"/>
                    </a:cubicBezTo>
                    <a:lnTo>
                      <a:pt x="295" y="0"/>
                    </a:lnTo>
                    <a:cubicBezTo>
                      <a:pt x="333" y="0"/>
                      <a:pt x="364" y="31"/>
                      <a:pt x="364" y="70"/>
                    </a:cubicBezTo>
                    <a:lnTo>
                      <a:pt x="364" y="238"/>
                    </a:lnTo>
                    <a:cubicBezTo>
                      <a:pt x="364" y="248"/>
                      <a:pt x="356" y="255"/>
                      <a:pt x="347" y="255"/>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raphik" panose="020B0503030202060203" pitchFamily="34" charset="77"/>
                </a:endParaRPr>
              </a:p>
            </p:txBody>
          </p:sp>
          <p:sp>
            <p:nvSpPr>
              <p:cNvPr id="34" name="Freeform 44">
                <a:extLst>
                  <a:ext uri="{FF2B5EF4-FFF2-40B4-BE49-F238E27FC236}">
                    <a16:creationId xmlns:a16="http://schemas.microsoft.com/office/drawing/2014/main" id="{86284FEB-28A5-481C-AD64-E43DF0CA92D3}"/>
                  </a:ext>
                </a:extLst>
              </p:cNvPr>
              <p:cNvSpPr>
                <a:spLocks noEditPoints="1"/>
              </p:cNvSpPr>
              <p:nvPr/>
            </p:nvSpPr>
            <p:spPr bwMode="auto">
              <a:xfrm>
                <a:off x="7750175" y="3298825"/>
                <a:ext cx="122238" cy="120650"/>
              </a:xfrm>
              <a:custGeom>
                <a:avLst/>
                <a:gdLst>
                  <a:gd name="T0" fmla="*/ 137 w 274"/>
                  <a:gd name="T1" fmla="*/ 33 h 273"/>
                  <a:gd name="T2" fmla="*/ 34 w 274"/>
                  <a:gd name="T3" fmla="*/ 136 h 273"/>
                  <a:gd name="T4" fmla="*/ 137 w 274"/>
                  <a:gd name="T5" fmla="*/ 239 h 273"/>
                  <a:gd name="T6" fmla="*/ 240 w 274"/>
                  <a:gd name="T7" fmla="*/ 136 h 273"/>
                  <a:gd name="T8" fmla="*/ 137 w 274"/>
                  <a:gd name="T9" fmla="*/ 33 h 273"/>
                  <a:gd name="T10" fmla="*/ 137 w 274"/>
                  <a:gd name="T11" fmla="*/ 273 h 273"/>
                  <a:gd name="T12" fmla="*/ 0 w 274"/>
                  <a:gd name="T13" fmla="*/ 136 h 273"/>
                  <a:gd name="T14" fmla="*/ 137 w 274"/>
                  <a:gd name="T15" fmla="*/ 0 h 273"/>
                  <a:gd name="T16" fmla="*/ 274 w 274"/>
                  <a:gd name="T17" fmla="*/ 136 h 273"/>
                  <a:gd name="T18" fmla="*/ 137 w 274"/>
                  <a:gd name="T19" fmla="*/ 27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4" h="273">
                    <a:moveTo>
                      <a:pt x="137" y="33"/>
                    </a:moveTo>
                    <a:cubicBezTo>
                      <a:pt x="80" y="33"/>
                      <a:pt x="34" y="80"/>
                      <a:pt x="34" y="136"/>
                    </a:cubicBezTo>
                    <a:cubicBezTo>
                      <a:pt x="34" y="193"/>
                      <a:pt x="80" y="239"/>
                      <a:pt x="137" y="239"/>
                    </a:cubicBezTo>
                    <a:cubicBezTo>
                      <a:pt x="194" y="239"/>
                      <a:pt x="240" y="193"/>
                      <a:pt x="240" y="136"/>
                    </a:cubicBezTo>
                    <a:cubicBezTo>
                      <a:pt x="240" y="80"/>
                      <a:pt x="194" y="33"/>
                      <a:pt x="137" y="33"/>
                    </a:cubicBezTo>
                    <a:close/>
                    <a:moveTo>
                      <a:pt x="137" y="273"/>
                    </a:moveTo>
                    <a:cubicBezTo>
                      <a:pt x="62" y="273"/>
                      <a:pt x="0" y="212"/>
                      <a:pt x="0" y="136"/>
                    </a:cubicBezTo>
                    <a:cubicBezTo>
                      <a:pt x="0" y="61"/>
                      <a:pt x="62" y="0"/>
                      <a:pt x="137" y="0"/>
                    </a:cubicBezTo>
                    <a:cubicBezTo>
                      <a:pt x="213" y="0"/>
                      <a:pt x="274" y="61"/>
                      <a:pt x="274" y="136"/>
                    </a:cubicBezTo>
                    <a:cubicBezTo>
                      <a:pt x="274" y="212"/>
                      <a:pt x="213" y="273"/>
                      <a:pt x="137" y="273"/>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raphik" panose="020B0503030202060203" pitchFamily="34" charset="77"/>
                </a:endParaRPr>
              </a:p>
            </p:txBody>
          </p:sp>
          <p:sp>
            <p:nvSpPr>
              <p:cNvPr id="35" name="Freeform 45">
                <a:extLst>
                  <a:ext uri="{FF2B5EF4-FFF2-40B4-BE49-F238E27FC236}">
                    <a16:creationId xmlns:a16="http://schemas.microsoft.com/office/drawing/2014/main" id="{20979649-D689-4BFE-9369-FA39E58E48FA}"/>
                  </a:ext>
                </a:extLst>
              </p:cNvPr>
              <p:cNvSpPr>
                <a:spLocks/>
              </p:cNvSpPr>
              <p:nvPr/>
            </p:nvSpPr>
            <p:spPr bwMode="auto">
              <a:xfrm>
                <a:off x="7731125" y="3430588"/>
                <a:ext cx="161925" cy="130175"/>
              </a:xfrm>
              <a:custGeom>
                <a:avLst/>
                <a:gdLst>
                  <a:gd name="T0" fmla="*/ 16 w 363"/>
                  <a:gd name="T1" fmla="*/ 294 h 294"/>
                  <a:gd name="T2" fmla="*/ 0 w 363"/>
                  <a:gd name="T3" fmla="*/ 277 h 294"/>
                  <a:gd name="T4" fmla="*/ 0 w 363"/>
                  <a:gd name="T5" fmla="*/ 69 h 294"/>
                  <a:gd name="T6" fmla="*/ 69 w 363"/>
                  <a:gd name="T7" fmla="*/ 0 h 294"/>
                  <a:gd name="T8" fmla="*/ 294 w 363"/>
                  <a:gd name="T9" fmla="*/ 0 h 294"/>
                  <a:gd name="T10" fmla="*/ 363 w 363"/>
                  <a:gd name="T11" fmla="*/ 69 h 294"/>
                  <a:gd name="T12" fmla="*/ 363 w 363"/>
                  <a:gd name="T13" fmla="*/ 195 h 294"/>
                  <a:gd name="T14" fmla="*/ 346 w 363"/>
                  <a:gd name="T15" fmla="*/ 212 h 294"/>
                  <a:gd name="T16" fmla="*/ 329 w 363"/>
                  <a:gd name="T17" fmla="*/ 195 h 294"/>
                  <a:gd name="T18" fmla="*/ 329 w 363"/>
                  <a:gd name="T19" fmla="*/ 69 h 294"/>
                  <a:gd name="T20" fmla="*/ 294 w 363"/>
                  <a:gd name="T21" fmla="*/ 34 h 294"/>
                  <a:gd name="T22" fmla="*/ 69 w 363"/>
                  <a:gd name="T23" fmla="*/ 34 h 294"/>
                  <a:gd name="T24" fmla="*/ 33 w 363"/>
                  <a:gd name="T25" fmla="*/ 69 h 294"/>
                  <a:gd name="T26" fmla="*/ 33 w 363"/>
                  <a:gd name="T27" fmla="*/ 277 h 294"/>
                  <a:gd name="T28" fmla="*/ 16 w 363"/>
                  <a:gd name="T29" fmla="*/ 29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3" h="294">
                    <a:moveTo>
                      <a:pt x="16" y="294"/>
                    </a:moveTo>
                    <a:cubicBezTo>
                      <a:pt x="7" y="294"/>
                      <a:pt x="0" y="287"/>
                      <a:pt x="0" y="277"/>
                    </a:cubicBezTo>
                    <a:lnTo>
                      <a:pt x="0" y="69"/>
                    </a:lnTo>
                    <a:cubicBezTo>
                      <a:pt x="0" y="31"/>
                      <a:pt x="31" y="0"/>
                      <a:pt x="69" y="0"/>
                    </a:cubicBezTo>
                    <a:lnTo>
                      <a:pt x="294" y="0"/>
                    </a:lnTo>
                    <a:cubicBezTo>
                      <a:pt x="332" y="0"/>
                      <a:pt x="363" y="31"/>
                      <a:pt x="363" y="69"/>
                    </a:cubicBezTo>
                    <a:lnTo>
                      <a:pt x="363" y="195"/>
                    </a:lnTo>
                    <a:cubicBezTo>
                      <a:pt x="363" y="204"/>
                      <a:pt x="355" y="212"/>
                      <a:pt x="346" y="212"/>
                    </a:cubicBezTo>
                    <a:cubicBezTo>
                      <a:pt x="337" y="212"/>
                      <a:pt x="329" y="204"/>
                      <a:pt x="329" y="195"/>
                    </a:cubicBezTo>
                    <a:lnTo>
                      <a:pt x="329" y="69"/>
                    </a:lnTo>
                    <a:cubicBezTo>
                      <a:pt x="329" y="50"/>
                      <a:pt x="313" y="34"/>
                      <a:pt x="294" y="34"/>
                    </a:cubicBezTo>
                    <a:lnTo>
                      <a:pt x="69" y="34"/>
                    </a:lnTo>
                    <a:cubicBezTo>
                      <a:pt x="49" y="34"/>
                      <a:pt x="33" y="50"/>
                      <a:pt x="33" y="69"/>
                    </a:cubicBezTo>
                    <a:lnTo>
                      <a:pt x="33" y="277"/>
                    </a:lnTo>
                    <a:cubicBezTo>
                      <a:pt x="33" y="287"/>
                      <a:pt x="26" y="294"/>
                      <a:pt x="16" y="294"/>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raphik" panose="020B0503030202060203" pitchFamily="34" charset="77"/>
                </a:endParaRPr>
              </a:p>
            </p:txBody>
          </p:sp>
          <p:sp>
            <p:nvSpPr>
              <p:cNvPr id="36" name="Freeform 46">
                <a:extLst>
                  <a:ext uri="{FF2B5EF4-FFF2-40B4-BE49-F238E27FC236}">
                    <a16:creationId xmlns:a16="http://schemas.microsoft.com/office/drawing/2014/main" id="{8B577366-8AD6-4546-82A9-6C0ABC275ADD}"/>
                  </a:ext>
                </a:extLst>
              </p:cNvPr>
              <p:cNvSpPr>
                <a:spLocks noEditPoints="1"/>
              </p:cNvSpPr>
              <p:nvPr/>
            </p:nvSpPr>
            <p:spPr bwMode="auto">
              <a:xfrm>
                <a:off x="7778750" y="3568700"/>
                <a:ext cx="122238" cy="122237"/>
              </a:xfrm>
              <a:custGeom>
                <a:avLst/>
                <a:gdLst>
                  <a:gd name="T0" fmla="*/ 137 w 274"/>
                  <a:gd name="T1" fmla="*/ 33 h 273"/>
                  <a:gd name="T2" fmla="*/ 34 w 274"/>
                  <a:gd name="T3" fmla="*/ 136 h 273"/>
                  <a:gd name="T4" fmla="*/ 137 w 274"/>
                  <a:gd name="T5" fmla="*/ 239 h 273"/>
                  <a:gd name="T6" fmla="*/ 240 w 274"/>
                  <a:gd name="T7" fmla="*/ 136 h 273"/>
                  <a:gd name="T8" fmla="*/ 137 w 274"/>
                  <a:gd name="T9" fmla="*/ 33 h 273"/>
                  <a:gd name="T10" fmla="*/ 137 w 274"/>
                  <a:gd name="T11" fmla="*/ 273 h 273"/>
                  <a:gd name="T12" fmla="*/ 0 w 274"/>
                  <a:gd name="T13" fmla="*/ 136 h 273"/>
                  <a:gd name="T14" fmla="*/ 137 w 274"/>
                  <a:gd name="T15" fmla="*/ 0 h 273"/>
                  <a:gd name="T16" fmla="*/ 274 w 274"/>
                  <a:gd name="T17" fmla="*/ 136 h 273"/>
                  <a:gd name="T18" fmla="*/ 137 w 274"/>
                  <a:gd name="T19" fmla="*/ 27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4" h="273">
                    <a:moveTo>
                      <a:pt x="137" y="33"/>
                    </a:moveTo>
                    <a:cubicBezTo>
                      <a:pt x="80" y="33"/>
                      <a:pt x="34" y="80"/>
                      <a:pt x="34" y="136"/>
                    </a:cubicBezTo>
                    <a:cubicBezTo>
                      <a:pt x="34" y="193"/>
                      <a:pt x="80" y="239"/>
                      <a:pt x="137" y="239"/>
                    </a:cubicBezTo>
                    <a:cubicBezTo>
                      <a:pt x="193" y="239"/>
                      <a:pt x="240" y="193"/>
                      <a:pt x="240" y="136"/>
                    </a:cubicBezTo>
                    <a:cubicBezTo>
                      <a:pt x="240" y="80"/>
                      <a:pt x="193" y="33"/>
                      <a:pt x="137" y="33"/>
                    </a:cubicBezTo>
                    <a:close/>
                    <a:moveTo>
                      <a:pt x="137" y="273"/>
                    </a:moveTo>
                    <a:cubicBezTo>
                      <a:pt x="61" y="273"/>
                      <a:pt x="0" y="212"/>
                      <a:pt x="0" y="136"/>
                    </a:cubicBezTo>
                    <a:cubicBezTo>
                      <a:pt x="0" y="61"/>
                      <a:pt x="61" y="0"/>
                      <a:pt x="137" y="0"/>
                    </a:cubicBezTo>
                    <a:cubicBezTo>
                      <a:pt x="212" y="0"/>
                      <a:pt x="274" y="61"/>
                      <a:pt x="274" y="136"/>
                    </a:cubicBezTo>
                    <a:cubicBezTo>
                      <a:pt x="274" y="212"/>
                      <a:pt x="212" y="273"/>
                      <a:pt x="137" y="273"/>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raphik" panose="020B0503030202060203" pitchFamily="34" charset="77"/>
                </a:endParaRPr>
              </a:p>
            </p:txBody>
          </p:sp>
          <p:sp>
            <p:nvSpPr>
              <p:cNvPr id="37" name="Freeform 47">
                <a:extLst>
                  <a:ext uri="{FF2B5EF4-FFF2-40B4-BE49-F238E27FC236}">
                    <a16:creationId xmlns:a16="http://schemas.microsoft.com/office/drawing/2014/main" id="{03CD47C6-249D-4B6F-82A1-4910F2E2A95C}"/>
                  </a:ext>
                </a:extLst>
              </p:cNvPr>
              <p:cNvSpPr>
                <a:spLocks/>
              </p:cNvSpPr>
              <p:nvPr/>
            </p:nvSpPr>
            <p:spPr bwMode="auto">
              <a:xfrm>
                <a:off x="7750175" y="3700463"/>
                <a:ext cx="179388" cy="112712"/>
              </a:xfrm>
              <a:custGeom>
                <a:avLst/>
                <a:gdLst>
                  <a:gd name="T0" fmla="*/ 386 w 403"/>
                  <a:gd name="T1" fmla="*/ 255 h 255"/>
                  <a:gd name="T2" fmla="*/ 370 w 403"/>
                  <a:gd name="T3" fmla="*/ 238 h 255"/>
                  <a:gd name="T4" fmla="*/ 320 w 403"/>
                  <a:gd name="T5" fmla="*/ 69 h 255"/>
                  <a:gd name="T6" fmla="*/ 284 w 403"/>
                  <a:gd name="T7" fmla="*/ 34 h 255"/>
                  <a:gd name="T8" fmla="*/ 119 w 403"/>
                  <a:gd name="T9" fmla="*/ 34 h 255"/>
                  <a:gd name="T10" fmla="*/ 84 w 403"/>
                  <a:gd name="T11" fmla="*/ 69 h 255"/>
                  <a:gd name="T12" fmla="*/ 34 w 403"/>
                  <a:gd name="T13" fmla="*/ 238 h 255"/>
                  <a:gd name="T14" fmla="*/ 17 w 403"/>
                  <a:gd name="T15" fmla="*/ 255 h 255"/>
                  <a:gd name="T16" fmla="*/ 0 w 403"/>
                  <a:gd name="T17" fmla="*/ 238 h 255"/>
                  <a:gd name="T18" fmla="*/ 50 w 403"/>
                  <a:gd name="T19" fmla="*/ 69 h 255"/>
                  <a:gd name="T20" fmla="*/ 119 w 403"/>
                  <a:gd name="T21" fmla="*/ 0 h 255"/>
                  <a:gd name="T22" fmla="*/ 284 w 403"/>
                  <a:gd name="T23" fmla="*/ 0 h 255"/>
                  <a:gd name="T24" fmla="*/ 353 w 403"/>
                  <a:gd name="T25" fmla="*/ 69 h 255"/>
                  <a:gd name="T26" fmla="*/ 403 w 403"/>
                  <a:gd name="T27" fmla="*/ 238 h 255"/>
                  <a:gd name="T28" fmla="*/ 386 w 403"/>
                  <a:gd name="T29"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3" h="255">
                    <a:moveTo>
                      <a:pt x="386" y="255"/>
                    </a:moveTo>
                    <a:cubicBezTo>
                      <a:pt x="377" y="255"/>
                      <a:pt x="370" y="247"/>
                      <a:pt x="370" y="238"/>
                    </a:cubicBezTo>
                    <a:lnTo>
                      <a:pt x="320" y="69"/>
                    </a:lnTo>
                    <a:cubicBezTo>
                      <a:pt x="320" y="50"/>
                      <a:pt x="304" y="34"/>
                      <a:pt x="284" y="34"/>
                    </a:cubicBezTo>
                    <a:lnTo>
                      <a:pt x="119" y="34"/>
                    </a:lnTo>
                    <a:cubicBezTo>
                      <a:pt x="100" y="34"/>
                      <a:pt x="84" y="50"/>
                      <a:pt x="84" y="69"/>
                    </a:cubicBezTo>
                    <a:lnTo>
                      <a:pt x="34" y="238"/>
                    </a:lnTo>
                    <a:cubicBezTo>
                      <a:pt x="34" y="247"/>
                      <a:pt x="26" y="255"/>
                      <a:pt x="17" y="255"/>
                    </a:cubicBezTo>
                    <a:cubicBezTo>
                      <a:pt x="8" y="255"/>
                      <a:pt x="0" y="247"/>
                      <a:pt x="0" y="238"/>
                    </a:cubicBezTo>
                    <a:lnTo>
                      <a:pt x="50" y="69"/>
                    </a:lnTo>
                    <a:cubicBezTo>
                      <a:pt x="50" y="31"/>
                      <a:pt x="81" y="0"/>
                      <a:pt x="119" y="0"/>
                    </a:cubicBezTo>
                    <a:lnTo>
                      <a:pt x="284" y="0"/>
                    </a:lnTo>
                    <a:cubicBezTo>
                      <a:pt x="322" y="0"/>
                      <a:pt x="353" y="31"/>
                      <a:pt x="353" y="69"/>
                    </a:cubicBezTo>
                    <a:lnTo>
                      <a:pt x="403" y="238"/>
                    </a:lnTo>
                    <a:cubicBezTo>
                      <a:pt x="403" y="247"/>
                      <a:pt x="396" y="255"/>
                      <a:pt x="386" y="255"/>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raphik" panose="020B0503030202060203" pitchFamily="34" charset="77"/>
                </a:endParaRPr>
              </a:p>
            </p:txBody>
          </p:sp>
          <p:sp>
            <p:nvSpPr>
              <p:cNvPr id="38" name="Freeform 48">
                <a:extLst>
                  <a:ext uri="{FF2B5EF4-FFF2-40B4-BE49-F238E27FC236}">
                    <a16:creationId xmlns:a16="http://schemas.microsoft.com/office/drawing/2014/main" id="{9D22D61F-1BBA-461C-92B1-8CE934F881D6}"/>
                  </a:ext>
                </a:extLst>
              </p:cNvPr>
              <p:cNvSpPr>
                <a:spLocks noEditPoints="1"/>
              </p:cNvSpPr>
              <p:nvPr/>
            </p:nvSpPr>
            <p:spPr bwMode="auto">
              <a:xfrm>
                <a:off x="7291388" y="3298825"/>
                <a:ext cx="122238" cy="120650"/>
              </a:xfrm>
              <a:custGeom>
                <a:avLst/>
                <a:gdLst>
                  <a:gd name="T0" fmla="*/ 137 w 274"/>
                  <a:gd name="T1" fmla="*/ 33 h 273"/>
                  <a:gd name="T2" fmla="*/ 34 w 274"/>
                  <a:gd name="T3" fmla="*/ 136 h 273"/>
                  <a:gd name="T4" fmla="*/ 137 w 274"/>
                  <a:gd name="T5" fmla="*/ 239 h 273"/>
                  <a:gd name="T6" fmla="*/ 240 w 274"/>
                  <a:gd name="T7" fmla="*/ 136 h 273"/>
                  <a:gd name="T8" fmla="*/ 137 w 274"/>
                  <a:gd name="T9" fmla="*/ 33 h 273"/>
                  <a:gd name="T10" fmla="*/ 137 w 274"/>
                  <a:gd name="T11" fmla="*/ 273 h 273"/>
                  <a:gd name="T12" fmla="*/ 0 w 274"/>
                  <a:gd name="T13" fmla="*/ 136 h 273"/>
                  <a:gd name="T14" fmla="*/ 137 w 274"/>
                  <a:gd name="T15" fmla="*/ 0 h 273"/>
                  <a:gd name="T16" fmla="*/ 274 w 274"/>
                  <a:gd name="T17" fmla="*/ 136 h 273"/>
                  <a:gd name="T18" fmla="*/ 137 w 274"/>
                  <a:gd name="T19" fmla="*/ 27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4" h="273">
                    <a:moveTo>
                      <a:pt x="137" y="33"/>
                    </a:moveTo>
                    <a:cubicBezTo>
                      <a:pt x="80" y="33"/>
                      <a:pt x="34" y="80"/>
                      <a:pt x="34" y="136"/>
                    </a:cubicBezTo>
                    <a:cubicBezTo>
                      <a:pt x="34" y="193"/>
                      <a:pt x="80" y="239"/>
                      <a:pt x="137" y="239"/>
                    </a:cubicBezTo>
                    <a:cubicBezTo>
                      <a:pt x="194" y="239"/>
                      <a:pt x="240" y="193"/>
                      <a:pt x="240" y="136"/>
                    </a:cubicBezTo>
                    <a:cubicBezTo>
                      <a:pt x="240" y="80"/>
                      <a:pt x="194" y="33"/>
                      <a:pt x="137" y="33"/>
                    </a:cubicBezTo>
                    <a:close/>
                    <a:moveTo>
                      <a:pt x="137" y="273"/>
                    </a:moveTo>
                    <a:cubicBezTo>
                      <a:pt x="61" y="273"/>
                      <a:pt x="0" y="212"/>
                      <a:pt x="0" y="136"/>
                    </a:cubicBezTo>
                    <a:cubicBezTo>
                      <a:pt x="0" y="61"/>
                      <a:pt x="61" y="0"/>
                      <a:pt x="137" y="0"/>
                    </a:cubicBezTo>
                    <a:cubicBezTo>
                      <a:pt x="212" y="0"/>
                      <a:pt x="274" y="61"/>
                      <a:pt x="274" y="136"/>
                    </a:cubicBezTo>
                    <a:cubicBezTo>
                      <a:pt x="274" y="212"/>
                      <a:pt x="212" y="273"/>
                      <a:pt x="137" y="273"/>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raphik" panose="020B0503030202060203" pitchFamily="34" charset="77"/>
                </a:endParaRPr>
              </a:p>
            </p:txBody>
          </p:sp>
          <p:sp>
            <p:nvSpPr>
              <p:cNvPr id="39" name="Freeform 49">
                <a:extLst>
                  <a:ext uri="{FF2B5EF4-FFF2-40B4-BE49-F238E27FC236}">
                    <a16:creationId xmlns:a16="http://schemas.microsoft.com/office/drawing/2014/main" id="{D1D6A83C-3B44-4109-BE09-700208F7E2B9}"/>
                  </a:ext>
                </a:extLst>
              </p:cNvPr>
              <p:cNvSpPr>
                <a:spLocks/>
              </p:cNvSpPr>
              <p:nvPr/>
            </p:nvSpPr>
            <p:spPr bwMode="auto">
              <a:xfrm>
                <a:off x="7272338" y="3430588"/>
                <a:ext cx="161925" cy="130175"/>
              </a:xfrm>
              <a:custGeom>
                <a:avLst/>
                <a:gdLst>
                  <a:gd name="T0" fmla="*/ 347 w 364"/>
                  <a:gd name="T1" fmla="*/ 294 h 294"/>
                  <a:gd name="T2" fmla="*/ 330 w 364"/>
                  <a:gd name="T3" fmla="*/ 277 h 294"/>
                  <a:gd name="T4" fmla="*/ 330 w 364"/>
                  <a:gd name="T5" fmla="*/ 69 h 294"/>
                  <a:gd name="T6" fmla="*/ 295 w 364"/>
                  <a:gd name="T7" fmla="*/ 34 h 294"/>
                  <a:gd name="T8" fmla="*/ 69 w 364"/>
                  <a:gd name="T9" fmla="*/ 34 h 294"/>
                  <a:gd name="T10" fmla="*/ 34 w 364"/>
                  <a:gd name="T11" fmla="*/ 69 h 294"/>
                  <a:gd name="T12" fmla="*/ 34 w 364"/>
                  <a:gd name="T13" fmla="*/ 197 h 294"/>
                  <a:gd name="T14" fmla="*/ 17 w 364"/>
                  <a:gd name="T15" fmla="*/ 214 h 294"/>
                  <a:gd name="T16" fmla="*/ 0 w 364"/>
                  <a:gd name="T17" fmla="*/ 197 h 294"/>
                  <a:gd name="T18" fmla="*/ 0 w 364"/>
                  <a:gd name="T19" fmla="*/ 69 h 294"/>
                  <a:gd name="T20" fmla="*/ 69 w 364"/>
                  <a:gd name="T21" fmla="*/ 0 h 294"/>
                  <a:gd name="T22" fmla="*/ 295 w 364"/>
                  <a:gd name="T23" fmla="*/ 0 h 294"/>
                  <a:gd name="T24" fmla="*/ 364 w 364"/>
                  <a:gd name="T25" fmla="*/ 69 h 294"/>
                  <a:gd name="T26" fmla="*/ 364 w 364"/>
                  <a:gd name="T27" fmla="*/ 277 h 294"/>
                  <a:gd name="T28" fmla="*/ 347 w 364"/>
                  <a:gd name="T29" fmla="*/ 29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4" h="294">
                    <a:moveTo>
                      <a:pt x="347" y="294"/>
                    </a:moveTo>
                    <a:cubicBezTo>
                      <a:pt x="337" y="294"/>
                      <a:pt x="330" y="287"/>
                      <a:pt x="330" y="277"/>
                    </a:cubicBezTo>
                    <a:lnTo>
                      <a:pt x="330" y="69"/>
                    </a:lnTo>
                    <a:cubicBezTo>
                      <a:pt x="330" y="50"/>
                      <a:pt x="314" y="34"/>
                      <a:pt x="295" y="34"/>
                    </a:cubicBezTo>
                    <a:lnTo>
                      <a:pt x="69" y="34"/>
                    </a:lnTo>
                    <a:cubicBezTo>
                      <a:pt x="50" y="34"/>
                      <a:pt x="34" y="50"/>
                      <a:pt x="34" y="69"/>
                    </a:cubicBezTo>
                    <a:lnTo>
                      <a:pt x="34" y="197"/>
                    </a:lnTo>
                    <a:cubicBezTo>
                      <a:pt x="34" y="207"/>
                      <a:pt x="27" y="214"/>
                      <a:pt x="17" y="214"/>
                    </a:cubicBezTo>
                    <a:cubicBezTo>
                      <a:pt x="8" y="214"/>
                      <a:pt x="0" y="207"/>
                      <a:pt x="0" y="197"/>
                    </a:cubicBezTo>
                    <a:lnTo>
                      <a:pt x="0" y="69"/>
                    </a:lnTo>
                    <a:cubicBezTo>
                      <a:pt x="0" y="31"/>
                      <a:pt x="31" y="0"/>
                      <a:pt x="69" y="0"/>
                    </a:cubicBezTo>
                    <a:lnTo>
                      <a:pt x="295" y="0"/>
                    </a:lnTo>
                    <a:cubicBezTo>
                      <a:pt x="333" y="0"/>
                      <a:pt x="364" y="31"/>
                      <a:pt x="364" y="69"/>
                    </a:cubicBezTo>
                    <a:lnTo>
                      <a:pt x="364" y="277"/>
                    </a:lnTo>
                    <a:cubicBezTo>
                      <a:pt x="364" y="287"/>
                      <a:pt x="356" y="294"/>
                      <a:pt x="347" y="294"/>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raphik" panose="020B0503030202060203" pitchFamily="34" charset="77"/>
                </a:endParaRPr>
              </a:p>
            </p:txBody>
          </p:sp>
          <p:sp>
            <p:nvSpPr>
              <p:cNvPr id="40" name="Freeform 50">
                <a:extLst>
                  <a:ext uri="{FF2B5EF4-FFF2-40B4-BE49-F238E27FC236}">
                    <a16:creationId xmlns:a16="http://schemas.microsoft.com/office/drawing/2014/main" id="{B83506A0-EA2A-45A3-A483-9F8988435581}"/>
                  </a:ext>
                </a:extLst>
              </p:cNvPr>
              <p:cNvSpPr>
                <a:spLocks noEditPoints="1"/>
              </p:cNvSpPr>
              <p:nvPr/>
            </p:nvSpPr>
            <p:spPr bwMode="auto">
              <a:xfrm>
                <a:off x="7264400" y="3568700"/>
                <a:ext cx="122238" cy="122237"/>
              </a:xfrm>
              <a:custGeom>
                <a:avLst/>
                <a:gdLst>
                  <a:gd name="T0" fmla="*/ 137 w 274"/>
                  <a:gd name="T1" fmla="*/ 33 h 273"/>
                  <a:gd name="T2" fmla="*/ 34 w 274"/>
                  <a:gd name="T3" fmla="*/ 136 h 273"/>
                  <a:gd name="T4" fmla="*/ 137 w 274"/>
                  <a:gd name="T5" fmla="*/ 239 h 273"/>
                  <a:gd name="T6" fmla="*/ 240 w 274"/>
                  <a:gd name="T7" fmla="*/ 136 h 273"/>
                  <a:gd name="T8" fmla="*/ 137 w 274"/>
                  <a:gd name="T9" fmla="*/ 33 h 273"/>
                  <a:gd name="T10" fmla="*/ 137 w 274"/>
                  <a:gd name="T11" fmla="*/ 273 h 273"/>
                  <a:gd name="T12" fmla="*/ 0 w 274"/>
                  <a:gd name="T13" fmla="*/ 136 h 273"/>
                  <a:gd name="T14" fmla="*/ 137 w 274"/>
                  <a:gd name="T15" fmla="*/ 0 h 273"/>
                  <a:gd name="T16" fmla="*/ 274 w 274"/>
                  <a:gd name="T17" fmla="*/ 136 h 273"/>
                  <a:gd name="T18" fmla="*/ 137 w 274"/>
                  <a:gd name="T19" fmla="*/ 27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4" h="273">
                    <a:moveTo>
                      <a:pt x="137" y="33"/>
                    </a:moveTo>
                    <a:cubicBezTo>
                      <a:pt x="80" y="33"/>
                      <a:pt x="34" y="80"/>
                      <a:pt x="34" y="136"/>
                    </a:cubicBezTo>
                    <a:cubicBezTo>
                      <a:pt x="34" y="193"/>
                      <a:pt x="80" y="239"/>
                      <a:pt x="137" y="239"/>
                    </a:cubicBezTo>
                    <a:cubicBezTo>
                      <a:pt x="194" y="239"/>
                      <a:pt x="240" y="193"/>
                      <a:pt x="240" y="136"/>
                    </a:cubicBezTo>
                    <a:cubicBezTo>
                      <a:pt x="240" y="80"/>
                      <a:pt x="194" y="33"/>
                      <a:pt x="137" y="33"/>
                    </a:cubicBezTo>
                    <a:close/>
                    <a:moveTo>
                      <a:pt x="137" y="273"/>
                    </a:moveTo>
                    <a:cubicBezTo>
                      <a:pt x="62" y="273"/>
                      <a:pt x="0" y="212"/>
                      <a:pt x="0" y="136"/>
                    </a:cubicBezTo>
                    <a:cubicBezTo>
                      <a:pt x="0" y="61"/>
                      <a:pt x="62" y="0"/>
                      <a:pt x="137" y="0"/>
                    </a:cubicBezTo>
                    <a:cubicBezTo>
                      <a:pt x="213" y="0"/>
                      <a:pt x="274" y="61"/>
                      <a:pt x="274" y="136"/>
                    </a:cubicBezTo>
                    <a:cubicBezTo>
                      <a:pt x="274" y="212"/>
                      <a:pt x="213" y="273"/>
                      <a:pt x="137" y="273"/>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raphik" panose="020B0503030202060203" pitchFamily="34" charset="77"/>
                </a:endParaRPr>
              </a:p>
            </p:txBody>
          </p:sp>
          <p:sp>
            <p:nvSpPr>
              <p:cNvPr id="41" name="Freeform 51">
                <a:extLst>
                  <a:ext uri="{FF2B5EF4-FFF2-40B4-BE49-F238E27FC236}">
                    <a16:creationId xmlns:a16="http://schemas.microsoft.com/office/drawing/2014/main" id="{BCC655EA-9C96-4CD8-BB9D-F0FDBC9F0110}"/>
                  </a:ext>
                </a:extLst>
              </p:cNvPr>
              <p:cNvSpPr>
                <a:spLocks/>
              </p:cNvSpPr>
              <p:nvPr/>
            </p:nvSpPr>
            <p:spPr bwMode="auto">
              <a:xfrm>
                <a:off x="7240588" y="3700463"/>
                <a:ext cx="171450" cy="112712"/>
              </a:xfrm>
              <a:custGeom>
                <a:avLst/>
                <a:gdLst>
                  <a:gd name="T0" fmla="*/ 367 w 384"/>
                  <a:gd name="T1" fmla="*/ 255 h 255"/>
                  <a:gd name="T2" fmla="*/ 350 w 384"/>
                  <a:gd name="T3" fmla="*/ 238 h 255"/>
                  <a:gd name="T4" fmla="*/ 310 w 384"/>
                  <a:gd name="T5" fmla="*/ 69 h 255"/>
                  <a:gd name="T6" fmla="*/ 275 w 384"/>
                  <a:gd name="T7" fmla="*/ 34 h 255"/>
                  <a:gd name="T8" fmla="*/ 110 w 384"/>
                  <a:gd name="T9" fmla="*/ 34 h 255"/>
                  <a:gd name="T10" fmla="*/ 74 w 384"/>
                  <a:gd name="T11" fmla="*/ 69 h 255"/>
                  <a:gd name="T12" fmla="*/ 34 w 384"/>
                  <a:gd name="T13" fmla="*/ 238 h 255"/>
                  <a:gd name="T14" fmla="*/ 17 w 384"/>
                  <a:gd name="T15" fmla="*/ 255 h 255"/>
                  <a:gd name="T16" fmla="*/ 0 w 384"/>
                  <a:gd name="T17" fmla="*/ 238 h 255"/>
                  <a:gd name="T18" fmla="*/ 40 w 384"/>
                  <a:gd name="T19" fmla="*/ 69 h 255"/>
                  <a:gd name="T20" fmla="*/ 110 w 384"/>
                  <a:gd name="T21" fmla="*/ 0 h 255"/>
                  <a:gd name="T22" fmla="*/ 275 w 384"/>
                  <a:gd name="T23" fmla="*/ 0 h 255"/>
                  <a:gd name="T24" fmla="*/ 344 w 384"/>
                  <a:gd name="T25" fmla="*/ 69 h 255"/>
                  <a:gd name="T26" fmla="*/ 384 w 384"/>
                  <a:gd name="T27" fmla="*/ 238 h 255"/>
                  <a:gd name="T28" fmla="*/ 367 w 384"/>
                  <a:gd name="T29"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4" h="255">
                    <a:moveTo>
                      <a:pt x="367" y="255"/>
                    </a:moveTo>
                    <a:cubicBezTo>
                      <a:pt x="358" y="255"/>
                      <a:pt x="350" y="247"/>
                      <a:pt x="350" y="238"/>
                    </a:cubicBezTo>
                    <a:lnTo>
                      <a:pt x="310" y="69"/>
                    </a:lnTo>
                    <a:cubicBezTo>
                      <a:pt x="310" y="50"/>
                      <a:pt x="294" y="34"/>
                      <a:pt x="275" y="34"/>
                    </a:cubicBezTo>
                    <a:lnTo>
                      <a:pt x="110" y="34"/>
                    </a:lnTo>
                    <a:cubicBezTo>
                      <a:pt x="90" y="34"/>
                      <a:pt x="74" y="50"/>
                      <a:pt x="74" y="69"/>
                    </a:cubicBezTo>
                    <a:lnTo>
                      <a:pt x="34" y="238"/>
                    </a:lnTo>
                    <a:cubicBezTo>
                      <a:pt x="34" y="247"/>
                      <a:pt x="27" y="255"/>
                      <a:pt x="17" y="255"/>
                    </a:cubicBezTo>
                    <a:cubicBezTo>
                      <a:pt x="8" y="255"/>
                      <a:pt x="0" y="247"/>
                      <a:pt x="0" y="238"/>
                    </a:cubicBezTo>
                    <a:lnTo>
                      <a:pt x="40" y="69"/>
                    </a:lnTo>
                    <a:cubicBezTo>
                      <a:pt x="40" y="31"/>
                      <a:pt x="71" y="0"/>
                      <a:pt x="110" y="0"/>
                    </a:cubicBezTo>
                    <a:lnTo>
                      <a:pt x="275" y="0"/>
                    </a:lnTo>
                    <a:cubicBezTo>
                      <a:pt x="313" y="0"/>
                      <a:pt x="344" y="31"/>
                      <a:pt x="344" y="69"/>
                    </a:cubicBezTo>
                    <a:lnTo>
                      <a:pt x="384" y="238"/>
                    </a:lnTo>
                    <a:cubicBezTo>
                      <a:pt x="384" y="247"/>
                      <a:pt x="376" y="255"/>
                      <a:pt x="367" y="255"/>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raphik" panose="020B0503030202060203" pitchFamily="34" charset="77"/>
                </a:endParaRPr>
              </a:p>
            </p:txBody>
          </p:sp>
        </p:grpSp>
      </p:grpSp>
      <p:sp>
        <p:nvSpPr>
          <p:cNvPr id="25" name="Text Placeholder 7">
            <a:extLst>
              <a:ext uri="{FF2B5EF4-FFF2-40B4-BE49-F238E27FC236}">
                <a16:creationId xmlns:a16="http://schemas.microsoft.com/office/drawing/2014/main" id="{03AD9D7E-3730-44A8-99F2-8AAB925540B9}"/>
              </a:ext>
            </a:extLst>
          </p:cNvPr>
          <p:cNvSpPr txBox="1">
            <a:spLocks/>
          </p:cNvSpPr>
          <p:nvPr/>
        </p:nvSpPr>
        <p:spPr>
          <a:xfrm>
            <a:off x="7739800" y="5297505"/>
            <a:ext cx="3762389" cy="775001"/>
          </a:xfrm>
          <a:prstGeom prst="rect">
            <a:avLst/>
          </a:prstGeom>
        </p:spPr>
        <p:txBody>
          <a:bodyPr vert="horz" lIns="180000" tIns="0" rIns="180000" bIns="0" rtlCol="0">
            <a:noAutofit/>
          </a:bodyPr>
          <a:lstStyle>
            <a:lvl1pPr marL="0" indent="0" algn="l" rtl="0" eaLnBrk="1" fontAlgn="base" hangingPunct="1">
              <a:lnSpc>
                <a:spcPct val="110000"/>
              </a:lnSpc>
              <a:spcBef>
                <a:spcPts val="1200"/>
              </a:spcBef>
              <a:spcAft>
                <a:spcPct val="0"/>
              </a:spcAft>
              <a:buFont typeface="Arial" pitchFamily="34" charset="0"/>
              <a:buNone/>
              <a:defRPr sz="9600" b="0" i="0" kern="1200">
                <a:solidFill>
                  <a:schemeClr val="bg1"/>
                </a:solidFill>
                <a:latin typeface="Graphik Black" panose="020B0503030202060203" pitchFamily="34" charset="77"/>
                <a:ea typeface="Roboto" panose="02000000000000000000" pitchFamily="2" charset="0"/>
                <a:cs typeface="Arial" panose="020B0604020202020204" pitchFamily="34" charset="0"/>
              </a:defRPr>
            </a:lvl1pPr>
            <a:lvl2pPr marL="216000" indent="-216000" algn="l" rtl="0" eaLnBrk="1" fontAlgn="base" hangingPunct="1">
              <a:lnSpc>
                <a:spcPct val="110000"/>
              </a:lnSpc>
              <a:spcBef>
                <a:spcPts val="800"/>
              </a:spcBef>
              <a:spcAft>
                <a:spcPct val="0"/>
              </a:spcAft>
              <a:buFont typeface="Arial" pitchFamily="34" charset="0"/>
              <a:buChar char="•"/>
              <a:defRPr sz="1800" b="0" i="0" kern="1200">
                <a:solidFill>
                  <a:schemeClr val="tx1"/>
                </a:solidFill>
                <a:latin typeface="Graphik Regular" panose="020B0503030202060203" pitchFamily="34" charset="77"/>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1800" b="0" i="0" kern="1200">
                <a:solidFill>
                  <a:schemeClr val="tx1"/>
                </a:solidFill>
                <a:latin typeface="Graphik Regular" panose="020B0503030202060203" pitchFamily="34" charset="77"/>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chemeClr val="tx1"/>
                </a:solidFill>
                <a:latin typeface="Graphik Regular" panose="020B0503030202060203" pitchFamily="34" charset="77"/>
                <a:ea typeface="Roboto" panose="02000000000000000000" pitchFamily="2" charset="0"/>
                <a:cs typeface="Arial" panose="020B0604020202020204" pitchFamily="34" charset="0"/>
              </a:defRPr>
            </a:lvl4pPr>
            <a:lvl5pPr marL="864000" indent="-216000" algn="l" rtl="0" eaLnBrk="1" fontAlgn="base" hangingPunct="1">
              <a:lnSpc>
                <a:spcPct val="110000"/>
              </a:lnSpc>
              <a:spcBef>
                <a:spcPts val="800"/>
              </a:spcBef>
              <a:spcAft>
                <a:spcPct val="0"/>
              </a:spcAft>
              <a:buFont typeface="Arial" pitchFamily="34" charset="0"/>
              <a:buChar char="‒"/>
              <a:defRPr sz="1800" b="0" i="0" kern="1200">
                <a:solidFill>
                  <a:schemeClr val="tx1"/>
                </a:solidFill>
                <a:latin typeface="Graphik Regular" panose="020B0503030202060203" pitchFamily="34" charset="77"/>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1200"/>
              </a:spcBef>
              <a:spcAft>
                <a:spcPct val="0"/>
              </a:spcAft>
              <a:buClrTx/>
              <a:buSzTx/>
              <a:buFont typeface="Arial" pitchFamily="34" charset="0"/>
              <a:buNone/>
              <a:tabLst/>
              <a:defRPr/>
            </a:pPr>
            <a:r>
              <a:rPr kumimoji="0" lang="en-US" sz="3200" b="0" i="0" u="none" strike="noStrike" kern="1200" cap="none" spc="0" normalizeH="0" baseline="0" noProof="0" dirty="0">
                <a:ln>
                  <a:noFill/>
                </a:ln>
                <a:solidFill>
                  <a:schemeClr val="accent3"/>
                </a:solidFill>
                <a:effectLst/>
                <a:uLnTx/>
                <a:uFillTx/>
                <a:latin typeface="Graphik Black" panose="020B0503030202060203" pitchFamily="34" charset="77"/>
                <a:cs typeface="Arial" panose="020B0604020202020204" pitchFamily="34" charset="0"/>
              </a:rPr>
              <a:t>$6,693,719.67</a:t>
            </a:r>
            <a:endParaRPr kumimoji="0" lang="en-US" sz="3200" b="0" i="0" u="none" strike="noStrike" kern="1200" cap="none" spc="0" normalizeH="0" baseline="0" noProof="0" dirty="0">
              <a:ln>
                <a:noFill/>
              </a:ln>
              <a:solidFill>
                <a:schemeClr val="accent3"/>
              </a:solidFill>
              <a:effectLst/>
              <a:uLnTx/>
              <a:uFillTx/>
              <a:latin typeface="Graphik Black" panose="020B0A03030202060203" pitchFamily="34" charset="0"/>
              <a:cs typeface="Arial" panose="020B0604020202020204" pitchFamily="34" charset="0"/>
            </a:endParaRPr>
          </a:p>
        </p:txBody>
      </p:sp>
      <p:sp>
        <p:nvSpPr>
          <p:cNvPr id="26" name="Text Placeholder 3">
            <a:extLst>
              <a:ext uri="{FF2B5EF4-FFF2-40B4-BE49-F238E27FC236}">
                <a16:creationId xmlns:a16="http://schemas.microsoft.com/office/drawing/2014/main" id="{4C217E55-DFFB-4B58-835E-E662D3F16B3D}"/>
              </a:ext>
            </a:extLst>
          </p:cNvPr>
          <p:cNvSpPr txBox="1">
            <a:spLocks/>
          </p:cNvSpPr>
          <p:nvPr/>
        </p:nvSpPr>
        <p:spPr>
          <a:xfrm>
            <a:off x="8086450" y="5851650"/>
            <a:ext cx="2699103" cy="853556"/>
          </a:xfrm>
          <a:prstGeom prst="rect">
            <a:avLst/>
          </a:prstGeom>
        </p:spPr>
        <p:txBody>
          <a:bodyPr vert="horz" lIns="180000" tIns="0" rIns="180000" bIns="0" rtlCol="0">
            <a:noAutofit/>
          </a:bodyPr>
          <a:lstStyle>
            <a:lvl1pPr marL="0" indent="0" algn="l" rtl="0" eaLnBrk="1" fontAlgn="base" hangingPunct="1">
              <a:lnSpc>
                <a:spcPct val="110000"/>
              </a:lnSpc>
              <a:spcBef>
                <a:spcPts val="1200"/>
              </a:spcBef>
              <a:spcAft>
                <a:spcPts val="2599"/>
              </a:spcAft>
              <a:buFont typeface="Arial" pitchFamily="34" charset="0"/>
              <a:buNone/>
              <a:defRPr sz="1299" b="0" i="0" kern="1200">
                <a:solidFill>
                  <a:schemeClr val="bg1"/>
                </a:solidFill>
                <a:latin typeface="Graphik" panose="020B0503030202060203" pitchFamily="34" charset="77"/>
                <a:ea typeface="Roboto" panose="02000000000000000000" pitchFamily="2" charset="0"/>
                <a:cs typeface="Arial" panose="020B0604020202020204" pitchFamily="34" charset="0"/>
              </a:defRPr>
            </a:lvl1pPr>
            <a:lvl2pPr marL="0" indent="0" algn="l" rtl="0" eaLnBrk="1" fontAlgn="base" hangingPunct="1">
              <a:lnSpc>
                <a:spcPct val="110000"/>
              </a:lnSpc>
              <a:spcBef>
                <a:spcPts val="800"/>
              </a:spcBef>
              <a:spcAft>
                <a:spcPts val="2599"/>
              </a:spcAft>
              <a:buFont typeface="Arial" pitchFamily="34" charset="0"/>
              <a:buNone/>
              <a:defRPr sz="1100" b="0" i="0" kern="1200">
                <a:solidFill>
                  <a:schemeClr val="bg1"/>
                </a:solidFill>
                <a:latin typeface="Graphik Regular" panose="020B0503030202060203" pitchFamily="34" charset="77"/>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1800" b="0" i="0" kern="1200">
                <a:solidFill>
                  <a:schemeClr val="tx1"/>
                </a:solidFill>
                <a:latin typeface="Graphik Regular" panose="020B0503030202060203" pitchFamily="34" charset="77"/>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chemeClr val="tx1"/>
                </a:solidFill>
                <a:latin typeface="Graphik Regular" panose="020B0503030202060203" pitchFamily="34" charset="77"/>
                <a:ea typeface="Roboto" panose="02000000000000000000" pitchFamily="2" charset="0"/>
                <a:cs typeface="Arial" panose="020B0604020202020204" pitchFamily="34" charset="0"/>
              </a:defRPr>
            </a:lvl4pPr>
            <a:lvl5pPr marL="864000" indent="-216000" algn="l" rtl="0" eaLnBrk="1" fontAlgn="base" hangingPunct="1">
              <a:lnSpc>
                <a:spcPct val="110000"/>
              </a:lnSpc>
              <a:spcBef>
                <a:spcPts val="800"/>
              </a:spcBef>
              <a:spcAft>
                <a:spcPct val="0"/>
              </a:spcAft>
              <a:buFont typeface="Arial" pitchFamily="34" charset="0"/>
              <a:buChar char="‒"/>
              <a:defRPr sz="1800" b="0" i="0" kern="1200">
                <a:solidFill>
                  <a:schemeClr val="tx1"/>
                </a:solidFill>
                <a:latin typeface="Graphik Regular" panose="020B0503030202060203" pitchFamily="34" charset="77"/>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marR="0" lvl="0" indent="0" algn="ctr" defTabSz="914400" rtl="0" eaLnBrk="1" fontAlgn="base" latinLnBrk="0" hangingPunct="1">
              <a:lnSpc>
                <a:spcPct val="110000"/>
              </a:lnSpc>
              <a:spcBef>
                <a:spcPts val="1200"/>
              </a:spcBef>
              <a:spcAft>
                <a:spcPts val="2599"/>
              </a:spcAft>
              <a:buClrTx/>
              <a:buSzTx/>
              <a:buFont typeface="Arial" pitchFamily="34" charset="0"/>
              <a:buNone/>
              <a:tabLst/>
              <a:defRPr/>
            </a:pPr>
            <a:r>
              <a:rPr lang="en-US" sz="1200" b="1" dirty="0">
                <a:solidFill>
                  <a:schemeClr val="accent3"/>
                </a:solidFill>
              </a:rPr>
              <a:t>Spend down</a:t>
            </a:r>
            <a:endParaRPr kumimoji="0" lang="en-US" sz="1200" b="1" i="0" u="none" strike="noStrike" kern="1200" cap="none" spc="0" normalizeH="0" baseline="0" noProof="0" dirty="0">
              <a:ln>
                <a:noFill/>
              </a:ln>
              <a:solidFill>
                <a:schemeClr val="accent3"/>
              </a:solidFill>
              <a:effectLst/>
              <a:uLnTx/>
              <a:uFillTx/>
              <a:latin typeface="Graphik" panose="020B0503030202060203" pitchFamily="34" charset="77"/>
              <a:cs typeface="Arial" panose="020B0604020202020204" pitchFamily="34" charset="0"/>
            </a:endParaRPr>
          </a:p>
        </p:txBody>
      </p:sp>
    </p:spTree>
    <p:extLst>
      <p:ext uri="{BB962C8B-B14F-4D97-AF65-F5344CB8AC3E}">
        <p14:creationId xmlns:p14="http://schemas.microsoft.com/office/powerpoint/2010/main" val="174918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itle 2">
            <a:extLst>
              <a:ext uri="{FF2B5EF4-FFF2-40B4-BE49-F238E27FC236}">
                <a16:creationId xmlns:a16="http://schemas.microsoft.com/office/drawing/2014/main" id="{6884BCDD-0100-4685-8005-764432823156}"/>
              </a:ext>
            </a:extLst>
          </p:cNvPr>
          <p:cNvSpPr txBox="1">
            <a:spLocks/>
          </p:cNvSpPr>
          <p:nvPr/>
        </p:nvSpPr>
        <p:spPr>
          <a:xfrm>
            <a:off x="457200" y="203483"/>
            <a:ext cx="11430000" cy="630821"/>
          </a:xfrm>
          <a:prstGeom prst="rect">
            <a:avLst/>
          </a:prstGeom>
        </p:spPr>
        <p:txBody>
          <a:bodyPr vert="horz" lIns="0" tIns="198000" rIns="0" bIns="0" rtlCol="0" anchor="ctr" anchorCtr="0">
            <a:spAutoFit/>
          </a:bodyPr>
          <a:lstStyle>
            <a:lvl1pPr marL="0" indent="0" algn="l" defTabSz="914377" rtl="0" eaLnBrk="1" latinLnBrk="0" hangingPunct="1">
              <a:lnSpc>
                <a:spcPct val="70000"/>
              </a:lnSpc>
              <a:spcBef>
                <a:spcPct val="0"/>
              </a:spcBef>
              <a:buNone/>
              <a:defRPr sz="7000" b="1" kern="1200" cap="all" baseline="0">
                <a:solidFill>
                  <a:schemeClr val="tx1"/>
                </a:solidFill>
                <a:latin typeface="+mj-lt"/>
                <a:ea typeface="+mj-ea"/>
                <a:cs typeface="+mj-cs"/>
              </a:defRPr>
            </a:lvl1pPr>
          </a:lstStyle>
          <a:p>
            <a:pPr lvl="0">
              <a:defRPr/>
            </a:pPr>
            <a:r>
              <a:rPr lang="en-US" sz="4000" dirty="0"/>
              <a:t>SUMMARY OF POD feedback</a:t>
            </a:r>
            <a:endParaRPr kumimoji="0" lang="en-US" sz="4000" b="1" i="0" u="none" strike="noStrike" kern="1200" cap="all" spc="0" normalizeH="0" baseline="0" noProof="0" dirty="0">
              <a:ln>
                <a:noFill/>
              </a:ln>
              <a:solidFill>
                <a:prstClr val="black"/>
              </a:solidFill>
              <a:effectLst/>
              <a:uLnTx/>
              <a:uFillTx/>
              <a:latin typeface="Graphik"/>
              <a:ea typeface="+mj-ea"/>
              <a:cs typeface="+mj-cs"/>
            </a:endParaRPr>
          </a:p>
        </p:txBody>
      </p:sp>
      <p:sp>
        <p:nvSpPr>
          <p:cNvPr id="10" name="Slide Number Placeholder 1">
            <a:extLst>
              <a:ext uri="{FF2B5EF4-FFF2-40B4-BE49-F238E27FC236}">
                <a16:creationId xmlns:a16="http://schemas.microsoft.com/office/drawing/2014/main" id="{78250F43-9174-4250-9EB6-E8F7EEA99B4D}"/>
              </a:ext>
            </a:extLst>
          </p:cNvPr>
          <p:cNvSpPr txBox="1">
            <a:spLocks/>
          </p:cNvSpPr>
          <p:nvPr/>
        </p:nvSpPr>
        <p:spPr>
          <a:xfrm>
            <a:off x="11338491" y="6456809"/>
            <a:ext cx="396639" cy="325692"/>
          </a:xfrm>
          <a:prstGeom prst="rect">
            <a:avLst/>
          </a:prstGeom>
        </p:spPr>
        <p:txBody>
          <a:bodyPr vert="horz" lIns="0" tIns="0" rIns="0" bIns="45720" rtlCol="0">
            <a:noAutofit/>
          </a:bodyPr>
          <a:lstStyle>
            <a:lvl1pPr marL="0" indent="0" algn="l" defTabSz="914377" rtl="0" eaLnBrk="1" latinLnBrk="0" hangingPunct="1">
              <a:lnSpc>
                <a:spcPct val="85000"/>
              </a:lnSpc>
              <a:spcBef>
                <a:spcPts val="0"/>
              </a:spcBef>
              <a:buFont typeface="Arial" panose="020B0604020202020204" pitchFamily="34" charset="0"/>
              <a:buNone/>
              <a:defRPr sz="1800" b="1" kern="1200" cap="all" baseline="0">
                <a:solidFill>
                  <a:schemeClr val="bg2"/>
                </a:solidFill>
                <a:latin typeface="+mj-lt"/>
                <a:ea typeface="+mn-ea"/>
                <a:cs typeface="+mn-cs"/>
              </a:defRPr>
            </a:lvl1pPr>
            <a:lvl2pPr marL="0" indent="0" algn="l" defTabSz="914377" rtl="0" eaLnBrk="1" latinLnBrk="0" hangingPunct="1">
              <a:lnSpc>
                <a:spcPct val="90000"/>
              </a:lnSpc>
              <a:spcBef>
                <a:spcPts val="0"/>
              </a:spcBef>
              <a:spcAft>
                <a:spcPts val="1200"/>
              </a:spcAft>
              <a:buFont typeface="Arial" panose="020B0604020202020204" pitchFamily="34" charset="0"/>
              <a:buNone/>
              <a:defRPr sz="2800" kern="1200">
                <a:solidFill>
                  <a:schemeClr val="tx1"/>
                </a:solidFill>
                <a:latin typeface="+mn-lt"/>
                <a:ea typeface="+mn-ea"/>
                <a:cs typeface="+mn-cs"/>
              </a:defRPr>
            </a:lvl2pPr>
            <a:lvl3pPr marL="0" indent="0" algn="l" defTabSz="914377" rtl="0" eaLnBrk="1" latinLnBrk="0" hangingPunct="1">
              <a:lnSpc>
                <a:spcPct val="11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73034" indent="-169858" algn="l" defTabSz="914377" rtl="0" eaLnBrk="1" latinLnBrk="0" hangingPunct="1">
              <a:lnSpc>
                <a:spcPct val="11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346066" indent="-177796" algn="l" defTabSz="914377" rtl="0" eaLnBrk="1" latinLnBrk="0" hangingPunct="1">
              <a:lnSpc>
                <a:spcPct val="110000"/>
              </a:lnSpc>
              <a:spcBef>
                <a:spcPts val="0"/>
              </a:spcBef>
              <a:spcAft>
                <a:spcPts val="0"/>
              </a:spcAft>
              <a:buFont typeface="Graphik" panose="020B0503030202060203" pitchFamily="34" charset="0"/>
              <a:buChar char="–"/>
              <a:defRPr sz="1400" kern="1200">
                <a:solidFill>
                  <a:schemeClr val="tx1"/>
                </a:solidFill>
                <a:latin typeface="+mn-lt"/>
                <a:ea typeface="+mn-ea"/>
                <a:cs typeface="+mn-cs"/>
              </a:defRPr>
            </a:lvl5pPr>
            <a:lvl6pPr marL="512750" indent="-17303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0" indent="0" algn="l" defTabSz="914377" rtl="0" eaLnBrk="1" latinLnBrk="0" hangingPunct="1">
              <a:lnSpc>
                <a:spcPct val="90000"/>
              </a:lnSpc>
              <a:spcBef>
                <a:spcPts val="800"/>
              </a:spcBef>
              <a:buFont typeface="Arial" panose="020B0604020202020204" pitchFamily="34" charset="0"/>
              <a:buNone/>
              <a:defRPr sz="1200" b="1" kern="1200" cap="all" baseline="0">
                <a:solidFill>
                  <a:schemeClr val="tx1"/>
                </a:solidFill>
                <a:latin typeface="+mj-lt"/>
                <a:ea typeface="+mn-ea"/>
                <a:cs typeface="+mn-cs"/>
              </a:defRPr>
            </a:lvl7pPr>
            <a:lvl8pPr marL="0" indent="0" algn="l" defTabSz="914377" rtl="0" eaLnBrk="1" latinLnBrk="0" hangingPunct="1">
              <a:lnSpc>
                <a:spcPct val="100000"/>
              </a:lnSpc>
              <a:spcBef>
                <a:spcPts val="0"/>
              </a:spcBef>
              <a:spcAft>
                <a:spcPts val="800"/>
              </a:spcAft>
              <a:buFont typeface="Arial" panose="020B0604020202020204" pitchFamily="34" charset="0"/>
              <a:buNone/>
              <a:defRPr sz="1800" kern="1200" baseline="0">
                <a:solidFill>
                  <a:schemeClr val="tx1"/>
                </a:solidFill>
                <a:latin typeface="+mn-lt"/>
                <a:ea typeface="+mn-ea"/>
                <a:cs typeface="+mn-cs"/>
              </a:defRPr>
            </a:lvl8pPr>
            <a:lvl9pPr marL="0" indent="0" algn="l" defTabSz="914377" rtl="0" eaLnBrk="1" latinLnBrk="0" hangingPunct="1">
              <a:lnSpc>
                <a:spcPct val="11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9pPr>
          </a:lstStyle>
          <a:p>
            <a:pPr algn="r"/>
            <a:fld id="{4F9AC08D-23A9-440E-BCB9-AA1E9877CC38}" type="slidenum">
              <a:rPr lang="en-US" sz="1200" b="0" smtClean="0">
                <a:solidFill>
                  <a:schemeClr val="bg1">
                    <a:lumMod val="50000"/>
                  </a:schemeClr>
                </a:solidFill>
              </a:rPr>
              <a:pPr algn="r"/>
              <a:t>9</a:t>
            </a:fld>
            <a:endParaRPr lang="en-US" sz="1200" b="0" dirty="0">
              <a:solidFill>
                <a:schemeClr val="bg1">
                  <a:lumMod val="50000"/>
                </a:schemeClr>
              </a:solidFill>
            </a:endParaRPr>
          </a:p>
        </p:txBody>
      </p:sp>
      <p:sp>
        <p:nvSpPr>
          <p:cNvPr id="12" name="Text Placeholder 3">
            <a:extLst>
              <a:ext uri="{FF2B5EF4-FFF2-40B4-BE49-F238E27FC236}">
                <a16:creationId xmlns:a16="http://schemas.microsoft.com/office/drawing/2014/main" id="{B1950080-DAD6-446D-A95E-CD45A170BCCA}"/>
              </a:ext>
            </a:extLst>
          </p:cNvPr>
          <p:cNvSpPr txBox="1">
            <a:spLocks/>
          </p:cNvSpPr>
          <p:nvPr/>
        </p:nvSpPr>
        <p:spPr>
          <a:xfrm>
            <a:off x="381000" y="1039865"/>
            <a:ext cx="11430000" cy="5057792"/>
          </a:xfrm>
          <a:prstGeom prst="rect">
            <a:avLst/>
          </a:prstGeom>
        </p:spPr>
        <p:txBody>
          <a:bodyPr vert="horz" lIns="0" tIns="0" rIns="0" bIns="45720" rtlCol="0">
            <a:noAutofit/>
          </a:bodyPr>
          <a:lstStyle>
            <a:lvl1pPr marL="0" indent="0" algn="l" defTabSz="914377" rtl="0" eaLnBrk="1" latinLnBrk="0" hangingPunct="1">
              <a:lnSpc>
                <a:spcPct val="85000"/>
              </a:lnSpc>
              <a:spcBef>
                <a:spcPts val="0"/>
              </a:spcBef>
              <a:buFont typeface="Arial" panose="020B0604020202020204" pitchFamily="34" charset="0"/>
              <a:buNone/>
              <a:defRPr sz="1400" b="0" kern="1200" cap="all" baseline="0">
                <a:solidFill>
                  <a:schemeClr val="tx1"/>
                </a:solidFill>
                <a:latin typeface="+mj-lt"/>
                <a:ea typeface="+mn-ea"/>
                <a:cs typeface="+mn-cs"/>
              </a:defRPr>
            </a:lvl1pPr>
            <a:lvl2pPr marL="0" indent="0" algn="l" defTabSz="914377" rtl="0" eaLnBrk="1" latinLnBrk="0" hangingPunct="1">
              <a:lnSpc>
                <a:spcPct val="90000"/>
              </a:lnSpc>
              <a:spcBef>
                <a:spcPts val="0"/>
              </a:spcBef>
              <a:spcAft>
                <a:spcPts val="1200"/>
              </a:spcAft>
              <a:buFont typeface="Arial" panose="020B0604020202020204" pitchFamily="34" charset="0"/>
              <a:buNone/>
              <a:defRPr sz="2800" kern="1200">
                <a:solidFill>
                  <a:schemeClr val="tx1"/>
                </a:solidFill>
                <a:latin typeface="+mn-lt"/>
                <a:ea typeface="+mn-ea"/>
                <a:cs typeface="+mn-cs"/>
              </a:defRPr>
            </a:lvl2pPr>
            <a:lvl3pPr marL="0" indent="0" algn="l" defTabSz="914377" rtl="0" eaLnBrk="1" latinLnBrk="0" hangingPunct="1">
              <a:lnSpc>
                <a:spcPct val="11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73034" indent="-169858" algn="l" defTabSz="914377" rtl="0" eaLnBrk="1" latinLnBrk="0" hangingPunct="1">
              <a:lnSpc>
                <a:spcPct val="11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346066" indent="-177796" algn="l" defTabSz="914377" rtl="0" eaLnBrk="1" latinLnBrk="0" hangingPunct="1">
              <a:lnSpc>
                <a:spcPct val="110000"/>
              </a:lnSpc>
              <a:spcBef>
                <a:spcPts val="0"/>
              </a:spcBef>
              <a:spcAft>
                <a:spcPts val="0"/>
              </a:spcAft>
              <a:buFont typeface="Graphik" panose="020B0503030202060203" pitchFamily="34" charset="0"/>
              <a:buChar char="–"/>
              <a:defRPr sz="1400" kern="1200">
                <a:solidFill>
                  <a:schemeClr val="tx1"/>
                </a:solidFill>
                <a:latin typeface="+mn-lt"/>
                <a:ea typeface="+mn-ea"/>
                <a:cs typeface="+mn-cs"/>
              </a:defRPr>
            </a:lvl5pPr>
            <a:lvl6pPr marL="512750" indent="-17303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0" indent="0" algn="l" defTabSz="914377" rtl="0" eaLnBrk="1" latinLnBrk="0" hangingPunct="1">
              <a:lnSpc>
                <a:spcPct val="90000"/>
              </a:lnSpc>
              <a:spcBef>
                <a:spcPts val="800"/>
              </a:spcBef>
              <a:buFont typeface="Arial" panose="020B0604020202020204" pitchFamily="34" charset="0"/>
              <a:buNone/>
              <a:defRPr sz="1200" b="1" kern="1200" cap="all" baseline="0">
                <a:solidFill>
                  <a:schemeClr val="tx1"/>
                </a:solidFill>
                <a:latin typeface="+mj-lt"/>
                <a:ea typeface="+mn-ea"/>
                <a:cs typeface="+mn-cs"/>
              </a:defRPr>
            </a:lvl7pPr>
            <a:lvl8pPr marL="0" indent="0" algn="l" defTabSz="914377" rtl="0" eaLnBrk="1" latinLnBrk="0" hangingPunct="1">
              <a:lnSpc>
                <a:spcPct val="100000"/>
              </a:lnSpc>
              <a:spcBef>
                <a:spcPts val="0"/>
              </a:spcBef>
              <a:spcAft>
                <a:spcPts val="800"/>
              </a:spcAft>
              <a:buFont typeface="Arial" panose="020B0604020202020204" pitchFamily="34" charset="0"/>
              <a:buNone/>
              <a:defRPr sz="1800" kern="1200" baseline="0">
                <a:solidFill>
                  <a:schemeClr val="tx1"/>
                </a:solidFill>
                <a:latin typeface="+mn-lt"/>
                <a:ea typeface="+mn-ea"/>
                <a:cs typeface="+mn-cs"/>
              </a:defRPr>
            </a:lvl8pPr>
            <a:lvl9pPr marL="0" indent="0" algn="l" defTabSz="914377" rtl="0" eaLnBrk="1" latinLnBrk="0" hangingPunct="1">
              <a:lnSpc>
                <a:spcPct val="11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9pPr>
          </a:lstStyle>
          <a:p>
            <a:pPr marL="342900" indent="-342900">
              <a:buFont typeface="Arial" panose="020B0604020202020204" pitchFamily="34" charset="0"/>
              <a:buChar char="•"/>
            </a:pPr>
            <a:endParaRPr lang="en-US" sz="2000" b="1" cap="none" dirty="0"/>
          </a:p>
        </p:txBody>
      </p:sp>
      <p:graphicFrame>
        <p:nvGraphicFramePr>
          <p:cNvPr id="5" name="Table 5">
            <a:extLst>
              <a:ext uri="{FF2B5EF4-FFF2-40B4-BE49-F238E27FC236}">
                <a16:creationId xmlns:a16="http://schemas.microsoft.com/office/drawing/2014/main" id="{B83C5EC8-C114-4C5B-8276-B35A8E14173A}"/>
              </a:ext>
            </a:extLst>
          </p:cNvPr>
          <p:cNvGraphicFramePr>
            <a:graphicFrameLocks noGrp="1"/>
          </p:cNvGraphicFramePr>
          <p:nvPr>
            <p:extLst>
              <p:ext uri="{D42A27DB-BD31-4B8C-83A1-F6EECF244321}">
                <p14:modId xmlns:p14="http://schemas.microsoft.com/office/powerpoint/2010/main" val="1879156564"/>
              </p:ext>
            </p:extLst>
          </p:nvPr>
        </p:nvGraphicFramePr>
        <p:xfrm>
          <a:off x="1056631" y="2340869"/>
          <a:ext cx="10211184" cy="3422486"/>
        </p:xfrm>
        <a:graphic>
          <a:graphicData uri="http://schemas.openxmlformats.org/drawingml/2006/table">
            <a:tbl>
              <a:tblPr firstRow="1" bandRow="1">
                <a:tableStyleId>{5C22544A-7EE6-4342-B048-85BDC9FD1C3A}</a:tableStyleId>
              </a:tblPr>
              <a:tblGrid>
                <a:gridCol w="3403728">
                  <a:extLst>
                    <a:ext uri="{9D8B030D-6E8A-4147-A177-3AD203B41FA5}">
                      <a16:colId xmlns:a16="http://schemas.microsoft.com/office/drawing/2014/main" val="2624150552"/>
                    </a:ext>
                  </a:extLst>
                </a:gridCol>
                <a:gridCol w="3403728">
                  <a:extLst>
                    <a:ext uri="{9D8B030D-6E8A-4147-A177-3AD203B41FA5}">
                      <a16:colId xmlns:a16="http://schemas.microsoft.com/office/drawing/2014/main" val="2042981881"/>
                    </a:ext>
                  </a:extLst>
                </a:gridCol>
                <a:gridCol w="3403728">
                  <a:extLst>
                    <a:ext uri="{9D8B030D-6E8A-4147-A177-3AD203B41FA5}">
                      <a16:colId xmlns:a16="http://schemas.microsoft.com/office/drawing/2014/main" val="3329890768"/>
                    </a:ext>
                  </a:extLst>
                </a:gridCol>
              </a:tblGrid>
              <a:tr h="406817">
                <a:tc>
                  <a:txBody>
                    <a:bodyPr/>
                    <a:lstStyle/>
                    <a:p>
                      <a:r>
                        <a:rPr lang="en-US" sz="1200" b="1" dirty="0">
                          <a:solidFill>
                            <a:schemeClr val="bg1"/>
                          </a:solidFill>
                        </a:rPr>
                        <a:t>Joys of Mission-Driven Work and the RRI Grant</a:t>
                      </a:r>
                    </a:p>
                  </a:txBody>
                  <a:tcPr/>
                </a:tc>
                <a:tc>
                  <a:txBody>
                    <a:bodyPr/>
                    <a:lstStyle/>
                    <a:p>
                      <a:r>
                        <a:rPr lang="en-US" sz="1200" b="1" dirty="0">
                          <a:solidFill>
                            <a:schemeClr val="bg1"/>
                          </a:solidFill>
                        </a:rPr>
                        <a:t>Why the POD Provided Value</a:t>
                      </a:r>
                    </a:p>
                  </a:txBody>
                  <a:tcPr/>
                </a:tc>
                <a:tc>
                  <a:txBody>
                    <a:bodyPr/>
                    <a:lstStyle/>
                    <a:p>
                      <a:r>
                        <a:rPr lang="en-US" sz="1200" b="1" dirty="0">
                          <a:solidFill>
                            <a:schemeClr val="bg1"/>
                          </a:solidFill>
                        </a:rPr>
                        <a:t>What They’ll Take Away from the RRI Grant Experience</a:t>
                      </a:r>
                    </a:p>
                  </a:txBody>
                  <a:tcPr/>
                </a:tc>
                <a:extLst>
                  <a:ext uri="{0D108BD9-81ED-4DB2-BD59-A6C34878D82A}">
                    <a16:rowId xmlns:a16="http://schemas.microsoft.com/office/drawing/2014/main" val="3402514530"/>
                  </a:ext>
                </a:extLst>
              </a:tr>
              <a:tr h="446009">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Opened their eyes to work on the ground </a:t>
                      </a:r>
                    </a:p>
                    <a:p>
                      <a:endParaRPr lang="en-US" sz="1200" b="0" dirty="0">
                        <a:solidFill>
                          <a:schemeClr val="tx1"/>
                        </a:solidFill>
                      </a:endParaRPr>
                    </a:p>
                  </a:txBody>
                  <a:tcPr/>
                </a:tc>
                <a:tc>
                  <a:txBody>
                    <a:bodyPr/>
                    <a:lstStyle/>
                    <a:p>
                      <a:r>
                        <a:rPr lang="en-US" sz="1200" b="0" kern="1200" dirty="0">
                          <a:solidFill>
                            <a:schemeClr val="tx1"/>
                          </a:solidFill>
                          <a:effectLst/>
                          <a:latin typeface="+mn-lt"/>
                          <a:ea typeface="+mn-ea"/>
                          <a:cs typeface="+mn-cs"/>
                        </a:rPr>
                        <a:t>Making sure we are successful and </a:t>
                      </a:r>
                      <a:r>
                        <a:rPr lang="en-US" sz="1200" b="1" kern="1200" dirty="0">
                          <a:solidFill>
                            <a:schemeClr val="tx1"/>
                          </a:solidFill>
                          <a:effectLst/>
                          <a:latin typeface="+mn-lt"/>
                          <a:ea typeface="+mn-ea"/>
                          <a:cs typeface="+mn-cs"/>
                        </a:rPr>
                        <a:t>having ongoing touchpoints </a:t>
                      </a:r>
                      <a:endParaRPr lang="en-US" sz="1200" b="1" dirty="0">
                        <a:solidFill>
                          <a:schemeClr val="tx1"/>
                        </a:solidFill>
                      </a:endParaRP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There was a </a:t>
                      </a:r>
                      <a:r>
                        <a:rPr lang="en-US" sz="1200" b="1" kern="1200" dirty="0">
                          <a:solidFill>
                            <a:schemeClr val="tx1"/>
                          </a:solidFill>
                          <a:effectLst/>
                          <a:latin typeface="+mn-lt"/>
                          <a:ea typeface="+mn-ea"/>
                          <a:cs typeface="+mn-cs"/>
                        </a:rPr>
                        <a:t>unified effort</a:t>
                      </a:r>
                      <a:r>
                        <a:rPr lang="en-US" sz="1200" b="0" kern="1200" dirty="0">
                          <a:solidFill>
                            <a:schemeClr val="tx1"/>
                          </a:solidFill>
                          <a:effectLst/>
                          <a:latin typeface="+mn-lt"/>
                          <a:ea typeface="+mn-ea"/>
                          <a:cs typeface="+mn-cs"/>
                        </a:rPr>
                        <a:t>: no worker or no task left behind; </a:t>
                      </a:r>
                      <a:r>
                        <a:rPr lang="en-US" sz="1200" b="1" kern="1200" dirty="0">
                          <a:solidFill>
                            <a:schemeClr val="tx1"/>
                          </a:solidFill>
                          <a:effectLst/>
                          <a:latin typeface="+mn-lt"/>
                          <a:ea typeface="+mn-ea"/>
                          <a:cs typeface="+mn-cs"/>
                        </a:rPr>
                        <a:t>everyone is important</a:t>
                      </a:r>
                      <a:endParaRPr lang="en-US" sz="1200" b="0" dirty="0">
                        <a:solidFill>
                          <a:schemeClr val="tx1"/>
                        </a:solidFill>
                      </a:endParaRPr>
                    </a:p>
                  </a:txBody>
                  <a:tcPr/>
                </a:tc>
                <a:extLst>
                  <a:ext uri="{0D108BD9-81ED-4DB2-BD59-A6C34878D82A}">
                    <a16:rowId xmlns:a16="http://schemas.microsoft.com/office/drawing/2014/main" val="440545016"/>
                  </a:ext>
                </a:extLst>
              </a:tr>
              <a:tr h="894997">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Encouraging to see the impact </a:t>
                      </a:r>
                      <a:r>
                        <a:rPr lang="en-US" sz="1200" b="0" kern="1200" dirty="0">
                          <a:solidFill>
                            <a:schemeClr val="tx1"/>
                          </a:solidFill>
                          <a:effectLst/>
                          <a:latin typeface="+mn-lt"/>
                          <a:ea typeface="+mn-ea"/>
                          <a:cs typeface="+mn-cs"/>
                        </a:rPr>
                        <a:t>and not just numbers/financials; inspired by listening to the community impact with RRI funds</a:t>
                      </a:r>
                    </a:p>
                    <a:p>
                      <a:endParaRPr lang="en-US" sz="1200" b="0" dirty="0">
                        <a:solidFill>
                          <a:schemeClr val="tx1"/>
                        </a:solidFill>
                      </a:endParaRPr>
                    </a:p>
                  </a:txBody>
                  <a:tcPr/>
                </a:tc>
                <a:tc>
                  <a:txBody>
                    <a:bodyPr/>
                    <a:lstStyle/>
                    <a:p>
                      <a:r>
                        <a:rPr lang="en-US" sz="1200" b="0" dirty="0">
                          <a:solidFill>
                            <a:schemeClr val="tx1"/>
                          </a:solidFill>
                        </a:rPr>
                        <a:t>Helpful to </a:t>
                      </a:r>
                      <a:r>
                        <a:rPr lang="en-US" sz="1200" b="1" dirty="0">
                          <a:solidFill>
                            <a:schemeClr val="tx1"/>
                          </a:solidFill>
                        </a:rPr>
                        <a:t>connect with similar multi-partner grantees to hear their experiences and approaches to overcome challenges </a:t>
                      </a:r>
                      <a:r>
                        <a:rPr lang="en-US" sz="1200" b="0" dirty="0">
                          <a:solidFill>
                            <a:schemeClr val="tx1"/>
                          </a:solidFill>
                        </a:rPr>
                        <a:t>through sessions arranged by the Rapid Response Team</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Joint vision and joint mission </a:t>
                      </a:r>
                      <a:r>
                        <a:rPr lang="en-US" sz="1200" b="0" kern="1200" dirty="0">
                          <a:solidFill>
                            <a:schemeClr val="tx1"/>
                          </a:solidFill>
                          <a:effectLst/>
                          <a:latin typeface="+mn-lt"/>
                          <a:ea typeface="+mn-ea"/>
                          <a:cs typeface="+mn-cs"/>
                        </a:rPr>
                        <a:t>were critical</a:t>
                      </a:r>
                    </a:p>
                    <a:p>
                      <a:endParaRPr lang="en-US" sz="1200" b="0" dirty="0">
                        <a:solidFill>
                          <a:schemeClr val="tx1"/>
                        </a:solidFill>
                      </a:endParaRPr>
                    </a:p>
                  </a:txBody>
                  <a:tcPr/>
                </a:tc>
                <a:extLst>
                  <a:ext uri="{0D108BD9-81ED-4DB2-BD59-A6C34878D82A}">
                    <a16:rowId xmlns:a16="http://schemas.microsoft.com/office/drawing/2014/main" val="1808681862"/>
                  </a:ext>
                </a:extLst>
              </a:tr>
              <a:tr h="496406">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Working in the community (that some were raised in)</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Connecting</a:t>
                      </a:r>
                      <a:r>
                        <a:rPr lang="en-US" sz="1200" kern="1200" dirty="0">
                          <a:solidFill>
                            <a:schemeClr val="tx1"/>
                          </a:solidFill>
                          <a:effectLst/>
                          <a:latin typeface="+mn-lt"/>
                          <a:ea typeface="+mn-ea"/>
                          <a:cs typeface="+mn-cs"/>
                        </a:rPr>
                        <a:t> with people </a:t>
                      </a:r>
                    </a:p>
                    <a:p>
                      <a:endParaRPr lang="en-US" sz="1200" b="0" dirty="0">
                        <a:solidFill>
                          <a:schemeClr val="tx1"/>
                        </a:solidFill>
                      </a:endParaRP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Having common goals and </a:t>
                      </a:r>
                      <a:r>
                        <a:rPr lang="en-US" sz="1200" b="1" kern="1200" dirty="0">
                          <a:solidFill>
                            <a:schemeClr val="tx1"/>
                          </a:solidFill>
                          <a:effectLst/>
                          <a:latin typeface="+mn-lt"/>
                          <a:ea typeface="+mn-ea"/>
                          <a:cs typeface="+mn-cs"/>
                        </a:rPr>
                        <a:t>doing the best we can for our communities</a:t>
                      </a:r>
                    </a:p>
                  </a:txBody>
                  <a:tcPr/>
                </a:tc>
                <a:extLst>
                  <a:ext uri="{0D108BD9-81ED-4DB2-BD59-A6C34878D82A}">
                    <a16:rowId xmlns:a16="http://schemas.microsoft.com/office/drawing/2014/main" val="3214368593"/>
                  </a:ext>
                </a:extLst>
              </a:tr>
              <a:tr h="96790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Very thankful for the </a:t>
                      </a:r>
                      <a:r>
                        <a:rPr lang="en-US" sz="1200" b="1" kern="1200" dirty="0">
                          <a:solidFill>
                            <a:schemeClr val="tx1"/>
                          </a:solidFill>
                          <a:effectLst/>
                          <a:latin typeface="+mn-lt"/>
                          <a:ea typeface="+mn-ea"/>
                          <a:cs typeface="+mn-cs"/>
                        </a:rPr>
                        <a:t>funding</a:t>
                      </a:r>
                      <a:r>
                        <a:rPr lang="en-US" sz="1200" kern="1200" dirty="0">
                          <a:solidFill>
                            <a:schemeClr val="tx1"/>
                          </a:solidFill>
                          <a:effectLst/>
                          <a:latin typeface="+mn-lt"/>
                          <a:ea typeface="+mn-ea"/>
                          <a:cs typeface="+mn-cs"/>
                        </a:rPr>
                        <a:t> provided, which </a:t>
                      </a:r>
                      <a:r>
                        <a:rPr lang="en-US" sz="1200" b="1" kern="1200" dirty="0">
                          <a:solidFill>
                            <a:schemeClr val="tx1"/>
                          </a:solidFill>
                          <a:effectLst/>
                          <a:latin typeface="+mn-lt"/>
                          <a:ea typeface="+mn-ea"/>
                          <a:cs typeface="+mn-cs"/>
                        </a:rPr>
                        <a:t>truly impacted the community and will have long-term benefits</a:t>
                      </a:r>
                      <a:r>
                        <a:rPr lang="en-US" sz="1200" kern="1200" dirty="0">
                          <a:solidFill>
                            <a:schemeClr val="tx1"/>
                          </a:solidFill>
                          <a:effectLst/>
                          <a:latin typeface="+mn-lt"/>
                          <a:ea typeface="+mn-ea"/>
                          <a:cs typeface="+mn-cs"/>
                        </a:rPr>
                        <a:t>; the </a:t>
                      </a:r>
                      <a:r>
                        <a:rPr lang="en-US" sz="1200" b="0" kern="1200" dirty="0">
                          <a:solidFill>
                            <a:schemeClr val="tx1"/>
                          </a:solidFill>
                          <a:effectLst/>
                          <a:latin typeface="+mn-lt"/>
                          <a:ea typeface="+mn-ea"/>
                          <a:cs typeface="+mn-cs"/>
                        </a:rPr>
                        <a:t>need is there, and services are being used </a:t>
                      </a:r>
                      <a:endParaRPr lang="en-US" sz="1200" b="0" dirty="0">
                        <a:solidFill>
                          <a:schemeClr val="tx1"/>
                        </a:solidFil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txBody>
                  <a:tcPr/>
                </a:tc>
                <a:tc>
                  <a:txBody>
                    <a:bodyPr/>
                    <a:lstStyle/>
                    <a:p>
                      <a:r>
                        <a:rPr lang="en-US" sz="1200" kern="1200" dirty="0">
                          <a:solidFill>
                            <a:schemeClr val="tx1"/>
                          </a:solidFill>
                          <a:effectLst/>
                          <a:latin typeface="+mn-lt"/>
                          <a:ea typeface="+mn-ea"/>
                          <a:cs typeface="+mn-cs"/>
                        </a:rPr>
                        <a:t>The meetings among grantees were critical to the success of the project, our organization </a:t>
                      </a:r>
                      <a:r>
                        <a:rPr lang="en-US" sz="1200" b="1" kern="1200" dirty="0">
                          <a:solidFill>
                            <a:schemeClr val="tx1"/>
                          </a:solidFill>
                          <a:effectLst/>
                          <a:latin typeface="+mn-lt"/>
                          <a:ea typeface="+mn-ea"/>
                          <a:cs typeface="+mn-cs"/>
                        </a:rPr>
                        <a:t>benefitted immensely from the touchpoints </a:t>
                      </a:r>
                      <a:r>
                        <a:rPr lang="en-US" sz="1200" kern="1200" dirty="0">
                          <a:solidFill>
                            <a:schemeClr val="tx1"/>
                          </a:solidFill>
                          <a:effectLst/>
                          <a:latin typeface="+mn-lt"/>
                          <a:ea typeface="+mn-ea"/>
                          <a:cs typeface="+mn-cs"/>
                        </a:rPr>
                        <a:t>with MPHI and Accenture</a:t>
                      </a:r>
                      <a:endParaRPr lang="en-US" sz="1200" b="0" dirty="0">
                        <a:solidFill>
                          <a:schemeClr val="tx1"/>
                        </a:solidFill>
                      </a:endParaRP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Collaborative efforts </a:t>
                      </a:r>
                      <a:r>
                        <a:rPr lang="en-US" sz="1200" b="0" kern="1200" dirty="0">
                          <a:solidFill>
                            <a:schemeClr val="tx1"/>
                          </a:solidFill>
                          <a:effectLst/>
                          <a:latin typeface="+mn-lt"/>
                          <a:ea typeface="+mn-ea"/>
                          <a:cs typeface="+mn-cs"/>
                        </a:rPr>
                        <a:t>across departments to bring initiative to fruition; takes more than one person to get the work done</a:t>
                      </a:r>
                    </a:p>
                    <a:p>
                      <a:pPr marL="0" marR="0" lvl="0" indent="0" algn="l" defTabSz="914377"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 </a:t>
                      </a:r>
                    </a:p>
                    <a:p>
                      <a:endParaRPr lang="en-US" sz="1200" b="0" dirty="0">
                        <a:solidFill>
                          <a:schemeClr val="tx1"/>
                        </a:solidFill>
                      </a:endParaRPr>
                    </a:p>
                  </a:txBody>
                  <a:tcPr/>
                </a:tc>
                <a:extLst>
                  <a:ext uri="{0D108BD9-81ED-4DB2-BD59-A6C34878D82A}">
                    <a16:rowId xmlns:a16="http://schemas.microsoft.com/office/drawing/2014/main" val="2655810465"/>
                  </a:ext>
                </a:extLst>
              </a:tr>
            </a:tbl>
          </a:graphicData>
        </a:graphic>
      </p:graphicFrame>
      <p:pic>
        <p:nvPicPr>
          <p:cNvPr id="15" name="Picture 46" descr="Spectrum Health">
            <a:extLst>
              <a:ext uri="{FF2B5EF4-FFF2-40B4-BE49-F238E27FC236}">
                <a16:creationId xmlns:a16="http://schemas.microsoft.com/office/drawing/2014/main" id="{7C1CCEB2-8234-492B-ACB6-3D86CDEC92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5618" y="1389455"/>
            <a:ext cx="1275176" cy="47216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4697EE9C-14F1-40F6-812B-91B67D8BADB7}"/>
              </a:ext>
            </a:extLst>
          </p:cNvPr>
          <p:cNvGrpSpPr/>
          <p:nvPr/>
        </p:nvGrpSpPr>
        <p:grpSpPr>
          <a:xfrm>
            <a:off x="5927794" y="5824295"/>
            <a:ext cx="5410697" cy="923285"/>
            <a:chOff x="6418157" y="5398073"/>
            <a:chExt cx="5410697" cy="923285"/>
          </a:xfrm>
        </p:grpSpPr>
        <p:grpSp>
          <p:nvGrpSpPr>
            <p:cNvPr id="18" name="Group 17">
              <a:extLst>
                <a:ext uri="{FF2B5EF4-FFF2-40B4-BE49-F238E27FC236}">
                  <a16:creationId xmlns:a16="http://schemas.microsoft.com/office/drawing/2014/main" id="{EC28239E-77B7-4659-82FA-5F752CFCA81F}"/>
                </a:ext>
              </a:extLst>
            </p:cNvPr>
            <p:cNvGrpSpPr/>
            <p:nvPr/>
          </p:nvGrpSpPr>
          <p:grpSpPr>
            <a:xfrm>
              <a:off x="7032757" y="5398073"/>
              <a:ext cx="4796097" cy="923285"/>
              <a:chOff x="9137531" y="982462"/>
              <a:chExt cx="3613964" cy="1105721"/>
            </a:xfrm>
          </p:grpSpPr>
          <p:sp>
            <p:nvSpPr>
              <p:cNvPr id="20" name="Rectangle">
                <a:extLst>
                  <a:ext uri="{FF2B5EF4-FFF2-40B4-BE49-F238E27FC236}">
                    <a16:creationId xmlns:a16="http://schemas.microsoft.com/office/drawing/2014/main" id="{2068AD6F-E379-44E3-8805-B546FC02B06B}"/>
                  </a:ext>
                </a:extLst>
              </p:cNvPr>
              <p:cNvSpPr/>
              <p:nvPr/>
            </p:nvSpPr>
            <p:spPr>
              <a:xfrm>
                <a:off x="9137531" y="1100805"/>
                <a:ext cx="3613964" cy="972738"/>
              </a:xfrm>
              <a:prstGeom prst="rect">
                <a:avLst/>
              </a:prstGeom>
              <a:solidFill>
                <a:schemeClr val="accent2"/>
              </a:solidFill>
              <a:ln w="12700" cap="flat">
                <a:solidFill>
                  <a:schemeClr val="accent1"/>
                </a:solidFill>
                <a:prstDash val="solid"/>
                <a:miter lim="800000"/>
              </a:ln>
              <a:effectLst/>
            </p:spPr>
            <p:txBody>
              <a:bodyPr wrap="square" lIns="91418" tIns="91418" rIns="91418" bIns="91418" numCol="1" anchor="t">
                <a:noAutofit/>
              </a:bodyPr>
              <a:lstStyle/>
              <a:p>
                <a:pPr marL="0" marR="0" lvl="0" indent="0" algn="l" defTabSz="1828434" rtl="0" eaLnBrk="1" fontAlgn="auto" latinLnBrk="0" hangingPunct="1">
                  <a:lnSpc>
                    <a:spcPct val="85000"/>
                  </a:lnSpc>
                  <a:spcBef>
                    <a:spcPts val="0"/>
                  </a:spcBef>
                  <a:spcAft>
                    <a:spcPts val="0"/>
                  </a:spcAft>
                  <a:buClrTx/>
                  <a:buSzTx/>
                  <a:buFontTx/>
                  <a:buNone/>
                  <a:tabLst/>
                  <a:defRPr sz="4800" b="0">
                    <a:solidFill>
                      <a:srgbClr val="FFFFFF"/>
                    </a:solidFill>
                    <a:latin typeface="Graphik Bold"/>
                    <a:ea typeface="Graphik Bold"/>
                    <a:cs typeface="Graphik Bold"/>
                    <a:sym typeface="Graphik Bold"/>
                  </a:defRPr>
                </a:pPr>
                <a:endParaRPr kumimoji="0" sz="4799" b="0" i="0" u="none" strike="noStrike" kern="1200" cap="none" spc="0" normalizeH="0" baseline="0" noProof="0" dirty="0">
                  <a:ln>
                    <a:noFill/>
                  </a:ln>
                  <a:solidFill>
                    <a:srgbClr val="FFFFFF"/>
                  </a:solidFill>
                  <a:effectLst/>
                  <a:uLnTx/>
                  <a:uFillTx/>
                  <a:latin typeface="Graphik Bold"/>
                  <a:sym typeface="Graphik Bold"/>
                </a:endParaRPr>
              </a:p>
            </p:txBody>
          </p:sp>
          <p:sp>
            <p:nvSpPr>
              <p:cNvPr id="21" name="Rectangle">
                <a:extLst>
                  <a:ext uri="{FF2B5EF4-FFF2-40B4-BE49-F238E27FC236}">
                    <a16:creationId xmlns:a16="http://schemas.microsoft.com/office/drawing/2014/main" id="{DC7F8425-4877-4E92-B0F9-8EC9A187D691}"/>
                  </a:ext>
                </a:extLst>
              </p:cNvPr>
              <p:cNvSpPr/>
              <p:nvPr/>
            </p:nvSpPr>
            <p:spPr>
              <a:xfrm>
                <a:off x="9137532" y="1011589"/>
                <a:ext cx="3553977" cy="998566"/>
              </a:xfrm>
              <a:prstGeom prst="rect">
                <a:avLst/>
              </a:prstGeom>
              <a:solidFill>
                <a:srgbClr val="FFFFFF"/>
              </a:solidFill>
              <a:ln w="12700" cap="flat">
                <a:solidFill>
                  <a:schemeClr val="accent1"/>
                </a:solidFill>
                <a:prstDash val="solid"/>
                <a:miter lim="800000"/>
              </a:ln>
              <a:effectLst/>
            </p:spPr>
            <p:txBody>
              <a:bodyPr wrap="square" lIns="91418" tIns="91418" rIns="91418" bIns="91418" numCol="1" anchor="t">
                <a:noAutofit/>
              </a:bodyPr>
              <a:lstStyle/>
              <a:p>
                <a:pPr marL="0" marR="0" lvl="0" indent="0" algn="l" defTabSz="1828434" rtl="0" eaLnBrk="1" fontAlgn="auto" latinLnBrk="0" hangingPunct="1">
                  <a:lnSpc>
                    <a:spcPct val="85000"/>
                  </a:lnSpc>
                  <a:spcBef>
                    <a:spcPts val="0"/>
                  </a:spcBef>
                  <a:spcAft>
                    <a:spcPts val="0"/>
                  </a:spcAft>
                  <a:buClrTx/>
                  <a:buSzTx/>
                  <a:buFontTx/>
                  <a:buNone/>
                  <a:tabLst/>
                  <a:defRPr sz="4800" b="0">
                    <a:solidFill>
                      <a:srgbClr val="FFFFFF"/>
                    </a:solidFill>
                    <a:latin typeface="Graphik Bold"/>
                    <a:ea typeface="Graphik Bold"/>
                    <a:cs typeface="Graphik Bold"/>
                    <a:sym typeface="Graphik Bold"/>
                  </a:defRPr>
                </a:pPr>
                <a:endParaRPr kumimoji="0" sz="4799" b="0" i="0" u="none" strike="noStrike" kern="1200" cap="none" spc="0" normalizeH="0" baseline="0" noProof="0" dirty="0">
                  <a:ln>
                    <a:noFill/>
                  </a:ln>
                  <a:solidFill>
                    <a:srgbClr val="FFFFFF"/>
                  </a:solidFill>
                  <a:effectLst/>
                  <a:uLnTx/>
                  <a:uFillTx/>
                  <a:latin typeface="Graphik Bold"/>
                  <a:sym typeface="Graphik Bold"/>
                </a:endParaRPr>
              </a:p>
            </p:txBody>
          </p:sp>
          <p:sp>
            <p:nvSpPr>
              <p:cNvPr id="22" name="Create clear understanding of our Vision">
                <a:extLst>
                  <a:ext uri="{FF2B5EF4-FFF2-40B4-BE49-F238E27FC236}">
                    <a16:creationId xmlns:a16="http://schemas.microsoft.com/office/drawing/2014/main" id="{1268422B-3791-4469-99E4-F11BD02C12AD}"/>
                  </a:ext>
                </a:extLst>
              </p:cNvPr>
              <p:cNvSpPr txBox="1"/>
              <p:nvPr/>
            </p:nvSpPr>
            <p:spPr>
              <a:xfrm>
                <a:off x="9205960" y="982462"/>
                <a:ext cx="3492280" cy="110572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18" tIns="91418" rIns="91418" bIns="91418" numCol="1" anchor="t">
                <a:spAutoFit/>
              </a:bodyPr>
              <a:lstStyle>
                <a:lvl1pPr defTabSz="1828800">
                  <a:lnSpc>
                    <a:spcPct val="85000"/>
                  </a:lnSpc>
                  <a:defRPr sz="5600" b="0">
                    <a:solidFill>
                      <a:srgbClr val="FFFFFF"/>
                    </a:solidFill>
                    <a:latin typeface="Graphik Bold"/>
                    <a:ea typeface="Graphik Bold"/>
                    <a:cs typeface="Graphik Bold"/>
                    <a:sym typeface="Graphik Bold"/>
                  </a:defRPr>
                </a:lvl1pPr>
              </a:lstStyle>
              <a:p>
                <a:pPr lvl="0" defTabSz="914400">
                  <a:lnSpc>
                    <a:spcPct val="100000"/>
                  </a:lnSpc>
                  <a:defRPr/>
                </a:pPr>
                <a:r>
                  <a:rPr lang="en-US" sz="1200" dirty="0">
                    <a:solidFill>
                      <a:schemeClr val="tx1"/>
                    </a:solidFill>
                  </a:rPr>
                  <a:t>“We only wish we had the opportunity to provide more, and longer term, support to agencies through this grant program managed by MPHI and we look forward to working with you in the future.”</a:t>
                </a:r>
                <a:endParaRPr lang="en-US" sz="1200" dirty="0"/>
              </a:p>
            </p:txBody>
          </p:sp>
        </p:grpSp>
        <p:sp>
          <p:nvSpPr>
            <p:cNvPr id="19" name="Freeform 9">
              <a:extLst>
                <a:ext uri="{FF2B5EF4-FFF2-40B4-BE49-F238E27FC236}">
                  <a16:creationId xmlns:a16="http://schemas.microsoft.com/office/drawing/2014/main" id="{EDFC4CE8-D8AA-4A20-A56E-A53311A8D448}"/>
                </a:ext>
              </a:extLst>
            </p:cNvPr>
            <p:cNvSpPr>
              <a:spLocks noEditPoints="1"/>
            </p:cNvSpPr>
            <p:nvPr/>
          </p:nvSpPr>
          <p:spPr bwMode="auto">
            <a:xfrm flipH="1">
              <a:off x="6418157" y="5445816"/>
              <a:ext cx="551225" cy="497777"/>
            </a:xfrm>
            <a:custGeom>
              <a:avLst/>
              <a:gdLst>
                <a:gd name="T0" fmla="*/ 207 w 511"/>
                <a:gd name="T1" fmla="*/ 170 h 407"/>
                <a:gd name="T2" fmla="*/ 207 w 511"/>
                <a:gd name="T3" fmla="*/ 127 h 407"/>
                <a:gd name="T4" fmla="*/ 246 w 511"/>
                <a:gd name="T5" fmla="*/ 259 h 407"/>
                <a:gd name="T6" fmla="*/ 165 w 511"/>
                <a:gd name="T7" fmla="*/ 263 h 407"/>
                <a:gd name="T8" fmla="*/ 115 w 511"/>
                <a:gd name="T9" fmla="*/ 276 h 407"/>
                <a:gd name="T10" fmla="*/ 30 w 511"/>
                <a:gd name="T11" fmla="*/ 153 h 407"/>
                <a:gd name="T12" fmla="*/ 135 w 511"/>
                <a:gd name="T13" fmla="*/ 29 h 407"/>
                <a:gd name="T14" fmla="*/ 384 w 511"/>
                <a:gd name="T15" fmla="*/ 135 h 407"/>
                <a:gd name="T16" fmla="*/ 380 w 511"/>
                <a:gd name="T17" fmla="*/ 181 h 407"/>
                <a:gd name="T18" fmla="*/ 413 w 511"/>
                <a:gd name="T19" fmla="*/ 153 h 407"/>
                <a:gd name="T20" fmla="*/ 278 w 511"/>
                <a:gd name="T21" fmla="*/ 0 h 407"/>
                <a:gd name="T22" fmla="*/ 0 w 511"/>
                <a:gd name="T23" fmla="*/ 135 h 407"/>
                <a:gd name="T24" fmla="*/ 84 w 511"/>
                <a:gd name="T25" fmla="*/ 278 h 407"/>
                <a:gd name="T26" fmla="*/ 180 w 511"/>
                <a:gd name="T27" fmla="*/ 288 h 407"/>
                <a:gd name="T28" fmla="*/ 245 w 511"/>
                <a:gd name="T29" fmla="*/ 285 h 407"/>
                <a:gd name="T30" fmla="*/ 246 w 511"/>
                <a:gd name="T31" fmla="*/ 259 h 407"/>
                <a:gd name="T32" fmla="*/ 306 w 511"/>
                <a:gd name="T33" fmla="*/ 170 h 407"/>
                <a:gd name="T34" fmla="*/ 306 w 511"/>
                <a:gd name="T35" fmla="*/ 127 h 407"/>
                <a:gd name="T36" fmla="*/ 86 w 511"/>
                <a:gd name="T37" fmla="*/ 149 h 407"/>
                <a:gd name="T38" fmla="*/ 129 w 511"/>
                <a:gd name="T39" fmla="*/ 149 h 407"/>
                <a:gd name="T40" fmla="*/ 86 w 511"/>
                <a:gd name="T41" fmla="*/ 149 h 407"/>
                <a:gd name="T42" fmla="*/ 337 w 511"/>
                <a:gd name="T43" fmla="*/ 193 h 407"/>
                <a:gd name="T44" fmla="*/ 258 w 511"/>
                <a:gd name="T45" fmla="*/ 285 h 407"/>
                <a:gd name="T46" fmla="*/ 404 w 511"/>
                <a:gd name="T47" fmla="*/ 364 h 407"/>
                <a:gd name="T48" fmla="*/ 462 w 511"/>
                <a:gd name="T49" fmla="*/ 407 h 407"/>
                <a:gd name="T50" fmla="*/ 457 w 511"/>
                <a:gd name="T51" fmla="*/ 360 h 407"/>
                <a:gd name="T52" fmla="*/ 511 w 511"/>
                <a:gd name="T53" fmla="*/ 273 h 407"/>
                <a:gd name="T54" fmla="*/ 319 w 511"/>
                <a:gd name="T55" fmla="*/ 301 h 407"/>
                <a:gd name="T56" fmla="*/ 319 w 511"/>
                <a:gd name="T57" fmla="*/ 263 h 407"/>
                <a:gd name="T58" fmla="*/ 319 w 511"/>
                <a:gd name="T59" fmla="*/ 301 h 407"/>
                <a:gd name="T60" fmla="*/ 365 w 511"/>
                <a:gd name="T61" fmla="*/ 282 h 407"/>
                <a:gd name="T62" fmla="*/ 403 w 511"/>
                <a:gd name="T63" fmla="*/ 282 h 407"/>
                <a:gd name="T64" fmla="*/ 449 w 511"/>
                <a:gd name="T65" fmla="*/ 301 h 407"/>
                <a:gd name="T66" fmla="*/ 449 w 511"/>
                <a:gd name="T67" fmla="*/ 263 h 407"/>
                <a:gd name="T68" fmla="*/ 449 w 511"/>
                <a:gd name="T69" fmla="*/ 301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1" h="407">
                  <a:moveTo>
                    <a:pt x="185" y="149"/>
                  </a:moveTo>
                  <a:cubicBezTo>
                    <a:pt x="185" y="160"/>
                    <a:pt x="195" y="170"/>
                    <a:pt x="207" y="170"/>
                  </a:cubicBezTo>
                  <a:cubicBezTo>
                    <a:pt x="218" y="170"/>
                    <a:pt x="228" y="160"/>
                    <a:pt x="228" y="149"/>
                  </a:cubicBezTo>
                  <a:cubicBezTo>
                    <a:pt x="228" y="137"/>
                    <a:pt x="218" y="127"/>
                    <a:pt x="207" y="127"/>
                  </a:cubicBezTo>
                  <a:cubicBezTo>
                    <a:pt x="195" y="127"/>
                    <a:pt x="185" y="137"/>
                    <a:pt x="185" y="149"/>
                  </a:cubicBezTo>
                  <a:close/>
                  <a:moveTo>
                    <a:pt x="246" y="259"/>
                  </a:moveTo>
                  <a:cubicBezTo>
                    <a:pt x="177" y="259"/>
                    <a:pt x="177" y="259"/>
                    <a:pt x="177" y="259"/>
                  </a:cubicBezTo>
                  <a:cubicBezTo>
                    <a:pt x="172" y="259"/>
                    <a:pt x="168" y="260"/>
                    <a:pt x="165" y="263"/>
                  </a:cubicBezTo>
                  <a:cubicBezTo>
                    <a:pt x="110" y="304"/>
                    <a:pt x="110" y="304"/>
                    <a:pt x="110" y="304"/>
                  </a:cubicBezTo>
                  <a:cubicBezTo>
                    <a:pt x="115" y="276"/>
                    <a:pt x="115" y="276"/>
                    <a:pt x="115" y="276"/>
                  </a:cubicBezTo>
                  <a:cubicBezTo>
                    <a:pt x="116" y="266"/>
                    <a:pt x="111" y="256"/>
                    <a:pt x="101" y="253"/>
                  </a:cubicBezTo>
                  <a:cubicBezTo>
                    <a:pt x="58" y="239"/>
                    <a:pt x="30" y="199"/>
                    <a:pt x="30" y="153"/>
                  </a:cubicBezTo>
                  <a:cubicBezTo>
                    <a:pt x="30" y="135"/>
                    <a:pt x="30" y="135"/>
                    <a:pt x="30" y="135"/>
                  </a:cubicBezTo>
                  <a:cubicBezTo>
                    <a:pt x="30" y="76"/>
                    <a:pt x="77" y="29"/>
                    <a:pt x="135" y="29"/>
                  </a:cubicBezTo>
                  <a:cubicBezTo>
                    <a:pt x="278" y="29"/>
                    <a:pt x="278" y="29"/>
                    <a:pt x="278" y="29"/>
                  </a:cubicBezTo>
                  <a:cubicBezTo>
                    <a:pt x="336" y="29"/>
                    <a:pt x="384" y="76"/>
                    <a:pt x="384" y="135"/>
                  </a:cubicBezTo>
                  <a:cubicBezTo>
                    <a:pt x="384" y="153"/>
                    <a:pt x="384" y="153"/>
                    <a:pt x="384" y="153"/>
                  </a:cubicBezTo>
                  <a:cubicBezTo>
                    <a:pt x="384" y="163"/>
                    <a:pt x="382" y="172"/>
                    <a:pt x="380" y="181"/>
                  </a:cubicBezTo>
                  <a:cubicBezTo>
                    <a:pt x="410" y="181"/>
                    <a:pt x="410" y="181"/>
                    <a:pt x="410" y="181"/>
                  </a:cubicBezTo>
                  <a:cubicBezTo>
                    <a:pt x="412" y="172"/>
                    <a:pt x="413" y="163"/>
                    <a:pt x="413" y="153"/>
                  </a:cubicBezTo>
                  <a:cubicBezTo>
                    <a:pt x="413" y="135"/>
                    <a:pt x="413" y="135"/>
                    <a:pt x="413" y="135"/>
                  </a:cubicBezTo>
                  <a:cubicBezTo>
                    <a:pt x="413" y="60"/>
                    <a:pt x="353" y="0"/>
                    <a:pt x="278" y="0"/>
                  </a:cubicBezTo>
                  <a:cubicBezTo>
                    <a:pt x="135" y="0"/>
                    <a:pt x="135" y="0"/>
                    <a:pt x="135" y="0"/>
                  </a:cubicBezTo>
                  <a:cubicBezTo>
                    <a:pt x="61" y="0"/>
                    <a:pt x="0" y="60"/>
                    <a:pt x="0" y="135"/>
                  </a:cubicBezTo>
                  <a:cubicBezTo>
                    <a:pt x="0" y="153"/>
                    <a:pt x="0" y="153"/>
                    <a:pt x="0" y="153"/>
                  </a:cubicBezTo>
                  <a:cubicBezTo>
                    <a:pt x="0" y="208"/>
                    <a:pt x="33" y="258"/>
                    <a:pt x="84" y="278"/>
                  </a:cubicBezTo>
                  <a:cubicBezTo>
                    <a:pt x="68" y="372"/>
                    <a:pt x="68" y="372"/>
                    <a:pt x="68" y="372"/>
                  </a:cubicBezTo>
                  <a:cubicBezTo>
                    <a:pt x="180" y="288"/>
                    <a:pt x="180" y="288"/>
                    <a:pt x="180" y="288"/>
                  </a:cubicBezTo>
                  <a:cubicBezTo>
                    <a:pt x="245" y="288"/>
                    <a:pt x="245" y="288"/>
                    <a:pt x="245" y="288"/>
                  </a:cubicBezTo>
                  <a:cubicBezTo>
                    <a:pt x="245" y="287"/>
                    <a:pt x="245" y="286"/>
                    <a:pt x="245" y="285"/>
                  </a:cubicBezTo>
                  <a:cubicBezTo>
                    <a:pt x="245" y="273"/>
                    <a:pt x="245" y="273"/>
                    <a:pt x="245" y="273"/>
                  </a:cubicBezTo>
                  <a:cubicBezTo>
                    <a:pt x="245" y="268"/>
                    <a:pt x="245" y="263"/>
                    <a:pt x="246" y="259"/>
                  </a:cubicBezTo>
                  <a:close/>
                  <a:moveTo>
                    <a:pt x="284" y="149"/>
                  </a:moveTo>
                  <a:cubicBezTo>
                    <a:pt x="284" y="160"/>
                    <a:pt x="294" y="170"/>
                    <a:pt x="306" y="170"/>
                  </a:cubicBezTo>
                  <a:cubicBezTo>
                    <a:pt x="317" y="170"/>
                    <a:pt x="327" y="160"/>
                    <a:pt x="327" y="149"/>
                  </a:cubicBezTo>
                  <a:cubicBezTo>
                    <a:pt x="327" y="137"/>
                    <a:pt x="317" y="127"/>
                    <a:pt x="306" y="127"/>
                  </a:cubicBezTo>
                  <a:cubicBezTo>
                    <a:pt x="294" y="127"/>
                    <a:pt x="284" y="137"/>
                    <a:pt x="284" y="149"/>
                  </a:cubicBezTo>
                  <a:close/>
                  <a:moveTo>
                    <a:pt x="86" y="149"/>
                  </a:moveTo>
                  <a:cubicBezTo>
                    <a:pt x="86" y="160"/>
                    <a:pt x="96" y="170"/>
                    <a:pt x="108" y="170"/>
                  </a:cubicBezTo>
                  <a:cubicBezTo>
                    <a:pt x="119" y="170"/>
                    <a:pt x="129" y="160"/>
                    <a:pt x="129" y="149"/>
                  </a:cubicBezTo>
                  <a:cubicBezTo>
                    <a:pt x="129" y="137"/>
                    <a:pt x="119" y="127"/>
                    <a:pt x="108" y="127"/>
                  </a:cubicBezTo>
                  <a:cubicBezTo>
                    <a:pt x="96" y="127"/>
                    <a:pt x="86" y="137"/>
                    <a:pt x="86" y="149"/>
                  </a:cubicBezTo>
                  <a:close/>
                  <a:moveTo>
                    <a:pt x="431" y="193"/>
                  </a:moveTo>
                  <a:cubicBezTo>
                    <a:pt x="337" y="193"/>
                    <a:pt x="337" y="193"/>
                    <a:pt x="337" y="193"/>
                  </a:cubicBezTo>
                  <a:cubicBezTo>
                    <a:pt x="293" y="193"/>
                    <a:pt x="258" y="229"/>
                    <a:pt x="258" y="273"/>
                  </a:cubicBezTo>
                  <a:cubicBezTo>
                    <a:pt x="258" y="285"/>
                    <a:pt x="258" y="285"/>
                    <a:pt x="258" y="285"/>
                  </a:cubicBezTo>
                  <a:cubicBezTo>
                    <a:pt x="258" y="329"/>
                    <a:pt x="293" y="364"/>
                    <a:pt x="337" y="364"/>
                  </a:cubicBezTo>
                  <a:cubicBezTo>
                    <a:pt x="404" y="364"/>
                    <a:pt x="404" y="364"/>
                    <a:pt x="404" y="364"/>
                  </a:cubicBezTo>
                  <a:cubicBezTo>
                    <a:pt x="405" y="364"/>
                    <a:pt x="406" y="365"/>
                    <a:pt x="406" y="365"/>
                  </a:cubicBezTo>
                  <a:cubicBezTo>
                    <a:pt x="462" y="407"/>
                    <a:pt x="462" y="407"/>
                    <a:pt x="462" y="407"/>
                  </a:cubicBezTo>
                  <a:cubicBezTo>
                    <a:pt x="455" y="364"/>
                    <a:pt x="455" y="364"/>
                    <a:pt x="455" y="364"/>
                  </a:cubicBezTo>
                  <a:cubicBezTo>
                    <a:pt x="454" y="362"/>
                    <a:pt x="455" y="361"/>
                    <a:pt x="457" y="360"/>
                  </a:cubicBezTo>
                  <a:cubicBezTo>
                    <a:pt x="489" y="349"/>
                    <a:pt x="511" y="319"/>
                    <a:pt x="511" y="285"/>
                  </a:cubicBezTo>
                  <a:cubicBezTo>
                    <a:pt x="511" y="273"/>
                    <a:pt x="511" y="273"/>
                    <a:pt x="511" y="273"/>
                  </a:cubicBezTo>
                  <a:cubicBezTo>
                    <a:pt x="511" y="229"/>
                    <a:pt x="475" y="193"/>
                    <a:pt x="431" y="193"/>
                  </a:cubicBezTo>
                  <a:close/>
                  <a:moveTo>
                    <a:pt x="319" y="301"/>
                  </a:moveTo>
                  <a:cubicBezTo>
                    <a:pt x="308" y="301"/>
                    <a:pt x="300" y="292"/>
                    <a:pt x="300" y="282"/>
                  </a:cubicBezTo>
                  <a:cubicBezTo>
                    <a:pt x="300" y="271"/>
                    <a:pt x="308" y="263"/>
                    <a:pt x="319" y="263"/>
                  </a:cubicBezTo>
                  <a:cubicBezTo>
                    <a:pt x="329" y="263"/>
                    <a:pt x="338" y="271"/>
                    <a:pt x="338" y="282"/>
                  </a:cubicBezTo>
                  <a:cubicBezTo>
                    <a:pt x="338" y="292"/>
                    <a:pt x="329" y="301"/>
                    <a:pt x="319" y="301"/>
                  </a:cubicBezTo>
                  <a:close/>
                  <a:moveTo>
                    <a:pt x="384" y="301"/>
                  </a:moveTo>
                  <a:cubicBezTo>
                    <a:pt x="374" y="301"/>
                    <a:pt x="365" y="292"/>
                    <a:pt x="365" y="282"/>
                  </a:cubicBezTo>
                  <a:cubicBezTo>
                    <a:pt x="365" y="271"/>
                    <a:pt x="374" y="263"/>
                    <a:pt x="384" y="263"/>
                  </a:cubicBezTo>
                  <a:cubicBezTo>
                    <a:pt x="395" y="263"/>
                    <a:pt x="403" y="271"/>
                    <a:pt x="403" y="282"/>
                  </a:cubicBezTo>
                  <a:cubicBezTo>
                    <a:pt x="403" y="292"/>
                    <a:pt x="395" y="301"/>
                    <a:pt x="384" y="301"/>
                  </a:cubicBezTo>
                  <a:close/>
                  <a:moveTo>
                    <a:pt x="449" y="301"/>
                  </a:moveTo>
                  <a:cubicBezTo>
                    <a:pt x="439" y="301"/>
                    <a:pt x="430" y="292"/>
                    <a:pt x="430" y="282"/>
                  </a:cubicBezTo>
                  <a:cubicBezTo>
                    <a:pt x="430" y="271"/>
                    <a:pt x="439" y="263"/>
                    <a:pt x="449" y="263"/>
                  </a:cubicBezTo>
                  <a:cubicBezTo>
                    <a:pt x="460" y="263"/>
                    <a:pt x="469" y="271"/>
                    <a:pt x="469" y="282"/>
                  </a:cubicBezTo>
                  <a:cubicBezTo>
                    <a:pt x="469" y="292"/>
                    <a:pt x="460" y="301"/>
                    <a:pt x="449" y="301"/>
                  </a:cubicBezTo>
                  <a:close/>
                </a:path>
              </a:pathLst>
            </a:custGeom>
            <a:solidFill>
              <a:srgbClr val="7E00FF"/>
            </a:solidFill>
            <a:ln>
              <a:noFill/>
            </a:ln>
          </p:spPr>
          <p:txBody>
            <a:bodyPr vert="horz" wrap="square" lIns="91440" tIns="45720" rIns="91440" bIns="45720" numCol="1" anchor="t" anchorCtr="0" compatLnSpc="1">
              <a:prstTxWarp prst="textNoShape">
                <a:avLst/>
              </a:prstTxWarp>
            </a:bodyPr>
            <a:lstStyle/>
            <a:p>
              <a:pPr marL="0" marR="0" lvl="0" indent="0" algn="l" defTabSz="1087106" rtl="0" eaLnBrk="1" fontAlgn="auto" latinLnBrk="0" hangingPunct="1">
                <a:lnSpc>
                  <a:spcPct val="100000"/>
                </a:lnSpc>
                <a:spcBef>
                  <a:spcPts val="0"/>
                </a:spcBef>
                <a:spcAft>
                  <a:spcPts val="0"/>
                </a:spcAft>
                <a:buClrTx/>
                <a:buSzTx/>
                <a:buFontTx/>
                <a:buNone/>
                <a:tabLst/>
                <a:defRPr/>
              </a:pPr>
              <a:endParaRPr kumimoji="0" lang="en-IE" sz="2173" b="0" i="0" u="none" strike="noStrike" kern="1200" cap="none" spc="0" normalizeH="0" baseline="0" noProof="0" dirty="0">
                <a:ln>
                  <a:noFill/>
                </a:ln>
                <a:solidFill>
                  <a:srgbClr val="FF0000"/>
                </a:solidFill>
                <a:effectLst/>
                <a:uLnTx/>
                <a:uFillTx/>
                <a:latin typeface="Arial"/>
                <a:ea typeface="+mn-ea"/>
                <a:cs typeface="+mn-cs"/>
              </a:endParaRPr>
            </a:p>
          </p:txBody>
        </p:sp>
      </p:grpSp>
      <p:pic>
        <p:nvPicPr>
          <p:cNvPr id="3074" name="Picture 2" descr="Community Foundation of Greater Flint (@giveflint) | Twitter">
            <a:extLst>
              <a:ext uri="{FF2B5EF4-FFF2-40B4-BE49-F238E27FC236}">
                <a16:creationId xmlns:a16="http://schemas.microsoft.com/office/drawing/2014/main" id="{9A8D11AF-19F6-4739-83D9-28781FBDFF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7171" y="1132616"/>
            <a:ext cx="985839" cy="98583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United Way of Washtenaw County">
            <a:extLst>
              <a:ext uri="{FF2B5EF4-FFF2-40B4-BE49-F238E27FC236}">
                <a16:creationId xmlns:a16="http://schemas.microsoft.com/office/drawing/2014/main" id="{37B8FFF3-69FC-45FA-B289-236DB49538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5146" y="1206559"/>
            <a:ext cx="1267692" cy="83795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ome - United Way for Southeastern Michigan">
            <a:extLst>
              <a:ext uri="{FF2B5EF4-FFF2-40B4-BE49-F238E27FC236}">
                <a16:creationId xmlns:a16="http://schemas.microsoft.com/office/drawing/2014/main" id="{5A96C5F2-D993-4456-9169-0D2130613E6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34231" y="1206559"/>
            <a:ext cx="1275346" cy="837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54672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GzETCTQ8L0_B1aYDU0dOg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d71JK0X5SaWwfONI3Orp_w"/>
</p:tagLst>
</file>

<file path=ppt/theme/_rels/theme3.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Titles">
  <a:themeElements>
    <a:clrScheme name="Accenture Master">
      <a:dk1>
        <a:sysClr val="windowText" lastClr="000000"/>
      </a:dk1>
      <a:lt1>
        <a:sysClr val="window" lastClr="FFFFFF"/>
      </a:lt1>
      <a:dk2>
        <a:srgbClr val="595959"/>
      </a:dk2>
      <a:lt2>
        <a:srgbClr val="D8D8D8"/>
      </a:lt2>
      <a:accent1>
        <a:srgbClr val="A100FF"/>
      </a:accent1>
      <a:accent2>
        <a:srgbClr val="7500C0"/>
      </a:accent2>
      <a:accent3>
        <a:srgbClr val="460073"/>
      </a:accent3>
      <a:accent4>
        <a:srgbClr val="00BAFF"/>
      </a:accent4>
      <a:accent5>
        <a:srgbClr val="969696"/>
      </a:accent5>
      <a:accent6>
        <a:srgbClr val="008EFF"/>
      </a:accent6>
      <a:hlink>
        <a:srgbClr val="004DFF"/>
      </a:hlink>
      <a:folHlink>
        <a:srgbClr val="7E00FF"/>
      </a:folHlink>
    </a:clrScheme>
    <a:fontScheme name="Accenture_Graphik">
      <a:majorFont>
        <a:latin typeface="Graphik"/>
        <a:ea typeface=""/>
        <a:cs typeface=""/>
      </a:majorFont>
      <a:minorFont>
        <a:latin typeface="Graphi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lIns="0" tIns="0" rIns="0" bIns="45720" rtlCol="0">
        <a:spAutoFit/>
      </a:bodyPr>
      <a:lstStyle>
        <a:defPPr>
          <a:defRPr sz="1600" dirty="0" err="1" smtClean="0"/>
        </a:defPPr>
      </a:lstStyle>
    </a:txDef>
  </a:objectDefaults>
  <a:extraClrSchemeLst/>
  <a:custClrLst>
    <a:custClr name="Strategy-Orange">
      <a:srgbClr val="FF9128"/>
    </a:custClr>
    <a:custClr name="Strategy-Carmine">
      <a:srgbClr val="BD001D"/>
    </a:custClr>
    <a:custClr name="Consulting-Light Aqua">
      <a:srgbClr val="00F3FF"/>
    </a:custClr>
    <a:custClr name="Consulting-Dark Violet">
      <a:srgbClr val="7500C0"/>
    </a:custClr>
    <a:custClr name="Digital-Lime">
      <a:srgbClr val="00FF00"/>
    </a:custClr>
    <a:custClr name="Digital-Sunglow">
      <a:srgbClr val="FFD42E"/>
    </a:custClr>
    <a:custClr name="Technology-Aqua">
      <a:srgbClr val="00F3FF"/>
    </a:custClr>
    <a:custClr name="Technology-Lime">
      <a:srgbClr val="00FF00"/>
    </a:custClr>
    <a:custClr name="Operations-Aqua">
      <a:srgbClr val="00F3FF"/>
    </a:custClr>
    <a:custClr name="Operations-Navy Blue">
      <a:srgbClr val="004DFF"/>
    </a:custClr>
    <a:custClr name="Strategy-Orange Red">
      <a:srgbClr val="FF3C0F"/>
    </a:custClr>
    <a:custClr name="Strategy-Dark Carmine">
      <a:srgbClr val="920026"/>
    </a:custClr>
    <a:custClr name="Consulting-Electric Purple">
      <a:srgbClr val="A100FF"/>
    </a:custClr>
    <a:custClr name="Consulting-Indigo">
      <a:srgbClr val="5F0095"/>
    </a:custClr>
    <a:custClr name="Digital-Yellow">
      <a:srgbClr val="FFFF00"/>
    </a:custClr>
    <a:custClr name="Digital-Selective Yellow">
      <a:srgbClr val="FFB600"/>
    </a:custClr>
    <a:custClr name="Technology-Spring Green">
      <a:srgbClr val="00FF7D"/>
    </a:custClr>
    <a:custClr name="Technology-Dark Lime">
      <a:srgbClr val="00D700"/>
    </a:custClr>
    <a:custClr name="Operations-Deep Sky Blue">
      <a:srgbClr val="00BAFF"/>
    </a:custClr>
    <a:custClr name="Operations-Blue">
      <a:srgbClr val="2800FF"/>
    </a:custClr>
    <a:custClr name="Strategy-Red">
      <a:srgbClr val="FF0000"/>
    </a:custClr>
    <a:custClr name="Strategy-Burgundy">
      <a:srgbClr val="710012"/>
    </a:custClr>
    <a:custClr name="Consulting-Electric Indigo">
      <a:srgbClr val="7E00FF"/>
    </a:custClr>
    <a:custClr name="Consulting-Dark Indigo">
      <a:srgbClr val="380089"/>
    </a:custClr>
    <a:custClr name="Digital-Golden Yellow">
      <a:srgbClr val="FFEA00"/>
    </a:custClr>
    <a:custClr name="Digital-Dark Orange">
      <a:srgbClr val="FF9500"/>
    </a:custClr>
    <a:custClr name="Technology-Spring Bud">
      <a:srgbClr val="B9FF00"/>
    </a:custClr>
    <a:custClr name="Technology-British Racing Green">
      <a:srgbClr val="00530A"/>
    </a:custClr>
    <a:custClr name="Operations-Dodger Blue">
      <a:srgbClr val="008EFF"/>
    </a:custClr>
    <a:custClr name="Operations-Dark Blue">
      <a:srgbClr val="000088"/>
    </a:custClr>
  </a:custClrLst>
  <a:extLst>
    <a:ext uri="{05A4C25C-085E-4340-85A3-A5531E510DB2}">
      <thm15:themeFamily xmlns:thm15="http://schemas.microsoft.com/office/thememl/2012/main" name="Presentation36" id="{A35DB9D8-C15E-ED49-A536-F280A693E591}" vid="{6A4FD192-9AD2-7A4A-A729-2A23997F5A20}"/>
    </a:ext>
  </a:extLst>
</a:theme>
</file>

<file path=ppt/theme/theme2.xml><?xml version="1.0" encoding="utf-8"?>
<a:theme xmlns:a="http://schemas.openxmlformats.org/drawingml/2006/main" name="ACCENTURE 2020 Content Layouts">
  <a:themeElements>
    <a:clrScheme name="Accenture MasterBrand">
      <a:dk1>
        <a:sysClr val="windowText" lastClr="000000"/>
      </a:dk1>
      <a:lt1>
        <a:sysClr val="window" lastClr="FFFFFF"/>
      </a:lt1>
      <a:dk2>
        <a:srgbClr val="595959"/>
      </a:dk2>
      <a:lt2>
        <a:srgbClr val="D8D8D8"/>
      </a:lt2>
      <a:accent1>
        <a:srgbClr val="7E00FF"/>
      </a:accent1>
      <a:accent2>
        <a:srgbClr val="FF0000"/>
      </a:accent2>
      <a:accent3>
        <a:srgbClr val="2800FF"/>
      </a:accent3>
      <a:accent4>
        <a:srgbClr val="00BAFF"/>
      </a:accent4>
      <a:accent5>
        <a:srgbClr val="00FF7D"/>
      </a:accent5>
      <a:accent6>
        <a:srgbClr val="FFEA00"/>
      </a:accent6>
      <a:hlink>
        <a:srgbClr val="2800FF"/>
      </a:hlink>
      <a:folHlink>
        <a:srgbClr val="7E00FF"/>
      </a:folHlink>
    </a:clrScheme>
    <a:fontScheme name="Accenture_Graphik">
      <a:majorFont>
        <a:latin typeface="Graphik"/>
        <a:ea typeface=""/>
        <a:cs typeface=""/>
      </a:majorFont>
      <a:minorFont>
        <a:latin typeface="Graphi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16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45720" rtlCol="0">
        <a:spAutoFit/>
      </a:bodyPr>
      <a:lstStyle>
        <a:defPPr>
          <a:defRPr sz="1600" dirty="0" smtClean="0"/>
        </a:defPPr>
      </a:lstStyle>
    </a:txDef>
  </a:objectDefaults>
  <a:extraClrSchemeLst/>
  <a:custClrLst>
    <a:custClr name="Strategy-Orange">
      <a:srgbClr val="FF9128"/>
    </a:custClr>
    <a:custClr name="Strategy-Carmine">
      <a:srgbClr val="BD001D"/>
    </a:custClr>
    <a:custClr name="Consulting-Light Aqua">
      <a:srgbClr val="00F3FF"/>
    </a:custClr>
    <a:custClr name="Consulting-Dark Violet">
      <a:srgbClr val="7500C0"/>
    </a:custClr>
    <a:custClr name="Digital-Lime">
      <a:srgbClr val="00FF00"/>
    </a:custClr>
    <a:custClr name="Digital-Sunglow">
      <a:srgbClr val="FFD42E"/>
    </a:custClr>
    <a:custClr name="Technology-Aqua">
      <a:srgbClr val="00F3FF"/>
    </a:custClr>
    <a:custClr name="Technology-Lime">
      <a:srgbClr val="00FF00"/>
    </a:custClr>
    <a:custClr name="Operations-Aqua">
      <a:srgbClr val="00F3FF"/>
    </a:custClr>
    <a:custClr name="Operations-Navy Blue">
      <a:srgbClr val="004DFF"/>
    </a:custClr>
    <a:custClr name="Strategy-Orange Red">
      <a:srgbClr val="FF3C0F"/>
    </a:custClr>
    <a:custClr name="Strategy-Dark Carmine">
      <a:srgbClr val="920026"/>
    </a:custClr>
    <a:custClr name="Consulting-Electric Purple">
      <a:srgbClr val="A100FF"/>
    </a:custClr>
    <a:custClr name="Consulting-Indigo">
      <a:srgbClr val="5F0095"/>
    </a:custClr>
    <a:custClr name="Digital-Yellow">
      <a:srgbClr val="FFFF00"/>
    </a:custClr>
    <a:custClr name="Digital-Selective Yellow">
      <a:srgbClr val="FFB600"/>
    </a:custClr>
    <a:custClr name="Technology-Spring Green">
      <a:srgbClr val="00FF7D"/>
    </a:custClr>
    <a:custClr name="Technology-Dark Lime">
      <a:srgbClr val="00D700"/>
    </a:custClr>
    <a:custClr name="Operations-Deep Sky Blue">
      <a:srgbClr val="00BAFF"/>
    </a:custClr>
    <a:custClr name="Operations-Blue">
      <a:srgbClr val="2800FF"/>
    </a:custClr>
    <a:custClr name="Strategy-Red">
      <a:srgbClr val="FF0000"/>
    </a:custClr>
    <a:custClr name="Strategy-Burgundy">
      <a:srgbClr val="710012"/>
    </a:custClr>
    <a:custClr name="Consulting-Electric Indigo">
      <a:srgbClr val="7E00FF"/>
    </a:custClr>
    <a:custClr name="Consulting-Dark Indigo">
      <a:srgbClr val="380089"/>
    </a:custClr>
    <a:custClr name="Digital-Golden Yellow">
      <a:srgbClr val="FFEA00"/>
    </a:custClr>
    <a:custClr name="Digital-Dark Orange">
      <a:srgbClr val="FF9500"/>
    </a:custClr>
    <a:custClr name="Technology-Spring Bud">
      <a:srgbClr val="B9FF00"/>
    </a:custClr>
    <a:custClr name="Technology-British Racing Green">
      <a:srgbClr val="00530A"/>
    </a:custClr>
    <a:custClr name="Operations-Dodger Blue">
      <a:srgbClr val="008EFF"/>
    </a:custClr>
    <a:custClr name="Operations-Dark Blue">
      <a:srgbClr val="000088"/>
    </a:custClr>
  </a:custClrLst>
  <a:extLst>
    <a:ext uri="{05A4C25C-085E-4340-85A3-A5531E510DB2}">
      <thm15:themeFamily xmlns:thm15="http://schemas.microsoft.com/office/thememl/2012/main" name="Presentation10" id="{C00EB2C1-B526-F548-AF64-FD10065D7E5F}" vid="{67262C67-A1D3-2746-A93F-46E8E19A3C83}"/>
    </a:ext>
  </a:extLst>
</a:theme>
</file>

<file path=ppt/theme/theme3.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F41ECC28C667048BE8DDE46EB31EECB" ma:contentTypeVersion="14" ma:contentTypeDescription="Create a new document." ma:contentTypeScope="" ma:versionID="2f3c64191a174f64beaa5af8578b2e68">
  <xsd:schema xmlns:xsd="http://www.w3.org/2001/XMLSchema" xmlns:xs="http://www.w3.org/2001/XMLSchema" xmlns:p="http://schemas.microsoft.com/office/2006/metadata/properties" xmlns:ns1="http://schemas.microsoft.com/sharepoint/v3" xmlns:ns2="f4e0dc3c-5608-4df5-aa55-51bd42116906" xmlns:ns3="d61e9206-6e8e-4e1b-a056-b2361dec4892" targetNamespace="http://schemas.microsoft.com/office/2006/metadata/properties" ma:root="true" ma:fieldsID="afd6f37e20cb8b0bf4ccc695018d0c5a" ns1:_="" ns2:_="" ns3:_="">
    <xsd:import namespace="http://schemas.microsoft.com/sharepoint/v3"/>
    <xsd:import namespace="f4e0dc3c-5608-4df5-aa55-51bd42116906"/>
    <xsd:import namespace="d61e9206-6e8e-4e1b-a056-b2361dec4892"/>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KeyPoints" minOccurs="0"/>
                <xsd:element ref="ns3:MediaServiceKeyPoints" minOccurs="0"/>
                <xsd:element ref="ns1:_ip_UnifiedCompliancePolicyProperties" minOccurs="0"/>
                <xsd:element ref="ns1:_ip_UnifiedCompliancePolicyUIAction" minOccurs="0"/>
                <xsd:element ref="ns2:SharedWithUsers" minOccurs="0"/>
                <xsd:element ref="ns2:SharedWithDetails" minOccurs="0"/>
                <xsd:element ref="ns3:MediaServiceDateTaken"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4e0dc3c-5608-4df5-aa55-51bd4211690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61e9206-6e8e-4e1b-a056-b2361dec489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AutoTags" ma:index="20" nillable="true" ma:displayName="Tags" ma:internalName="MediaServiceAutoTags"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dlc_DocId xmlns="f4e0dc3c-5608-4df5-aa55-51bd42116906">MAPPZ3UEZY57-195870017-3145</_dlc_DocId>
    <_dlc_DocIdUrl xmlns="f4e0dc3c-5608-4df5-aa55-51bd42116906">
      <Url>https://michiganphi.sharepoint.com/sites/COVIDRacialDisparitiesResponse/_layouts/15/DocIdRedir.aspx?ID=MAPPZ3UEZY57-195870017-3145</Url>
      <Description>MAPPZ3UEZY57-195870017-3145</Description>
    </_dlc_DocIdUrl>
  </documentManagement>
</p:properties>
</file>

<file path=customXml/itemProps1.xml><?xml version="1.0" encoding="utf-8"?>
<ds:datastoreItem xmlns:ds="http://schemas.openxmlformats.org/officeDocument/2006/customXml" ds:itemID="{258504C1-605A-4895-B977-18386CAE73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4e0dc3c-5608-4df5-aa55-51bd42116906"/>
    <ds:schemaRef ds:uri="d61e9206-6e8e-4e1b-a056-b2361dec48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817D428-B2E7-45FC-80C4-F75A08954855}">
  <ds:schemaRefs>
    <ds:schemaRef ds:uri="http://schemas.microsoft.com/sharepoint/v3/contenttype/forms"/>
  </ds:schemaRefs>
</ds:datastoreItem>
</file>

<file path=customXml/itemProps3.xml><?xml version="1.0" encoding="utf-8"?>
<ds:datastoreItem xmlns:ds="http://schemas.openxmlformats.org/officeDocument/2006/customXml" ds:itemID="{929DC21E-C3CF-4010-AD5E-FD7E54B46B8B}">
  <ds:schemaRefs>
    <ds:schemaRef ds:uri="http://schemas.microsoft.com/sharepoint/events"/>
  </ds:schemaRefs>
</ds:datastoreItem>
</file>

<file path=customXml/itemProps4.xml><?xml version="1.0" encoding="utf-8"?>
<ds:datastoreItem xmlns:ds="http://schemas.openxmlformats.org/officeDocument/2006/customXml" ds:itemID="{938DC5CB-C292-4EFB-87D3-E9518351AAD9}">
  <ds:schemaRefs>
    <ds:schemaRef ds:uri="http://schemas.microsoft.com/office/2006/metadata/properties"/>
    <ds:schemaRef ds:uri="http://schemas.microsoft.com/sharepoint/v3"/>
    <ds:schemaRef ds:uri="http://schemas.microsoft.com/office/infopath/2007/PartnerControls"/>
    <ds:schemaRef ds:uri="d61e9206-6e8e-4e1b-a056-b2361dec4892"/>
    <ds:schemaRef ds:uri="http://purl.org/dc/elements/1.1/"/>
    <ds:schemaRef ds:uri="http://schemas.microsoft.com/office/2006/documentManagement/types"/>
    <ds:schemaRef ds:uri="http://purl.org/dc/terms/"/>
    <ds:schemaRef ds:uri="http://purl.org/dc/dcmitype/"/>
    <ds:schemaRef ds:uri="f4e0dc3c-5608-4df5-aa55-51bd42116906"/>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1074</Words>
  <Application>Microsoft Office PowerPoint</Application>
  <PresentationFormat>Widescreen</PresentationFormat>
  <Paragraphs>110</Paragraphs>
  <Slides>10</Slides>
  <Notes>8</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10</vt:i4>
      </vt:variant>
    </vt:vector>
  </HeadingPairs>
  <TitlesOfParts>
    <vt:vector size="23" baseType="lpstr">
      <vt:lpstr>Arial</vt:lpstr>
      <vt:lpstr>Arial Black</vt:lpstr>
      <vt:lpstr>Calibri</vt:lpstr>
      <vt:lpstr>Calibri Light</vt:lpstr>
      <vt:lpstr>Graphik</vt:lpstr>
      <vt:lpstr>Graphik Black</vt:lpstr>
      <vt:lpstr>Graphik Bold</vt:lpstr>
      <vt:lpstr>Graphik Semibold</vt:lpstr>
      <vt:lpstr>Times New Roman</vt:lpstr>
      <vt:lpstr>Titles</vt:lpstr>
      <vt:lpstr>ACCENTURE 2020 Content Layouts</vt:lpstr>
      <vt:lpstr>Celestial</vt:lpstr>
      <vt:lpstr>think-cell Slide</vt:lpstr>
      <vt:lpstr>PowerPoint Presentation</vt:lpstr>
      <vt:lpstr> A Project of Partnership</vt:lpstr>
      <vt:lpstr>3 months…33 organizations…$17.6m</vt:lpstr>
      <vt:lpstr>PowerPoint Presentation</vt:lpstr>
      <vt:lpstr>PowerPoint Presentation</vt:lpstr>
      <vt:lpstr>PowerPoint Presentation</vt:lpstr>
      <vt:lpstr>how subrecipient organizations experienced the grant</vt:lpstr>
      <vt:lpstr>We established a community of 4 peer organizations regranting RRI funds – “The POD”</vt:lpstr>
      <vt:lpstr>PowerPoint Presentation</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37</cp:revision>
  <dcterms:created xsi:type="dcterms:W3CDTF">2020-09-27T19:59:02Z</dcterms:created>
  <dcterms:modified xsi:type="dcterms:W3CDTF">2021-01-22T14:49:27Z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0x0101008F41ECC28C667048BE8DDE46EB31EECB</vt:lpwstr>
  </property>
  <property fmtid="{D5CDD505-2E9C-101B-9397-08002B2CF9AE}" pid="3" name="_dlc_DocIdItemGuid">
    <vt:lpwstr>4c6c67a8-fd0c-435f-aaf6-2660ebb2e814</vt:lpwstr>
  </property>
</Properties>
</file>