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Courgette" panose="020B0604020202020204" charset="0"/>
      <p:regular r:id="rId22"/>
    </p:embeddedFont>
    <p:embeddedFont>
      <p:font typeface="Gabriela" panose="020B0604020202020204" charset="0"/>
      <p:regular r:id="rId23"/>
    </p:embeddedFont>
    <p:embeddedFont>
      <p:font typeface="Impact" panose="020B0806030902050204" pitchFamily="34" charset="0"/>
      <p:regular r:id="rId24"/>
    </p:embeddedFont>
    <p:embeddedFont>
      <p:font typeface="Ultra" panose="020B0604020202020204" charset="0"/>
      <p:regular r:id="rId25"/>
    </p:embeddedFont>
    <p:embeddedFont>
      <p:font typeface="Bangers" panose="020B0604020202020204" charset="0"/>
      <p:regular r:id="rId26"/>
    </p:embeddedFont>
    <p:embeddedFont>
      <p:font typeface="Holtwood One SC" panose="020B0604020202020204" charset="0"/>
      <p:regular r:id="rId27"/>
    </p:embeddedFont>
    <p:embeddedFont>
      <p:font typeface="Pacifico" panose="020B0604020202020204" charset="0"/>
      <p:regular r:id="rId28"/>
    </p:embeddedFont>
    <p:embeddedFont>
      <p:font typeface="Architects Daughter" panose="020B0604020202020204" charset="0"/>
      <p:regular r:id="rId29"/>
    </p:embeddedFont>
    <p:embeddedFont>
      <p:font typeface="Lobster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ancing Script" panose="020B0604020202020204" charset="0"/>
      <p:regular r:id="rId35"/>
      <p:bold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Anton" panose="020B0604020202020204" charset="0"/>
      <p:regular r:id="rId41"/>
    </p:embeddedFont>
    <p:embeddedFont>
      <p:font typeface="Amatic SC" panose="020B0604020202020204" charset="0"/>
      <p:regular r:id="rId42"/>
      <p:bold r:id="rId43"/>
    </p:embeddedFont>
    <p:embeddedFont>
      <p:font typeface="Covered By Your Grace" panose="020B0604020202020204" charset="0"/>
      <p:regular r:id="rId44"/>
    </p:embeddedFont>
    <p:embeddedFont>
      <p:font typeface="Julius Sans One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Mueller" initials="MM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8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263B12A-A912-4210-A499-C0B068B1EE11}"/>
    <pc:docChg chg="modSld">
      <pc:chgData name="" userId="" providerId="" clId="Web-{C263B12A-A912-4210-A499-C0B068B1EE11}" dt="2019-08-06T13:42:08.100" v="16" actId="20577"/>
      <pc:docMkLst>
        <pc:docMk/>
      </pc:docMkLst>
      <pc:sldChg chg="modSp">
        <pc:chgData name="" userId="" providerId="" clId="Web-{C263B12A-A912-4210-A499-C0B068B1EE11}" dt="2019-08-06T13:39:46.208" v="7" actId="20577"/>
        <pc:sldMkLst>
          <pc:docMk/>
          <pc:sldMk cId="0" sldId="263"/>
        </pc:sldMkLst>
        <pc:spChg chg="mod">
          <ac:chgData name="" userId="" providerId="" clId="Web-{C263B12A-A912-4210-A499-C0B068B1EE11}" dt="2019-08-06T13:39:46.208" v="7" actId="20577"/>
          <ac:spMkLst>
            <pc:docMk/>
            <pc:sldMk cId="0" sldId="263"/>
            <ac:spMk id="165" creationId="{00000000-0000-0000-0000-000000000000}"/>
          </ac:spMkLst>
        </pc:spChg>
      </pc:sldChg>
      <pc:sldChg chg="modSp">
        <pc:chgData name="" userId="" providerId="" clId="Web-{C263B12A-A912-4210-A499-C0B068B1EE11}" dt="2019-08-06T13:41:03.349" v="13" actId="20577"/>
        <pc:sldMkLst>
          <pc:docMk/>
          <pc:sldMk cId="0" sldId="266"/>
        </pc:sldMkLst>
        <pc:spChg chg="mod">
          <ac:chgData name="" userId="" providerId="" clId="Web-{C263B12A-A912-4210-A499-C0B068B1EE11}" dt="2019-08-06T13:41:03.349" v="13" actId="20577"/>
          <ac:spMkLst>
            <pc:docMk/>
            <pc:sldMk cId="0" sldId="266"/>
            <ac:spMk id="184" creationId="{00000000-0000-0000-0000-000000000000}"/>
          </ac:spMkLst>
        </pc:spChg>
      </pc:sldChg>
      <pc:sldChg chg="modSp">
        <pc:chgData name="" userId="" providerId="" clId="Web-{C263B12A-A912-4210-A499-C0B068B1EE11}" dt="2019-08-06T13:42:08.100" v="16" actId="20577"/>
        <pc:sldMkLst>
          <pc:docMk/>
          <pc:sldMk cId="2070002381" sldId="273"/>
        </pc:sldMkLst>
        <pc:spChg chg="mod">
          <ac:chgData name="" userId="" providerId="" clId="Web-{C263B12A-A912-4210-A499-C0B068B1EE11}" dt="2019-08-06T13:42:08.100" v="16" actId="20577"/>
          <ac:spMkLst>
            <pc:docMk/>
            <pc:sldMk cId="2070002381" sldId="27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2431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16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41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68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33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256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ATTRIBUTION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&lt;a href="http://www.freepik.com/free-photos-vectors/background"&gt;Background vector designed by Freepik&lt;/a&gt;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http://www.freepik.com/free-vector/black-texture-background-vector_760552.htm</a:t>
            </a:r>
          </a:p>
        </p:txBody>
      </p:sp>
    </p:spTree>
    <p:extLst>
      <p:ext uri="{BB962C8B-B14F-4D97-AF65-F5344CB8AC3E}">
        <p14:creationId xmlns:p14="http://schemas.microsoft.com/office/powerpoint/2010/main" val="155176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61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29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ATTRIBUTION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&lt;a href="http://www.freepik.com/free-photos-vectors/background"&gt;Background vector designed by Freepik&lt;/a&gt;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http://www.freepik.com/free-vector/black-texture-background-vector_760552.htm</a:t>
            </a:r>
          </a:p>
        </p:txBody>
      </p:sp>
    </p:spTree>
    <p:extLst>
      <p:ext uri="{BB962C8B-B14F-4D97-AF65-F5344CB8AC3E}">
        <p14:creationId xmlns:p14="http://schemas.microsoft.com/office/powerpoint/2010/main" val="121854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10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61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25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ATTRIBUTION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Joshua Sortino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joshuasortino.com</a:t>
            </a:r>
          </a:p>
          <a:p>
            <a:pPr lvl="0">
              <a:spcBef>
                <a:spcPts val="0"/>
              </a:spcBef>
              <a:buNone/>
            </a:pPr>
            <a:endParaRPr sz="1350" b="1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913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ATTRIBUTION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http://www.wallpaperseries.com/textures/black-leather-texture-hd-free-wallpaper.html</a:t>
            </a:r>
          </a:p>
        </p:txBody>
      </p:sp>
    </p:spTree>
    <p:extLst>
      <p:ext uri="{BB962C8B-B14F-4D97-AF65-F5344CB8AC3E}">
        <p14:creationId xmlns:p14="http://schemas.microsoft.com/office/powerpoint/2010/main" val="286758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85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56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33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3" name="Shape 13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7" name="Shape 57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0" name="Shape 60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5" name="Shape 65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2 1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9800" y="9800"/>
            <a:ext cx="9134099" cy="5133599"/>
          </a:xfrm>
          <a:prstGeom prst="rtTriangle">
            <a:avLst/>
          </a:prstGeom>
          <a:solidFill>
            <a:srgbClr val="EEEEEE">
              <a:alpha val="157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691312" y="1622950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91312" y="2033425"/>
            <a:ext cx="2746800" cy="91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3"/>
          </p:nvPr>
        </p:nvSpPr>
        <p:spPr>
          <a:xfrm>
            <a:off x="3321407" y="1622950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3321398" y="2033425"/>
            <a:ext cx="2746800" cy="91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5"/>
          </p:nvPr>
        </p:nvSpPr>
        <p:spPr>
          <a:xfrm>
            <a:off x="5951489" y="1622950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6"/>
          </p:nvPr>
        </p:nvSpPr>
        <p:spPr>
          <a:xfrm>
            <a:off x="5951483" y="2033425"/>
            <a:ext cx="2746800" cy="91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7"/>
          </p:nvPr>
        </p:nvSpPr>
        <p:spPr>
          <a:xfrm>
            <a:off x="691312" y="2797525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8"/>
          </p:nvPr>
        </p:nvSpPr>
        <p:spPr>
          <a:xfrm>
            <a:off x="691312" y="3208000"/>
            <a:ext cx="2746800" cy="91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9"/>
          </p:nvPr>
        </p:nvSpPr>
        <p:spPr>
          <a:xfrm>
            <a:off x="3321407" y="2797525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3"/>
          </p:nvPr>
        </p:nvSpPr>
        <p:spPr>
          <a:xfrm>
            <a:off x="3321398" y="3208000"/>
            <a:ext cx="2746800" cy="91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4"/>
          </p:nvPr>
        </p:nvSpPr>
        <p:spPr>
          <a:xfrm>
            <a:off x="5951489" y="2797525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5"/>
          </p:nvPr>
        </p:nvSpPr>
        <p:spPr>
          <a:xfrm>
            <a:off x="5951483" y="3208000"/>
            <a:ext cx="2746800" cy="91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150" y="60542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Holtwood One SC"/>
              <a:defRPr>
                <a:solidFill>
                  <a:srgbClr val="FFFFFF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2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9800" y="9800"/>
            <a:ext cx="9134099" cy="5133599"/>
          </a:xfrm>
          <a:prstGeom prst="rtTriangle">
            <a:avLst/>
          </a:prstGeom>
          <a:solidFill>
            <a:srgbClr val="EEEEEE">
              <a:alpha val="157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-150" y="60542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Holtwood One SC"/>
              <a:defRPr>
                <a:solidFill>
                  <a:srgbClr val="FFFFFF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91325" y="1622950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91325" y="2171700"/>
            <a:ext cx="2746800" cy="137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3"/>
          </p:nvPr>
        </p:nvSpPr>
        <p:spPr>
          <a:xfrm>
            <a:off x="3321407" y="1622950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3321407" y="2171700"/>
            <a:ext cx="2746800" cy="137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5"/>
          </p:nvPr>
        </p:nvSpPr>
        <p:spPr>
          <a:xfrm>
            <a:off x="5951489" y="1622950"/>
            <a:ext cx="27468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6"/>
          </p:nvPr>
        </p:nvSpPr>
        <p:spPr>
          <a:xfrm>
            <a:off x="5951489" y="2171700"/>
            <a:ext cx="2746800" cy="137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  <p:sp>
        <p:nvSpPr>
          <p:cNvPr id="96" name="Shape 96"/>
          <p:cNvSpPr/>
          <p:nvPr/>
        </p:nvSpPr>
        <p:spPr>
          <a:xfrm>
            <a:off x="9800" y="9800"/>
            <a:ext cx="9134099" cy="5133599"/>
          </a:xfrm>
          <a:prstGeom prst="rtTriangle">
            <a:avLst/>
          </a:prstGeom>
          <a:solidFill>
            <a:srgbClr val="EEEEEE">
              <a:alpha val="157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-150" y="60542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Holtwood One SC"/>
              <a:defRPr>
                <a:solidFill>
                  <a:srgbClr val="FFFFFF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023175" y="1622950"/>
            <a:ext cx="37101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1023175" y="2171700"/>
            <a:ext cx="3438300" cy="137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3"/>
          </p:nvPr>
        </p:nvSpPr>
        <p:spPr>
          <a:xfrm>
            <a:off x="4945625" y="1622950"/>
            <a:ext cx="3710100" cy="47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945625" y="2171700"/>
            <a:ext cx="3438300" cy="137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7" name="Shape 17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2" name="Shape 22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8" name="Shape 28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2" name="Shape 32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7" name="Shape 37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1" name="Shape 41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8" name="Shape 48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2" name="Shape 52"/>
          <p:cNvSpPr txBox="1"/>
          <p:nvPr/>
        </p:nvSpPr>
        <p:spPr>
          <a:xfrm>
            <a:off x="3124200" y="466321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freegoogleslidestemplates.com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Impact"/>
              <a:buNone/>
              <a:defRPr sz="2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8vZxDa2KP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traumasensitiveschools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z8vZxDa2KP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0" y="2549475"/>
            <a:ext cx="9144000" cy="106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dirty="0">
                <a:solidFill>
                  <a:srgbClr val="FF6251"/>
                </a:solidFill>
              </a:rPr>
              <a:t>______ County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-77600" y="4013275"/>
            <a:ext cx="9144000" cy="79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4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Together we can make a difference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-77600" y="880100"/>
            <a:ext cx="9221700" cy="111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200" dirty="0">
                <a:solidFill>
                  <a:srgbClr val="FFFFFF"/>
                </a:solidFill>
              </a:rPr>
              <a:t>Handle With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-150" y="366900"/>
            <a:ext cx="9144000" cy="81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6251"/>
                </a:solidFill>
              </a:rPr>
              <a:t>Role of the Law Enforcement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23325" y="1135950"/>
            <a:ext cx="8551200" cy="32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" sz="18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" sz="18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</a:rPr>
              <a:t>"Handle with Care" provides the school with a “heads up” when a child has been identified at the scene of a traumatic event.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</a:rPr>
              <a:t>The “traumatic event” could be a drug overdose, domestic violence situation, a shooting, witness of a crime, a drug raid, a motor vehcile accident, etc.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</a:rPr>
              <a:t>Police are trained to identify children at the scene, find out where they go to school and send the school a confidential communication (email or fax or other way) that simply says . . . “Handle With Care” and the child’s name. That’s it. No other details.</a:t>
            </a:r>
            <a:br>
              <a:rPr lang="en" sz="1800" dirty="0">
                <a:solidFill>
                  <a:srgbClr val="FFFFFF"/>
                </a:solidFill>
              </a:rPr>
            </a:br>
            <a:r>
              <a:rPr lang="en" sz="1800" dirty="0">
                <a:solidFill>
                  <a:srgbClr val="FFFFFF"/>
                </a:solidFill>
              </a:rPr>
              <a:t/>
            </a:r>
            <a:br>
              <a:rPr lang="en" sz="1800" dirty="0">
                <a:solidFill>
                  <a:srgbClr val="FFFFFF"/>
                </a:solidFill>
              </a:rPr>
            </a:br>
            <a:endParaRPr lang="en" sz="18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-35425" y="148175"/>
            <a:ext cx="9144000" cy="81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6251"/>
                </a:solidFill>
              </a:rPr>
              <a:t>Role of the School District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69325" y="1368775"/>
            <a:ext cx="9017100" cy="32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indent="-342900">
              <a:buClr>
                <a:schemeClr val="lt1"/>
              </a:buClr>
              <a:buSzPct val="1000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The specific school that the student attends will receive notice of a Handle With Care student. 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>
              <a:buClr>
                <a:schemeClr val="lt1"/>
              </a:buClr>
              <a:buSzPct val="1000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If the student exhibits behavior or emotional problems in or outside of the classroom the teacher will implement trauma sensitive interventions and/or refer the student to the counselor.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Ideally, teachers and counselors will be trained on the impact of trauma on learning, and will incorporate interventions to mitigate the negative impact of trauma for identified students.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Interventions may include such things as:  Re-teaching lessons; postponing testing; small group counseling by school counselors; and referrals to counseling, social service or advocacy programs.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-35425" y="148175"/>
            <a:ext cx="9144000" cy="81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6251"/>
                </a:solidFill>
              </a:rPr>
              <a:t>Role of the community Agencies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88050" y="889000"/>
            <a:ext cx="8551200" cy="371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Department of Health and Human Services: Initiator of Program, Success Coaches and Prevention W</a:t>
            </a:r>
            <a:r>
              <a:rPr lang="en-US" sz="1800" dirty="0">
                <a:solidFill>
                  <a:schemeClr val="lt1"/>
                </a:solidFill>
              </a:rPr>
              <a:t>o</a:t>
            </a:r>
            <a:r>
              <a:rPr lang="en" sz="1800" dirty="0">
                <a:solidFill>
                  <a:schemeClr val="lt1"/>
                </a:solidFill>
              </a:rPr>
              <a:t>rker support in the schools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indent="-342900">
              <a:buClr>
                <a:schemeClr val="lt1"/>
              </a:buClr>
              <a:buSzPct val="100000"/>
              <a:buFontTx/>
              <a:buChar char="●"/>
            </a:pPr>
            <a:r>
              <a:rPr lang="en" sz="1800" dirty="0">
                <a:solidFill>
                  <a:schemeClr val="lt1"/>
                </a:solidFill>
              </a:rPr>
              <a:t>_____</a:t>
            </a:r>
            <a:r>
              <a:rPr lang="en-US" sz="1800" dirty="0">
                <a:solidFill>
                  <a:schemeClr val="lt1"/>
                </a:solidFill>
              </a:rPr>
              <a:t>CMH</a:t>
            </a:r>
            <a:r>
              <a:rPr lang="en" sz="1800" dirty="0">
                <a:solidFill>
                  <a:schemeClr val="lt1"/>
                </a:solidFill>
              </a:rPr>
              <a:t>: Support for mental health resources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__________: Trauma Training Resources and mental health resources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indent="-342900">
              <a:buClr>
                <a:schemeClr val="lt1"/>
              </a:buClr>
              <a:buSzPct val="100000"/>
              <a:buFontTx/>
              <a:buChar char="●"/>
            </a:pPr>
            <a:r>
              <a:rPr lang="en" sz="1800" dirty="0">
                <a:solidFill>
                  <a:schemeClr val="lt1"/>
                </a:solidFill>
              </a:rPr>
              <a:t>__________: School Based Health Centers and mental health resources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endParaRPr lang="en" sz="1800" dirty="0"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271183" y="359356"/>
            <a:ext cx="6583680" cy="44068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51336"/>
                </a:moveTo>
                <a:cubicBezTo>
                  <a:pt x="119999" y="34652"/>
                  <a:pt x="111157" y="21176"/>
                  <a:pt x="100210" y="21176"/>
                </a:cubicBezTo>
                <a:cubicBezTo>
                  <a:pt x="97684" y="21176"/>
                  <a:pt x="95157" y="21818"/>
                  <a:pt x="92631" y="23101"/>
                </a:cubicBezTo>
                <a:cubicBezTo>
                  <a:pt x="90526" y="9625"/>
                  <a:pt x="82947" y="0"/>
                  <a:pt x="73263" y="0"/>
                </a:cubicBezTo>
                <a:cubicBezTo>
                  <a:pt x="66105" y="0"/>
                  <a:pt x="59789" y="5775"/>
                  <a:pt x="56000" y="14759"/>
                </a:cubicBezTo>
                <a:cubicBezTo>
                  <a:pt x="52631" y="8983"/>
                  <a:pt x="47578" y="5133"/>
                  <a:pt x="41684" y="5133"/>
                </a:cubicBezTo>
                <a:cubicBezTo>
                  <a:pt x="30736" y="5133"/>
                  <a:pt x="21894" y="18609"/>
                  <a:pt x="21894" y="35294"/>
                </a:cubicBezTo>
                <a:cubicBezTo>
                  <a:pt x="21894" y="35294"/>
                  <a:pt x="21894" y="35294"/>
                  <a:pt x="21894" y="35294"/>
                </a:cubicBezTo>
                <a:cubicBezTo>
                  <a:pt x="21052" y="35294"/>
                  <a:pt x="20631" y="35294"/>
                  <a:pt x="19789" y="35294"/>
                </a:cubicBezTo>
                <a:cubicBezTo>
                  <a:pt x="8842" y="35294"/>
                  <a:pt x="0" y="48770"/>
                  <a:pt x="0" y="65454"/>
                </a:cubicBezTo>
                <a:cubicBezTo>
                  <a:pt x="0" y="82139"/>
                  <a:pt x="8842" y="94973"/>
                  <a:pt x="19789" y="94973"/>
                </a:cubicBezTo>
                <a:cubicBezTo>
                  <a:pt x="21052" y="94973"/>
                  <a:pt x="21894" y="94973"/>
                  <a:pt x="23157" y="94973"/>
                </a:cubicBezTo>
                <a:cubicBezTo>
                  <a:pt x="25684" y="106524"/>
                  <a:pt x="32842" y="114866"/>
                  <a:pt x="41684" y="114866"/>
                </a:cubicBezTo>
                <a:cubicBezTo>
                  <a:pt x="46315" y="114866"/>
                  <a:pt x="50947" y="112299"/>
                  <a:pt x="54315" y="107807"/>
                </a:cubicBezTo>
                <a:cubicBezTo>
                  <a:pt x="58105" y="114866"/>
                  <a:pt x="63999" y="120000"/>
                  <a:pt x="70315" y="120000"/>
                </a:cubicBezTo>
                <a:cubicBezTo>
                  <a:pt x="77894" y="120000"/>
                  <a:pt x="84210" y="113582"/>
                  <a:pt x="87578" y="103957"/>
                </a:cubicBezTo>
                <a:cubicBezTo>
                  <a:pt x="91368" y="108449"/>
                  <a:pt x="95578" y="111016"/>
                  <a:pt x="100210" y="111016"/>
                </a:cubicBezTo>
                <a:cubicBezTo>
                  <a:pt x="111157" y="111016"/>
                  <a:pt x="119999" y="97540"/>
                  <a:pt x="119999" y="80855"/>
                </a:cubicBezTo>
                <a:cubicBezTo>
                  <a:pt x="119999" y="75721"/>
                  <a:pt x="119157" y="70588"/>
                  <a:pt x="117473" y="66096"/>
                </a:cubicBezTo>
                <a:cubicBezTo>
                  <a:pt x="119157" y="61604"/>
                  <a:pt x="119999" y="56470"/>
                  <a:pt x="119999" y="51336"/>
                </a:cubicBezTo>
                <a:close/>
              </a:path>
            </a:pathLst>
          </a:custGeom>
          <a:noFill/>
          <a:ln w="114300" cap="rnd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112184" y="209329"/>
            <a:ext cx="6919617" cy="47248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51336"/>
                </a:moveTo>
                <a:cubicBezTo>
                  <a:pt x="119999" y="34652"/>
                  <a:pt x="111157" y="21176"/>
                  <a:pt x="100210" y="21176"/>
                </a:cubicBezTo>
                <a:cubicBezTo>
                  <a:pt x="97684" y="21176"/>
                  <a:pt x="95157" y="21818"/>
                  <a:pt x="92631" y="23101"/>
                </a:cubicBezTo>
                <a:cubicBezTo>
                  <a:pt x="90526" y="9625"/>
                  <a:pt x="82947" y="0"/>
                  <a:pt x="73263" y="0"/>
                </a:cubicBezTo>
                <a:cubicBezTo>
                  <a:pt x="66105" y="0"/>
                  <a:pt x="59789" y="5775"/>
                  <a:pt x="56000" y="14759"/>
                </a:cubicBezTo>
                <a:cubicBezTo>
                  <a:pt x="52631" y="8983"/>
                  <a:pt x="47578" y="5133"/>
                  <a:pt x="41684" y="5133"/>
                </a:cubicBezTo>
                <a:cubicBezTo>
                  <a:pt x="30736" y="5133"/>
                  <a:pt x="21894" y="18609"/>
                  <a:pt x="21894" y="35294"/>
                </a:cubicBezTo>
                <a:cubicBezTo>
                  <a:pt x="21894" y="35294"/>
                  <a:pt x="21894" y="35294"/>
                  <a:pt x="21894" y="35294"/>
                </a:cubicBezTo>
                <a:cubicBezTo>
                  <a:pt x="21052" y="35294"/>
                  <a:pt x="20631" y="35294"/>
                  <a:pt x="19789" y="35294"/>
                </a:cubicBezTo>
                <a:cubicBezTo>
                  <a:pt x="8842" y="35294"/>
                  <a:pt x="0" y="48770"/>
                  <a:pt x="0" y="65454"/>
                </a:cubicBezTo>
                <a:cubicBezTo>
                  <a:pt x="0" y="82139"/>
                  <a:pt x="8842" y="94973"/>
                  <a:pt x="19789" y="94973"/>
                </a:cubicBezTo>
                <a:cubicBezTo>
                  <a:pt x="21052" y="94973"/>
                  <a:pt x="21894" y="94973"/>
                  <a:pt x="23157" y="94973"/>
                </a:cubicBezTo>
                <a:cubicBezTo>
                  <a:pt x="25684" y="106524"/>
                  <a:pt x="32842" y="114866"/>
                  <a:pt x="41684" y="114866"/>
                </a:cubicBezTo>
                <a:cubicBezTo>
                  <a:pt x="46315" y="114866"/>
                  <a:pt x="50947" y="112299"/>
                  <a:pt x="54315" y="107807"/>
                </a:cubicBezTo>
                <a:cubicBezTo>
                  <a:pt x="58105" y="114866"/>
                  <a:pt x="63999" y="120000"/>
                  <a:pt x="70315" y="120000"/>
                </a:cubicBezTo>
                <a:cubicBezTo>
                  <a:pt x="77894" y="120000"/>
                  <a:pt x="84210" y="113582"/>
                  <a:pt x="87578" y="103957"/>
                </a:cubicBezTo>
                <a:cubicBezTo>
                  <a:pt x="91368" y="108449"/>
                  <a:pt x="95578" y="111016"/>
                  <a:pt x="100210" y="111016"/>
                </a:cubicBezTo>
                <a:cubicBezTo>
                  <a:pt x="111157" y="111016"/>
                  <a:pt x="119999" y="97540"/>
                  <a:pt x="119999" y="80855"/>
                </a:cubicBezTo>
                <a:cubicBezTo>
                  <a:pt x="119999" y="75721"/>
                  <a:pt x="119157" y="70588"/>
                  <a:pt x="117473" y="66096"/>
                </a:cubicBezTo>
                <a:cubicBezTo>
                  <a:pt x="119157" y="61604"/>
                  <a:pt x="119999" y="56470"/>
                  <a:pt x="119999" y="51336"/>
                </a:cubicBezTo>
                <a:close/>
              </a:path>
            </a:pathLst>
          </a:custGeom>
          <a:noFill/>
          <a:ln w="114300" cap="rnd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373980" y="433342"/>
            <a:ext cx="6400103" cy="4199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51336"/>
                </a:moveTo>
                <a:cubicBezTo>
                  <a:pt x="119999" y="34652"/>
                  <a:pt x="111157" y="21176"/>
                  <a:pt x="100210" y="21176"/>
                </a:cubicBezTo>
                <a:cubicBezTo>
                  <a:pt x="97684" y="21176"/>
                  <a:pt x="95157" y="21818"/>
                  <a:pt x="92631" y="23101"/>
                </a:cubicBezTo>
                <a:cubicBezTo>
                  <a:pt x="90526" y="9625"/>
                  <a:pt x="82947" y="0"/>
                  <a:pt x="73263" y="0"/>
                </a:cubicBezTo>
                <a:cubicBezTo>
                  <a:pt x="66105" y="0"/>
                  <a:pt x="59789" y="5775"/>
                  <a:pt x="56000" y="14759"/>
                </a:cubicBezTo>
                <a:cubicBezTo>
                  <a:pt x="52631" y="8983"/>
                  <a:pt x="47578" y="5133"/>
                  <a:pt x="41684" y="5133"/>
                </a:cubicBezTo>
                <a:cubicBezTo>
                  <a:pt x="30736" y="5133"/>
                  <a:pt x="21894" y="18609"/>
                  <a:pt x="21894" y="35294"/>
                </a:cubicBezTo>
                <a:cubicBezTo>
                  <a:pt x="21894" y="35294"/>
                  <a:pt x="21894" y="35294"/>
                  <a:pt x="21894" y="35294"/>
                </a:cubicBezTo>
                <a:cubicBezTo>
                  <a:pt x="21052" y="35294"/>
                  <a:pt x="20631" y="35294"/>
                  <a:pt x="19789" y="35294"/>
                </a:cubicBezTo>
                <a:cubicBezTo>
                  <a:pt x="8842" y="35294"/>
                  <a:pt x="0" y="48770"/>
                  <a:pt x="0" y="65454"/>
                </a:cubicBezTo>
                <a:cubicBezTo>
                  <a:pt x="0" y="82139"/>
                  <a:pt x="8842" y="94973"/>
                  <a:pt x="19789" y="94973"/>
                </a:cubicBezTo>
                <a:cubicBezTo>
                  <a:pt x="21052" y="94973"/>
                  <a:pt x="21894" y="94973"/>
                  <a:pt x="23157" y="94973"/>
                </a:cubicBezTo>
                <a:cubicBezTo>
                  <a:pt x="25684" y="106524"/>
                  <a:pt x="32842" y="114866"/>
                  <a:pt x="41684" y="114866"/>
                </a:cubicBezTo>
                <a:cubicBezTo>
                  <a:pt x="46315" y="114866"/>
                  <a:pt x="50947" y="112299"/>
                  <a:pt x="54315" y="107807"/>
                </a:cubicBezTo>
                <a:cubicBezTo>
                  <a:pt x="58105" y="114866"/>
                  <a:pt x="63999" y="120000"/>
                  <a:pt x="70315" y="120000"/>
                </a:cubicBezTo>
                <a:cubicBezTo>
                  <a:pt x="77894" y="120000"/>
                  <a:pt x="84210" y="113582"/>
                  <a:pt x="87578" y="103957"/>
                </a:cubicBezTo>
                <a:cubicBezTo>
                  <a:pt x="91368" y="108449"/>
                  <a:pt x="95578" y="111016"/>
                  <a:pt x="100210" y="111016"/>
                </a:cubicBezTo>
                <a:cubicBezTo>
                  <a:pt x="111157" y="111016"/>
                  <a:pt x="119999" y="97540"/>
                  <a:pt x="119999" y="80855"/>
                </a:cubicBezTo>
                <a:cubicBezTo>
                  <a:pt x="119999" y="75721"/>
                  <a:pt x="119157" y="70588"/>
                  <a:pt x="117473" y="66096"/>
                </a:cubicBezTo>
                <a:cubicBezTo>
                  <a:pt x="119157" y="61604"/>
                  <a:pt x="119999" y="56470"/>
                  <a:pt x="119999" y="513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373980" y="433342"/>
            <a:ext cx="6400103" cy="4199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51336"/>
                </a:moveTo>
                <a:cubicBezTo>
                  <a:pt x="119999" y="34652"/>
                  <a:pt x="111157" y="21176"/>
                  <a:pt x="100210" y="21176"/>
                </a:cubicBezTo>
                <a:cubicBezTo>
                  <a:pt x="97684" y="21176"/>
                  <a:pt x="95157" y="21818"/>
                  <a:pt x="92631" y="23101"/>
                </a:cubicBezTo>
                <a:cubicBezTo>
                  <a:pt x="90526" y="9625"/>
                  <a:pt x="82947" y="0"/>
                  <a:pt x="73263" y="0"/>
                </a:cubicBezTo>
                <a:cubicBezTo>
                  <a:pt x="66105" y="0"/>
                  <a:pt x="59789" y="5775"/>
                  <a:pt x="56000" y="14759"/>
                </a:cubicBezTo>
                <a:cubicBezTo>
                  <a:pt x="52631" y="8983"/>
                  <a:pt x="47578" y="5133"/>
                  <a:pt x="41684" y="5133"/>
                </a:cubicBezTo>
                <a:cubicBezTo>
                  <a:pt x="30736" y="5133"/>
                  <a:pt x="21894" y="18609"/>
                  <a:pt x="21894" y="35294"/>
                </a:cubicBezTo>
                <a:cubicBezTo>
                  <a:pt x="21894" y="35294"/>
                  <a:pt x="21894" y="35294"/>
                  <a:pt x="21894" y="35294"/>
                </a:cubicBezTo>
                <a:cubicBezTo>
                  <a:pt x="21052" y="35294"/>
                  <a:pt x="20631" y="35294"/>
                  <a:pt x="19789" y="35294"/>
                </a:cubicBezTo>
                <a:cubicBezTo>
                  <a:pt x="8842" y="35294"/>
                  <a:pt x="0" y="48770"/>
                  <a:pt x="0" y="65454"/>
                </a:cubicBezTo>
                <a:cubicBezTo>
                  <a:pt x="0" y="82139"/>
                  <a:pt x="8842" y="94973"/>
                  <a:pt x="19789" y="94973"/>
                </a:cubicBezTo>
                <a:cubicBezTo>
                  <a:pt x="21052" y="94973"/>
                  <a:pt x="21894" y="94973"/>
                  <a:pt x="23157" y="94973"/>
                </a:cubicBezTo>
                <a:cubicBezTo>
                  <a:pt x="25684" y="106524"/>
                  <a:pt x="32842" y="114866"/>
                  <a:pt x="41684" y="114866"/>
                </a:cubicBezTo>
                <a:cubicBezTo>
                  <a:pt x="46315" y="114866"/>
                  <a:pt x="50947" y="112299"/>
                  <a:pt x="54315" y="107807"/>
                </a:cubicBezTo>
                <a:cubicBezTo>
                  <a:pt x="58105" y="114866"/>
                  <a:pt x="63999" y="120000"/>
                  <a:pt x="70315" y="120000"/>
                </a:cubicBezTo>
                <a:cubicBezTo>
                  <a:pt x="77894" y="120000"/>
                  <a:pt x="84210" y="113582"/>
                  <a:pt x="87578" y="103957"/>
                </a:cubicBezTo>
                <a:cubicBezTo>
                  <a:pt x="91368" y="108449"/>
                  <a:pt x="95578" y="111016"/>
                  <a:pt x="100210" y="111016"/>
                </a:cubicBezTo>
                <a:cubicBezTo>
                  <a:pt x="111157" y="111016"/>
                  <a:pt x="119999" y="97540"/>
                  <a:pt x="119999" y="80855"/>
                </a:cubicBezTo>
                <a:cubicBezTo>
                  <a:pt x="119999" y="75721"/>
                  <a:pt x="119157" y="70588"/>
                  <a:pt x="117473" y="66096"/>
                </a:cubicBezTo>
                <a:cubicBezTo>
                  <a:pt x="119157" y="61604"/>
                  <a:pt x="119999" y="56470"/>
                  <a:pt x="119999" y="513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351878" y="2567880"/>
            <a:ext cx="6422159" cy="2065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0279" y="83478"/>
                </a:moveTo>
                <a:cubicBezTo>
                  <a:pt x="95664" y="83478"/>
                  <a:pt x="91468" y="78260"/>
                  <a:pt x="87692" y="69130"/>
                </a:cubicBezTo>
                <a:cubicBezTo>
                  <a:pt x="84335" y="88695"/>
                  <a:pt x="78041" y="101739"/>
                  <a:pt x="70489" y="101739"/>
                </a:cubicBezTo>
                <a:cubicBezTo>
                  <a:pt x="64195" y="101739"/>
                  <a:pt x="58321" y="91304"/>
                  <a:pt x="54545" y="76956"/>
                </a:cubicBezTo>
                <a:cubicBezTo>
                  <a:pt x="51188" y="86086"/>
                  <a:pt x="46573" y="91304"/>
                  <a:pt x="41958" y="91304"/>
                </a:cubicBezTo>
                <a:cubicBezTo>
                  <a:pt x="33146" y="91304"/>
                  <a:pt x="26013" y="74347"/>
                  <a:pt x="23496" y="50869"/>
                </a:cubicBezTo>
                <a:cubicBezTo>
                  <a:pt x="22237" y="50869"/>
                  <a:pt x="21398" y="50869"/>
                  <a:pt x="20139" y="50869"/>
                </a:cubicBezTo>
                <a:cubicBezTo>
                  <a:pt x="10489" y="50869"/>
                  <a:pt x="0" y="40434"/>
                  <a:pt x="839" y="0"/>
                </a:cubicBezTo>
                <a:cubicBezTo>
                  <a:pt x="839" y="2608"/>
                  <a:pt x="419" y="5217"/>
                  <a:pt x="419" y="9130"/>
                </a:cubicBezTo>
                <a:cubicBezTo>
                  <a:pt x="419" y="43043"/>
                  <a:pt x="9230" y="69130"/>
                  <a:pt x="20139" y="69130"/>
                </a:cubicBezTo>
                <a:cubicBezTo>
                  <a:pt x="21398" y="69130"/>
                  <a:pt x="22237" y="69130"/>
                  <a:pt x="23496" y="69130"/>
                </a:cubicBezTo>
                <a:cubicBezTo>
                  <a:pt x="26013" y="92608"/>
                  <a:pt x="33146" y="109565"/>
                  <a:pt x="41958" y="109565"/>
                </a:cubicBezTo>
                <a:cubicBezTo>
                  <a:pt x="46573" y="109565"/>
                  <a:pt x="51188" y="104347"/>
                  <a:pt x="54545" y="95217"/>
                </a:cubicBezTo>
                <a:cubicBezTo>
                  <a:pt x="58321" y="109565"/>
                  <a:pt x="64195" y="120000"/>
                  <a:pt x="70489" y="120000"/>
                </a:cubicBezTo>
                <a:cubicBezTo>
                  <a:pt x="78041" y="120000"/>
                  <a:pt x="84335" y="106956"/>
                  <a:pt x="87692" y="87391"/>
                </a:cubicBezTo>
                <a:cubicBezTo>
                  <a:pt x="91468" y="96521"/>
                  <a:pt x="95664" y="101739"/>
                  <a:pt x="100279" y="101739"/>
                </a:cubicBezTo>
                <a:cubicBezTo>
                  <a:pt x="111188" y="101739"/>
                  <a:pt x="120000" y="74347"/>
                  <a:pt x="120000" y="40434"/>
                </a:cubicBezTo>
                <a:cubicBezTo>
                  <a:pt x="120000" y="37826"/>
                  <a:pt x="120000" y="35217"/>
                  <a:pt x="120000" y="31304"/>
                </a:cubicBezTo>
                <a:cubicBezTo>
                  <a:pt x="119160" y="82173"/>
                  <a:pt x="110349" y="83478"/>
                  <a:pt x="100279" y="83478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2460025" y="1185875"/>
            <a:ext cx="4880100" cy="68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</a:t>
            </a:r>
            <a:r>
              <a:rPr lang="en" sz="3600" b="1">
                <a:solidFill>
                  <a:schemeClr val="accent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954399" y="1801925"/>
            <a:ext cx="5736300" cy="10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Handle with Care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096575" y="2674250"/>
            <a:ext cx="3889199" cy="100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>
                <a:solidFill>
                  <a:srgbClr val="98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Process</a:t>
            </a:r>
          </a:p>
        </p:txBody>
      </p:sp>
      <p:sp>
        <p:nvSpPr>
          <p:cNvPr id="203" name="Shape 203"/>
          <p:cNvSpPr/>
          <p:nvPr/>
        </p:nvSpPr>
        <p:spPr>
          <a:xfrm>
            <a:off x="1444475" y="4235850"/>
            <a:ext cx="400199" cy="292799"/>
          </a:xfrm>
          <a:prstGeom prst="cloudCallout">
            <a:avLst>
              <a:gd name="adj1" fmla="val -96333"/>
              <a:gd name="adj2" fmla="val 129986"/>
            </a:avLst>
          </a:prstGeom>
          <a:solidFill>
            <a:srgbClr val="EEEEEE">
              <a:alpha val="72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2200925" y="4593200"/>
            <a:ext cx="400199" cy="292799"/>
          </a:xfrm>
          <a:prstGeom prst="cloudCallout">
            <a:avLst>
              <a:gd name="adj1" fmla="val -12213"/>
              <a:gd name="adj2" fmla="val 114609"/>
            </a:avLst>
          </a:prstGeom>
          <a:solidFill>
            <a:srgbClr val="EEEEEE">
              <a:alpha val="72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flipH="1">
            <a:off x="6090325" y="4593200"/>
            <a:ext cx="400199" cy="292799"/>
          </a:xfrm>
          <a:prstGeom prst="cloudCallout">
            <a:avLst>
              <a:gd name="adj1" fmla="val -79223"/>
              <a:gd name="adj2" fmla="val 106660"/>
            </a:avLst>
          </a:prstGeom>
          <a:solidFill>
            <a:srgbClr val="EEEEEE">
              <a:alpha val="72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flipH="1">
            <a:off x="7854875" y="4433275"/>
            <a:ext cx="400199" cy="292799"/>
          </a:xfrm>
          <a:prstGeom prst="cloudCallout">
            <a:avLst>
              <a:gd name="adj1" fmla="val -79223"/>
              <a:gd name="adj2" fmla="val 106660"/>
            </a:avLst>
          </a:prstGeom>
          <a:solidFill>
            <a:srgbClr val="EEEEEE">
              <a:alpha val="72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Shape 211"/>
          <p:cNvGrpSpPr/>
          <p:nvPr/>
        </p:nvGrpSpPr>
        <p:grpSpPr>
          <a:xfrm>
            <a:off x="472704" y="1272107"/>
            <a:ext cx="1747810" cy="1734525"/>
            <a:chOff x="4653650" y="1205800"/>
            <a:chExt cx="1554300" cy="1625000"/>
          </a:xfrm>
        </p:grpSpPr>
        <p:sp>
          <p:nvSpPr>
            <p:cNvPr id="212" name="Shape 212"/>
            <p:cNvSpPr/>
            <p:nvPr/>
          </p:nvSpPr>
          <p:spPr>
            <a:xfrm>
              <a:off x="5077550" y="1205800"/>
              <a:ext cx="706499" cy="70649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rot="-5400000">
              <a:off x="5077550" y="1700399"/>
              <a:ext cx="706499" cy="1554300"/>
            </a:xfrm>
            <a:prstGeom prst="flowChartDelay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4" name="Shape 214"/>
          <p:cNvSpPr txBox="1"/>
          <p:nvPr/>
        </p:nvSpPr>
        <p:spPr>
          <a:xfrm>
            <a:off x="2636876" y="848675"/>
            <a:ext cx="4568699" cy="79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endParaRPr sz="3600">
              <a:latin typeface="Gabriela"/>
              <a:ea typeface="Gabriela"/>
              <a:cs typeface="Gabriela"/>
              <a:sym typeface="Gabriela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2502176" y="1451675"/>
            <a:ext cx="4838099" cy="11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7200" b="1">
              <a:solidFill>
                <a:srgbClr val="FF625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7542375" y="1214725"/>
            <a:ext cx="1135949" cy="838475"/>
          </a:xfrm>
          <a:custGeom>
            <a:avLst/>
            <a:gdLst/>
            <a:ahLst/>
            <a:cxnLst/>
            <a:rect l="0" t="0" r="0" b="0"/>
            <a:pathLst>
              <a:path w="366" h="300" extrusionOk="0">
                <a:moveTo>
                  <a:pt x="183" y="217"/>
                </a:moveTo>
                <a:cubicBezTo>
                  <a:pt x="250" y="150"/>
                  <a:pt x="250" y="150"/>
                  <a:pt x="250" y="150"/>
                </a:cubicBezTo>
                <a:cubicBezTo>
                  <a:pt x="200" y="150"/>
                  <a:pt x="200" y="150"/>
                  <a:pt x="200" y="1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16" y="150"/>
                  <a:pt x="116" y="150"/>
                  <a:pt x="116" y="150"/>
                </a:cubicBezTo>
                <a:lnTo>
                  <a:pt x="183" y="217"/>
                </a:lnTo>
                <a:close/>
                <a:moveTo>
                  <a:pt x="333" y="0"/>
                </a:moveTo>
                <a:cubicBezTo>
                  <a:pt x="233" y="0"/>
                  <a:pt x="233" y="0"/>
                  <a:pt x="233" y="0"/>
                </a:cubicBezTo>
                <a:cubicBezTo>
                  <a:pt x="233" y="34"/>
                  <a:pt x="233" y="34"/>
                  <a:pt x="233" y="34"/>
                </a:cubicBezTo>
                <a:cubicBezTo>
                  <a:pt x="333" y="34"/>
                  <a:pt x="333" y="34"/>
                  <a:pt x="333" y="34"/>
                </a:cubicBezTo>
                <a:cubicBezTo>
                  <a:pt x="333" y="267"/>
                  <a:pt x="333" y="267"/>
                  <a:pt x="333" y="267"/>
                </a:cubicBezTo>
                <a:cubicBezTo>
                  <a:pt x="33" y="267"/>
                  <a:pt x="33" y="267"/>
                  <a:pt x="33" y="267"/>
                </a:cubicBezTo>
                <a:cubicBezTo>
                  <a:pt x="33" y="34"/>
                  <a:pt x="33" y="34"/>
                  <a:pt x="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3" y="0"/>
                  <a:pt x="133" y="0"/>
                  <a:pt x="1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85"/>
                  <a:pt x="15" y="300"/>
                  <a:pt x="33" y="300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51" y="300"/>
                  <a:pt x="366" y="285"/>
                  <a:pt x="366" y="267"/>
                </a:cubicBezTo>
                <a:cubicBezTo>
                  <a:pt x="366" y="34"/>
                  <a:pt x="366" y="34"/>
                  <a:pt x="366" y="34"/>
                </a:cubicBezTo>
                <a:cubicBezTo>
                  <a:pt x="366" y="15"/>
                  <a:pt x="351" y="0"/>
                  <a:pt x="3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Shape 217" descr="Copy of Handle With CareFlow Chart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649" y="0"/>
            <a:ext cx="4421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4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599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6251"/>
                </a:solidFill>
              </a:rPr>
              <a:t>_______ County Handle With Care Planning</a:t>
            </a:r>
            <a:br>
              <a:rPr lang="en" sz="3000" dirty="0">
                <a:solidFill>
                  <a:srgbClr val="FF6251"/>
                </a:solidFill>
              </a:rPr>
            </a:br>
            <a:r>
              <a:rPr lang="en" sz="3000" dirty="0">
                <a:solidFill>
                  <a:srgbClr val="FF6251"/>
                </a:solidFill>
              </a:rPr>
              <a:t/>
            </a:r>
            <a:br>
              <a:rPr lang="en" sz="3000" dirty="0">
                <a:solidFill>
                  <a:srgbClr val="FF6251"/>
                </a:solidFill>
              </a:rPr>
            </a:br>
            <a:r>
              <a:rPr lang="en" sz="3000" dirty="0">
                <a:solidFill>
                  <a:srgbClr val="FF6251"/>
                </a:solidFill>
              </a:rPr>
              <a:t/>
            </a:r>
            <a:br>
              <a:rPr lang="en" sz="3000" dirty="0">
                <a:solidFill>
                  <a:srgbClr val="FF6251"/>
                </a:solidFill>
              </a:rPr>
            </a:br>
            <a:endParaRPr lang="en" sz="3000" dirty="0">
              <a:solidFill>
                <a:srgbClr val="FF6251"/>
              </a:solidFill>
            </a:endParaRPr>
          </a:p>
        </p:txBody>
      </p:sp>
      <p:sp>
        <p:nvSpPr>
          <p:cNvPr id="5" name="Shape 165"/>
          <p:cNvSpPr txBox="1"/>
          <p:nvPr/>
        </p:nvSpPr>
        <p:spPr>
          <a:xfrm>
            <a:off x="429450" y="1123950"/>
            <a:ext cx="8285100" cy="368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Present to all District Superintendents.</a:t>
            </a:r>
          </a:p>
          <a:p>
            <a:pPr marL="457200" lvl="0" indent="-381000"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Engage with other major law enforcement agencies.</a:t>
            </a:r>
          </a:p>
          <a:p>
            <a:pPr marL="457200" lvl="0" indent="-381000"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Determine what the most successful means of communication will be for officers.</a:t>
            </a:r>
          </a:p>
          <a:p>
            <a:pPr marL="457200" lvl="0" indent="-381000"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Determine who the contact person will be in the schools.</a:t>
            </a:r>
          </a:p>
          <a:p>
            <a:pPr marL="457200" lvl="0" indent="-381000"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Put a communication plan in place for teachers and parents in the school districts.</a:t>
            </a:r>
          </a:p>
          <a:p>
            <a:pPr marL="457200" lvl="0" indent="-381000"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Provide Trauma Training to ALL who desire to receive it (police, school personnel, etc.)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Ensure process of Mental Health Resources for those who need it.</a:t>
            </a:r>
            <a:br>
              <a:rPr lang="en" sz="2400" dirty="0">
                <a:solidFill>
                  <a:srgbClr val="FFFFFF"/>
                </a:solidFill>
              </a:rPr>
            </a:br>
            <a:endParaRPr lang="en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0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rgbClr val="FF6251"/>
                </a:solidFill>
              </a:rPr>
              <a:t>_______ County Handle With Care Assessment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700" y="1017724"/>
            <a:ext cx="8520599" cy="3916225"/>
          </a:xfrm>
        </p:spPr>
        <p:txBody>
          <a:bodyPr/>
          <a:lstStyle/>
          <a:p>
            <a:pPr marL="457200" lvl="0" indent="-38100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sz="2400" dirty="0">
                <a:solidFill>
                  <a:srgbClr val="FFFFFF"/>
                </a:solidFill>
              </a:rPr>
              <a:t>Monthly check in with all schools that rec</a:t>
            </a:r>
            <a:r>
              <a:rPr lang="en-US" sz="2400" dirty="0" err="1">
                <a:solidFill>
                  <a:srgbClr val="FFFFFF"/>
                </a:solidFill>
              </a:rPr>
              <a:t>ei</a:t>
            </a:r>
            <a:r>
              <a:rPr lang="en" sz="2400" dirty="0">
                <a:solidFill>
                  <a:srgbClr val="FFFFFF"/>
                </a:solidFill>
              </a:rPr>
              <a:t>ved a HWC.</a:t>
            </a:r>
          </a:p>
          <a:p>
            <a:pPr marL="457200" lvl="0" indent="-38100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sz="2400" dirty="0">
                <a:solidFill>
                  <a:srgbClr val="FFFFFF"/>
                </a:solidFill>
              </a:rPr>
              <a:t>Assess the communication points and their success.</a:t>
            </a:r>
          </a:p>
          <a:p>
            <a:pPr marL="457200" lvl="0" indent="-38100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sz="2400" dirty="0">
                <a:solidFill>
                  <a:srgbClr val="FFFFFF"/>
                </a:solidFill>
              </a:rPr>
              <a:t>Obtain information about how the school managed around the notice.</a:t>
            </a:r>
          </a:p>
          <a:p>
            <a:pPr marL="457200" lvl="0" indent="-38100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sz="2400" dirty="0">
                <a:solidFill>
                  <a:srgbClr val="FFFFFF"/>
                </a:solidFill>
              </a:rPr>
              <a:t>Determine how many of the HWC youth were assessed to need a mental health referral.</a:t>
            </a:r>
          </a:p>
          <a:p>
            <a:pPr marL="457200" lvl="0" indent="-38100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sz="2400" dirty="0">
                <a:solidFill>
                  <a:srgbClr val="FFFFFF"/>
                </a:solidFill>
              </a:rPr>
              <a:t>Determine whether additional training on Trauma or Resilience is desired.</a:t>
            </a:r>
          </a:p>
          <a:p>
            <a:pPr marL="457200" lvl="0" indent="-38100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sz="2400" dirty="0">
                <a:solidFill>
                  <a:srgbClr val="FFFFFF"/>
                </a:solidFill>
              </a:rPr>
              <a:t>Full HWC assessment of functioning during summer </a:t>
            </a:r>
            <a:r>
              <a:rPr lang="en-US" sz="2400" dirty="0">
                <a:solidFill>
                  <a:srgbClr val="FFFFFF"/>
                </a:solidFill>
              </a:rPr>
              <a:t>months</a:t>
            </a:r>
            <a:r>
              <a:rPr lang="en" sz="2400" dirty="0">
                <a:solidFill>
                  <a:srgbClr val="FFFFFF"/>
                </a:solidFill>
              </a:rPr>
              <a:t>.</a:t>
            </a:r>
          </a:p>
          <a:p>
            <a:pPr marL="76200" lvl="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</a:pPr>
            <a:endParaRPr lang="en" sz="2400" dirty="0">
              <a:solidFill>
                <a:srgbClr val="FFFFFF"/>
              </a:solidFill>
            </a:endParaRPr>
          </a:p>
          <a:p>
            <a:pPr marL="76200" lvl="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</a:pPr>
            <a:endParaRPr lang="en" sz="2400" dirty="0">
              <a:solidFill>
                <a:srgbClr val="FFFFFF"/>
              </a:solidFill>
            </a:endParaRPr>
          </a:p>
          <a:p>
            <a:pPr marL="457200" lvl="0" indent="-381000">
              <a:lnSpc>
                <a:spcPct val="100000"/>
              </a:lnSpc>
              <a:buClr>
                <a:srgbClr val="FFFFFF"/>
              </a:buClr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0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-35425" y="148175"/>
            <a:ext cx="9144000" cy="81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6251"/>
                </a:solidFill>
              </a:rPr>
              <a:t>Resources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88050" y="818450"/>
            <a:ext cx="8551200" cy="37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Video: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Through Our Eyes: Children, Violence, and Trauma—Introduction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Website: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chemeClr val="lt1"/>
                </a:solidFill>
              </a:rPr>
              <a:t>Helping Traumatized Children Learn</a:t>
            </a:r>
            <a:r>
              <a:rPr lang="en" sz="1800" dirty="0">
                <a:solidFill>
                  <a:schemeClr val="lt1"/>
                </a:solidFill>
              </a:rPr>
              <a:t/>
            </a:r>
            <a:br>
              <a:rPr lang="en" sz="1800" dirty="0">
                <a:solidFill>
                  <a:schemeClr val="lt1"/>
                </a:solidFill>
              </a:rPr>
            </a:br>
            <a:r>
              <a:rPr lang="en" sz="1800" dirty="0">
                <a:solidFill>
                  <a:schemeClr val="lt1"/>
                </a:solidFill>
              </a:rPr>
              <a:t>Following is a link to a great website for helping traumatized children learn. </a:t>
            </a:r>
            <a:br>
              <a:rPr lang="en" sz="1800" dirty="0">
                <a:solidFill>
                  <a:schemeClr val="lt1"/>
                </a:solidFill>
              </a:rPr>
            </a:br>
            <a:r>
              <a:rPr lang="en" sz="1800" u="sng" dirty="0">
                <a:solidFill>
                  <a:schemeClr val="hlink"/>
                </a:solidFill>
                <a:hlinkClick r:id="rId4"/>
              </a:rPr>
              <a:t>http://traumasensitiveschools.org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Article: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Educational Leadership September 2016 | Volume 74 | Number 1 </a:t>
            </a:r>
            <a:br>
              <a:rPr lang="en" sz="1800" dirty="0">
                <a:solidFill>
                  <a:schemeClr val="lt1"/>
                </a:solidFill>
              </a:rPr>
            </a:br>
            <a:r>
              <a:rPr lang="en" sz="1800" dirty="0">
                <a:solidFill>
                  <a:schemeClr val="lt1"/>
                </a:solidFill>
              </a:rPr>
              <a:t>Relationships First Pages 28-32</a:t>
            </a:r>
            <a:br>
              <a:rPr lang="en" sz="1800" dirty="0">
                <a:solidFill>
                  <a:schemeClr val="lt1"/>
                </a:solidFill>
              </a:rPr>
            </a:br>
            <a:r>
              <a:rPr lang="en" sz="1800" u="sng" dirty="0">
                <a:solidFill>
                  <a:schemeClr val="lt1"/>
                </a:solidFill>
              </a:rPr>
              <a:t>The Trauma-Sensitive Teacher</a:t>
            </a:r>
            <a:r>
              <a:rPr lang="en" sz="1800" dirty="0">
                <a:solidFill>
                  <a:schemeClr val="lt1"/>
                </a:solidFill>
              </a:rPr>
              <a:t> by Susan E. Craig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08441" y="1827212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82257" y="3167091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105825" y="110350"/>
            <a:ext cx="9038100" cy="11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4800" b="1" dirty="0">
                <a:solidFill>
                  <a:srgbClr val="0000FF"/>
                </a:solidFill>
                <a:highlight>
                  <a:srgbClr val="EF5A35"/>
                </a:highlight>
                <a:latin typeface="Courgette"/>
                <a:ea typeface="Courgette"/>
                <a:cs typeface="Courgette"/>
                <a:sym typeface="Courgette"/>
              </a:rPr>
              <a:t>The Handle with Care Committee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-32575" y="1018425"/>
            <a:ext cx="22437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DHHS</a:t>
            </a: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zoe Lyons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760801" y="1200150"/>
            <a:ext cx="1564736" cy="517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JpD</a:t>
            </a: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Adam Williams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330225" y="981300"/>
            <a:ext cx="195835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Northwest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Michelle McBean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044824" y="1200150"/>
            <a:ext cx="1813175" cy="565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Blackman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Scott Grajewski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9698" y="4347011"/>
            <a:ext cx="1696222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Northwest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Cari Bushinski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665240" y="4474031"/>
            <a:ext cx="1826237" cy="5639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JCISD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Janelle Buchler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367320" y="4532106"/>
            <a:ext cx="2082588" cy="56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F</a:t>
            </a:r>
            <a:r>
              <a:rPr lang="en" b="1" dirty="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sca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Bob Powell</a:t>
            </a: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7156625" y="4355434"/>
            <a:ext cx="1776550" cy="640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CFH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Sara Benedetto </a:t>
            </a:r>
          </a:p>
        </p:txBody>
      </p:sp>
      <p:sp>
        <p:nvSpPr>
          <p:cNvPr id="239" name="Shape 239"/>
          <p:cNvSpPr/>
          <p:nvPr/>
        </p:nvSpPr>
        <p:spPr>
          <a:xfrm>
            <a:off x="2081060" y="3194933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985919" y="1827212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782533" y="1855057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7156625" y="1845775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5448981" y="1875426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6643625" y="981301"/>
            <a:ext cx="2140500" cy="526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JPS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William Patterson</a:t>
            </a:r>
          </a:p>
        </p:txBody>
      </p:sp>
      <p:sp>
        <p:nvSpPr>
          <p:cNvPr id="245" name="Shape 245"/>
          <p:cNvSpPr/>
          <p:nvPr/>
        </p:nvSpPr>
        <p:spPr>
          <a:xfrm>
            <a:off x="5810854" y="3248856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449908" y="3252137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 descr="Man, Male, Silhouette, Human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537" y="1923683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Man, Male, Silhouette, Human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723" y="2004462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Man, Male, Silhouette, Human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250" y="1903924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Man, Male, Silhouette, Human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491" y="3427214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Lady, Woman, Restroom, Girl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682" y="3335609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Lady, Woman, Restroom, Girl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170" y="1979550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 descr="Lady, Woman, Restroom, Girl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894" y="3291502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Lady, Woman, Restroom, Girl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78" y="1936587"/>
            <a:ext cx="455225" cy="9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Lady, Woman, Restroom, Girl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9545" y="3389413"/>
            <a:ext cx="455225" cy="9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246"/>
          <p:cNvSpPr/>
          <p:nvPr/>
        </p:nvSpPr>
        <p:spPr>
          <a:xfrm>
            <a:off x="4067624" y="3242353"/>
            <a:ext cx="11145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" name="Shape 255" descr="Lady, Woman, Restroom, Girl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262" y="3358231"/>
            <a:ext cx="455225" cy="9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238"/>
          <p:cNvSpPr txBox="1"/>
          <p:nvPr/>
        </p:nvSpPr>
        <p:spPr>
          <a:xfrm>
            <a:off x="3426831" y="4296291"/>
            <a:ext cx="2338892" cy="640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</a:t>
            </a: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ifeways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E</a:t>
            </a:r>
            <a:r>
              <a:rPr lang="en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lizabeth knoblauch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Shape 260"/>
          <p:cNvGrpSpPr/>
          <p:nvPr/>
        </p:nvGrpSpPr>
        <p:grpSpPr>
          <a:xfrm>
            <a:off x="2306723" y="3427237"/>
            <a:ext cx="2177574" cy="2276625"/>
            <a:chOff x="4653650" y="1205800"/>
            <a:chExt cx="1554300" cy="1625000"/>
          </a:xfrm>
        </p:grpSpPr>
        <p:sp>
          <p:nvSpPr>
            <p:cNvPr id="261" name="Shape 261"/>
            <p:cNvSpPr/>
            <p:nvPr/>
          </p:nvSpPr>
          <p:spPr>
            <a:xfrm>
              <a:off x="5077550" y="1205800"/>
              <a:ext cx="706500" cy="706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rot="-5400000">
              <a:off x="5077550" y="1700400"/>
              <a:ext cx="706500" cy="1554300"/>
            </a:xfrm>
            <a:prstGeom prst="flowChartDelay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3" name="Shape 263"/>
          <p:cNvSpPr/>
          <p:nvPr/>
        </p:nvSpPr>
        <p:spPr>
          <a:xfrm>
            <a:off x="2377376" y="120650"/>
            <a:ext cx="5087700" cy="3306600"/>
          </a:xfrm>
          <a:prstGeom prst="wedgeEllipseCallout">
            <a:avLst>
              <a:gd name="adj1" fmla="val -18683"/>
              <a:gd name="adj2" fmla="val 6087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2636876" y="848675"/>
            <a:ext cx="4568700" cy="7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>
              <a:latin typeface="Gabriela"/>
              <a:ea typeface="Gabriela"/>
              <a:cs typeface="Gabriela"/>
              <a:sym typeface="Gabriela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537476" y="1148275"/>
            <a:ext cx="4838100" cy="11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solidFill>
                  <a:srgbClr val="FF625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Questions?</a:t>
            </a:r>
          </a:p>
        </p:txBody>
      </p:sp>
      <p:grpSp>
        <p:nvGrpSpPr>
          <p:cNvPr id="266" name="Shape 266"/>
          <p:cNvGrpSpPr/>
          <p:nvPr/>
        </p:nvGrpSpPr>
        <p:grpSpPr>
          <a:xfrm>
            <a:off x="456225" y="3276189"/>
            <a:ext cx="1886232" cy="1408792"/>
            <a:chOff x="1549457" y="1005300"/>
            <a:chExt cx="1064465" cy="1012500"/>
          </a:xfrm>
        </p:grpSpPr>
        <p:sp>
          <p:nvSpPr>
            <p:cNvPr id="267" name="Shape 267"/>
            <p:cNvSpPr/>
            <p:nvPr/>
          </p:nvSpPr>
          <p:spPr>
            <a:xfrm>
              <a:off x="2107683" y="1005300"/>
              <a:ext cx="213300" cy="101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17362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2346923" y="1632144"/>
              <a:ext cx="267000" cy="372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25671"/>
                  </a:lnTo>
                  <a:lnTo>
                    <a:pt x="0" y="0"/>
                  </a:lnTo>
                  <a:close/>
                  <a:moveTo>
                    <a:pt x="48333" y="94328"/>
                  </a:moveTo>
                  <a:lnTo>
                    <a:pt x="12500" y="85373"/>
                  </a:lnTo>
                  <a:lnTo>
                    <a:pt x="12500" y="63880"/>
                  </a:lnTo>
                  <a:lnTo>
                    <a:pt x="48333" y="72835"/>
                  </a:lnTo>
                  <a:lnTo>
                    <a:pt x="48333" y="94328"/>
                  </a:lnTo>
                  <a:close/>
                  <a:moveTo>
                    <a:pt x="48333" y="55522"/>
                  </a:moveTo>
                  <a:lnTo>
                    <a:pt x="12500" y="47164"/>
                  </a:lnTo>
                  <a:lnTo>
                    <a:pt x="12500" y="25671"/>
                  </a:lnTo>
                  <a:lnTo>
                    <a:pt x="48333" y="34029"/>
                  </a:lnTo>
                  <a:lnTo>
                    <a:pt x="48333" y="55522"/>
                  </a:lnTo>
                  <a:close/>
                  <a:moveTo>
                    <a:pt x="95833" y="102686"/>
                  </a:moveTo>
                  <a:lnTo>
                    <a:pt x="60000" y="98507"/>
                  </a:lnTo>
                  <a:lnTo>
                    <a:pt x="60000" y="72835"/>
                  </a:lnTo>
                  <a:lnTo>
                    <a:pt x="95833" y="85373"/>
                  </a:lnTo>
                  <a:lnTo>
                    <a:pt x="95833" y="102686"/>
                  </a:lnTo>
                  <a:close/>
                  <a:moveTo>
                    <a:pt x="95833" y="63880"/>
                  </a:moveTo>
                  <a:lnTo>
                    <a:pt x="60000" y="55522"/>
                  </a:lnTo>
                  <a:lnTo>
                    <a:pt x="60000" y="34029"/>
                  </a:lnTo>
                  <a:lnTo>
                    <a:pt x="95833" y="42985"/>
                  </a:lnTo>
                  <a:lnTo>
                    <a:pt x="95833" y="63880"/>
                  </a:lnTo>
                  <a:lnTo>
                    <a:pt x="95833" y="638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1549457" y="1005300"/>
              <a:ext cx="532200" cy="101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64" y="20439"/>
                  </a:moveTo>
                  <a:lnTo>
                    <a:pt x="56864" y="88351"/>
                  </a:lnTo>
                  <a:lnTo>
                    <a:pt x="48083" y="91648"/>
                  </a:lnTo>
                  <a:lnTo>
                    <a:pt x="48083" y="69450"/>
                  </a:lnTo>
                  <a:lnTo>
                    <a:pt x="45156" y="69450"/>
                  </a:lnTo>
                  <a:lnTo>
                    <a:pt x="45156" y="47472"/>
                  </a:lnTo>
                  <a:lnTo>
                    <a:pt x="2926" y="56923"/>
                  </a:lnTo>
                  <a:lnTo>
                    <a:pt x="2926" y="78901"/>
                  </a:lnTo>
                  <a:lnTo>
                    <a:pt x="0" y="78901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0"/>
                  </a:lnTo>
                  <a:lnTo>
                    <a:pt x="56864" y="20439"/>
                  </a:lnTo>
                  <a:close/>
                  <a:moveTo>
                    <a:pt x="5853" y="61538"/>
                  </a:moveTo>
                  <a:lnTo>
                    <a:pt x="20905" y="58461"/>
                  </a:lnTo>
                  <a:lnTo>
                    <a:pt x="20905" y="66373"/>
                  </a:lnTo>
                  <a:lnTo>
                    <a:pt x="5853" y="69450"/>
                  </a:lnTo>
                  <a:lnTo>
                    <a:pt x="5853" y="61538"/>
                  </a:lnTo>
                  <a:close/>
                  <a:moveTo>
                    <a:pt x="9198" y="75824"/>
                  </a:moveTo>
                  <a:lnTo>
                    <a:pt x="20905" y="72747"/>
                  </a:lnTo>
                  <a:lnTo>
                    <a:pt x="20905" y="80439"/>
                  </a:lnTo>
                  <a:lnTo>
                    <a:pt x="9198" y="83736"/>
                  </a:lnTo>
                  <a:lnTo>
                    <a:pt x="9198" y="75824"/>
                  </a:lnTo>
                  <a:close/>
                  <a:moveTo>
                    <a:pt x="20905" y="105714"/>
                  </a:moveTo>
                  <a:lnTo>
                    <a:pt x="9198" y="109010"/>
                  </a:lnTo>
                  <a:lnTo>
                    <a:pt x="9198" y="101098"/>
                  </a:lnTo>
                  <a:lnTo>
                    <a:pt x="20905" y="97802"/>
                  </a:lnTo>
                  <a:lnTo>
                    <a:pt x="20905" y="105714"/>
                  </a:lnTo>
                  <a:close/>
                  <a:moveTo>
                    <a:pt x="20905" y="93186"/>
                  </a:moveTo>
                  <a:lnTo>
                    <a:pt x="9198" y="96263"/>
                  </a:lnTo>
                  <a:lnTo>
                    <a:pt x="9198" y="88351"/>
                  </a:lnTo>
                  <a:lnTo>
                    <a:pt x="20905" y="85274"/>
                  </a:lnTo>
                  <a:lnTo>
                    <a:pt x="20905" y="93186"/>
                  </a:lnTo>
                  <a:close/>
                  <a:moveTo>
                    <a:pt x="23832" y="56923"/>
                  </a:moveTo>
                  <a:lnTo>
                    <a:pt x="35958" y="53626"/>
                  </a:lnTo>
                  <a:lnTo>
                    <a:pt x="35958" y="61538"/>
                  </a:lnTo>
                  <a:lnTo>
                    <a:pt x="23832" y="66373"/>
                  </a:lnTo>
                  <a:lnTo>
                    <a:pt x="23832" y="56923"/>
                  </a:lnTo>
                  <a:close/>
                  <a:moveTo>
                    <a:pt x="23832" y="70989"/>
                  </a:moveTo>
                  <a:lnTo>
                    <a:pt x="38885" y="67912"/>
                  </a:lnTo>
                  <a:lnTo>
                    <a:pt x="38885" y="75824"/>
                  </a:lnTo>
                  <a:lnTo>
                    <a:pt x="23832" y="78901"/>
                  </a:lnTo>
                  <a:lnTo>
                    <a:pt x="23832" y="70989"/>
                  </a:lnTo>
                  <a:close/>
                  <a:moveTo>
                    <a:pt x="38885" y="102637"/>
                  </a:moveTo>
                  <a:lnTo>
                    <a:pt x="27177" y="105714"/>
                  </a:lnTo>
                  <a:lnTo>
                    <a:pt x="27177" y="96263"/>
                  </a:lnTo>
                  <a:lnTo>
                    <a:pt x="38885" y="93186"/>
                  </a:lnTo>
                  <a:lnTo>
                    <a:pt x="38885" y="102637"/>
                  </a:lnTo>
                  <a:close/>
                  <a:moveTo>
                    <a:pt x="38885" y="88351"/>
                  </a:moveTo>
                  <a:lnTo>
                    <a:pt x="27177" y="91648"/>
                  </a:lnTo>
                  <a:lnTo>
                    <a:pt x="27177" y="83736"/>
                  </a:lnTo>
                  <a:lnTo>
                    <a:pt x="38885" y="80439"/>
                  </a:lnTo>
                  <a:lnTo>
                    <a:pt x="38885" y="88351"/>
                  </a:lnTo>
                  <a:close/>
                  <a:moveTo>
                    <a:pt x="84041" y="90109"/>
                  </a:moveTo>
                  <a:lnTo>
                    <a:pt x="66062" y="96263"/>
                  </a:lnTo>
                  <a:lnTo>
                    <a:pt x="66062" y="86813"/>
                  </a:lnTo>
                  <a:lnTo>
                    <a:pt x="84041" y="80439"/>
                  </a:lnTo>
                  <a:lnTo>
                    <a:pt x="84041" y="90109"/>
                  </a:lnTo>
                  <a:close/>
                  <a:moveTo>
                    <a:pt x="84041" y="74285"/>
                  </a:moveTo>
                  <a:lnTo>
                    <a:pt x="66062" y="80439"/>
                  </a:lnTo>
                  <a:lnTo>
                    <a:pt x="66062" y="72747"/>
                  </a:lnTo>
                  <a:lnTo>
                    <a:pt x="84041" y="64835"/>
                  </a:lnTo>
                  <a:lnTo>
                    <a:pt x="84041" y="74285"/>
                  </a:lnTo>
                  <a:close/>
                  <a:moveTo>
                    <a:pt x="84041" y="59999"/>
                  </a:moveTo>
                  <a:lnTo>
                    <a:pt x="66062" y="64835"/>
                  </a:lnTo>
                  <a:lnTo>
                    <a:pt x="66062" y="56923"/>
                  </a:lnTo>
                  <a:lnTo>
                    <a:pt x="84041" y="50549"/>
                  </a:lnTo>
                  <a:lnTo>
                    <a:pt x="84041" y="59999"/>
                  </a:lnTo>
                  <a:close/>
                  <a:moveTo>
                    <a:pt x="84041" y="44175"/>
                  </a:moveTo>
                  <a:lnTo>
                    <a:pt x="66062" y="50549"/>
                  </a:lnTo>
                  <a:lnTo>
                    <a:pt x="66062" y="41098"/>
                  </a:lnTo>
                  <a:lnTo>
                    <a:pt x="84041" y="34725"/>
                  </a:lnTo>
                  <a:lnTo>
                    <a:pt x="84041" y="44175"/>
                  </a:lnTo>
                  <a:close/>
                  <a:moveTo>
                    <a:pt x="84041" y="28351"/>
                  </a:moveTo>
                  <a:lnTo>
                    <a:pt x="66062" y="34725"/>
                  </a:lnTo>
                  <a:lnTo>
                    <a:pt x="66062" y="25274"/>
                  </a:lnTo>
                  <a:lnTo>
                    <a:pt x="84041" y="18901"/>
                  </a:lnTo>
                  <a:lnTo>
                    <a:pt x="84041" y="28351"/>
                  </a:lnTo>
                  <a:close/>
                  <a:moveTo>
                    <a:pt x="110801" y="82197"/>
                  </a:moveTo>
                  <a:lnTo>
                    <a:pt x="89895" y="88351"/>
                  </a:lnTo>
                  <a:lnTo>
                    <a:pt x="89895" y="78901"/>
                  </a:lnTo>
                  <a:lnTo>
                    <a:pt x="110801" y="70989"/>
                  </a:lnTo>
                  <a:lnTo>
                    <a:pt x="110801" y="82197"/>
                  </a:lnTo>
                  <a:close/>
                  <a:moveTo>
                    <a:pt x="110801" y="66373"/>
                  </a:moveTo>
                  <a:lnTo>
                    <a:pt x="89895" y="72747"/>
                  </a:lnTo>
                  <a:lnTo>
                    <a:pt x="89895" y="63076"/>
                  </a:lnTo>
                  <a:lnTo>
                    <a:pt x="110801" y="55384"/>
                  </a:lnTo>
                  <a:lnTo>
                    <a:pt x="110801" y="66373"/>
                  </a:lnTo>
                  <a:close/>
                  <a:moveTo>
                    <a:pt x="110801" y="50549"/>
                  </a:moveTo>
                  <a:lnTo>
                    <a:pt x="89895" y="56923"/>
                  </a:lnTo>
                  <a:lnTo>
                    <a:pt x="89895" y="47472"/>
                  </a:lnTo>
                  <a:lnTo>
                    <a:pt x="110801" y="39560"/>
                  </a:lnTo>
                  <a:lnTo>
                    <a:pt x="110801" y="50549"/>
                  </a:lnTo>
                  <a:close/>
                  <a:moveTo>
                    <a:pt x="110801" y="34725"/>
                  </a:moveTo>
                  <a:lnTo>
                    <a:pt x="89895" y="41098"/>
                  </a:lnTo>
                  <a:lnTo>
                    <a:pt x="89895" y="31648"/>
                  </a:lnTo>
                  <a:lnTo>
                    <a:pt x="110801" y="25274"/>
                  </a:lnTo>
                  <a:lnTo>
                    <a:pt x="110801" y="34725"/>
                  </a:lnTo>
                  <a:close/>
                  <a:moveTo>
                    <a:pt x="110801" y="18901"/>
                  </a:moveTo>
                  <a:lnTo>
                    <a:pt x="89895" y="25274"/>
                  </a:lnTo>
                  <a:lnTo>
                    <a:pt x="89895" y="15824"/>
                  </a:lnTo>
                  <a:lnTo>
                    <a:pt x="110801" y="9450"/>
                  </a:lnTo>
                  <a:lnTo>
                    <a:pt x="110801" y="189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606775" y="351550"/>
            <a:ext cx="8170200" cy="9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ECB883"/>
                </a:solidFill>
                <a:latin typeface="Lobster"/>
                <a:ea typeface="Lobster"/>
                <a:cs typeface="Lobster"/>
                <a:sym typeface="Lobster"/>
              </a:rPr>
              <a:t>A recent national survey of the incidence and prevalence of children’s exposure to violence and trauma revealed that :.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0" y="1904825"/>
            <a:ext cx="9144000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500">
                <a:solidFill>
                  <a:srgbClr val="E06666"/>
                </a:solidFill>
                <a:latin typeface="Holtwood One SC"/>
                <a:ea typeface="Holtwood One SC"/>
                <a:cs typeface="Holtwood One SC"/>
                <a:sym typeface="Holtwood One SC"/>
              </a:rPr>
              <a:t>60%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52774" y="3521050"/>
            <a:ext cx="8318400" cy="9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3600">
                <a:solidFill>
                  <a:srgbClr val="ECB883"/>
                </a:solidFill>
                <a:latin typeface="Lobster"/>
                <a:ea typeface="Lobster"/>
                <a:cs typeface="Lobster"/>
                <a:sym typeface="Lobster"/>
              </a:rPr>
              <a:t>Of American children have been exposed to violence, crime and abuse.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88050" y="2736325"/>
            <a:ext cx="8170200" cy="9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ECB883"/>
                </a:solidFill>
                <a:latin typeface="Lobster"/>
                <a:ea typeface="Lobster"/>
                <a:cs typeface="Lobster"/>
                <a:sym typeface="Lobster"/>
              </a:rPr>
              <a:t>Of children in the United States were direct victims of two or more violent acts.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-63500" y="437275"/>
            <a:ext cx="9144000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500">
                <a:solidFill>
                  <a:srgbClr val="E06666"/>
                </a:solidFill>
                <a:latin typeface="Holtwood One SC"/>
                <a:ea typeface="Holtwood One SC"/>
                <a:cs typeface="Holtwood One SC"/>
                <a:sym typeface="Holtwood One SC"/>
              </a:rPr>
              <a:t>40%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06699" y="2626550"/>
            <a:ext cx="8318400" cy="9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3600">
              <a:solidFill>
                <a:srgbClr val="ECB88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24500" y="1053700"/>
            <a:ext cx="9144000" cy="106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FF6251"/>
                </a:solidFill>
              </a:rPr>
              <a:t>What is Trauma?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84300" y="2975600"/>
            <a:ext cx="9144000" cy="111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200">
                <a:solidFill>
                  <a:srgbClr val="FFFFFF"/>
                </a:solidFill>
              </a:rPr>
              <a:t>Why is it important?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... Road, Nature, Teddy, Child"/>
          <p:cNvPicPr preferRelativeResize="0"/>
          <p:nvPr/>
        </p:nvPicPr>
        <p:blipFill rotWithShape="1">
          <a:blip r:embed="rId3">
            <a:alphaModFix/>
          </a:blip>
          <a:srcRect t="4145" b="4145"/>
          <a:stretch/>
        </p:blipFill>
        <p:spPr>
          <a:xfrm>
            <a:off x="0" y="0"/>
            <a:ext cx="9144004" cy="562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1426050" y="1058500"/>
            <a:ext cx="6291900" cy="3508499"/>
          </a:xfrm>
          <a:prstGeom prst="roundRect">
            <a:avLst>
              <a:gd name="adj" fmla="val 16667"/>
            </a:avLst>
          </a:prstGeom>
          <a:solidFill>
            <a:srgbClr val="000000">
              <a:alpha val="564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1426050" y="1274075"/>
            <a:ext cx="6291900" cy="11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54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426050" y="2232975"/>
            <a:ext cx="6291900" cy="11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4000" u="sng" dirty="0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4"/>
              </a:rPr>
              <a:t>Through our Eyes: Children, Violence and Trauma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426050" y="3191875"/>
            <a:ext cx="6291900" cy="11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54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621875" y="151775"/>
            <a:ext cx="5862300" cy="16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Handle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765774" y="1541725"/>
            <a:ext cx="5588700" cy="16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0">
                <a:solidFill>
                  <a:srgbClr val="0000FF"/>
                </a:solidFill>
                <a:latin typeface="Ultra"/>
                <a:ea typeface="Ultra"/>
                <a:cs typeface="Ultra"/>
                <a:sym typeface="Ultra"/>
              </a:rPr>
              <a:t>With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995325" y="2737550"/>
            <a:ext cx="4148700" cy="15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Care.</a:t>
            </a:r>
          </a:p>
        </p:txBody>
      </p:sp>
      <p:sp>
        <p:nvSpPr>
          <p:cNvPr id="145" name="Shape 145"/>
          <p:cNvSpPr/>
          <p:nvPr/>
        </p:nvSpPr>
        <p:spPr>
          <a:xfrm>
            <a:off x="3933815" y="3985647"/>
            <a:ext cx="481709" cy="534950"/>
          </a:xfrm>
          <a:custGeom>
            <a:avLst/>
            <a:gdLst/>
            <a:ahLst/>
            <a:cxnLst/>
            <a:rect l="0" t="0" r="0" b="0"/>
            <a:pathLst>
              <a:path w="300" h="333" extrusionOk="0">
                <a:moveTo>
                  <a:pt x="150" y="0"/>
                </a:moveTo>
                <a:cubicBezTo>
                  <a:pt x="168" y="0"/>
                  <a:pt x="183" y="15"/>
                  <a:pt x="183" y="33"/>
                </a:cubicBezTo>
                <a:cubicBezTo>
                  <a:pt x="183" y="51"/>
                  <a:pt x="168" y="66"/>
                  <a:pt x="150" y="66"/>
                </a:cubicBezTo>
                <a:cubicBezTo>
                  <a:pt x="131" y="66"/>
                  <a:pt x="116" y="51"/>
                  <a:pt x="116" y="33"/>
                </a:cubicBezTo>
                <a:cubicBezTo>
                  <a:pt x="116" y="15"/>
                  <a:pt x="131" y="0"/>
                  <a:pt x="150" y="0"/>
                </a:cubicBezTo>
                <a:close/>
                <a:moveTo>
                  <a:pt x="3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33" y="233"/>
                  <a:pt x="133" y="233"/>
                  <a:pt x="133" y="2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83"/>
                  <a:pt x="0" y="83"/>
                  <a:pt x="0" y="83"/>
                </a:cubicBezTo>
                <a:cubicBezTo>
                  <a:pt x="300" y="83"/>
                  <a:pt x="300" y="83"/>
                  <a:pt x="300" y="83"/>
                </a:cubicBezTo>
                <a:lnTo>
                  <a:pt x="300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421150" y="3854837"/>
            <a:ext cx="268288" cy="268288"/>
          </a:xfrm>
          <a:custGeom>
            <a:avLst/>
            <a:gdLst/>
            <a:ahLst/>
            <a:cxnLst/>
            <a:rect l="0" t="0" r="0" b="0"/>
            <a:pathLst>
              <a:path w="266" h="267" extrusionOk="0">
                <a:moveTo>
                  <a:pt x="133" y="32"/>
                </a:moveTo>
                <a:cubicBezTo>
                  <a:pt x="153" y="32"/>
                  <a:pt x="168" y="47"/>
                  <a:pt x="168" y="67"/>
                </a:cubicBezTo>
                <a:cubicBezTo>
                  <a:pt x="168" y="87"/>
                  <a:pt x="153" y="102"/>
                  <a:pt x="133" y="102"/>
                </a:cubicBezTo>
                <a:cubicBezTo>
                  <a:pt x="113" y="102"/>
                  <a:pt x="98" y="87"/>
                  <a:pt x="98" y="67"/>
                </a:cubicBezTo>
                <a:cubicBezTo>
                  <a:pt x="98" y="47"/>
                  <a:pt x="113" y="32"/>
                  <a:pt x="133" y="32"/>
                </a:cubicBezTo>
                <a:moveTo>
                  <a:pt x="133" y="182"/>
                </a:moveTo>
                <a:cubicBezTo>
                  <a:pt x="183" y="182"/>
                  <a:pt x="235" y="207"/>
                  <a:pt x="235" y="217"/>
                </a:cubicBezTo>
                <a:cubicBezTo>
                  <a:pt x="235" y="235"/>
                  <a:pt x="235" y="235"/>
                  <a:pt x="235" y="235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17"/>
                  <a:pt x="31" y="217"/>
                  <a:pt x="31" y="217"/>
                </a:cubicBezTo>
                <a:cubicBezTo>
                  <a:pt x="31" y="207"/>
                  <a:pt x="83" y="182"/>
                  <a:pt x="133" y="182"/>
                </a:cubicBezTo>
                <a:moveTo>
                  <a:pt x="133" y="0"/>
                </a:moveTo>
                <a:cubicBezTo>
                  <a:pt x="96" y="0"/>
                  <a:pt x="66" y="30"/>
                  <a:pt x="66" y="67"/>
                </a:cubicBezTo>
                <a:cubicBezTo>
                  <a:pt x="66" y="103"/>
                  <a:pt x="96" y="133"/>
                  <a:pt x="133" y="133"/>
                </a:cubicBezTo>
                <a:cubicBezTo>
                  <a:pt x="170" y="133"/>
                  <a:pt x="200" y="103"/>
                  <a:pt x="200" y="67"/>
                </a:cubicBezTo>
                <a:cubicBezTo>
                  <a:pt x="200" y="30"/>
                  <a:pt x="170" y="0"/>
                  <a:pt x="133" y="0"/>
                </a:cubicBezTo>
                <a:close/>
                <a:moveTo>
                  <a:pt x="133" y="150"/>
                </a:moveTo>
                <a:cubicBezTo>
                  <a:pt x="88" y="150"/>
                  <a:pt x="0" y="172"/>
                  <a:pt x="0" y="217"/>
                </a:cubicBezTo>
                <a:cubicBezTo>
                  <a:pt x="0" y="267"/>
                  <a:pt x="0" y="267"/>
                  <a:pt x="0" y="267"/>
                </a:cubicBezTo>
                <a:cubicBezTo>
                  <a:pt x="266" y="267"/>
                  <a:pt x="266" y="267"/>
                  <a:pt x="266" y="267"/>
                </a:cubicBezTo>
                <a:cubicBezTo>
                  <a:pt x="266" y="217"/>
                  <a:pt x="266" y="217"/>
                  <a:pt x="266" y="217"/>
                </a:cubicBezTo>
                <a:cubicBezTo>
                  <a:pt x="266" y="172"/>
                  <a:pt x="178" y="150"/>
                  <a:pt x="133" y="1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11550" y="2264365"/>
            <a:ext cx="3005575" cy="3005574"/>
          </a:xfrm>
          <a:custGeom>
            <a:avLst/>
            <a:gdLst/>
            <a:ahLst/>
            <a:cxnLst/>
            <a:rect l="0" t="0" r="0" b="0"/>
            <a:pathLst>
              <a:path w="266" h="267" extrusionOk="0">
                <a:moveTo>
                  <a:pt x="133" y="32"/>
                </a:moveTo>
                <a:cubicBezTo>
                  <a:pt x="153" y="32"/>
                  <a:pt x="168" y="47"/>
                  <a:pt x="168" y="67"/>
                </a:cubicBezTo>
                <a:cubicBezTo>
                  <a:pt x="168" y="87"/>
                  <a:pt x="153" y="102"/>
                  <a:pt x="133" y="102"/>
                </a:cubicBezTo>
                <a:cubicBezTo>
                  <a:pt x="113" y="102"/>
                  <a:pt x="98" y="87"/>
                  <a:pt x="98" y="67"/>
                </a:cubicBezTo>
                <a:cubicBezTo>
                  <a:pt x="98" y="47"/>
                  <a:pt x="113" y="32"/>
                  <a:pt x="133" y="32"/>
                </a:cubicBezTo>
                <a:moveTo>
                  <a:pt x="133" y="182"/>
                </a:moveTo>
                <a:cubicBezTo>
                  <a:pt x="183" y="182"/>
                  <a:pt x="235" y="207"/>
                  <a:pt x="235" y="217"/>
                </a:cubicBezTo>
                <a:cubicBezTo>
                  <a:pt x="235" y="235"/>
                  <a:pt x="235" y="235"/>
                  <a:pt x="235" y="235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17"/>
                  <a:pt x="31" y="217"/>
                  <a:pt x="31" y="217"/>
                </a:cubicBezTo>
                <a:cubicBezTo>
                  <a:pt x="31" y="207"/>
                  <a:pt x="83" y="182"/>
                  <a:pt x="133" y="182"/>
                </a:cubicBezTo>
                <a:moveTo>
                  <a:pt x="133" y="0"/>
                </a:moveTo>
                <a:cubicBezTo>
                  <a:pt x="96" y="0"/>
                  <a:pt x="66" y="30"/>
                  <a:pt x="66" y="67"/>
                </a:cubicBezTo>
                <a:cubicBezTo>
                  <a:pt x="66" y="103"/>
                  <a:pt x="96" y="133"/>
                  <a:pt x="133" y="133"/>
                </a:cubicBezTo>
                <a:cubicBezTo>
                  <a:pt x="170" y="133"/>
                  <a:pt x="200" y="103"/>
                  <a:pt x="200" y="67"/>
                </a:cubicBezTo>
                <a:cubicBezTo>
                  <a:pt x="200" y="30"/>
                  <a:pt x="170" y="0"/>
                  <a:pt x="133" y="0"/>
                </a:cubicBezTo>
                <a:close/>
                <a:moveTo>
                  <a:pt x="133" y="150"/>
                </a:moveTo>
                <a:cubicBezTo>
                  <a:pt x="88" y="150"/>
                  <a:pt x="0" y="172"/>
                  <a:pt x="0" y="217"/>
                </a:cubicBezTo>
                <a:cubicBezTo>
                  <a:pt x="0" y="267"/>
                  <a:pt x="0" y="267"/>
                  <a:pt x="0" y="267"/>
                </a:cubicBezTo>
                <a:cubicBezTo>
                  <a:pt x="266" y="267"/>
                  <a:pt x="266" y="267"/>
                  <a:pt x="266" y="267"/>
                </a:cubicBezTo>
                <a:cubicBezTo>
                  <a:pt x="266" y="217"/>
                  <a:pt x="266" y="217"/>
                  <a:pt x="266" y="217"/>
                </a:cubicBezTo>
                <a:cubicBezTo>
                  <a:pt x="266" y="172"/>
                  <a:pt x="178" y="150"/>
                  <a:pt x="133" y="1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3924975" y="115450"/>
            <a:ext cx="3707700" cy="2680799"/>
          </a:xfrm>
          <a:prstGeom prst="cloudCallout">
            <a:avLst>
              <a:gd name="adj1" fmla="val -72307"/>
              <a:gd name="adj2" fmla="val 65959"/>
            </a:avLst>
          </a:prstGeom>
          <a:noFill/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330818" y="577039"/>
            <a:ext cx="1034810" cy="1330753"/>
          </a:xfrm>
          <a:custGeom>
            <a:avLst/>
            <a:gdLst/>
            <a:ahLst/>
            <a:cxnLst/>
            <a:rect l="0" t="0" r="0" b="0"/>
            <a:pathLst>
              <a:path w="1318230" h="1695228" extrusionOk="0">
                <a:moveTo>
                  <a:pt x="463723" y="1679365"/>
                </a:moveTo>
                <a:cubicBezTo>
                  <a:pt x="372995" y="1673435"/>
                  <a:pt x="363506" y="1666320"/>
                  <a:pt x="349867" y="1647344"/>
                </a:cubicBezTo>
                <a:cubicBezTo>
                  <a:pt x="336228" y="1628368"/>
                  <a:pt x="381296" y="1598125"/>
                  <a:pt x="381889" y="1565510"/>
                </a:cubicBezTo>
                <a:cubicBezTo>
                  <a:pt x="382482" y="1532895"/>
                  <a:pt x="372994" y="1502060"/>
                  <a:pt x="353425" y="1451655"/>
                </a:cubicBezTo>
                <a:cubicBezTo>
                  <a:pt x="333856" y="1401250"/>
                  <a:pt x="308951" y="1344322"/>
                  <a:pt x="264476" y="1263082"/>
                </a:cubicBezTo>
                <a:cubicBezTo>
                  <a:pt x="220001" y="1181842"/>
                  <a:pt x="126901" y="1073916"/>
                  <a:pt x="86577" y="964212"/>
                </a:cubicBezTo>
                <a:cubicBezTo>
                  <a:pt x="46253" y="854508"/>
                  <a:pt x="0" y="733536"/>
                  <a:pt x="22534" y="604856"/>
                </a:cubicBezTo>
                <a:cubicBezTo>
                  <a:pt x="45068" y="476176"/>
                  <a:pt x="128087" y="289382"/>
                  <a:pt x="221780" y="192131"/>
                </a:cubicBezTo>
                <a:cubicBezTo>
                  <a:pt x="315473" y="94880"/>
                  <a:pt x="467874" y="42696"/>
                  <a:pt x="584694" y="21348"/>
                </a:cubicBezTo>
                <a:cubicBezTo>
                  <a:pt x="701514" y="0"/>
                  <a:pt x="820707" y="23720"/>
                  <a:pt x="922702" y="64044"/>
                </a:cubicBezTo>
                <a:cubicBezTo>
                  <a:pt x="1024697" y="104368"/>
                  <a:pt x="1131437" y="168412"/>
                  <a:pt x="1196666" y="263291"/>
                </a:cubicBezTo>
                <a:cubicBezTo>
                  <a:pt x="1261896" y="358170"/>
                  <a:pt x="1309928" y="503454"/>
                  <a:pt x="1314079" y="633320"/>
                </a:cubicBezTo>
                <a:cubicBezTo>
                  <a:pt x="1318230" y="763186"/>
                  <a:pt x="1282651" y="915587"/>
                  <a:pt x="1221572" y="1042488"/>
                </a:cubicBezTo>
                <a:cubicBezTo>
                  <a:pt x="1160493" y="1169389"/>
                  <a:pt x="1001059" y="1300885"/>
                  <a:pt x="947608" y="1394727"/>
                </a:cubicBezTo>
                <a:cubicBezTo>
                  <a:pt x="894157" y="1488569"/>
                  <a:pt x="909762" y="1557505"/>
                  <a:pt x="900867" y="1605538"/>
                </a:cubicBezTo>
                <a:cubicBezTo>
                  <a:pt x="891972" y="1653571"/>
                  <a:pt x="967095" y="1670619"/>
                  <a:pt x="894238" y="1682923"/>
                </a:cubicBezTo>
                <a:cubicBezTo>
                  <a:pt x="821381" y="1695228"/>
                  <a:pt x="554452" y="1685295"/>
                  <a:pt x="463723" y="1679365"/>
                </a:cubicBezTo>
                <a:close/>
              </a:path>
            </a:pathLst>
          </a:custGeom>
          <a:solidFill>
            <a:srgbClr val="FFAA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5325579" y="553086"/>
            <a:ext cx="1069550" cy="1339877"/>
          </a:xfrm>
          <a:custGeom>
            <a:avLst/>
            <a:gdLst/>
            <a:ahLst/>
            <a:cxnLst/>
            <a:rect l="0" t="0" r="0" b="0"/>
            <a:pathLst>
              <a:path w="542" h="679" extrusionOk="0">
                <a:moveTo>
                  <a:pt x="249" y="0"/>
                </a:moveTo>
                <a:lnTo>
                  <a:pt x="282" y="1"/>
                </a:lnTo>
                <a:lnTo>
                  <a:pt x="315" y="5"/>
                </a:lnTo>
                <a:lnTo>
                  <a:pt x="346" y="11"/>
                </a:lnTo>
                <a:lnTo>
                  <a:pt x="377" y="21"/>
                </a:lnTo>
                <a:lnTo>
                  <a:pt x="405" y="34"/>
                </a:lnTo>
                <a:lnTo>
                  <a:pt x="434" y="53"/>
                </a:lnTo>
                <a:lnTo>
                  <a:pt x="460" y="74"/>
                </a:lnTo>
                <a:lnTo>
                  <a:pt x="483" y="99"/>
                </a:lnTo>
                <a:lnTo>
                  <a:pt x="502" y="127"/>
                </a:lnTo>
                <a:lnTo>
                  <a:pt x="517" y="156"/>
                </a:lnTo>
                <a:lnTo>
                  <a:pt x="528" y="188"/>
                </a:lnTo>
                <a:lnTo>
                  <a:pt x="537" y="226"/>
                </a:lnTo>
                <a:lnTo>
                  <a:pt x="542" y="263"/>
                </a:lnTo>
                <a:lnTo>
                  <a:pt x="542" y="299"/>
                </a:lnTo>
                <a:lnTo>
                  <a:pt x="537" y="334"/>
                </a:lnTo>
                <a:lnTo>
                  <a:pt x="528" y="367"/>
                </a:lnTo>
                <a:lnTo>
                  <a:pt x="514" y="399"/>
                </a:lnTo>
                <a:lnTo>
                  <a:pt x="496" y="434"/>
                </a:lnTo>
                <a:lnTo>
                  <a:pt x="474" y="467"/>
                </a:lnTo>
                <a:lnTo>
                  <a:pt x="452" y="498"/>
                </a:lnTo>
                <a:lnTo>
                  <a:pt x="448" y="503"/>
                </a:lnTo>
                <a:lnTo>
                  <a:pt x="444" y="506"/>
                </a:lnTo>
                <a:lnTo>
                  <a:pt x="441" y="511"/>
                </a:lnTo>
                <a:lnTo>
                  <a:pt x="427" y="528"/>
                </a:lnTo>
                <a:lnTo>
                  <a:pt x="414" y="546"/>
                </a:lnTo>
                <a:lnTo>
                  <a:pt x="402" y="564"/>
                </a:lnTo>
                <a:lnTo>
                  <a:pt x="391" y="582"/>
                </a:lnTo>
                <a:lnTo>
                  <a:pt x="383" y="601"/>
                </a:lnTo>
                <a:lnTo>
                  <a:pt x="378" y="621"/>
                </a:lnTo>
                <a:lnTo>
                  <a:pt x="377" y="641"/>
                </a:lnTo>
                <a:lnTo>
                  <a:pt x="382" y="662"/>
                </a:lnTo>
                <a:lnTo>
                  <a:pt x="359" y="669"/>
                </a:lnTo>
                <a:lnTo>
                  <a:pt x="353" y="647"/>
                </a:lnTo>
                <a:lnTo>
                  <a:pt x="353" y="625"/>
                </a:lnTo>
                <a:lnTo>
                  <a:pt x="356" y="604"/>
                </a:lnTo>
                <a:lnTo>
                  <a:pt x="363" y="584"/>
                </a:lnTo>
                <a:lnTo>
                  <a:pt x="373" y="565"/>
                </a:lnTo>
                <a:lnTo>
                  <a:pt x="384" y="546"/>
                </a:lnTo>
                <a:lnTo>
                  <a:pt x="396" y="528"/>
                </a:lnTo>
                <a:lnTo>
                  <a:pt x="409" y="511"/>
                </a:lnTo>
                <a:lnTo>
                  <a:pt x="422" y="495"/>
                </a:lnTo>
                <a:lnTo>
                  <a:pt x="425" y="491"/>
                </a:lnTo>
                <a:lnTo>
                  <a:pt x="429" y="487"/>
                </a:lnTo>
                <a:lnTo>
                  <a:pt x="432" y="483"/>
                </a:lnTo>
                <a:lnTo>
                  <a:pt x="453" y="453"/>
                </a:lnTo>
                <a:lnTo>
                  <a:pt x="474" y="422"/>
                </a:lnTo>
                <a:lnTo>
                  <a:pt x="492" y="388"/>
                </a:lnTo>
                <a:lnTo>
                  <a:pt x="504" y="359"/>
                </a:lnTo>
                <a:lnTo>
                  <a:pt x="513" y="329"/>
                </a:lnTo>
                <a:lnTo>
                  <a:pt x="517" y="297"/>
                </a:lnTo>
                <a:lnTo>
                  <a:pt x="517" y="264"/>
                </a:lnTo>
                <a:lnTo>
                  <a:pt x="513" y="229"/>
                </a:lnTo>
                <a:lnTo>
                  <a:pt x="505" y="194"/>
                </a:lnTo>
                <a:lnTo>
                  <a:pt x="495" y="166"/>
                </a:lnTo>
                <a:lnTo>
                  <a:pt x="482" y="139"/>
                </a:lnTo>
                <a:lnTo>
                  <a:pt x="464" y="114"/>
                </a:lnTo>
                <a:lnTo>
                  <a:pt x="443" y="91"/>
                </a:lnTo>
                <a:lnTo>
                  <a:pt x="420" y="71"/>
                </a:lnTo>
                <a:lnTo>
                  <a:pt x="393" y="55"/>
                </a:lnTo>
                <a:lnTo>
                  <a:pt x="368" y="44"/>
                </a:lnTo>
                <a:lnTo>
                  <a:pt x="340" y="35"/>
                </a:lnTo>
                <a:lnTo>
                  <a:pt x="311" y="28"/>
                </a:lnTo>
                <a:lnTo>
                  <a:pt x="280" y="25"/>
                </a:lnTo>
                <a:lnTo>
                  <a:pt x="250" y="24"/>
                </a:lnTo>
                <a:lnTo>
                  <a:pt x="221" y="27"/>
                </a:lnTo>
                <a:lnTo>
                  <a:pt x="193" y="33"/>
                </a:lnTo>
                <a:lnTo>
                  <a:pt x="165" y="42"/>
                </a:lnTo>
                <a:lnTo>
                  <a:pt x="141" y="55"/>
                </a:lnTo>
                <a:lnTo>
                  <a:pt x="119" y="72"/>
                </a:lnTo>
                <a:lnTo>
                  <a:pt x="98" y="91"/>
                </a:lnTo>
                <a:lnTo>
                  <a:pt x="81" y="112"/>
                </a:lnTo>
                <a:lnTo>
                  <a:pt x="66" y="134"/>
                </a:lnTo>
                <a:lnTo>
                  <a:pt x="53" y="157"/>
                </a:lnTo>
                <a:lnTo>
                  <a:pt x="43" y="180"/>
                </a:lnTo>
                <a:lnTo>
                  <a:pt x="35" y="203"/>
                </a:lnTo>
                <a:lnTo>
                  <a:pt x="28" y="236"/>
                </a:lnTo>
                <a:lnTo>
                  <a:pt x="25" y="272"/>
                </a:lnTo>
                <a:lnTo>
                  <a:pt x="26" y="307"/>
                </a:lnTo>
                <a:lnTo>
                  <a:pt x="30" y="344"/>
                </a:lnTo>
                <a:lnTo>
                  <a:pt x="40" y="379"/>
                </a:lnTo>
                <a:lnTo>
                  <a:pt x="52" y="412"/>
                </a:lnTo>
                <a:lnTo>
                  <a:pt x="66" y="437"/>
                </a:lnTo>
                <a:lnTo>
                  <a:pt x="81" y="461"/>
                </a:lnTo>
                <a:lnTo>
                  <a:pt x="99" y="486"/>
                </a:lnTo>
                <a:lnTo>
                  <a:pt x="114" y="507"/>
                </a:lnTo>
                <a:lnTo>
                  <a:pt x="128" y="529"/>
                </a:lnTo>
                <a:lnTo>
                  <a:pt x="142" y="553"/>
                </a:lnTo>
                <a:lnTo>
                  <a:pt x="153" y="577"/>
                </a:lnTo>
                <a:lnTo>
                  <a:pt x="161" y="598"/>
                </a:lnTo>
                <a:lnTo>
                  <a:pt x="165" y="615"/>
                </a:lnTo>
                <a:lnTo>
                  <a:pt x="166" y="630"/>
                </a:lnTo>
                <a:lnTo>
                  <a:pt x="165" y="641"/>
                </a:lnTo>
                <a:lnTo>
                  <a:pt x="164" y="650"/>
                </a:lnTo>
                <a:lnTo>
                  <a:pt x="159" y="659"/>
                </a:lnTo>
                <a:lnTo>
                  <a:pt x="154" y="665"/>
                </a:lnTo>
                <a:lnTo>
                  <a:pt x="149" y="672"/>
                </a:lnTo>
                <a:lnTo>
                  <a:pt x="143" y="678"/>
                </a:lnTo>
                <a:lnTo>
                  <a:pt x="143" y="679"/>
                </a:lnTo>
                <a:lnTo>
                  <a:pt x="119" y="674"/>
                </a:lnTo>
                <a:lnTo>
                  <a:pt x="122" y="665"/>
                </a:lnTo>
                <a:lnTo>
                  <a:pt x="127" y="659"/>
                </a:lnTo>
                <a:lnTo>
                  <a:pt x="132" y="654"/>
                </a:lnTo>
                <a:lnTo>
                  <a:pt x="135" y="650"/>
                </a:lnTo>
                <a:lnTo>
                  <a:pt x="138" y="647"/>
                </a:lnTo>
                <a:lnTo>
                  <a:pt x="140" y="642"/>
                </a:lnTo>
                <a:lnTo>
                  <a:pt x="142" y="635"/>
                </a:lnTo>
                <a:lnTo>
                  <a:pt x="142" y="627"/>
                </a:lnTo>
                <a:lnTo>
                  <a:pt x="140" y="616"/>
                </a:lnTo>
                <a:lnTo>
                  <a:pt x="136" y="602"/>
                </a:lnTo>
                <a:lnTo>
                  <a:pt x="131" y="585"/>
                </a:lnTo>
                <a:lnTo>
                  <a:pt x="116" y="555"/>
                </a:lnTo>
                <a:lnTo>
                  <a:pt x="98" y="528"/>
                </a:lnTo>
                <a:lnTo>
                  <a:pt x="78" y="500"/>
                </a:lnTo>
                <a:lnTo>
                  <a:pt x="61" y="475"/>
                </a:lnTo>
                <a:lnTo>
                  <a:pt x="44" y="449"/>
                </a:lnTo>
                <a:lnTo>
                  <a:pt x="29" y="422"/>
                </a:lnTo>
                <a:lnTo>
                  <a:pt x="17" y="392"/>
                </a:lnTo>
                <a:lnTo>
                  <a:pt x="9" y="360"/>
                </a:lnTo>
                <a:lnTo>
                  <a:pt x="3" y="326"/>
                </a:lnTo>
                <a:lnTo>
                  <a:pt x="0" y="292"/>
                </a:lnTo>
                <a:lnTo>
                  <a:pt x="0" y="259"/>
                </a:lnTo>
                <a:lnTo>
                  <a:pt x="4" y="227"/>
                </a:lnTo>
                <a:lnTo>
                  <a:pt x="12" y="196"/>
                </a:lnTo>
                <a:lnTo>
                  <a:pt x="20" y="171"/>
                </a:lnTo>
                <a:lnTo>
                  <a:pt x="31" y="146"/>
                </a:lnTo>
                <a:lnTo>
                  <a:pt x="45" y="120"/>
                </a:lnTo>
                <a:lnTo>
                  <a:pt x="62" y="96"/>
                </a:lnTo>
                <a:lnTo>
                  <a:pt x="82" y="73"/>
                </a:lnTo>
                <a:lnTo>
                  <a:pt x="104" y="53"/>
                </a:lnTo>
                <a:lnTo>
                  <a:pt x="129" y="34"/>
                </a:lnTo>
                <a:lnTo>
                  <a:pt x="156" y="20"/>
                </a:lnTo>
                <a:lnTo>
                  <a:pt x="187" y="8"/>
                </a:lnTo>
                <a:lnTo>
                  <a:pt x="217" y="3"/>
                </a:lnTo>
                <a:lnTo>
                  <a:pt x="2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5532779" y="1841657"/>
            <a:ext cx="558456" cy="609754"/>
          </a:xfrm>
          <a:custGeom>
            <a:avLst/>
            <a:gdLst/>
            <a:ahLst/>
            <a:cxnLst/>
            <a:rect l="0" t="0" r="0" b="0"/>
            <a:pathLst>
              <a:path w="283" h="309" extrusionOk="0">
                <a:moveTo>
                  <a:pt x="116" y="130"/>
                </a:moveTo>
                <a:lnTo>
                  <a:pt x="105" y="131"/>
                </a:lnTo>
                <a:lnTo>
                  <a:pt x="90" y="133"/>
                </a:lnTo>
                <a:lnTo>
                  <a:pt x="75" y="136"/>
                </a:lnTo>
                <a:lnTo>
                  <a:pt x="95" y="137"/>
                </a:lnTo>
                <a:lnTo>
                  <a:pt x="116" y="136"/>
                </a:lnTo>
                <a:lnTo>
                  <a:pt x="189" y="136"/>
                </a:lnTo>
                <a:lnTo>
                  <a:pt x="211" y="135"/>
                </a:lnTo>
                <a:lnTo>
                  <a:pt x="230" y="134"/>
                </a:lnTo>
                <a:lnTo>
                  <a:pt x="210" y="132"/>
                </a:lnTo>
                <a:lnTo>
                  <a:pt x="186" y="131"/>
                </a:lnTo>
                <a:lnTo>
                  <a:pt x="164" y="130"/>
                </a:lnTo>
                <a:lnTo>
                  <a:pt x="145" y="131"/>
                </a:lnTo>
                <a:lnTo>
                  <a:pt x="129" y="131"/>
                </a:lnTo>
                <a:lnTo>
                  <a:pt x="116" y="130"/>
                </a:lnTo>
                <a:close/>
                <a:moveTo>
                  <a:pt x="129" y="71"/>
                </a:moveTo>
                <a:lnTo>
                  <a:pt x="106" y="72"/>
                </a:lnTo>
                <a:lnTo>
                  <a:pt x="126" y="74"/>
                </a:lnTo>
                <a:lnTo>
                  <a:pt x="143" y="76"/>
                </a:lnTo>
                <a:lnTo>
                  <a:pt x="156" y="76"/>
                </a:lnTo>
                <a:lnTo>
                  <a:pt x="158" y="75"/>
                </a:lnTo>
                <a:lnTo>
                  <a:pt x="195" y="75"/>
                </a:lnTo>
                <a:lnTo>
                  <a:pt x="216" y="74"/>
                </a:lnTo>
                <a:lnTo>
                  <a:pt x="233" y="73"/>
                </a:lnTo>
                <a:lnTo>
                  <a:pt x="210" y="72"/>
                </a:lnTo>
                <a:lnTo>
                  <a:pt x="182" y="71"/>
                </a:lnTo>
                <a:lnTo>
                  <a:pt x="129" y="71"/>
                </a:lnTo>
                <a:close/>
                <a:moveTo>
                  <a:pt x="271" y="0"/>
                </a:moveTo>
                <a:lnTo>
                  <a:pt x="275" y="8"/>
                </a:lnTo>
                <a:lnTo>
                  <a:pt x="277" y="15"/>
                </a:lnTo>
                <a:lnTo>
                  <a:pt x="276" y="21"/>
                </a:lnTo>
                <a:lnTo>
                  <a:pt x="275" y="25"/>
                </a:lnTo>
                <a:lnTo>
                  <a:pt x="269" y="31"/>
                </a:lnTo>
                <a:lnTo>
                  <a:pt x="259" y="36"/>
                </a:lnTo>
                <a:lnTo>
                  <a:pt x="246" y="39"/>
                </a:lnTo>
                <a:lnTo>
                  <a:pt x="228" y="40"/>
                </a:lnTo>
                <a:lnTo>
                  <a:pt x="208" y="40"/>
                </a:lnTo>
                <a:lnTo>
                  <a:pt x="181" y="39"/>
                </a:lnTo>
                <a:lnTo>
                  <a:pt x="136" y="36"/>
                </a:lnTo>
                <a:lnTo>
                  <a:pt x="120" y="35"/>
                </a:lnTo>
                <a:lnTo>
                  <a:pt x="102" y="34"/>
                </a:lnTo>
                <a:lnTo>
                  <a:pt x="85" y="33"/>
                </a:lnTo>
                <a:lnTo>
                  <a:pt x="68" y="33"/>
                </a:lnTo>
                <a:lnTo>
                  <a:pt x="52" y="34"/>
                </a:lnTo>
                <a:lnTo>
                  <a:pt x="40" y="35"/>
                </a:lnTo>
                <a:lnTo>
                  <a:pt x="30" y="38"/>
                </a:lnTo>
                <a:lnTo>
                  <a:pt x="25" y="41"/>
                </a:lnTo>
                <a:lnTo>
                  <a:pt x="24" y="42"/>
                </a:lnTo>
                <a:lnTo>
                  <a:pt x="24" y="43"/>
                </a:lnTo>
                <a:lnTo>
                  <a:pt x="25" y="45"/>
                </a:lnTo>
                <a:lnTo>
                  <a:pt x="26" y="46"/>
                </a:lnTo>
                <a:lnTo>
                  <a:pt x="28" y="49"/>
                </a:lnTo>
                <a:lnTo>
                  <a:pt x="30" y="52"/>
                </a:lnTo>
                <a:lnTo>
                  <a:pt x="34" y="55"/>
                </a:lnTo>
                <a:lnTo>
                  <a:pt x="39" y="56"/>
                </a:lnTo>
                <a:lnTo>
                  <a:pt x="56" y="52"/>
                </a:lnTo>
                <a:lnTo>
                  <a:pt x="74" y="50"/>
                </a:lnTo>
                <a:lnTo>
                  <a:pt x="90" y="49"/>
                </a:lnTo>
                <a:lnTo>
                  <a:pt x="97" y="49"/>
                </a:lnTo>
                <a:lnTo>
                  <a:pt x="100" y="48"/>
                </a:lnTo>
                <a:lnTo>
                  <a:pt x="104" y="48"/>
                </a:lnTo>
                <a:lnTo>
                  <a:pt x="112" y="47"/>
                </a:lnTo>
                <a:lnTo>
                  <a:pt x="125" y="47"/>
                </a:lnTo>
                <a:lnTo>
                  <a:pt x="142" y="46"/>
                </a:lnTo>
                <a:lnTo>
                  <a:pt x="162" y="45"/>
                </a:lnTo>
                <a:lnTo>
                  <a:pt x="182" y="45"/>
                </a:lnTo>
                <a:lnTo>
                  <a:pt x="203" y="46"/>
                </a:lnTo>
                <a:lnTo>
                  <a:pt x="223" y="47"/>
                </a:lnTo>
                <a:lnTo>
                  <a:pt x="241" y="49"/>
                </a:lnTo>
                <a:lnTo>
                  <a:pt x="256" y="53"/>
                </a:lnTo>
                <a:lnTo>
                  <a:pt x="269" y="56"/>
                </a:lnTo>
                <a:lnTo>
                  <a:pt x="278" y="63"/>
                </a:lnTo>
                <a:lnTo>
                  <a:pt x="283" y="71"/>
                </a:lnTo>
                <a:lnTo>
                  <a:pt x="283" y="78"/>
                </a:lnTo>
                <a:lnTo>
                  <a:pt x="281" y="83"/>
                </a:lnTo>
                <a:lnTo>
                  <a:pt x="278" y="87"/>
                </a:lnTo>
                <a:lnTo>
                  <a:pt x="272" y="90"/>
                </a:lnTo>
                <a:lnTo>
                  <a:pt x="265" y="93"/>
                </a:lnTo>
                <a:lnTo>
                  <a:pt x="254" y="95"/>
                </a:lnTo>
                <a:lnTo>
                  <a:pt x="239" y="97"/>
                </a:lnTo>
                <a:lnTo>
                  <a:pt x="220" y="99"/>
                </a:lnTo>
                <a:lnTo>
                  <a:pt x="196" y="99"/>
                </a:lnTo>
                <a:lnTo>
                  <a:pt x="168" y="100"/>
                </a:lnTo>
                <a:lnTo>
                  <a:pt x="136" y="100"/>
                </a:lnTo>
                <a:lnTo>
                  <a:pt x="120" y="98"/>
                </a:lnTo>
                <a:lnTo>
                  <a:pt x="100" y="96"/>
                </a:lnTo>
                <a:lnTo>
                  <a:pt x="79" y="93"/>
                </a:lnTo>
                <a:lnTo>
                  <a:pt x="59" y="88"/>
                </a:lnTo>
                <a:lnTo>
                  <a:pt x="40" y="83"/>
                </a:lnTo>
                <a:lnTo>
                  <a:pt x="32" y="87"/>
                </a:lnTo>
                <a:lnTo>
                  <a:pt x="30" y="89"/>
                </a:lnTo>
                <a:lnTo>
                  <a:pt x="28" y="93"/>
                </a:lnTo>
                <a:lnTo>
                  <a:pt x="26" y="98"/>
                </a:lnTo>
                <a:lnTo>
                  <a:pt x="26" y="105"/>
                </a:lnTo>
                <a:lnTo>
                  <a:pt x="30" y="117"/>
                </a:lnTo>
                <a:lnTo>
                  <a:pt x="37" y="125"/>
                </a:lnTo>
                <a:lnTo>
                  <a:pt x="51" y="119"/>
                </a:lnTo>
                <a:lnTo>
                  <a:pt x="67" y="114"/>
                </a:lnTo>
                <a:lnTo>
                  <a:pt x="82" y="110"/>
                </a:lnTo>
                <a:lnTo>
                  <a:pt x="96" y="107"/>
                </a:lnTo>
                <a:lnTo>
                  <a:pt x="108" y="105"/>
                </a:lnTo>
                <a:lnTo>
                  <a:pt x="118" y="105"/>
                </a:lnTo>
                <a:lnTo>
                  <a:pt x="125" y="106"/>
                </a:lnTo>
                <a:lnTo>
                  <a:pt x="198" y="106"/>
                </a:lnTo>
                <a:lnTo>
                  <a:pt x="222" y="108"/>
                </a:lnTo>
                <a:lnTo>
                  <a:pt x="241" y="112"/>
                </a:lnTo>
                <a:lnTo>
                  <a:pt x="257" y="117"/>
                </a:lnTo>
                <a:lnTo>
                  <a:pt x="270" y="123"/>
                </a:lnTo>
                <a:lnTo>
                  <a:pt x="274" y="129"/>
                </a:lnTo>
                <a:lnTo>
                  <a:pt x="277" y="134"/>
                </a:lnTo>
                <a:lnTo>
                  <a:pt x="277" y="139"/>
                </a:lnTo>
                <a:lnTo>
                  <a:pt x="276" y="142"/>
                </a:lnTo>
                <a:lnTo>
                  <a:pt x="273" y="147"/>
                </a:lnTo>
                <a:lnTo>
                  <a:pt x="269" y="151"/>
                </a:lnTo>
                <a:lnTo>
                  <a:pt x="260" y="154"/>
                </a:lnTo>
                <a:lnTo>
                  <a:pt x="248" y="157"/>
                </a:lnTo>
                <a:lnTo>
                  <a:pt x="232" y="159"/>
                </a:lnTo>
                <a:lnTo>
                  <a:pt x="211" y="160"/>
                </a:lnTo>
                <a:lnTo>
                  <a:pt x="184" y="161"/>
                </a:lnTo>
                <a:lnTo>
                  <a:pt x="117" y="161"/>
                </a:lnTo>
                <a:lnTo>
                  <a:pt x="98" y="162"/>
                </a:lnTo>
                <a:lnTo>
                  <a:pt x="77" y="161"/>
                </a:lnTo>
                <a:lnTo>
                  <a:pt x="56" y="159"/>
                </a:lnTo>
                <a:lnTo>
                  <a:pt x="36" y="153"/>
                </a:lnTo>
                <a:lnTo>
                  <a:pt x="33" y="155"/>
                </a:lnTo>
                <a:lnTo>
                  <a:pt x="30" y="159"/>
                </a:lnTo>
                <a:lnTo>
                  <a:pt x="30" y="159"/>
                </a:lnTo>
                <a:lnTo>
                  <a:pt x="32" y="161"/>
                </a:lnTo>
                <a:lnTo>
                  <a:pt x="52" y="164"/>
                </a:lnTo>
                <a:lnTo>
                  <a:pt x="76" y="165"/>
                </a:lnTo>
                <a:lnTo>
                  <a:pt x="188" y="165"/>
                </a:lnTo>
                <a:lnTo>
                  <a:pt x="215" y="168"/>
                </a:lnTo>
                <a:lnTo>
                  <a:pt x="240" y="172"/>
                </a:lnTo>
                <a:lnTo>
                  <a:pt x="241" y="172"/>
                </a:lnTo>
                <a:lnTo>
                  <a:pt x="253" y="178"/>
                </a:lnTo>
                <a:lnTo>
                  <a:pt x="257" y="181"/>
                </a:lnTo>
                <a:lnTo>
                  <a:pt x="260" y="187"/>
                </a:lnTo>
                <a:lnTo>
                  <a:pt x="260" y="194"/>
                </a:lnTo>
                <a:lnTo>
                  <a:pt x="258" y="199"/>
                </a:lnTo>
                <a:lnTo>
                  <a:pt x="255" y="203"/>
                </a:lnTo>
                <a:lnTo>
                  <a:pt x="248" y="205"/>
                </a:lnTo>
                <a:lnTo>
                  <a:pt x="239" y="206"/>
                </a:lnTo>
                <a:lnTo>
                  <a:pt x="226" y="206"/>
                </a:lnTo>
                <a:lnTo>
                  <a:pt x="207" y="205"/>
                </a:lnTo>
                <a:lnTo>
                  <a:pt x="184" y="203"/>
                </a:lnTo>
                <a:lnTo>
                  <a:pt x="164" y="202"/>
                </a:lnTo>
                <a:lnTo>
                  <a:pt x="142" y="201"/>
                </a:lnTo>
                <a:lnTo>
                  <a:pt x="120" y="200"/>
                </a:lnTo>
                <a:lnTo>
                  <a:pt x="100" y="200"/>
                </a:lnTo>
                <a:lnTo>
                  <a:pt x="83" y="201"/>
                </a:lnTo>
                <a:lnTo>
                  <a:pt x="103" y="203"/>
                </a:lnTo>
                <a:lnTo>
                  <a:pt x="124" y="204"/>
                </a:lnTo>
                <a:lnTo>
                  <a:pt x="148" y="205"/>
                </a:lnTo>
                <a:lnTo>
                  <a:pt x="189" y="205"/>
                </a:lnTo>
                <a:lnTo>
                  <a:pt x="197" y="207"/>
                </a:lnTo>
                <a:lnTo>
                  <a:pt x="205" y="209"/>
                </a:lnTo>
                <a:lnTo>
                  <a:pt x="211" y="212"/>
                </a:lnTo>
                <a:lnTo>
                  <a:pt x="217" y="217"/>
                </a:lnTo>
                <a:lnTo>
                  <a:pt x="219" y="224"/>
                </a:lnTo>
                <a:lnTo>
                  <a:pt x="217" y="231"/>
                </a:lnTo>
                <a:lnTo>
                  <a:pt x="212" y="236"/>
                </a:lnTo>
                <a:lnTo>
                  <a:pt x="205" y="241"/>
                </a:lnTo>
                <a:lnTo>
                  <a:pt x="194" y="244"/>
                </a:lnTo>
                <a:lnTo>
                  <a:pt x="179" y="248"/>
                </a:lnTo>
                <a:lnTo>
                  <a:pt x="170" y="250"/>
                </a:lnTo>
                <a:lnTo>
                  <a:pt x="159" y="254"/>
                </a:lnTo>
                <a:lnTo>
                  <a:pt x="148" y="257"/>
                </a:lnTo>
                <a:lnTo>
                  <a:pt x="137" y="261"/>
                </a:lnTo>
                <a:lnTo>
                  <a:pt x="129" y="265"/>
                </a:lnTo>
                <a:lnTo>
                  <a:pt x="125" y="269"/>
                </a:lnTo>
                <a:lnTo>
                  <a:pt x="131" y="273"/>
                </a:lnTo>
                <a:lnTo>
                  <a:pt x="140" y="276"/>
                </a:lnTo>
                <a:lnTo>
                  <a:pt x="154" y="280"/>
                </a:lnTo>
                <a:lnTo>
                  <a:pt x="167" y="283"/>
                </a:lnTo>
                <a:lnTo>
                  <a:pt x="181" y="285"/>
                </a:lnTo>
                <a:lnTo>
                  <a:pt x="192" y="285"/>
                </a:lnTo>
                <a:lnTo>
                  <a:pt x="193" y="309"/>
                </a:lnTo>
                <a:lnTo>
                  <a:pt x="191" y="309"/>
                </a:lnTo>
                <a:lnTo>
                  <a:pt x="181" y="308"/>
                </a:lnTo>
                <a:lnTo>
                  <a:pt x="167" y="307"/>
                </a:lnTo>
                <a:lnTo>
                  <a:pt x="152" y="305"/>
                </a:lnTo>
                <a:lnTo>
                  <a:pt x="137" y="300"/>
                </a:lnTo>
                <a:lnTo>
                  <a:pt x="122" y="294"/>
                </a:lnTo>
                <a:lnTo>
                  <a:pt x="111" y="287"/>
                </a:lnTo>
                <a:lnTo>
                  <a:pt x="104" y="278"/>
                </a:lnTo>
                <a:lnTo>
                  <a:pt x="101" y="268"/>
                </a:lnTo>
                <a:lnTo>
                  <a:pt x="104" y="259"/>
                </a:lnTo>
                <a:lnTo>
                  <a:pt x="110" y="250"/>
                </a:lnTo>
                <a:lnTo>
                  <a:pt x="120" y="243"/>
                </a:lnTo>
                <a:lnTo>
                  <a:pt x="135" y="236"/>
                </a:lnTo>
                <a:lnTo>
                  <a:pt x="152" y="230"/>
                </a:lnTo>
                <a:lnTo>
                  <a:pt x="135" y="230"/>
                </a:lnTo>
                <a:lnTo>
                  <a:pt x="117" y="229"/>
                </a:lnTo>
                <a:lnTo>
                  <a:pt x="98" y="228"/>
                </a:lnTo>
                <a:lnTo>
                  <a:pt x="81" y="226"/>
                </a:lnTo>
                <a:lnTo>
                  <a:pt x="66" y="222"/>
                </a:lnTo>
                <a:lnTo>
                  <a:pt x="53" y="218"/>
                </a:lnTo>
                <a:lnTo>
                  <a:pt x="45" y="212"/>
                </a:lnTo>
                <a:lnTo>
                  <a:pt x="40" y="206"/>
                </a:lnTo>
                <a:lnTo>
                  <a:pt x="40" y="198"/>
                </a:lnTo>
                <a:lnTo>
                  <a:pt x="44" y="193"/>
                </a:lnTo>
                <a:lnTo>
                  <a:pt x="48" y="188"/>
                </a:lnTo>
                <a:lnTo>
                  <a:pt x="24" y="183"/>
                </a:lnTo>
                <a:lnTo>
                  <a:pt x="21" y="182"/>
                </a:lnTo>
                <a:lnTo>
                  <a:pt x="12" y="176"/>
                </a:lnTo>
                <a:lnTo>
                  <a:pt x="7" y="168"/>
                </a:lnTo>
                <a:lnTo>
                  <a:pt x="5" y="162"/>
                </a:lnTo>
                <a:lnTo>
                  <a:pt x="5" y="156"/>
                </a:lnTo>
                <a:lnTo>
                  <a:pt x="7" y="149"/>
                </a:lnTo>
                <a:lnTo>
                  <a:pt x="9" y="146"/>
                </a:lnTo>
                <a:lnTo>
                  <a:pt x="12" y="142"/>
                </a:lnTo>
                <a:lnTo>
                  <a:pt x="15" y="139"/>
                </a:lnTo>
                <a:lnTo>
                  <a:pt x="9" y="131"/>
                </a:lnTo>
                <a:lnTo>
                  <a:pt x="4" y="120"/>
                </a:lnTo>
                <a:lnTo>
                  <a:pt x="2" y="108"/>
                </a:lnTo>
                <a:lnTo>
                  <a:pt x="2" y="95"/>
                </a:lnTo>
                <a:lnTo>
                  <a:pt x="5" y="84"/>
                </a:lnTo>
                <a:lnTo>
                  <a:pt x="12" y="73"/>
                </a:lnTo>
                <a:lnTo>
                  <a:pt x="13" y="72"/>
                </a:lnTo>
                <a:lnTo>
                  <a:pt x="14" y="70"/>
                </a:lnTo>
                <a:lnTo>
                  <a:pt x="5" y="60"/>
                </a:lnTo>
                <a:lnTo>
                  <a:pt x="1" y="51"/>
                </a:lnTo>
                <a:lnTo>
                  <a:pt x="0" y="41"/>
                </a:lnTo>
                <a:lnTo>
                  <a:pt x="3" y="30"/>
                </a:lnTo>
                <a:lnTo>
                  <a:pt x="10" y="22"/>
                </a:lnTo>
                <a:lnTo>
                  <a:pt x="19" y="16"/>
                </a:lnTo>
                <a:lnTo>
                  <a:pt x="33" y="12"/>
                </a:lnTo>
                <a:lnTo>
                  <a:pt x="50" y="9"/>
                </a:lnTo>
                <a:lnTo>
                  <a:pt x="71" y="9"/>
                </a:lnTo>
                <a:lnTo>
                  <a:pt x="95" y="9"/>
                </a:lnTo>
                <a:lnTo>
                  <a:pt x="122" y="10"/>
                </a:lnTo>
                <a:lnTo>
                  <a:pt x="153" y="12"/>
                </a:lnTo>
                <a:lnTo>
                  <a:pt x="170" y="13"/>
                </a:lnTo>
                <a:lnTo>
                  <a:pt x="206" y="15"/>
                </a:lnTo>
                <a:lnTo>
                  <a:pt x="237" y="15"/>
                </a:lnTo>
                <a:lnTo>
                  <a:pt x="248" y="13"/>
                </a:lnTo>
                <a:lnTo>
                  <a:pt x="255" y="11"/>
                </a:lnTo>
                <a:lnTo>
                  <a:pt x="254" y="12"/>
                </a:lnTo>
                <a:lnTo>
                  <a:pt x="254" y="13"/>
                </a:lnTo>
                <a:lnTo>
                  <a:pt x="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5568299" y="1249664"/>
            <a:ext cx="438081" cy="619619"/>
          </a:xfrm>
          <a:custGeom>
            <a:avLst/>
            <a:gdLst/>
            <a:ahLst/>
            <a:cxnLst/>
            <a:rect l="0" t="0" r="0" b="0"/>
            <a:pathLst>
              <a:path w="222" h="314" extrusionOk="0">
                <a:moveTo>
                  <a:pt x="175" y="38"/>
                </a:moveTo>
                <a:lnTo>
                  <a:pt x="169" y="39"/>
                </a:lnTo>
                <a:lnTo>
                  <a:pt x="163" y="43"/>
                </a:lnTo>
                <a:lnTo>
                  <a:pt x="157" y="48"/>
                </a:lnTo>
                <a:lnTo>
                  <a:pt x="153" y="57"/>
                </a:lnTo>
                <a:lnTo>
                  <a:pt x="149" y="74"/>
                </a:lnTo>
                <a:lnTo>
                  <a:pt x="164" y="69"/>
                </a:lnTo>
                <a:lnTo>
                  <a:pt x="178" y="64"/>
                </a:lnTo>
                <a:lnTo>
                  <a:pt x="187" y="60"/>
                </a:lnTo>
                <a:lnTo>
                  <a:pt x="193" y="54"/>
                </a:lnTo>
                <a:lnTo>
                  <a:pt x="195" y="50"/>
                </a:lnTo>
                <a:lnTo>
                  <a:pt x="196" y="47"/>
                </a:lnTo>
                <a:lnTo>
                  <a:pt x="197" y="45"/>
                </a:lnTo>
                <a:lnTo>
                  <a:pt x="196" y="44"/>
                </a:lnTo>
                <a:lnTo>
                  <a:pt x="191" y="40"/>
                </a:lnTo>
                <a:lnTo>
                  <a:pt x="179" y="38"/>
                </a:lnTo>
                <a:lnTo>
                  <a:pt x="175" y="38"/>
                </a:lnTo>
                <a:close/>
                <a:moveTo>
                  <a:pt x="43" y="25"/>
                </a:moveTo>
                <a:lnTo>
                  <a:pt x="39" y="28"/>
                </a:lnTo>
                <a:lnTo>
                  <a:pt x="34" y="33"/>
                </a:lnTo>
                <a:lnTo>
                  <a:pt x="29" y="43"/>
                </a:lnTo>
                <a:lnTo>
                  <a:pt x="25" y="56"/>
                </a:lnTo>
                <a:lnTo>
                  <a:pt x="24" y="60"/>
                </a:lnTo>
                <a:lnTo>
                  <a:pt x="24" y="63"/>
                </a:lnTo>
                <a:lnTo>
                  <a:pt x="25" y="66"/>
                </a:lnTo>
                <a:lnTo>
                  <a:pt x="25" y="68"/>
                </a:lnTo>
                <a:lnTo>
                  <a:pt x="26" y="69"/>
                </a:lnTo>
                <a:lnTo>
                  <a:pt x="26" y="70"/>
                </a:lnTo>
                <a:lnTo>
                  <a:pt x="31" y="75"/>
                </a:lnTo>
                <a:lnTo>
                  <a:pt x="40" y="77"/>
                </a:lnTo>
                <a:lnTo>
                  <a:pt x="50" y="79"/>
                </a:lnTo>
                <a:lnTo>
                  <a:pt x="61" y="80"/>
                </a:lnTo>
                <a:lnTo>
                  <a:pt x="72" y="81"/>
                </a:lnTo>
                <a:lnTo>
                  <a:pt x="69" y="65"/>
                </a:lnTo>
                <a:lnTo>
                  <a:pt x="65" y="52"/>
                </a:lnTo>
                <a:lnTo>
                  <a:pt x="61" y="43"/>
                </a:lnTo>
                <a:lnTo>
                  <a:pt x="54" y="32"/>
                </a:lnTo>
                <a:lnTo>
                  <a:pt x="48" y="27"/>
                </a:lnTo>
                <a:lnTo>
                  <a:pt x="43" y="25"/>
                </a:lnTo>
                <a:close/>
                <a:moveTo>
                  <a:pt x="40" y="0"/>
                </a:moveTo>
                <a:lnTo>
                  <a:pt x="47" y="0"/>
                </a:lnTo>
                <a:lnTo>
                  <a:pt x="55" y="3"/>
                </a:lnTo>
                <a:lnTo>
                  <a:pt x="64" y="8"/>
                </a:lnTo>
                <a:lnTo>
                  <a:pt x="73" y="17"/>
                </a:lnTo>
                <a:lnTo>
                  <a:pt x="83" y="31"/>
                </a:lnTo>
                <a:lnTo>
                  <a:pt x="87" y="40"/>
                </a:lnTo>
                <a:lnTo>
                  <a:pt x="89" y="51"/>
                </a:lnTo>
                <a:lnTo>
                  <a:pt x="92" y="65"/>
                </a:lnTo>
                <a:lnTo>
                  <a:pt x="95" y="82"/>
                </a:lnTo>
                <a:lnTo>
                  <a:pt x="109" y="80"/>
                </a:lnTo>
                <a:lnTo>
                  <a:pt x="124" y="78"/>
                </a:lnTo>
                <a:lnTo>
                  <a:pt x="126" y="65"/>
                </a:lnTo>
                <a:lnTo>
                  <a:pt x="129" y="51"/>
                </a:lnTo>
                <a:lnTo>
                  <a:pt x="134" y="37"/>
                </a:lnTo>
                <a:lnTo>
                  <a:pt x="144" y="27"/>
                </a:lnTo>
                <a:lnTo>
                  <a:pt x="156" y="18"/>
                </a:lnTo>
                <a:lnTo>
                  <a:pt x="171" y="13"/>
                </a:lnTo>
                <a:lnTo>
                  <a:pt x="185" y="13"/>
                </a:lnTo>
                <a:lnTo>
                  <a:pt x="199" y="16"/>
                </a:lnTo>
                <a:lnTo>
                  <a:pt x="209" y="23"/>
                </a:lnTo>
                <a:lnTo>
                  <a:pt x="218" y="31"/>
                </a:lnTo>
                <a:lnTo>
                  <a:pt x="220" y="36"/>
                </a:lnTo>
                <a:lnTo>
                  <a:pt x="222" y="42"/>
                </a:lnTo>
                <a:lnTo>
                  <a:pt x="222" y="49"/>
                </a:lnTo>
                <a:lnTo>
                  <a:pt x="219" y="59"/>
                </a:lnTo>
                <a:lnTo>
                  <a:pt x="213" y="69"/>
                </a:lnTo>
                <a:lnTo>
                  <a:pt x="202" y="78"/>
                </a:lnTo>
                <a:lnTo>
                  <a:pt x="186" y="87"/>
                </a:lnTo>
                <a:lnTo>
                  <a:pt x="167" y="94"/>
                </a:lnTo>
                <a:lnTo>
                  <a:pt x="147" y="99"/>
                </a:lnTo>
                <a:lnTo>
                  <a:pt x="147" y="122"/>
                </a:lnTo>
                <a:lnTo>
                  <a:pt x="148" y="146"/>
                </a:lnTo>
                <a:lnTo>
                  <a:pt x="152" y="175"/>
                </a:lnTo>
                <a:lnTo>
                  <a:pt x="155" y="191"/>
                </a:lnTo>
                <a:lnTo>
                  <a:pt x="159" y="210"/>
                </a:lnTo>
                <a:lnTo>
                  <a:pt x="163" y="231"/>
                </a:lnTo>
                <a:lnTo>
                  <a:pt x="168" y="252"/>
                </a:lnTo>
                <a:lnTo>
                  <a:pt x="174" y="273"/>
                </a:lnTo>
                <a:lnTo>
                  <a:pt x="178" y="292"/>
                </a:lnTo>
                <a:lnTo>
                  <a:pt x="183" y="306"/>
                </a:lnTo>
                <a:lnTo>
                  <a:pt x="161" y="314"/>
                </a:lnTo>
                <a:lnTo>
                  <a:pt x="156" y="299"/>
                </a:lnTo>
                <a:lnTo>
                  <a:pt x="150" y="280"/>
                </a:lnTo>
                <a:lnTo>
                  <a:pt x="145" y="259"/>
                </a:lnTo>
                <a:lnTo>
                  <a:pt x="139" y="236"/>
                </a:lnTo>
                <a:lnTo>
                  <a:pt x="134" y="215"/>
                </a:lnTo>
                <a:lnTo>
                  <a:pt x="131" y="195"/>
                </a:lnTo>
                <a:lnTo>
                  <a:pt x="128" y="179"/>
                </a:lnTo>
                <a:lnTo>
                  <a:pt x="125" y="151"/>
                </a:lnTo>
                <a:lnTo>
                  <a:pt x="122" y="126"/>
                </a:lnTo>
                <a:lnTo>
                  <a:pt x="122" y="104"/>
                </a:lnTo>
                <a:lnTo>
                  <a:pt x="99" y="106"/>
                </a:lnTo>
                <a:lnTo>
                  <a:pt x="102" y="131"/>
                </a:lnTo>
                <a:lnTo>
                  <a:pt x="103" y="156"/>
                </a:lnTo>
                <a:lnTo>
                  <a:pt x="104" y="183"/>
                </a:lnTo>
                <a:lnTo>
                  <a:pt x="105" y="208"/>
                </a:lnTo>
                <a:lnTo>
                  <a:pt x="104" y="231"/>
                </a:lnTo>
                <a:lnTo>
                  <a:pt x="102" y="252"/>
                </a:lnTo>
                <a:lnTo>
                  <a:pt x="100" y="270"/>
                </a:lnTo>
                <a:lnTo>
                  <a:pt x="96" y="283"/>
                </a:lnTo>
                <a:lnTo>
                  <a:pt x="91" y="291"/>
                </a:lnTo>
                <a:lnTo>
                  <a:pt x="86" y="295"/>
                </a:lnTo>
                <a:lnTo>
                  <a:pt x="79" y="298"/>
                </a:lnTo>
                <a:lnTo>
                  <a:pt x="73" y="275"/>
                </a:lnTo>
                <a:lnTo>
                  <a:pt x="72" y="275"/>
                </a:lnTo>
                <a:lnTo>
                  <a:pt x="72" y="276"/>
                </a:lnTo>
                <a:lnTo>
                  <a:pt x="75" y="269"/>
                </a:lnTo>
                <a:lnTo>
                  <a:pt x="78" y="257"/>
                </a:lnTo>
                <a:lnTo>
                  <a:pt x="80" y="241"/>
                </a:lnTo>
                <a:lnTo>
                  <a:pt x="81" y="222"/>
                </a:lnTo>
                <a:lnTo>
                  <a:pt x="81" y="200"/>
                </a:lnTo>
                <a:lnTo>
                  <a:pt x="80" y="177"/>
                </a:lnTo>
                <a:lnTo>
                  <a:pt x="79" y="153"/>
                </a:lnTo>
                <a:lnTo>
                  <a:pt x="77" y="129"/>
                </a:lnTo>
                <a:lnTo>
                  <a:pt x="75" y="107"/>
                </a:lnTo>
                <a:lnTo>
                  <a:pt x="72" y="106"/>
                </a:lnTo>
                <a:lnTo>
                  <a:pt x="57" y="105"/>
                </a:lnTo>
                <a:lnTo>
                  <a:pt x="42" y="103"/>
                </a:lnTo>
                <a:lnTo>
                  <a:pt x="28" y="99"/>
                </a:lnTo>
                <a:lnTo>
                  <a:pt x="16" y="92"/>
                </a:lnTo>
                <a:lnTo>
                  <a:pt x="7" y="84"/>
                </a:lnTo>
                <a:lnTo>
                  <a:pt x="2" y="75"/>
                </a:lnTo>
                <a:lnTo>
                  <a:pt x="0" y="63"/>
                </a:lnTo>
                <a:lnTo>
                  <a:pt x="1" y="51"/>
                </a:lnTo>
                <a:lnTo>
                  <a:pt x="7" y="31"/>
                </a:lnTo>
                <a:lnTo>
                  <a:pt x="16" y="15"/>
                </a:lnTo>
                <a:lnTo>
                  <a:pt x="27" y="5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881425" y="3154412"/>
            <a:ext cx="5077800" cy="9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6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3307525" y="3255337"/>
            <a:ext cx="5651700" cy="146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D24F2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can we identify more students that have had a traumatic experience and be sensitive to help schools keep children supported and safe?</a:t>
            </a:r>
            <a:r>
              <a:rPr lang="en" sz="2400">
                <a:solidFill>
                  <a:srgbClr val="D24F2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/>
            </a:r>
            <a:br>
              <a:rPr lang="en" sz="2400">
                <a:solidFill>
                  <a:srgbClr val="D24F2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endParaRPr lang="en" sz="2400">
              <a:solidFill>
                <a:srgbClr val="D24F2D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-962400" y="251175"/>
            <a:ext cx="5651700" cy="12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D24F2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Concept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0" y="155225"/>
            <a:ext cx="9144000" cy="968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rgbClr val="FF6251"/>
                </a:solidFill>
              </a:rPr>
              <a:t>MICHIGAN HANDLE WITH CARE </a:t>
            </a:r>
            <a:r>
              <a:rPr lang="en" sz="3000" dirty="0">
                <a:solidFill>
                  <a:srgbClr val="FF6251"/>
                </a:solidFill>
              </a:rPr>
              <a:t>Initiative</a:t>
            </a:r>
            <a:br>
              <a:rPr lang="en" sz="3000" dirty="0">
                <a:solidFill>
                  <a:srgbClr val="FF6251"/>
                </a:solidFill>
              </a:rPr>
            </a:br>
            <a:r>
              <a:rPr lang="en" sz="3000" dirty="0">
                <a:solidFill>
                  <a:srgbClr val="FF6251"/>
                </a:solidFill>
              </a:rPr>
              <a:t/>
            </a:r>
            <a:br>
              <a:rPr lang="en" sz="3000" dirty="0">
                <a:solidFill>
                  <a:srgbClr val="FF6251"/>
                </a:solidFill>
              </a:rPr>
            </a:br>
            <a:r>
              <a:rPr lang="en" sz="3000" dirty="0">
                <a:solidFill>
                  <a:srgbClr val="FF6251"/>
                </a:solidFill>
              </a:rPr>
              <a:t/>
            </a:r>
            <a:br>
              <a:rPr lang="en" sz="3000" dirty="0">
                <a:solidFill>
                  <a:srgbClr val="FF6251"/>
                </a:solidFill>
              </a:rPr>
            </a:br>
            <a:endParaRPr lang="en" sz="3000" dirty="0">
              <a:solidFill>
                <a:srgbClr val="FF6251"/>
              </a:solidFill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29450" y="1307658"/>
            <a:ext cx="8285100" cy="368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indent="-381000"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HWC was </a:t>
            </a:r>
            <a:r>
              <a:rPr lang="en-US" sz="2400" dirty="0">
                <a:solidFill>
                  <a:srgbClr val="FFFFFF"/>
                </a:solidFill>
              </a:rPr>
              <a:t>first p</a:t>
            </a:r>
            <a:r>
              <a:rPr lang="en" sz="2400" dirty="0" err="1">
                <a:solidFill>
                  <a:srgbClr val="FFFFFF"/>
                </a:solidFill>
              </a:rPr>
              <a:t>iloted</a:t>
            </a:r>
            <a:r>
              <a:rPr lang="en" sz="2400" dirty="0">
                <a:solidFill>
                  <a:srgbClr val="FFFFFF"/>
                </a:solidFill>
              </a:rPr>
              <a:t> in an urban elementary school in West Virginia.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This elementary school has ranked 398 out of 400 elementary schools in WV for poor performance.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93% of students come from low-income families.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Jackson County </a:t>
            </a:r>
            <a:r>
              <a:rPr lang="en-US" sz="2400" dirty="0">
                <a:solidFill>
                  <a:srgbClr val="FFFFFF"/>
                </a:solidFill>
              </a:rPr>
              <a:t>Michigan </a:t>
            </a:r>
            <a:r>
              <a:rPr lang="en" sz="2400" dirty="0">
                <a:solidFill>
                  <a:srgbClr val="FFFFFF"/>
                </a:solidFill>
              </a:rPr>
              <a:t>sent a team to </a:t>
            </a:r>
            <a:r>
              <a:rPr lang="en-US" sz="2400" dirty="0">
                <a:solidFill>
                  <a:srgbClr val="FFFFFF"/>
                </a:solidFill>
              </a:rPr>
              <a:t>WV </a:t>
            </a:r>
            <a:r>
              <a:rPr lang="en" sz="2400" dirty="0">
                <a:solidFill>
                  <a:srgbClr val="FFFFFF"/>
                </a:solidFill>
              </a:rPr>
              <a:t>learn about it and how to implement when the time is right.</a:t>
            </a:r>
          </a:p>
          <a:p>
            <a:pPr marL="457200" indent="-381000"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The </a:t>
            </a:r>
            <a:r>
              <a:rPr lang="en-US" sz="2400" dirty="0">
                <a:solidFill>
                  <a:srgbClr val="FFFFFF"/>
                </a:solidFill>
              </a:rPr>
              <a:t>Jackson </a:t>
            </a:r>
            <a:r>
              <a:rPr lang="en" sz="2400" dirty="0">
                <a:solidFill>
                  <a:srgbClr val="FFFFFF"/>
                </a:solidFill>
              </a:rPr>
              <a:t>HWC team met and determined next steps.</a:t>
            </a:r>
            <a:br>
              <a:rPr lang="en" sz="2400" dirty="0">
                <a:solidFill>
                  <a:srgbClr val="FFFFFF"/>
                </a:solidFill>
              </a:rPr>
            </a:br>
            <a:endParaRPr lang="en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-150" y="366900"/>
            <a:ext cx="9144000" cy="81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6251"/>
                </a:solidFill>
              </a:rPr>
              <a:t>Who is Needed?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534250" y="2532750"/>
            <a:ext cx="8285100" cy="47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_______ County Law Enforcement entities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School Districts in _______ County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Supporting community agencies as needed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023175" y="1135950"/>
            <a:ext cx="7239000" cy="105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How can we identify more students that have had a traumatic experience and be sensitive to help schools keep children supported and safe?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702</Words>
  <Application>Microsoft Office PowerPoint</Application>
  <PresentationFormat>On-screen Show (16:9)</PresentationFormat>
  <Paragraphs>117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Courgette</vt:lpstr>
      <vt:lpstr>Gabriela</vt:lpstr>
      <vt:lpstr>Impact</vt:lpstr>
      <vt:lpstr>Ultra</vt:lpstr>
      <vt:lpstr>Bangers</vt:lpstr>
      <vt:lpstr>Holtwood One SC</vt:lpstr>
      <vt:lpstr>Pacifico</vt:lpstr>
      <vt:lpstr>Architects Daughter</vt:lpstr>
      <vt:lpstr>Lobster</vt:lpstr>
      <vt:lpstr>Calibri</vt:lpstr>
      <vt:lpstr>Dancing Script</vt:lpstr>
      <vt:lpstr>Verdana</vt:lpstr>
      <vt:lpstr>Anton</vt:lpstr>
      <vt:lpstr>Amatic SC</vt:lpstr>
      <vt:lpstr>Covered By Your Grace</vt:lpstr>
      <vt:lpstr>Julius Sans One</vt:lpstr>
      <vt:lpstr>simple-light-2</vt:lpstr>
      <vt:lpstr>______ County</vt:lpstr>
      <vt:lpstr>PowerPoint Presentation</vt:lpstr>
      <vt:lpstr>PowerPoint Presentation</vt:lpstr>
      <vt:lpstr>What is Trauma?</vt:lpstr>
      <vt:lpstr>PowerPoint Presentation</vt:lpstr>
      <vt:lpstr>PowerPoint Presentation</vt:lpstr>
      <vt:lpstr>PowerPoint Presentation</vt:lpstr>
      <vt:lpstr>MICHIGAN HANDLE WITH CARE Initiative   </vt:lpstr>
      <vt:lpstr>Who is Needed?</vt:lpstr>
      <vt:lpstr>Role of the Law Enforcement</vt:lpstr>
      <vt:lpstr>Role of the School District</vt:lpstr>
      <vt:lpstr>Role of the community Agencies</vt:lpstr>
      <vt:lpstr>PowerPoint Presentation</vt:lpstr>
      <vt:lpstr>PowerPoint Presentation</vt:lpstr>
      <vt:lpstr>_______ County Handle With Care Planning   </vt:lpstr>
      <vt:lpstr>_______ County Handle With Care Assessment 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County</dc:title>
  <dc:creator>Cari Bushinski</dc:creator>
  <cp:lastModifiedBy>Mary Mueller</cp:lastModifiedBy>
  <cp:revision>25</cp:revision>
  <dcterms:modified xsi:type="dcterms:W3CDTF">2019-08-06T13:50:10Z</dcterms:modified>
</cp:coreProperties>
</file>