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8" r:id="rId5"/>
    <p:sldId id="259" r:id="rId6"/>
    <p:sldId id="261" r:id="rId7"/>
    <p:sldId id="260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A89262-BE86-4D71-87CE-70CEC2086519}" v="7" dt="2020-05-22T19:56:53.5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5/22/2020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5/22/2020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5/22/2020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5/22/2020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5/22/2020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accent2"/>
          </a:solid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5/22/2020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EFA92-2F87-9F40-98AC-A5790D615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200000"/>
              </a:lnSpc>
            </a:pPr>
            <a:r>
              <a:rPr lang="en-US" sz="2800" b="1" dirty="0">
                <a:solidFill>
                  <a:schemeClr val="tx1"/>
                </a:solidFill>
                <a:effectLst/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Primary Care Connections Workgroup </a:t>
            </a:r>
            <a:br>
              <a:rPr lang="en-US" sz="2800" b="1" dirty="0">
                <a:solidFill>
                  <a:schemeClr val="tx1"/>
                </a:solidFill>
                <a:effectLst/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b="1" dirty="0">
                <a:solidFill>
                  <a:schemeClr val="tx1"/>
                </a:solidFill>
                <a:effectLst/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Overall Principles/Considerations</a:t>
            </a:r>
            <a:r>
              <a:rPr lang="en-US" sz="2800" b="1" dirty="0">
                <a:solidFill>
                  <a:schemeClr val="tx1"/>
                </a:solidFill>
                <a:effectLst/>
                <a:latin typeface="Century Schoolbook" panose="02040604050505020304" pitchFamily="18" charset="0"/>
              </a:rPr>
              <a:t> </a:t>
            </a:r>
            <a:endParaRPr lang="en-US" sz="2800" b="1" dirty="0">
              <a:solidFill>
                <a:schemeClr val="tx1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E9ED1-D407-D04B-BDC9-51EF34DC2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009" y="2102625"/>
            <a:ext cx="11352942" cy="4755375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5600" b="1" i="1" u="sng" dirty="0">
                <a:solidFill>
                  <a:schemeClr val="tx1"/>
                </a:solidFill>
                <a:effectLst/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Statewide Scale up </a:t>
            </a:r>
            <a:r>
              <a:rPr lang="en-US" sz="5600" dirty="0">
                <a:solidFill>
                  <a:schemeClr val="tx1"/>
                </a:solidFill>
                <a:effectLst/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the Wayne State Physician Group x Ford Motor Company </a:t>
            </a:r>
            <a:r>
              <a:rPr lang="en-US" sz="5600" dirty="0">
                <a:solidFill>
                  <a:schemeClr val="tx1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mobile testing pilot by making </a:t>
            </a:r>
            <a:r>
              <a:rPr lang="en-US" sz="5600" dirty="0">
                <a:solidFill>
                  <a:schemeClr val="tx1"/>
                </a:solidFill>
                <a:effectLst/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testing, and other services, widely and readily available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5600" b="1" dirty="0">
                <a:solidFill>
                  <a:schemeClr val="tx1"/>
                </a:solidFill>
                <a:effectLst/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Ongoing </a:t>
            </a:r>
            <a:r>
              <a:rPr lang="en-US" sz="5600" b="1" dirty="0">
                <a:solidFill>
                  <a:schemeClr val="tx1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5600" b="1" dirty="0">
                <a:solidFill>
                  <a:schemeClr val="tx1"/>
                </a:solidFill>
                <a:effectLst/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dentification of “target” service areas  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5600" b="1" i="1" u="sng" dirty="0">
                <a:solidFill>
                  <a:schemeClr val="tx1"/>
                </a:solidFill>
                <a:effectLst/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Statewide Util</a:t>
            </a:r>
            <a:r>
              <a:rPr lang="en-US" sz="5600" b="1" i="1" u="sng" dirty="0">
                <a:solidFill>
                  <a:schemeClr val="tx1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ization of the Patient Education Genius </a:t>
            </a:r>
            <a:r>
              <a:rPr lang="en-US" sz="5600" dirty="0">
                <a:solidFill>
                  <a:schemeClr val="tx1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platform for real time d</a:t>
            </a:r>
            <a:r>
              <a:rPr lang="en-US" sz="5600" dirty="0">
                <a:solidFill>
                  <a:schemeClr val="tx1"/>
                </a:solidFill>
                <a:effectLst/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ata collection at the poin</a:t>
            </a:r>
            <a:r>
              <a:rPr lang="en-US" sz="5600" dirty="0">
                <a:solidFill>
                  <a:schemeClr val="tx1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 of testing </a:t>
            </a:r>
            <a:endParaRPr lang="en-US" sz="5600" dirty="0">
              <a:solidFill>
                <a:schemeClr val="tx1"/>
              </a:solidFill>
              <a:effectLst/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5600" b="1" i="1" u="sng" dirty="0">
                <a:solidFill>
                  <a:schemeClr val="tx1"/>
                </a:solidFill>
                <a:effectLst/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Standardized Provision of care </a:t>
            </a:r>
            <a:r>
              <a:rPr lang="en-US" sz="5600" dirty="0">
                <a:solidFill>
                  <a:schemeClr val="tx1"/>
                </a:solidFill>
                <a:effectLst/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that will utilize Community Health Workers, volunteers, etc. onsite to connect individuals to neede</a:t>
            </a:r>
            <a:r>
              <a:rPr lang="en-US" sz="5600" dirty="0">
                <a:solidFill>
                  <a:schemeClr val="tx1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 resources in their community (ex. Insurance, primary care providers, food, housing) 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5600" b="1" i="1" u="sng" dirty="0">
                <a:solidFill>
                  <a:schemeClr val="tx1"/>
                </a:solidFill>
                <a:effectLst/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Health Plan Collaboration </a:t>
            </a:r>
            <a:endParaRPr lang="en-US" sz="5600" b="1" i="1" u="sng" dirty="0">
              <a:solidFill>
                <a:schemeClr val="tx1"/>
              </a:solidFill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5800" dirty="0">
                <a:solidFill>
                  <a:schemeClr val="tx1"/>
                </a:solidFill>
              </a:rPr>
              <a:t>Co</a:t>
            </a:r>
            <a:r>
              <a:rPr lang="en-US" sz="5800" dirty="0">
                <a:solidFill>
                  <a:schemeClr val="tx1"/>
                </a:solidFill>
                <a:latin typeface="Century Schoolbook" panose="02040604050505020304" pitchFamily="18" charset="0"/>
              </a:rPr>
              <a:t>nnect continuing members for care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5600" dirty="0">
                <a:solidFill>
                  <a:schemeClr val="tx1"/>
                </a:solidFill>
                <a:latin typeface="Century Schoolbook" panose="02040604050505020304" pitchFamily="18" charset="0"/>
              </a:rPr>
              <a:t>Connect new members to plan for intake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6000" dirty="0">
                <a:solidFill>
                  <a:schemeClr val="tx1"/>
                </a:solidFill>
                <a:latin typeface="Century Schoolbook" panose="02040604050505020304" pitchFamily="18" charset="0"/>
              </a:rPr>
              <a:t>Communication with health plan for member follow-up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6000" dirty="0">
                <a:solidFill>
                  <a:schemeClr val="tx1"/>
                </a:solidFill>
                <a:latin typeface="Century Schoolbook" panose="02040604050505020304" pitchFamily="18" charset="0"/>
              </a:rPr>
              <a:t>Sharing of data collected at point of testing</a:t>
            </a:r>
            <a:endParaRPr lang="en-US" sz="5600" b="1" i="1" u="sng" dirty="0">
              <a:solidFill>
                <a:schemeClr val="tx1"/>
              </a:solidFill>
              <a:effectLst/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5600" b="1" i="1" u="sng" dirty="0">
                <a:solidFill>
                  <a:schemeClr val="tx1"/>
                </a:solidFill>
                <a:effectLst/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Develop a model for use after the crisis has ended</a:t>
            </a:r>
          </a:p>
          <a:p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533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9333E-1D5C-1A44-A761-BC97DAB33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200000"/>
              </a:lnSpc>
            </a:pPr>
            <a:r>
              <a:rPr lang="en-US" sz="2500" b="1" dirty="0">
                <a:solidFill>
                  <a:srgbClr val="000000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Primary Care Connections Workgroup</a:t>
            </a:r>
            <a:br>
              <a:rPr lang="en-US" sz="2500" b="1" dirty="0">
                <a:solidFill>
                  <a:srgbClr val="000000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500" b="1" dirty="0">
                <a:solidFill>
                  <a:srgbClr val="000000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Recommendations</a:t>
            </a:r>
            <a:endParaRPr lang="en-US" sz="3200" dirty="0">
              <a:solidFill>
                <a:schemeClr val="tx1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F5105-9CEF-FC47-A8C1-ACD7AB1AB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8132" y="2169903"/>
            <a:ext cx="10395735" cy="330622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i="1" u="sng" dirty="0">
                <a:solidFill>
                  <a:schemeClr val="tx1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Statewide Scale up </a:t>
            </a:r>
            <a:r>
              <a:rPr lang="en-US" dirty="0">
                <a:solidFill>
                  <a:schemeClr val="tx1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the Wayne State Physician Group x Ford Motor Company mobile testing pilot by making testing, and other services, </a:t>
            </a:r>
            <a:r>
              <a:rPr lang="en-US" i="1" dirty="0">
                <a:solidFill>
                  <a:schemeClr val="tx1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widely</a:t>
            </a:r>
            <a:r>
              <a:rPr lang="en-US" dirty="0">
                <a:solidFill>
                  <a:schemeClr val="tx1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readily available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Ongoing identification of “target” service areas  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i="1" u="sng" dirty="0">
                <a:solidFill>
                  <a:schemeClr val="tx1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Statewide Utilization of the Patient Education Genius </a:t>
            </a:r>
            <a:r>
              <a:rPr lang="en-US" dirty="0">
                <a:solidFill>
                  <a:schemeClr val="tx1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platform for real time data collection at the point of testing </a:t>
            </a:r>
          </a:p>
        </p:txBody>
      </p:sp>
    </p:spTree>
    <p:extLst>
      <p:ext uri="{BB962C8B-B14F-4D97-AF65-F5344CB8AC3E}">
        <p14:creationId xmlns:p14="http://schemas.microsoft.com/office/powerpoint/2010/main" val="477373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1B7B9-F360-40E6-A66C-3F9B74550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09547"/>
            <a:ext cx="10058400" cy="1450757"/>
          </a:xfrm>
        </p:spPr>
        <p:txBody>
          <a:bodyPr>
            <a:normAutofit fontScale="90000"/>
          </a:bodyPr>
          <a:lstStyle/>
          <a:p>
            <a:pPr algn="ctr">
              <a:lnSpc>
                <a:spcPct val="200000"/>
              </a:lnSpc>
            </a:pPr>
            <a:r>
              <a:rPr lang="en-US" sz="2500" b="1" dirty="0">
                <a:solidFill>
                  <a:srgbClr val="000000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Primary Care Connections Workgroup</a:t>
            </a:r>
            <a:br>
              <a:rPr lang="en-US" sz="2500" b="1" dirty="0">
                <a:solidFill>
                  <a:srgbClr val="000000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500" b="1" dirty="0">
                <a:solidFill>
                  <a:srgbClr val="000000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Recommendations - </a:t>
            </a:r>
            <a:r>
              <a:rPr lang="en-US" sz="2500" b="1" dirty="0" err="1">
                <a:solidFill>
                  <a:srgbClr val="000000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22CF0-C37B-4CB8-8E19-47A14A6279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756" y="1589458"/>
            <a:ext cx="11719389" cy="498193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600" b="1" i="1" u="sng" dirty="0">
                <a:solidFill>
                  <a:schemeClr val="tx1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Standardized Provision of care at point of testing </a:t>
            </a:r>
            <a:r>
              <a:rPr lang="en-US" sz="1600" dirty="0">
                <a:solidFill>
                  <a:schemeClr val="tx1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that will utilize Community Health Workers, volunteers, etc. onsite to connect individuals to needed resources in their community (ex. primary care providers, food, housing) </a:t>
            </a:r>
          </a:p>
          <a:p>
            <a:pPr>
              <a:lnSpc>
                <a:spcPct val="150000"/>
              </a:lnSpc>
            </a:pPr>
            <a:r>
              <a:rPr lang="en-US" sz="1800" b="1" u="sng" dirty="0">
                <a:solidFill>
                  <a:schemeClr val="tx1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Point of testing Provider Connection </a:t>
            </a:r>
            <a:r>
              <a:rPr lang="en-US" sz="1800" dirty="0">
                <a:solidFill>
                  <a:schemeClr val="tx1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utilizing trained MI Bridges Navigators</a:t>
            </a:r>
          </a:p>
          <a:p>
            <a:pPr lvl="1">
              <a:lnSpc>
                <a:spcPct val="100000"/>
              </a:lnSpc>
            </a:pPr>
            <a:r>
              <a:rPr lang="en-US" b="1" dirty="0">
                <a:solidFill>
                  <a:schemeClr val="tx1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 an individual is </a:t>
            </a:r>
            <a:r>
              <a:rPr lang="en-US" b="1" i="1" u="sng" dirty="0">
                <a:solidFill>
                  <a:schemeClr val="tx1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Uninsured</a:t>
            </a:r>
          </a:p>
          <a:p>
            <a:pPr lvl="2">
              <a:lnSpc>
                <a:spcPct val="100000"/>
              </a:lnSpc>
            </a:pPr>
            <a:r>
              <a:rPr lang="en-US" b="1" dirty="0">
                <a:solidFill>
                  <a:schemeClr val="tx1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 Bridges Navigators can assist with Medicaid or ACA Exchange enrollment and eligibility. </a:t>
            </a:r>
          </a:p>
          <a:p>
            <a:pPr lvl="1">
              <a:lnSpc>
                <a:spcPct val="100000"/>
              </a:lnSpc>
            </a:pPr>
            <a:r>
              <a:rPr lang="en-US" b="1" dirty="0">
                <a:solidFill>
                  <a:schemeClr val="tx1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 an individual is </a:t>
            </a:r>
            <a:r>
              <a:rPr lang="en-US" b="1" i="1" u="sng" dirty="0">
                <a:solidFill>
                  <a:schemeClr val="tx1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currently enrolled</a:t>
            </a:r>
            <a:r>
              <a:rPr lang="en-US" b="1" dirty="0">
                <a:solidFill>
                  <a:schemeClr val="tx1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Medicaid with no primary care provider</a:t>
            </a:r>
          </a:p>
          <a:p>
            <a:pPr lvl="2">
              <a:lnSpc>
                <a:spcPct val="100000"/>
              </a:lnSpc>
            </a:pPr>
            <a:r>
              <a:rPr lang="en-US" b="1" dirty="0">
                <a:solidFill>
                  <a:schemeClr val="tx1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MDHHS Maximus system has one number to call for all provider connections and can connect with a primary care provider in their area </a:t>
            </a:r>
          </a:p>
          <a:p>
            <a:pPr lvl="1">
              <a:lnSpc>
                <a:spcPct val="100000"/>
              </a:lnSpc>
            </a:pPr>
            <a:r>
              <a:rPr lang="en-US" b="1" u="sng" dirty="0">
                <a:solidFill>
                  <a:schemeClr val="tx1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 an individual </a:t>
            </a:r>
            <a:r>
              <a:rPr lang="en-US" b="1" i="1" u="sng" dirty="0">
                <a:solidFill>
                  <a:schemeClr val="tx1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 insurance </a:t>
            </a:r>
            <a:r>
              <a:rPr lang="en-US" b="1" u="sng" dirty="0">
                <a:solidFill>
                  <a:schemeClr val="tx1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that is not Medicaid</a:t>
            </a:r>
          </a:p>
          <a:p>
            <a:pPr lvl="2">
              <a:lnSpc>
                <a:spcPct val="100000"/>
              </a:lnSpc>
            </a:pPr>
            <a:r>
              <a:rPr lang="en-US" dirty="0">
                <a:solidFill>
                  <a:schemeClr val="tx1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 the individual knows who that insurer is and needs help finding a provider in their area, the MI Bridges Navigator can connect them to the provider connection number through their insurer</a:t>
            </a:r>
          </a:p>
          <a:p>
            <a:pPr lvl="1">
              <a:lnSpc>
                <a:spcPct val="100000"/>
              </a:lnSpc>
            </a:pPr>
            <a:r>
              <a:rPr lang="en-US" b="1" u="sng" dirty="0">
                <a:solidFill>
                  <a:schemeClr val="tx1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 an individual is </a:t>
            </a:r>
            <a:r>
              <a:rPr lang="en-US" b="1" i="1" u="sng" dirty="0">
                <a:solidFill>
                  <a:schemeClr val="tx1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ineligible for Medicaid</a:t>
            </a:r>
          </a:p>
          <a:p>
            <a:pPr lvl="2">
              <a:lnSpc>
                <a:spcPct val="100000"/>
              </a:lnSpc>
            </a:pPr>
            <a:r>
              <a:rPr lang="en-US" dirty="0">
                <a:solidFill>
                  <a:schemeClr val="tx1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MI Bridges Navigator will connect them to Community Health organizations/ FQHCs and resources in their area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175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FC23E-750B-6347-BB86-9983D9F36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200000"/>
              </a:lnSpc>
            </a:pPr>
            <a:r>
              <a:rPr lang="en-US" sz="2800" b="1" dirty="0">
                <a:solidFill>
                  <a:schemeClr val="tx1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Primary Care Connections Workgroup </a:t>
            </a:r>
            <a:br>
              <a:rPr lang="en-US" sz="2800" b="1" dirty="0">
                <a:solidFill>
                  <a:schemeClr val="tx1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b="1" dirty="0">
                <a:solidFill>
                  <a:schemeClr val="tx1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Dissemination of the Model </a:t>
            </a:r>
            <a:endParaRPr lang="en-US" sz="2800" dirty="0">
              <a:solidFill>
                <a:schemeClr val="tx1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DB589-9C58-2A43-ABE4-70F24DBF04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1800" b="1" i="1" u="sng" dirty="0">
                <a:solidFill>
                  <a:schemeClr val="tx1"/>
                </a:solidFill>
                <a:effectLst/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Identify </a:t>
            </a:r>
            <a:r>
              <a:rPr lang="en-US" sz="1800" dirty="0">
                <a:solidFill>
                  <a:schemeClr val="tx1"/>
                </a:solidFill>
                <a:effectLst/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State of Michigan Departments who could urgently implement the recommendations.  Present to them for review, discussion and input.  </a:t>
            </a:r>
          </a:p>
          <a:p>
            <a:pPr lvl="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1800" b="1" i="1" u="sng" dirty="0">
                <a:solidFill>
                  <a:schemeClr val="tx1"/>
                </a:solidFill>
                <a:effectLst/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Identify</a:t>
            </a:r>
            <a:r>
              <a:rPr lang="en-US" sz="1800" b="1" i="1" dirty="0">
                <a:solidFill>
                  <a:schemeClr val="tx1"/>
                </a:solidFill>
                <a:effectLst/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effectLst/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community based health organizations and trusted programs in communities that can offered trained MI Bridges Navigators for statewide scale up</a:t>
            </a:r>
          </a:p>
          <a:p>
            <a:pPr lvl="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1800" b="1" i="1" u="sng" dirty="0">
                <a:solidFill>
                  <a:schemeClr val="tx1"/>
                </a:solidFill>
                <a:effectLst/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Collaborate</a:t>
            </a:r>
            <a:r>
              <a:rPr lang="en-US" sz="1800" dirty="0">
                <a:solidFill>
                  <a:schemeClr val="tx1"/>
                </a:solidFill>
                <a:effectLst/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with local departments and social service organizations that can offer resources at the point of testing for individuals</a:t>
            </a:r>
            <a:r>
              <a:rPr lang="en-US" sz="1800" dirty="0">
                <a:solidFill>
                  <a:schemeClr val="tx1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800" dirty="0">
              <a:solidFill>
                <a:schemeClr val="tx1"/>
              </a:solidFill>
              <a:effectLst/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806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7170E-D0BD-4A53-9EEE-79346C587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200000"/>
              </a:lnSpc>
            </a:pPr>
            <a:r>
              <a:rPr lang="en-US" sz="2500" b="1" dirty="0">
                <a:solidFill>
                  <a:srgbClr val="000000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Primary Care Connections Workgroup </a:t>
            </a:r>
            <a:br>
              <a:rPr lang="en-US" sz="2500" b="1" dirty="0">
                <a:solidFill>
                  <a:srgbClr val="000000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500" b="1" dirty="0">
                <a:solidFill>
                  <a:srgbClr val="000000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Long term Considerations</a:t>
            </a:r>
            <a:r>
              <a:rPr lang="en-US" sz="2500" b="1" dirty="0">
                <a:solidFill>
                  <a:srgbClr val="000000"/>
                </a:solidFill>
                <a:latin typeface="Century Schoolbook" panose="02040604050505020304" pitchFamily="18" charset="0"/>
              </a:rPr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3E646-2FA7-4EC5-B49F-00C0FB7BC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entury Schoolbook" panose="02040604050505020304" pitchFamily="18" charset="0"/>
              </a:rPr>
              <a:t>Statewide Coronavirus Immunization program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entury Schoolbook" panose="02040604050505020304" pitchFamily="18" charset="0"/>
              </a:rPr>
              <a:t>Chronic disease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entury Schoolbook" panose="02040604050505020304" pitchFamily="18" charset="0"/>
              </a:rPr>
              <a:t>Maternal/Child morbidity and mortality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entury Schoolbook" panose="02040604050505020304" pitchFamily="18" charset="0"/>
              </a:rPr>
              <a:t>Assessing Social Determinants of Health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entury Schoolbook" panose="02040604050505020304" pitchFamily="18" charset="0"/>
              </a:rPr>
              <a:t>Active linkage to services and ongoing care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  <a:latin typeface="Century Schoolbook" panose="020406040505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32859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B73E22D0F75D4486B2D58D3B5A372F" ma:contentTypeVersion="9" ma:contentTypeDescription="Create a new document." ma:contentTypeScope="" ma:versionID="cdf4ad2bb25dd492654e403c64cebf65">
  <xsd:schema xmlns:xsd="http://www.w3.org/2001/XMLSchema" xmlns:xs="http://www.w3.org/2001/XMLSchema" xmlns:p="http://schemas.microsoft.com/office/2006/metadata/properties" xmlns:ns3="e68f27da-e203-44b6-b28c-5181d49f75e9" xmlns:ns4="ae44948a-e3da-42c9-b95a-f6a76c4a545b" targetNamespace="http://schemas.microsoft.com/office/2006/metadata/properties" ma:root="true" ma:fieldsID="a579a5da726dcebcc422ee609f830d22" ns3:_="" ns4:_="">
    <xsd:import namespace="e68f27da-e203-44b6-b28c-5181d49f75e9"/>
    <xsd:import namespace="ae44948a-e3da-42c9-b95a-f6a76c4a545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8f27da-e203-44b6-b28c-5181d49f75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44948a-e3da-42c9-b95a-f6a76c4a545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ABB4D0C-C73C-4764-9CE8-8172DB068F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8f27da-e203-44b6-b28c-5181d49f75e9"/>
    <ds:schemaRef ds:uri="ae44948a-e3da-42c9-b95a-f6a76c4a54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8AB97A3-6391-43D3-BB05-366669DF928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E0AB125-5BC4-46FA-A862-826BB97698C7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490</Words>
  <Application>Microsoft Office PowerPoint</Application>
  <PresentationFormat>Widescreen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Schoolbook</vt:lpstr>
      <vt:lpstr>Retrospect</vt:lpstr>
      <vt:lpstr>Primary Care Connections Workgroup  Overall Principles/Considerations </vt:lpstr>
      <vt:lpstr>Primary Care Connections Workgroup Recommendations</vt:lpstr>
      <vt:lpstr>Primary Care Connections Workgroup Recommendations - cont</vt:lpstr>
      <vt:lpstr>Primary Care Connections Workgroup  Dissemination of the Model </vt:lpstr>
      <vt:lpstr>Primary Care Connections Workgroup  Long term Considerations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</dc:title>
  <dc:creator>El-Amin, Danielle</dc:creator>
  <cp:lastModifiedBy>El-Amin, Danielle</cp:lastModifiedBy>
  <cp:revision>5</cp:revision>
  <dcterms:created xsi:type="dcterms:W3CDTF">2020-05-22T13:40:26Z</dcterms:created>
  <dcterms:modified xsi:type="dcterms:W3CDTF">2020-05-22T20:42:29Z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0x01010028B73E22D0F75D4486B2D58D3B5A372F</vt:lpwstr>
  </property>
</Properties>
</file>