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handoutMasterIdLst>
    <p:handoutMasterId r:id="rId42"/>
  </p:handoutMasterIdLst>
  <p:sldIdLst>
    <p:sldId id="256" r:id="rId2"/>
    <p:sldId id="257" r:id="rId3"/>
    <p:sldId id="302" r:id="rId4"/>
    <p:sldId id="259" r:id="rId5"/>
    <p:sldId id="260" r:id="rId6"/>
    <p:sldId id="261" r:id="rId7"/>
    <p:sldId id="262" r:id="rId8"/>
    <p:sldId id="263" r:id="rId9"/>
    <p:sldId id="265" r:id="rId10"/>
    <p:sldId id="264" r:id="rId11"/>
    <p:sldId id="266" r:id="rId12"/>
    <p:sldId id="267" r:id="rId13"/>
    <p:sldId id="268" r:id="rId14"/>
    <p:sldId id="269" r:id="rId15"/>
    <p:sldId id="270" r:id="rId16"/>
    <p:sldId id="271" r:id="rId17"/>
    <p:sldId id="297" r:id="rId18"/>
    <p:sldId id="274" r:id="rId19"/>
    <p:sldId id="296" r:id="rId20"/>
    <p:sldId id="303" r:id="rId21"/>
    <p:sldId id="307" r:id="rId22"/>
    <p:sldId id="308" r:id="rId23"/>
    <p:sldId id="279" r:id="rId24"/>
    <p:sldId id="280" r:id="rId25"/>
    <p:sldId id="281" r:id="rId26"/>
    <p:sldId id="282" r:id="rId27"/>
    <p:sldId id="283" r:id="rId28"/>
    <p:sldId id="284" r:id="rId29"/>
    <p:sldId id="285" r:id="rId30"/>
    <p:sldId id="304" r:id="rId31"/>
    <p:sldId id="287" r:id="rId32"/>
    <p:sldId id="310" r:id="rId33"/>
    <p:sldId id="289" r:id="rId34"/>
    <p:sldId id="305" r:id="rId35"/>
    <p:sldId id="291" r:id="rId36"/>
    <p:sldId id="306" r:id="rId37"/>
    <p:sldId id="293" r:id="rId38"/>
    <p:sldId id="294" r:id="rId39"/>
    <p:sldId id="295" r:id="rId40"/>
  </p:sldIdLst>
  <p:sldSz cx="12192000" cy="6858000"/>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83D38"/>
    <a:srgbClr val="97C354"/>
    <a:srgbClr val="337BAA"/>
    <a:srgbClr val="5C2825"/>
    <a:srgbClr val="46829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929" autoAdjust="0"/>
    <p:restoredTop sz="86188" autoAdjust="0"/>
  </p:normalViewPr>
  <p:slideViewPr>
    <p:cSldViewPr snapToGrid="0">
      <p:cViewPr varScale="1">
        <p:scale>
          <a:sx n="69" d="100"/>
          <a:sy n="69" d="100"/>
        </p:scale>
        <p:origin x="942" y="60"/>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2352"/>
    </p:cViewPr>
  </p:sorterViewPr>
  <p:notesViewPr>
    <p:cSldViewPr snapToGrid="0" showGuides="1">
      <p:cViewPr varScale="1">
        <p:scale>
          <a:sx n="69" d="100"/>
          <a:sy n="69" d="100"/>
        </p:scale>
        <p:origin x="2928" y="21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3408"/>
          </a:xfrm>
          <a:prstGeom prst="rect">
            <a:avLst/>
          </a:prstGeom>
        </p:spPr>
        <p:txBody>
          <a:bodyPr vert="horz" lIns="92492" tIns="46246" rIns="92492" bIns="46246" rtlCol="0"/>
          <a:lstStyle>
            <a:lvl1pPr algn="l">
              <a:defRPr sz="1200"/>
            </a:lvl1pPr>
          </a:lstStyle>
          <a:p>
            <a:endParaRPr lang="en-US"/>
          </a:p>
        </p:txBody>
      </p:sp>
      <p:sp>
        <p:nvSpPr>
          <p:cNvPr id="4" name="Footer Placeholder 3"/>
          <p:cNvSpPr>
            <a:spLocks noGrp="1"/>
          </p:cNvSpPr>
          <p:nvPr>
            <p:ph type="ftr" sz="quarter" idx="2"/>
          </p:nvPr>
        </p:nvSpPr>
        <p:spPr>
          <a:xfrm>
            <a:off x="0" y="8772669"/>
            <a:ext cx="3011699" cy="463407"/>
          </a:xfrm>
          <a:prstGeom prst="rect">
            <a:avLst/>
          </a:prstGeom>
        </p:spPr>
        <p:txBody>
          <a:bodyPr vert="horz" lIns="92492" tIns="46246" rIns="92492" bIns="46246" rtlCol="0" anchor="b"/>
          <a:lstStyle>
            <a:lvl1pPr algn="l">
              <a:defRPr sz="1200"/>
            </a:lvl1pPr>
          </a:lstStyle>
          <a:p>
            <a:r>
              <a:rPr lang="en-US" sz="1000" dirty="0">
                <a:latin typeface="Arial" panose="020B0604020202020204" pitchFamily="34" charset="0"/>
                <a:cs typeface="Arial" panose="020B0604020202020204" pitchFamily="34" charset="0"/>
              </a:rPr>
              <a:t>A Future that Includes Employment: </a:t>
            </a:r>
            <a:br>
              <a:rPr lang="en-US" sz="1000" dirty="0">
                <a:latin typeface="Arial" panose="020B0604020202020204" pitchFamily="34" charset="0"/>
                <a:cs typeface="Arial" panose="020B0604020202020204" pitchFamily="34" charset="0"/>
              </a:rPr>
            </a:br>
            <a:r>
              <a:rPr lang="en-US" sz="1000" dirty="0">
                <a:latin typeface="Arial" panose="020B0604020202020204" pitchFamily="34" charset="0"/>
                <a:cs typeface="Arial" panose="020B0604020202020204" pitchFamily="34" charset="0"/>
              </a:rPr>
              <a:t>A Workshop for Families</a:t>
            </a:r>
          </a:p>
        </p:txBody>
      </p:sp>
      <p:sp>
        <p:nvSpPr>
          <p:cNvPr id="5" name="Slide Number Placeholder 4"/>
          <p:cNvSpPr>
            <a:spLocks noGrp="1"/>
          </p:cNvSpPr>
          <p:nvPr>
            <p:ph type="sldNum" sz="quarter" idx="3"/>
          </p:nvPr>
        </p:nvSpPr>
        <p:spPr>
          <a:xfrm>
            <a:off x="3936768" y="8772669"/>
            <a:ext cx="3011699" cy="463407"/>
          </a:xfrm>
          <a:prstGeom prst="rect">
            <a:avLst/>
          </a:prstGeom>
        </p:spPr>
        <p:txBody>
          <a:bodyPr vert="horz" lIns="92492" tIns="46246" rIns="92492" bIns="46246" rtlCol="0" anchor="b"/>
          <a:lstStyle>
            <a:lvl1pPr algn="r">
              <a:defRPr sz="1200"/>
            </a:lvl1pPr>
          </a:lstStyle>
          <a:p>
            <a:fld id="{9F6AC269-D81C-4339-90D6-59659E7E121B}" type="slidenum">
              <a:rPr lang="en-US" sz="1000" smtClean="0">
                <a:latin typeface="Arial" panose="020B0604020202020204" pitchFamily="34" charset="0"/>
                <a:cs typeface="Arial" panose="020B0604020202020204" pitchFamily="34" charset="0"/>
              </a:rPr>
              <a:t>‹#›</a:t>
            </a:fld>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710888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488" cy="46355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37000" y="0"/>
            <a:ext cx="3011488" cy="463550"/>
          </a:xfrm>
          <a:prstGeom prst="rect">
            <a:avLst/>
          </a:prstGeom>
        </p:spPr>
        <p:txBody>
          <a:bodyPr vert="horz" lIns="91440" tIns="45720" rIns="91440" bIns="45720" rtlCol="0"/>
          <a:lstStyle>
            <a:lvl1pPr algn="r">
              <a:defRPr sz="1200"/>
            </a:lvl1pPr>
          </a:lstStyle>
          <a:p>
            <a:fld id="{CC7D2A63-6E54-4C42-8FC1-BD46066D9D98}" type="datetimeFigureOut">
              <a:rPr lang="en-US" smtClean="0"/>
              <a:t>11/5/2018</a:t>
            </a:fld>
            <a:endParaRPr lang="en-US"/>
          </a:p>
        </p:txBody>
      </p:sp>
      <p:sp>
        <p:nvSpPr>
          <p:cNvPr id="4" name="Slide Image Placeholder 3"/>
          <p:cNvSpPr>
            <a:spLocks noGrp="1" noRot="1" noChangeAspect="1"/>
          </p:cNvSpPr>
          <p:nvPr>
            <p:ph type="sldImg" idx="2"/>
          </p:nvPr>
        </p:nvSpPr>
        <p:spPr>
          <a:xfrm>
            <a:off x="703263" y="1154113"/>
            <a:ext cx="5543550" cy="31178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95325" y="4445000"/>
            <a:ext cx="5559425" cy="3636963"/>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525"/>
            <a:ext cx="3011488" cy="46355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37000" y="8772525"/>
            <a:ext cx="3011488" cy="463550"/>
          </a:xfrm>
          <a:prstGeom prst="rect">
            <a:avLst/>
          </a:prstGeom>
        </p:spPr>
        <p:txBody>
          <a:bodyPr vert="horz" lIns="91440" tIns="45720" rIns="91440" bIns="45720" rtlCol="0" anchor="b"/>
          <a:lstStyle>
            <a:lvl1pPr algn="r">
              <a:defRPr sz="1200"/>
            </a:lvl1pPr>
          </a:lstStyle>
          <a:p>
            <a:fld id="{3B1B2391-1F68-034A-821C-1FD10A16A45E}" type="slidenum">
              <a:rPr lang="en-US" smtClean="0"/>
              <a:t>‹#›</a:t>
            </a:fld>
            <a:endParaRPr lang="en-US"/>
          </a:p>
        </p:txBody>
      </p:sp>
    </p:spTree>
    <p:extLst>
      <p:ext uri="{BB962C8B-B14F-4D97-AF65-F5344CB8AC3E}">
        <p14:creationId xmlns:p14="http://schemas.microsoft.com/office/powerpoint/2010/main" val="28640160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B1B2391-1F68-034A-821C-1FD10A16A45E}" type="slidenum">
              <a:rPr lang="en-US" smtClean="0"/>
              <a:t>3</a:t>
            </a:fld>
            <a:endParaRPr lang="en-US"/>
          </a:p>
        </p:txBody>
      </p:sp>
    </p:spTree>
    <p:extLst>
      <p:ext uri="{BB962C8B-B14F-4D97-AF65-F5344CB8AC3E}">
        <p14:creationId xmlns:p14="http://schemas.microsoft.com/office/powerpoint/2010/main" val="17239986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B1B2391-1F68-034A-821C-1FD10A16A45E}" type="slidenum">
              <a:rPr lang="en-US" smtClean="0"/>
              <a:t>10</a:t>
            </a:fld>
            <a:endParaRPr lang="en-US"/>
          </a:p>
        </p:txBody>
      </p:sp>
    </p:spTree>
    <p:extLst>
      <p:ext uri="{BB962C8B-B14F-4D97-AF65-F5344CB8AC3E}">
        <p14:creationId xmlns:p14="http://schemas.microsoft.com/office/powerpoint/2010/main" val="36242323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B1B2391-1F68-034A-821C-1FD10A16A45E}" type="slidenum">
              <a:rPr lang="en-US" smtClean="0"/>
              <a:t>12</a:t>
            </a:fld>
            <a:endParaRPr lang="en-US"/>
          </a:p>
        </p:txBody>
      </p:sp>
    </p:spTree>
    <p:extLst>
      <p:ext uri="{BB962C8B-B14F-4D97-AF65-F5344CB8AC3E}">
        <p14:creationId xmlns:p14="http://schemas.microsoft.com/office/powerpoint/2010/main" val="29484807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B1B2391-1F68-034A-821C-1FD10A16A45E}" type="slidenum">
              <a:rPr lang="en-US" smtClean="0"/>
              <a:t>20</a:t>
            </a:fld>
            <a:endParaRPr lang="en-US"/>
          </a:p>
        </p:txBody>
      </p:sp>
    </p:spTree>
    <p:extLst>
      <p:ext uri="{BB962C8B-B14F-4D97-AF65-F5344CB8AC3E}">
        <p14:creationId xmlns:p14="http://schemas.microsoft.com/office/powerpoint/2010/main" val="11291530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57250" y="2895599"/>
            <a:ext cx="8667750" cy="1395413"/>
          </a:xfrm>
        </p:spPr>
        <p:txBody>
          <a:bodyPr anchor="b">
            <a:normAutofit/>
          </a:bodyPr>
          <a:lstStyle>
            <a:lvl1pPr algn="l">
              <a:defRPr sz="4800">
                <a:solidFill>
                  <a:schemeClr val="tx2"/>
                </a:solidFill>
              </a:defRPr>
            </a:lvl1pPr>
          </a:lstStyle>
          <a:p>
            <a:r>
              <a:rPr lang="en-US" dirty="0"/>
              <a:t>Click to edit Master title style</a:t>
            </a:r>
          </a:p>
        </p:txBody>
      </p:sp>
      <p:sp>
        <p:nvSpPr>
          <p:cNvPr id="3" name="Subtitle 2"/>
          <p:cNvSpPr>
            <a:spLocks noGrp="1"/>
          </p:cNvSpPr>
          <p:nvPr>
            <p:ph type="subTitle" idx="1"/>
          </p:nvPr>
        </p:nvSpPr>
        <p:spPr>
          <a:xfrm>
            <a:off x="857250" y="4383088"/>
            <a:ext cx="8667750" cy="1065212"/>
          </a:xfrm>
        </p:spPr>
        <p:txBody>
          <a:bodyPr/>
          <a:lstStyle>
            <a:lvl1pPr marL="0" indent="0" algn="l">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1" name="Rectangle 10">
            <a:extLst>
              <a:ext uri="{FF2B5EF4-FFF2-40B4-BE49-F238E27FC236}">
                <a16:creationId xmlns="" xmlns:a16="http://schemas.microsoft.com/office/drawing/2014/main" id="{122AED1A-5F51-C641-A549-9C8CF3A91F4B}"/>
              </a:ext>
            </a:extLst>
          </p:cNvPr>
          <p:cNvSpPr/>
          <p:nvPr userDrawn="1"/>
        </p:nvSpPr>
        <p:spPr>
          <a:xfrm rot="16200000">
            <a:off x="-1470992" y="5148469"/>
            <a:ext cx="3180521" cy="23853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 xmlns:a16="http://schemas.microsoft.com/office/drawing/2014/main" id="{8251C3A5-4582-A144-969E-77DBE8A76F1F}"/>
              </a:ext>
            </a:extLst>
          </p:cNvPr>
          <p:cNvSpPr/>
          <p:nvPr userDrawn="1"/>
        </p:nvSpPr>
        <p:spPr>
          <a:xfrm rot="5400000">
            <a:off x="-442104" y="1344929"/>
            <a:ext cx="1122744" cy="238536"/>
          </a:xfrm>
          <a:prstGeom prst="rect">
            <a:avLst/>
          </a:prstGeom>
          <a:solidFill>
            <a:srgbClr val="337B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 xmlns:a16="http://schemas.microsoft.com/office/drawing/2014/main" id="{25D8F600-EBC3-D64D-ADFE-9E6A9767240B}"/>
              </a:ext>
            </a:extLst>
          </p:cNvPr>
          <p:cNvSpPr/>
          <p:nvPr userDrawn="1"/>
        </p:nvSpPr>
        <p:spPr>
          <a:xfrm rot="16200000">
            <a:off x="-706683" y="2732252"/>
            <a:ext cx="1651907" cy="238537"/>
          </a:xfrm>
          <a:prstGeom prst="rect">
            <a:avLst/>
          </a:prstGeom>
          <a:solidFill>
            <a:srgbClr val="97C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 xmlns:a16="http://schemas.microsoft.com/office/drawing/2014/main" id="{794610E2-A714-F442-9DE0-399BD632D9CB}"/>
              </a:ext>
            </a:extLst>
          </p:cNvPr>
          <p:cNvSpPr/>
          <p:nvPr userDrawn="1"/>
        </p:nvSpPr>
        <p:spPr>
          <a:xfrm rot="16200000">
            <a:off x="-332148" y="332142"/>
            <a:ext cx="902827" cy="23853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 xmlns:a16="http://schemas.microsoft.com/office/drawing/2014/main" id="{EAE76A5C-86E7-5B43-BE69-2AC8BD0888D6}"/>
              </a:ext>
            </a:extLst>
          </p:cNvPr>
          <p:cNvSpPr/>
          <p:nvPr userDrawn="1"/>
        </p:nvSpPr>
        <p:spPr>
          <a:xfrm rot="16200000" flipV="1">
            <a:off x="5168266" y="3175"/>
            <a:ext cx="45719" cy="8667749"/>
          </a:xfrm>
          <a:prstGeom prst="rect">
            <a:avLst/>
          </a:prstGeom>
          <a:solidFill>
            <a:srgbClr val="337B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Slide Number Placeholder 5">
            <a:extLst>
              <a:ext uri="{FF2B5EF4-FFF2-40B4-BE49-F238E27FC236}">
                <a16:creationId xmlns="" xmlns:a16="http://schemas.microsoft.com/office/drawing/2014/main" id="{84D144B9-A573-9347-9D2C-F6FC6C91F129}"/>
              </a:ext>
            </a:extLst>
          </p:cNvPr>
          <p:cNvSpPr>
            <a:spLocks noGrp="1"/>
          </p:cNvSpPr>
          <p:nvPr>
            <p:ph type="sldNum" sz="quarter" idx="4"/>
          </p:nvPr>
        </p:nvSpPr>
        <p:spPr>
          <a:xfrm>
            <a:off x="4724400" y="6311900"/>
            <a:ext cx="27432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fld id="{D1DDEDF4-883C-4159-966D-7CEF8ED53DD3}" type="slidenum">
              <a:rPr lang="en-US" smtClean="0"/>
              <a:pPr/>
              <a:t>‹#›</a:t>
            </a:fld>
            <a:endParaRPr lang="en-US"/>
          </a:p>
        </p:txBody>
      </p:sp>
    </p:spTree>
    <p:extLst>
      <p:ext uri="{BB962C8B-B14F-4D97-AF65-F5344CB8AC3E}">
        <p14:creationId xmlns:p14="http://schemas.microsoft.com/office/powerpoint/2010/main" val="33186204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lvl1pPr>
              <a:defRPr>
                <a:solidFill>
                  <a:schemeClr val="accent1">
                    <a:lumMod val="50000"/>
                  </a:schemeClr>
                </a:solidFill>
              </a:defRPr>
            </a:lvl1pPr>
          </a:lstStyle>
          <a:p>
            <a:r>
              <a:rPr lang="en-US" dirty="0"/>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839788" y="2505075"/>
            <a:ext cx="5157787" cy="3684588"/>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72200" y="2505075"/>
            <a:ext cx="5183188" cy="3684588"/>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8"/>
          <p:cNvSpPr>
            <a:spLocks noGrp="1"/>
          </p:cNvSpPr>
          <p:nvPr>
            <p:ph type="sldNum" sz="quarter" idx="12"/>
          </p:nvPr>
        </p:nvSpPr>
        <p:spPr/>
        <p:txBody>
          <a:bodyPr/>
          <a:lstStyle/>
          <a:p>
            <a:fld id="{D1DDEDF4-883C-4159-966D-7CEF8ED53DD3}" type="slidenum">
              <a:rPr lang="en-US" smtClean="0"/>
              <a:t>‹#›</a:t>
            </a:fld>
            <a:endParaRPr lang="en-US"/>
          </a:p>
        </p:txBody>
      </p:sp>
      <p:sp>
        <p:nvSpPr>
          <p:cNvPr id="14" name="Rectangle 13">
            <a:extLst>
              <a:ext uri="{FF2B5EF4-FFF2-40B4-BE49-F238E27FC236}">
                <a16:creationId xmlns="" xmlns:a16="http://schemas.microsoft.com/office/drawing/2014/main" id="{698C053A-C481-6442-9709-E72139FAA957}"/>
              </a:ext>
            </a:extLst>
          </p:cNvPr>
          <p:cNvSpPr/>
          <p:nvPr userDrawn="1"/>
        </p:nvSpPr>
        <p:spPr>
          <a:xfrm rot="16200000">
            <a:off x="-1470992" y="5148469"/>
            <a:ext cx="3180521" cy="23853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 xmlns:a16="http://schemas.microsoft.com/office/drawing/2014/main" id="{718E5075-397F-8140-A366-83B57C627CA8}"/>
              </a:ext>
            </a:extLst>
          </p:cNvPr>
          <p:cNvSpPr/>
          <p:nvPr userDrawn="1"/>
        </p:nvSpPr>
        <p:spPr>
          <a:xfrm rot="5400000">
            <a:off x="-442104" y="1344929"/>
            <a:ext cx="1122744" cy="238536"/>
          </a:xfrm>
          <a:prstGeom prst="rect">
            <a:avLst/>
          </a:prstGeom>
          <a:solidFill>
            <a:srgbClr val="337B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 xmlns:a16="http://schemas.microsoft.com/office/drawing/2014/main" id="{5ED57D72-A9A8-C14A-AB68-EC8A54E60215}"/>
              </a:ext>
            </a:extLst>
          </p:cNvPr>
          <p:cNvSpPr/>
          <p:nvPr userDrawn="1"/>
        </p:nvSpPr>
        <p:spPr>
          <a:xfrm rot="16200000">
            <a:off x="-706683" y="2732252"/>
            <a:ext cx="1651907" cy="238537"/>
          </a:xfrm>
          <a:prstGeom prst="rect">
            <a:avLst/>
          </a:prstGeom>
          <a:solidFill>
            <a:srgbClr val="97C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 xmlns:a16="http://schemas.microsoft.com/office/drawing/2014/main" id="{AC1C3D3D-A874-6340-9E1A-0E42B52643B2}"/>
              </a:ext>
            </a:extLst>
          </p:cNvPr>
          <p:cNvSpPr/>
          <p:nvPr userDrawn="1"/>
        </p:nvSpPr>
        <p:spPr>
          <a:xfrm rot="16200000">
            <a:off x="-332147" y="332145"/>
            <a:ext cx="902827" cy="23853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8" name="Straight Connector 17">
            <a:extLst>
              <a:ext uri="{FF2B5EF4-FFF2-40B4-BE49-F238E27FC236}">
                <a16:creationId xmlns="" xmlns:a16="http://schemas.microsoft.com/office/drawing/2014/main" id="{6E7E3C16-8EF8-7B49-9817-03F46A9847BB}"/>
              </a:ext>
            </a:extLst>
          </p:cNvPr>
          <p:cNvCxnSpPr>
            <a:cxnSpLocks/>
          </p:cNvCxnSpPr>
          <p:nvPr userDrawn="1"/>
        </p:nvCxnSpPr>
        <p:spPr>
          <a:xfrm flipH="1">
            <a:off x="6076903" y="1690688"/>
            <a:ext cx="10052" cy="4486275"/>
          </a:xfrm>
          <a:prstGeom prst="line">
            <a:avLst/>
          </a:prstGeom>
          <a:ln>
            <a:solidFill>
              <a:srgbClr val="97C35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656989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Rectangle 5">
            <a:extLst>
              <a:ext uri="{FF2B5EF4-FFF2-40B4-BE49-F238E27FC236}">
                <a16:creationId xmlns="" xmlns:a16="http://schemas.microsoft.com/office/drawing/2014/main" id="{474F0B52-B97C-3048-A5DB-4E010739C64A}"/>
              </a:ext>
            </a:extLst>
          </p:cNvPr>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lvl1pPr>
              <a:defRPr>
                <a:solidFill>
                  <a:schemeClr val="bg1"/>
                </a:solidFill>
              </a:defRPr>
            </a:lvl1pPr>
          </a:lstStyle>
          <a:p>
            <a:r>
              <a:rPr lang="en-US" dirty="0"/>
              <a:t>Click to edit Master title style</a:t>
            </a:r>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D1DDEDF4-883C-4159-966D-7CEF8ED53DD3}" type="slidenum">
              <a:rPr lang="en-US" smtClean="0"/>
              <a:pPr/>
              <a:t>‹#›</a:t>
            </a:fld>
            <a:endParaRPr lang="en-US" dirty="0"/>
          </a:p>
        </p:txBody>
      </p:sp>
    </p:spTree>
    <p:extLst>
      <p:ext uri="{BB962C8B-B14F-4D97-AF65-F5344CB8AC3E}">
        <p14:creationId xmlns:p14="http://schemas.microsoft.com/office/powerpoint/2010/main" val="17747947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1DDEDF4-883C-4159-966D-7CEF8ED53DD3}" type="slidenum">
              <a:rPr lang="en-US" smtClean="0"/>
              <a:t>‹#›</a:t>
            </a:fld>
            <a:endParaRPr lang="en-US"/>
          </a:p>
        </p:txBody>
      </p:sp>
    </p:spTree>
    <p:extLst>
      <p:ext uri="{BB962C8B-B14F-4D97-AF65-F5344CB8AC3E}">
        <p14:creationId xmlns:p14="http://schemas.microsoft.com/office/powerpoint/2010/main" val="37145839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solidFill>
                  <a:schemeClr val="accent1">
                    <a:lumMod val="50000"/>
                  </a:schemeClr>
                </a:solidFill>
              </a:defRPr>
            </a:lvl1pPr>
          </a:lstStyle>
          <a:p>
            <a:r>
              <a:rPr lang="en-US" dirty="0"/>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solidFill>
                  <a:schemeClr val="tx2"/>
                </a:solidFill>
              </a:defRPr>
            </a:lvl1pPr>
            <a:lvl2pPr>
              <a:defRPr sz="2800">
                <a:solidFill>
                  <a:schemeClr val="tx2"/>
                </a:solidFill>
              </a:defRPr>
            </a:lvl2pPr>
            <a:lvl3pPr>
              <a:defRPr sz="2400">
                <a:solidFill>
                  <a:schemeClr val="tx2"/>
                </a:solidFill>
              </a:defRPr>
            </a:lvl3pPr>
            <a:lvl4pPr>
              <a:defRPr sz="2000">
                <a:solidFill>
                  <a:schemeClr val="tx2"/>
                </a:solidFill>
              </a:defRPr>
            </a:lvl4pPr>
            <a:lvl5pPr>
              <a:defRPr sz="2000">
                <a:solidFill>
                  <a:schemeClr val="tx2"/>
                </a:solidFill>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solidFill>
                  <a:schemeClr val="tx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7" name="Slide Number Placeholder 6"/>
          <p:cNvSpPr>
            <a:spLocks noGrp="1"/>
          </p:cNvSpPr>
          <p:nvPr>
            <p:ph type="sldNum" sz="quarter" idx="12"/>
          </p:nvPr>
        </p:nvSpPr>
        <p:spPr/>
        <p:txBody>
          <a:bodyPr/>
          <a:lstStyle/>
          <a:p>
            <a:fld id="{D1DDEDF4-883C-4159-966D-7CEF8ED53DD3}" type="slidenum">
              <a:rPr lang="en-US" smtClean="0"/>
              <a:t>‹#›</a:t>
            </a:fld>
            <a:endParaRPr lang="en-US"/>
          </a:p>
        </p:txBody>
      </p:sp>
      <p:sp>
        <p:nvSpPr>
          <p:cNvPr id="8" name="Rectangle 7">
            <a:extLst>
              <a:ext uri="{FF2B5EF4-FFF2-40B4-BE49-F238E27FC236}">
                <a16:creationId xmlns="" xmlns:a16="http://schemas.microsoft.com/office/drawing/2014/main" id="{4FAF5844-4098-3945-A55D-910C5D6A5831}"/>
              </a:ext>
            </a:extLst>
          </p:cNvPr>
          <p:cNvSpPr/>
          <p:nvPr userDrawn="1"/>
        </p:nvSpPr>
        <p:spPr>
          <a:xfrm rot="16200000">
            <a:off x="-1470992" y="5148469"/>
            <a:ext cx="3180521" cy="23853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 xmlns:a16="http://schemas.microsoft.com/office/drawing/2014/main" id="{71CA7911-341C-3D45-A2A4-06DBCE2C4760}"/>
              </a:ext>
            </a:extLst>
          </p:cNvPr>
          <p:cNvSpPr/>
          <p:nvPr userDrawn="1"/>
        </p:nvSpPr>
        <p:spPr>
          <a:xfrm rot="5400000">
            <a:off x="-442104" y="1344929"/>
            <a:ext cx="1122744" cy="238536"/>
          </a:xfrm>
          <a:prstGeom prst="rect">
            <a:avLst/>
          </a:prstGeom>
          <a:solidFill>
            <a:srgbClr val="337B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 xmlns:a16="http://schemas.microsoft.com/office/drawing/2014/main" id="{8D4C88C2-9213-0B41-8E02-AFBCDFDA22A3}"/>
              </a:ext>
            </a:extLst>
          </p:cNvPr>
          <p:cNvSpPr/>
          <p:nvPr userDrawn="1"/>
        </p:nvSpPr>
        <p:spPr>
          <a:xfrm rot="16200000">
            <a:off x="-706683" y="2732252"/>
            <a:ext cx="1651907" cy="238537"/>
          </a:xfrm>
          <a:prstGeom prst="rect">
            <a:avLst/>
          </a:prstGeom>
          <a:solidFill>
            <a:srgbClr val="97C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 xmlns:a16="http://schemas.microsoft.com/office/drawing/2014/main" id="{455FFCF3-48B3-C246-A2DE-2BCF5CF92E90}"/>
              </a:ext>
            </a:extLst>
          </p:cNvPr>
          <p:cNvSpPr/>
          <p:nvPr userDrawn="1"/>
        </p:nvSpPr>
        <p:spPr>
          <a:xfrm rot="16200000">
            <a:off x="-332147" y="332145"/>
            <a:ext cx="902827" cy="23853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9129555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solidFill>
                  <a:schemeClr val="accent1">
                    <a:lumMod val="50000"/>
                  </a:schemeClr>
                </a:solidFill>
              </a:defRPr>
            </a:lvl1pPr>
          </a:lstStyle>
          <a:p>
            <a:r>
              <a:rPr lang="en-US" dirty="0"/>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solidFill>
                  <a:schemeClr val="tx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7" name="Slide Number Placeholder 6"/>
          <p:cNvSpPr>
            <a:spLocks noGrp="1"/>
          </p:cNvSpPr>
          <p:nvPr>
            <p:ph type="sldNum" sz="quarter" idx="12"/>
          </p:nvPr>
        </p:nvSpPr>
        <p:spPr/>
        <p:txBody>
          <a:bodyPr/>
          <a:lstStyle/>
          <a:p>
            <a:fld id="{D1DDEDF4-883C-4159-966D-7CEF8ED53DD3}" type="slidenum">
              <a:rPr lang="en-US" smtClean="0"/>
              <a:t>‹#›</a:t>
            </a:fld>
            <a:endParaRPr lang="en-US"/>
          </a:p>
        </p:txBody>
      </p:sp>
      <p:sp>
        <p:nvSpPr>
          <p:cNvPr id="8" name="Rectangle 7">
            <a:extLst>
              <a:ext uri="{FF2B5EF4-FFF2-40B4-BE49-F238E27FC236}">
                <a16:creationId xmlns="" xmlns:a16="http://schemas.microsoft.com/office/drawing/2014/main" id="{38B2593C-DF92-9446-88E5-5DB494ED77E9}"/>
              </a:ext>
            </a:extLst>
          </p:cNvPr>
          <p:cNvSpPr/>
          <p:nvPr userDrawn="1"/>
        </p:nvSpPr>
        <p:spPr>
          <a:xfrm rot="16200000">
            <a:off x="-1470992" y="5148469"/>
            <a:ext cx="3180521" cy="23853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 xmlns:a16="http://schemas.microsoft.com/office/drawing/2014/main" id="{2C5785FC-DEB5-BA4B-AB2B-27A87AD73045}"/>
              </a:ext>
            </a:extLst>
          </p:cNvPr>
          <p:cNvSpPr/>
          <p:nvPr userDrawn="1"/>
        </p:nvSpPr>
        <p:spPr>
          <a:xfrm rot="5400000">
            <a:off x="-442104" y="1344929"/>
            <a:ext cx="1122744" cy="238536"/>
          </a:xfrm>
          <a:prstGeom prst="rect">
            <a:avLst/>
          </a:prstGeom>
          <a:solidFill>
            <a:srgbClr val="337B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 xmlns:a16="http://schemas.microsoft.com/office/drawing/2014/main" id="{4641C408-4353-4743-B309-BA26CEE5351C}"/>
              </a:ext>
            </a:extLst>
          </p:cNvPr>
          <p:cNvSpPr/>
          <p:nvPr userDrawn="1"/>
        </p:nvSpPr>
        <p:spPr>
          <a:xfrm rot="16200000">
            <a:off x="-706683" y="2732252"/>
            <a:ext cx="1651907" cy="238537"/>
          </a:xfrm>
          <a:prstGeom prst="rect">
            <a:avLst/>
          </a:prstGeom>
          <a:solidFill>
            <a:srgbClr val="97C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 xmlns:a16="http://schemas.microsoft.com/office/drawing/2014/main" id="{C6C1A79E-5DB6-6D45-9CAC-3BBAEA3BB911}"/>
              </a:ext>
            </a:extLst>
          </p:cNvPr>
          <p:cNvSpPr/>
          <p:nvPr userDrawn="1"/>
        </p:nvSpPr>
        <p:spPr>
          <a:xfrm rot="16200000">
            <a:off x="-332147" y="332145"/>
            <a:ext cx="902827" cy="23853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9528399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lumMod val="50000"/>
                  </a:schemeClr>
                </a:solidFill>
              </a:defRPr>
            </a:lvl1pPr>
          </a:lstStyle>
          <a:p>
            <a:r>
              <a:rPr lang="en-US" dirty="0"/>
              <a:t>Click to edit Master title style</a:t>
            </a:r>
          </a:p>
        </p:txBody>
      </p:sp>
      <p:sp>
        <p:nvSpPr>
          <p:cNvPr id="3" name="Content Placeholder 2"/>
          <p:cNvSpPr>
            <a:spLocks noGrp="1"/>
          </p:cNvSpPr>
          <p:nvPr>
            <p:ph idx="1"/>
          </p:nvPr>
        </p:nvSpPr>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D1DDEDF4-883C-4159-966D-7CEF8ED53DD3}" type="slidenum">
              <a:rPr lang="en-US" smtClean="0"/>
              <a:t>‹#›</a:t>
            </a:fld>
            <a:endParaRPr lang="en-US"/>
          </a:p>
        </p:txBody>
      </p:sp>
      <p:sp>
        <p:nvSpPr>
          <p:cNvPr id="7" name="Rectangle 6">
            <a:extLst>
              <a:ext uri="{FF2B5EF4-FFF2-40B4-BE49-F238E27FC236}">
                <a16:creationId xmlns="" xmlns:a16="http://schemas.microsoft.com/office/drawing/2014/main" id="{8ECB1B11-9E28-4C4C-851D-DA3922407F84}"/>
              </a:ext>
            </a:extLst>
          </p:cNvPr>
          <p:cNvSpPr/>
          <p:nvPr userDrawn="1"/>
        </p:nvSpPr>
        <p:spPr>
          <a:xfrm rot="10800000">
            <a:off x="0" y="6751782"/>
            <a:ext cx="4241018" cy="12228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 xmlns:a16="http://schemas.microsoft.com/office/drawing/2014/main" id="{F9B71087-2231-EE4F-BCB8-EC61EDBC71D3}"/>
              </a:ext>
            </a:extLst>
          </p:cNvPr>
          <p:cNvSpPr/>
          <p:nvPr userDrawn="1"/>
        </p:nvSpPr>
        <p:spPr>
          <a:xfrm>
            <a:off x="7829594" y="6750426"/>
            <a:ext cx="2432924" cy="123643"/>
          </a:xfrm>
          <a:prstGeom prst="rect">
            <a:avLst/>
          </a:prstGeom>
          <a:solidFill>
            <a:srgbClr val="337B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 xmlns:a16="http://schemas.microsoft.com/office/drawing/2014/main" id="{2AE3B849-499B-C642-B6D7-18C970296B10}"/>
              </a:ext>
            </a:extLst>
          </p:cNvPr>
          <p:cNvSpPr/>
          <p:nvPr userDrawn="1"/>
        </p:nvSpPr>
        <p:spPr>
          <a:xfrm rot="10800000">
            <a:off x="4241016" y="6750424"/>
            <a:ext cx="3588577" cy="123644"/>
          </a:xfrm>
          <a:prstGeom prst="rect">
            <a:avLst/>
          </a:prstGeom>
          <a:solidFill>
            <a:srgbClr val="97C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 xmlns:a16="http://schemas.microsoft.com/office/drawing/2014/main" id="{9B48E9AD-E60D-9940-81BB-94D335F08F8B}"/>
              </a:ext>
            </a:extLst>
          </p:cNvPr>
          <p:cNvSpPr/>
          <p:nvPr userDrawn="1"/>
        </p:nvSpPr>
        <p:spPr>
          <a:xfrm>
            <a:off x="10235624" y="6750424"/>
            <a:ext cx="1956376" cy="12364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0571400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1" name="Rectangle 10">
            <a:extLst>
              <a:ext uri="{FF2B5EF4-FFF2-40B4-BE49-F238E27FC236}">
                <a16:creationId xmlns="" xmlns:a16="http://schemas.microsoft.com/office/drawing/2014/main" id="{82DB3666-FE48-E14A-86FE-8D09D3D7DD3E}"/>
              </a:ext>
            </a:extLst>
          </p:cNvPr>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lvl1pPr>
              <a:defRPr>
                <a:solidFill>
                  <a:schemeClr val="bg1"/>
                </a:solidFill>
              </a:defRPr>
            </a:lvl1pPr>
          </a:lstStyle>
          <a:p>
            <a:r>
              <a:rPr lang="en-US" dirty="0"/>
              <a:t>Click to edit Master title style</a:t>
            </a:r>
          </a:p>
        </p:txBody>
      </p:sp>
      <p:sp>
        <p:nvSpPr>
          <p:cNvPr id="3" name="Content Placeholder 2"/>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D1DDEDF4-883C-4159-966D-7CEF8ED53DD3}" type="slidenum">
              <a:rPr lang="en-US" smtClean="0"/>
              <a:pPr/>
              <a:t>‹#›</a:t>
            </a:fld>
            <a:endParaRPr lang="en-US"/>
          </a:p>
        </p:txBody>
      </p:sp>
    </p:spTree>
    <p:extLst>
      <p:ext uri="{BB962C8B-B14F-4D97-AF65-F5344CB8AC3E}">
        <p14:creationId xmlns:p14="http://schemas.microsoft.com/office/powerpoint/2010/main" val="24482131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lumMod val="50000"/>
                  </a:schemeClr>
                </a:solidFill>
              </a:defRPr>
            </a:lvl1pPr>
          </a:lstStyle>
          <a:p>
            <a:r>
              <a:rPr lang="en-US" dirty="0"/>
              <a:t>Click to edit Master title style</a:t>
            </a:r>
          </a:p>
        </p:txBody>
      </p:sp>
      <p:sp>
        <p:nvSpPr>
          <p:cNvPr id="3" name="Content Placeholder 2"/>
          <p:cNvSpPr>
            <a:spLocks noGrp="1"/>
          </p:cNvSpPr>
          <p:nvPr>
            <p:ph idx="1"/>
          </p:nvPr>
        </p:nvSpPr>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D1DDEDF4-883C-4159-966D-7CEF8ED53DD3}" type="slidenum">
              <a:rPr lang="en-US" smtClean="0"/>
              <a:t>‹#›</a:t>
            </a:fld>
            <a:endParaRPr lang="en-US"/>
          </a:p>
        </p:txBody>
      </p:sp>
      <p:sp>
        <p:nvSpPr>
          <p:cNvPr id="11" name="Rectangle 10">
            <a:extLst>
              <a:ext uri="{FF2B5EF4-FFF2-40B4-BE49-F238E27FC236}">
                <a16:creationId xmlns="" xmlns:a16="http://schemas.microsoft.com/office/drawing/2014/main" id="{173D2446-1E83-7D4A-9061-EBD8D0EC1717}"/>
              </a:ext>
            </a:extLst>
          </p:cNvPr>
          <p:cNvSpPr/>
          <p:nvPr userDrawn="1"/>
        </p:nvSpPr>
        <p:spPr>
          <a:xfrm rot="16200000">
            <a:off x="-1470992" y="5148469"/>
            <a:ext cx="3180521" cy="23853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 xmlns:a16="http://schemas.microsoft.com/office/drawing/2014/main" id="{47621404-531C-2247-975C-715932478D63}"/>
              </a:ext>
            </a:extLst>
          </p:cNvPr>
          <p:cNvSpPr/>
          <p:nvPr userDrawn="1"/>
        </p:nvSpPr>
        <p:spPr>
          <a:xfrm rot="5400000">
            <a:off x="-442104" y="1344929"/>
            <a:ext cx="1122744" cy="238536"/>
          </a:xfrm>
          <a:prstGeom prst="rect">
            <a:avLst/>
          </a:prstGeom>
          <a:solidFill>
            <a:srgbClr val="337B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 xmlns:a16="http://schemas.microsoft.com/office/drawing/2014/main" id="{D5499C09-8414-DD4F-A1F3-20F8C0B4705D}"/>
              </a:ext>
            </a:extLst>
          </p:cNvPr>
          <p:cNvSpPr/>
          <p:nvPr userDrawn="1"/>
        </p:nvSpPr>
        <p:spPr>
          <a:xfrm rot="16200000">
            <a:off x="-706683" y="2732252"/>
            <a:ext cx="1651907" cy="238537"/>
          </a:xfrm>
          <a:prstGeom prst="rect">
            <a:avLst/>
          </a:prstGeom>
          <a:solidFill>
            <a:srgbClr val="97C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 xmlns:a16="http://schemas.microsoft.com/office/drawing/2014/main" id="{8B231E35-8D30-1949-940A-ECF9FD1D028B}"/>
              </a:ext>
            </a:extLst>
          </p:cNvPr>
          <p:cNvSpPr/>
          <p:nvPr userDrawn="1"/>
        </p:nvSpPr>
        <p:spPr>
          <a:xfrm rot="16200000">
            <a:off x="-332147" y="332145"/>
            <a:ext cx="902827" cy="23853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96424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a:extLst>
              <a:ext uri="{FF2B5EF4-FFF2-40B4-BE49-F238E27FC236}">
                <a16:creationId xmlns="" xmlns:a16="http://schemas.microsoft.com/office/drawing/2014/main" id="{E7F63F83-FEDE-2B41-9577-3FF36C61F4D6}"/>
              </a:ext>
            </a:extLst>
          </p:cNvPr>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1850" y="1570592"/>
            <a:ext cx="10515600" cy="2852737"/>
          </a:xfrm>
        </p:spPr>
        <p:txBody>
          <a:bodyPr anchor="b"/>
          <a:lstStyle>
            <a:lvl1pPr>
              <a:defRPr sz="6000">
                <a:solidFill>
                  <a:schemeClr val="bg1"/>
                </a:solidFill>
              </a:defRPr>
            </a:lvl1pPr>
          </a:lstStyle>
          <a:p>
            <a:r>
              <a:rPr lang="en-US" dirty="0"/>
              <a:t>Click to edit Master title style</a:t>
            </a:r>
          </a:p>
        </p:txBody>
      </p:sp>
      <p:sp>
        <p:nvSpPr>
          <p:cNvPr id="3" name="Text Placeholder 2"/>
          <p:cNvSpPr>
            <a:spLocks noGrp="1"/>
          </p:cNvSpPr>
          <p:nvPr>
            <p:ph type="body" idx="1"/>
          </p:nvPr>
        </p:nvSpPr>
        <p:spPr>
          <a:xfrm>
            <a:off x="831850" y="4647339"/>
            <a:ext cx="10515600" cy="1500186"/>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D1DDEDF4-883C-4159-966D-7CEF8ED53DD3}" type="slidenum">
              <a:rPr lang="en-US" smtClean="0"/>
              <a:pPr/>
              <a:t>‹#›</a:t>
            </a:fld>
            <a:endParaRPr lang="en-US" dirty="0"/>
          </a:p>
        </p:txBody>
      </p:sp>
      <p:sp>
        <p:nvSpPr>
          <p:cNvPr id="9" name="Rectangle 8">
            <a:extLst>
              <a:ext uri="{FF2B5EF4-FFF2-40B4-BE49-F238E27FC236}">
                <a16:creationId xmlns="" xmlns:a16="http://schemas.microsoft.com/office/drawing/2014/main" id="{10E8E225-A9DE-D946-8826-9CB7A562794A}"/>
              </a:ext>
            </a:extLst>
          </p:cNvPr>
          <p:cNvSpPr/>
          <p:nvPr userDrawn="1"/>
        </p:nvSpPr>
        <p:spPr>
          <a:xfrm rot="16200000" flipV="1">
            <a:off x="6061945" y="-750337"/>
            <a:ext cx="45719" cy="10537994"/>
          </a:xfrm>
          <a:prstGeom prst="rect">
            <a:avLst/>
          </a:prstGeom>
          <a:solidFill>
            <a:srgbClr val="97C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315908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lumMod val="50000"/>
                  </a:schemeClr>
                </a:solidFill>
              </a:defRPr>
            </a:lvl1p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p:cNvSpPr>
            <a:spLocks noGrp="1"/>
          </p:cNvSpPr>
          <p:nvPr>
            <p:ph type="sldNum" sz="quarter" idx="12"/>
          </p:nvPr>
        </p:nvSpPr>
        <p:spPr/>
        <p:txBody>
          <a:bodyPr/>
          <a:lstStyle/>
          <a:p>
            <a:fld id="{D1DDEDF4-883C-4159-966D-7CEF8ED53DD3}" type="slidenum">
              <a:rPr lang="en-US" smtClean="0"/>
              <a:t>‹#›</a:t>
            </a:fld>
            <a:endParaRPr lang="en-US"/>
          </a:p>
        </p:txBody>
      </p:sp>
      <p:sp>
        <p:nvSpPr>
          <p:cNvPr id="12" name="Rectangle 11">
            <a:extLst>
              <a:ext uri="{FF2B5EF4-FFF2-40B4-BE49-F238E27FC236}">
                <a16:creationId xmlns="" xmlns:a16="http://schemas.microsoft.com/office/drawing/2014/main" id="{42E24686-3DF5-D645-97F1-DFB9574085E8}"/>
              </a:ext>
            </a:extLst>
          </p:cNvPr>
          <p:cNvSpPr/>
          <p:nvPr userDrawn="1"/>
        </p:nvSpPr>
        <p:spPr>
          <a:xfrm rot="10800000">
            <a:off x="0" y="6751782"/>
            <a:ext cx="4241018" cy="12228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 xmlns:a16="http://schemas.microsoft.com/office/drawing/2014/main" id="{C19B75A3-6832-2941-843C-2B8CFCCF85DE}"/>
              </a:ext>
            </a:extLst>
          </p:cNvPr>
          <p:cNvSpPr/>
          <p:nvPr userDrawn="1"/>
        </p:nvSpPr>
        <p:spPr>
          <a:xfrm>
            <a:off x="7829594" y="6750426"/>
            <a:ext cx="2432924" cy="123643"/>
          </a:xfrm>
          <a:prstGeom prst="rect">
            <a:avLst/>
          </a:prstGeom>
          <a:solidFill>
            <a:srgbClr val="337B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 xmlns:a16="http://schemas.microsoft.com/office/drawing/2014/main" id="{2CEF1394-1161-F542-8E8A-76DBF3661C4E}"/>
              </a:ext>
            </a:extLst>
          </p:cNvPr>
          <p:cNvSpPr/>
          <p:nvPr userDrawn="1"/>
        </p:nvSpPr>
        <p:spPr>
          <a:xfrm rot="10800000">
            <a:off x="4241016" y="6750424"/>
            <a:ext cx="3588577" cy="123644"/>
          </a:xfrm>
          <a:prstGeom prst="rect">
            <a:avLst/>
          </a:prstGeom>
          <a:solidFill>
            <a:srgbClr val="97C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 xmlns:a16="http://schemas.microsoft.com/office/drawing/2014/main" id="{6D4035ED-E658-8D4C-B86F-1805CF13E8E3}"/>
              </a:ext>
            </a:extLst>
          </p:cNvPr>
          <p:cNvSpPr/>
          <p:nvPr userDrawn="1"/>
        </p:nvSpPr>
        <p:spPr>
          <a:xfrm>
            <a:off x="10235624" y="6750424"/>
            <a:ext cx="1956376" cy="12364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7" name="Straight Connector 16">
            <a:extLst>
              <a:ext uri="{FF2B5EF4-FFF2-40B4-BE49-F238E27FC236}">
                <a16:creationId xmlns="" xmlns:a16="http://schemas.microsoft.com/office/drawing/2014/main" id="{2CFA0C11-3CA6-6C4B-8F64-8761279FAAC3}"/>
              </a:ext>
            </a:extLst>
          </p:cNvPr>
          <p:cNvCxnSpPr/>
          <p:nvPr userDrawn="1"/>
        </p:nvCxnSpPr>
        <p:spPr>
          <a:xfrm>
            <a:off x="6098168" y="1814992"/>
            <a:ext cx="0" cy="4351338"/>
          </a:xfrm>
          <a:prstGeom prst="line">
            <a:avLst/>
          </a:prstGeom>
          <a:ln>
            <a:solidFill>
              <a:srgbClr val="97C35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980906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2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lumMod val="50000"/>
                  </a:schemeClr>
                </a:solidFill>
              </a:defRPr>
            </a:lvl1p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p:cNvSpPr>
            <a:spLocks noGrp="1"/>
          </p:cNvSpPr>
          <p:nvPr>
            <p:ph type="sldNum" sz="quarter" idx="12"/>
          </p:nvPr>
        </p:nvSpPr>
        <p:spPr/>
        <p:txBody>
          <a:bodyPr/>
          <a:lstStyle/>
          <a:p>
            <a:fld id="{D1DDEDF4-883C-4159-966D-7CEF8ED53DD3}" type="slidenum">
              <a:rPr lang="en-US" smtClean="0"/>
              <a:t>‹#›</a:t>
            </a:fld>
            <a:endParaRPr lang="en-US"/>
          </a:p>
        </p:txBody>
      </p:sp>
      <p:sp>
        <p:nvSpPr>
          <p:cNvPr id="12" name="Rectangle 11">
            <a:extLst>
              <a:ext uri="{FF2B5EF4-FFF2-40B4-BE49-F238E27FC236}">
                <a16:creationId xmlns="" xmlns:a16="http://schemas.microsoft.com/office/drawing/2014/main" id="{42E24686-3DF5-D645-97F1-DFB9574085E8}"/>
              </a:ext>
            </a:extLst>
          </p:cNvPr>
          <p:cNvSpPr/>
          <p:nvPr userDrawn="1"/>
        </p:nvSpPr>
        <p:spPr>
          <a:xfrm rot="10800000">
            <a:off x="0" y="6751782"/>
            <a:ext cx="4241018" cy="12228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 xmlns:a16="http://schemas.microsoft.com/office/drawing/2014/main" id="{C19B75A3-6832-2941-843C-2B8CFCCF85DE}"/>
              </a:ext>
            </a:extLst>
          </p:cNvPr>
          <p:cNvSpPr/>
          <p:nvPr userDrawn="1"/>
        </p:nvSpPr>
        <p:spPr>
          <a:xfrm>
            <a:off x="7829594" y="6750426"/>
            <a:ext cx="2432924" cy="123643"/>
          </a:xfrm>
          <a:prstGeom prst="rect">
            <a:avLst/>
          </a:prstGeom>
          <a:solidFill>
            <a:srgbClr val="337B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 xmlns:a16="http://schemas.microsoft.com/office/drawing/2014/main" id="{2CEF1394-1161-F542-8E8A-76DBF3661C4E}"/>
              </a:ext>
            </a:extLst>
          </p:cNvPr>
          <p:cNvSpPr/>
          <p:nvPr userDrawn="1"/>
        </p:nvSpPr>
        <p:spPr>
          <a:xfrm rot="10800000">
            <a:off x="4241016" y="6750424"/>
            <a:ext cx="3588577" cy="123644"/>
          </a:xfrm>
          <a:prstGeom prst="rect">
            <a:avLst/>
          </a:prstGeom>
          <a:solidFill>
            <a:srgbClr val="97C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 xmlns:a16="http://schemas.microsoft.com/office/drawing/2014/main" id="{6D4035ED-E658-8D4C-B86F-1805CF13E8E3}"/>
              </a:ext>
            </a:extLst>
          </p:cNvPr>
          <p:cNvSpPr/>
          <p:nvPr userDrawn="1"/>
        </p:nvSpPr>
        <p:spPr>
          <a:xfrm>
            <a:off x="10235624" y="6750424"/>
            <a:ext cx="1956376" cy="12364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035807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lumMod val="50000"/>
                  </a:schemeClr>
                </a:solidFill>
              </a:defRPr>
            </a:lvl1p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p:cNvSpPr>
            <a:spLocks noGrp="1"/>
          </p:cNvSpPr>
          <p:nvPr>
            <p:ph type="sldNum" sz="quarter" idx="12"/>
          </p:nvPr>
        </p:nvSpPr>
        <p:spPr/>
        <p:txBody>
          <a:bodyPr/>
          <a:lstStyle/>
          <a:p>
            <a:fld id="{D1DDEDF4-883C-4159-966D-7CEF8ED53DD3}" type="slidenum">
              <a:rPr lang="en-US" smtClean="0"/>
              <a:t>‹#›</a:t>
            </a:fld>
            <a:endParaRPr lang="en-US"/>
          </a:p>
        </p:txBody>
      </p:sp>
      <p:sp>
        <p:nvSpPr>
          <p:cNvPr id="12" name="Rectangle 11">
            <a:extLst>
              <a:ext uri="{FF2B5EF4-FFF2-40B4-BE49-F238E27FC236}">
                <a16:creationId xmlns="" xmlns:a16="http://schemas.microsoft.com/office/drawing/2014/main" id="{C9F4A4C8-DE10-FC45-9E26-5B75867008E8}"/>
              </a:ext>
            </a:extLst>
          </p:cNvPr>
          <p:cNvSpPr/>
          <p:nvPr userDrawn="1"/>
        </p:nvSpPr>
        <p:spPr>
          <a:xfrm rot="16200000">
            <a:off x="-1470992" y="5148469"/>
            <a:ext cx="3180521" cy="23853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 xmlns:a16="http://schemas.microsoft.com/office/drawing/2014/main" id="{DA44113C-A35B-8941-B932-3EDF9304947D}"/>
              </a:ext>
            </a:extLst>
          </p:cNvPr>
          <p:cNvSpPr/>
          <p:nvPr userDrawn="1"/>
        </p:nvSpPr>
        <p:spPr>
          <a:xfrm rot="5400000">
            <a:off x="-442104" y="1344929"/>
            <a:ext cx="1122744" cy="238536"/>
          </a:xfrm>
          <a:prstGeom prst="rect">
            <a:avLst/>
          </a:prstGeom>
          <a:solidFill>
            <a:srgbClr val="337B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 xmlns:a16="http://schemas.microsoft.com/office/drawing/2014/main" id="{80645B22-08C5-6F46-A4EA-4FB5DA44CFCF}"/>
              </a:ext>
            </a:extLst>
          </p:cNvPr>
          <p:cNvSpPr/>
          <p:nvPr userDrawn="1"/>
        </p:nvSpPr>
        <p:spPr>
          <a:xfrm rot="16200000">
            <a:off x="-706683" y="2732252"/>
            <a:ext cx="1651907" cy="238537"/>
          </a:xfrm>
          <a:prstGeom prst="rect">
            <a:avLst/>
          </a:prstGeom>
          <a:solidFill>
            <a:srgbClr val="97C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 xmlns:a16="http://schemas.microsoft.com/office/drawing/2014/main" id="{F531721F-8725-2041-B905-B45CF13AA080}"/>
              </a:ext>
            </a:extLst>
          </p:cNvPr>
          <p:cNvSpPr/>
          <p:nvPr userDrawn="1"/>
        </p:nvSpPr>
        <p:spPr>
          <a:xfrm rot="16200000">
            <a:off x="-332147" y="332145"/>
            <a:ext cx="902827" cy="23853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6" name="Straight Connector 15">
            <a:extLst>
              <a:ext uri="{FF2B5EF4-FFF2-40B4-BE49-F238E27FC236}">
                <a16:creationId xmlns="" xmlns:a16="http://schemas.microsoft.com/office/drawing/2014/main" id="{E158B97D-9D07-454F-A1E3-28D35C64891F}"/>
              </a:ext>
            </a:extLst>
          </p:cNvPr>
          <p:cNvCxnSpPr/>
          <p:nvPr userDrawn="1"/>
        </p:nvCxnSpPr>
        <p:spPr>
          <a:xfrm>
            <a:off x="6098168" y="1814992"/>
            <a:ext cx="0" cy="4351338"/>
          </a:xfrm>
          <a:prstGeom prst="line">
            <a:avLst/>
          </a:prstGeom>
          <a:ln>
            <a:solidFill>
              <a:srgbClr val="97C35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913218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lvl1pPr>
              <a:defRPr>
                <a:solidFill>
                  <a:schemeClr val="accent1">
                    <a:lumMod val="50000"/>
                  </a:schemeClr>
                </a:solidFill>
              </a:defRPr>
            </a:lvl1pPr>
          </a:lstStyle>
          <a:p>
            <a:r>
              <a:rPr lang="en-US" dirty="0"/>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839788" y="2505075"/>
            <a:ext cx="5157787" cy="3684588"/>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72200" y="2505075"/>
            <a:ext cx="5183188" cy="3684588"/>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8"/>
          <p:cNvSpPr>
            <a:spLocks noGrp="1"/>
          </p:cNvSpPr>
          <p:nvPr>
            <p:ph type="sldNum" sz="quarter" idx="12"/>
          </p:nvPr>
        </p:nvSpPr>
        <p:spPr/>
        <p:txBody>
          <a:bodyPr/>
          <a:lstStyle/>
          <a:p>
            <a:fld id="{D1DDEDF4-883C-4159-966D-7CEF8ED53DD3}" type="slidenum">
              <a:rPr lang="en-US" smtClean="0"/>
              <a:t>‹#›</a:t>
            </a:fld>
            <a:endParaRPr lang="en-US"/>
          </a:p>
        </p:txBody>
      </p:sp>
      <p:sp>
        <p:nvSpPr>
          <p:cNvPr id="14" name="Rectangle 13">
            <a:extLst>
              <a:ext uri="{FF2B5EF4-FFF2-40B4-BE49-F238E27FC236}">
                <a16:creationId xmlns="" xmlns:a16="http://schemas.microsoft.com/office/drawing/2014/main" id="{386266A8-E3C7-7E49-B494-F1AD84FF951A}"/>
              </a:ext>
            </a:extLst>
          </p:cNvPr>
          <p:cNvSpPr/>
          <p:nvPr userDrawn="1"/>
        </p:nvSpPr>
        <p:spPr>
          <a:xfrm rot="10800000">
            <a:off x="0" y="6751782"/>
            <a:ext cx="4241018" cy="12228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 xmlns:a16="http://schemas.microsoft.com/office/drawing/2014/main" id="{129FA378-7239-534B-80DF-B70358811CB1}"/>
              </a:ext>
            </a:extLst>
          </p:cNvPr>
          <p:cNvSpPr/>
          <p:nvPr userDrawn="1"/>
        </p:nvSpPr>
        <p:spPr>
          <a:xfrm>
            <a:off x="7829594" y="6750426"/>
            <a:ext cx="2432924" cy="123643"/>
          </a:xfrm>
          <a:prstGeom prst="rect">
            <a:avLst/>
          </a:prstGeom>
          <a:solidFill>
            <a:srgbClr val="337B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 xmlns:a16="http://schemas.microsoft.com/office/drawing/2014/main" id="{19DD08DB-CFEE-1243-8B27-0A902536212F}"/>
              </a:ext>
            </a:extLst>
          </p:cNvPr>
          <p:cNvSpPr/>
          <p:nvPr userDrawn="1"/>
        </p:nvSpPr>
        <p:spPr>
          <a:xfrm rot="10800000">
            <a:off x="4241016" y="6750424"/>
            <a:ext cx="3588577" cy="123644"/>
          </a:xfrm>
          <a:prstGeom prst="rect">
            <a:avLst/>
          </a:prstGeom>
          <a:solidFill>
            <a:srgbClr val="97C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 xmlns:a16="http://schemas.microsoft.com/office/drawing/2014/main" id="{F3BC0038-E2A8-D746-9FC2-B3108EE792A8}"/>
              </a:ext>
            </a:extLst>
          </p:cNvPr>
          <p:cNvSpPr/>
          <p:nvPr userDrawn="1"/>
        </p:nvSpPr>
        <p:spPr>
          <a:xfrm>
            <a:off x="10235624" y="6750424"/>
            <a:ext cx="1956376" cy="12364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8" name="Straight Connector 17">
            <a:extLst>
              <a:ext uri="{FF2B5EF4-FFF2-40B4-BE49-F238E27FC236}">
                <a16:creationId xmlns="" xmlns:a16="http://schemas.microsoft.com/office/drawing/2014/main" id="{523EBE8C-4BD0-CB44-A40A-8D6077D88CE5}"/>
              </a:ext>
            </a:extLst>
          </p:cNvPr>
          <p:cNvCxnSpPr>
            <a:cxnSpLocks/>
          </p:cNvCxnSpPr>
          <p:nvPr userDrawn="1"/>
        </p:nvCxnSpPr>
        <p:spPr>
          <a:xfrm flipH="1">
            <a:off x="6076903" y="1690688"/>
            <a:ext cx="10052" cy="4486275"/>
          </a:xfrm>
          <a:prstGeom prst="line">
            <a:avLst/>
          </a:prstGeom>
          <a:ln>
            <a:solidFill>
              <a:srgbClr val="97C35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710155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4724400" y="6311900"/>
            <a:ext cx="27432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fld id="{D1DDEDF4-883C-4159-966D-7CEF8ED53DD3}" type="slidenum">
              <a:rPr lang="en-US" smtClean="0"/>
              <a:pPr/>
              <a:t>‹#›</a:t>
            </a:fld>
            <a:endParaRPr lang="en-US"/>
          </a:p>
        </p:txBody>
      </p:sp>
      <p:pic>
        <p:nvPicPr>
          <p:cNvPr id="7" name="Picture 6">
            <a:extLst>
              <a:ext uri="{FF2B5EF4-FFF2-40B4-BE49-F238E27FC236}">
                <a16:creationId xmlns="" xmlns:a16="http://schemas.microsoft.com/office/drawing/2014/main" id="{FA221FCC-7735-6443-9908-4CF18D0108B4}"/>
              </a:ext>
            </a:extLst>
          </p:cNvPr>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786655" y="6302932"/>
            <a:ext cx="1314450" cy="386938"/>
          </a:xfrm>
          <a:prstGeom prst="rect">
            <a:avLst/>
          </a:prstGeom>
        </p:spPr>
      </p:pic>
      <p:pic>
        <p:nvPicPr>
          <p:cNvPr id="8" name="Picture 7">
            <a:extLst>
              <a:ext uri="{FF2B5EF4-FFF2-40B4-BE49-F238E27FC236}">
                <a16:creationId xmlns="" xmlns:a16="http://schemas.microsoft.com/office/drawing/2014/main" id="{F8397F45-4EC4-0F40-A39A-C511DB1023C0}"/>
              </a:ext>
            </a:extLst>
          </p:cNvPr>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8956218" y="6220644"/>
            <a:ext cx="2540000" cy="469900"/>
          </a:xfrm>
          <a:prstGeom prst="rect">
            <a:avLst/>
          </a:prstGeom>
        </p:spPr>
      </p:pic>
    </p:spTree>
    <p:extLst>
      <p:ext uri="{BB962C8B-B14F-4D97-AF65-F5344CB8AC3E}">
        <p14:creationId xmlns:p14="http://schemas.microsoft.com/office/powerpoint/2010/main" val="3289174589"/>
      </p:ext>
    </p:extLst>
  </p:cSld>
  <p:clrMap bg1="lt1" tx1="dk1" bg2="lt2" tx2="dk2" accent1="accent1" accent2="accent2" accent3="accent3" accent4="accent4" accent5="accent5" accent6="accent6" hlink="hlink" folHlink="folHlink"/>
  <p:sldLayoutIdLst>
    <p:sldLayoutId id="2147483649" r:id="rId1"/>
    <p:sldLayoutId id="2147483661" r:id="rId2"/>
    <p:sldLayoutId id="2147483650" r:id="rId3"/>
    <p:sldLayoutId id="2147483658" r:id="rId4"/>
    <p:sldLayoutId id="2147483651" r:id="rId5"/>
    <p:sldLayoutId id="2147483652" r:id="rId6"/>
    <p:sldLayoutId id="2147483662" r:id="rId7"/>
    <p:sldLayoutId id="2147483659" r:id="rId8"/>
    <p:sldLayoutId id="2147483653" r:id="rId9"/>
    <p:sldLayoutId id="2147483660" r:id="rId10"/>
    <p:sldLayoutId id="2147483654" r:id="rId11"/>
    <p:sldLayoutId id="2147483655" r:id="rId12"/>
    <p:sldLayoutId id="2147483656" r:id="rId13"/>
    <p:sldLayoutId id="2147483657" r:id="rId14"/>
  </p:sldLayoutIdLst>
  <p:hf hdr="0" ftr="0" dt="0"/>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Young boy with his mom, dad, and brother " title="Young boy with family ">
            <a:extLst>
              <a:ext uri="{FF2B5EF4-FFF2-40B4-BE49-F238E27FC236}">
                <a16:creationId xmlns="" xmlns:a16="http://schemas.microsoft.com/office/drawing/2014/main" id="{1EC01544-DD50-1849-87B2-2FC6A8107E2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01719" y="148856"/>
            <a:ext cx="3985327" cy="2654667"/>
          </a:xfrm>
          <a:prstGeom prst="rect">
            <a:avLst/>
          </a:prstGeom>
        </p:spPr>
      </p:pic>
      <p:pic>
        <p:nvPicPr>
          <p:cNvPr id="6" name="Picture 5" descr="Youth hugging his mom and dad" title="Youth with family ">
            <a:extLst>
              <a:ext uri="{FF2B5EF4-FFF2-40B4-BE49-F238E27FC236}">
                <a16:creationId xmlns="" xmlns:a16="http://schemas.microsoft.com/office/drawing/2014/main" id="{418B5A34-730D-044B-8350-96A1784E5AE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7250" y="148856"/>
            <a:ext cx="3890332" cy="2654667"/>
          </a:xfrm>
          <a:prstGeom prst="rect">
            <a:avLst/>
          </a:prstGeom>
        </p:spPr>
      </p:pic>
      <p:sp>
        <p:nvSpPr>
          <p:cNvPr id="3" name="Subtitle 2"/>
          <p:cNvSpPr>
            <a:spLocks noGrp="1"/>
          </p:cNvSpPr>
          <p:nvPr>
            <p:ph type="subTitle" idx="1"/>
          </p:nvPr>
        </p:nvSpPr>
        <p:spPr/>
        <p:txBody>
          <a:bodyPr>
            <a:normAutofit fontScale="92500" lnSpcReduction="10000"/>
          </a:bodyPr>
          <a:lstStyle/>
          <a:p>
            <a:endParaRPr lang="en-US" dirty="0"/>
          </a:p>
          <a:p>
            <a:r>
              <a:rPr lang="en-US" dirty="0"/>
              <a:t>Presenters: add information such as presenter’s names, location, date or event. </a:t>
            </a:r>
          </a:p>
        </p:txBody>
      </p:sp>
      <p:sp>
        <p:nvSpPr>
          <p:cNvPr id="2" name="Title 1"/>
          <p:cNvSpPr>
            <a:spLocks noGrp="1"/>
          </p:cNvSpPr>
          <p:nvPr>
            <p:ph type="ctrTitle"/>
          </p:nvPr>
        </p:nvSpPr>
        <p:spPr/>
        <p:txBody>
          <a:bodyPr>
            <a:noAutofit/>
          </a:bodyPr>
          <a:lstStyle/>
          <a:p>
            <a:r>
              <a:rPr lang="en-US" sz="4000" dirty="0"/>
              <a:t>A Future that Includes Employment: </a:t>
            </a:r>
            <a:br>
              <a:rPr lang="en-US" sz="4000" dirty="0"/>
            </a:br>
            <a:r>
              <a:rPr lang="en-US" sz="4000" dirty="0"/>
              <a:t>A Workshop for Families</a:t>
            </a:r>
          </a:p>
        </p:txBody>
      </p:sp>
      <p:sp>
        <p:nvSpPr>
          <p:cNvPr id="4" name="Slide Number Placeholder 3">
            <a:extLst>
              <a:ext uri="{FF2B5EF4-FFF2-40B4-BE49-F238E27FC236}">
                <a16:creationId xmlns="" xmlns:a16="http://schemas.microsoft.com/office/drawing/2014/main" id="{C3C8A1BA-9B20-8D47-A483-674672E1784E}"/>
              </a:ext>
            </a:extLst>
          </p:cNvPr>
          <p:cNvSpPr>
            <a:spLocks noGrp="1"/>
          </p:cNvSpPr>
          <p:nvPr>
            <p:ph type="sldNum" sz="quarter" idx="4"/>
          </p:nvPr>
        </p:nvSpPr>
        <p:spPr/>
        <p:txBody>
          <a:bodyPr/>
          <a:lstStyle/>
          <a:p>
            <a:fld id="{D1DDEDF4-883C-4159-966D-7CEF8ED53DD3}" type="slidenum">
              <a:rPr lang="en-US" smtClean="0"/>
              <a:pPr/>
              <a:t>1</a:t>
            </a:fld>
            <a:endParaRPr lang="en-US"/>
          </a:p>
        </p:txBody>
      </p:sp>
    </p:spTree>
    <p:extLst>
      <p:ext uri="{BB962C8B-B14F-4D97-AF65-F5344CB8AC3E}">
        <p14:creationId xmlns:p14="http://schemas.microsoft.com/office/powerpoint/2010/main" val="184737890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 xmlns:a16="http://schemas.microsoft.com/office/drawing/2014/main" id="{2835AF64-9922-D840-B59F-ACC1BA692E2C}"/>
              </a:ext>
            </a:extLst>
          </p:cNvPr>
          <p:cNvSpPr>
            <a:spLocks noGrp="1"/>
          </p:cNvSpPr>
          <p:nvPr>
            <p:ph type="sldNum" sz="quarter" idx="12"/>
          </p:nvPr>
        </p:nvSpPr>
        <p:spPr/>
        <p:txBody>
          <a:bodyPr/>
          <a:lstStyle/>
          <a:p>
            <a:fld id="{D1DDEDF4-883C-4159-966D-7CEF8ED53DD3}" type="slidenum">
              <a:rPr lang="en-US" smtClean="0"/>
              <a:t>10</a:t>
            </a:fld>
            <a:endParaRPr lang="en-US"/>
          </a:p>
        </p:txBody>
      </p:sp>
      <p:sp>
        <p:nvSpPr>
          <p:cNvPr id="2" name="Title 1"/>
          <p:cNvSpPr>
            <a:spLocks noGrp="1"/>
          </p:cNvSpPr>
          <p:nvPr>
            <p:ph type="title"/>
          </p:nvPr>
        </p:nvSpPr>
        <p:spPr/>
        <p:txBody>
          <a:bodyPr/>
          <a:lstStyle/>
          <a:p>
            <a:pPr algn="ctr"/>
            <a:r>
              <a:rPr lang="en-US" dirty="0"/>
              <a:t>A New Path to Employment</a:t>
            </a:r>
          </a:p>
        </p:txBody>
      </p:sp>
      <p:pic>
        <p:nvPicPr>
          <p:cNvPr id="9" name="Content Placeholder 8" descr="Diagram showing the path to employment &#10;&#10;1. High expectations &#10;2. Building skills and exploring careers &#10;3. Youth set vision for themselves &#10;4. Supports that promote community employment &#10;5. Meaningful work experiences &#10;&#10;GOAL: a job in the community (with or without supports) " title="A new path to employment ">
            <a:extLst>
              <a:ext uri="{FF2B5EF4-FFF2-40B4-BE49-F238E27FC236}">
                <a16:creationId xmlns="" xmlns:a16="http://schemas.microsoft.com/office/drawing/2014/main" id="{E0E88F5D-7CC0-8140-9112-61B36AB0FC15}"/>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251154" y="1760312"/>
            <a:ext cx="7689692" cy="4351338"/>
          </a:xfrm>
          <a:prstGeom prst="rect">
            <a:avLst/>
          </a:prstGeom>
        </p:spPr>
      </p:pic>
    </p:spTree>
    <p:extLst>
      <p:ext uri="{BB962C8B-B14F-4D97-AF65-F5344CB8AC3E}">
        <p14:creationId xmlns:p14="http://schemas.microsoft.com/office/powerpoint/2010/main" val="305891461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a:bodyPr>
          <a:lstStyle/>
          <a:p>
            <a:pPr marL="0" indent="0" algn="ctr">
              <a:buNone/>
            </a:pPr>
            <a:r>
              <a:rPr lang="en-US" b="1" dirty="0"/>
              <a:t>The State of Michigan recognizes that competitive employment within an integrated setting is the first priority and optimal outcome for persons with disabilities, regardless of level or type of disability.</a:t>
            </a:r>
          </a:p>
          <a:p>
            <a:pPr marL="0" indent="0" algn="ctr">
              <a:buNone/>
            </a:pPr>
            <a:r>
              <a:rPr lang="en-US" sz="1800" b="1" dirty="0"/>
              <a:t>Michigan Executive Order 2015-15</a:t>
            </a:r>
          </a:p>
          <a:p>
            <a:pPr marL="0" indent="0">
              <a:buNone/>
            </a:pPr>
            <a:endParaRPr lang="en-US" sz="1800" dirty="0"/>
          </a:p>
          <a:p>
            <a:pPr marL="0" indent="0">
              <a:buNone/>
            </a:pPr>
            <a:r>
              <a:rPr lang="en-US" sz="2400" b="1" dirty="0"/>
              <a:t>Individual – </a:t>
            </a:r>
            <a:r>
              <a:rPr lang="en-US" sz="2400" dirty="0"/>
              <a:t>Not in a group or enclave</a:t>
            </a:r>
          </a:p>
          <a:p>
            <a:pPr marL="0" indent="0">
              <a:buNone/>
            </a:pPr>
            <a:r>
              <a:rPr lang="en-US" sz="2400" b="1" dirty="0"/>
              <a:t>Integrated – </a:t>
            </a:r>
            <a:r>
              <a:rPr lang="en-US" sz="2400" dirty="0"/>
              <a:t>Alongside those without disabilities, with opportunities to interact</a:t>
            </a:r>
          </a:p>
          <a:p>
            <a:pPr marL="0" indent="0">
              <a:buNone/>
            </a:pPr>
            <a:r>
              <a:rPr lang="en-US" sz="2400" b="1" dirty="0"/>
              <a:t>Employment – </a:t>
            </a:r>
            <a:r>
              <a:rPr lang="en-US" sz="2400" dirty="0"/>
              <a:t>In the general workforce, on the payroll of a business or self-employed</a:t>
            </a:r>
          </a:p>
          <a:p>
            <a:pPr marL="0" indent="0">
              <a:buNone/>
            </a:pPr>
            <a:r>
              <a:rPr lang="en-US" sz="2400" b="1" dirty="0"/>
              <a:t>Minimum Wage – </a:t>
            </a:r>
            <a:r>
              <a:rPr lang="en-US" sz="2400" dirty="0"/>
              <a:t>At or above minimum wage or at industry standard wage</a:t>
            </a:r>
            <a:endParaRPr lang="en-US" sz="2400" b="1" dirty="0"/>
          </a:p>
        </p:txBody>
      </p:sp>
      <p:sp>
        <p:nvSpPr>
          <p:cNvPr id="2" name="Title 1"/>
          <p:cNvSpPr>
            <a:spLocks noGrp="1"/>
          </p:cNvSpPr>
          <p:nvPr>
            <p:ph type="title"/>
          </p:nvPr>
        </p:nvSpPr>
        <p:spPr/>
        <p:txBody>
          <a:bodyPr/>
          <a:lstStyle/>
          <a:p>
            <a:pPr algn="ctr"/>
            <a:r>
              <a:rPr lang="en-US" dirty="0"/>
              <a:t>“Employment First”</a:t>
            </a:r>
          </a:p>
        </p:txBody>
      </p:sp>
      <p:sp>
        <p:nvSpPr>
          <p:cNvPr id="4" name="Slide Number Placeholder 3">
            <a:extLst>
              <a:ext uri="{FF2B5EF4-FFF2-40B4-BE49-F238E27FC236}">
                <a16:creationId xmlns="" xmlns:a16="http://schemas.microsoft.com/office/drawing/2014/main" id="{88070625-2CE0-834C-9F1F-5573BDE7FBF4}"/>
              </a:ext>
            </a:extLst>
          </p:cNvPr>
          <p:cNvSpPr>
            <a:spLocks noGrp="1"/>
          </p:cNvSpPr>
          <p:nvPr>
            <p:ph type="sldNum" sz="quarter" idx="12"/>
          </p:nvPr>
        </p:nvSpPr>
        <p:spPr/>
        <p:txBody>
          <a:bodyPr/>
          <a:lstStyle/>
          <a:p>
            <a:fld id="{D1DDEDF4-883C-4159-966D-7CEF8ED53DD3}" type="slidenum">
              <a:rPr lang="en-US" smtClean="0"/>
              <a:t>11</a:t>
            </a:fld>
            <a:endParaRPr lang="en-US"/>
          </a:p>
        </p:txBody>
      </p:sp>
    </p:spTree>
    <p:extLst>
      <p:ext uri="{BB962C8B-B14F-4D97-AF65-F5344CB8AC3E}">
        <p14:creationId xmlns:p14="http://schemas.microsoft.com/office/powerpoint/2010/main" val="361294054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pPr marL="0" indent="0" algn="ctr">
              <a:buNone/>
            </a:pPr>
            <a:r>
              <a:rPr lang="en-US" b="1" i="1" dirty="0">
                <a:solidFill>
                  <a:srgbClr val="883D38"/>
                </a:solidFill>
              </a:rPr>
              <a:t>- Insert quote about employment from a MI parent-</a:t>
            </a:r>
          </a:p>
          <a:p>
            <a:pPr marL="0" indent="0">
              <a:buNone/>
            </a:pPr>
            <a:endParaRPr lang="en-US" dirty="0"/>
          </a:p>
          <a:p>
            <a:r>
              <a:rPr lang="en-US" dirty="0"/>
              <a:t>It is what is expected of adults</a:t>
            </a:r>
          </a:p>
          <a:p>
            <a:r>
              <a:rPr lang="en-US" dirty="0"/>
              <a:t>Socialization</a:t>
            </a:r>
          </a:p>
          <a:p>
            <a:r>
              <a:rPr lang="en-US" dirty="0"/>
              <a:t>Self-worth (dignity)</a:t>
            </a:r>
          </a:p>
          <a:p>
            <a:r>
              <a:rPr lang="en-US" dirty="0"/>
              <a:t>Purpose</a:t>
            </a:r>
          </a:p>
          <a:p>
            <a:r>
              <a:rPr lang="en-US" dirty="0"/>
              <a:t>Money</a:t>
            </a:r>
          </a:p>
          <a:p>
            <a:r>
              <a:rPr lang="en-US" dirty="0"/>
              <a:t>Promotes mental health</a:t>
            </a:r>
          </a:p>
          <a:p>
            <a:r>
              <a:rPr lang="en-US" b="1" dirty="0"/>
              <a:t>Because they can!</a:t>
            </a:r>
          </a:p>
          <a:p>
            <a:endParaRPr lang="en-US" dirty="0"/>
          </a:p>
        </p:txBody>
      </p:sp>
      <p:sp>
        <p:nvSpPr>
          <p:cNvPr id="2" name="Title 1"/>
          <p:cNvSpPr>
            <a:spLocks noGrp="1"/>
          </p:cNvSpPr>
          <p:nvPr>
            <p:ph type="title"/>
          </p:nvPr>
        </p:nvSpPr>
        <p:spPr/>
        <p:txBody>
          <a:bodyPr/>
          <a:lstStyle/>
          <a:p>
            <a:pPr algn="ctr"/>
            <a:r>
              <a:rPr lang="en-US" dirty="0"/>
              <a:t>Why Should Your Son or Daughter Work?</a:t>
            </a:r>
          </a:p>
        </p:txBody>
      </p:sp>
      <p:sp>
        <p:nvSpPr>
          <p:cNvPr id="4" name="Slide Number Placeholder 3">
            <a:extLst>
              <a:ext uri="{FF2B5EF4-FFF2-40B4-BE49-F238E27FC236}">
                <a16:creationId xmlns="" xmlns:a16="http://schemas.microsoft.com/office/drawing/2014/main" id="{9C31DD6F-71C3-B64E-AF04-DB6B20A0D8A6}"/>
              </a:ext>
            </a:extLst>
          </p:cNvPr>
          <p:cNvSpPr>
            <a:spLocks noGrp="1"/>
          </p:cNvSpPr>
          <p:nvPr>
            <p:ph type="sldNum" sz="quarter" idx="12"/>
          </p:nvPr>
        </p:nvSpPr>
        <p:spPr/>
        <p:txBody>
          <a:bodyPr/>
          <a:lstStyle/>
          <a:p>
            <a:fld id="{D1DDEDF4-883C-4159-966D-7CEF8ED53DD3}" type="slidenum">
              <a:rPr lang="en-US" smtClean="0"/>
              <a:t>12</a:t>
            </a:fld>
            <a:endParaRPr lang="en-US"/>
          </a:p>
        </p:txBody>
      </p:sp>
    </p:spTree>
    <p:extLst>
      <p:ext uri="{BB962C8B-B14F-4D97-AF65-F5344CB8AC3E}">
        <p14:creationId xmlns:p14="http://schemas.microsoft.com/office/powerpoint/2010/main" val="334758095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p:txBody>
          <a:bodyPr/>
          <a:lstStyle/>
          <a:p>
            <a:endParaRPr lang="en-US"/>
          </a:p>
        </p:txBody>
      </p:sp>
      <p:sp>
        <p:nvSpPr>
          <p:cNvPr id="4" name="Title 3"/>
          <p:cNvSpPr>
            <a:spLocks noGrp="1"/>
          </p:cNvSpPr>
          <p:nvPr>
            <p:ph type="title"/>
          </p:nvPr>
        </p:nvSpPr>
        <p:spPr/>
        <p:txBody>
          <a:bodyPr/>
          <a:lstStyle/>
          <a:p>
            <a:r>
              <a:rPr lang="en-US" dirty="0"/>
              <a:t>Seeing Your Son or </a:t>
            </a:r>
            <a:br>
              <a:rPr lang="en-US" dirty="0"/>
            </a:br>
            <a:r>
              <a:rPr lang="en-US" dirty="0"/>
              <a:t>Daughter in a New Way</a:t>
            </a:r>
          </a:p>
        </p:txBody>
      </p:sp>
      <p:sp>
        <p:nvSpPr>
          <p:cNvPr id="2" name="Slide Number Placeholder 1">
            <a:extLst>
              <a:ext uri="{FF2B5EF4-FFF2-40B4-BE49-F238E27FC236}">
                <a16:creationId xmlns="" xmlns:a16="http://schemas.microsoft.com/office/drawing/2014/main" id="{8632B08F-3832-D342-B385-7F3924FAE3C7}"/>
              </a:ext>
            </a:extLst>
          </p:cNvPr>
          <p:cNvSpPr>
            <a:spLocks noGrp="1"/>
          </p:cNvSpPr>
          <p:nvPr>
            <p:ph type="sldNum" sz="quarter" idx="12"/>
          </p:nvPr>
        </p:nvSpPr>
        <p:spPr/>
        <p:txBody>
          <a:bodyPr/>
          <a:lstStyle/>
          <a:p>
            <a:fld id="{D1DDEDF4-883C-4159-966D-7CEF8ED53DD3}" type="slidenum">
              <a:rPr lang="en-US" smtClean="0"/>
              <a:pPr/>
              <a:t>13</a:t>
            </a:fld>
            <a:endParaRPr lang="en-US" dirty="0"/>
          </a:p>
        </p:txBody>
      </p:sp>
    </p:spTree>
    <p:extLst>
      <p:ext uri="{BB962C8B-B14F-4D97-AF65-F5344CB8AC3E}">
        <p14:creationId xmlns:p14="http://schemas.microsoft.com/office/powerpoint/2010/main" val="308483100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pPr marL="0" indent="0" algn="ctr">
              <a:buNone/>
            </a:pPr>
            <a:endParaRPr lang="en-US" dirty="0"/>
          </a:p>
          <a:p>
            <a:pPr marL="0" lvl="0" indent="0" algn="ctr">
              <a:buClr>
                <a:schemeClr val="dk1"/>
              </a:buClr>
              <a:buSzPts val="3600"/>
              <a:buNone/>
            </a:pPr>
            <a:r>
              <a:rPr lang="en-US" b="0" i="0" u="none" strike="noStrike" cap="none" dirty="0">
                <a:solidFill>
                  <a:schemeClr val="dk1"/>
                </a:solidFill>
                <a:latin typeface="Arial"/>
                <a:ea typeface="Arial"/>
                <a:cs typeface="Arial"/>
                <a:sym typeface="Arial"/>
              </a:rPr>
              <a:t>Expectations are “quick predictions” about how much value someone’s contributions will add to the task at hand. If the value of someone’s contributions is predicted to be high, that person will receive more opportunities to contribute.</a:t>
            </a:r>
            <a:endParaRPr lang="en-US" dirty="0"/>
          </a:p>
          <a:p>
            <a:pPr marL="0" lvl="0" indent="0" algn="ctr">
              <a:buClr>
                <a:schemeClr val="dk1"/>
              </a:buClr>
              <a:buSzPts val="2800"/>
              <a:buNone/>
            </a:pPr>
            <a:endParaRPr lang="en-US" sz="2000" b="0" i="0" u="none" strike="noStrike" cap="none" dirty="0">
              <a:solidFill>
                <a:schemeClr val="dk1"/>
              </a:solidFill>
              <a:latin typeface="Arial"/>
              <a:ea typeface="Arial"/>
              <a:cs typeface="Arial"/>
              <a:sym typeface="Arial"/>
            </a:endParaRPr>
          </a:p>
          <a:p>
            <a:pPr marL="0" lvl="0" indent="0" algn="ctr">
              <a:buClr>
                <a:schemeClr val="dk1"/>
              </a:buClr>
              <a:buSzPts val="1600"/>
              <a:buNone/>
            </a:pPr>
            <a:r>
              <a:rPr lang="en-US" sz="2400" b="0" i="0" u="none" strike="noStrike" cap="none" dirty="0">
                <a:solidFill>
                  <a:schemeClr val="dk1"/>
                </a:solidFill>
                <a:latin typeface="Arial"/>
                <a:ea typeface="Arial"/>
                <a:cs typeface="Arial"/>
                <a:sym typeface="Arial"/>
              </a:rPr>
              <a:t>Esther Quintero - 2014</a:t>
            </a:r>
          </a:p>
          <a:p>
            <a:pPr marL="0" indent="0" algn="ctr">
              <a:buNone/>
            </a:pPr>
            <a:endParaRPr lang="en-US" dirty="0"/>
          </a:p>
        </p:txBody>
      </p:sp>
      <p:sp>
        <p:nvSpPr>
          <p:cNvPr id="4" name="Title 3"/>
          <p:cNvSpPr>
            <a:spLocks noGrp="1"/>
          </p:cNvSpPr>
          <p:nvPr>
            <p:ph type="title"/>
          </p:nvPr>
        </p:nvSpPr>
        <p:spPr/>
        <p:txBody>
          <a:bodyPr/>
          <a:lstStyle/>
          <a:p>
            <a:pPr algn="ctr"/>
            <a:r>
              <a:rPr lang="en-US" dirty="0"/>
              <a:t>What are “Expectations”? </a:t>
            </a:r>
          </a:p>
        </p:txBody>
      </p:sp>
      <p:sp>
        <p:nvSpPr>
          <p:cNvPr id="2" name="Slide Number Placeholder 1">
            <a:extLst>
              <a:ext uri="{FF2B5EF4-FFF2-40B4-BE49-F238E27FC236}">
                <a16:creationId xmlns="" xmlns:a16="http://schemas.microsoft.com/office/drawing/2014/main" id="{14CC5FD2-FE07-684D-B0A7-89A521C793C5}"/>
              </a:ext>
            </a:extLst>
          </p:cNvPr>
          <p:cNvSpPr>
            <a:spLocks noGrp="1"/>
          </p:cNvSpPr>
          <p:nvPr>
            <p:ph type="sldNum" sz="quarter" idx="12"/>
          </p:nvPr>
        </p:nvSpPr>
        <p:spPr/>
        <p:txBody>
          <a:bodyPr/>
          <a:lstStyle/>
          <a:p>
            <a:fld id="{D1DDEDF4-883C-4159-966D-7CEF8ED53DD3}" type="slidenum">
              <a:rPr lang="en-US" smtClean="0"/>
              <a:t>14</a:t>
            </a:fld>
            <a:endParaRPr lang="en-US"/>
          </a:p>
        </p:txBody>
      </p:sp>
    </p:spTree>
    <p:extLst>
      <p:ext uri="{BB962C8B-B14F-4D97-AF65-F5344CB8AC3E}">
        <p14:creationId xmlns:p14="http://schemas.microsoft.com/office/powerpoint/2010/main" val="291433037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endParaRPr lang="en-US" dirty="0"/>
          </a:p>
          <a:p>
            <a:r>
              <a:rPr lang="en-US" dirty="0"/>
              <a:t>Society’s perceptions about the impact of disability</a:t>
            </a:r>
          </a:p>
          <a:p>
            <a:r>
              <a:rPr lang="en-US" dirty="0"/>
              <a:t>Feelings about having a son or daughter with a disability</a:t>
            </a:r>
          </a:p>
          <a:p>
            <a:r>
              <a:rPr lang="en-US" dirty="0"/>
              <a:t>What we are told by others</a:t>
            </a:r>
          </a:p>
          <a:p>
            <a:pPr marL="0" indent="0" algn="ctr">
              <a:buNone/>
            </a:pPr>
            <a:endParaRPr lang="en-US" dirty="0"/>
          </a:p>
          <a:p>
            <a:pPr marL="0" indent="0" algn="ctr">
              <a:buNone/>
            </a:pPr>
            <a:r>
              <a:rPr lang="en-US" b="1" dirty="0"/>
              <a:t>The secret is seeing that people with disabilities can do great things, and not letting other people’s ideas impact your son or daughter’s ability to make lives for themselves. </a:t>
            </a:r>
          </a:p>
        </p:txBody>
      </p:sp>
      <p:sp>
        <p:nvSpPr>
          <p:cNvPr id="2" name="Title 1"/>
          <p:cNvSpPr>
            <a:spLocks noGrp="1"/>
          </p:cNvSpPr>
          <p:nvPr>
            <p:ph type="title"/>
          </p:nvPr>
        </p:nvSpPr>
        <p:spPr/>
        <p:txBody>
          <a:bodyPr/>
          <a:lstStyle/>
          <a:p>
            <a:pPr algn="ctr"/>
            <a:r>
              <a:rPr lang="en-US" dirty="0"/>
              <a:t>Where Do Low Expectations Come From?</a:t>
            </a:r>
          </a:p>
        </p:txBody>
      </p:sp>
      <p:sp>
        <p:nvSpPr>
          <p:cNvPr id="4" name="Slide Number Placeholder 3">
            <a:extLst>
              <a:ext uri="{FF2B5EF4-FFF2-40B4-BE49-F238E27FC236}">
                <a16:creationId xmlns="" xmlns:a16="http://schemas.microsoft.com/office/drawing/2014/main" id="{2034A9DB-C6E5-4B47-BF19-038BECB101D9}"/>
              </a:ext>
            </a:extLst>
          </p:cNvPr>
          <p:cNvSpPr>
            <a:spLocks noGrp="1"/>
          </p:cNvSpPr>
          <p:nvPr>
            <p:ph type="sldNum" sz="quarter" idx="12"/>
          </p:nvPr>
        </p:nvSpPr>
        <p:spPr/>
        <p:txBody>
          <a:bodyPr/>
          <a:lstStyle/>
          <a:p>
            <a:fld id="{D1DDEDF4-883C-4159-966D-7CEF8ED53DD3}" type="slidenum">
              <a:rPr lang="en-US" smtClean="0"/>
              <a:t>15</a:t>
            </a:fld>
            <a:endParaRPr lang="en-US"/>
          </a:p>
        </p:txBody>
      </p:sp>
    </p:spTree>
    <p:extLst>
      <p:ext uri="{BB962C8B-B14F-4D97-AF65-F5344CB8AC3E}">
        <p14:creationId xmlns:p14="http://schemas.microsoft.com/office/powerpoint/2010/main" val="106216813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lgn="ctr">
              <a:buNone/>
            </a:pPr>
            <a:r>
              <a:rPr lang="en-US" b="1" dirty="0"/>
              <a:t>Families set the bar for how the rest of the world sees their son or daughter. </a:t>
            </a:r>
          </a:p>
          <a:p>
            <a:endParaRPr lang="en-US" dirty="0"/>
          </a:p>
          <a:p>
            <a:r>
              <a:rPr lang="en-US" dirty="0"/>
              <a:t>Avoiding restrictive programs or placements</a:t>
            </a:r>
          </a:p>
          <a:p>
            <a:r>
              <a:rPr lang="en-US" dirty="0"/>
              <a:t>Lives lived in the community </a:t>
            </a:r>
          </a:p>
          <a:p>
            <a:r>
              <a:rPr lang="en-US" dirty="0"/>
              <a:t>Lives based on the dreams your son or daughter have for themselves</a:t>
            </a:r>
          </a:p>
          <a:p>
            <a:r>
              <a:rPr lang="en-US" dirty="0"/>
              <a:t>Seeing that risk is good and failure can be constructive</a:t>
            </a:r>
          </a:p>
        </p:txBody>
      </p:sp>
      <p:sp>
        <p:nvSpPr>
          <p:cNvPr id="2" name="Title 1"/>
          <p:cNvSpPr>
            <a:spLocks noGrp="1"/>
          </p:cNvSpPr>
          <p:nvPr>
            <p:ph type="title"/>
          </p:nvPr>
        </p:nvSpPr>
        <p:spPr/>
        <p:txBody>
          <a:bodyPr/>
          <a:lstStyle/>
          <a:p>
            <a:pPr algn="ctr"/>
            <a:r>
              <a:rPr lang="en-US" dirty="0"/>
              <a:t>The Importance of Having High Expectations</a:t>
            </a:r>
          </a:p>
        </p:txBody>
      </p:sp>
      <p:sp>
        <p:nvSpPr>
          <p:cNvPr id="4" name="Slide Number Placeholder 3">
            <a:extLst>
              <a:ext uri="{FF2B5EF4-FFF2-40B4-BE49-F238E27FC236}">
                <a16:creationId xmlns="" xmlns:a16="http://schemas.microsoft.com/office/drawing/2014/main" id="{1BF79298-641F-FE40-9C19-E6B9D1770180}"/>
              </a:ext>
            </a:extLst>
          </p:cNvPr>
          <p:cNvSpPr>
            <a:spLocks noGrp="1"/>
          </p:cNvSpPr>
          <p:nvPr>
            <p:ph type="sldNum" sz="quarter" idx="12"/>
          </p:nvPr>
        </p:nvSpPr>
        <p:spPr/>
        <p:txBody>
          <a:bodyPr/>
          <a:lstStyle/>
          <a:p>
            <a:fld id="{D1DDEDF4-883C-4159-966D-7CEF8ED53DD3}" type="slidenum">
              <a:rPr lang="en-US" smtClean="0"/>
              <a:t>16</a:t>
            </a:fld>
            <a:endParaRPr lang="en-US"/>
          </a:p>
        </p:txBody>
      </p:sp>
    </p:spTree>
    <p:extLst>
      <p:ext uri="{BB962C8B-B14F-4D97-AF65-F5344CB8AC3E}">
        <p14:creationId xmlns:p14="http://schemas.microsoft.com/office/powerpoint/2010/main" val="339672157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Stones balacing on top of each other on the beach" title="Balancing stones ">
            <a:extLst>
              <a:ext uri="{FF2B5EF4-FFF2-40B4-BE49-F238E27FC236}">
                <a16:creationId xmlns="" xmlns:a16="http://schemas.microsoft.com/office/drawing/2014/main" id="{688593B0-960E-914A-82EB-F93F02CC5EFE}"/>
              </a:ext>
            </a:extLst>
          </p:cNvPr>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b="15625"/>
          <a:stretch/>
        </p:blipFill>
        <p:spPr>
          <a:xfrm>
            <a:off x="0" y="0"/>
            <a:ext cx="12192000" cy="6858000"/>
          </a:xfrm>
        </p:spPr>
      </p:pic>
      <p:sp>
        <p:nvSpPr>
          <p:cNvPr id="2" name="Title 1"/>
          <p:cNvSpPr>
            <a:spLocks noGrp="1"/>
          </p:cNvSpPr>
          <p:nvPr>
            <p:ph type="title"/>
          </p:nvPr>
        </p:nvSpPr>
        <p:spPr>
          <a:xfrm>
            <a:off x="0" y="2766218"/>
            <a:ext cx="12192000" cy="1325563"/>
          </a:xfrm>
          <a:solidFill>
            <a:schemeClr val="bg1">
              <a:alpha val="90000"/>
            </a:schemeClr>
          </a:solidFill>
        </p:spPr>
        <p:txBody>
          <a:bodyPr/>
          <a:lstStyle/>
          <a:p>
            <a:pPr algn="ctr"/>
            <a:r>
              <a:rPr lang="en-US" dirty="0">
                <a:solidFill>
                  <a:schemeClr val="tx2"/>
                </a:solidFill>
              </a:rPr>
              <a:t>The Balancing Act</a:t>
            </a:r>
          </a:p>
        </p:txBody>
      </p:sp>
      <p:sp>
        <p:nvSpPr>
          <p:cNvPr id="3" name="Slide Number Placeholder 2">
            <a:extLst>
              <a:ext uri="{FF2B5EF4-FFF2-40B4-BE49-F238E27FC236}">
                <a16:creationId xmlns="" xmlns:a16="http://schemas.microsoft.com/office/drawing/2014/main" id="{647306CA-D71B-DA4C-B244-DD13CD0D04BF}"/>
              </a:ext>
            </a:extLst>
          </p:cNvPr>
          <p:cNvSpPr>
            <a:spLocks noGrp="1"/>
          </p:cNvSpPr>
          <p:nvPr>
            <p:ph type="sldNum" sz="quarter" idx="12"/>
          </p:nvPr>
        </p:nvSpPr>
        <p:spPr/>
        <p:txBody>
          <a:bodyPr/>
          <a:lstStyle/>
          <a:p>
            <a:fld id="{D1DDEDF4-883C-4159-966D-7CEF8ED53DD3}" type="slidenum">
              <a:rPr lang="en-US" smtClean="0"/>
              <a:t>17</a:t>
            </a:fld>
            <a:endParaRPr lang="en-US"/>
          </a:p>
        </p:txBody>
      </p:sp>
    </p:spTree>
    <p:extLst>
      <p:ext uri="{BB962C8B-B14F-4D97-AF65-F5344CB8AC3E}">
        <p14:creationId xmlns:p14="http://schemas.microsoft.com/office/powerpoint/2010/main" val="201869324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Airport runway" title="Airport runway ">
            <a:extLst>
              <a:ext uri="{FF2B5EF4-FFF2-40B4-BE49-F238E27FC236}">
                <a16:creationId xmlns="" xmlns:a16="http://schemas.microsoft.com/office/drawing/2014/main" id="{30F0E4F6-D2CA-FC4B-B4E8-68497D4B64E0}"/>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54994"/>
          <a:stretch/>
        </p:blipFill>
        <p:spPr>
          <a:xfrm>
            <a:off x="0" y="0"/>
            <a:ext cx="12192000" cy="6858000"/>
          </a:xfrm>
        </p:spPr>
      </p:pic>
      <p:sp>
        <p:nvSpPr>
          <p:cNvPr id="2" name="Title 1"/>
          <p:cNvSpPr>
            <a:spLocks noGrp="1"/>
          </p:cNvSpPr>
          <p:nvPr>
            <p:ph type="title"/>
          </p:nvPr>
        </p:nvSpPr>
        <p:spPr>
          <a:xfrm>
            <a:off x="0" y="2766218"/>
            <a:ext cx="12192000" cy="1325563"/>
          </a:xfrm>
          <a:solidFill>
            <a:schemeClr val="bg1">
              <a:alpha val="90000"/>
            </a:schemeClr>
          </a:solidFill>
        </p:spPr>
        <p:txBody>
          <a:bodyPr/>
          <a:lstStyle/>
          <a:p>
            <a:pPr algn="ctr"/>
            <a:r>
              <a:rPr lang="en-US" dirty="0">
                <a:solidFill>
                  <a:schemeClr val="tx2"/>
                </a:solidFill>
              </a:rPr>
              <a:t>Longer Runway</a:t>
            </a:r>
          </a:p>
        </p:txBody>
      </p:sp>
      <p:sp>
        <p:nvSpPr>
          <p:cNvPr id="3" name="Slide Number Placeholder 2">
            <a:extLst>
              <a:ext uri="{FF2B5EF4-FFF2-40B4-BE49-F238E27FC236}">
                <a16:creationId xmlns="" xmlns:a16="http://schemas.microsoft.com/office/drawing/2014/main" id="{59E2B445-3AF4-5146-A7FE-5C7E499C947A}"/>
              </a:ext>
            </a:extLst>
          </p:cNvPr>
          <p:cNvSpPr>
            <a:spLocks noGrp="1"/>
          </p:cNvSpPr>
          <p:nvPr>
            <p:ph type="sldNum" sz="quarter" idx="12"/>
          </p:nvPr>
        </p:nvSpPr>
        <p:spPr/>
        <p:txBody>
          <a:bodyPr/>
          <a:lstStyle/>
          <a:p>
            <a:fld id="{D1DDEDF4-883C-4159-966D-7CEF8ED53DD3}" type="slidenum">
              <a:rPr lang="en-US" smtClean="0"/>
              <a:t>18</a:t>
            </a:fld>
            <a:endParaRPr lang="en-US"/>
          </a:p>
        </p:txBody>
      </p:sp>
    </p:spTree>
    <p:extLst>
      <p:ext uri="{BB962C8B-B14F-4D97-AF65-F5344CB8AC3E}">
        <p14:creationId xmlns:p14="http://schemas.microsoft.com/office/powerpoint/2010/main" val="238808706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Marathon runners in the street " title="Marathon">
            <a:extLst>
              <a:ext uri="{FF2B5EF4-FFF2-40B4-BE49-F238E27FC236}">
                <a16:creationId xmlns="" xmlns:a16="http://schemas.microsoft.com/office/drawing/2014/main" id="{F2A9AAE2-ACCC-F248-999C-34D69D009F4E}"/>
              </a:ext>
            </a:extLst>
          </p:cNvPr>
          <p:cNvPicPr>
            <a:picLocks noChangeAspect="1"/>
          </p:cNvPicPr>
          <p:nvPr/>
        </p:nvPicPr>
        <p:blipFill rotWithShape="1">
          <a:blip r:embed="rId2">
            <a:extLst>
              <a:ext uri="{28A0092B-C50C-407E-A947-70E740481C1C}">
                <a14:useLocalDpi xmlns:a14="http://schemas.microsoft.com/office/drawing/2010/main" val="0"/>
              </a:ext>
            </a:extLst>
          </a:blip>
          <a:srcRect l="24961" t="11002" r="26945" b="6490"/>
          <a:stretch/>
        </p:blipFill>
        <p:spPr>
          <a:xfrm>
            <a:off x="6172199" y="-1"/>
            <a:ext cx="6019801" cy="6858001"/>
          </a:xfrm>
          <a:prstGeom prst="rect">
            <a:avLst/>
          </a:prstGeom>
        </p:spPr>
      </p:pic>
      <p:sp>
        <p:nvSpPr>
          <p:cNvPr id="5" name="Content Placeholder 4"/>
          <p:cNvSpPr>
            <a:spLocks noGrp="1"/>
          </p:cNvSpPr>
          <p:nvPr>
            <p:ph sz="half" idx="1"/>
          </p:nvPr>
        </p:nvSpPr>
        <p:spPr/>
        <p:txBody>
          <a:bodyPr>
            <a:normAutofit fontScale="47500" lnSpcReduction="20000"/>
          </a:bodyPr>
          <a:lstStyle/>
          <a:p>
            <a:pPr marL="0" indent="0">
              <a:lnSpc>
                <a:spcPct val="120000"/>
              </a:lnSpc>
              <a:buNone/>
            </a:pPr>
            <a:r>
              <a:rPr lang="en-US" sz="4400" dirty="0"/>
              <a:t>Think of a couple things that you would not be successful at on your first try.</a:t>
            </a:r>
          </a:p>
          <a:p>
            <a:pPr marL="0" indent="0">
              <a:lnSpc>
                <a:spcPct val="120000"/>
              </a:lnSpc>
              <a:buNone/>
            </a:pPr>
            <a:r>
              <a:rPr lang="en-US" sz="4400" dirty="0"/>
              <a:t>Success in employment is an ongoing process and will look different for everyone.</a:t>
            </a:r>
          </a:p>
          <a:p>
            <a:pPr>
              <a:lnSpc>
                <a:spcPct val="120000"/>
              </a:lnSpc>
            </a:pPr>
            <a:r>
              <a:rPr lang="en-US" sz="4400" dirty="0"/>
              <a:t>Hours worked</a:t>
            </a:r>
          </a:p>
          <a:p>
            <a:pPr>
              <a:lnSpc>
                <a:spcPct val="120000"/>
              </a:lnSpc>
            </a:pPr>
            <a:r>
              <a:rPr lang="en-US" sz="4400" dirty="0"/>
              <a:t>Tasks </a:t>
            </a:r>
          </a:p>
          <a:p>
            <a:pPr>
              <a:lnSpc>
                <a:spcPct val="120000"/>
              </a:lnSpc>
            </a:pPr>
            <a:r>
              <a:rPr lang="en-US" sz="4400" dirty="0"/>
              <a:t>Tolerance</a:t>
            </a:r>
          </a:p>
          <a:p>
            <a:pPr>
              <a:lnSpc>
                <a:spcPct val="120000"/>
              </a:lnSpc>
            </a:pPr>
            <a:r>
              <a:rPr lang="en-US" sz="4400" dirty="0"/>
              <a:t>Recognize and celebrate progress!!</a:t>
            </a:r>
          </a:p>
          <a:p>
            <a:pPr marL="0" indent="0">
              <a:lnSpc>
                <a:spcPct val="120000"/>
              </a:lnSpc>
              <a:buNone/>
            </a:pPr>
            <a:endParaRPr lang="en-US" dirty="0"/>
          </a:p>
        </p:txBody>
      </p:sp>
      <p:sp>
        <p:nvSpPr>
          <p:cNvPr id="4" name="Title 3"/>
          <p:cNvSpPr>
            <a:spLocks noGrp="1"/>
          </p:cNvSpPr>
          <p:nvPr>
            <p:ph type="title"/>
          </p:nvPr>
        </p:nvSpPr>
        <p:spPr/>
        <p:txBody>
          <a:bodyPr/>
          <a:lstStyle/>
          <a:p>
            <a:r>
              <a:rPr lang="en-US" dirty="0"/>
              <a:t>What is Success?</a:t>
            </a:r>
          </a:p>
        </p:txBody>
      </p:sp>
      <p:sp>
        <p:nvSpPr>
          <p:cNvPr id="2" name="Slide Number Placeholder 1">
            <a:extLst>
              <a:ext uri="{FF2B5EF4-FFF2-40B4-BE49-F238E27FC236}">
                <a16:creationId xmlns="" xmlns:a16="http://schemas.microsoft.com/office/drawing/2014/main" id="{A228CE0B-5CFB-974D-8D4D-EC736C218E0B}"/>
              </a:ext>
            </a:extLst>
          </p:cNvPr>
          <p:cNvSpPr>
            <a:spLocks noGrp="1"/>
          </p:cNvSpPr>
          <p:nvPr>
            <p:ph type="sldNum" sz="quarter" idx="12"/>
          </p:nvPr>
        </p:nvSpPr>
        <p:spPr/>
        <p:txBody>
          <a:bodyPr/>
          <a:lstStyle/>
          <a:p>
            <a:fld id="{D1DDEDF4-883C-4159-966D-7CEF8ED53DD3}" type="slidenum">
              <a:rPr lang="en-US" smtClean="0"/>
              <a:t>19</a:t>
            </a:fld>
            <a:endParaRPr lang="en-US"/>
          </a:p>
        </p:txBody>
      </p:sp>
    </p:spTree>
    <p:extLst>
      <p:ext uri="{BB962C8B-B14F-4D97-AF65-F5344CB8AC3E}">
        <p14:creationId xmlns:p14="http://schemas.microsoft.com/office/powerpoint/2010/main" val="24289485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xplosion 1 3" descr="explosion icon " title="Explosion icon"/>
          <p:cNvSpPr/>
          <p:nvPr/>
        </p:nvSpPr>
        <p:spPr>
          <a:xfrm>
            <a:off x="886327" y="5262563"/>
            <a:ext cx="914400" cy="914400"/>
          </a:xfrm>
          <a:prstGeom prst="irregularSeal1">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3" name="Content Placeholder 2"/>
          <p:cNvSpPr>
            <a:spLocks noGrp="1"/>
          </p:cNvSpPr>
          <p:nvPr>
            <p:ph idx="1"/>
          </p:nvPr>
        </p:nvSpPr>
        <p:spPr/>
        <p:txBody>
          <a:bodyPr>
            <a:normAutofit lnSpcReduction="10000"/>
          </a:bodyPr>
          <a:lstStyle/>
          <a:p>
            <a:r>
              <a:rPr lang="en-US" dirty="0"/>
              <a:t>Why are we talking employment?</a:t>
            </a:r>
          </a:p>
          <a:p>
            <a:r>
              <a:rPr lang="en-US" dirty="0"/>
              <a:t>Employment: Background and possibilities</a:t>
            </a:r>
          </a:p>
          <a:p>
            <a:r>
              <a:rPr lang="en-US" dirty="0"/>
              <a:t>Seeing things in a new way</a:t>
            </a:r>
          </a:p>
          <a:p>
            <a:r>
              <a:rPr lang="en-US" dirty="0"/>
              <a:t>Preparing for employment success</a:t>
            </a:r>
          </a:p>
          <a:p>
            <a:r>
              <a:rPr lang="en-US" dirty="0"/>
              <a:t>Address concerns: Social Security benefits</a:t>
            </a:r>
          </a:p>
          <a:p>
            <a:r>
              <a:rPr lang="en-US" dirty="0"/>
              <a:t>Action steps</a:t>
            </a:r>
          </a:p>
          <a:p>
            <a:r>
              <a:rPr lang="en-US" dirty="0"/>
              <a:t>Questions and connections</a:t>
            </a:r>
          </a:p>
          <a:p>
            <a:pPr marL="0" indent="0">
              <a:buNone/>
            </a:pPr>
            <a:r>
              <a:rPr lang="en-US" dirty="0"/>
              <a:t>               </a:t>
            </a:r>
          </a:p>
          <a:p>
            <a:pPr marL="0" indent="0">
              <a:buNone/>
            </a:pPr>
            <a:r>
              <a:rPr lang="en-US" dirty="0"/>
              <a:t>             Remember to use your worksheet as we move along.    </a:t>
            </a:r>
          </a:p>
        </p:txBody>
      </p:sp>
      <p:sp>
        <p:nvSpPr>
          <p:cNvPr id="2" name="Title 1"/>
          <p:cNvSpPr>
            <a:spLocks noGrp="1"/>
          </p:cNvSpPr>
          <p:nvPr>
            <p:ph type="title"/>
          </p:nvPr>
        </p:nvSpPr>
        <p:spPr/>
        <p:txBody>
          <a:bodyPr/>
          <a:lstStyle/>
          <a:p>
            <a:pPr algn="ctr"/>
            <a:r>
              <a:rPr lang="en-US" dirty="0"/>
              <a:t>Today’s Agenda</a:t>
            </a:r>
          </a:p>
        </p:txBody>
      </p:sp>
      <p:sp>
        <p:nvSpPr>
          <p:cNvPr id="5" name="Slide Number Placeholder 4">
            <a:extLst>
              <a:ext uri="{FF2B5EF4-FFF2-40B4-BE49-F238E27FC236}">
                <a16:creationId xmlns="" xmlns:a16="http://schemas.microsoft.com/office/drawing/2014/main" id="{1F6326A2-3A6A-9C48-8C36-25F1F4FB7314}"/>
              </a:ext>
            </a:extLst>
          </p:cNvPr>
          <p:cNvSpPr>
            <a:spLocks noGrp="1"/>
          </p:cNvSpPr>
          <p:nvPr>
            <p:ph type="sldNum" sz="quarter" idx="12"/>
          </p:nvPr>
        </p:nvSpPr>
        <p:spPr/>
        <p:txBody>
          <a:bodyPr/>
          <a:lstStyle/>
          <a:p>
            <a:fld id="{D1DDEDF4-883C-4159-966D-7CEF8ED53DD3}" type="slidenum">
              <a:rPr lang="en-US" smtClean="0"/>
              <a:t>2</a:t>
            </a:fld>
            <a:endParaRPr lang="en-US"/>
          </a:p>
        </p:txBody>
      </p:sp>
    </p:spTree>
    <p:extLst>
      <p:ext uri="{BB962C8B-B14F-4D97-AF65-F5344CB8AC3E}">
        <p14:creationId xmlns:p14="http://schemas.microsoft.com/office/powerpoint/2010/main" val="84914159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future that includes employment: A workshop for families session handout. Image of handout" title="Session Worksheet ">
            <a:extLst>
              <a:ext uri="{FF2B5EF4-FFF2-40B4-BE49-F238E27FC236}">
                <a16:creationId xmlns="" xmlns:a16="http://schemas.microsoft.com/office/drawing/2014/main" id="{F989AA5D-9E2E-364D-869E-6511EC0D07F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51199" y="263473"/>
            <a:ext cx="4569515" cy="5913490"/>
          </a:xfrm>
          <a:prstGeom prst="rect">
            <a:avLst/>
          </a:prstGeom>
          <a:ln>
            <a:solidFill>
              <a:schemeClr val="bg1">
                <a:lumMod val="85000"/>
              </a:schemeClr>
            </a:solidFill>
          </a:ln>
        </p:spPr>
      </p:pic>
      <p:sp>
        <p:nvSpPr>
          <p:cNvPr id="3" name="Content Placeholder 2">
            <a:extLst>
              <a:ext uri="{FF2B5EF4-FFF2-40B4-BE49-F238E27FC236}">
                <a16:creationId xmlns="" xmlns:a16="http://schemas.microsoft.com/office/drawing/2014/main" id="{D789BD1A-EDDD-004D-95FB-7F3FB11A697B}"/>
              </a:ext>
            </a:extLst>
          </p:cNvPr>
          <p:cNvSpPr>
            <a:spLocks noGrp="1"/>
          </p:cNvSpPr>
          <p:nvPr>
            <p:ph idx="1"/>
          </p:nvPr>
        </p:nvSpPr>
        <p:spPr>
          <a:xfrm>
            <a:off x="838200" y="1825625"/>
            <a:ext cx="5071533" cy="4351338"/>
          </a:xfrm>
        </p:spPr>
        <p:txBody>
          <a:bodyPr>
            <a:normAutofit/>
          </a:bodyPr>
          <a:lstStyle/>
          <a:p>
            <a:pPr marL="0" indent="0">
              <a:lnSpc>
                <a:spcPct val="100000"/>
              </a:lnSpc>
              <a:buNone/>
            </a:pPr>
            <a:r>
              <a:rPr lang="en-US" sz="4000" dirty="0"/>
              <a:t>What is your son or daughter’s greatest skill or attribute?</a:t>
            </a:r>
          </a:p>
        </p:txBody>
      </p:sp>
      <p:sp>
        <p:nvSpPr>
          <p:cNvPr id="2" name="Title 1">
            <a:extLst>
              <a:ext uri="{FF2B5EF4-FFF2-40B4-BE49-F238E27FC236}">
                <a16:creationId xmlns="" xmlns:a16="http://schemas.microsoft.com/office/drawing/2014/main" id="{B7D62F85-A61A-0F4B-8440-6B1A23A439DB}"/>
              </a:ext>
            </a:extLst>
          </p:cNvPr>
          <p:cNvSpPr>
            <a:spLocks noGrp="1"/>
          </p:cNvSpPr>
          <p:nvPr>
            <p:ph type="title"/>
          </p:nvPr>
        </p:nvSpPr>
        <p:spPr/>
        <p:txBody>
          <a:bodyPr>
            <a:normAutofit/>
          </a:bodyPr>
          <a:lstStyle/>
          <a:p>
            <a:r>
              <a:rPr lang="en-US" sz="2800" dirty="0">
                <a:solidFill>
                  <a:srgbClr val="883D38"/>
                </a:solidFill>
              </a:rPr>
              <a:t>WORKSHEET QUESTION 2</a:t>
            </a:r>
          </a:p>
        </p:txBody>
      </p:sp>
      <p:sp>
        <p:nvSpPr>
          <p:cNvPr id="5" name="Slide Number Placeholder 4">
            <a:extLst>
              <a:ext uri="{FF2B5EF4-FFF2-40B4-BE49-F238E27FC236}">
                <a16:creationId xmlns="" xmlns:a16="http://schemas.microsoft.com/office/drawing/2014/main" id="{92CD1DA6-EEF9-B34A-A70C-5B8EEFDF9ED5}"/>
              </a:ext>
            </a:extLst>
          </p:cNvPr>
          <p:cNvSpPr>
            <a:spLocks noGrp="1"/>
          </p:cNvSpPr>
          <p:nvPr>
            <p:ph type="sldNum" sz="quarter" idx="12"/>
          </p:nvPr>
        </p:nvSpPr>
        <p:spPr/>
        <p:txBody>
          <a:bodyPr/>
          <a:lstStyle/>
          <a:p>
            <a:fld id="{D1DDEDF4-883C-4159-966D-7CEF8ED53DD3}" type="slidenum">
              <a:rPr lang="en-US" smtClean="0"/>
              <a:t>20</a:t>
            </a:fld>
            <a:endParaRPr lang="en-US"/>
          </a:p>
        </p:txBody>
      </p:sp>
    </p:spTree>
    <p:extLst>
      <p:ext uri="{BB962C8B-B14F-4D97-AF65-F5344CB8AC3E}">
        <p14:creationId xmlns:p14="http://schemas.microsoft.com/office/powerpoint/2010/main" val="89517479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shot of the positive personal profile handout &#10;" title="Positive personal profile ">
            <a:extLst>
              <a:ext uri="{FF2B5EF4-FFF2-40B4-BE49-F238E27FC236}">
                <a16:creationId xmlns="" xmlns:a16="http://schemas.microsoft.com/office/drawing/2014/main" id="{9C6B537B-5047-CE41-AF44-C76AE06C0DB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10664" y="365125"/>
            <a:ext cx="4490967" cy="5811838"/>
          </a:xfrm>
          <a:prstGeom prst="rect">
            <a:avLst/>
          </a:prstGeom>
          <a:ln>
            <a:solidFill>
              <a:schemeClr val="bg1">
                <a:lumMod val="85000"/>
              </a:schemeClr>
            </a:solidFill>
          </a:ln>
        </p:spPr>
      </p:pic>
      <p:sp>
        <p:nvSpPr>
          <p:cNvPr id="3" name="Content Placeholder 2">
            <a:extLst>
              <a:ext uri="{FF2B5EF4-FFF2-40B4-BE49-F238E27FC236}">
                <a16:creationId xmlns="" xmlns:a16="http://schemas.microsoft.com/office/drawing/2014/main" id="{D789BD1A-EDDD-004D-95FB-7F3FB11A697B}"/>
              </a:ext>
            </a:extLst>
          </p:cNvPr>
          <p:cNvSpPr>
            <a:spLocks noGrp="1"/>
          </p:cNvSpPr>
          <p:nvPr>
            <p:ph idx="1"/>
          </p:nvPr>
        </p:nvSpPr>
        <p:spPr>
          <a:xfrm>
            <a:off x="838200" y="1825625"/>
            <a:ext cx="5020733" cy="4351338"/>
          </a:xfrm>
        </p:spPr>
        <p:txBody>
          <a:bodyPr>
            <a:normAutofit/>
          </a:bodyPr>
          <a:lstStyle/>
          <a:p>
            <a:pPr marL="0" indent="0">
              <a:lnSpc>
                <a:spcPct val="100000"/>
              </a:lnSpc>
              <a:buNone/>
            </a:pPr>
            <a:r>
              <a:rPr lang="en-US" sz="4000" dirty="0"/>
              <a:t>Positive Personal Profile</a:t>
            </a:r>
          </a:p>
        </p:txBody>
      </p:sp>
      <p:sp>
        <p:nvSpPr>
          <p:cNvPr id="2" name="Title 1">
            <a:extLst>
              <a:ext uri="{FF2B5EF4-FFF2-40B4-BE49-F238E27FC236}">
                <a16:creationId xmlns="" xmlns:a16="http://schemas.microsoft.com/office/drawing/2014/main" id="{B7D62F85-A61A-0F4B-8440-6B1A23A439DB}"/>
              </a:ext>
            </a:extLst>
          </p:cNvPr>
          <p:cNvSpPr>
            <a:spLocks noGrp="1"/>
          </p:cNvSpPr>
          <p:nvPr>
            <p:ph type="title"/>
          </p:nvPr>
        </p:nvSpPr>
        <p:spPr/>
        <p:txBody>
          <a:bodyPr>
            <a:normAutofit/>
          </a:bodyPr>
          <a:lstStyle/>
          <a:p>
            <a:r>
              <a:rPr lang="en-US" sz="2800" dirty="0">
                <a:solidFill>
                  <a:srgbClr val="883D38"/>
                </a:solidFill>
              </a:rPr>
              <a:t>HELPFUL TOOL</a:t>
            </a:r>
          </a:p>
        </p:txBody>
      </p:sp>
      <p:sp>
        <p:nvSpPr>
          <p:cNvPr id="4" name="Slide Number Placeholder 3">
            <a:extLst>
              <a:ext uri="{FF2B5EF4-FFF2-40B4-BE49-F238E27FC236}">
                <a16:creationId xmlns="" xmlns:a16="http://schemas.microsoft.com/office/drawing/2014/main" id="{7803FF5A-A6CB-654E-B994-D1964713C408}"/>
              </a:ext>
            </a:extLst>
          </p:cNvPr>
          <p:cNvSpPr>
            <a:spLocks noGrp="1"/>
          </p:cNvSpPr>
          <p:nvPr>
            <p:ph type="sldNum" sz="quarter" idx="12"/>
          </p:nvPr>
        </p:nvSpPr>
        <p:spPr/>
        <p:txBody>
          <a:bodyPr/>
          <a:lstStyle/>
          <a:p>
            <a:fld id="{D1DDEDF4-883C-4159-966D-7CEF8ED53DD3}" type="slidenum">
              <a:rPr lang="en-US" smtClean="0"/>
              <a:t>21</a:t>
            </a:fld>
            <a:endParaRPr lang="en-US"/>
          </a:p>
        </p:txBody>
      </p:sp>
    </p:spTree>
    <p:extLst>
      <p:ext uri="{BB962C8B-B14F-4D97-AF65-F5344CB8AC3E}">
        <p14:creationId xmlns:p14="http://schemas.microsoft.com/office/powerpoint/2010/main" val="29280351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Sample vision statement handout " title="Vision statement ">
            <a:extLst>
              <a:ext uri="{FF2B5EF4-FFF2-40B4-BE49-F238E27FC236}">
                <a16:creationId xmlns="" xmlns:a16="http://schemas.microsoft.com/office/drawing/2014/main" id="{19C5727E-4047-454C-A16C-BE3196C37E6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51199" y="263473"/>
            <a:ext cx="4569515" cy="5913490"/>
          </a:xfrm>
          <a:prstGeom prst="rect">
            <a:avLst/>
          </a:prstGeom>
        </p:spPr>
      </p:pic>
      <p:sp>
        <p:nvSpPr>
          <p:cNvPr id="3" name="Content Placeholder 2">
            <a:extLst>
              <a:ext uri="{FF2B5EF4-FFF2-40B4-BE49-F238E27FC236}">
                <a16:creationId xmlns="" xmlns:a16="http://schemas.microsoft.com/office/drawing/2014/main" id="{D789BD1A-EDDD-004D-95FB-7F3FB11A697B}"/>
              </a:ext>
            </a:extLst>
          </p:cNvPr>
          <p:cNvSpPr>
            <a:spLocks noGrp="1"/>
          </p:cNvSpPr>
          <p:nvPr>
            <p:ph idx="1"/>
          </p:nvPr>
        </p:nvSpPr>
        <p:spPr/>
        <p:txBody>
          <a:bodyPr>
            <a:normAutofit/>
          </a:bodyPr>
          <a:lstStyle/>
          <a:p>
            <a:pPr marL="0" indent="0">
              <a:lnSpc>
                <a:spcPct val="100000"/>
              </a:lnSpc>
              <a:buNone/>
            </a:pPr>
            <a:r>
              <a:rPr lang="en-US" sz="4000" dirty="0"/>
              <a:t>Vision Statement </a:t>
            </a:r>
          </a:p>
        </p:txBody>
      </p:sp>
      <p:sp>
        <p:nvSpPr>
          <p:cNvPr id="2" name="Title 1">
            <a:extLst>
              <a:ext uri="{FF2B5EF4-FFF2-40B4-BE49-F238E27FC236}">
                <a16:creationId xmlns="" xmlns:a16="http://schemas.microsoft.com/office/drawing/2014/main" id="{B7D62F85-A61A-0F4B-8440-6B1A23A439DB}"/>
              </a:ext>
            </a:extLst>
          </p:cNvPr>
          <p:cNvSpPr>
            <a:spLocks noGrp="1"/>
          </p:cNvSpPr>
          <p:nvPr>
            <p:ph type="title"/>
          </p:nvPr>
        </p:nvSpPr>
        <p:spPr/>
        <p:txBody>
          <a:bodyPr>
            <a:normAutofit/>
          </a:bodyPr>
          <a:lstStyle/>
          <a:p>
            <a:r>
              <a:rPr lang="en-US" sz="2800" dirty="0">
                <a:solidFill>
                  <a:srgbClr val="883D38"/>
                </a:solidFill>
              </a:rPr>
              <a:t>BUILDING A…</a:t>
            </a:r>
          </a:p>
        </p:txBody>
      </p:sp>
      <p:sp>
        <p:nvSpPr>
          <p:cNvPr id="4" name="Slide Number Placeholder 3">
            <a:extLst>
              <a:ext uri="{FF2B5EF4-FFF2-40B4-BE49-F238E27FC236}">
                <a16:creationId xmlns="" xmlns:a16="http://schemas.microsoft.com/office/drawing/2014/main" id="{EEA58A1F-25A2-3E4F-A486-CE7999392260}"/>
              </a:ext>
            </a:extLst>
          </p:cNvPr>
          <p:cNvSpPr>
            <a:spLocks noGrp="1"/>
          </p:cNvSpPr>
          <p:nvPr>
            <p:ph type="sldNum" sz="quarter" idx="12"/>
          </p:nvPr>
        </p:nvSpPr>
        <p:spPr/>
        <p:txBody>
          <a:bodyPr/>
          <a:lstStyle/>
          <a:p>
            <a:fld id="{D1DDEDF4-883C-4159-966D-7CEF8ED53DD3}" type="slidenum">
              <a:rPr lang="en-US" smtClean="0"/>
              <a:t>22</a:t>
            </a:fld>
            <a:endParaRPr lang="en-US"/>
          </a:p>
        </p:txBody>
      </p:sp>
    </p:spTree>
    <p:extLst>
      <p:ext uri="{BB962C8B-B14F-4D97-AF65-F5344CB8AC3E}">
        <p14:creationId xmlns:p14="http://schemas.microsoft.com/office/powerpoint/2010/main" val="121563904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endParaRPr lang="en-US" dirty="0"/>
          </a:p>
          <a:p>
            <a:pPr marL="0" indent="0">
              <a:buNone/>
            </a:pPr>
            <a:endParaRPr lang="en-US" dirty="0"/>
          </a:p>
          <a:p>
            <a:pPr marL="0" indent="0">
              <a:buNone/>
            </a:pPr>
            <a:endParaRPr lang="en-US" dirty="0"/>
          </a:p>
        </p:txBody>
      </p:sp>
      <p:sp>
        <p:nvSpPr>
          <p:cNvPr id="2" name="Title 1"/>
          <p:cNvSpPr>
            <a:spLocks noGrp="1"/>
          </p:cNvSpPr>
          <p:nvPr>
            <p:ph type="title"/>
          </p:nvPr>
        </p:nvSpPr>
        <p:spPr/>
        <p:txBody>
          <a:bodyPr/>
          <a:lstStyle/>
          <a:p>
            <a:pPr algn="ctr"/>
            <a:r>
              <a:rPr lang="en-US" dirty="0" smtClean="0"/>
              <a:t>Family Engagement Video</a:t>
            </a:r>
            <a:endParaRPr lang="en-US" dirty="0"/>
          </a:p>
        </p:txBody>
      </p:sp>
      <p:sp>
        <p:nvSpPr>
          <p:cNvPr id="4" name="Slide Number Placeholder 3">
            <a:extLst>
              <a:ext uri="{FF2B5EF4-FFF2-40B4-BE49-F238E27FC236}">
                <a16:creationId xmlns="" xmlns:a16="http://schemas.microsoft.com/office/drawing/2014/main" id="{E80B51EA-A238-954D-8E61-F362C44371CB}"/>
              </a:ext>
            </a:extLst>
          </p:cNvPr>
          <p:cNvSpPr>
            <a:spLocks noGrp="1"/>
          </p:cNvSpPr>
          <p:nvPr>
            <p:ph type="sldNum" sz="quarter" idx="12"/>
          </p:nvPr>
        </p:nvSpPr>
        <p:spPr/>
        <p:txBody>
          <a:bodyPr/>
          <a:lstStyle/>
          <a:p>
            <a:fld id="{D1DDEDF4-883C-4159-966D-7CEF8ED53DD3}" type="slidenum">
              <a:rPr lang="en-US" smtClean="0"/>
              <a:t>23</a:t>
            </a:fld>
            <a:endParaRPr lang="en-US"/>
          </a:p>
        </p:txBody>
      </p:sp>
    </p:spTree>
    <p:extLst>
      <p:ext uri="{BB962C8B-B14F-4D97-AF65-F5344CB8AC3E}">
        <p14:creationId xmlns:p14="http://schemas.microsoft.com/office/powerpoint/2010/main" val="44170665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p:txBody>
          <a:bodyPr/>
          <a:lstStyle/>
          <a:p>
            <a:endParaRPr lang="en-US"/>
          </a:p>
        </p:txBody>
      </p:sp>
      <p:sp>
        <p:nvSpPr>
          <p:cNvPr id="4" name="Title 3"/>
          <p:cNvSpPr>
            <a:spLocks noGrp="1"/>
          </p:cNvSpPr>
          <p:nvPr>
            <p:ph type="title"/>
          </p:nvPr>
        </p:nvSpPr>
        <p:spPr/>
        <p:txBody>
          <a:bodyPr>
            <a:normAutofit/>
          </a:bodyPr>
          <a:lstStyle/>
          <a:p>
            <a:r>
              <a:rPr lang="en-US" sz="7200" dirty="0"/>
              <a:t>Preparing for Employment Success</a:t>
            </a:r>
          </a:p>
        </p:txBody>
      </p:sp>
      <p:sp>
        <p:nvSpPr>
          <p:cNvPr id="2" name="Slide Number Placeholder 1">
            <a:extLst>
              <a:ext uri="{FF2B5EF4-FFF2-40B4-BE49-F238E27FC236}">
                <a16:creationId xmlns="" xmlns:a16="http://schemas.microsoft.com/office/drawing/2014/main" id="{2A405DE5-FFCD-EC47-A475-AE17310BA833}"/>
              </a:ext>
            </a:extLst>
          </p:cNvPr>
          <p:cNvSpPr>
            <a:spLocks noGrp="1"/>
          </p:cNvSpPr>
          <p:nvPr>
            <p:ph type="sldNum" sz="quarter" idx="12"/>
          </p:nvPr>
        </p:nvSpPr>
        <p:spPr/>
        <p:txBody>
          <a:bodyPr/>
          <a:lstStyle/>
          <a:p>
            <a:fld id="{D1DDEDF4-883C-4159-966D-7CEF8ED53DD3}" type="slidenum">
              <a:rPr lang="en-US" smtClean="0"/>
              <a:pPr/>
              <a:t>24</a:t>
            </a:fld>
            <a:endParaRPr lang="en-US" dirty="0"/>
          </a:p>
        </p:txBody>
      </p:sp>
    </p:spTree>
    <p:extLst>
      <p:ext uri="{BB962C8B-B14F-4D97-AF65-F5344CB8AC3E}">
        <p14:creationId xmlns:p14="http://schemas.microsoft.com/office/powerpoint/2010/main" val="19967585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pPr marL="0" indent="0" algn="ctr">
              <a:buNone/>
            </a:pPr>
            <a:r>
              <a:rPr lang="en-US" dirty="0"/>
              <a:t>One of the best predictors of employment success for people with disabilities is having meaningful work experiences while in high school.</a:t>
            </a:r>
          </a:p>
          <a:p>
            <a:endParaRPr lang="en-US" dirty="0"/>
          </a:p>
          <a:p>
            <a:r>
              <a:rPr lang="en-US" dirty="0"/>
              <a:t>Informational interview</a:t>
            </a:r>
          </a:p>
          <a:p>
            <a:r>
              <a:rPr lang="en-US" dirty="0"/>
              <a:t>Job Shadowing</a:t>
            </a:r>
          </a:p>
          <a:p>
            <a:r>
              <a:rPr lang="en-US" dirty="0"/>
              <a:t>Volunteering</a:t>
            </a:r>
          </a:p>
          <a:p>
            <a:r>
              <a:rPr lang="en-US" dirty="0"/>
              <a:t>Internships</a:t>
            </a:r>
          </a:p>
          <a:p>
            <a:r>
              <a:rPr lang="en-US" dirty="0"/>
              <a:t>Paid entry-level job</a:t>
            </a:r>
          </a:p>
        </p:txBody>
      </p:sp>
      <p:sp>
        <p:nvSpPr>
          <p:cNvPr id="4" name="Title 3"/>
          <p:cNvSpPr>
            <a:spLocks noGrp="1"/>
          </p:cNvSpPr>
          <p:nvPr>
            <p:ph type="title"/>
          </p:nvPr>
        </p:nvSpPr>
        <p:spPr/>
        <p:txBody>
          <a:bodyPr/>
          <a:lstStyle/>
          <a:p>
            <a:pPr algn="ctr"/>
            <a:r>
              <a:rPr lang="en-US" dirty="0"/>
              <a:t>The Power of Work Experiences</a:t>
            </a:r>
          </a:p>
        </p:txBody>
      </p:sp>
      <p:sp>
        <p:nvSpPr>
          <p:cNvPr id="2" name="Slide Number Placeholder 1">
            <a:extLst>
              <a:ext uri="{FF2B5EF4-FFF2-40B4-BE49-F238E27FC236}">
                <a16:creationId xmlns="" xmlns:a16="http://schemas.microsoft.com/office/drawing/2014/main" id="{81D638E0-13A1-5444-A52B-E6DCB3E197BF}"/>
              </a:ext>
            </a:extLst>
          </p:cNvPr>
          <p:cNvSpPr>
            <a:spLocks noGrp="1"/>
          </p:cNvSpPr>
          <p:nvPr>
            <p:ph type="sldNum" sz="quarter" idx="12"/>
          </p:nvPr>
        </p:nvSpPr>
        <p:spPr/>
        <p:txBody>
          <a:bodyPr/>
          <a:lstStyle/>
          <a:p>
            <a:fld id="{D1DDEDF4-883C-4159-966D-7CEF8ED53DD3}" type="slidenum">
              <a:rPr lang="en-US" smtClean="0"/>
              <a:t>25</a:t>
            </a:fld>
            <a:endParaRPr lang="en-US"/>
          </a:p>
        </p:txBody>
      </p:sp>
    </p:spTree>
    <p:extLst>
      <p:ext uri="{BB962C8B-B14F-4D97-AF65-F5344CB8AC3E}">
        <p14:creationId xmlns:p14="http://schemas.microsoft.com/office/powerpoint/2010/main" val="7501040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descr="The word ME in the center, surrounded by the following words: Ex-colleagues, Ex-classmates and professors, Friends and social acquaintences, Family and relatives, Neighbors, Professional associations " title="Network ">
            <a:extLst>
              <a:ext uri="{FF2B5EF4-FFF2-40B4-BE49-F238E27FC236}">
                <a16:creationId xmlns="" xmlns:a16="http://schemas.microsoft.com/office/drawing/2014/main" id="{3836420E-638A-E542-99EB-1761F0958535}"/>
              </a:ext>
            </a:extLst>
          </p:cNvPr>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5817461" y="128814"/>
            <a:ext cx="6139745" cy="6183086"/>
          </a:xfrm>
        </p:spPr>
      </p:pic>
      <p:sp>
        <p:nvSpPr>
          <p:cNvPr id="4" name="Content Placeholder 3"/>
          <p:cNvSpPr>
            <a:spLocks noGrp="1"/>
          </p:cNvSpPr>
          <p:nvPr>
            <p:ph sz="half" idx="1"/>
          </p:nvPr>
        </p:nvSpPr>
        <p:spPr/>
        <p:txBody>
          <a:bodyPr>
            <a:normAutofit/>
          </a:bodyPr>
          <a:lstStyle/>
          <a:p>
            <a:pPr marL="0" indent="0">
              <a:buNone/>
            </a:pPr>
            <a:r>
              <a:rPr lang="en-US" sz="2400" dirty="0"/>
              <a:t>Use the people you know to help find work experience opportunities.</a:t>
            </a:r>
          </a:p>
          <a:p>
            <a:endParaRPr lang="en-US" sz="2400" dirty="0"/>
          </a:p>
          <a:p>
            <a:r>
              <a:rPr lang="en-US" sz="2400" dirty="0"/>
              <a:t>Friends</a:t>
            </a:r>
          </a:p>
          <a:p>
            <a:r>
              <a:rPr lang="en-US" sz="2400" dirty="0"/>
              <a:t>Family</a:t>
            </a:r>
          </a:p>
          <a:p>
            <a:r>
              <a:rPr lang="en-US" sz="2400" dirty="0"/>
              <a:t>Places you do business</a:t>
            </a:r>
          </a:p>
          <a:p>
            <a:r>
              <a:rPr lang="en-US" sz="2400" dirty="0"/>
              <a:t>Neighbors</a:t>
            </a:r>
          </a:p>
          <a:p>
            <a:r>
              <a:rPr lang="en-US" sz="2400" dirty="0"/>
              <a:t>People you are in clubs with, worship with, or serve with</a:t>
            </a:r>
          </a:p>
        </p:txBody>
      </p:sp>
      <p:sp>
        <p:nvSpPr>
          <p:cNvPr id="2" name="Title 1"/>
          <p:cNvSpPr>
            <a:spLocks noGrp="1"/>
          </p:cNvSpPr>
          <p:nvPr>
            <p:ph type="title"/>
          </p:nvPr>
        </p:nvSpPr>
        <p:spPr/>
        <p:txBody>
          <a:bodyPr/>
          <a:lstStyle/>
          <a:p>
            <a:r>
              <a:rPr lang="en-US" dirty="0"/>
              <a:t>Using Your Networks</a:t>
            </a:r>
          </a:p>
        </p:txBody>
      </p:sp>
      <p:sp>
        <p:nvSpPr>
          <p:cNvPr id="3" name="Slide Number Placeholder 2">
            <a:extLst>
              <a:ext uri="{FF2B5EF4-FFF2-40B4-BE49-F238E27FC236}">
                <a16:creationId xmlns="" xmlns:a16="http://schemas.microsoft.com/office/drawing/2014/main" id="{8BC75AA4-28AB-284C-A7C3-3BB76815D3F3}"/>
              </a:ext>
            </a:extLst>
          </p:cNvPr>
          <p:cNvSpPr>
            <a:spLocks noGrp="1"/>
          </p:cNvSpPr>
          <p:nvPr>
            <p:ph type="sldNum" sz="quarter" idx="12"/>
          </p:nvPr>
        </p:nvSpPr>
        <p:spPr/>
        <p:txBody>
          <a:bodyPr/>
          <a:lstStyle/>
          <a:p>
            <a:fld id="{D1DDEDF4-883C-4159-966D-7CEF8ED53DD3}" type="slidenum">
              <a:rPr lang="en-US" smtClean="0"/>
              <a:t>26</a:t>
            </a:fld>
            <a:endParaRPr lang="en-US"/>
          </a:p>
        </p:txBody>
      </p:sp>
    </p:spTree>
    <p:extLst>
      <p:ext uri="{BB962C8B-B14F-4D97-AF65-F5344CB8AC3E}">
        <p14:creationId xmlns:p14="http://schemas.microsoft.com/office/powerpoint/2010/main" val="343526194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lgn="ctr">
              <a:buNone/>
            </a:pPr>
            <a:r>
              <a:rPr lang="en-US" dirty="0"/>
              <a:t>Finding ways for young people to have responsibilities helps them be good employees.</a:t>
            </a:r>
          </a:p>
          <a:p>
            <a:endParaRPr lang="en-US" dirty="0"/>
          </a:p>
          <a:p>
            <a:r>
              <a:rPr lang="en-US" dirty="0"/>
              <a:t>Chores</a:t>
            </a:r>
          </a:p>
          <a:p>
            <a:r>
              <a:rPr lang="en-US" dirty="0"/>
              <a:t>School work</a:t>
            </a:r>
          </a:p>
          <a:p>
            <a:r>
              <a:rPr lang="en-US" dirty="0"/>
              <a:t>Soft Skills </a:t>
            </a:r>
          </a:p>
          <a:p>
            <a:r>
              <a:rPr lang="en-US" dirty="0"/>
              <a:t>It’s OK for young people to take risks and to experience failure. The goal is to have them give a good effort. </a:t>
            </a:r>
          </a:p>
        </p:txBody>
      </p:sp>
      <p:sp>
        <p:nvSpPr>
          <p:cNvPr id="2" name="Title 1"/>
          <p:cNvSpPr>
            <a:spLocks noGrp="1"/>
          </p:cNvSpPr>
          <p:nvPr>
            <p:ph type="title"/>
          </p:nvPr>
        </p:nvSpPr>
        <p:spPr/>
        <p:txBody>
          <a:bodyPr/>
          <a:lstStyle/>
          <a:p>
            <a:pPr algn="ctr"/>
            <a:r>
              <a:rPr lang="en-US" dirty="0"/>
              <a:t>Building Responsibility</a:t>
            </a:r>
          </a:p>
        </p:txBody>
      </p:sp>
      <p:sp>
        <p:nvSpPr>
          <p:cNvPr id="4" name="Slide Number Placeholder 3">
            <a:extLst>
              <a:ext uri="{FF2B5EF4-FFF2-40B4-BE49-F238E27FC236}">
                <a16:creationId xmlns="" xmlns:a16="http://schemas.microsoft.com/office/drawing/2014/main" id="{EA273356-CE57-9045-B875-B4D869E03E00}"/>
              </a:ext>
            </a:extLst>
          </p:cNvPr>
          <p:cNvSpPr>
            <a:spLocks noGrp="1"/>
          </p:cNvSpPr>
          <p:nvPr>
            <p:ph type="sldNum" sz="quarter" idx="12"/>
          </p:nvPr>
        </p:nvSpPr>
        <p:spPr/>
        <p:txBody>
          <a:bodyPr/>
          <a:lstStyle/>
          <a:p>
            <a:fld id="{D1DDEDF4-883C-4159-966D-7CEF8ED53DD3}" type="slidenum">
              <a:rPr lang="en-US" smtClean="0"/>
              <a:t>27</a:t>
            </a:fld>
            <a:endParaRPr lang="en-US"/>
          </a:p>
        </p:txBody>
      </p:sp>
    </p:spTree>
    <p:extLst>
      <p:ext uri="{BB962C8B-B14F-4D97-AF65-F5344CB8AC3E}">
        <p14:creationId xmlns:p14="http://schemas.microsoft.com/office/powerpoint/2010/main" val="35609834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lgn="ctr">
              <a:lnSpc>
                <a:spcPct val="100000"/>
              </a:lnSpc>
              <a:buNone/>
            </a:pPr>
            <a:r>
              <a:rPr lang="en-US" dirty="0"/>
              <a:t>The high school and transition years are the perfect time to focus school programs on preparing for employment.</a:t>
            </a:r>
          </a:p>
          <a:p>
            <a:r>
              <a:rPr lang="en-US" dirty="0"/>
              <a:t>Are skills needed for work included as goals in the IEP?</a:t>
            </a:r>
          </a:p>
          <a:p>
            <a:r>
              <a:rPr lang="en-US" dirty="0"/>
              <a:t>Career exploration</a:t>
            </a:r>
          </a:p>
          <a:p>
            <a:r>
              <a:rPr lang="en-US" dirty="0"/>
              <a:t>Functional skills and soft skills</a:t>
            </a:r>
          </a:p>
          <a:p>
            <a:r>
              <a:rPr lang="en-US" dirty="0"/>
              <a:t>Work experiences</a:t>
            </a:r>
          </a:p>
          <a:p>
            <a:pPr marL="0" indent="0">
              <a:buNone/>
            </a:pPr>
            <a:r>
              <a:rPr lang="en-US" dirty="0"/>
              <a:t>Quick Tip: Parent advocates can help coach you on asking for employment-focused activities in the IEP. </a:t>
            </a:r>
          </a:p>
        </p:txBody>
      </p:sp>
      <p:sp>
        <p:nvSpPr>
          <p:cNvPr id="2" name="Title 1"/>
          <p:cNvSpPr>
            <a:spLocks noGrp="1"/>
          </p:cNvSpPr>
          <p:nvPr>
            <p:ph type="title"/>
          </p:nvPr>
        </p:nvSpPr>
        <p:spPr/>
        <p:txBody>
          <a:bodyPr/>
          <a:lstStyle/>
          <a:p>
            <a:pPr algn="ctr"/>
            <a:r>
              <a:rPr lang="en-US" dirty="0"/>
              <a:t>School and Employment</a:t>
            </a:r>
          </a:p>
        </p:txBody>
      </p:sp>
      <p:sp>
        <p:nvSpPr>
          <p:cNvPr id="4" name="Slide Number Placeholder 3">
            <a:extLst>
              <a:ext uri="{FF2B5EF4-FFF2-40B4-BE49-F238E27FC236}">
                <a16:creationId xmlns="" xmlns:a16="http://schemas.microsoft.com/office/drawing/2014/main" id="{984B8F5D-BF8F-5C48-B0A3-5326DC62A3C0}"/>
              </a:ext>
            </a:extLst>
          </p:cNvPr>
          <p:cNvSpPr>
            <a:spLocks noGrp="1"/>
          </p:cNvSpPr>
          <p:nvPr>
            <p:ph type="sldNum" sz="quarter" idx="12"/>
          </p:nvPr>
        </p:nvSpPr>
        <p:spPr/>
        <p:txBody>
          <a:bodyPr/>
          <a:lstStyle/>
          <a:p>
            <a:fld id="{D1DDEDF4-883C-4159-966D-7CEF8ED53DD3}" type="slidenum">
              <a:rPr lang="en-US" smtClean="0"/>
              <a:t>28</a:t>
            </a:fld>
            <a:endParaRPr lang="en-US"/>
          </a:p>
        </p:txBody>
      </p:sp>
    </p:spTree>
    <p:extLst>
      <p:ext uri="{BB962C8B-B14F-4D97-AF65-F5344CB8AC3E}">
        <p14:creationId xmlns:p14="http://schemas.microsoft.com/office/powerpoint/2010/main" val="398163714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p:txBody>
          <a:bodyPr/>
          <a:lstStyle/>
          <a:p>
            <a:endParaRPr lang="en-US"/>
          </a:p>
        </p:txBody>
      </p:sp>
      <p:sp>
        <p:nvSpPr>
          <p:cNvPr id="4" name="Title 3"/>
          <p:cNvSpPr>
            <a:spLocks noGrp="1"/>
          </p:cNvSpPr>
          <p:nvPr>
            <p:ph type="title"/>
          </p:nvPr>
        </p:nvSpPr>
        <p:spPr/>
        <p:txBody>
          <a:bodyPr/>
          <a:lstStyle/>
          <a:p>
            <a:r>
              <a:rPr lang="en-US" dirty="0"/>
              <a:t>Discussing Your Concerns</a:t>
            </a:r>
          </a:p>
        </p:txBody>
      </p:sp>
      <p:sp>
        <p:nvSpPr>
          <p:cNvPr id="2" name="Slide Number Placeholder 1">
            <a:extLst>
              <a:ext uri="{FF2B5EF4-FFF2-40B4-BE49-F238E27FC236}">
                <a16:creationId xmlns="" xmlns:a16="http://schemas.microsoft.com/office/drawing/2014/main" id="{3BD207CE-70C0-B949-816A-7C4CE85668CD}"/>
              </a:ext>
            </a:extLst>
          </p:cNvPr>
          <p:cNvSpPr>
            <a:spLocks noGrp="1"/>
          </p:cNvSpPr>
          <p:nvPr>
            <p:ph type="sldNum" sz="quarter" idx="12"/>
          </p:nvPr>
        </p:nvSpPr>
        <p:spPr/>
        <p:txBody>
          <a:bodyPr/>
          <a:lstStyle/>
          <a:p>
            <a:fld id="{D1DDEDF4-883C-4159-966D-7CEF8ED53DD3}" type="slidenum">
              <a:rPr lang="en-US" smtClean="0"/>
              <a:pPr/>
              <a:t>29</a:t>
            </a:fld>
            <a:endParaRPr lang="en-US" dirty="0"/>
          </a:p>
        </p:txBody>
      </p:sp>
    </p:spTree>
    <p:extLst>
      <p:ext uri="{BB962C8B-B14F-4D97-AF65-F5344CB8AC3E}">
        <p14:creationId xmlns:p14="http://schemas.microsoft.com/office/powerpoint/2010/main" val="13580740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future that includes employment: A workshop for families session handout. Image of handout" title="Session Worksheet ">
            <a:extLst>
              <a:ext uri="{FF2B5EF4-FFF2-40B4-BE49-F238E27FC236}">
                <a16:creationId xmlns="" xmlns:a16="http://schemas.microsoft.com/office/drawing/2014/main" id="{AD1C4B1B-410D-6A44-9E88-D2DFE6C7D3D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51199" y="277328"/>
            <a:ext cx="4569515" cy="5913490"/>
          </a:xfrm>
          <a:prstGeom prst="rect">
            <a:avLst/>
          </a:prstGeom>
          <a:ln>
            <a:solidFill>
              <a:schemeClr val="bg1">
                <a:lumMod val="85000"/>
              </a:schemeClr>
            </a:solidFill>
          </a:ln>
        </p:spPr>
      </p:pic>
      <p:sp>
        <p:nvSpPr>
          <p:cNvPr id="3" name="Content Placeholder 2">
            <a:extLst>
              <a:ext uri="{FF2B5EF4-FFF2-40B4-BE49-F238E27FC236}">
                <a16:creationId xmlns="" xmlns:a16="http://schemas.microsoft.com/office/drawing/2014/main" id="{D789BD1A-EDDD-004D-95FB-7F3FB11A697B}"/>
              </a:ext>
            </a:extLst>
          </p:cNvPr>
          <p:cNvSpPr>
            <a:spLocks noGrp="1"/>
          </p:cNvSpPr>
          <p:nvPr>
            <p:ph idx="1"/>
          </p:nvPr>
        </p:nvSpPr>
        <p:spPr>
          <a:xfrm>
            <a:off x="838200" y="1825625"/>
            <a:ext cx="4953000" cy="4351338"/>
          </a:xfrm>
        </p:spPr>
        <p:txBody>
          <a:bodyPr>
            <a:normAutofit/>
          </a:bodyPr>
          <a:lstStyle/>
          <a:p>
            <a:pPr marL="0" indent="0">
              <a:lnSpc>
                <a:spcPct val="100000"/>
              </a:lnSpc>
              <a:buNone/>
            </a:pPr>
            <a:r>
              <a:rPr lang="en-US" sz="4000" dirty="0"/>
              <a:t>What do you hope adult life will look like for your son or daughter?</a:t>
            </a:r>
          </a:p>
        </p:txBody>
      </p:sp>
      <p:sp>
        <p:nvSpPr>
          <p:cNvPr id="2" name="Title 1">
            <a:extLst>
              <a:ext uri="{FF2B5EF4-FFF2-40B4-BE49-F238E27FC236}">
                <a16:creationId xmlns="" xmlns:a16="http://schemas.microsoft.com/office/drawing/2014/main" id="{B7D62F85-A61A-0F4B-8440-6B1A23A439DB}"/>
              </a:ext>
            </a:extLst>
          </p:cNvPr>
          <p:cNvSpPr>
            <a:spLocks noGrp="1"/>
          </p:cNvSpPr>
          <p:nvPr>
            <p:ph type="title"/>
          </p:nvPr>
        </p:nvSpPr>
        <p:spPr/>
        <p:txBody>
          <a:bodyPr>
            <a:normAutofit/>
          </a:bodyPr>
          <a:lstStyle/>
          <a:p>
            <a:r>
              <a:rPr lang="en-US" sz="2800" dirty="0">
                <a:solidFill>
                  <a:srgbClr val="883D38"/>
                </a:solidFill>
              </a:rPr>
              <a:t>WORKSHEET QUESTION 1</a:t>
            </a:r>
          </a:p>
        </p:txBody>
      </p:sp>
      <p:sp>
        <p:nvSpPr>
          <p:cNvPr id="5" name="Slide Number Placeholder 4">
            <a:extLst>
              <a:ext uri="{FF2B5EF4-FFF2-40B4-BE49-F238E27FC236}">
                <a16:creationId xmlns="" xmlns:a16="http://schemas.microsoft.com/office/drawing/2014/main" id="{A4425F9F-DE26-6949-B77E-592FB8765192}"/>
              </a:ext>
            </a:extLst>
          </p:cNvPr>
          <p:cNvSpPr>
            <a:spLocks noGrp="1"/>
          </p:cNvSpPr>
          <p:nvPr>
            <p:ph type="sldNum" sz="quarter" idx="12"/>
          </p:nvPr>
        </p:nvSpPr>
        <p:spPr/>
        <p:txBody>
          <a:bodyPr/>
          <a:lstStyle/>
          <a:p>
            <a:fld id="{D1DDEDF4-883C-4159-966D-7CEF8ED53DD3}" type="slidenum">
              <a:rPr lang="en-US" smtClean="0"/>
              <a:t>3</a:t>
            </a:fld>
            <a:endParaRPr lang="en-US"/>
          </a:p>
        </p:txBody>
      </p:sp>
    </p:spTree>
    <p:extLst>
      <p:ext uri="{BB962C8B-B14F-4D97-AF65-F5344CB8AC3E}">
        <p14:creationId xmlns:p14="http://schemas.microsoft.com/office/powerpoint/2010/main" val="406771611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future that includes employment: A workshop for families session handout. Image of handout" title="Session Worksheet ">
            <a:extLst>
              <a:ext uri="{FF2B5EF4-FFF2-40B4-BE49-F238E27FC236}">
                <a16:creationId xmlns="" xmlns:a16="http://schemas.microsoft.com/office/drawing/2014/main" id="{5044A209-A9E3-6F40-AF61-FB0B257CB3E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51199" y="263473"/>
            <a:ext cx="4569515" cy="5913490"/>
          </a:xfrm>
          <a:prstGeom prst="rect">
            <a:avLst/>
          </a:prstGeom>
          <a:ln>
            <a:solidFill>
              <a:schemeClr val="bg1">
                <a:lumMod val="85000"/>
              </a:schemeClr>
            </a:solidFill>
          </a:ln>
        </p:spPr>
      </p:pic>
      <p:sp>
        <p:nvSpPr>
          <p:cNvPr id="3" name="Content Placeholder 2">
            <a:extLst>
              <a:ext uri="{FF2B5EF4-FFF2-40B4-BE49-F238E27FC236}">
                <a16:creationId xmlns="" xmlns:a16="http://schemas.microsoft.com/office/drawing/2014/main" id="{D789BD1A-EDDD-004D-95FB-7F3FB11A697B}"/>
              </a:ext>
            </a:extLst>
          </p:cNvPr>
          <p:cNvSpPr>
            <a:spLocks noGrp="1"/>
          </p:cNvSpPr>
          <p:nvPr>
            <p:ph idx="1"/>
          </p:nvPr>
        </p:nvSpPr>
        <p:spPr>
          <a:xfrm>
            <a:off x="838200" y="1825625"/>
            <a:ext cx="4817533" cy="4351338"/>
          </a:xfrm>
        </p:spPr>
        <p:txBody>
          <a:bodyPr>
            <a:normAutofit/>
          </a:bodyPr>
          <a:lstStyle/>
          <a:p>
            <a:pPr marL="0" indent="0">
              <a:lnSpc>
                <a:spcPct val="100000"/>
              </a:lnSpc>
              <a:buNone/>
            </a:pPr>
            <a:r>
              <a:rPr lang="en-US" sz="4000" dirty="0"/>
              <a:t>What is your greatest concern when thinking about employment for your son or daughter?</a:t>
            </a:r>
          </a:p>
        </p:txBody>
      </p:sp>
      <p:sp>
        <p:nvSpPr>
          <p:cNvPr id="2" name="Title 1">
            <a:extLst>
              <a:ext uri="{FF2B5EF4-FFF2-40B4-BE49-F238E27FC236}">
                <a16:creationId xmlns="" xmlns:a16="http://schemas.microsoft.com/office/drawing/2014/main" id="{B7D62F85-A61A-0F4B-8440-6B1A23A439DB}"/>
              </a:ext>
            </a:extLst>
          </p:cNvPr>
          <p:cNvSpPr>
            <a:spLocks noGrp="1"/>
          </p:cNvSpPr>
          <p:nvPr>
            <p:ph type="title"/>
          </p:nvPr>
        </p:nvSpPr>
        <p:spPr/>
        <p:txBody>
          <a:bodyPr>
            <a:normAutofit/>
          </a:bodyPr>
          <a:lstStyle/>
          <a:p>
            <a:r>
              <a:rPr lang="en-US" sz="2800" dirty="0">
                <a:solidFill>
                  <a:srgbClr val="883D38"/>
                </a:solidFill>
              </a:rPr>
              <a:t>WORKSHEET QUESTION 3</a:t>
            </a:r>
          </a:p>
        </p:txBody>
      </p:sp>
      <p:sp>
        <p:nvSpPr>
          <p:cNvPr id="5" name="Slide Number Placeholder 4">
            <a:extLst>
              <a:ext uri="{FF2B5EF4-FFF2-40B4-BE49-F238E27FC236}">
                <a16:creationId xmlns="" xmlns:a16="http://schemas.microsoft.com/office/drawing/2014/main" id="{BF8D2F33-3557-024E-86C6-AA4E12D707D3}"/>
              </a:ext>
            </a:extLst>
          </p:cNvPr>
          <p:cNvSpPr>
            <a:spLocks noGrp="1"/>
          </p:cNvSpPr>
          <p:nvPr>
            <p:ph type="sldNum" sz="quarter" idx="12"/>
          </p:nvPr>
        </p:nvSpPr>
        <p:spPr/>
        <p:txBody>
          <a:bodyPr/>
          <a:lstStyle/>
          <a:p>
            <a:fld id="{D1DDEDF4-883C-4159-966D-7CEF8ED53DD3}" type="slidenum">
              <a:rPr lang="en-US" smtClean="0"/>
              <a:t>30</a:t>
            </a:fld>
            <a:endParaRPr lang="en-US"/>
          </a:p>
        </p:txBody>
      </p:sp>
    </p:spTree>
    <p:extLst>
      <p:ext uri="{BB962C8B-B14F-4D97-AF65-F5344CB8AC3E}">
        <p14:creationId xmlns:p14="http://schemas.microsoft.com/office/powerpoint/2010/main" val="351847106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20000"/>
          </a:bodyPr>
          <a:lstStyle/>
          <a:p>
            <a:pPr marL="0" indent="0" algn="ctr">
              <a:lnSpc>
                <a:spcPct val="110000"/>
              </a:lnSpc>
              <a:buNone/>
            </a:pPr>
            <a:r>
              <a:rPr lang="en-US" b="1" dirty="0"/>
              <a:t>Misinformation and misunderstanding can hold us back from considering employment.</a:t>
            </a:r>
          </a:p>
          <a:p>
            <a:pPr>
              <a:lnSpc>
                <a:spcPct val="110000"/>
              </a:lnSpc>
            </a:pPr>
            <a:endParaRPr lang="en-US" dirty="0"/>
          </a:p>
          <a:p>
            <a:pPr>
              <a:lnSpc>
                <a:spcPct val="110000"/>
              </a:lnSpc>
            </a:pPr>
            <a:r>
              <a:rPr lang="en-US" dirty="0"/>
              <a:t>People with disabilities don’t work fast enough (MYTH)</a:t>
            </a:r>
          </a:p>
          <a:p>
            <a:pPr>
              <a:lnSpc>
                <a:spcPct val="110000"/>
              </a:lnSpc>
            </a:pPr>
            <a:r>
              <a:rPr lang="en-US" dirty="0"/>
              <a:t>Employees with disabilities won’t be accepted by co-workers (MYTH)</a:t>
            </a:r>
          </a:p>
          <a:p>
            <a:pPr>
              <a:lnSpc>
                <a:spcPct val="110000"/>
              </a:lnSpc>
            </a:pPr>
            <a:r>
              <a:rPr lang="en-US" dirty="0"/>
              <a:t>Sheltered work is safer than community jobs (MYTH)</a:t>
            </a:r>
          </a:p>
          <a:p>
            <a:pPr>
              <a:lnSpc>
                <a:spcPct val="110000"/>
              </a:lnSpc>
            </a:pPr>
            <a:r>
              <a:rPr lang="en-US" dirty="0"/>
              <a:t>People who leave workshops lose their friends (MYTH)</a:t>
            </a:r>
          </a:p>
          <a:p>
            <a:pPr>
              <a:lnSpc>
                <a:spcPct val="110000"/>
              </a:lnSpc>
            </a:pPr>
            <a:r>
              <a:rPr lang="en-US" dirty="0"/>
              <a:t>People with significant disabilities don’t need to work (MYTH)</a:t>
            </a:r>
          </a:p>
          <a:p>
            <a:pPr marL="0" indent="0" algn="ctr">
              <a:lnSpc>
                <a:spcPct val="110000"/>
              </a:lnSpc>
              <a:buNone/>
            </a:pPr>
            <a:r>
              <a:rPr lang="en-US" sz="1600" i="1" dirty="0"/>
              <a:t>Don Lavin – Strengths at Work</a:t>
            </a:r>
          </a:p>
        </p:txBody>
      </p:sp>
      <p:sp>
        <p:nvSpPr>
          <p:cNvPr id="2" name="Title 1"/>
          <p:cNvSpPr>
            <a:spLocks noGrp="1"/>
          </p:cNvSpPr>
          <p:nvPr>
            <p:ph type="title"/>
          </p:nvPr>
        </p:nvSpPr>
        <p:spPr/>
        <p:txBody>
          <a:bodyPr/>
          <a:lstStyle/>
          <a:p>
            <a:pPr algn="ctr"/>
            <a:r>
              <a:rPr lang="en-US" dirty="0"/>
              <a:t>Myths about Employment</a:t>
            </a:r>
          </a:p>
        </p:txBody>
      </p:sp>
      <p:sp>
        <p:nvSpPr>
          <p:cNvPr id="4" name="Slide Number Placeholder 3">
            <a:extLst>
              <a:ext uri="{FF2B5EF4-FFF2-40B4-BE49-F238E27FC236}">
                <a16:creationId xmlns="" xmlns:a16="http://schemas.microsoft.com/office/drawing/2014/main" id="{EDC2CFEF-A5D9-6C41-AC61-E27EE896BA16}"/>
              </a:ext>
            </a:extLst>
          </p:cNvPr>
          <p:cNvSpPr>
            <a:spLocks noGrp="1"/>
          </p:cNvSpPr>
          <p:nvPr>
            <p:ph type="sldNum" sz="quarter" idx="12"/>
          </p:nvPr>
        </p:nvSpPr>
        <p:spPr/>
        <p:txBody>
          <a:bodyPr/>
          <a:lstStyle/>
          <a:p>
            <a:fld id="{D1DDEDF4-883C-4159-966D-7CEF8ED53DD3}" type="slidenum">
              <a:rPr lang="en-US" smtClean="0"/>
              <a:t>31</a:t>
            </a:fld>
            <a:endParaRPr lang="en-US"/>
          </a:p>
        </p:txBody>
      </p:sp>
    </p:spTree>
    <p:extLst>
      <p:ext uri="{BB962C8B-B14F-4D97-AF65-F5344CB8AC3E}">
        <p14:creationId xmlns:p14="http://schemas.microsoft.com/office/powerpoint/2010/main" val="161172639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descr="Screen shot of the WIPA website &#10;" title="WIPA website ">
            <a:extLst>
              <a:ext uri="{FF2B5EF4-FFF2-40B4-BE49-F238E27FC236}">
                <a16:creationId xmlns="" xmlns:a16="http://schemas.microsoft.com/office/drawing/2014/main" id="{561837F4-CB7E-8A4F-8D40-6B488597B591}"/>
              </a:ext>
            </a:extLst>
          </p:cNvPr>
          <p:cNvPicPr>
            <a:picLocks noGrp="1" noChangeAspect="1"/>
          </p:cNvPicPr>
          <p:nvPr>
            <p:ph sz="half" idx="2"/>
          </p:nvPr>
        </p:nvPicPr>
        <p:blipFill rotWithShape="1">
          <a:blip r:embed="rId2" cstate="print">
            <a:extLst>
              <a:ext uri="{28A0092B-C50C-407E-A947-70E740481C1C}">
                <a14:useLocalDpi xmlns:a14="http://schemas.microsoft.com/office/drawing/2010/main" val="0"/>
              </a:ext>
            </a:extLst>
          </a:blip>
          <a:srcRect l="1592" b="15568"/>
          <a:stretch/>
        </p:blipFill>
        <p:spPr>
          <a:xfrm>
            <a:off x="6726246" y="1269872"/>
            <a:ext cx="4634618" cy="4907091"/>
          </a:xfrm>
          <a:ln>
            <a:solidFill>
              <a:schemeClr val="bg1">
                <a:lumMod val="85000"/>
              </a:schemeClr>
            </a:solidFill>
          </a:ln>
        </p:spPr>
      </p:pic>
      <p:sp>
        <p:nvSpPr>
          <p:cNvPr id="3" name="Content Placeholder 2">
            <a:extLst>
              <a:ext uri="{FF2B5EF4-FFF2-40B4-BE49-F238E27FC236}">
                <a16:creationId xmlns="" xmlns:a16="http://schemas.microsoft.com/office/drawing/2014/main" id="{BAAA4AFC-6AE1-FF42-9AE0-AF5B9AA2BC44}"/>
              </a:ext>
            </a:extLst>
          </p:cNvPr>
          <p:cNvSpPr>
            <a:spLocks noGrp="1"/>
          </p:cNvSpPr>
          <p:nvPr>
            <p:ph sz="half" idx="1"/>
          </p:nvPr>
        </p:nvSpPr>
        <p:spPr/>
        <p:txBody>
          <a:bodyPr/>
          <a:lstStyle/>
          <a:p>
            <a:r>
              <a:rPr lang="en-US" dirty="0"/>
              <a:t>Getting students on SSI will take care of everything</a:t>
            </a:r>
          </a:p>
          <a:p>
            <a:r>
              <a:rPr lang="en-US" dirty="0"/>
              <a:t>People who choose work will lose disability and healthcare benefits</a:t>
            </a:r>
          </a:p>
          <a:p>
            <a:r>
              <a:rPr lang="en-US" dirty="0"/>
              <a:t>People can live independently in the community on what SSI provides</a:t>
            </a:r>
          </a:p>
          <a:p>
            <a:pPr marL="0" indent="0">
              <a:buNone/>
            </a:pPr>
            <a:endParaRPr lang="en-US" dirty="0"/>
          </a:p>
        </p:txBody>
      </p:sp>
      <p:sp>
        <p:nvSpPr>
          <p:cNvPr id="2" name="Title 1">
            <a:extLst>
              <a:ext uri="{FF2B5EF4-FFF2-40B4-BE49-F238E27FC236}">
                <a16:creationId xmlns="" xmlns:a16="http://schemas.microsoft.com/office/drawing/2014/main" id="{65B1140C-B5FE-AE4D-8CCC-1D2C03BF012D}"/>
              </a:ext>
            </a:extLst>
          </p:cNvPr>
          <p:cNvSpPr>
            <a:spLocks noGrp="1"/>
          </p:cNvSpPr>
          <p:nvPr>
            <p:ph type="title"/>
          </p:nvPr>
        </p:nvSpPr>
        <p:spPr>
          <a:xfrm>
            <a:off x="838200" y="365125"/>
            <a:ext cx="5334000" cy="1325563"/>
          </a:xfrm>
        </p:spPr>
        <p:txBody>
          <a:bodyPr>
            <a:noAutofit/>
          </a:bodyPr>
          <a:lstStyle/>
          <a:p>
            <a:r>
              <a:rPr lang="en-US" sz="3600" dirty="0"/>
              <a:t>Myths about Working &amp; Social Security Benefits</a:t>
            </a:r>
          </a:p>
        </p:txBody>
      </p:sp>
      <p:sp>
        <p:nvSpPr>
          <p:cNvPr id="5" name="Slide Number Placeholder 4">
            <a:extLst>
              <a:ext uri="{FF2B5EF4-FFF2-40B4-BE49-F238E27FC236}">
                <a16:creationId xmlns="" xmlns:a16="http://schemas.microsoft.com/office/drawing/2014/main" id="{6B83C09C-0C2E-BF4A-9498-66679D925E10}"/>
              </a:ext>
            </a:extLst>
          </p:cNvPr>
          <p:cNvSpPr>
            <a:spLocks noGrp="1"/>
          </p:cNvSpPr>
          <p:nvPr>
            <p:ph type="sldNum" sz="quarter" idx="12"/>
          </p:nvPr>
        </p:nvSpPr>
        <p:spPr/>
        <p:txBody>
          <a:bodyPr/>
          <a:lstStyle/>
          <a:p>
            <a:fld id="{D1DDEDF4-883C-4159-966D-7CEF8ED53DD3}" type="slidenum">
              <a:rPr lang="en-US" smtClean="0"/>
              <a:t>32</a:t>
            </a:fld>
            <a:endParaRPr lang="en-US"/>
          </a:p>
        </p:txBody>
      </p:sp>
    </p:spTree>
    <p:extLst>
      <p:ext uri="{BB962C8B-B14F-4D97-AF65-F5344CB8AC3E}">
        <p14:creationId xmlns:p14="http://schemas.microsoft.com/office/powerpoint/2010/main" val="159064036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endParaRPr lang="en-US" dirty="0"/>
          </a:p>
          <a:p>
            <a:pPr marL="0" indent="0">
              <a:buNone/>
            </a:pPr>
            <a:endParaRPr lang="en-US" dirty="0"/>
          </a:p>
          <a:p>
            <a:pPr marL="0" indent="0" algn="ctr">
              <a:buNone/>
            </a:pPr>
            <a:r>
              <a:rPr lang="en-US" sz="4800" dirty="0" smtClean="0"/>
              <a:t>The Intersection of Employment and Public Benefits</a:t>
            </a:r>
          </a:p>
          <a:p>
            <a:pPr marL="0" indent="0" algn="ctr">
              <a:buNone/>
            </a:pPr>
            <a:r>
              <a:rPr lang="en-US" dirty="0" smtClean="0"/>
              <a:t>(video)</a:t>
            </a:r>
            <a:endParaRPr lang="en-US" dirty="0"/>
          </a:p>
        </p:txBody>
      </p:sp>
      <p:sp>
        <p:nvSpPr>
          <p:cNvPr id="2" name="Title 1"/>
          <p:cNvSpPr>
            <a:spLocks noGrp="1"/>
          </p:cNvSpPr>
          <p:nvPr>
            <p:ph type="title"/>
          </p:nvPr>
        </p:nvSpPr>
        <p:spPr/>
        <p:txBody>
          <a:bodyPr/>
          <a:lstStyle/>
          <a:p>
            <a:pPr algn="ctr"/>
            <a:r>
              <a:rPr lang="en-US" dirty="0"/>
              <a:t>Benefits Overview from an Expert</a:t>
            </a:r>
          </a:p>
        </p:txBody>
      </p:sp>
      <p:sp>
        <p:nvSpPr>
          <p:cNvPr id="4" name="Slide Number Placeholder 3">
            <a:extLst>
              <a:ext uri="{FF2B5EF4-FFF2-40B4-BE49-F238E27FC236}">
                <a16:creationId xmlns="" xmlns:a16="http://schemas.microsoft.com/office/drawing/2014/main" id="{09D82EF6-EC06-9640-B4C4-6B698D44B014}"/>
              </a:ext>
            </a:extLst>
          </p:cNvPr>
          <p:cNvSpPr>
            <a:spLocks noGrp="1"/>
          </p:cNvSpPr>
          <p:nvPr>
            <p:ph type="sldNum" sz="quarter" idx="12"/>
          </p:nvPr>
        </p:nvSpPr>
        <p:spPr/>
        <p:txBody>
          <a:bodyPr/>
          <a:lstStyle/>
          <a:p>
            <a:fld id="{D1DDEDF4-883C-4159-966D-7CEF8ED53DD3}" type="slidenum">
              <a:rPr lang="en-US" smtClean="0"/>
              <a:t>33</a:t>
            </a:fld>
            <a:endParaRPr lang="en-US"/>
          </a:p>
        </p:txBody>
      </p:sp>
    </p:spTree>
    <p:extLst>
      <p:ext uri="{BB962C8B-B14F-4D97-AF65-F5344CB8AC3E}">
        <p14:creationId xmlns:p14="http://schemas.microsoft.com/office/powerpoint/2010/main" val="352343823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future that includes employment: A workshop for families session handout. Image of handout" title="Session Worksheet ">
            <a:extLst>
              <a:ext uri="{FF2B5EF4-FFF2-40B4-BE49-F238E27FC236}">
                <a16:creationId xmlns="" xmlns:a16="http://schemas.microsoft.com/office/drawing/2014/main" id="{89B81E7C-5144-B94A-97A8-6AB81C66D2D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51199" y="263473"/>
            <a:ext cx="4569515" cy="5913490"/>
          </a:xfrm>
          <a:prstGeom prst="rect">
            <a:avLst/>
          </a:prstGeom>
          <a:ln>
            <a:solidFill>
              <a:schemeClr val="bg1">
                <a:lumMod val="85000"/>
              </a:schemeClr>
            </a:solidFill>
          </a:ln>
        </p:spPr>
      </p:pic>
      <p:sp>
        <p:nvSpPr>
          <p:cNvPr id="3" name="Content Placeholder 2">
            <a:extLst>
              <a:ext uri="{FF2B5EF4-FFF2-40B4-BE49-F238E27FC236}">
                <a16:creationId xmlns="" xmlns:a16="http://schemas.microsoft.com/office/drawing/2014/main" id="{D789BD1A-EDDD-004D-95FB-7F3FB11A697B}"/>
              </a:ext>
            </a:extLst>
          </p:cNvPr>
          <p:cNvSpPr>
            <a:spLocks noGrp="1"/>
          </p:cNvSpPr>
          <p:nvPr>
            <p:ph idx="1"/>
          </p:nvPr>
        </p:nvSpPr>
        <p:spPr>
          <a:xfrm>
            <a:off x="838200" y="1825625"/>
            <a:ext cx="5173133" cy="4351338"/>
          </a:xfrm>
        </p:spPr>
        <p:txBody>
          <a:bodyPr>
            <a:normAutofit/>
          </a:bodyPr>
          <a:lstStyle/>
          <a:p>
            <a:pPr marL="0" indent="0">
              <a:lnSpc>
                <a:spcPct val="100000"/>
              </a:lnSpc>
              <a:buNone/>
            </a:pPr>
            <a:r>
              <a:rPr lang="en-US" sz="4000" dirty="0"/>
              <a:t>What do you need to feel hopeful and energized about your son or daughter’s employment future? </a:t>
            </a:r>
          </a:p>
        </p:txBody>
      </p:sp>
      <p:sp>
        <p:nvSpPr>
          <p:cNvPr id="2" name="Title 1">
            <a:extLst>
              <a:ext uri="{FF2B5EF4-FFF2-40B4-BE49-F238E27FC236}">
                <a16:creationId xmlns="" xmlns:a16="http://schemas.microsoft.com/office/drawing/2014/main" id="{B7D62F85-A61A-0F4B-8440-6B1A23A439DB}"/>
              </a:ext>
            </a:extLst>
          </p:cNvPr>
          <p:cNvSpPr>
            <a:spLocks noGrp="1"/>
          </p:cNvSpPr>
          <p:nvPr>
            <p:ph type="title"/>
          </p:nvPr>
        </p:nvSpPr>
        <p:spPr/>
        <p:txBody>
          <a:bodyPr>
            <a:normAutofit/>
          </a:bodyPr>
          <a:lstStyle/>
          <a:p>
            <a:r>
              <a:rPr lang="en-US" sz="2800" dirty="0">
                <a:solidFill>
                  <a:srgbClr val="883D38"/>
                </a:solidFill>
              </a:rPr>
              <a:t>WORKSHEET QUESTION 4</a:t>
            </a:r>
          </a:p>
        </p:txBody>
      </p:sp>
      <p:sp>
        <p:nvSpPr>
          <p:cNvPr id="5" name="Slide Number Placeholder 4">
            <a:extLst>
              <a:ext uri="{FF2B5EF4-FFF2-40B4-BE49-F238E27FC236}">
                <a16:creationId xmlns="" xmlns:a16="http://schemas.microsoft.com/office/drawing/2014/main" id="{78A44AC0-64FD-CE47-9D23-63CCE865CFD0}"/>
              </a:ext>
            </a:extLst>
          </p:cNvPr>
          <p:cNvSpPr>
            <a:spLocks noGrp="1"/>
          </p:cNvSpPr>
          <p:nvPr>
            <p:ph type="sldNum" sz="quarter" idx="12"/>
          </p:nvPr>
        </p:nvSpPr>
        <p:spPr/>
        <p:txBody>
          <a:bodyPr/>
          <a:lstStyle/>
          <a:p>
            <a:fld id="{D1DDEDF4-883C-4159-966D-7CEF8ED53DD3}" type="slidenum">
              <a:rPr lang="en-US" smtClean="0"/>
              <a:t>34</a:t>
            </a:fld>
            <a:endParaRPr lang="en-US"/>
          </a:p>
        </p:txBody>
      </p:sp>
    </p:spTree>
    <p:extLst>
      <p:ext uri="{BB962C8B-B14F-4D97-AF65-F5344CB8AC3E}">
        <p14:creationId xmlns:p14="http://schemas.microsoft.com/office/powerpoint/2010/main" val="351211166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p:txBody>
          <a:bodyPr/>
          <a:lstStyle/>
          <a:p>
            <a:endParaRPr lang="en-US"/>
          </a:p>
        </p:txBody>
      </p:sp>
      <p:sp>
        <p:nvSpPr>
          <p:cNvPr id="4" name="Title 3"/>
          <p:cNvSpPr>
            <a:spLocks noGrp="1"/>
          </p:cNvSpPr>
          <p:nvPr>
            <p:ph type="title"/>
          </p:nvPr>
        </p:nvSpPr>
        <p:spPr/>
        <p:txBody>
          <a:bodyPr/>
          <a:lstStyle/>
          <a:p>
            <a:r>
              <a:rPr lang="en-US" dirty="0"/>
              <a:t>Action Steps: Getting Started</a:t>
            </a:r>
          </a:p>
        </p:txBody>
      </p:sp>
      <p:sp>
        <p:nvSpPr>
          <p:cNvPr id="2" name="Slide Number Placeholder 1">
            <a:extLst>
              <a:ext uri="{FF2B5EF4-FFF2-40B4-BE49-F238E27FC236}">
                <a16:creationId xmlns="" xmlns:a16="http://schemas.microsoft.com/office/drawing/2014/main" id="{1834600E-6A2A-0A45-9794-F8BCC736643A}"/>
              </a:ext>
            </a:extLst>
          </p:cNvPr>
          <p:cNvSpPr>
            <a:spLocks noGrp="1"/>
          </p:cNvSpPr>
          <p:nvPr>
            <p:ph type="sldNum" sz="quarter" idx="12"/>
          </p:nvPr>
        </p:nvSpPr>
        <p:spPr/>
        <p:txBody>
          <a:bodyPr/>
          <a:lstStyle/>
          <a:p>
            <a:fld id="{D1DDEDF4-883C-4159-966D-7CEF8ED53DD3}" type="slidenum">
              <a:rPr lang="en-US" smtClean="0"/>
              <a:pPr/>
              <a:t>35</a:t>
            </a:fld>
            <a:endParaRPr lang="en-US" dirty="0"/>
          </a:p>
        </p:txBody>
      </p:sp>
    </p:spTree>
    <p:extLst>
      <p:ext uri="{BB962C8B-B14F-4D97-AF65-F5344CB8AC3E}">
        <p14:creationId xmlns:p14="http://schemas.microsoft.com/office/powerpoint/2010/main" val="229104787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future that includes employment: A workshop for families session handout. Image of handout" title="Session Worksheet ">
            <a:extLst>
              <a:ext uri="{FF2B5EF4-FFF2-40B4-BE49-F238E27FC236}">
                <a16:creationId xmlns="" xmlns:a16="http://schemas.microsoft.com/office/drawing/2014/main" id="{D6C713B2-0337-694B-B0AC-0620E867F8A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51199" y="263473"/>
            <a:ext cx="4569515" cy="5913490"/>
          </a:xfrm>
          <a:prstGeom prst="rect">
            <a:avLst/>
          </a:prstGeom>
          <a:ln>
            <a:solidFill>
              <a:schemeClr val="bg1">
                <a:lumMod val="85000"/>
              </a:schemeClr>
            </a:solidFill>
          </a:ln>
        </p:spPr>
      </p:pic>
      <p:sp>
        <p:nvSpPr>
          <p:cNvPr id="3" name="Content Placeholder 2">
            <a:extLst>
              <a:ext uri="{FF2B5EF4-FFF2-40B4-BE49-F238E27FC236}">
                <a16:creationId xmlns="" xmlns:a16="http://schemas.microsoft.com/office/drawing/2014/main" id="{D789BD1A-EDDD-004D-95FB-7F3FB11A697B}"/>
              </a:ext>
            </a:extLst>
          </p:cNvPr>
          <p:cNvSpPr>
            <a:spLocks noGrp="1"/>
          </p:cNvSpPr>
          <p:nvPr>
            <p:ph idx="1"/>
          </p:nvPr>
        </p:nvSpPr>
        <p:spPr>
          <a:xfrm>
            <a:off x="838200" y="1825625"/>
            <a:ext cx="5071533" cy="4351338"/>
          </a:xfrm>
        </p:spPr>
        <p:txBody>
          <a:bodyPr>
            <a:normAutofit fontScale="92500"/>
          </a:bodyPr>
          <a:lstStyle/>
          <a:p>
            <a:pPr marL="0" indent="0">
              <a:lnSpc>
                <a:spcPct val="110000"/>
              </a:lnSpc>
              <a:buNone/>
            </a:pPr>
            <a:r>
              <a:rPr lang="en-US" sz="3600" dirty="0"/>
              <a:t>Based on the information in this workshop, what are 3 action steps you will take to help start your son or daughter on the path to employment success?</a:t>
            </a:r>
          </a:p>
        </p:txBody>
      </p:sp>
      <p:sp>
        <p:nvSpPr>
          <p:cNvPr id="2" name="Title 1">
            <a:extLst>
              <a:ext uri="{FF2B5EF4-FFF2-40B4-BE49-F238E27FC236}">
                <a16:creationId xmlns="" xmlns:a16="http://schemas.microsoft.com/office/drawing/2014/main" id="{B7D62F85-A61A-0F4B-8440-6B1A23A439DB}"/>
              </a:ext>
            </a:extLst>
          </p:cNvPr>
          <p:cNvSpPr>
            <a:spLocks noGrp="1"/>
          </p:cNvSpPr>
          <p:nvPr>
            <p:ph type="title"/>
          </p:nvPr>
        </p:nvSpPr>
        <p:spPr/>
        <p:txBody>
          <a:bodyPr>
            <a:normAutofit/>
          </a:bodyPr>
          <a:lstStyle/>
          <a:p>
            <a:r>
              <a:rPr lang="en-US" sz="2800" dirty="0">
                <a:solidFill>
                  <a:srgbClr val="883D38"/>
                </a:solidFill>
              </a:rPr>
              <a:t>WORKSHEET QUESTION 5</a:t>
            </a:r>
          </a:p>
        </p:txBody>
      </p:sp>
      <p:sp>
        <p:nvSpPr>
          <p:cNvPr id="5" name="Slide Number Placeholder 4">
            <a:extLst>
              <a:ext uri="{FF2B5EF4-FFF2-40B4-BE49-F238E27FC236}">
                <a16:creationId xmlns="" xmlns:a16="http://schemas.microsoft.com/office/drawing/2014/main" id="{646B326B-8585-2344-AA7D-780E5955E3F2}"/>
              </a:ext>
            </a:extLst>
          </p:cNvPr>
          <p:cNvSpPr>
            <a:spLocks noGrp="1"/>
          </p:cNvSpPr>
          <p:nvPr>
            <p:ph type="sldNum" sz="quarter" idx="12"/>
          </p:nvPr>
        </p:nvSpPr>
        <p:spPr/>
        <p:txBody>
          <a:bodyPr/>
          <a:lstStyle/>
          <a:p>
            <a:fld id="{D1DDEDF4-883C-4159-966D-7CEF8ED53DD3}" type="slidenum">
              <a:rPr lang="en-US" smtClean="0"/>
              <a:t>36</a:t>
            </a:fld>
            <a:endParaRPr lang="en-US"/>
          </a:p>
        </p:txBody>
      </p:sp>
    </p:spTree>
    <p:extLst>
      <p:ext uri="{BB962C8B-B14F-4D97-AF65-F5344CB8AC3E}">
        <p14:creationId xmlns:p14="http://schemas.microsoft.com/office/powerpoint/2010/main" val="26448324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514350" indent="-514350">
              <a:buAutoNum type="arabicPeriod"/>
            </a:pPr>
            <a:r>
              <a:rPr lang="en-US" sz="3600" dirty="0"/>
              <a:t>Have high expectations and set a vision for employment</a:t>
            </a:r>
          </a:p>
          <a:p>
            <a:pPr marL="514350" indent="-514350">
              <a:buAutoNum type="arabicPeriod"/>
            </a:pPr>
            <a:r>
              <a:rPr lang="en-US" sz="3600" dirty="0"/>
              <a:t>Celebrate and cultivate strengths and interests</a:t>
            </a:r>
          </a:p>
          <a:p>
            <a:pPr marL="514350" indent="-514350">
              <a:buAutoNum type="arabicPeriod"/>
            </a:pPr>
            <a:r>
              <a:rPr lang="en-US" sz="3600" dirty="0"/>
              <a:t>Recognize challenges and address them</a:t>
            </a:r>
          </a:p>
          <a:p>
            <a:pPr marL="514350" indent="-514350">
              <a:buAutoNum type="arabicPeriod"/>
            </a:pPr>
            <a:r>
              <a:rPr lang="en-US" sz="3600" dirty="0"/>
              <a:t>As a family member, find the information and support you need</a:t>
            </a:r>
          </a:p>
        </p:txBody>
      </p:sp>
      <p:sp>
        <p:nvSpPr>
          <p:cNvPr id="2" name="Title 1"/>
          <p:cNvSpPr>
            <a:spLocks noGrp="1"/>
          </p:cNvSpPr>
          <p:nvPr>
            <p:ph type="title"/>
          </p:nvPr>
        </p:nvSpPr>
        <p:spPr/>
        <p:txBody>
          <a:bodyPr/>
          <a:lstStyle/>
          <a:p>
            <a:pPr algn="ctr"/>
            <a:r>
              <a:rPr lang="en-US" dirty="0"/>
              <a:t>Takeaways</a:t>
            </a:r>
          </a:p>
        </p:txBody>
      </p:sp>
      <p:sp>
        <p:nvSpPr>
          <p:cNvPr id="4" name="Slide Number Placeholder 3">
            <a:extLst>
              <a:ext uri="{FF2B5EF4-FFF2-40B4-BE49-F238E27FC236}">
                <a16:creationId xmlns="" xmlns:a16="http://schemas.microsoft.com/office/drawing/2014/main" id="{EBFF6444-5961-1247-8E1F-C79A6EF9B3F7}"/>
              </a:ext>
            </a:extLst>
          </p:cNvPr>
          <p:cNvSpPr>
            <a:spLocks noGrp="1"/>
          </p:cNvSpPr>
          <p:nvPr>
            <p:ph type="sldNum" sz="quarter" idx="12"/>
          </p:nvPr>
        </p:nvSpPr>
        <p:spPr/>
        <p:txBody>
          <a:bodyPr/>
          <a:lstStyle/>
          <a:p>
            <a:fld id="{D1DDEDF4-883C-4159-966D-7CEF8ED53DD3}" type="slidenum">
              <a:rPr lang="en-US" smtClean="0"/>
              <a:t>37</a:t>
            </a:fld>
            <a:endParaRPr lang="en-US"/>
          </a:p>
        </p:txBody>
      </p:sp>
    </p:spTree>
    <p:extLst>
      <p:ext uri="{BB962C8B-B14F-4D97-AF65-F5344CB8AC3E}">
        <p14:creationId xmlns:p14="http://schemas.microsoft.com/office/powerpoint/2010/main" val="77990698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descr="Multicoloerd pieces pf paper with question marks on them"/>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923309" y="1690688"/>
            <a:ext cx="6719454" cy="3647474"/>
          </a:xfrm>
        </p:spPr>
      </p:pic>
      <p:sp>
        <p:nvSpPr>
          <p:cNvPr id="2" name="Title 1"/>
          <p:cNvSpPr>
            <a:spLocks noGrp="1"/>
          </p:cNvSpPr>
          <p:nvPr>
            <p:ph type="title"/>
          </p:nvPr>
        </p:nvSpPr>
        <p:spPr/>
        <p:txBody>
          <a:bodyPr/>
          <a:lstStyle/>
          <a:p>
            <a:pPr algn="ctr"/>
            <a:r>
              <a:rPr lang="en-US" dirty="0"/>
              <a:t>Questions</a:t>
            </a:r>
          </a:p>
        </p:txBody>
      </p:sp>
      <p:sp>
        <p:nvSpPr>
          <p:cNvPr id="4" name="Slide Number Placeholder 3">
            <a:extLst>
              <a:ext uri="{FF2B5EF4-FFF2-40B4-BE49-F238E27FC236}">
                <a16:creationId xmlns="" xmlns:a16="http://schemas.microsoft.com/office/drawing/2014/main" id="{6431C486-B3CA-9644-ABD9-846ADFB3AC53}"/>
              </a:ext>
            </a:extLst>
          </p:cNvPr>
          <p:cNvSpPr>
            <a:spLocks noGrp="1"/>
          </p:cNvSpPr>
          <p:nvPr>
            <p:ph type="sldNum" sz="quarter" idx="12"/>
          </p:nvPr>
        </p:nvSpPr>
        <p:spPr/>
        <p:txBody>
          <a:bodyPr/>
          <a:lstStyle/>
          <a:p>
            <a:fld id="{D1DDEDF4-883C-4159-966D-7CEF8ED53DD3}" type="slidenum">
              <a:rPr lang="en-US" smtClean="0"/>
              <a:t>38</a:t>
            </a:fld>
            <a:endParaRPr lang="en-US"/>
          </a:p>
        </p:txBody>
      </p:sp>
    </p:spTree>
    <p:extLst>
      <p:ext uri="{BB962C8B-B14F-4D97-AF65-F5344CB8AC3E}">
        <p14:creationId xmlns:p14="http://schemas.microsoft.com/office/powerpoint/2010/main" val="112896477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 xmlns:a16="http://schemas.microsoft.com/office/drawing/2014/main" id="{76C60742-BDCC-9845-BF21-F44CE2D80433}"/>
              </a:ext>
            </a:extLst>
          </p:cNvPr>
          <p:cNvSpPr>
            <a:spLocks noGrp="1"/>
          </p:cNvSpPr>
          <p:nvPr>
            <p:ph idx="1"/>
          </p:nvPr>
        </p:nvSpPr>
        <p:spPr/>
        <p:txBody>
          <a:bodyPr/>
          <a:lstStyle/>
          <a:p>
            <a:r>
              <a:rPr lang="en-US" dirty="0"/>
              <a:t>Presenters, add your contact information here so attendees can reach you with any questions.</a:t>
            </a:r>
          </a:p>
          <a:p>
            <a:endParaRPr lang="en-US" dirty="0"/>
          </a:p>
        </p:txBody>
      </p:sp>
      <p:sp>
        <p:nvSpPr>
          <p:cNvPr id="2" name="Title 1"/>
          <p:cNvSpPr>
            <a:spLocks noGrp="1"/>
          </p:cNvSpPr>
          <p:nvPr>
            <p:ph type="title"/>
          </p:nvPr>
        </p:nvSpPr>
        <p:spPr/>
        <p:txBody>
          <a:bodyPr/>
          <a:lstStyle/>
          <a:p>
            <a:pPr algn="ctr"/>
            <a:r>
              <a:rPr lang="en-US" dirty="0"/>
              <a:t>Contact Information</a:t>
            </a:r>
          </a:p>
        </p:txBody>
      </p:sp>
      <p:sp>
        <p:nvSpPr>
          <p:cNvPr id="4" name="Slide Number Placeholder 3">
            <a:extLst>
              <a:ext uri="{FF2B5EF4-FFF2-40B4-BE49-F238E27FC236}">
                <a16:creationId xmlns="" xmlns:a16="http://schemas.microsoft.com/office/drawing/2014/main" id="{64D26054-7065-E448-A472-EE6904C9B619}"/>
              </a:ext>
            </a:extLst>
          </p:cNvPr>
          <p:cNvSpPr>
            <a:spLocks noGrp="1"/>
          </p:cNvSpPr>
          <p:nvPr>
            <p:ph type="sldNum" sz="quarter" idx="12"/>
          </p:nvPr>
        </p:nvSpPr>
        <p:spPr/>
        <p:txBody>
          <a:bodyPr/>
          <a:lstStyle/>
          <a:p>
            <a:fld id="{D1DDEDF4-883C-4159-966D-7CEF8ED53DD3}" type="slidenum">
              <a:rPr lang="en-US" smtClean="0"/>
              <a:t>39</a:t>
            </a:fld>
            <a:endParaRPr lang="en-US"/>
          </a:p>
        </p:txBody>
      </p:sp>
    </p:spTree>
    <p:extLst>
      <p:ext uri="{BB962C8B-B14F-4D97-AF65-F5344CB8AC3E}">
        <p14:creationId xmlns:p14="http://schemas.microsoft.com/office/powerpoint/2010/main" val="233165491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Person riding a handcycle " title="Person with a disability riding ">
            <a:extLst>
              <a:ext uri="{FF2B5EF4-FFF2-40B4-BE49-F238E27FC236}">
                <a16:creationId xmlns="" xmlns:a16="http://schemas.microsoft.com/office/drawing/2014/main" id="{056EE91B-AEAE-D94D-9711-CB3B3F2DCBD6}"/>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8806" b="13952"/>
          <a:stretch/>
        </p:blipFill>
        <p:spPr>
          <a:xfrm>
            <a:off x="3802142" y="3904263"/>
            <a:ext cx="4512733" cy="2022402"/>
          </a:xfrm>
          <a:prstGeom prst="rect">
            <a:avLst/>
          </a:prstGeom>
        </p:spPr>
      </p:pic>
      <p:pic>
        <p:nvPicPr>
          <p:cNvPr id="13" name="Picture 12" descr="Dad and son hugging " title="Dad and son ">
            <a:extLst>
              <a:ext uri="{FF2B5EF4-FFF2-40B4-BE49-F238E27FC236}">
                <a16:creationId xmlns="" xmlns:a16="http://schemas.microsoft.com/office/drawing/2014/main" id="{F16C4F46-4715-3347-8FCB-AD7DA38AE3F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7718"/>
          <a:stretch/>
        </p:blipFill>
        <p:spPr>
          <a:xfrm>
            <a:off x="838200" y="3600160"/>
            <a:ext cx="2870200" cy="2328603"/>
          </a:xfrm>
          <a:prstGeom prst="rect">
            <a:avLst/>
          </a:prstGeom>
        </p:spPr>
      </p:pic>
      <p:pic>
        <p:nvPicPr>
          <p:cNvPr id="11" name="Picture 10" descr="Youth separating sheets of parchment paper " title="Youth working ">
            <a:extLst>
              <a:ext uri="{FF2B5EF4-FFF2-40B4-BE49-F238E27FC236}">
                <a16:creationId xmlns="" xmlns:a16="http://schemas.microsoft.com/office/drawing/2014/main" id="{56D5B5D6-A6C2-4948-997D-75164116D8B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9091"/>
          <a:stretch/>
        </p:blipFill>
        <p:spPr>
          <a:xfrm>
            <a:off x="8405894" y="1580451"/>
            <a:ext cx="2963333" cy="4346214"/>
          </a:xfrm>
          <a:prstGeom prst="rect">
            <a:avLst/>
          </a:prstGeom>
        </p:spPr>
      </p:pic>
      <p:pic>
        <p:nvPicPr>
          <p:cNvPr id="8" name="Picture 7" descr="Youth at work holding a rolled up poster" title="Youth at work">
            <a:extLst>
              <a:ext uri="{FF2B5EF4-FFF2-40B4-BE49-F238E27FC236}">
                <a16:creationId xmlns="" xmlns:a16="http://schemas.microsoft.com/office/drawing/2014/main" id="{2893EC34-50AB-2B40-B579-80E69FCA9418}"/>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6276" b="38306"/>
          <a:stretch/>
        </p:blipFill>
        <p:spPr>
          <a:xfrm>
            <a:off x="5609061" y="1588560"/>
            <a:ext cx="2688271" cy="2234647"/>
          </a:xfrm>
          <a:prstGeom prst="rect">
            <a:avLst/>
          </a:prstGeom>
        </p:spPr>
      </p:pic>
      <p:pic>
        <p:nvPicPr>
          <p:cNvPr id="15" name="Picture 14" descr="Youth at work carrying crates " title="Youth carrying crates ">
            <a:extLst>
              <a:ext uri="{FF2B5EF4-FFF2-40B4-BE49-F238E27FC236}">
                <a16:creationId xmlns="" xmlns:a16="http://schemas.microsoft.com/office/drawing/2014/main" id="{0FA9FA24-23F4-C245-A5EF-E687E4EEAA43}"/>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b="1025"/>
          <a:stretch/>
        </p:blipFill>
        <p:spPr>
          <a:xfrm>
            <a:off x="3802137" y="1588560"/>
            <a:ext cx="1693336" cy="2234647"/>
          </a:xfrm>
          <a:prstGeom prst="rect">
            <a:avLst/>
          </a:prstGeom>
        </p:spPr>
      </p:pic>
      <p:pic>
        <p:nvPicPr>
          <p:cNvPr id="7" name="Picture 6" descr="youth in softball uniform hugging mother" title="youth with mom">
            <a:extLst>
              <a:ext uri="{FF2B5EF4-FFF2-40B4-BE49-F238E27FC236}">
                <a16:creationId xmlns="" xmlns:a16="http://schemas.microsoft.com/office/drawing/2014/main" id="{033DB7F2-F672-E343-9EDD-C3F33C4498D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38200" y="1588560"/>
            <a:ext cx="2870200" cy="1909307"/>
          </a:xfrm>
          <a:prstGeom prst="rect">
            <a:avLst/>
          </a:prstGeom>
        </p:spPr>
      </p:pic>
      <p:sp>
        <p:nvSpPr>
          <p:cNvPr id="2" name="Title 1"/>
          <p:cNvSpPr>
            <a:spLocks noGrp="1"/>
          </p:cNvSpPr>
          <p:nvPr>
            <p:ph type="title"/>
          </p:nvPr>
        </p:nvSpPr>
        <p:spPr/>
        <p:txBody>
          <a:bodyPr/>
          <a:lstStyle/>
          <a:p>
            <a:pPr algn="ctr"/>
            <a:r>
              <a:rPr lang="en-US" dirty="0"/>
              <a:t>Today, People with Disabilities…..</a:t>
            </a:r>
          </a:p>
        </p:txBody>
      </p:sp>
      <p:sp>
        <p:nvSpPr>
          <p:cNvPr id="3" name="Slide Number Placeholder 2">
            <a:extLst>
              <a:ext uri="{FF2B5EF4-FFF2-40B4-BE49-F238E27FC236}">
                <a16:creationId xmlns="" xmlns:a16="http://schemas.microsoft.com/office/drawing/2014/main" id="{62C129B9-C53E-7D40-9782-18A621206574}"/>
              </a:ext>
            </a:extLst>
          </p:cNvPr>
          <p:cNvSpPr>
            <a:spLocks noGrp="1"/>
          </p:cNvSpPr>
          <p:nvPr>
            <p:ph type="sldNum" sz="quarter" idx="12"/>
          </p:nvPr>
        </p:nvSpPr>
        <p:spPr/>
        <p:txBody>
          <a:bodyPr/>
          <a:lstStyle/>
          <a:p>
            <a:fld id="{D1DDEDF4-883C-4159-966D-7CEF8ED53DD3}" type="slidenum">
              <a:rPr lang="en-US" smtClean="0"/>
              <a:t>4</a:t>
            </a:fld>
            <a:endParaRPr lang="en-US"/>
          </a:p>
        </p:txBody>
      </p:sp>
    </p:spTree>
    <p:extLst>
      <p:ext uri="{BB962C8B-B14F-4D97-AF65-F5344CB8AC3E}">
        <p14:creationId xmlns:p14="http://schemas.microsoft.com/office/powerpoint/2010/main" val="229372313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pPr marL="0" indent="0" algn="ctr">
              <a:buNone/>
            </a:pPr>
            <a:r>
              <a:rPr lang="en-US" b="1" dirty="0"/>
              <a:t>There is still a long way to go before people with disability experience equality of opportunity in the US.</a:t>
            </a:r>
          </a:p>
          <a:p>
            <a:pPr marL="0" indent="0">
              <a:buNone/>
            </a:pPr>
            <a:endParaRPr lang="en-US" dirty="0"/>
          </a:p>
          <a:p>
            <a:r>
              <a:rPr lang="en-US" dirty="0"/>
              <a:t>Employment rates</a:t>
            </a:r>
          </a:p>
          <a:p>
            <a:r>
              <a:rPr lang="en-US" dirty="0"/>
              <a:t>Poverty</a:t>
            </a:r>
          </a:p>
          <a:p>
            <a:r>
              <a:rPr lang="en-US" dirty="0"/>
              <a:t>Housing options</a:t>
            </a:r>
          </a:p>
          <a:p>
            <a:r>
              <a:rPr lang="en-US" dirty="0"/>
              <a:t>Social, recreational, relationships</a:t>
            </a:r>
          </a:p>
          <a:p>
            <a:r>
              <a:rPr lang="en-US" dirty="0"/>
              <a:t>A respected voice</a:t>
            </a:r>
          </a:p>
          <a:p>
            <a:r>
              <a:rPr lang="en-US" dirty="0"/>
              <a:t>Determine own futures</a:t>
            </a:r>
          </a:p>
        </p:txBody>
      </p:sp>
      <p:sp>
        <p:nvSpPr>
          <p:cNvPr id="2" name="Title 1"/>
          <p:cNvSpPr>
            <a:spLocks noGrp="1"/>
          </p:cNvSpPr>
          <p:nvPr>
            <p:ph type="title"/>
          </p:nvPr>
        </p:nvSpPr>
        <p:spPr/>
        <p:txBody>
          <a:bodyPr/>
          <a:lstStyle/>
          <a:p>
            <a:pPr algn="ctr"/>
            <a:r>
              <a:rPr lang="en-US" dirty="0"/>
              <a:t>But There is Still Work to Be Done….</a:t>
            </a:r>
          </a:p>
        </p:txBody>
      </p:sp>
      <p:sp>
        <p:nvSpPr>
          <p:cNvPr id="4" name="Slide Number Placeholder 3">
            <a:extLst>
              <a:ext uri="{FF2B5EF4-FFF2-40B4-BE49-F238E27FC236}">
                <a16:creationId xmlns="" xmlns:a16="http://schemas.microsoft.com/office/drawing/2014/main" id="{A57D36FE-5809-AA43-A57E-83D46028EC63}"/>
              </a:ext>
            </a:extLst>
          </p:cNvPr>
          <p:cNvSpPr>
            <a:spLocks noGrp="1"/>
          </p:cNvSpPr>
          <p:nvPr>
            <p:ph type="sldNum" sz="quarter" idx="12"/>
          </p:nvPr>
        </p:nvSpPr>
        <p:spPr/>
        <p:txBody>
          <a:bodyPr/>
          <a:lstStyle/>
          <a:p>
            <a:fld id="{D1DDEDF4-883C-4159-966D-7CEF8ED53DD3}" type="slidenum">
              <a:rPr lang="en-US" smtClean="0"/>
              <a:t>5</a:t>
            </a:fld>
            <a:endParaRPr lang="en-US"/>
          </a:p>
        </p:txBody>
      </p:sp>
    </p:spTree>
    <p:extLst>
      <p:ext uri="{BB962C8B-B14F-4D97-AF65-F5344CB8AC3E}">
        <p14:creationId xmlns:p14="http://schemas.microsoft.com/office/powerpoint/2010/main" val="374785529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2"/>
          </p:nvPr>
        </p:nvSpPr>
        <p:spPr>
          <a:xfrm>
            <a:off x="6302827" y="1825625"/>
            <a:ext cx="5359400" cy="4351338"/>
          </a:xfrm>
        </p:spPr>
        <p:txBody>
          <a:bodyPr/>
          <a:lstStyle/>
          <a:p>
            <a:pPr marL="0" indent="0">
              <a:buNone/>
            </a:pPr>
            <a:r>
              <a:rPr lang="en-US" b="1" dirty="0">
                <a:solidFill>
                  <a:srgbClr val="883D38"/>
                </a:solidFill>
              </a:rPr>
              <a:t>What we are NOT trying to do: </a:t>
            </a:r>
            <a:endParaRPr lang="en-US" dirty="0">
              <a:solidFill>
                <a:srgbClr val="883D38"/>
              </a:solidFill>
            </a:endParaRPr>
          </a:p>
          <a:p>
            <a:r>
              <a:rPr lang="en-US" dirty="0"/>
              <a:t>Take anything away from families and people with disabilities</a:t>
            </a:r>
          </a:p>
          <a:p>
            <a:r>
              <a:rPr lang="en-US" dirty="0"/>
              <a:t>Put people at risk</a:t>
            </a:r>
          </a:p>
          <a:p>
            <a:r>
              <a:rPr lang="en-US" dirty="0"/>
              <a:t>Push people into programs they don’t want</a:t>
            </a:r>
          </a:p>
        </p:txBody>
      </p:sp>
      <p:sp>
        <p:nvSpPr>
          <p:cNvPr id="4" name="Content Placeholder 3"/>
          <p:cNvSpPr>
            <a:spLocks noGrp="1"/>
          </p:cNvSpPr>
          <p:nvPr>
            <p:ph sz="half" idx="1"/>
          </p:nvPr>
        </p:nvSpPr>
        <p:spPr>
          <a:xfrm>
            <a:off x="838200" y="1825625"/>
            <a:ext cx="4996543" cy="4351338"/>
          </a:xfrm>
        </p:spPr>
        <p:txBody>
          <a:bodyPr/>
          <a:lstStyle/>
          <a:p>
            <a:pPr marL="0" indent="0">
              <a:buNone/>
            </a:pPr>
            <a:r>
              <a:rPr lang="en-US" b="1" dirty="0">
                <a:solidFill>
                  <a:srgbClr val="883D38"/>
                </a:solidFill>
              </a:rPr>
              <a:t>What we are trying to do:</a:t>
            </a:r>
            <a:endParaRPr lang="en-US" dirty="0">
              <a:solidFill>
                <a:srgbClr val="883D38"/>
              </a:solidFill>
            </a:endParaRPr>
          </a:p>
          <a:p>
            <a:r>
              <a:rPr lang="en-US" dirty="0"/>
              <a:t>Help families to see value in employment</a:t>
            </a:r>
          </a:p>
          <a:p>
            <a:r>
              <a:rPr lang="en-US" dirty="0"/>
              <a:t>Help families see that work is possible </a:t>
            </a:r>
          </a:p>
          <a:p>
            <a:r>
              <a:rPr lang="en-US" dirty="0"/>
              <a:t>Offer information and resources so families can make informed decisions</a:t>
            </a:r>
          </a:p>
        </p:txBody>
      </p:sp>
      <p:sp>
        <p:nvSpPr>
          <p:cNvPr id="2" name="Title 1"/>
          <p:cNvSpPr>
            <a:spLocks noGrp="1"/>
          </p:cNvSpPr>
          <p:nvPr>
            <p:ph type="title"/>
          </p:nvPr>
        </p:nvSpPr>
        <p:spPr/>
        <p:txBody>
          <a:bodyPr/>
          <a:lstStyle/>
          <a:p>
            <a:pPr algn="ctr"/>
            <a:r>
              <a:rPr lang="en-US" dirty="0"/>
              <a:t>Employment = Equality of Opportunity</a:t>
            </a:r>
          </a:p>
        </p:txBody>
      </p:sp>
      <p:sp>
        <p:nvSpPr>
          <p:cNvPr id="3" name="Slide Number Placeholder 2">
            <a:extLst>
              <a:ext uri="{FF2B5EF4-FFF2-40B4-BE49-F238E27FC236}">
                <a16:creationId xmlns="" xmlns:a16="http://schemas.microsoft.com/office/drawing/2014/main" id="{EFA9FFB6-E9EA-8848-8D02-3B8E32FC23E3}"/>
              </a:ext>
            </a:extLst>
          </p:cNvPr>
          <p:cNvSpPr>
            <a:spLocks noGrp="1"/>
          </p:cNvSpPr>
          <p:nvPr>
            <p:ph type="sldNum" sz="quarter" idx="12"/>
          </p:nvPr>
        </p:nvSpPr>
        <p:spPr/>
        <p:txBody>
          <a:bodyPr/>
          <a:lstStyle/>
          <a:p>
            <a:fld id="{D1DDEDF4-883C-4159-966D-7CEF8ED53DD3}" type="slidenum">
              <a:rPr lang="en-US" smtClean="0"/>
              <a:t>6</a:t>
            </a:fld>
            <a:endParaRPr lang="en-US"/>
          </a:p>
        </p:txBody>
      </p:sp>
    </p:spTree>
    <p:extLst>
      <p:ext uri="{BB962C8B-B14F-4D97-AF65-F5344CB8AC3E}">
        <p14:creationId xmlns:p14="http://schemas.microsoft.com/office/powerpoint/2010/main" val="422097519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p:txBody>
          <a:bodyPr/>
          <a:lstStyle/>
          <a:p>
            <a:endParaRPr lang="en-US"/>
          </a:p>
        </p:txBody>
      </p:sp>
      <p:sp>
        <p:nvSpPr>
          <p:cNvPr id="4" name="Title 3"/>
          <p:cNvSpPr>
            <a:spLocks noGrp="1"/>
          </p:cNvSpPr>
          <p:nvPr>
            <p:ph type="title"/>
          </p:nvPr>
        </p:nvSpPr>
        <p:spPr/>
        <p:txBody>
          <a:bodyPr>
            <a:normAutofit/>
          </a:bodyPr>
          <a:lstStyle/>
          <a:p>
            <a:r>
              <a:rPr lang="en-US" sz="5400" dirty="0"/>
              <a:t>Employment: </a:t>
            </a:r>
            <a:br>
              <a:rPr lang="en-US" sz="5400" dirty="0"/>
            </a:br>
            <a:r>
              <a:rPr lang="en-US" sz="5400" dirty="0"/>
              <a:t>So Much Is Possible</a:t>
            </a:r>
          </a:p>
        </p:txBody>
      </p:sp>
      <p:sp>
        <p:nvSpPr>
          <p:cNvPr id="2" name="Slide Number Placeholder 1">
            <a:extLst>
              <a:ext uri="{FF2B5EF4-FFF2-40B4-BE49-F238E27FC236}">
                <a16:creationId xmlns="" xmlns:a16="http://schemas.microsoft.com/office/drawing/2014/main" id="{C87BCB79-C3EB-1242-8D66-4D4330A738E2}"/>
              </a:ext>
            </a:extLst>
          </p:cNvPr>
          <p:cNvSpPr>
            <a:spLocks noGrp="1"/>
          </p:cNvSpPr>
          <p:nvPr>
            <p:ph type="sldNum" sz="quarter" idx="12"/>
          </p:nvPr>
        </p:nvSpPr>
        <p:spPr/>
        <p:txBody>
          <a:bodyPr/>
          <a:lstStyle/>
          <a:p>
            <a:fld id="{D1DDEDF4-883C-4159-966D-7CEF8ED53DD3}" type="slidenum">
              <a:rPr lang="en-US" smtClean="0"/>
              <a:pPr/>
              <a:t>7</a:t>
            </a:fld>
            <a:endParaRPr lang="en-US" dirty="0"/>
          </a:p>
        </p:txBody>
      </p:sp>
    </p:spTree>
    <p:extLst>
      <p:ext uri="{BB962C8B-B14F-4D97-AF65-F5344CB8AC3E}">
        <p14:creationId xmlns:p14="http://schemas.microsoft.com/office/powerpoint/2010/main" val="209167898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pPr marL="0" indent="0" algn="ctr">
              <a:buNone/>
            </a:pPr>
            <a:r>
              <a:rPr lang="en-US" b="1" dirty="0"/>
              <a:t>Current thinking and practice reflects desire to offer all people choice in being able to work and where. </a:t>
            </a:r>
          </a:p>
          <a:p>
            <a:pPr marL="0" indent="0">
              <a:buNone/>
            </a:pPr>
            <a:endParaRPr lang="en-US" dirty="0"/>
          </a:p>
          <a:p>
            <a:r>
              <a:rPr lang="en-US" dirty="0"/>
              <a:t>Legislation ensures competitive work is considered before sheltered work</a:t>
            </a:r>
          </a:p>
          <a:p>
            <a:r>
              <a:rPr lang="en-US" dirty="0"/>
              <a:t>Many Michigan employment providers focusing efforts on community-based employment</a:t>
            </a:r>
          </a:p>
          <a:p>
            <a:r>
              <a:rPr lang="en-US" dirty="0"/>
              <a:t>Increased focus on preparing students with disabilities for successful employment</a:t>
            </a:r>
          </a:p>
          <a:p>
            <a:pPr marL="0" indent="0" algn="ctr">
              <a:buNone/>
            </a:pPr>
            <a:endParaRPr lang="en-US" b="1" dirty="0"/>
          </a:p>
        </p:txBody>
      </p:sp>
      <p:sp>
        <p:nvSpPr>
          <p:cNvPr id="4" name="Title 3"/>
          <p:cNvSpPr>
            <a:spLocks noGrp="1"/>
          </p:cNvSpPr>
          <p:nvPr>
            <p:ph type="title"/>
          </p:nvPr>
        </p:nvSpPr>
        <p:spPr/>
        <p:txBody>
          <a:bodyPr/>
          <a:lstStyle/>
          <a:p>
            <a:pPr algn="ctr"/>
            <a:r>
              <a:rPr lang="en-US" dirty="0"/>
              <a:t>Understanding Current Efforts to Promote Employment Equality</a:t>
            </a:r>
          </a:p>
        </p:txBody>
      </p:sp>
      <p:sp>
        <p:nvSpPr>
          <p:cNvPr id="2" name="Slide Number Placeholder 1">
            <a:extLst>
              <a:ext uri="{FF2B5EF4-FFF2-40B4-BE49-F238E27FC236}">
                <a16:creationId xmlns="" xmlns:a16="http://schemas.microsoft.com/office/drawing/2014/main" id="{4527BFB7-0C36-2C4D-BC7D-8469B6C16E85}"/>
              </a:ext>
            </a:extLst>
          </p:cNvPr>
          <p:cNvSpPr>
            <a:spLocks noGrp="1"/>
          </p:cNvSpPr>
          <p:nvPr>
            <p:ph type="sldNum" sz="quarter" idx="12"/>
          </p:nvPr>
        </p:nvSpPr>
        <p:spPr/>
        <p:txBody>
          <a:bodyPr/>
          <a:lstStyle/>
          <a:p>
            <a:fld id="{D1DDEDF4-883C-4159-966D-7CEF8ED53DD3}" type="slidenum">
              <a:rPr lang="en-US" smtClean="0"/>
              <a:t>8</a:t>
            </a:fld>
            <a:endParaRPr lang="en-US"/>
          </a:p>
        </p:txBody>
      </p:sp>
    </p:spTree>
    <p:extLst>
      <p:ext uri="{BB962C8B-B14F-4D97-AF65-F5344CB8AC3E}">
        <p14:creationId xmlns:p14="http://schemas.microsoft.com/office/powerpoint/2010/main" val="170050660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514350" indent="-514350">
              <a:buAutoNum type="arabicPeriod"/>
            </a:pPr>
            <a:r>
              <a:rPr lang="en-US" dirty="0"/>
              <a:t>Everyone can work!</a:t>
            </a:r>
          </a:p>
          <a:p>
            <a:pPr marL="514350" indent="-514350">
              <a:buAutoNum type="arabicPeriod"/>
            </a:pPr>
            <a:r>
              <a:rPr lang="en-US" dirty="0"/>
              <a:t>Work looks differently for everybody.</a:t>
            </a:r>
          </a:p>
          <a:p>
            <a:pPr marL="514350" indent="-514350">
              <a:buAutoNum type="arabicPeriod"/>
            </a:pPr>
            <a:r>
              <a:rPr lang="en-US" dirty="0"/>
              <a:t>Employment should be rooted in what your son or daughter wants to do</a:t>
            </a:r>
          </a:p>
        </p:txBody>
      </p:sp>
      <p:sp>
        <p:nvSpPr>
          <p:cNvPr id="2" name="Title 1"/>
          <p:cNvSpPr>
            <a:spLocks noGrp="1"/>
          </p:cNvSpPr>
          <p:nvPr>
            <p:ph type="title"/>
          </p:nvPr>
        </p:nvSpPr>
        <p:spPr/>
        <p:txBody>
          <a:bodyPr/>
          <a:lstStyle/>
          <a:p>
            <a:pPr algn="ctr"/>
            <a:r>
              <a:rPr lang="en-US" dirty="0"/>
              <a:t>Employment: Core Concepts</a:t>
            </a:r>
          </a:p>
        </p:txBody>
      </p:sp>
      <p:sp>
        <p:nvSpPr>
          <p:cNvPr id="4" name="Slide Number Placeholder 3">
            <a:extLst>
              <a:ext uri="{FF2B5EF4-FFF2-40B4-BE49-F238E27FC236}">
                <a16:creationId xmlns="" xmlns:a16="http://schemas.microsoft.com/office/drawing/2014/main" id="{68741E1B-65E0-7846-8E3B-DC8F5ECDFC2A}"/>
              </a:ext>
            </a:extLst>
          </p:cNvPr>
          <p:cNvSpPr>
            <a:spLocks noGrp="1"/>
          </p:cNvSpPr>
          <p:nvPr>
            <p:ph type="sldNum" sz="quarter" idx="12"/>
          </p:nvPr>
        </p:nvSpPr>
        <p:spPr/>
        <p:txBody>
          <a:bodyPr/>
          <a:lstStyle/>
          <a:p>
            <a:fld id="{D1DDEDF4-883C-4159-966D-7CEF8ED53DD3}" type="slidenum">
              <a:rPr lang="en-US" smtClean="0"/>
              <a:t>9</a:t>
            </a:fld>
            <a:endParaRPr lang="en-US"/>
          </a:p>
        </p:txBody>
      </p:sp>
    </p:spTree>
    <p:extLst>
      <p:ext uri="{BB962C8B-B14F-4D97-AF65-F5344CB8AC3E}">
        <p14:creationId xmlns:p14="http://schemas.microsoft.com/office/powerpoint/2010/main" val="205274603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6301</TotalTime>
  <Words>1138</Words>
  <Application>Microsoft Office PowerPoint</Application>
  <PresentationFormat>Widescreen</PresentationFormat>
  <Paragraphs>209</Paragraphs>
  <Slides>39</Slides>
  <Notes>4</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39</vt:i4>
      </vt:variant>
    </vt:vector>
  </HeadingPairs>
  <TitlesOfParts>
    <vt:vector size="42" baseType="lpstr">
      <vt:lpstr>Arial</vt:lpstr>
      <vt:lpstr>Calibri</vt:lpstr>
      <vt:lpstr>Office Theme</vt:lpstr>
      <vt:lpstr>A Future that Includes Employment:  A Workshop for Families</vt:lpstr>
      <vt:lpstr>Today’s Agenda</vt:lpstr>
      <vt:lpstr>WORKSHEET QUESTION 1</vt:lpstr>
      <vt:lpstr>Today, People with Disabilities…..</vt:lpstr>
      <vt:lpstr>But There is Still Work to Be Done….</vt:lpstr>
      <vt:lpstr>Employment = Equality of Opportunity</vt:lpstr>
      <vt:lpstr>Employment:  So Much Is Possible</vt:lpstr>
      <vt:lpstr>Understanding Current Efforts to Promote Employment Equality</vt:lpstr>
      <vt:lpstr>Employment: Core Concepts</vt:lpstr>
      <vt:lpstr>A New Path to Employment</vt:lpstr>
      <vt:lpstr>“Employment First”</vt:lpstr>
      <vt:lpstr>Why Should Your Son or Daughter Work?</vt:lpstr>
      <vt:lpstr>Seeing Your Son or  Daughter in a New Way</vt:lpstr>
      <vt:lpstr>What are “Expectations”? </vt:lpstr>
      <vt:lpstr>Where Do Low Expectations Come From?</vt:lpstr>
      <vt:lpstr>The Importance of Having High Expectations</vt:lpstr>
      <vt:lpstr>The Balancing Act</vt:lpstr>
      <vt:lpstr>Longer Runway</vt:lpstr>
      <vt:lpstr>What is Success?</vt:lpstr>
      <vt:lpstr>WORKSHEET QUESTION 2</vt:lpstr>
      <vt:lpstr>HELPFUL TOOL</vt:lpstr>
      <vt:lpstr>BUILDING A…</vt:lpstr>
      <vt:lpstr>Family Engagement Video</vt:lpstr>
      <vt:lpstr>Preparing for Employment Success</vt:lpstr>
      <vt:lpstr>The Power of Work Experiences</vt:lpstr>
      <vt:lpstr>Using Your Networks</vt:lpstr>
      <vt:lpstr>Building Responsibility</vt:lpstr>
      <vt:lpstr>School and Employment</vt:lpstr>
      <vt:lpstr>Discussing Your Concerns</vt:lpstr>
      <vt:lpstr>WORKSHEET QUESTION 3</vt:lpstr>
      <vt:lpstr>Myths about Employment</vt:lpstr>
      <vt:lpstr>Myths about Working &amp; Social Security Benefits</vt:lpstr>
      <vt:lpstr>Benefits Overview from an Expert</vt:lpstr>
      <vt:lpstr>WORKSHEET QUESTION 4</vt:lpstr>
      <vt:lpstr>Action Steps: Getting Started</vt:lpstr>
      <vt:lpstr>WORKSHEET QUESTION 5</vt:lpstr>
      <vt:lpstr>Takeaways</vt:lpstr>
      <vt:lpstr>Questions</vt:lpstr>
      <vt:lpstr>Contact Information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Future that Includes Employment: A Workshop for Families</dc:title>
  <dc:creator>Sean Roy</dc:creator>
  <cp:lastModifiedBy>Sean Roy</cp:lastModifiedBy>
  <cp:revision>92</cp:revision>
  <cp:lastPrinted>2018-09-10T02:07:06Z</cp:lastPrinted>
  <dcterms:created xsi:type="dcterms:W3CDTF">2018-09-06T20:26:57Z</dcterms:created>
  <dcterms:modified xsi:type="dcterms:W3CDTF">2018-11-05T20:58:56Z</dcterms:modified>
</cp:coreProperties>
</file>