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877" autoAdjust="0"/>
  </p:normalViewPr>
  <p:slideViewPr>
    <p:cSldViewPr snapToGrid="0">
      <p:cViewPr varScale="1">
        <p:scale>
          <a:sx n="67" d="100"/>
          <a:sy n="67" d="100"/>
        </p:scale>
        <p:origin x="82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6A7681-849E-475B-BE5F-C5E42A232C18}" type="datetimeFigureOut">
              <a:rPr lang="en-US" smtClean="0"/>
              <a:t>10/19/2020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11A3C6-8AEF-4E63-8A3C-3FA75C3ECE43}" type="slidenum">
              <a:rPr lang="en-US" smtClean="0"/>
              <a:t>‹#›</a:t>
            </a:fld>
            <a:endParaRPr lang="en-US"/>
          </a:p>
        </p:txBody>
      </p:sp>
    </p:spTree>
    <p:extLst>
      <p:ext uri="{BB962C8B-B14F-4D97-AF65-F5344CB8AC3E}">
        <p14:creationId xmlns:p14="http://schemas.microsoft.com/office/powerpoint/2010/main" val="187970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gcc01.safelinks.protection.outlook.com/?url=https%3A%2F%2Ftinyurl.com%2Fyy95bknc&amp;data=02%7C01%7CGroenM%40michigan.gov%7C869331d9ee27437f0d1808d7365ab051%7Cd5fb7087377742ad966a892ef47225d1%7C0%7C0%7C637037635437844821&amp;sdata=hil25kcGf%2FDVoYwQjfkj%2FfG5YqnEgdz%2FHEe%2FqtRwtn4%3D&amp;reserved=0"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www.chrt.org/publication/rising-cost-of-specialty-drugs-in-michigan-and-the-united-states-a-case-example-for-multiple-sclerosis/" TargetMode="External"/><Relationship Id="rId4" Type="http://schemas.openxmlformats.org/officeDocument/2006/relationships/hyperlink" Target="https://gcc01.safelinks.protection.outlook.com/?url=https%3A%2F%2Ftinyurl.com%2Fy7rbyduq&amp;data=02%7C01%7CGroenM%40michigan.gov%7C869331d9ee27437f0d1808d7365ab051%7Cd5fb7087377742ad966a892ef47225d1%7C0%7C0%7C637037635437854814&amp;sdata=x2FA9JZ3zdCodM46ms9Do937yPwm08EXA5m15jojG7A%3D&amp;reserved=0"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legislature.mi.gov/(S(k0tfa4mw301o4ku2pldi1lkh))/mileg.aspx?page=getobject&amp;objectname=2019-HB-4701&amp;query=on"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statnews.com/2019/02/19/supreme-court-declines-case-on-maryland-drug-price-gouging-law/"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Calibri" panose="020F0502020204030204" pitchFamily="34" charset="0"/>
              </a:rPr>
              <a:t>Many of the problems we face in health care – plans that cost too much, deductibles that are too high – are a result of significant increases in the cost of prescription. </a:t>
            </a:r>
            <a:r>
              <a:rPr lang="en-US" sz="1100" dirty="0">
                <a:effectLst/>
                <a:latin typeface="Calibri" panose="020F0502020204030204" pitchFamily="34" charset="0"/>
                <a:ea typeface="Calibri" panose="020F0502020204030204" pitchFamily="34" charset="0"/>
                <a:cs typeface="Times New Roman" panose="02020603050405020304" pitchFamily="18" charset="0"/>
              </a:rPr>
              <a:t>Prices for the most commonly prescribed drugs for older patients have increased at more than 10 times the rate of inflation within five years, and the average cost of prescription drugs increased nearly 60% between 2012 and 2017, while income increased only 11%.  </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Among Michigan residents ages 19-64, 32% stopped taking their medication as prescribed due to cost in 2017.  </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The prices of prescription drugs are already monopolizing household budgets and are continuing to rise. No one knows how pharmaceutical companies set drug prices. A Congressional investigation found that prices are set as high as pharmaceutical companies believe the market can bear before significant access restrictions would be imposed on patients.        </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Total hospital and health system drug spending increased on average 18.5 percent from fiscal years 2015 to 2017. The spending growth was not driven by higher utilization, but higher prices. Overall drug spending for BCBS members in Michigan has been increasing 10% each year since 2010, driven largely by the cost of specialty drugs. Brand-name drugs represent just 10 percent of U.S. prescriptions but nearly 80 percent of spending.</a:t>
            </a:r>
          </a:p>
          <a:p>
            <a:pPr marL="0" marR="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1200"/>
              </a:spcBef>
              <a:spcAft>
                <a:spcPts val="0"/>
              </a:spcAft>
            </a:pPr>
            <a:r>
              <a:rPr lang="en-US" sz="11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Key Points</a:t>
            </a:r>
            <a:endParaRPr lang="en-US" sz="16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r>
              <a:rPr lang="en-US" sz="1100" dirty="0">
                <a:solidFill>
                  <a:srgbClr val="000000"/>
                </a:solidFill>
                <a:effectLst/>
                <a:latin typeface="Calibri" panose="020F0502020204030204" pitchFamily="34" charset="0"/>
                <a:ea typeface="Arial Unicode MS"/>
                <a:cs typeface="Arial Unicode MS"/>
              </a:rPr>
              <a:t>Nearly 60% of Americans take at least one prescription drug – 90% of seniors do – so expensive drug prices impact many Michiganders.</a:t>
            </a:r>
            <a:endParaRPr lang="en-US" sz="1100" dirty="0">
              <a:solidFill>
                <a:srgbClr val="000000"/>
              </a:solidFill>
              <a:effectLst/>
              <a:latin typeface="Helvetica Neue"/>
              <a:ea typeface="Arial Unicode MS"/>
              <a:cs typeface="Arial Unicode MS"/>
            </a:endParaRPr>
          </a:p>
          <a:p>
            <a:pPr marL="171450" marR="0" lvl="0" indent="-171450">
              <a:spcBef>
                <a:spcPts val="0"/>
              </a:spcBef>
              <a:spcAft>
                <a:spcPts val="0"/>
              </a:spcAft>
              <a:buFont typeface="Arial" panose="020B0604020202020204" pitchFamily="34" charset="0"/>
              <a:buChar char="•"/>
              <a:tabLst>
                <a:tab pos="457200" algn="l"/>
              </a:tabLst>
            </a:pPr>
            <a:r>
              <a:rPr lang="en-US" sz="1100" dirty="0">
                <a:solidFill>
                  <a:srgbClr val="000000"/>
                </a:solidFill>
                <a:effectLst/>
                <a:latin typeface="Calibri" panose="020F0502020204030204" pitchFamily="34" charset="0"/>
                <a:ea typeface="Arial Unicode MS"/>
                <a:cs typeface="Arial Unicode MS"/>
              </a:rPr>
              <a:t>Specialty drugs are the number one driver of prescription drug costs. </a:t>
            </a:r>
          </a:p>
          <a:p>
            <a:pPr marL="628650" marR="0" lvl="1" indent="-171450">
              <a:spcBef>
                <a:spcPts val="0"/>
              </a:spcBef>
              <a:spcAft>
                <a:spcPts val="0"/>
              </a:spcAft>
              <a:buFont typeface="Arial" panose="020B0604020202020204" pitchFamily="34" charset="0"/>
              <a:buChar char="•"/>
              <a:tabLst>
                <a:tab pos="457200" algn="l"/>
              </a:tabLst>
            </a:pPr>
            <a:r>
              <a:rPr lang="en-US" sz="1100" dirty="0">
                <a:solidFill>
                  <a:srgbClr val="000000"/>
                </a:solidFill>
                <a:effectLst/>
                <a:latin typeface="Calibri" panose="020F0502020204030204" pitchFamily="34" charset="0"/>
                <a:ea typeface="Arial Unicode MS"/>
                <a:cs typeface="Arial Unicode MS"/>
              </a:rPr>
              <a:t>Specialty drug spending is expected to quadruple by 2022; making up nearly 66% of all medication costs – and these new drugs cost between $450,000-$850,000.</a:t>
            </a:r>
          </a:p>
          <a:p>
            <a:pPr marL="628650" marR="0" lvl="1" indent="-171450">
              <a:spcBef>
                <a:spcPts val="0"/>
              </a:spcBef>
              <a:spcAft>
                <a:spcPts val="0"/>
              </a:spcAft>
              <a:buFont typeface="Arial" panose="020B0604020202020204" pitchFamily="34" charset="0"/>
              <a:buChar char="•"/>
              <a:tabLst>
                <a:tab pos="457200" algn="l"/>
              </a:tabLst>
            </a:pPr>
            <a:r>
              <a:rPr lang="en-US" sz="1100" dirty="0">
                <a:effectLst/>
                <a:latin typeface="Calibri" panose="020F0502020204030204" pitchFamily="34" charset="0"/>
                <a:ea typeface="Calibri" panose="020F0502020204030204" pitchFamily="34" charset="0"/>
                <a:cs typeface="Calibri" panose="020F0502020204030204" pitchFamily="34" charset="0"/>
              </a:rPr>
              <a:t>Specialty drug prices climbed from 14 percent of total drug spending in Michigan in 2011 to 22 percent just three years later, a 42 percent increase</a:t>
            </a:r>
          </a:p>
          <a:p>
            <a:pPr marL="628650" marR="0" lvl="1" indent="-171450">
              <a:spcBef>
                <a:spcPts val="0"/>
              </a:spcBef>
              <a:spcAft>
                <a:spcPts val="0"/>
              </a:spcAft>
              <a:buFont typeface="Arial" panose="020B0604020202020204" pitchFamily="34" charset="0"/>
              <a:buChar char="•"/>
              <a:tabLst>
                <a:tab pos="457200" algn="l"/>
              </a:tabLst>
            </a:pPr>
            <a:r>
              <a:rPr lang="en-US" sz="1100" dirty="0">
                <a:solidFill>
                  <a:srgbClr val="000000"/>
                </a:solidFill>
                <a:effectLst/>
                <a:latin typeface="Calibri" panose="020F0502020204030204" pitchFamily="34" charset="0"/>
                <a:ea typeface="Arial Unicode MS"/>
                <a:cs typeface="Arial Unicode MS"/>
              </a:rPr>
              <a:t>Studies show that marketing and advertising make up over 30% of drug costs, while R&amp;D for new medicines makes up just 17%. </a:t>
            </a:r>
            <a:endParaRPr lang="en-US" sz="1100" dirty="0">
              <a:solidFill>
                <a:srgbClr val="000000"/>
              </a:solidFill>
              <a:effectLst/>
              <a:latin typeface="Helvetica Neue"/>
              <a:ea typeface="Arial Unicode MS"/>
              <a:cs typeface="Arial Unicode MS"/>
            </a:endParaRPr>
          </a:p>
          <a:p>
            <a:pPr marL="628650" marR="0" lvl="1" indent="-171450">
              <a:spcBef>
                <a:spcPts val="0"/>
              </a:spcBef>
              <a:spcAft>
                <a:spcPts val="0"/>
              </a:spcAft>
              <a:buFont typeface="Arial" panose="020B0604020202020204" pitchFamily="34" charset="0"/>
              <a:buChar char="•"/>
              <a:tabLst>
                <a:tab pos="457200" algn="l"/>
              </a:tabLst>
            </a:pPr>
            <a:r>
              <a:rPr lang="en-US" sz="1100" dirty="0">
                <a:solidFill>
                  <a:srgbClr val="000000"/>
                </a:solidFill>
                <a:effectLst/>
                <a:latin typeface="Calibri" panose="020F0502020204030204" pitchFamily="34" charset="0"/>
                <a:ea typeface="Arial Unicode MS"/>
                <a:cs typeface="Arial Unicode MS"/>
              </a:rPr>
              <a:t>The federal government provides roadblocks to competition (patent “exclusivity”). There are over 100 brand name drugs that won’t have a money-saving generic available anytime soon – some even as late as 2029. </a:t>
            </a:r>
            <a:endParaRPr lang="en-US" sz="1100" dirty="0">
              <a:solidFill>
                <a:srgbClr val="000000"/>
              </a:solidFill>
              <a:effectLst/>
              <a:latin typeface="Helvetica Neue"/>
              <a:ea typeface="Arial Unicode MS"/>
              <a:cs typeface="Arial Unicode MS"/>
            </a:endParaRPr>
          </a:p>
          <a:p>
            <a:endParaRPr lang="en-US" dirty="0"/>
          </a:p>
        </p:txBody>
      </p:sp>
      <p:sp>
        <p:nvSpPr>
          <p:cNvPr id="4" name="Slide Number Placeholder 3"/>
          <p:cNvSpPr>
            <a:spLocks noGrp="1"/>
          </p:cNvSpPr>
          <p:nvPr>
            <p:ph type="sldNum" sz="quarter" idx="5"/>
          </p:nvPr>
        </p:nvSpPr>
        <p:spPr/>
        <p:txBody>
          <a:bodyPr/>
          <a:lstStyle/>
          <a:p>
            <a:fld id="{6711A3C6-8AEF-4E63-8A3C-3FA75C3ECE43}" type="slidenum">
              <a:rPr lang="en-US" smtClean="0"/>
              <a:t>2</a:t>
            </a:fld>
            <a:endParaRPr lang="en-US"/>
          </a:p>
        </p:txBody>
      </p:sp>
    </p:spTree>
    <p:extLst>
      <p:ext uri="{BB962C8B-B14F-4D97-AF65-F5344CB8AC3E}">
        <p14:creationId xmlns:p14="http://schemas.microsoft.com/office/powerpoint/2010/main" val="3845551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1200"/>
              </a:spcBef>
              <a:spcAft>
                <a:spcPts val="8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The goal of drug transparency legislation is to understand the factors driving the continuous drug price increases and the high annual costs of certain drugs. </a:t>
            </a:r>
            <a:r>
              <a:rPr lang="en-US" sz="1100" dirty="0">
                <a:solidFill>
                  <a:srgbClr val="262727"/>
                </a:solidFill>
                <a:effectLst/>
                <a:latin typeface="Calibri" panose="020F0502020204030204" pitchFamily="34" charset="0"/>
                <a:ea typeface="Calibri" panose="020F0502020204030204" pitchFamily="34" charset="0"/>
                <a:cs typeface="Calibri" panose="020F0502020204030204" pitchFamily="34" charset="0"/>
              </a:rPr>
              <a:t>Transparency laws create public pressure to demand explanations for price increases and may open the door for action to address unjustifiable price increases, such as anti-price-gouging laws and drug rate-setting commissions.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spcBef>
                <a:spcPts val="0"/>
              </a:spcBef>
              <a:spcAft>
                <a:spcPts val="0"/>
              </a:spcAft>
            </a:pPr>
            <a:r>
              <a:rPr lang="en-US" sz="1100" dirty="0">
                <a:effectLst/>
                <a:latin typeface="Calibri" panose="020F0502020204030204" pitchFamily="34" charset="0"/>
                <a:ea typeface="Times New Roman" panose="02020603050405020304" pitchFamily="18" charset="0"/>
              </a:rPr>
              <a:t>Transparency legislation will likely be the easiest legislative lift. Several prescription drug transparency bills have been introduced over the last few sessions. </a:t>
            </a:r>
            <a:r>
              <a:rPr lang="en-US" sz="1100" dirty="0">
                <a:solidFill>
                  <a:srgbClr val="000000"/>
                </a:solidFill>
                <a:effectLst/>
                <a:latin typeface="Calibri" panose="020F0502020204030204" pitchFamily="34" charset="0"/>
                <a:ea typeface="Times New Roman" panose="02020603050405020304" pitchFamily="18" charset="0"/>
              </a:rPr>
              <a:t>None of these proposals regulate or limit the price a pharmaceutical company can charge, require approval of a drug price, or limit the profits a drug company can earn. </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States have created substantial fines and regulations to ensure compliance under transparency laws. Nevada recently fined 21 pharmaceutical companies $17.4 million for failing to submit a report explaining recent, significant price hikes to essential diabetes drugs.</a:t>
            </a:r>
          </a:p>
          <a:p>
            <a:pPr marL="0" marR="0" lvl="0" indent="0">
              <a:lnSpc>
                <a:spcPct val="107000"/>
              </a:lnSpc>
              <a:spcBef>
                <a:spcPts val="0"/>
              </a:spcBef>
              <a:spcAft>
                <a:spcPts val="0"/>
              </a:spcAft>
              <a:buFont typeface="+mj-lt"/>
              <a:buNone/>
            </a:pPr>
            <a:endParaRPr lang="en-US" sz="1100" b="0" u="none"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Calibri" panose="020F0502020204030204" pitchFamily="34" charset="0"/>
                <a:cs typeface="Calibri" panose="020F0502020204030204" pitchFamily="34" charset="0"/>
              </a:rPr>
              <a:t>Disclose certain cost information</a:t>
            </a:r>
            <a:endParaRPr lang="en-US" sz="1100" b="1" u="sng" dirty="0">
              <a:solidFill>
                <a:srgbClr val="0079BF"/>
              </a:solidFill>
              <a:effectLst/>
              <a:latin typeface="Calibri" panose="020F0502020204030204" pitchFamily="34" charset="0"/>
              <a:ea typeface="Calibri" panose="020F0502020204030204" pitchFamily="34" charset="0"/>
              <a:cs typeface="Calibri" panose="020F0502020204030204" pitchFamily="34"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Total cost of manufacturing</a:t>
            </a:r>
            <a:r>
              <a:rPr lang="en-US" sz="1100" dirty="0">
                <a:solidFill>
                  <a:srgbClr val="0079BF"/>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a:solidFill>
                <a:srgbClr val="0079BF"/>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R&amp;D costs</a:t>
            </a:r>
            <a:r>
              <a:rPr lang="en-US" sz="1100" dirty="0">
                <a:solidFill>
                  <a:srgbClr val="0079BF"/>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a:solidFill>
                <a:srgbClr val="0079BF"/>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Clinical trial costs paid by the manufacturer </a:t>
            </a:r>
            <a:r>
              <a:rPr lang="en-US" sz="1100" dirty="0">
                <a:solidFill>
                  <a:srgbClr val="0079BF"/>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a:solidFill>
                <a:srgbClr val="0079BF"/>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All marketing costs – including advertising and educational materials </a:t>
            </a:r>
            <a:r>
              <a:rPr lang="en-US" sz="1100" dirty="0">
                <a:solidFill>
                  <a:srgbClr val="0079BF"/>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a:solidFill>
                <a:srgbClr val="0079BF"/>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Costs associated with coupons, discounts, and rebates </a:t>
            </a:r>
            <a:br>
              <a:rPr lang="en-US" sz="1100" dirty="0">
                <a:effectLst/>
                <a:latin typeface="Calibri" panose="020F0502020204030204" pitchFamily="34" charset="0"/>
                <a:ea typeface="Calibri" panose="020F0502020204030204" pitchFamily="34" charset="0"/>
                <a:cs typeface="Calibri" panose="020F0502020204030204" pitchFamily="34" charset="0"/>
              </a:rPr>
            </a:br>
            <a:endParaRPr lang="en-US" sz="1100" dirty="0">
              <a:solidFill>
                <a:srgbClr val="0079BF"/>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Calibri" panose="020F0502020204030204" pitchFamily="34" charset="0"/>
                <a:cs typeface="Calibri" panose="020F0502020204030204" pitchFamily="34" charset="0"/>
              </a:rPr>
              <a:t>Require notification of price increases</a:t>
            </a:r>
            <a:endParaRPr lang="en-US" sz="11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Require drug companies to notify elected officials, insurers, employers, and the public of the price of new drug before it comes to market and about upcoming price increases – no overnight, surprise price hikes.</a:t>
            </a:r>
            <a:r>
              <a:rPr lang="en-US" sz="1100" dirty="0">
                <a:effectLst/>
                <a:latin typeface="Calibri" panose="020F0502020204030204" pitchFamily="34" charset="0"/>
                <a:ea typeface="Calibri" panose="020F0502020204030204" pitchFamily="34" charset="0"/>
                <a:cs typeface="Calibri" panose="020F0502020204030204" pitchFamily="34" charset="0"/>
              </a:rPr>
              <a:t> </a:t>
            </a:r>
          </a:p>
          <a:p>
            <a:pPr marL="457200" marR="0" lvl="1" indent="0">
              <a:lnSpc>
                <a:spcPct val="107000"/>
              </a:lnSpc>
              <a:spcBef>
                <a:spcPts val="0"/>
              </a:spcBef>
              <a:spcAft>
                <a:spcPts val="0"/>
              </a:spcAft>
              <a:buFont typeface="Arial" panose="020B0604020202020204" pitchFamily="34" charset="0"/>
              <a:buNone/>
            </a:pPr>
            <a:endParaRPr lang="en-US" sz="1100" b="0" u="none"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Calibri" panose="020F0502020204030204" pitchFamily="34" charset="0"/>
                <a:cs typeface="Calibri" panose="020F0502020204030204" pitchFamily="34" charset="0"/>
              </a:rPr>
              <a:t>Require prescriber price awareness</a:t>
            </a:r>
            <a:endParaRPr lang="en-US" sz="1200" b="1" u="sng" dirty="0">
              <a:effectLst/>
              <a:latin typeface="Calibri" panose="020F0502020204030204" pitchFamily="34" charset="0"/>
              <a:ea typeface="Calibri" panose="020F0502020204030204" pitchFamily="34" charset="0"/>
              <a:cs typeface="Calibri" panose="020F0502020204030204" pitchFamily="34"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Require anyone providing educational or marketing materials about a prescription drugs to a prescriber to also provide cost information about the drug, including the average cost of a 30-day supply.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1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Legislation Introduced: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HB 4154 (Vaupel) is a limited transparency bill that targets specialty drugs over $10,000 and is supported in concept by stakeholders. BCBS is interested in it moving this session.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b="1" i="1" dirty="0">
                <a:effectLst/>
                <a:latin typeface="Calibri" panose="020F0502020204030204" pitchFamily="34" charset="0"/>
                <a:ea typeface="Calibri" panose="020F0502020204030204" pitchFamily="34" charset="0"/>
                <a:cs typeface="Times New Roman" panose="02020603050405020304" pitchFamily="18" charset="0"/>
              </a:rPr>
              <a:t>Stakeholder Positions (in concept):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Support Transparency: BCBS,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MAHP</a:t>
            </a:r>
            <a:r>
              <a:rPr lang="en-US" sz="1100" dirty="0">
                <a:effectLst/>
                <a:latin typeface="Calibri" panose="020F0502020204030204" pitchFamily="34" charset="0"/>
                <a:ea typeface="Calibri" panose="020F0502020204030204" pitchFamily="34" charset="0"/>
                <a:cs typeface="Times New Roman" panose="02020603050405020304" pitchFamily="18" charset="0"/>
              </a:rPr>
              <a:t>, health plans, hospitals, AARP, pharmacists</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Oppose Transparency: Drug companies</a:t>
            </a:r>
          </a:p>
          <a:p>
            <a:endParaRPr lang="en-US" dirty="0"/>
          </a:p>
        </p:txBody>
      </p:sp>
      <p:sp>
        <p:nvSpPr>
          <p:cNvPr id="4" name="Slide Number Placeholder 3"/>
          <p:cNvSpPr>
            <a:spLocks noGrp="1"/>
          </p:cNvSpPr>
          <p:nvPr>
            <p:ph type="sldNum" sz="quarter" idx="5"/>
          </p:nvPr>
        </p:nvSpPr>
        <p:spPr/>
        <p:txBody>
          <a:bodyPr/>
          <a:lstStyle/>
          <a:p>
            <a:fld id="{6711A3C6-8AEF-4E63-8A3C-3FA75C3ECE43}" type="slidenum">
              <a:rPr lang="en-US" smtClean="0"/>
              <a:t>3</a:t>
            </a:fld>
            <a:endParaRPr lang="en-US"/>
          </a:p>
        </p:txBody>
      </p:sp>
    </p:spTree>
    <p:extLst>
      <p:ext uri="{BB962C8B-B14F-4D97-AF65-F5344CB8AC3E}">
        <p14:creationId xmlns:p14="http://schemas.microsoft.com/office/powerpoint/2010/main" val="3043677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Increased regulation will hold drug companies and pharmacy benefit managers accountable for the unfair practices that make consumers pay more. </a:t>
            </a:r>
            <a:endParaRPr lang="en-US" sz="12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US" sz="1100" b="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Times New Roman" panose="02020603050405020304" pitchFamily="18" charset="0"/>
                <a:cs typeface="Times New Roman" panose="02020603050405020304" pitchFamily="18" charset="0"/>
              </a:rPr>
              <a:t>Pharmacy Benefit Manager Licensing</a:t>
            </a:r>
            <a:r>
              <a:rPr lang="en-US" sz="1100" b="0" u="none"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In 2018, 21 states passed 32 bills to shed light on the opaque business practices of pharmacy benefit managers (</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PBMs</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also known as the middlemen between insurers and pharmacies.</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Establish a fiduciary relationship between the </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PBM</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and insurer. It’s helpful to think of this relationship like a relator selling a house – they get a larger commission if you pay more, but they are still legally required to get you a better deal. </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Prohibit spread pricing. Spread pricing is when the </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PMB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reimburses the pharmacy for less than they charge the insurer and pocket the rest. </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Require pharmacies charge consumers the lowest cost.</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Require rebates and coupons savings be passed on to the consumer. </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If health insurers use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PBMs</a:t>
            </a:r>
            <a:r>
              <a:rPr lang="en-US" sz="1100" dirty="0">
                <a:effectLst/>
                <a:latin typeface="Calibri" panose="020F0502020204030204" pitchFamily="34" charset="0"/>
                <a:ea typeface="Calibri" panose="020F0502020204030204" pitchFamily="34" charset="0"/>
                <a:cs typeface="Times New Roman" panose="02020603050405020304" pitchFamily="18" charset="0"/>
              </a:rPr>
              <a:t> to manage their prescription drug benefits, make the insurer responsible for monitoring all activities performed by its contracted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HB 4155 (Vaupel) to license and regulate </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PBMs</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fontAlgn="base">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License Pharmaceutical Sales Representatives</a:t>
            </a:r>
            <a:r>
              <a:rPr lang="en-US" sz="1100" dirty="0">
                <a:effectLst/>
                <a:latin typeface="Calibri" panose="020F0502020204030204" pitchFamily="34" charset="0"/>
                <a:ea typeface="Calibri" panose="020F0502020204030204" pitchFamily="34" charset="0"/>
                <a:cs typeface="Times New Roman" panose="02020603050405020304" pitchFamily="18" charset="0"/>
              </a:rPr>
              <a:t> : Pharmaceutical companies spend more money on medical education visits to doctor’s offices than direct-to-consumer advertisements or research and development. These interactions can be beneficial, yet a recent study shows that these relationships and incentives impact drug prescription practices.</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License fee, continuing education, and disclosure requirements. </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Provide the wholesale acquisition cost of the drug.</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Require drug reps to provide educational materials and the name and acquisition cost of at least three generic drugs (if available). </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Report health care professionals they contacted, how many free samples they provided, any expenses incurred educating medical offices, how many physicians were compensated, etc.</a:t>
            </a:r>
          </a:p>
          <a:p>
            <a:pPr marL="91440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171450" marR="0" lvl="0" indent="-171450" fontAlgn="base">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Times New Roman" panose="02020603050405020304" pitchFamily="18" charset="0"/>
                <a:cs typeface="Times New Roman" panose="02020603050405020304" pitchFamily="18" charset="0"/>
              </a:rPr>
              <a:t>Repeal Drug Industry Immunity Law</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Michigan is the only state in the country that gives pharmaceutical companies complete immunity from prosecution. Michigan citizens have virtually no legal recourse when a dangerous drug causes sickness or death and drug companies are not held accountable. </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High payout settlement drug suits include: </a:t>
            </a:r>
            <a:r>
              <a:rPr lang="en-US" sz="850" baseline="30000" dirty="0">
                <a:effectLst/>
                <a:latin typeface="Calibri" panose="020F0502020204030204" pitchFamily="34" charset="0"/>
                <a:ea typeface="Times New Roman" panose="02020603050405020304" pitchFamily="18" charset="0"/>
                <a:cs typeface="Times New Roman" panose="02020603050405020304" pitchFamily="18" charset="0"/>
              </a:rPr>
              <a:t>iii</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GlaxoSmithKline, $3 billion (2012)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Pfizer, $2.3 billion (2009)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Johnson &amp; Johnson, $2.2 billion (2013)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Abbot Labs, $1.5 billion (2012)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Eli Lilly &amp; Company, $1.415 billion (2009)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TAP Pharmaceuticals, $875 million (2001)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Amgen, $762 million (2012) </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050" dirty="0">
                <a:effectLst/>
                <a:latin typeface="Calibri" panose="020F0502020204030204" pitchFamily="34" charset="0"/>
                <a:ea typeface="Times New Roman" panose="02020603050405020304" pitchFamily="18" charset="0"/>
                <a:cs typeface="Times New Roman" panose="02020603050405020304" pitchFamily="18" charset="0"/>
              </a:rPr>
              <a:t>GlaxoSmithKline, $750 million (2010)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br>
              <a:rPr lang="en-US" sz="1100" dirty="0">
                <a:effectLst/>
                <a:latin typeface="Calibri" panose="020F0502020204030204" pitchFamily="34" charset="0"/>
                <a:ea typeface="Calibri" panose="020F0502020204030204" pitchFamily="34" charset="0"/>
                <a:cs typeface="Times New Roman" panose="02020603050405020304" pitchFamily="18" charset="0"/>
              </a:rPr>
            </a:b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100" b="1" i="1" dirty="0">
                <a:effectLst/>
                <a:latin typeface="Calibri" panose="020F0502020204030204" pitchFamily="34" charset="0"/>
                <a:ea typeface="Calibri" panose="020F0502020204030204" pitchFamily="34" charset="0"/>
                <a:cs typeface="Times New Roman" panose="02020603050405020304" pitchFamily="18" charset="0"/>
              </a:rPr>
              <a:t>Stakeholder Positions (in concept):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Support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a:t>
            </a:r>
            <a:r>
              <a:rPr lang="en-US" sz="1100" dirty="0">
                <a:effectLst/>
                <a:latin typeface="Calibri" panose="020F0502020204030204" pitchFamily="34" charset="0"/>
                <a:ea typeface="Calibri" panose="020F0502020204030204" pitchFamily="34" charset="0"/>
                <a:cs typeface="Times New Roman" panose="02020603050405020304" pitchFamily="18" charset="0"/>
              </a:rPr>
              <a:t> Regulation: Meijer, Pharmacists, Health Plans that do not own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PBMs</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Oppose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a:t>
            </a:r>
            <a:r>
              <a:rPr lang="en-US" sz="1100" dirty="0">
                <a:effectLst/>
                <a:latin typeface="Calibri" panose="020F0502020204030204" pitchFamily="34" charset="0"/>
                <a:ea typeface="Calibri" panose="020F0502020204030204" pitchFamily="34" charset="0"/>
                <a:cs typeface="Times New Roman" panose="02020603050405020304" pitchFamily="18" charset="0"/>
              </a:rPr>
              <a:t> Regulation: Pharmacy Benefit Managers, UnitedHealth understands that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a:t>
            </a:r>
            <a:r>
              <a:rPr lang="en-US" sz="1100" dirty="0">
                <a:effectLst/>
                <a:latin typeface="Calibri" panose="020F0502020204030204" pitchFamily="34" charset="0"/>
                <a:ea typeface="Calibri" panose="020F0502020204030204" pitchFamily="34" charset="0"/>
                <a:cs typeface="Times New Roman" panose="02020603050405020304" pitchFamily="18" charset="0"/>
              </a:rPr>
              <a:t> regulation is the direction the country is moving in and is willing to come to the table on this issue.</a:t>
            </a:r>
          </a:p>
          <a:p>
            <a:pPr marL="742950" marR="0" lvl="1" indent="-285750">
              <a:lnSpc>
                <a:spcPct val="107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Caremark, owned by CVS Health / Aetna</a:t>
            </a:r>
          </a:p>
          <a:p>
            <a:pPr marL="742950" marR="0" lvl="1" indent="-285750">
              <a:lnSpc>
                <a:spcPct val="107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Express Scripts, owned by Cigna</a:t>
            </a:r>
          </a:p>
          <a:p>
            <a:pPr marL="742950" marR="0" lvl="1" indent="-285750">
              <a:lnSpc>
                <a:spcPct val="107000"/>
              </a:lnSpc>
              <a:spcBef>
                <a:spcPts val="0"/>
              </a:spcBef>
              <a:spcAft>
                <a:spcPts val="800"/>
              </a:spcAft>
              <a:buFont typeface="Courier New" panose="02070309020205020404" pitchFamily="49" charset="0"/>
              <a:buChar char="o"/>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OptumRX</a:t>
            </a:r>
            <a:r>
              <a:rPr lang="en-US" sz="1100" dirty="0">
                <a:effectLst/>
                <a:latin typeface="Calibri" panose="020F0502020204030204" pitchFamily="34" charset="0"/>
                <a:ea typeface="Calibri" panose="020F0502020204030204" pitchFamily="34" charset="0"/>
                <a:cs typeface="Times New Roman" panose="02020603050405020304" pitchFamily="18" charset="0"/>
              </a:rPr>
              <a:t>, owned by UnitedHealth</a:t>
            </a:r>
          </a:p>
          <a:p>
            <a:endParaRPr lang="en-US" dirty="0"/>
          </a:p>
        </p:txBody>
      </p:sp>
      <p:sp>
        <p:nvSpPr>
          <p:cNvPr id="4" name="Slide Number Placeholder 3"/>
          <p:cNvSpPr>
            <a:spLocks noGrp="1"/>
          </p:cNvSpPr>
          <p:nvPr>
            <p:ph type="sldNum" sz="quarter" idx="5"/>
          </p:nvPr>
        </p:nvSpPr>
        <p:spPr/>
        <p:txBody>
          <a:bodyPr/>
          <a:lstStyle/>
          <a:p>
            <a:fld id="{6711A3C6-8AEF-4E63-8A3C-3FA75C3ECE43}" type="slidenum">
              <a:rPr lang="en-US" smtClean="0"/>
              <a:t>4</a:t>
            </a:fld>
            <a:endParaRPr lang="en-US"/>
          </a:p>
        </p:txBody>
      </p:sp>
    </p:spTree>
    <p:extLst>
      <p:ext uri="{BB962C8B-B14F-4D97-AF65-F5344CB8AC3E}">
        <p14:creationId xmlns:p14="http://schemas.microsoft.com/office/powerpoint/2010/main" val="613371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fontAlgn="base">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Larger actions like wholesale importation and public production increase the supply and peoples assess to prescription medications.</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800" b="1" u="sng" dirty="0">
                <a:effectLst/>
                <a:latin typeface="Calibri" panose="020F0502020204030204" pitchFamily="34" charset="0"/>
                <a:ea typeface="Times New Roman" panose="02020603050405020304" pitchFamily="18" charset="0"/>
                <a:cs typeface="Times New Roman" panose="02020603050405020304" pitchFamily="18" charset="0"/>
              </a:rPr>
              <a:t>Importation from Canada</a:t>
            </a:r>
            <a:r>
              <a:rPr lang="en-US" sz="1800" dirty="0">
                <a:effectLst/>
                <a:latin typeface="Calibri" panose="020F0502020204030204" pitchFamily="34" charset="0"/>
                <a:ea typeface="Calibri" panose="020F0502020204030204" pitchFamily="34" charset="0"/>
                <a:cs typeface="Calibri" panose="020F0502020204030204" pitchFamily="34" charset="0"/>
              </a:rPr>
              <a:t>: Florida recently became the 4</a:t>
            </a:r>
            <a:r>
              <a:rPr lang="en-US" sz="1800" baseline="30000" dirty="0">
                <a:effectLst/>
                <a:latin typeface="Calibri" panose="020F0502020204030204" pitchFamily="34" charset="0"/>
                <a:ea typeface="Calibri" panose="020F0502020204030204" pitchFamily="34" charset="0"/>
                <a:cs typeface="Calibri" panose="020F0502020204030204" pitchFamily="34" charset="0"/>
              </a:rPr>
              <a:t>th</a:t>
            </a:r>
            <a:r>
              <a:rPr lang="en-US" sz="1800" dirty="0">
                <a:effectLst/>
                <a:latin typeface="Calibri" panose="020F0502020204030204" pitchFamily="34" charset="0"/>
                <a:ea typeface="Calibri" panose="020F0502020204030204" pitchFamily="34" charset="0"/>
                <a:cs typeface="Calibri" panose="020F0502020204030204" pitchFamily="34" charset="0"/>
              </a:rPr>
              <a:t> state to pass a wholesale importation law (VT, CO, ME) and Governor DeSantis claims he has agreement with the Trump administration for federal approval. Michigan could follow and pass an importation law, but it would require final HHS approval.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Buying from a Canadian pharmacy could save Americans between 20 to 80 percent.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Senator Stabenow has been working on this issue for years and has federal legislation.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There are significant concerns about if Canada will allow these agreements and if the supply available in Canada could cover the demand in the US.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200150" marR="0" lvl="2"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HB 5107 (Camilleri)</a:t>
            </a:r>
          </a:p>
          <a:p>
            <a:pPr marL="1200150" marR="0" lvl="2"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HB 4978/4979 (Brann)</a:t>
            </a:r>
          </a:p>
          <a:p>
            <a:pPr marL="1200150" marR="0" lvl="2"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SB 525 (Johnson)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marR="0" lvl="0" indent="-285750">
              <a:lnSpc>
                <a:spcPct val="107000"/>
              </a:lnSpc>
              <a:spcBef>
                <a:spcPts val="0"/>
              </a:spcBef>
              <a:spcAft>
                <a:spcPts val="800"/>
              </a:spcAft>
              <a:buFont typeface="Arial" panose="020B0604020202020204" pitchFamily="34" charset="0"/>
              <a:buChar char="•"/>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Public Production</a:t>
            </a:r>
            <a:r>
              <a:rPr lang="en-US" sz="1800" dirty="0">
                <a:effectLst/>
                <a:latin typeface="Calibri" panose="020F0502020204030204" pitchFamily="34" charset="0"/>
                <a:ea typeface="Calibri" panose="020F0502020204030204" pitchFamily="34" charset="0"/>
                <a:cs typeface="Calibri" panose="020F0502020204030204" pitchFamily="34" charset="0"/>
              </a:rPr>
              <a:t>: While the path to producing and selling insulin could take many years, openly developing and studying the idea could shift drug prices. If Michigan, or a public institution in Michigan, were to publicly produce drugs, they could be sold to Medicaid, other states, and on the private insurance market. Michigan would need to produce through a corporation, quasi-public corporation like the </a:t>
            </a:r>
            <a:r>
              <a:rPr lang="en-US" sz="1800" dirty="0" err="1">
                <a:effectLst/>
                <a:latin typeface="Calibri" panose="020F0502020204030204" pitchFamily="34" charset="0"/>
                <a:ea typeface="Calibri" panose="020F0502020204030204" pitchFamily="34" charset="0"/>
                <a:cs typeface="Calibri" panose="020F0502020204030204" pitchFamily="34" charset="0"/>
              </a:rPr>
              <a:t>MEDC</a:t>
            </a:r>
            <a:r>
              <a:rPr lang="en-US" sz="1800" dirty="0">
                <a:effectLst/>
                <a:latin typeface="Calibri" panose="020F0502020204030204" pitchFamily="34" charset="0"/>
                <a:ea typeface="Calibri" panose="020F0502020204030204" pitchFamily="34" charset="0"/>
                <a:cs typeface="Calibri" panose="020F0502020204030204" pitchFamily="34" charset="0"/>
              </a:rPr>
              <a:t>, or with a public university. </a:t>
            </a:r>
            <a:br>
              <a:rPr lang="en-US" sz="1800" dirty="0">
                <a:effectLst/>
                <a:latin typeface="Calibri" panose="020F0502020204030204" pitchFamily="34" charset="0"/>
                <a:ea typeface="Calibri" panose="020F0502020204030204" pitchFamily="34" charset="0"/>
                <a:cs typeface="Calibri" panose="020F0502020204030204" pitchFamily="34"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800" b="1" u="sng" dirty="0">
                <a:effectLst/>
                <a:latin typeface="Calibri" panose="020F0502020204030204" pitchFamily="34" charset="0"/>
                <a:ea typeface="Calibri" panose="020F0502020204030204" pitchFamily="34" charset="0"/>
                <a:cs typeface="Calibri" panose="020F0502020204030204" pitchFamily="34" charset="0"/>
              </a:rPr>
              <a:t>Challenge monopoly power</a:t>
            </a:r>
            <a:r>
              <a:rPr lang="en-US" sz="1800" dirty="0">
                <a:effectLst/>
                <a:latin typeface="Calibri" panose="020F0502020204030204" pitchFamily="34" charset="0"/>
                <a:ea typeface="Calibri" panose="020F0502020204030204" pitchFamily="34" charset="0"/>
                <a:cs typeface="Calibri" panose="020F0502020204030204" pitchFamily="34" charset="0"/>
              </a:rPr>
              <a:t> (DHHS &amp; MDOC recently partnered to do this for Hep C): One recent example of a state successfully challenging monopoly power is Louisiana. Louisiana’s Secretary of Health started publicly considering a request to the federal government to use patents on hepatitis C meds. Gilead, the manufacturer, came to the table and negotiated a pretty good deal for the public - the “</a:t>
            </a:r>
            <a:r>
              <a:rPr lang="en-US"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Netflix” model</a:t>
            </a:r>
            <a:r>
              <a:rPr lang="en-US" sz="1800" dirty="0">
                <a:effectLst/>
                <a:latin typeface="Calibri" panose="020F0502020204030204" pitchFamily="34" charset="0"/>
                <a:ea typeface="Calibri" panose="020F0502020204030204" pitchFamily="34" charset="0"/>
                <a:cs typeface="Calibri" panose="020F0502020204030204" pitchFamily="34" charset="0"/>
              </a:rPr>
              <a:t>, in which state pays a fixed amount for unlimited treatment.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a:t>
            </a:r>
            <a:r>
              <a:rPr lang="en-US" sz="1800" dirty="0">
                <a:effectLst/>
                <a:latin typeface="Calibri" panose="020F0502020204030204" pitchFamily="34" charset="0"/>
                <a:ea typeface="Times New Roman" panose="02020603050405020304" pitchFamily="18" charset="0"/>
              </a:rPr>
              <a:t>he New York Times editorial team has endorsed </a:t>
            </a:r>
            <a:r>
              <a:rPr lang="en-US" sz="1800" u="sng" dirty="0">
                <a:solidFill>
                  <a:srgbClr val="0000FF"/>
                </a:solidFill>
                <a:effectLst/>
                <a:latin typeface="Calibri" panose="020F0502020204030204" pitchFamily="34" charset="0"/>
                <a:ea typeface="Times New Roman" panose="02020603050405020304" pitchFamily="18" charset="0"/>
                <a:hlinkClick r:id="rId4"/>
              </a:rPr>
              <a:t>the approach</a:t>
            </a: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It can be done administratively and fairly quickly.  </a:t>
            </a:r>
            <a:endParaRPr lang="en-US" sz="1800" dirty="0">
              <a:effectLst/>
              <a:latin typeface="Times New Roman" panose="02020603050405020304" pitchFamily="18" charset="0"/>
              <a:ea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We could give it a try for insulin. The manufacturers are feeling immense pressure right now.  </a:t>
            </a:r>
            <a:endParaRPr lang="en-US" sz="1800" dirty="0">
              <a:effectLst/>
              <a:latin typeface="Times New Roman" panose="02020603050405020304" pitchFamily="18" charset="0"/>
              <a:ea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CMS encouraged other states to apply for approval to try subscription drug payment models for other expensive treatments. Such agreements can give states more certainty around their Medicaid budgets while ensuring drug makers a steady revenue stream.  </a:t>
            </a:r>
            <a:endParaRPr lang="en-US" sz="1800" dirty="0">
              <a:effectLst/>
              <a:latin typeface="Times New Roman" panose="02020603050405020304" pitchFamily="18" charset="0"/>
              <a:ea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It remains to be seen whether such a model can be extended to the expensive drugs that treat chronic illnesses and eat up much of states' Medicaid budgets, such as AIDS medications or anti-psychotics. </a:t>
            </a:r>
            <a:endParaRPr lang="en-US" sz="1800" dirty="0">
              <a:effectLst/>
              <a:latin typeface="Times New Roman" panose="02020603050405020304" pitchFamily="18" charset="0"/>
              <a:ea typeface="Times New Roman" panose="02020603050405020304" pitchFamily="18" charset="0"/>
            </a:endParaRPr>
          </a:p>
          <a:p>
            <a:pPr marL="457200" marR="0" fontAlgn="base">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en-US" sz="1800" b="1" u="sng" dirty="0">
                <a:effectLst/>
                <a:latin typeface="Calibri" panose="020F0502020204030204" pitchFamily="34" charset="0"/>
                <a:ea typeface="Calibri" panose="020F0502020204030204" pitchFamily="34" charset="0"/>
                <a:cs typeface="Calibri" panose="020F0502020204030204" pitchFamily="34" charset="0"/>
              </a:rPr>
              <a:t>Value-Based Contracting – pay for performance</a:t>
            </a:r>
            <a:r>
              <a:rPr lang="en-US" sz="1800" dirty="0">
                <a:effectLst/>
                <a:latin typeface="Calibri" panose="020F0502020204030204" pitchFamily="34" charset="0"/>
                <a:ea typeface="Calibri" panose="020F0502020204030204" pitchFamily="34" charset="0"/>
                <a:cs typeface="Calibri" panose="020F0502020204030204" pitchFamily="34" charset="0"/>
              </a:rPr>
              <a:t>: The executive budget recommendation included $5 M to transform how the state pays for health services to reward quality and positive outcomes as opposed to a procedure or pill. Medicaid could build off of this to 2.4 million Michiganders are Medicaid beneficiaries and the federal government recently approved a mechanism with the potential to improve the quality, value, and efficiency of drug-based treatments covered by the Michigan Medicaid program.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In November of 2018, Michigan became the second state – joining Oklahoma – to gain federal Centers for Medicare and Medicaid Services approval to move forward with negotiating contracts with drug manufacturers that are based on patient outcomes. </a:t>
            </a:r>
            <a:endParaRPr lang="en-US" sz="1800" dirty="0">
              <a:effectLst/>
              <a:latin typeface="Times New Roman" panose="02020603050405020304" pitchFamily="18" charset="0"/>
              <a:ea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Under outcomes-based contract arrangements, drug manufacturers would be liable for increased supplemental rebate payments to the Medicaid program if the drug did not perform as claimed.  </a:t>
            </a:r>
            <a:endParaRPr lang="en-US" sz="1800" dirty="0">
              <a:effectLst/>
              <a:latin typeface="Times New Roman" panose="02020603050405020304" pitchFamily="18" charset="0"/>
              <a:ea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Outcome based contracts will make drug companies liable for higher payments to the state if a medication does not result in agree-upon patient outcomes.  </a:t>
            </a:r>
            <a:endParaRPr lang="en-US" sz="1800" dirty="0">
              <a:effectLst/>
              <a:latin typeface="Times New Roman" panose="02020603050405020304" pitchFamily="18" charset="0"/>
              <a:ea typeface="Times New Roman" panose="02020603050405020304" pitchFamily="18" charset="0"/>
            </a:endParaRPr>
          </a:p>
          <a:p>
            <a:pPr marL="457200" marR="0" fontAlgn="base">
              <a:spcBef>
                <a:spcPts val="0"/>
              </a:spcBef>
              <a:spcAft>
                <a:spcPts val="0"/>
              </a:spcAft>
            </a:pPr>
            <a:r>
              <a:rPr lang="en-US" sz="18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Stakeholder Positions (in concept):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Support public production and importation: Consumer advocacy groups, people who can’t afford drugs </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Oppose public production and importation: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PhaRMa</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u="sng" dirty="0">
                <a:effectLst/>
                <a:latin typeface="Times New Roman" panose="02020603050405020304" pitchFamily="18" charset="0"/>
                <a:ea typeface="Arial Unicode MS"/>
                <a:hlinkClick r:id="rId5"/>
              </a:rPr>
              <a:t>https://www.chrt.org/publication/rising-cost-of-specialty-drugs-in-michigan-and-the-united-states-a-case-example-for-multiple-sclerosis/</a:t>
            </a:r>
            <a:endParaRPr lang="en-US" sz="1800" dirty="0">
              <a:effectLst/>
              <a:latin typeface="Times New Roman" panose="02020603050405020304" pitchFamily="18" charset="0"/>
              <a:ea typeface="Arial Unicode MS"/>
            </a:endParaRPr>
          </a:p>
          <a:p>
            <a:endParaRPr lang="en-US" dirty="0"/>
          </a:p>
        </p:txBody>
      </p:sp>
      <p:sp>
        <p:nvSpPr>
          <p:cNvPr id="4" name="Slide Number Placeholder 3"/>
          <p:cNvSpPr>
            <a:spLocks noGrp="1"/>
          </p:cNvSpPr>
          <p:nvPr>
            <p:ph type="sldNum" sz="quarter" idx="5"/>
          </p:nvPr>
        </p:nvSpPr>
        <p:spPr/>
        <p:txBody>
          <a:bodyPr/>
          <a:lstStyle/>
          <a:p>
            <a:fld id="{6711A3C6-8AEF-4E63-8A3C-3FA75C3ECE43}" type="slidenum">
              <a:rPr lang="en-US" smtClean="0"/>
              <a:t>5</a:t>
            </a:fld>
            <a:endParaRPr lang="en-US"/>
          </a:p>
        </p:txBody>
      </p:sp>
    </p:spTree>
    <p:extLst>
      <p:ext uri="{BB962C8B-B14F-4D97-AF65-F5344CB8AC3E}">
        <p14:creationId xmlns:p14="http://schemas.microsoft.com/office/powerpoint/2010/main" val="424802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fontAlgn="base">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Times New Roman" panose="02020603050405020304" pitchFamily="18" charset="0"/>
              </a:rPr>
              <a:t>Affordability Board</a:t>
            </a:r>
          </a:p>
          <a:p>
            <a:pPr marL="628650" marR="0" lvl="1"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An affordability board allows us to analyze the data and create price controls and price</a:t>
            </a:r>
            <a:r>
              <a:rPr lang="en-US" sz="1100" b="1" dirty="0">
                <a:effectLst/>
                <a:latin typeface="Calibri" panose="020F0502020204030204" pitchFamily="34" charset="0"/>
                <a:ea typeface="Times New Roman" panose="02020603050405020304" pitchFamily="18" charset="0"/>
              </a:rPr>
              <a:t> </a:t>
            </a:r>
            <a:r>
              <a:rPr lang="en-US" sz="1100" dirty="0">
                <a:effectLst/>
                <a:latin typeface="Calibri" panose="020F0502020204030204" pitchFamily="34" charset="0"/>
                <a:ea typeface="Times New Roman" panose="02020603050405020304" pitchFamily="18" charset="0"/>
              </a:rPr>
              <a:t>gouging prohibitions that will lower the cost of prescription drugs. </a:t>
            </a:r>
            <a:br>
              <a:rPr lang="en-US" sz="1100" dirty="0">
                <a:effectLst/>
                <a:latin typeface="Calibri" panose="020F0502020204030204" pitchFamily="34" charset="0"/>
                <a:ea typeface="Times New Roman" panose="02020603050405020304" pitchFamily="18" charset="0"/>
              </a:rPr>
            </a:br>
            <a:endParaRPr lang="en-US" sz="1200" b="0" u="none" dirty="0">
              <a:effectLst/>
              <a:latin typeface="Times New Roman" panose="02020603050405020304" pitchFamily="18" charset="0"/>
              <a:ea typeface="Times New Roman" panose="02020603050405020304" pitchFamily="18" charset="0"/>
            </a:endParaRPr>
          </a:p>
          <a:p>
            <a:pPr marL="171450" marR="0" lvl="0" indent="-171450" fontAlgn="base">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Times New Roman" panose="02020603050405020304" pitchFamily="18" charset="0"/>
              </a:rPr>
              <a:t>Co-Pay Caps</a:t>
            </a:r>
            <a:endParaRPr lang="en-US" sz="1200" b="1" u="sng" dirty="0">
              <a:effectLst/>
              <a:latin typeface="Times New Roman" panose="02020603050405020304" pitchFamily="18" charset="0"/>
              <a:ea typeface="Times New Roman" panose="02020603050405020304" pitchFamily="18" charset="0"/>
              <a:cs typeface="+mn-cs"/>
            </a:endParaRPr>
          </a:p>
          <a:p>
            <a:pPr marL="628650" marR="0" lvl="1"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Legislation to limit the amount of out-of-pocket costs consumers are required to pay for prescription drugs DE, LA, MD, NJ, and Washington DC).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Legislation targets a $150 copay cap for ACA plans ($250 for higher deductible bronze plans). </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Large coalitions are building for this approach. It often has health advocacy organizations serve as the public face and is pushed behind the scenes by Pfizer. </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States have put limits on costs for specific drugs like insulin.</a:t>
            </a:r>
            <a:endParaRPr lang="en-US" sz="1200" i="0" dirty="0">
              <a:effectLst/>
              <a:latin typeface="Times New Roman" panose="02020603050405020304" pitchFamily="18" charset="0"/>
              <a:ea typeface="Times New Roman" panose="02020603050405020304" pitchFamily="18" charset="0"/>
              <a:cs typeface="+mn-cs"/>
            </a:endParaRPr>
          </a:p>
          <a:p>
            <a:pPr marL="628650" marR="0" lvl="1" indent="-171450" fontAlgn="base">
              <a:spcBef>
                <a:spcPts val="0"/>
              </a:spcBef>
              <a:spcAft>
                <a:spcPts val="0"/>
              </a:spcAft>
              <a:buFont typeface="Arial" panose="020B0604020202020204" pitchFamily="34" charset="0"/>
              <a:buChar char="•"/>
            </a:pPr>
            <a:r>
              <a:rPr lang="en-US" sz="1100" i="1" dirty="0">
                <a:effectLst/>
                <a:latin typeface="Calibri" panose="020F0502020204030204" pitchFamily="34" charset="0"/>
                <a:ea typeface="Calibri" panose="020F0502020204030204" pitchFamily="34" charset="0"/>
                <a:cs typeface="Calibri" panose="020F0502020204030204" pitchFamily="34" charset="0"/>
              </a:rPr>
              <a:t>HB </a:t>
            </a:r>
            <a:r>
              <a:rPr lang="en-US" sz="1100" i="1" u="sng" dirty="0">
                <a:effectLst/>
                <a:latin typeface="Calibri" panose="020F0502020204030204" pitchFamily="34" charset="0"/>
                <a:ea typeface="Calibri" panose="020F0502020204030204" pitchFamily="34" charset="0"/>
                <a:cs typeface="Calibri" panose="020F0502020204030204" pitchFamily="34" charset="0"/>
                <a:hlinkClick r:id="rId3"/>
              </a:rPr>
              <a:t>4701</a:t>
            </a:r>
            <a:r>
              <a:rPr lang="en-US" sz="1100" i="1" dirty="0">
                <a:effectLst/>
                <a:latin typeface="Calibri" panose="020F0502020204030204" pitchFamily="34" charset="0"/>
                <a:ea typeface="Calibri" panose="020F0502020204030204" pitchFamily="34" charset="0"/>
                <a:cs typeface="Calibri" panose="020F0502020204030204" pitchFamily="34" charset="0"/>
              </a:rPr>
              <a:t> (</a:t>
            </a:r>
            <a:r>
              <a:rPr lang="en-US" sz="1100" i="1" dirty="0" err="1">
                <a:effectLst/>
                <a:latin typeface="Calibri" panose="020F0502020204030204" pitchFamily="34" charset="0"/>
                <a:ea typeface="Calibri" panose="020F0502020204030204" pitchFamily="34" charset="0"/>
                <a:cs typeface="Calibri" panose="020F0502020204030204" pitchFamily="34" charset="0"/>
              </a:rPr>
              <a:t>Cambensy</a:t>
            </a:r>
            <a:r>
              <a:rPr lang="en-US" sz="1100" dirty="0">
                <a:effectLst/>
                <a:latin typeface="Calibri" panose="020F0502020204030204" pitchFamily="34" charset="0"/>
                <a:ea typeface="Calibri" panose="020F0502020204030204" pitchFamily="34" charset="0"/>
                <a:cs typeface="Calibri" panose="020F0502020204030204" pitchFamily="34" charset="0"/>
              </a:rPr>
              <a:t>) caps cost-sharing for insulin at $100 per 30-day supply.</a:t>
            </a:r>
            <a:endParaRPr lang="en-US" sz="11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fontAlgn="base">
              <a:spcBef>
                <a:spcPts val="0"/>
              </a:spcBef>
              <a:spcAft>
                <a:spcPts val="0"/>
              </a:spcAft>
              <a:buFont typeface="Arial" panose="020B0604020202020204" pitchFamily="34" charset="0"/>
              <a:buChar char="•"/>
            </a:pPr>
            <a:r>
              <a:rPr lang="en-US" sz="11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HB 4702 (</a:t>
            </a:r>
            <a:r>
              <a:rPr lang="en-US" sz="1100" i="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Chirkun</a:t>
            </a:r>
            <a:r>
              <a:rPr lang="en-US" sz="11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requires an AG report on overpricing.</a:t>
            </a:r>
            <a:b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US" sz="1100" b="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fontAlgn="base">
              <a:spcBef>
                <a:spcPts val="0"/>
              </a:spcBef>
              <a:spcAft>
                <a:spcPts val="0"/>
              </a:spcAft>
              <a:buFont typeface="Arial" panose="020B0604020202020204" pitchFamily="34" charset="0"/>
              <a:buChar char="•"/>
            </a:pPr>
            <a:r>
              <a:rPr lang="en-US" sz="1100" b="1" u="sng" dirty="0">
                <a:effectLst/>
                <a:latin typeface="Calibri" panose="020F0502020204030204" pitchFamily="34" charset="0"/>
                <a:ea typeface="Times New Roman" panose="02020603050405020304" pitchFamily="18" charset="0"/>
              </a:rPr>
              <a:t>Rate Setting</a:t>
            </a:r>
          </a:p>
          <a:p>
            <a:pPr marL="628650" marR="0" lvl="1"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Maryland and Maine recently established Prescription Drug Affordability Boards which regulate prescription drugs with targets and rate-setting like we regulate utilities. The boards identify drugs that pose an affordability challenge for the state and potentially impose an upper limit on payor reimbursements of a drug. The case for rate-setting, like utilities, is especially strong here: insulin is like water for people with type 1 diabetes, so it makes sense to regulate its price like water.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Maine’s board will set prescription drug spending targets for public entities including state, municipal, state university, and community college employees and teachers. </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All entities are currently on their own plans with differing contracts and enrollment.</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Can consider small businesses and individuals to buy into a public payer drug benefit.</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The first report on drug spending targets is due in 2021.</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Michigan could </a:t>
            </a:r>
            <a:r>
              <a:rPr lang="en-US" sz="1100" dirty="0">
                <a:solidFill>
                  <a:srgbClr val="000000"/>
                </a:solidFill>
                <a:effectLst/>
                <a:latin typeface="Calibri" panose="020F0502020204030204" pitchFamily="34" charset="0"/>
                <a:ea typeface="Calibri" panose="020F0502020204030204" pitchFamily="34" charset="0"/>
              </a:rPr>
              <a:t>leverage additional purchasing power by pooling Michigan Medicaid pharmacy benefits with public employees, retirees, school and union plans to bulk purchase prescription drugs at a reduced cost.</a:t>
            </a:r>
            <a:endParaRPr lang="en-US" sz="1200" dirty="0">
              <a:solidFill>
                <a:srgbClr val="000000"/>
              </a:solidFill>
              <a:effectLst/>
              <a:latin typeface="Times New Roman" panose="02020603050405020304" pitchFamily="18" charset="0"/>
              <a:ea typeface="Calibri" panose="020F0502020204030204" pitchFamily="34" charset="0"/>
            </a:endParaRPr>
          </a:p>
          <a:p>
            <a:pPr marL="628650" marR="0" lvl="1"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Maryland</a:t>
            </a:r>
            <a:r>
              <a:rPr lang="en-US" sz="1100" dirty="0">
                <a:solidFill>
                  <a:srgbClr val="2B2C30"/>
                </a:solidFill>
                <a:effectLst/>
                <a:latin typeface="Calibri" panose="020F0502020204030204" pitchFamily="34" charset="0"/>
                <a:ea typeface="Calibri" panose="020F0502020204030204" pitchFamily="34" charset="0"/>
                <a:cs typeface="Times New Roman" panose="02020603050405020304" pitchFamily="18" charset="0"/>
              </a:rPr>
              <a:t>’s board</a:t>
            </a:r>
            <a:r>
              <a:rPr lang="en-US" sz="1350" dirty="0">
                <a:solidFill>
                  <a:srgbClr val="2B2C30"/>
                </a:solidFill>
                <a:effectLst/>
                <a:latin typeface="Helvetica" panose="020B060402020202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Times New Roman" panose="02020603050405020304" pitchFamily="18" charset="0"/>
              </a:rPr>
              <a:t>sets “allowable rates” for certain high-cost drugs with the legislature. In 2017, they</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u="sng" dirty="0">
                <a:effectLst/>
                <a:latin typeface="Calibri" panose="020F0502020204030204" pitchFamily="34" charset="0"/>
                <a:ea typeface="Times New Roman" panose="02020603050405020304" pitchFamily="18" charset="0"/>
                <a:hlinkClick r:id="rId4"/>
              </a:rPr>
              <a:t>prohibited price-gouging</a:t>
            </a:r>
            <a:r>
              <a:rPr lang="en-US" sz="1100" dirty="0">
                <a:effectLst/>
                <a:latin typeface="Calibri" panose="020F0502020204030204" pitchFamily="34" charset="0"/>
                <a:ea typeface="Times New Roman" panose="02020603050405020304" pitchFamily="18" charset="0"/>
              </a:rPr>
              <a:t> of generic drugs to take action against manufacturers whose price increases were “unjustified,” but the law was struck down.</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Began as National Association of State Health Policy (</a:t>
            </a:r>
            <a:r>
              <a:rPr lang="en-US" sz="1100" dirty="0" err="1">
                <a:effectLst/>
                <a:latin typeface="Calibri" panose="020F0502020204030204" pitchFamily="34" charset="0"/>
                <a:ea typeface="Times New Roman" panose="02020603050405020304" pitchFamily="18" charset="0"/>
              </a:rPr>
              <a:t>NASHP</a:t>
            </a:r>
            <a:r>
              <a:rPr lang="en-US" sz="1100" dirty="0">
                <a:effectLst/>
                <a:latin typeface="Calibri" panose="020F0502020204030204" pitchFamily="34" charset="0"/>
                <a:ea typeface="Times New Roman" panose="02020603050405020304" pitchFamily="18" charset="0"/>
              </a:rPr>
              <a:t>) model legislation. </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There is an alternative route of the stronger price-gouging statute that may stand up to legal challenge.  </a:t>
            </a:r>
            <a:endParaRPr lang="en-US" sz="1200" dirty="0">
              <a:effectLst/>
              <a:latin typeface="Times New Roman" panose="02020603050405020304" pitchFamily="18" charset="0"/>
              <a:ea typeface="Times New Roman" panose="02020603050405020304" pitchFamily="18" charset="0"/>
            </a:endParaRPr>
          </a:p>
          <a:p>
            <a:pPr marL="628650" marR="0" lvl="1"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New York uses an aggregate upper payment limit for prescription drugs in Medicaid. Michigan Medicaid could set an aggregate ceiling for drug costs for FY21 that is the ten-year rolling average of the medical component of the consumer price index plus four percent, and minus a pharmacy savings target of $8 million gross. </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This approach would give </a:t>
            </a:r>
            <a:r>
              <a:rPr lang="en-US" sz="1100" dirty="0" err="1">
                <a:effectLst/>
                <a:latin typeface="Calibri" panose="020F0502020204030204" pitchFamily="34" charset="0"/>
                <a:ea typeface="Times New Roman" panose="02020603050405020304" pitchFamily="18" charset="0"/>
              </a:rPr>
              <a:t>MSA</a:t>
            </a:r>
            <a:r>
              <a:rPr lang="en-US" sz="1100" dirty="0">
                <a:effectLst/>
                <a:latin typeface="Calibri" panose="020F0502020204030204" pitchFamily="34" charset="0"/>
                <a:ea typeface="Times New Roman" panose="02020603050405020304" pitchFamily="18" charset="0"/>
              </a:rPr>
              <a:t> additional authority and leverage to negotiate deeper discounts on certain high-cost drugs with the ultimate leverage of removing coverage.</a:t>
            </a:r>
            <a:endParaRPr lang="en-US" sz="1200" dirty="0">
              <a:effectLst/>
              <a:latin typeface="Times New Roman" panose="02020603050405020304" pitchFamily="18" charset="0"/>
              <a:ea typeface="Times New Roman" panose="02020603050405020304" pitchFamily="18" charset="0"/>
            </a:endParaRPr>
          </a:p>
          <a:p>
            <a:pPr marL="1085850" marR="0" lvl="2" indent="-171450" fontAlgn="base">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This idea was proposed by DHHS for consideration in the FY’21 budget. </a:t>
            </a:r>
            <a:endParaRPr lang="en-US" sz="1200" i="0" dirty="0">
              <a:effectLst/>
              <a:latin typeface="Times New Roman" panose="02020603050405020304" pitchFamily="18" charset="0"/>
              <a:ea typeface="Times New Roman" panose="02020603050405020304" pitchFamily="18" charset="0"/>
              <a:cs typeface="+mn-cs"/>
            </a:endParaRPr>
          </a:p>
          <a:p>
            <a:pPr marL="171450" marR="0" lvl="0" indent="-171450" fontAlgn="base">
              <a:spcBef>
                <a:spcPts val="0"/>
              </a:spcBef>
              <a:spcAft>
                <a:spcPts val="0"/>
              </a:spcAft>
              <a:buFont typeface="Arial" panose="020B0604020202020204" pitchFamily="34" charset="0"/>
              <a:buChar char="•"/>
            </a:pPr>
            <a:r>
              <a:rPr lang="en-US" sz="1100" i="1" dirty="0">
                <a:effectLst/>
                <a:latin typeface="Calibri" panose="020F0502020204030204" pitchFamily="34" charset="0"/>
                <a:ea typeface="Times New Roman" panose="02020603050405020304" pitchFamily="18" charset="0"/>
                <a:cs typeface="Times New Roman" panose="02020603050405020304" pitchFamily="18" charset="0"/>
              </a:rPr>
              <a:t>HB 5108 </a:t>
            </a:r>
            <a:r>
              <a:rPr lang="en-US"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(Witwer)</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creates a ‘prescription drug consumer protection board’ to require drug manufacturers to justify increases for prescription drugs and impose penalties.</a:t>
            </a:r>
            <a:endParaRPr lang="en-US" sz="1100" i="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fontAlgn="base">
              <a:spcBef>
                <a:spcPts val="0"/>
              </a:spcBef>
              <a:spcAft>
                <a:spcPts val="0"/>
              </a:spcAft>
              <a:buFont typeface="Arial" panose="020B0604020202020204" pitchFamily="34" charset="0"/>
              <a:buChar char="•"/>
            </a:pPr>
            <a:r>
              <a:rPr lang="en-US" sz="1100" i="1" dirty="0">
                <a:effectLst/>
                <a:latin typeface="Calibri" panose="020F0502020204030204" pitchFamily="34" charset="0"/>
                <a:ea typeface="Times New Roman" panose="02020603050405020304" pitchFamily="18" charset="0"/>
                <a:cs typeface="Times New Roman" panose="02020603050405020304" pitchFamily="18" charset="0"/>
              </a:rPr>
              <a:t>HB 5109 (</a:t>
            </a:r>
            <a:r>
              <a:rPr lang="en-US" sz="1100" i="1" dirty="0" err="1">
                <a:effectLst/>
                <a:latin typeface="Calibri" panose="020F0502020204030204" pitchFamily="34" charset="0"/>
                <a:ea typeface="Times New Roman" panose="02020603050405020304" pitchFamily="18" charset="0"/>
                <a:cs typeface="Times New Roman" panose="02020603050405020304" pitchFamily="18" charset="0"/>
              </a:rPr>
              <a:t>Polehanki</a:t>
            </a:r>
            <a:r>
              <a:rPr lang="en-US" sz="1100" i="1"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strengthens the consumer protection law to protect citizens from being price gouged by drug manufacturers who charge consumers excessive prices for their medicine.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Prescription Drug Emergency Fund</a:t>
            </a: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assist with out-of-pocket expenses related to purchasing prescription drugs not available by another funding source on a sliding scale, similar to the Children with Special Needs Fund. The fund could be financed through fines assessed for failing to file transparency reports, pharmacy benefit manager and pharmaceutical representative licenses, and other penalties. </a:t>
            </a:r>
            <a:b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US" sz="1100" b="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Tax Drug Price Increases Greater than the Rate of Inflation</a:t>
            </a:r>
            <a:r>
              <a:rPr lang="en-US" sz="1100" b="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Private insurers and Medicaid require manufacturers to pay rebates on price increases greater than inflation. We could use this model to levy a similar tax on price increases.</a:t>
            </a:r>
          </a:p>
          <a:p>
            <a:pPr marL="628650" marR="0" lvl="1" indent="-171450">
              <a:lnSpc>
                <a:spcPct val="107000"/>
              </a:lnSpc>
              <a:spcBef>
                <a:spcPts val="0"/>
              </a:spcBef>
              <a:spcAft>
                <a:spcPts val="0"/>
              </a:spcAft>
              <a:buFont typeface="Arial" panose="020B0604020202020204" pitchFamily="34" charset="0"/>
              <a:buChar char="•"/>
            </a:pP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current sale price minus the inflation-adjusted initial price would be the taxable amount. The launch price of the drug could be the same baseline average manufacturer price included in the Medicaid inflation rebate calculation (updated monthly by Bureau of Labor Statistics).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first sale of a drug within the state (manufacturer to a wholesaler or wholesaler to pharmacy) would be taxed and include a certificate of paid tax to pass down the supply chain.</a:t>
            </a:r>
            <a:b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US" sz="1100" b="1" u="sng">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Tax Credit for Insulin</a:t>
            </a:r>
          </a:p>
          <a:p>
            <a:pPr marL="628650" marR="0" lvl="1"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The federal government allows all taxpayers to deduct the total qualified unreimbursed medical care expenses that exceed 7.5% of their adjusted gross income. Beginning in 2020, the amount increases to 10% of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AGI</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p>
          <a:p>
            <a:pPr marL="1085850" marR="0" lvl="2" indent="-171450">
              <a:lnSpc>
                <a:spcPct val="107000"/>
              </a:lnSpc>
              <a:spcBef>
                <a:spcPts val="0"/>
              </a:spcBef>
              <a:spcAft>
                <a:spcPts val="0"/>
              </a:spcAft>
              <a:buFont typeface="Arial" panose="020B0604020202020204" pitchFamily="34" charset="0"/>
              <a:buChar char="•"/>
            </a:pP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could develop a similar state tax credit to help people afford prescription drugs.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b="1" i="1" dirty="0">
                <a:effectLst/>
                <a:latin typeface="Calibri" panose="020F0502020204030204" pitchFamily="34" charset="0"/>
                <a:ea typeface="Calibri" panose="020F0502020204030204" pitchFamily="34" charset="0"/>
                <a:cs typeface="Times New Roman" panose="02020603050405020304" pitchFamily="18" charset="0"/>
              </a:rPr>
              <a:t>Stakeholder Positions (in concept):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Support Rate Setting: Meijer, Pharmacists, Health Plans that do not own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PBMs</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171450" marR="0" lvl="0" indent="-171450">
              <a:lnSpc>
                <a:spcPct val="107000"/>
              </a:lnSpc>
              <a:spcBef>
                <a:spcPts val="0"/>
              </a:spcBef>
              <a:spcAft>
                <a:spcPts val="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Oppose Rate Setting: Hospitals, health systems and health plans believe that they get better deals now through their own bulk purchasing contracts. They also want control over the pharmacy benefit for care coordination. Most stakeholders are not opposed to additional bulk purchasing or rate setting for public plans. Unions, municipalities, and the state all have different contracts that would be difficult to align. </a:t>
            </a:r>
          </a:p>
          <a:p>
            <a:endParaRPr lang="en-US" dirty="0"/>
          </a:p>
        </p:txBody>
      </p:sp>
      <p:sp>
        <p:nvSpPr>
          <p:cNvPr id="4" name="Slide Number Placeholder 3"/>
          <p:cNvSpPr>
            <a:spLocks noGrp="1"/>
          </p:cNvSpPr>
          <p:nvPr>
            <p:ph type="sldNum" sz="quarter" idx="5"/>
          </p:nvPr>
        </p:nvSpPr>
        <p:spPr/>
        <p:txBody>
          <a:bodyPr/>
          <a:lstStyle/>
          <a:p>
            <a:fld id="{6711A3C6-8AEF-4E63-8A3C-3FA75C3ECE43}" type="slidenum">
              <a:rPr lang="en-US" smtClean="0"/>
              <a:t>6</a:t>
            </a:fld>
            <a:endParaRPr lang="en-US"/>
          </a:p>
        </p:txBody>
      </p:sp>
    </p:spTree>
    <p:extLst>
      <p:ext uri="{BB962C8B-B14F-4D97-AF65-F5344CB8AC3E}">
        <p14:creationId xmlns:p14="http://schemas.microsoft.com/office/powerpoint/2010/main" val="227659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8F3FD-78C8-49CD-A722-9847BE295C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4ED9C9-5BD3-4405-8284-EEC70A06EC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04BBA5-2AEC-4208-BE78-E8761B0622CD}"/>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5" name="Footer Placeholder 4">
            <a:extLst>
              <a:ext uri="{FF2B5EF4-FFF2-40B4-BE49-F238E27FC236}">
                <a16:creationId xmlns:a16="http://schemas.microsoft.com/office/drawing/2014/main" id="{1E2C405C-B0E9-4B8B-890F-996A51C86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AD056-500F-4C35-B42A-3FE5633A7811}"/>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372487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A09C8-B89B-4A29-A3CB-A25A60BC08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110792-2041-40A0-887D-2D8173FCC7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999FF-DBFD-44C1-B22E-D04A3175B5E4}"/>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5" name="Footer Placeholder 4">
            <a:extLst>
              <a:ext uri="{FF2B5EF4-FFF2-40B4-BE49-F238E27FC236}">
                <a16:creationId xmlns:a16="http://schemas.microsoft.com/office/drawing/2014/main" id="{CBF924C4-C65D-4D34-A9C2-988C1C19C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D2FD9-B68B-4506-814B-85DAE9AE9046}"/>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3512142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B3F961-4E39-4D07-A3B9-B4E36CD072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49F21C-4EFF-43F4-88A7-C6C92A19FD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ADEB96-4A5C-4C5C-89DE-9207AE5FD927}"/>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5" name="Footer Placeholder 4">
            <a:extLst>
              <a:ext uri="{FF2B5EF4-FFF2-40B4-BE49-F238E27FC236}">
                <a16:creationId xmlns:a16="http://schemas.microsoft.com/office/drawing/2014/main" id="{B8BF0762-76F4-4995-8E3D-2EFF13C9DE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1BE8C-C450-479A-8AFA-378EA3390E92}"/>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6964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03AD0-4A29-4696-B725-A20F98F177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CA25B6-2ADC-4BEC-82A4-63B50D6EC4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56859-341B-4E2E-BF37-7FB02D047623}"/>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5" name="Footer Placeholder 4">
            <a:extLst>
              <a:ext uri="{FF2B5EF4-FFF2-40B4-BE49-F238E27FC236}">
                <a16:creationId xmlns:a16="http://schemas.microsoft.com/office/drawing/2014/main" id="{C97EBF17-7DCE-404E-A34A-32576319E1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8ECA6-1FCF-497F-BB64-A0FC6AFA81A2}"/>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1070420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064C-992D-40C8-ACC1-A16A8556BC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E48038-BCE5-4980-BD45-3AAC47F1A4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FCEBB1-1A45-4ADA-82F1-B366F0AA6A6F}"/>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5" name="Footer Placeholder 4">
            <a:extLst>
              <a:ext uri="{FF2B5EF4-FFF2-40B4-BE49-F238E27FC236}">
                <a16:creationId xmlns:a16="http://schemas.microsoft.com/office/drawing/2014/main" id="{F850522D-3021-4B30-8A59-D21291130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172AA-E492-4A34-BD3D-AAED763477AB}"/>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198873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84C56-9790-4BB5-81D4-D80630C0B8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B3D30D-3C37-47DC-89EC-A3B6D7A150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9625C2-51C8-4E99-8132-9A08D956D1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BE9AAE-5FDA-495E-8B70-21D8869E6F13}"/>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6" name="Footer Placeholder 5">
            <a:extLst>
              <a:ext uri="{FF2B5EF4-FFF2-40B4-BE49-F238E27FC236}">
                <a16:creationId xmlns:a16="http://schemas.microsoft.com/office/drawing/2014/main" id="{C34D0F09-1CEB-41C1-B4AB-4571363C67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224D32-D21D-40B3-B1CF-939D5F2A8D83}"/>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2946833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AE8E-A03F-4657-B21D-CC5BF8EE23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D659F4-72F1-428B-9B9E-81A2C1497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C9AD0-60E8-48C2-AD44-524AB6275C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C8BF5D-17EE-4A87-86FA-7F55D7E886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241C11-EFC8-40E0-B845-1A667039E3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7C63FD-CD87-4C0D-A113-5A69C938B93C}"/>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8" name="Footer Placeholder 7">
            <a:extLst>
              <a:ext uri="{FF2B5EF4-FFF2-40B4-BE49-F238E27FC236}">
                <a16:creationId xmlns:a16="http://schemas.microsoft.com/office/drawing/2014/main" id="{E6D0BF6A-9FAF-4486-A34D-E28F83480F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03B8CE-EB9D-437E-BDC8-A0D305011D82}"/>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128062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B7F37-2534-445D-A736-7C6065D459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77CC37-74EE-48F3-B666-D542C75B3710}"/>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4" name="Footer Placeholder 3">
            <a:extLst>
              <a:ext uri="{FF2B5EF4-FFF2-40B4-BE49-F238E27FC236}">
                <a16:creationId xmlns:a16="http://schemas.microsoft.com/office/drawing/2014/main" id="{9F05F38F-D957-4386-AAC2-DABF4FC3CF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FD7A1E-73DA-41EB-B32C-CDD2460B48D7}"/>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2187485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FBE32F-9D2B-49A3-B5AA-670AA58EC76A}"/>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3" name="Footer Placeholder 2">
            <a:extLst>
              <a:ext uri="{FF2B5EF4-FFF2-40B4-BE49-F238E27FC236}">
                <a16:creationId xmlns:a16="http://schemas.microsoft.com/office/drawing/2014/main" id="{69E3E53D-24AA-4ACF-8C1A-85801D0EE8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9A5424-61E5-48F0-8D33-B1D1B94797F8}"/>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43266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8768C-5DA7-4519-BD76-FA1FA0AC2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2C4A3F-F958-418A-9455-9063312CC9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4BF2D1-B2EE-4021-B886-AF2CBD67C4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E311CA-8799-4CA1-8542-14239B270FED}"/>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6" name="Footer Placeholder 5">
            <a:extLst>
              <a:ext uri="{FF2B5EF4-FFF2-40B4-BE49-F238E27FC236}">
                <a16:creationId xmlns:a16="http://schemas.microsoft.com/office/drawing/2014/main" id="{1D281069-457E-4D7A-A850-D186A6BBF4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EEA39D-DA8E-4957-BADE-3735C57A4F2B}"/>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202144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4EBF6-3D2F-4D0E-B62B-C10D8715BD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973561-D6BF-408C-BAA6-F9800DB55F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D180B4-5E0F-47E7-B885-E036DA18B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3DDFD8-0F90-439C-9153-DEEB36AB9C3E}"/>
              </a:ext>
            </a:extLst>
          </p:cNvPr>
          <p:cNvSpPr>
            <a:spLocks noGrp="1"/>
          </p:cNvSpPr>
          <p:nvPr>
            <p:ph type="dt" sz="half" idx="10"/>
          </p:nvPr>
        </p:nvSpPr>
        <p:spPr/>
        <p:txBody>
          <a:bodyPr/>
          <a:lstStyle/>
          <a:p>
            <a:fld id="{51464185-4E11-4F64-A6D1-424C29F7DD88}" type="datetimeFigureOut">
              <a:rPr lang="en-US" smtClean="0"/>
              <a:t>10/19/2020</a:t>
            </a:fld>
            <a:endParaRPr lang="en-US"/>
          </a:p>
        </p:txBody>
      </p:sp>
      <p:sp>
        <p:nvSpPr>
          <p:cNvPr id="6" name="Footer Placeholder 5">
            <a:extLst>
              <a:ext uri="{FF2B5EF4-FFF2-40B4-BE49-F238E27FC236}">
                <a16:creationId xmlns:a16="http://schemas.microsoft.com/office/drawing/2014/main" id="{2100FBA3-AE4B-4A4A-9F73-DB8A0E7011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4A55D5-56B9-45B4-978C-BE8DF25CBB1C}"/>
              </a:ext>
            </a:extLst>
          </p:cNvPr>
          <p:cNvSpPr>
            <a:spLocks noGrp="1"/>
          </p:cNvSpPr>
          <p:nvPr>
            <p:ph type="sldNum" sz="quarter" idx="12"/>
          </p:nvPr>
        </p:nvSpPr>
        <p:spPr/>
        <p:txBody>
          <a:bodyPr/>
          <a:lstStyle/>
          <a:p>
            <a:fld id="{2041311F-8B83-43F8-B288-99636BA6FB8F}" type="slidenum">
              <a:rPr lang="en-US" smtClean="0"/>
              <a:t>‹#›</a:t>
            </a:fld>
            <a:endParaRPr lang="en-US"/>
          </a:p>
        </p:txBody>
      </p:sp>
    </p:spTree>
    <p:extLst>
      <p:ext uri="{BB962C8B-B14F-4D97-AF65-F5344CB8AC3E}">
        <p14:creationId xmlns:p14="http://schemas.microsoft.com/office/powerpoint/2010/main" val="92437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FFB05E-137E-46C7-BB68-0E12662203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7B685A-4982-44D7-AD65-772476268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BA6BA8-EDD0-46BE-93D9-DF16D374CB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64185-4E11-4F64-A6D1-424C29F7DD88}" type="datetimeFigureOut">
              <a:rPr lang="en-US" smtClean="0"/>
              <a:t>10/19/2020</a:t>
            </a:fld>
            <a:endParaRPr lang="en-US"/>
          </a:p>
        </p:txBody>
      </p:sp>
      <p:sp>
        <p:nvSpPr>
          <p:cNvPr id="5" name="Footer Placeholder 4">
            <a:extLst>
              <a:ext uri="{FF2B5EF4-FFF2-40B4-BE49-F238E27FC236}">
                <a16:creationId xmlns:a16="http://schemas.microsoft.com/office/drawing/2014/main" id="{2DEC682D-F3CB-4977-AD64-1B9D373142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904582-5B3B-42D5-9213-6439AB189D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1311F-8B83-43F8-B288-99636BA6FB8F}" type="slidenum">
              <a:rPr lang="en-US" smtClean="0"/>
              <a:t>‹#›</a:t>
            </a:fld>
            <a:endParaRPr lang="en-US"/>
          </a:p>
        </p:txBody>
      </p:sp>
    </p:spTree>
    <p:extLst>
      <p:ext uri="{BB962C8B-B14F-4D97-AF65-F5344CB8AC3E}">
        <p14:creationId xmlns:p14="http://schemas.microsoft.com/office/powerpoint/2010/main" val="209124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3B9DBC-97CC-4A18-B4A6-66E240292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4492644-1D84-449E-94E4-5FC5C873D3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7"/>
            <a:ext cx="12188952" cy="455189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91B074-A421-4567-A3B1-A6E4C8FA92BD}"/>
              </a:ext>
            </a:extLst>
          </p:cNvPr>
          <p:cNvSpPr>
            <a:spLocks noGrp="1"/>
          </p:cNvSpPr>
          <p:nvPr>
            <p:ph type="ctrTitle"/>
          </p:nvPr>
        </p:nvSpPr>
        <p:spPr>
          <a:xfrm>
            <a:off x="795342" y="637953"/>
            <a:ext cx="8272458" cy="3189507"/>
          </a:xfrm>
        </p:spPr>
        <p:txBody>
          <a:bodyPr>
            <a:normAutofit fontScale="90000"/>
          </a:bodyPr>
          <a:lstStyle/>
          <a:p>
            <a:pPr algn="l"/>
            <a:r>
              <a:rPr lang="en-US" sz="8000" dirty="0">
                <a:solidFill>
                  <a:srgbClr val="FFFFFF"/>
                </a:solidFill>
              </a:rPr>
              <a:t>Addressing the High Cost of Prescription Drugs in Michigan</a:t>
            </a:r>
          </a:p>
        </p:txBody>
      </p:sp>
      <p:sp>
        <p:nvSpPr>
          <p:cNvPr id="12" name="Freeform 6">
            <a:extLst>
              <a:ext uri="{FF2B5EF4-FFF2-40B4-BE49-F238E27FC236}">
                <a16:creationId xmlns:a16="http://schemas.microsoft.com/office/drawing/2014/main" id="{94EE1A74-DEBF-434E-8B5E-7AB296ECB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1938528"/>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C7C4D4B-92D9-4FA4-A294-749E8574F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1874520"/>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BADA3358-2A3F-41B0-A458-6FD1DB3AF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03250713-E7FE-4B5E-923E-F921BE21ABE6}"/>
              </a:ext>
            </a:extLst>
          </p:cNvPr>
          <p:cNvSpPr>
            <a:spLocks noGrp="1"/>
          </p:cNvSpPr>
          <p:nvPr>
            <p:ph type="subTitle" idx="1"/>
          </p:nvPr>
        </p:nvSpPr>
        <p:spPr>
          <a:xfrm>
            <a:off x="795342" y="4377268"/>
            <a:ext cx="7970903" cy="1280582"/>
          </a:xfrm>
        </p:spPr>
        <p:txBody>
          <a:bodyPr anchor="t">
            <a:normAutofit/>
          </a:bodyPr>
          <a:lstStyle/>
          <a:p>
            <a:pPr algn="l"/>
            <a:r>
              <a:rPr lang="en-US" sz="3200" dirty="0">
                <a:solidFill>
                  <a:srgbClr val="FEFFFF"/>
                </a:solidFill>
              </a:rPr>
              <a:t>Proposed Opportunities for the Prescription Drug Task Force</a:t>
            </a:r>
          </a:p>
        </p:txBody>
      </p:sp>
      <p:sp>
        <p:nvSpPr>
          <p:cNvPr id="18" name="Rectangle 8">
            <a:extLst>
              <a:ext uri="{FF2B5EF4-FFF2-40B4-BE49-F238E27FC236}">
                <a16:creationId xmlns:a16="http://schemas.microsoft.com/office/drawing/2014/main" id="{E4737216-37B2-43AD-AB08-05BFCCEFC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6873" y="4377267"/>
            <a:ext cx="312207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249837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69"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Rectangle 72">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FF04E2F-4EF3-4058-839F-0558F1C99848}"/>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dirty="0">
                <a:solidFill>
                  <a:srgbClr val="FFFFFF"/>
                </a:solidFill>
              </a:rPr>
              <a:t>Background </a:t>
            </a:r>
          </a:p>
        </p:txBody>
      </p:sp>
      <p:sp>
        <p:nvSpPr>
          <p:cNvPr id="3" name="Content Placeholder 2">
            <a:extLst>
              <a:ext uri="{FF2B5EF4-FFF2-40B4-BE49-F238E27FC236}">
                <a16:creationId xmlns:a16="http://schemas.microsoft.com/office/drawing/2014/main" id="{30C941A3-9CFB-44C7-A352-1C9CF1FA2674}"/>
              </a:ext>
            </a:extLst>
          </p:cNvPr>
          <p:cNvSpPr>
            <a:spLocks noGrp="1"/>
          </p:cNvSpPr>
          <p:nvPr>
            <p:ph sz="half" idx="1"/>
          </p:nvPr>
        </p:nvSpPr>
        <p:spPr>
          <a:xfrm>
            <a:off x="1424904" y="2494450"/>
            <a:ext cx="4053545" cy="3563159"/>
          </a:xfrm>
        </p:spPr>
        <p:txBody>
          <a:bodyPr vert="horz" lIns="91440" tIns="45720" rIns="91440" bIns="45720" rtlCol="0">
            <a:normAutofit/>
          </a:bodyPr>
          <a:lstStyle/>
          <a:p>
            <a:r>
              <a:rPr lang="en-US" sz="2400" dirty="0"/>
              <a:t>Rising Cost of Prescription Drugs </a:t>
            </a:r>
          </a:p>
          <a:p>
            <a:r>
              <a:rPr lang="en-US" sz="2400" dirty="0"/>
              <a:t>Challenges to Addressing Costs </a:t>
            </a:r>
          </a:p>
          <a:p>
            <a:r>
              <a:rPr lang="en-US" sz="2400" dirty="0"/>
              <a:t>Opportunities Available </a:t>
            </a:r>
          </a:p>
        </p:txBody>
      </p:sp>
      <p:pic>
        <p:nvPicPr>
          <p:cNvPr id="7" name="Content Placeholder 6" descr="Chart&#10;&#10;Description automatically generated">
            <a:extLst>
              <a:ext uri="{FF2B5EF4-FFF2-40B4-BE49-F238E27FC236}">
                <a16:creationId xmlns:a16="http://schemas.microsoft.com/office/drawing/2014/main" id="{DA371D73-5127-46E6-91F1-A7CF53B1D2F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86375" y="2209457"/>
            <a:ext cx="6161652" cy="4621239"/>
          </a:xfrm>
        </p:spPr>
      </p:pic>
    </p:spTree>
    <p:extLst>
      <p:ext uri="{BB962C8B-B14F-4D97-AF65-F5344CB8AC3E}">
        <p14:creationId xmlns:p14="http://schemas.microsoft.com/office/powerpoint/2010/main" val="118064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38"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Rectangle 41">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510631D-DE04-40A3-9049-CB32A14912CA}"/>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Transparency </a:t>
            </a:r>
          </a:p>
        </p:txBody>
      </p:sp>
      <p:sp>
        <p:nvSpPr>
          <p:cNvPr id="3" name="Content Placeholder 2">
            <a:extLst>
              <a:ext uri="{FF2B5EF4-FFF2-40B4-BE49-F238E27FC236}">
                <a16:creationId xmlns:a16="http://schemas.microsoft.com/office/drawing/2014/main" id="{7EE0D1F6-D4EB-4F08-81D6-63191B7C3650}"/>
              </a:ext>
            </a:extLst>
          </p:cNvPr>
          <p:cNvSpPr>
            <a:spLocks noGrp="1"/>
          </p:cNvSpPr>
          <p:nvPr>
            <p:ph idx="1"/>
          </p:nvPr>
        </p:nvSpPr>
        <p:spPr>
          <a:xfrm>
            <a:off x="1424904" y="2494450"/>
            <a:ext cx="4053545" cy="3563159"/>
          </a:xfrm>
        </p:spPr>
        <p:txBody>
          <a:bodyPr>
            <a:normAutofit/>
          </a:bodyPr>
          <a:lstStyle/>
          <a:p>
            <a:r>
              <a:rPr lang="en-US" sz="2400" dirty="0"/>
              <a:t>Disclosure of Certain Cost Information </a:t>
            </a:r>
          </a:p>
          <a:p>
            <a:r>
              <a:rPr lang="en-US" sz="2400" dirty="0"/>
              <a:t>Require Notification of Price Increases </a:t>
            </a:r>
          </a:p>
          <a:p>
            <a:r>
              <a:rPr lang="en-US" sz="2400" dirty="0"/>
              <a:t>Require Prescriber Price Awareness </a:t>
            </a:r>
          </a:p>
        </p:txBody>
      </p:sp>
      <p:pic>
        <p:nvPicPr>
          <p:cNvPr id="9" name="Picture 8" descr="Text&#10;&#10;Description automatically generated">
            <a:extLst>
              <a:ext uri="{FF2B5EF4-FFF2-40B4-BE49-F238E27FC236}">
                <a16:creationId xmlns:a16="http://schemas.microsoft.com/office/drawing/2014/main" id="{5B40AF23-D9B7-4063-B1D8-F32A7188A97F}"/>
              </a:ext>
            </a:extLst>
          </p:cNvPr>
          <p:cNvPicPr>
            <a:picLocks noChangeAspect="1"/>
          </p:cNvPicPr>
          <p:nvPr/>
        </p:nvPicPr>
        <p:blipFill rotWithShape="1">
          <a:blip r:embed="rId3">
            <a:extLst>
              <a:ext uri="{28A0092B-C50C-407E-A947-70E740481C1C}">
                <a14:useLocalDpi xmlns:a14="http://schemas.microsoft.com/office/drawing/2010/main" val="0"/>
              </a:ext>
            </a:extLst>
          </a:blip>
          <a:srcRect l="6829" t="-54" r="17362" b="53"/>
          <a:stretch/>
        </p:blipFill>
        <p:spPr>
          <a:xfrm>
            <a:off x="6098892" y="2492376"/>
            <a:ext cx="4802404" cy="35633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81555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6"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05B9B3C-5B92-4EB1-81ED-A181AD384458}"/>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Accountability </a:t>
            </a:r>
          </a:p>
        </p:txBody>
      </p:sp>
      <p:sp>
        <p:nvSpPr>
          <p:cNvPr id="3" name="Content Placeholder 2">
            <a:extLst>
              <a:ext uri="{FF2B5EF4-FFF2-40B4-BE49-F238E27FC236}">
                <a16:creationId xmlns:a16="http://schemas.microsoft.com/office/drawing/2014/main" id="{3A13A947-EADE-4BD2-A445-66C9A02CA0A1}"/>
              </a:ext>
            </a:extLst>
          </p:cNvPr>
          <p:cNvSpPr>
            <a:spLocks noGrp="1"/>
          </p:cNvSpPr>
          <p:nvPr>
            <p:ph idx="1"/>
          </p:nvPr>
        </p:nvSpPr>
        <p:spPr>
          <a:xfrm>
            <a:off x="1424904" y="2494450"/>
            <a:ext cx="4053545" cy="3563159"/>
          </a:xfrm>
        </p:spPr>
        <p:txBody>
          <a:bodyPr>
            <a:normAutofit/>
          </a:bodyPr>
          <a:lstStyle/>
          <a:p>
            <a:r>
              <a:rPr lang="en-US" sz="2400" dirty="0"/>
              <a:t>Pharmacy Benefit Manager Licensing </a:t>
            </a:r>
          </a:p>
          <a:p>
            <a:r>
              <a:rPr lang="en-US" sz="2400" dirty="0"/>
              <a:t>License Pharmaceutical Sales Representative </a:t>
            </a:r>
          </a:p>
          <a:p>
            <a:r>
              <a:rPr lang="en-US" sz="2400" dirty="0"/>
              <a:t>Repeal Drug Industry Immunity Law </a:t>
            </a:r>
          </a:p>
        </p:txBody>
      </p:sp>
      <p:pic>
        <p:nvPicPr>
          <p:cNvPr id="5" name="Picture 4" descr="Diagram&#10;&#10;Description automatically generated">
            <a:extLst>
              <a:ext uri="{FF2B5EF4-FFF2-40B4-BE49-F238E27FC236}">
                <a16:creationId xmlns:a16="http://schemas.microsoft.com/office/drawing/2014/main" id="{CC5484BC-CF04-485A-ABDA-DB384CDD4840}"/>
              </a:ext>
            </a:extLst>
          </p:cNvPr>
          <p:cNvPicPr>
            <a:picLocks noChangeAspect="1"/>
          </p:cNvPicPr>
          <p:nvPr/>
        </p:nvPicPr>
        <p:blipFill rotWithShape="1">
          <a:blip r:embed="rId3">
            <a:extLst>
              <a:ext uri="{28A0092B-C50C-407E-A947-70E740481C1C}">
                <a14:useLocalDpi xmlns:a14="http://schemas.microsoft.com/office/drawing/2010/main" val="0"/>
              </a:ext>
            </a:extLst>
          </a:blip>
          <a:srcRect l="9794" t="-54" r="14396" b="53"/>
          <a:stretch/>
        </p:blipFill>
        <p:spPr>
          <a:xfrm>
            <a:off x="6098892" y="2492376"/>
            <a:ext cx="4802404" cy="35633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55238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6"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B422EDF-5BC0-4C9C-9AC7-751D54C5026F}"/>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Accessibility</a:t>
            </a:r>
          </a:p>
        </p:txBody>
      </p:sp>
      <p:sp>
        <p:nvSpPr>
          <p:cNvPr id="3" name="Content Placeholder 2">
            <a:extLst>
              <a:ext uri="{FF2B5EF4-FFF2-40B4-BE49-F238E27FC236}">
                <a16:creationId xmlns:a16="http://schemas.microsoft.com/office/drawing/2014/main" id="{456D34CB-3BA9-4853-834B-DC79B9148763}"/>
              </a:ext>
            </a:extLst>
          </p:cNvPr>
          <p:cNvSpPr>
            <a:spLocks noGrp="1"/>
          </p:cNvSpPr>
          <p:nvPr>
            <p:ph idx="1"/>
          </p:nvPr>
        </p:nvSpPr>
        <p:spPr>
          <a:xfrm>
            <a:off x="1424904" y="2494450"/>
            <a:ext cx="4053545" cy="3563159"/>
          </a:xfrm>
        </p:spPr>
        <p:txBody>
          <a:bodyPr>
            <a:normAutofit/>
          </a:bodyPr>
          <a:lstStyle/>
          <a:p>
            <a:r>
              <a:rPr lang="en-US" sz="2400" dirty="0"/>
              <a:t>Importation from Canada </a:t>
            </a:r>
          </a:p>
          <a:p>
            <a:r>
              <a:rPr lang="en-US" sz="2400" dirty="0"/>
              <a:t>Public Production </a:t>
            </a:r>
          </a:p>
          <a:p>
            <a:r>
              <a:rPr lang="en-US" sz="2400" dirty="0"/>
              <a:t>Challenge Monopoly Power</a:t>
            </a:r>
          </a:p>
          <a:p>
            <a:r>
              <a:rPr lang="en-US" sz="2400" dirty="0"/>
              <a:t>Value-Based Contracting (Pay for Performance) </a:t>
            </a:r>
          </a:p>
        </p:txBody>
      </p:sp>
      <p:pic>
        <p:nvPicPr>
          <p:cNvPr id="5" name="Picture 4" descr="A picture containing text&#10;&#10;Description automatically generated">
            <a:extLst>
              <a:ext uri="{FF2B5EF4-FFF2-40B4-BE49-F238E27FC236}">
                <a16:creationId xmlns:a16="http://schemas.microsoft.com/office/drawing/2014/main" id="{B5CD5A4C-5B35-43D6-B48A-B66FD651A93D}"/>
              </a:ext>
            </a:extLst>
          </p:cNvPr>
          <p:cNvPicPr>
            <a:picLocks noChangeAspect="1"/>
          </p:cNvPicPr>
          <p:nvPr/>
        </p:nvPicPr>
        <p:blipFill rotWithShape="1">
          <a:blip r:embed="rId3">
            <a:extLst>
              <a:ext uri="{28A0092B-C50C-407E-A947-70E740481C1C}">
                <a14:useLocalDpi xmlns:a14="http://schemas.microsoft.com/office/drawing/2010/main" val="0"/>
              </a:ext>
            </a:extLst>
          </a:blip>
          <a:srcRect l="17047" t="-54" r="7143" b="53"/>
          <a:stretch/>
        </p:blipFill>
        <p:spPr>
          <a:xfrm>
            <a:off x="6098892" y="2492376"/>
            <a:ext cx="4802404" cy="35633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54112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6"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C6CCD81-B46C-479E-86A5-0493C56CEEF5}"/>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Affordability </a:t>
            </a:r>
          </a:p>
        </p:txBody>
      </p:sp>
      <p:sp>
        <p:nvSpPr>
          <p:cNvPr id="3" name="Content Placeholder 2">
            <a:extLst>
              <a:ext uri="{FF2B5EF4-FFF2-40B4-BE49-F238E27FC236}">
                <a16:creationId xmlns:a16="http://schemas.microsoft.com/office/drawing/2014/main" id="{BA4608B1-1879-4FEE-8B58-927703F162CE}"/>
              </a:ext>
            </a:extLst>
          </p:cNvPr>
          <p:cNvSpPr>
            <a:spLocks noGrp="1"/>
          </p:cNvSpPr>
          <p:nvPr>
            <p:ph idx="1"/>
          </p:nvPr>
        </p:nvSpPr>
        <p:spPr>
          <a:xfrm>
            <a:off x="1424904" y="2494450"/>
            <a:ext cx="4668205" cy="3563159"/>
          </a:xfrm>
        </p:spPr>
        <p:txBody>
          <a:bodyPr>
            <a:noAutofit/>
          </a:bodyPr>
          <a:lstStyle/>
          <a:p>
            <a:r>
              <a:rPr lang="en-US" sz="2400" dirty="0"/>
              <a:t>Affordability Board </a:t>
            </a:r>
          </a:p>
          <a:p>
            <a:r>
              <a:rPr lang="en-US" sz="2400" dirty="0"/>
              <a:t>Cap Co-pay for Consumers</a:t>
            </a:r>
          </a:p>
          <a:p>
            <a:r>
              <a:rPr lang="en-US" sz="2400" dirty="0"/>
              <a:t>Rate Setting and Spending Targets </a:t>
            </a:r>
          </a:p>
          <a:p>
            <a:r>
              <a:rPr lang="en-US" sz="2400" dirty="0"/>
              <a:t>Prescription Drug Emergency Fund </a:t>
            </a:r>
          </a:p>
          <a:p>
            <a:r>
              <a:rPr lang="en-US" sz="2400" dirty="0"/>
              <a:t>Tax Drug Price Increases Greater Than The Rate of Inflation </a:t>
            </a:r>
          </a:p>
          <a:p>
            <a:r>
              <a:rPr lang="en-US" sz="2400" dirty="0"/>
              <a:t>Tax Credit for Insulin  </a:t>
            </a:r>
          </a:p>
        </p:txBody>
      </p:sp>
      <p:pic>
        <p:nvPicPr>
          <p:cNvPr id="5" name="Picture 4" descr="Icon&#10;&#10;Description automatically generated">
            <a:extLst>
              <a:ext uri="{FF2B5EF4-FFF2-40B4-BE49-F238E27FC236}">
                <a16:creationId xmlns:a16="http://schemas.microsoft.com/office/drawing/2014/main" id="{6EB348F2-4E90-4C96-9CE5-586F4DFAE086}"/>
              </a:ext>
            </a:extLst>
          </p:cNvPr>
          <p:cNvPicPr>
            <a:picLocks noChangeAspect="1"/>
          </p:cNvPicPr>
          <p:nvPr/>
        </p:nvPicPr>
        <p:blipFill rotWithShape="1">
          <a:blip r:embed="rId3">
            <a:extLst>
              <a:ext uri="{28A0092B-C50C-407E-A947-70E740481C1C}">
                <a14:useLocalDpi xmlns:a14="http://schemas.microsoft.com/office/drawing/2010/main" val="0"/>
              </a:ext>
            </a:extLst>
          </a:blip>
          <a:srcRect l="20926" t="-54" r="3264" b="53"/>
          <a:stretch/>
        </p:blipFill>
        <p:spPr>
          <a:xfrm>
            <a:off x="6098892" y="2492376"/>
            <a:ext cx="4802404" cy="35633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783573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2891</Words>
  <Application>Microsoft Office PowerPoint</Application>
  <PresentationFormat>Widescreen</PresentationFormat>
  <Paragraphs>165</Paragraphs>
  <Slides>6</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Calibri Light</vt:lpstr>
      <vt:lpstr>Courier New</vt:lpstr>
      <vt:lpstr>Helvetica</vt:lpstr>
      <vt:lpstr>Helvetica Neue</vt:lpstr>
      <vt:lpstr>Symbol</vt:lpstr>
      <vt:lpstr>Times New Roman</vt:lpstr>
      <vt:lpstr>Office Theme</vt:lpstr>
      <vt:lpstr>Addressing the High Cost of Prescription Drugs in Michigan</vt:lpstr>
      <vt:lpstr>Background </vt:lpstr>
      <vt:lpstr>Transparency </vt:lpstr>
      <vt:lpstr>Accountability </vt:lpstr>
      <vt:lpstr>Accessibility</vt:lpstr>
      <vt:lpstr>Affordability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Addressing the High Cost of Prescription Drugs in Michigan</dc:title>
  <dc:creator>Hart, Michael (DHHS)</dc:creator>
  <cp:lastModifiedBy>Emerson, Erin (DHHS)</cp:lastModifiedBy>
  <cp:revision>2</cp:revision>
  <dcterms:created xsi:type="dcterms:W3CDTF">2020-10-19T18:11:29Z</dcterms:created>
  <dcterms:modified xsi:type="dcterms:W3CDTF">2020-10-19T19:37:24Z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iteId">
    <vt:lpwstr>d5fb7087-3777-42ad-966a-892ef47225d1</vt:lpwstr>
  </property>
  <property fmtid="{D5CDD505-2E9C-101B-9397-08002B2CF9AE}" pid="4" name="MSIP_Label_3a2fed65-62e7-46ea-af74-187e0c17143a_Owner">
    <vt:lpwstr>HartM6@michigan.gov</vt:lpwstr>
  </property>
  <property fmtid="{D5CDD505-2E9C-101B-9397-08002B2CF9AE}" pid="5" name="MSIP_Label_3a2fed65-62e7-46ea-af74-187e0c17143a_SetDate">
    <vt:lpwstr>2020-10-19T18:11:45.8649967Z</vt:lpwstr>
  </property>
  <property fmtid="{D5CDD505-2E9C-101B-9397-08002B2CF9AE}" pid="6" name="MSIP_Label_3a2fed65-62e7-46ea-af74-187e0c17143a_Name">
    <vt:lpwstr>Internal Data (Standard State Data)</vt:lpwstr>
  </property>
  <property fmtid="{D5CDD505-2E9C-101B-9397-08002B2CF9AE}" pid="7" name="MSIP_Label_3a2fed65-62e7-46ea-af74-187e0c17143a_Application">
    <vt:lpwstr>Microsoft Azure Information Protection</vt:lpwstr>
  </property>
  <property fmtid="{D5CDD505-2E9C-101B-9397-08002B2CF9AE}" pid="8" name="MSIP_Label_3a2fed65-62e7-46ea-af74-187e0c17143a_ActionId">
    <vt:lpwstr>2105cc03-d79e-44da-8b34-9a152ce578ad</vt:lpwstr>
  </property>
  <property fmtid="{D5CDD505-2E9C-101B-9397-08002B2CF9AE}" pid="9" name="MSIP_Label_3a2fed65-62e7-46ea-af74-187e0c17143a_Extended_MSFT_Method">
    <vt:lpwstr>Manual</vt:lpwstr>
  </property>
  <property fmtid="{D5CDD505-2E9C-101B-9397-08002B2CF9AE}" pid="10" name="Sensitivity">
    <vt:lpwstr>Internal Data (Standard State Data)</vt:lpwstr>
  </property>
</Properties>
</file>