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handoutMasterIdLst>
    <p:handoutMasterId r:id="rId13"/>
  </p:handoutMasterIdLst>
  <p:sldIdLst>
    <p:sldId id="3696" r:id="rId2"/>
    <p:sldId id="3753" r:id="rId3"/>
    <p:sldId id="4324" r:id="rId4"/>
    <p:sldId id="4463" r:id="rId5"/>
    <p:sldId id="4464" r:id="rId6"/>
    <p:sldId id="4507" r:id="rId7"/>
    <p:sldId id="4455" r:id="rId8"/>
    <p:sldId id="4508" r:id="rId9"/>
    <p:sldId id="4509" r:id="rId10"/>
    <p:sldId id="4510" r:id="rId11"/>
  </p:sldIdLst>
  <p:sldSz cx="9144000" cy="5143500" type="screen16x9"/>
  <p:notesSz cx="7315200" cy="9601200"/>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Beniamini" initials="NB" lastIdx="1" clrIdx="0">
    <p:extLst>
      <p:ext uri="{19B8F6BF-5375-455C-9EA6-DF929625EA0E}">
        <p15:presenceInfo xmlns:p15="http://schemas.microsoft.com/office/powerpoint/2012/main" userId="Nicole Beniami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CCDAEF"/>
    <a:srgbClr val="E7EDF7"/>
    <a:srgbClr val="92D050"/>
    <a:srgbClr val="E3601F"/>
    <a:srgbClr val="F2B864"/>
    <a:srgbClr val="E7E7E7"/>
    <a:srgbClr val="E6E6E6"/>
    <a:srgbClr val="AA6DAB"/>
    <a:srgbClr val="749E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78" autoAdjust="0"/>
    <p:restoredTop sz="94087" autoAdjust="0"/>
  </p:normalViewPr>
  <p:slideViewPr>
    <p:cSldViewPr>
      <p:cViewPr varScale="1">
        <p:scale>
          <a:sx n="145" d="100"/>
          <a:sy n="145" d="100"/>
        </p:scale>
        <p:origin x="942" y="120"/>
      </p:cViewPr>
      <p:guideLst>
        <p:guide orient="horz" pos="1620"/>
        <p:guide pos="2880"/>
      </p:guideLst>
    </p:cSldViewPr>
  </p:slideViewPr>
  <p:outlineViewPr>
    <p:cViewPr>
      <p:scale>
        <a:sx n="33" d="100"/>
        <a:sy n="33" d="100"/>
      </p:scale>
      <p:origin x="0" y="-408"/>
    </p:cViewPr>
  </p:outlineViewPr>
  <p:notesTextViewPr>
    <p:cViewPr>
      <p:scale>
        <a:sx n="300" d="100"/>
        <a:sy n="300" d="100"/>
      </p:scale>
      <p:origin x="0" y="0"/>
    </p:cViewPr>
  </p:notesTextViewPr>
  <p:sorterViewPr>
    <p:cViewPr>
      <p:scale>
        <a:sx n="200" d="100"/>
        <a:sy n="200" d="100"/>
      </p:scale>
      <p:origin x="0" y="4254"/>
    </p:cViewPr>
  </p:sorterViewPr>
  <p:notesViewPr>
    <p:cSldViewPr>
      <p:cViewPr varScale="1">
        <p:scale>
          <a:sx n="52" d="100"/>
          <a:sy n="52" d="100"/>
        </p:scale>
        <p:origin x="-178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70238" cy="479425"/>
          </a:xfrm>
          <a:prstGeom prst="rect">
            <a:avLst/>
          </a:prstGeom>
        </p:spPr>
        <p:txBody>
          <a:bodyPr vert="horz" lIns="90940" tIns="45470" rIns="90940" bIns="45470"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0940" tIns="45470" rIns="90940" bIns="45470" rtlCol="0"/>
          <a:lstStyle>
            <a:lvl1pPr algn="r">
              <a:defRPr sz="1200"/>
            </a:lvl1pPr>
          </a:lstStyle>
          <a:p>
            <a:fld id="{8AC44D08-A305-45BF-B582-2C64DE16C9B9}" type="datetimeFigureOut">
              <a:rPr lang="en-US" smtClean="0"/>
              <a:t>4/9/2021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0940" tIns="45470" rIns="90940" bIns="45470"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0940" tIns="45470" rIns="90940" bIns="45470" rtlCol="0" anchor="b"/>
          <a:lstStyle>
            <a:lvl1pPr algn="r">
              <a:defRPr sz="1200"/>
            </a:lvl1pPr>
          </a:lstStyle>
          <a:p>
            <a:fld id="{59590BF7-AD94-4DFD-95D7-69823882064D}" type="slidenum">
              <a:rPr lang="en-US" smtClean="0"/>
              <a:t>‹#›</a:t>
            </a:fld>
            <a:endParaRPr lang="en-US"/>
          </a:p>
        </p:txBody>
      </p:sp>
    </p:spTree>
    <p:extLst>
      <p:ext uri="{BB962C8B-B14F-4D97-AF65-F5344CB8AC3E}">
        <p14:creationId xmlns:p14="http://schemas.microsoft.com/office/powerpoint/2010/main" val="497657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169922" cy="480060"/>
          </a:xfrm>
          <a:prstGeom prst="rect">
            <a:avLst/>
          </a:prstGeom>
        </p:spPr>
        <p:txBody>
          <a:bodyPr vert="horz" lIns="96120" tIns="48060" rIns="96120" bIns="48060" rtlCol="0"/>
          <a:lstStyle>
            <a:lvl1pPr algn="l">
              <a:defRPr sz="1300"/>
            </a:lvl1pPr>
          </a:lstStyle>
          <a:p>
            <a:endParaRPr lang="en-US"/>
          </a:p>
        </p:txBody>
      </p:sp>
      <p:sp>
        <p:nvSpPr>
          <p:cNvPr id="3" name="Date Placeholder 2"/>
          <p:cNvSpPr>
            <a:spLocks noGrp="1"/>
          </p:cNvSpPr>
          <p:nvPr>
            <p:ph type="dt" idx="1"/>
          </p:nvPr>
        </p:nvSpPr>
        <p:spPr>
          <a:xfrm>
            <a:off x="4143587" y="3"/>
            <a:ext cx="3169922" cy="480060"/>
          </a:xfrm>
          <a:prstGeom prst="rect">
            <a:avLst/>
          </a:prstGeom>
        </p:spPr>
        <p:txBody>
          <a:bodyPr vert="horz" lIns="96120" tIns="48060" rIns="96120" bIns="48060" rtlCol="0"/>
          <a:lstStyle>
            <a:lvl1pPr algn="r">
              <a:defRPr sz="1300"/>
            </a:lvl1pPr>
          </a:lstStyle>
          <a:p>
            <a:fld id="{1BA31E33-3734-4FBD-96FF-B12676D56F7F}" type="datetimeFigureOut">
              <a:rPr lang="en-US" smtClean="0"/>
              <a:pPr/>
              <a:t>4/9/2021</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120" tIns="48060" rIns="96120" bIns="48060" rtlCol="0" anchor="ctr"/>
          <a:lstStyle/>
          <a:p>
            <a:endParaRPr lang="en-US"/>
          </a:p>
        </p:txBody>
      </p:sp>
      <p:sp>
        <p:nvSpPr>
          <p:cNvPr id="5" name="Notes Placeholder 4"/>
          <p:cNvSpPr>
            <a:spLocks noGrp="1"/>
          </p:cNvSpPr>
          <p:nvPr>
            <p:ph type="body" sz="quarter" idx="3"/>
          </p:nvPr>
        </p:nvSpPr>
        <p:spPr>
          <a:xfrm>
            <a:off x="731521" y="4560572"/>
            <a:ext cx="5852160" cy="4320540"/>
          </a:xfrm>
          <a:prstGeom prst="rect">
            <a:avLst/>
          </a:prstGeom>
        </p:spPr>
        <p:txBody>
          <a:bodyPr vert="horz" lIns="96120" tIns="48060" rIns="96120" bIns="4806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8"/>
            <a:ext cx="3169922" cy="480060"/>
          </a:xfrm>
          <a:prstGeom prst="rect">
            <a:avLst/>
          </a:prstGeom>
        </p:spPr>
        <p:txBody>
          <a:bodyPr vert="horz" lIns="96120" tIns="48060" rIns="96120" bIns="4806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8"/>
            <a:ext cx="3169922" cy="480060"/>
          </a:xfrm>
          <a:prstGeom prst="rect">
            <a:avLst/>
          </a:prstGeom>
        </p:spPr>
        <p:txBody>
          <a:bodyPr vert="horz" lIns="96120" tIns="48060" rIns="96120" bIns="48060" rtlCol="0" anchor="b"/>
          <a:lstStyle>
            <a:lvl1pPr algn="r">
              <a:defRPr sz="1300"/>
            </a:lvl1pPr>
          </a:lstStyle>
          <a:p>
            <a:fld id="{F6A5DCCF-795B-450C-9352-43543A28BB8A}" type="slidenum">
              <a:rPr lang="en-US" smtClean="0"/>
              <a:pPr/>
              <a:t>‹#›</a:t>
            </a:fld>
            <a:endParaRPr lang="en-US"/>
          </a:p>
        </p:txBody>
      </p:sp>
    </p:spTree>
    <p:extLst>
      <p:ext uri="{BB962C8B-B14F-4D97-AF65-F5344CB8AC3E}">
        <p14:creationId xmlns:p14="http://schemas.microsoft.com/office/powerpoint/2010/main" val="2748085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5DCCF-795B-450C-9352-43543A28BB8A}" type="slidenum">
              <a:rPr lang="en-US" smtClean="0"/>
              <a:pPr/>
              <a:t>1</a:t>
            </a:fld>
            <a:endParaRPr lang="en-US"/>
          </a:p>
        </p:txBody>
      </p:sp>
    </p:spTree>
    <p:extLst>
      <p:ext uri="{BB962C8B-B14F-4D97-AF65-F5344CB8AC3E}">
        <p14:creationId xmlns:p14="http://schemas.microsoft.com/office/powerpoint/2010/main" val="927848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5DCCF-795B-450C-9352-43543A28BB8A}" type="slidenum">
              <a:rPr lang="en-US" smtClean="0"/>
              <a:pPr/>
              <a:t>2</a:t>
            </a:fld>
            <a:endParaRPr lang="en-US"/>
          </a:p>
        </p:txBody>
      </p:sp>
    </p:spTree>
    <p:extLst>
      <p:ext uri="{BB962C8B-B14F-4D97-AF65-F5344CB8AC3E}">
        <p14:creationId xmlns:p14="http://schemas.microsoft.com/office/powerpoint/2010/main" val="4184339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q9a</a:t>
            </a:r>
          </a:p>
        </p:txBody>
      </p:sp>
      <p:sp>
        <p:nvSpPr>
          <p:cNvPr id="4" name="Slide Number Placeholder 3"/>
          <p:cNvSpPr>
            <a:spLocks noGrp="1"/>
          </p:cNvSpPr>
          <p:nvPr>
            <p:ph type="sldNum" sz="quarter" idx="10"/>
          </p:nvPr>
        </p:nvSpPr>
        <p:spPr/>
        <p:txBody>
          <a:bodyPr/>
          <a:lstStyle/>
          <a:p>
            <a:fld id="{F6A5DCCF-795B-450C-9352-43543A28BB8A}" type="slidenum">
              <a:rPr lang="en-US" smtClean="0"/>
              <a:pPr/>
              <a:t>3</a:t>
            </a:fld>
            <a:endParaRPr lang="en-US" dirty="0"/>
          </a:p>
        </p:txBody>
      </p:sp>
    </p:spTree>
    <p:extLst>
      <p:ext uri="{BB962C8B-B14F-4D97-AF65-F5344CB8AC3E}">
        <p14:creationId xmlns:p14="http://schemas.microsoft.com/office/powerpoint/2010/main" val="784782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5DCCF-795B-450C-9352-43543A28BB8A}" type="slidenum">
              <a:rPr lang="en-US" smtClean="0"/>
              <a:pPr/>
              <a:t>4</a:t>
            </a:fld>
            <a:endParaRPr lang="en-US"/>
          </a:p>
        </p:txBody>
      </p:sp>
    </p:spTree>
    <p:extLst>
      <p:ext uri="{BB962C8B-B14F-4D97-AF65-F5344CB8AC3E}">
        <p14:creationId xmlns:p14="http://schemas.microsoft.com/office/powerpoint/2010/main" val="3414841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5DCCF-795B-450C-9352-43543A28BB8A}" type="slidenum">
              <a:rPr lang="en-US" smtClean="0"/>
              <a:pPr/>
              <a:t>5</a:t>
            </a:fld>
            <a:endParaRPr lang="en-US"/>
          </a:p>
        </p:txBody>
      </p:sp>
    </p:spTree>
    <p:extLst>
      <p:ext uri="{BB962C8B-B14F-4D97-AF65-F5344CB8AC3E}">
        <p14:creationId xmlns:p14="http://schemas.microsoft.com/office/powerpoint/2010/main" val="41349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5DCCF-795B-450C-9352-43543A28BB8A}" type="slidenum">
              <a:rPr lang="en-US" smtClean="0"/>
              <a:pPr/>
              <a:t>6</a:t>
            </a:fld>
            <a:endParaRPr lang="en-US"/>
          </a:p>
        </p:txBody>
      </p:sp>
    </p:spTree>
    <p:extLst>
      <p:ext uri="{BB962C8B-B14F-4D97-AF65-F5344CB8AC3E}">
        <p14:creationId xmlns:p14="http://schemas.microsoft.com/office/powerpoint/2010/main" val="33503403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er - Question LG">
    <p:spTree>
      <p:nvGrpSpPr>
        <p:cNvPr id="1" name=""/>
        <p:cNvGrpSpPr/>
        <p:nvPr/>
      </p:nvGrpSpPr>
      <p:grpSpPr>
        <a:xfrm>
          <a:off x="0" y="0"/>
          <a:ext cx="0" cy="0"/>
          <a:chOff x="0" y="0"/>
          <a:chExt cx="0" cy="0"/>
        </a:xfrm>
      </p:grpSpPr>
      <p:pic>
        <p:nvPicPr>
          <p:cNvPr id="12" name="Picture 11"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9144000" cy="873815"/>
          </a:xfrm>
          <a:prstGeom prst="rect">
            <a:avLst/>
          </a:prstGeom>
        </p:spPr>
      </p:pic>
      <p:grpSp>
        <p:nvGrpSpPr>
          <p:cNvPr id="2" name="Group 1"/>
          <p:cNvGrpSpPr/>
          <p:nvPr userDrawn="1"/>
        </p:nvGrpSpPr>
        <p:grpSpPr>
          <a:xfrm>
            <a:off x="0" y="1542952"/>
            <a:ext cx="9144000" cy="162939"/>
            <a:chOff x="0" y="2057269"/>
            <a:chExt cx="9144000" cy="217252"/>
          </a:xfrm>
        </p:grpSpPr>
        <p:cxnSp>
          <p:nvCxnSpPr>
            <p:cNvPr id="3" name="Straight Connector 2"/>
            <p:cNvCxnSpPr/>
            <p:nvPr/>
          </p:nvCxnSpPr>
          <p:spPr>
            <a:xfrm>
              <a:off x="0" y="2057270"/>
              <a:ext cx="3310195"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 name="Straight Connector 3"/>
            <p:cNvCxnSpPr/>
            <p:nvPr/>
          </p:nvCxnSpPr>
          <p:spPr>
            <a:xfrm>
              <a:off x="3646044" y="2057269"/>
              <a:ext cx="5497956" cy="1"/>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3310195" y="2057269"/>
              <a:ext cx="178420" cy="217252"/>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3488615" y="2057270"/>
              <a:ext cx="157429" cy="217251"/>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8" name="Text Placeholder 7"/>
          <p:cNvSpPr>
            <a:spLocks noGrp="1"/>
          </p:cNvSpPr>
          <p:nvPr>
            <p:ph type="body" sz="quarter" idx="10"/>
          </p:nvPr>
        </p:nvSpPr>
        <p:spPr>
          <a:xfrm>
            <a:off x="166078" y="963216"/>
            <a:ext cx="8801711" cy="481013"/>
          </a:xfrm>
          <a:prstGeom prst="rect">
            <a:avLst/>
          </a:prstGeom>
        </p:spPr>
        <p:txBody>
          <a:bodyPr vert="horz"/>
          <a:lstStyle>
            <a:lvl1pPr marL="0" indent="0">
              <a:spcBef>
                <a:spcPts val="0"/>
              </a:spcBef>
              <a:buNone/>
              <a:defRPr sz="1800" i="1">
                <a:solidFill>
                  <a:schemeClr val="accent5"/>
                </a:solidFill>
                <a:latin typeface="Georgia"/>
                <a:cs typeface="Georgia"/>
              </a:defRPr>
            </a:lvl1pPr>
            <a:lvl2pPr marL="457200" indent="0">
              <a:buNone/>
              <a:defRPr sz="1800">
                <a:latin typeface="Georgia"/>
                <a:cs typeface="Georgia"/>
              </a:defRPr>
            </a:lvl2pPr>
            <a:lvl3pPr marL="914400" indent="0">
              <a:buNone/>
              <a:defRPr sz="1800">
                <a:latin typeface="Georgia"/>
                <a:cs typeface="Georgia"/>
              </a:defRPr>
            </a:lvl3pPr>
            <a:lvl4pPr marL="1371600" indent="0">
              <a:buNone/>
              <a:defRPr sz="1800">
                <a:latin typeface="Georgia"/>
                <a:cs typeface="Georgia"/>
              </a:defRPr>
            </a:lvl4pPr>
            <a:lvl5pPr marL="1828800" indent="0">
              <a:buNone/>
              <a:defRPr sz="1800">
                <a:latin typeface="Georgia"/>
                <a:cs typeface="Georgia"/>
              </a:defRPr>
            </a:lvl5pPr>
          </a:lstStyle>
          <a:p>
            <a:pPr lvl="0"/>
            <a:r>
              <a:rPr lang="en-US"/>
              <a:t>Click to edit Master text styles</a:t>
            </a:r>
          </a:p>
        </p:txBody>
      </p:sp>
      <p:sp>
        <p:nvSpPr>
          <p:cNvPr id="10" name="Text Placeholder 9"/>
          <p:cNvSpPr>
            <a:spLocks noGrp="1"/>
          </p:cNvSpPr>
          <p:nvPr>
            <p:ph type="body" sz="quarter" idx="11" hasCustomPrompt="1"/>
          </p:nvPr>
        </p:nvSpPr>
        <p:spPr>
          <a:xfrm>
            <a:off x="166688" y="116681"/>
            <a:ext cx="8088312" cy="652463"/>
          </a:xfrm>
          <a:prstGeom prst="rect">
            <a:avLst/>
          </a:prstGeom>
        </p:spPr>
        <p:txBody>
          <a:bodyPr vert="horz" anchor="ctr"/>
          <a:lstStyle>
            <a:lvl1pPr marL="0" indent="0">
              <a:lnSpc>
                <a:spcPct val="100000"/>
              </a:lnSpc>
              <a:buNone/>
              <a:defRPr sz="2400" baseline="0">
                <a:solidFill>
                  <a:schemeClr val="bg2"/>
                </a:solidFill>
                <a:latin typeface="+mj-lt"/>
              </a:defRPr>
            </a:lvl1pPr>
            <a:lvl2pPr marL="457200" indent="0">
              <a:buNone/>
              <a:defRPr sz="2000">
                <a:solidFill>
                  <a:schemeClr val="bg2"/>
                </a:solidFill>
                <a:latin typeface="+mj-lt"/>
              </a:defRPr>
            </a:lvl2pPr>
            <a:lvl3pPr marL="914400" indent="0">
              <a:buNone/>
              <a:defRPr sz="2000">
                <a:solidFill>
                  <a:schemeClr val="bg2"/>
                </a:solidFill>
                <a:latin typeface="+mj-lt"/>
              </a:defRPr>
            </a:lvl3pPr>
            <a:lvl4pPr marL="1371600" indent="0">
              <a:buNone/>
              <a:defRPr sz="2000">
                <a:solidFill>
                  <a:schemeClr val="bg2"/>
                </a:solidFill>
                <a:latin typeface="+mj-lt"/>
              </a:defRPr>
            </a:lvl4pPr>
            <a:lvl5pPr marL="1828800" indent="0">
              <a:buNone/>
              <a:defRPr sz="2000">
                <a:solidFill>
                  <a:schemeClr val="bg2"/>
                </a:solidFill>
                <a:latin typeface="+mj-lt"/>
              </a:defRPr>
            </a:lvl5pPr>
          </a:lstStyle>
          <a:p>
            <a:pPr lvl="0"/>
            <a:r>
              <a:rPr lang="en-US" dirty="0"/>
              <a:t>CLICK TO EDIT MASTER TEXT STYLES</a:t>
            </a:r>
          </a:p>
        </p:txBody>
      </p:sp>
      <p:pic>
        <p:nvPicPr>
          <p:cNvPr id="11" name="Picture 10" descr="Edison logo-v.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171764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Question SM">
    <p:spTree>
      <p:nvGrpSpPr>
        <p:cNvPr id="1" name=""/>
        <p:cNvGrpSpPr/>
        <p:nvPr/>
      </p:nvGrpSpPr>
      <p:grpSpPr>
        <a:xfrm>
          <a:off x="0" y="0"/>
          <a:ext cx="0" cy="0"/>
          <a:chOff x="0" y="0"/>
          <a:chExt cx="0" cy="0"/>
        </a:xfrm>
      </p:grpSpPr>
      <p:pic>
        <p:nvPicPr>
          <p:cNvPr id="11" name="Picture 10"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9144000" cy="873815"/>
          </a:xfrm>
          <a:prstGeom prst="rect">
            <a:avLst/>
          </a:prstGeom>
        </p:spPr>
      </p:pic>
      <p:grpSp>
        <p:nvGrpSpPr>
          <p:cNvPr id="12" name="Group 11"/>
          <p:cNvGrpSpPr/>
          <p:nvPr userDrawn="1"/>
        </p:nvGrpSpPr>
        <p:grpSpPr>
          <a:xfrm>
            <a:off x="0" y="1353181"/>
            <a:ext cx="9144000" cy="162939"/>
            <a:chOff x="0" y="2057269"/>
            <a:chExt cx="9144000" cy="217252"/>
          </a:xfrm>
        </p:grpSpPr>
        <p:cxnSp>
          <p:nvCxnSpPr>
            <p:cNvPr id="13" name="Straight Connector 12"/>
            <p:cNvCxnSpPr/>
            <p:nvPr/>
          </p:nvCxnSpPr>
          <p:spPr>
            <a:xfrm>
              <a:off x="0" y="2057270"/>
              <a:ext cx="3310195"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646044" y="2057269"/>
              <a:ext cx="5497956" cy="1"/>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3310195" y="2057269"/>
              <a:ext cx="178420" cy="217252"/>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3488615" y="2057270"/>
              <a:ext cx="157429" cy="217251"/>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17" name="Text Placeholder 7"/>
          <p:cNvSpPr>
            <a:spLocks noGrp="1"/>
          </p:cNvSpPr>
          <p:nvPr>
            <p:ph type="body" sz="quarter" idx="10"/>
          </p:nvPr>
        </p:nvSpPr>
        <p:spPr>
          <a:xfrm>
            <a:off x="166078" y="963216"/>
            <a:ext cx="8801711" cy="333650"/>
          </a:xfrm>
          <a:prstGeom prst="rect">
            <a:avLst/>
          </a:prstGeom>
        </p:spPr>
        <p:txBody>
          <a:bodyPr vert="horz"/>
          <a:lstStyle>
            <a:lvl1pPr marL="0" indent="0">
              <a:spcBef>
                <a:spcPts val="0"/>
              </a:spcBef>
              <a:buNone/>
              <a:defRPr sz="1800" i="1">
                <a:solidFill>
                  <a:schemeClr val="accent5"/>
                </a:solidFill>
                <a:latin typeface="Georgia"/>
                <a:cs typeface="Georgia"/>
              </a:defRPr>
            </a:lvl1pPr>
            <a:lvl2pPr marL="457200" indent="0">
              <a:buNone/>
              <a:defRPr sz="1800">
                <a:latin typeface="Georgia"/>
                <a:cs typeface="Georgia"/>
              </a:defRPr>
            </a:lvl2pPr>
            <a:lvl3pPr marL="914400" indent="0">
              <a:buNone/>
              <a:defRPr sz="1800">
                <a:latin typeface="Georgia"/>
                <a:cs typeface="Georgia"/>
              </a:defRPr>
            </a:lvl3pPr>
            <a:lvl4pPr marL="1371600" indent="0">
              <a:buNone/>
              <a:defRPr sz="1800">
                <a:latin typeface="Georgia"/>
                <a:cs typeface="Georgia"/>
              </a:defRPr>
            </a:lvl4pPr>
            <a:lvl5pPr marL="1828800" indent="0">
              <a:buNone/>
              <a:defRPr sz="1800">
                <a:latin typeface="Georgia"/>
                <a:cs typeface="Georgia"/>
              </a:defRPr>
            </a:lvl5pPr>
          </a:lstStyle>
          <a:p>
            <a:pPr lvl="0"/>
            <a:r>
              <a:rPr lang="en-US"/>
              <a:t>Click to edit Master text styles</a:t>
            </a:r>
          </a:p>
        </p:txBody>
      </p:sp>
      <p:sp>
        <p:nvSpPr>
          <p:cNvPr id="19" name="Text Placeholder 9"/>
          <p:cNvSpPr>
            <a:spLocks noGrp="1"/>
          </p:cNvSpPr>
          <p:nvPr>
            <p:ph type="body" sz="quarter" idx="11" hasCustomPrompt="1"/>
          </p:nvPr>
        </p:nvSpPr>
        <p:spPr>
          <a:xfrm>
            <a:off x="166688" y="116681"/>
            <a:ext cx="8088312" cy="652463"/>
          </a:xfrm>
          <a:prstGeom prst="rect">
            <a:avLst/>
          </a:prstGeom>
        </p:spPr>
        <p:txBody>
          <a:bodyPr vert="horz" anchor="ctr"/>
          <a:lstStyle>
            <a:lvl1pPr marL="0" indent="0">
              <a:lnSpc>
                <a:spcPct val="100000"/>
              </a:lnSpc>
              <a:buNone/>
              <a:defRPr sz="2400" baseline="0">
                <a:solidFill>
                  <a:schemeClr val="bg2"/>
                </a:solidFill>
                <a:latin typeface="+mj-lt"/>
              </a:defRPr>
            </a:lvl1pPr>
            <a:lvl2pPr marL="457200" indent="0">
              <a:buNone/>
              <a:defRPr sz="2000">
                <a:solidFill>
                  <a:schemeClr val="bg2"/>
                </a:solidFill>
                <a:latin typeface="+mj-lt"/>
              </a:defRPr>
            </a:lvl2pPr>
            <a:lvl3pPr marL="914400" indent="0">
              <a:buNone/>
              <a:defRPr sz="2000">
                <a:solidFill>
                  <a:schemeClr val="bg2"/>
                </a:solidFill>
                <a:latin typeface="+mj-lt"/>
              </a:defRPr>
            </a:lvl3pPr>
            <a:lvl4pPr marL="1371600" indent="0">
              <a:buNone/>
              <a:defRPr sz="2000">
                <a:solidFill>
                  <a:schemeClr val="bg2"/>
                </a:solidFill>
                <a:latin typeface="+mj-lt"/>
              </a:defRPr>
            </a:lvl4pPr>
            <a:lvl5pPr marL="1828800" indent="0">
              <a:buNone/>
              <a:defRPr sz="2000">
                <a:solidFill>
                  <a:schemeClr val="bg2"/>
                </a:solidFill>
                <a:latin typeface="+mj-lt"/>
              </a:defRPr>
            </a:lvl5pPr>
          </a:lstStyle>
          <a:p>
            <a:pPr lvl="0"/>
            <a:r>
              <a:rPr lang="en-US" dirty="0"/>
              <a:t>CLICK TO EDIT MASTER TEXT STYLES</a:t>
            </a:r>
          </a:p>
        </p:txBody>
      </p:sp>
      <p:pic>
        <p:nvPicPr>
          <p:cNvPr id="18" name="Picture 17" descr="Edison logo-v.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426109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p:spTree>
      <p:nvGrpSpPr>
        <p:cNvPr id="1" name=""/>
        <p:cNvGrpSpPr/>
        <p:nvPr/>
      </p:nvGrpSpPr>
      <p:grpSpPr>
        <a:xfrm>
          <a:off x="0" y="0"/>
          <a:ext cx="0" cy="0"/>
          <a:chOff x="0" y="0"/>
          <a:chExt cx="0" cy="0"/>
        </a:xfrm>
      </p:grpSpPr>
      <p:pic>
        <p:nvPicPr>
          <p:cNvPr id="13" name="Picture 12"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9144000" cy="873815"/>
          </a:xfrm>
          <a:prstGeom prst="rect">
            <a:avLst/>
          </a:prstGeom>
        </p:spPr>
      </p:pic>
      <p:sp>
        <p:nvSpPr>
          <p:cNvPr id="7" name="Text Placeholder 9"/>
          <p:cNvSpPr>
            <a:spLocks noGrp="1"/>
          </p:cNvSpPr>
          <p:nvPr>
            <p:ph type="body" sz="quarter" idx="13" hasCustomPrompt="1"/>
          </p:nvPr>
        </p:nvSpPr>
        <p:spPr>
          <a:xfrm>
            <a:off x="166688" y="116681"/>
            <a:ext cx="8088312" cy="652463"/>
          </a:xfrm>
          <a:prstGeom prst="rect">
            <a:avLst/>
          </a:prstGeom>
        </p:spPr>
        <p:txBody>
          <a:bodyPr vert="horz" anchor="ctr"/>
          <a:lstStyle>
            <a:lvl1pPr marL="0" indent="0">
              <a:lnSpc>
                <a:spcPct val="100000"/>
              </a:lnSpc>
              <a:buNone/>
              <a:defRPr sz="2400" baseline="0">
                <a:solidFill>
                  <a:schemeClr val="bg2"/>
                </a:solidFill>
                <a:latin typeface="+mj-lt"/>
              </a:defRPr>
            </a:lvl1pPr>
            <a:lvl2pPr marL="457200" indent="0">
              <a:buNone/>
              <a:defRPr sz="2000">
                <a:solidFill>
                  <a:schemeClr val="bg2"/>
                </a:solidFill>
                <a:latin typeface="+mj-lt"/>
              </a:defRPr>
            </a:lvl2pPr>
            <a:lvl3pPr marL="914400" indent="0">
              <a:buNone/>
              <a:defRPr sz="2000">
                <a:solidFill>
                  <a:schemeClr val="bg2"/>
                </a:solidFill>
                <a:latin typeface="+mj-lt"/>
              </a:defRPr>
            </a:lvl3pPr>
            <a:lvl4pPr marL="1371600" indent="0">
              <a:buNone/>
              <a:defRPr sz="2000">
                <a:solidFill>
                  <a:schemeClr val="bg2"/>
                </a:solidFill>
                <a:latin typeface="+mj-lt"/>
              </a:defRPr>
            </a:lvl4pPr>
            <a:lvl5pPr marL="1828800" indent="0">
              <a:buNone/>
              <a:defRPr sz="2000">
                <a:solidFill>
                  <a:schemeClr val="bg2"/>
                </a:solidFill>
                <a:latin typeface="+mj-lt"/>
              </a:defRPr>
            </a:lvl5pPr>
          </a:lstStyle>
          <a:p>
            <a:pPr lvl="0"/>
            <a:r>
              <a:rPr lang="en-US" dirty="0"/>
              <a:t>CLICK TO EDIT MASTER TEXT STYLES</a:t>
            </a:r>
          </a:p>
        </p:txBody>
      </p:sp>
      <p:sp>
        <p:nvSpPr>
          <p:cNvPr id="6" name="Text Placeholder 5"/>
          <p:cNvSpPr>
            <a:spLocks noGrp="1"/>
          </p:cNvSpPr>
          <p:nvPr>
            <p:ph type="body" sz="quarter" idx="14"/>
          </p:nvPr>
        </p:nvSpPr>
        <p:spPr>
          <a:xfrm>
            <a:off x="557213" y="1216819"/>
            <a:ext cx="8050212" cy="3729038"/>
          </a:xfrm>
          <a:prstGeom prst="rect">
            <a:avLst/>
          </a:prstGeom>
        </p:spPr>
        <p:txBody>
          <a:bodyPr vert="horz"/>
          <a:lstStyle>
            <a:lvl1pPr>
              <a:lnSpc>
                <a:spcPct val="110000"/>
              </a:lnSpc>
              <a:defRPr sz="2400">
                <a:solidFill>
                  <a:schemeClr val="tx1">
                    <a:lumMod val="75000"/>
                    <a:lumOff val="25000"/>
                  </a:schemeClr>
                </a:solidFill>
                <a:latin typeface="+mj-lt"/>
              </a:defRPr>
            </a:lvl1pPr>
            <a:lvl2pPr>
              <a:lnSpc>
                <a:spcPct val="110000"/>
              </a:lnSpc>
              <a:defRPr sz="2000">
                <a:solidFill>
                  <a:schemeClr val="accent5"/>
                </a:solidFill>
                <a:latin typeface="+mj-lt"/>
              </a:defRPr>
            </a:lvl2pPr>
            <a:lvl3pPr>
              <a:lnSpc>
                <a:spcPct val="110000"/>
              </a:lnSpc>
              <a:defRPr sz="1800">
                <a:solidFill>
                  <a:schemeClr val="accent2"/>
                </a:solidFill>
                <a:latin typeface="+mj-lt"/>
              </a:defRPr>
            </a:lvl3pPr>
            <a:lvl4pPr>
              <a:lnSpc>
                <a:spcPct val="110000"/>
              </a:lnSpc>
              <a:defRPr sz="1600">
                <a:solidFill>
                  <a:schemeClr val="accent2"/>
                </a:solidFill>
                <a:latin typeface="+mj-lt"/>
              </a:defRPr>
            </a:lvl4pPr>
            <a:lvl5pPr>
              <a:lnSpc>
                <a:spcPct val="110000"/>
              </a:lnSpc>
              <a:defRPr sz="1600">
                <a:solidFill>
                  <a:schemeClr val="accent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p:nvCxnSpPr>
        <p:spPr>
          <a:xfrm>
            <a:off x="0" y="986107"/>
            <a:ext cx="516195"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852044" y="986106"/>
            <a:ext cx="8291956"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16195" y="986106"/>
            <a:ext cx="178420" cy="162939"/>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694616" y="986107"/>
            <a:ext cx="157429" cy="162938"/>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pic>
        <p:nvPicPr>
          <p:cNvPr id="14" name="Picture 13" descr="Edison logo-v.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326511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Left - 2 Image Right">
    <p:spTree>
      <p:nvGrpSpPr>
        <p:cNvPr id="1" name=""/>
        <p:cNvGrpSpPr/>
        <p:nvPr/>
      </p:nvGrpSpPr>
      <p:grpSpPr>
        <a:xfrm>
          <a:off x="0" y="0"/>
          <a:ext cx="0" cy="0"/>
          <a:chOff x="0" y="0"/>
          <a:chExt cx="0" cy="0"/>
        </a:xfrm>
      </p:grpSpPr>
      <p:pic>
        <p:nvPicPr>
          <p:cNvPr id="13" name="Picture 12"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9144000" cy="873815"/>
          </a:xfrm>
          <a:prstGeom prst="rect">
            <a:avLst/>
          </a:prstGeom>
        </p:spPr>
      </p:pic>
      <p:sp>
        <p:nvSpPr>
          <p:cNvPr id="7" name="Text Placeholder 9"/>
          <p:cNvSpPr>
            <a:spLocks noGrp="1"/>
          </p:cNvSpPr>
          <p:nvPr>
            <p:ph type="body" sz="quarter" idx="13" hasCustomPrompt="1"/>
          </p:nvPr>
        </p:nvSpPr>
        <p:spPr>
          <a:xfrm>
            <a:off x="166688" y="116681"/>
            <a:ext cx="8088312" cy="652463"/>
          </a:xfrm>
          <a:prstGeom prst="rect">
            <a:avLst/>
          </a:prstGeom>
        </p:spPr>
        <p:txBody>
          <a:bodyPr vert="horz" anchor="ctr"/>
          <a:lstStyle>
            <a:lvl1pPr marL="0" indent="0">
              <a:lnSpc>
                <a:spcPct val="100000"/>
              </a:lnSpc>
              <a:buNone/>
              <a:defRPr sz="2400" baseline="0">
                <a:solidFill>
                  <a:schemeClr val="bg2"/>
                </a:solidFill>
                <a:latin typeface="+mj-lt"/>
              </a:defRPr>
            </a:lvl1pPr>
            <a:lvl2pPr marL="457200" indent="0">
              <a:buNone/>
              <a:defRPr sz="2000">
                <a:solidFill>
                  <a:schemeClr val="bg2"/>
                </a:solidFill>
                <a:latin typeface="+mj-lt"/>
              </a:defRPr>
            </a:lvl2pPr>
            <a:lvl3pPr marL="914400" indent="0">
              <a:buNone/>
              <a:defRPr sz="2000">
                <a:solidFill>
                  <a:schemeClr val="bg2"/>
                </a:solidFill>
                <a:latin typeface="+mj-lt"/>
              </a:defRPr>
            </a:lvl3pPr>
            <a:lvl4pPr marL="1371600" indent="0">
              <a:buNone/>
              <a:defRPr sz="2000">
                <a:solidFill>
                  <a:schemeClr val="bg2"/>
                </a:solidFill>
                <a:latin typeface="+mj-lt"/>
              </a:defRPr>
            </a:lvl4pPr>
            <a:lvl5pPr marL="1828800" indent="0">
              <a:buNone/>
              <a:defRPr sz="2000">
                <a:solidFill>
                  <a:schemeClr val="bg2"/>
                </a:solidFill>
                <a:latin typeface="+mj-lt"/>
              </a:defRPr>
            </a:lvl5pPr>
          </a:lstStyle>
          <a:p>
            <a:pPr lvl="0"/>
            <a:r>
              <a:rPr lang="en-US" dirty="0"/>
              <a:t>CLICK TO EDIT MASTER TEXT STYLES</a:t>
            </a:r>
          </a:p>
        </p:txBody>
      </p:sp>
      <p:sp>
        <p:nvSpPr>
          <p:cNvPr id="6" name="Text Placeholder 5"/>
          <p:cNvSpPr>
            <a:spLocks noGrp="1"/>
          </p:cNvSpPr>
          <p:nvPr>
            <p:ph type="body" sz="quarter" idx="14"/>
          </p:nvPr>
        </p:nvSpPr>
        <p:spPr>
          <a:xfrm>
            <a:off x="557213" y="1216819"/>
            <a:ext cx="4942864" cy="3729038"/>
          </a:xfrm>
          <a:prstGeom prst="rect">
            <a:avLst/>
          </a:prstGeom>
        </p:spPr>
        <p:txBody>
          <a:bodyPr vert="horz"/>
          <a:lstStyle>
            <a:lvl1pPr>
              <a:lnSpc>
                <a:spcPct val="110000"/>
              </a:lnSpc>
              <a:defRPr sz="2400">
                <a:solidFill>
                  <a:schemeClr val="tx1">
                    <a:lumMod val="75000"/>
                    <a:lumOff val="25000"/>
                  </a:schemeClr>
                </a:solidFill>
                <a:latin typeface="+mj-lt"/>
              </a:defRPr>
            </a:lvl1pPr>
            <a:lvl2pPr>
              <a:lnSpc>
                <a:spcPct val="110000"/>
              </a:lnSpc>
              <a:defRPr sz="2000">
                <a:solidFill>
                  <a:schemeClr val="accent5"/>
                </a:solidFill>
                <a:latin typeface="+mj-lt"/>
              </a:defRPr>
            </a:lvl2pPr>
            <a:lvl3pPr>
              <a:lnSpc>
                <a:spcPct val="110000"/>
              </a:lnSpc>
              <a:defRPr sz="1800">
                <a:solidFill>
                  <a:schemeClr val="accent2"/>
                </a:solidFill>
                <a:latin typeface="+mj-lt"/>
              </a:defRPr>
            </a:lvl3pPr>
            <a:lvl4pPr>
              <a:lnSpc>
                <a:spcPct val="110000"/>
              </a:lnSpc>
              <a:defRPr sz="1600">
                <a:solidFill>
                  <a:schemeClr val="accent2"/>
                </a:solidFill>
                <a:latin typeface="+mj-lt"/>
              </a:defRPr>
            </a:lvl4pPr>
            <a:lvl5pPr>
              <a:lnSpc>
                <a:spcPct val="110000"/>
              </a:lnSpc>
              <a:defRPr sz="1600">
                <a:solidFill>
                  <a:schemeClr val="accent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p:nvCxnSpPr>
        <p:spPr>
          <a:xfrm>
            <a:off x="0" y="986107"/>
            <a:ext cx="516195"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852044" y="986106"/>
            <a:ext cx="8291956"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16195" y="986106"/>
            <a:ext cx="178420" cy="162939"/>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694616" y="986107"/>
            <a:ext cx="157429" cy="162938"/>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sp>
        <p:nvSpPr>
          <p:cNvPr id="4" name="Picture Placeholder 3"/>
          <p:cNvSpPr>
            <a:spLocks noGrp="1"/>
          </p:cNvSpPr>
          <p:nvPr>
            <p:ph type="pic" sz="quarter" idx="15"/>
          </p:nvPr>
        </p:nvSpPr>
        <p:spPr>
          <a:xfrm>
            <a:off x="5930537" y="1326720"/>
            <a:ext cx="2930525" cy="1435894"/>
          </a:xfrm>
          <a:prstGeom prst="rect">
            <a:avLst/>
          </a:prstGeom>
          <a:solidFill>
            <a:schemeClr val="bg1"/>
          </a:solidFill>
          <a:ln w="76200" cmpd="sng">
            <a:solidFill>
              <a:schemeClr val="bg1"/>
            </a:solidFill>
          </a:ln>
          <a:effectLst>
            <a:outerShdw blurRad="111125" sx="99000" sy="99000" algn="ctr" rotWithShape="0">
              <a:prstClr val="black">
                <a:alpha val="35000"/>
              </a:prstClr>
            </a:outerShdw>
          </a:effectLst>
        </p:spPr>
        <p:txBody>
          <a:bodyPr vert="horz"/>
          <a:lstStyle>
            <a:lvl1pPr>
              <a:defRPr sz="2400">
                <a:latin typeface="+mj-lt"/>
              </a:defRPr>
            </a:lvl1pPr>
          </a:lstStyle>
          <a:p>
            <a:r>
              <a:rPr lang="en-US"/>
              <a:t>Click icon to add picture</a:t>
            </a:r>
          </a:p>
        </p:txBody>
      </p:sp>
      <p:sp>
        <p:nvSpPr>
          <p:cNvPr id="14" name="Picture Placeholder 3"/>
          <p:cNvSpPr>
            <a:spLocks noGrp="1"/>
          </p:cNvSpPr>
          <p:nvPr>
            <p:ph type="pic" sz="quarter" idx="16"/>
          </p:nvPr>
        </p:nvSpPr>
        <p:spPr>
          <a:xfrm>
            <a:off x="5930537" y="2965020"/>
            <a:ext cx="2930525" cy="1435894"/>
          </a:xfrm>
          <a:prstGeom prst="rect">
            <a:avLst/>
          </a:prstGeom>
          <a:solidFill>
            <a:schemeClr val="bg1"/>
          </a:solidFill>
          <a:ln w="76200" cmpd="sng">
            <a:solidFill>
              <a:schemeClr val="bg1"/>
            </a:solidFill>
          </a:ln>
          <a:effectLst>
            <a:outerShdw blurRad="111125" sx="99000" sy="99000" algn="ctr" rotWithShape="0">
              <a:prstClr val="black">
                <a:alpha val="35000"/>
              </a:prstClr>
            </a:outerShdw>
          </a:effectLst>
        </p:spPr>
        <p:txBody>
          <a:bodyPr vert="horz"/>
          <a:lstStyle>
            <a:lvl1pPr>
              <a:defRPr sz="2400">
                <a:latin typeface="+mj-lt"/>
              </a:defRPr>
            </a:lvl1pPr>
          </a:lstStyle>
          <a:p>
            <a:r>
              <a:rPr lang="en-US"/>
              <a:t>Click icon to add picture</a:t>
            </a:r>
            <a:endParaRPr lang="en-US" dirty="0"/>
          </a:p>
        </p:txBody>
      </p:sp>
      <p:pic>
        <p:nvPicPr>
          <p:cNvPr id="15" name="Picture 14" descr="Edison logo-v.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1579120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Top - Image Bottom">
    <p:spTree>
      <p:nvGrpSpPr>
        <p:cNvPr id="1" name=""/>
        <p:cNvGrpSpPr/>
        <p:nvPr/>
      </p:nvGrpSpPr>
      <p:grpSpPr>
        <a:xfrm>
          <a:off x="0" y="0"/>
          <a:ext cx="0" cy="0"/>
          <a:chOff x="0" y="0"/>
          <a:chExt cx="0" cy="0"/>
        </a:xfrm>
      </p:grpSpPr>
      <p:pic>
        <p:nvPicPr>
          <p:cNvPr id="13" name="Picture 12"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9144000" cy="873815"/>
          </a:xfrm>
          <a:prstGeom prst="rect">
            <a:avLst/>
          </a:prstGeom>
        </p:spPr>
      </p:pic>
      <p:sp>
        <p:nvSpPr>
          <p:cNvPr id="7" name="Text Placeholder 9"/>
          <p:cNvSpPr>
            <a:spLocks noGrp="1"/>
          </p:cNvSpPr>
          <p:nvPr>
            <p:ph type="body" sz="quarter" idx="13" hasCustomPrompt="1"/>
          </p:nvPr>
        </p:nvSpPr>
        <p:spPr>
          <a:xfrm>
            <a:off x="166688" y="116681"/>
            <a:ext cx="8088312" cy="652463"/>
          </a:xfrm>
          <a:prstGeom prst="rect">
            <a:avLst/>
          </a:prstGeom>
        </p:spPr>
        <p:txBody>
          <a:bodyPr vert="horz" anchor="ctr"/>
          <a:lstStyle>
            <a:lvl1pPr marL="0" indent="0">
              <a:lnSpc>
                <a:spcPct val="100000"/>
              </a:lnSpc>
              <a:buNone/>
              <a:defRPr sz="2400" baseline="0">
                <a:solidFill>
                  <a:schemeClr val="bg2"/>
                </a:solidFill>
                <a:latin typeface="+mj-lt"/>
              </a:defRPr>
            </a:lvl1pPr>
            <a:lvl2pPr marL="457200" indent="0">
              <a:buNone/>
              <a:defRPr sz="2000">
                <a:solidFill>
                  <a:schemeClr val="bg2"/>
                </a:solidFill>
                <a:latin typeface="+mj-lt"/>
              </a:defRPr>
            </a:lvl2pPr>
            <a:lvl3pPr marL="914400" indent="0">
              <a:buNone/>
              <a:defRPr sz="2000">
                <a:solidFill>
                  <a:schemeClr val="bg2"/>
                </a:solidFill>
                <a:latin typeface="+mj-lt"/>
              </a:defRPr>
            </a:lvl3pPr>
            <a:lvl4pPr marL="1371600" indent="0">
              <a:buNone/>
              <a:defRPr sz="2000">
                <a:solidFill>
                  <a:schemeClr val="bg2"/>
                </a:solidFill>
                <a:latin typeface="+mj-lt"/>
              </a:defRPr>
            </a:lvl4pPr>
            <a:lvl5pPr marL="1828800" indent="0">
              <a:buNone/>
              <a:defRPr sz="2000">
                <a:solidFill>
                  <a:schemeClr val="bg2"/>
                </a:solidFill>
                <a:latin typeface="+mj-lt"/>
              </a:defRPr>
            </a:lvl5pPr>
          </a:lstStyle>
          <a:p>
            <a:pPr lvl="0"/>
            <a:r>
              <a:rPr lang="en-US" dirty="0"/>
              <a:t>CLICK TO EDIT MASTER TEXT STYLES</a:t>
            </a:r>
          </a:p>
        </p:txBody>
      </p:sp>
      <p:sp>
        <p:nvSpPr>
          <p:cNvPr id="6" name="Text Placeholder 5"/>
          <p:cNvSpPr>
            <a:spLocks noGrp="1"/>
          </p:cNvSpPr>
          <p:nvPr>
            <p:ph type="body" sz="quarter" idx="14"/>
          </p:nvPr>
        </p:nvSpPr>
        <p:spPr>
          <a:xfrm>
            <a:off x="557213" y="1216819"/>
            <a:ext cx="8020172" cy="1838508"/>
          </a:xfrm>
          <a:prstGeom prst="rect">
            <a:avLst/>
          </a:prstGeom>
        </p:spPr>
        <p:txBody>
          <a:bodyPr vert="horz"/>
          <a:lstStyle>
            <a:lvl1pPr>
              <a:lnSpc>
                <a:spcPct val="110000"/>
              </a:lnSpc>
              <a:defRPr sz="2400">
                <a:solidFill>
                  <a:schemeClr val="tx1">
                    <a:lumMod val="75000"/>
                    <a:lumOff val="25000"/>
                  </a:schemeClr>
                </a:solidFill>
                <a:latin typeface="+mj-lt"/>
              </a:defRPr>
            </a:lvl1pPr>
            <a:lvl2pPr>
              <a:lnSpc>
                <a:spcPct val="110000"/>
              </a:lnSpc>
              <a:defRPr sz="2000">
                <a:solidFill>
                  <a:schemeClr val="accent5"/>
                </a:solidFill>
                <a:latin typeface="+mj-lt"/>
              </a:defRPr>
            </a:lvl2pPr>
            <a:lvl3pPr>
              <a:lnSpc>
                <a:spcPct val="110000"/>
              </a:lnSpc>
              <a:defRPr sz="1800">
                <a:solidFill>
                  <a:schemeClr val="accent2"/>
                </a:solidFill>
                <a:latin typeface="+mj-lt"/>
              </a:defRPr>
            </a:lvl3pPr>
            <a:lvl4pPr>
              <a:lnSpc>
                <a:spcPct val="110000"/>
              </a:lnSpc>
              <a:defRPr sz="1600">
                <a:solidFill>
                  <a:schemeClr val="accent2"/>
                </a:solidFill>
                <a:latin typeface="+mj-lt"/>
              </a:defRPr>
            </a:lvl4pPr>
            <a:lvl5pPr>
              <a:lnSpc>
                <a:spcPct val="110000"/>
              </a:lnSpc>
              <a:defRPr sz="1600">
                <a:solidFill>
                  <a:schemeClr val="accent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p:nvCxnSpPr>
        <p:spPr>
          <a:xfrm>
            <a:off x="0" y="986107"/>
            <a:ext cx="516195"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852044" y="986106"/>
            <a:ext cx="8291956"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16195" y="986106"/>
            <a:ext cx="178420" cy="162939"/>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694616" y="986107"/>
            <a:ext cx="157429" cy="162938"/>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sp>
        <p:nvSpPr>
          <p:cNvPr id="4" name="Picture Placeholder 3"/>
          <p:cNvSpPr>
            <a:spLocks noGrp="1"/>
          </p:cNvSpPr>
          <p:nvPr>
            <p:ph type="pic" sz="quarter" idx="15"/>
          </p:nvPr>
        </p:nvSpPr>
        <p:spPr>
          <a:xfrm>
            <a:off x="557213" y="3239048"/>
            <a:ext cx="2451710" cy="1201284"/>
          </a:xfrm>
          <a:prstGeom prst="rect">
            <a:avLst/>
          </a:prstGeom>
          <a:solidFill>
            <a:schemeClr val="bg1"/>
          </a:solidFill>
          <a:ln w="76200" cmpd="sng">
            <a:solidFill>
              <a:schemeClr val="bg1"/>
            </a:solidFill>
          </a:ln>
          <a:effectLst>
            <a:outerShdw blurRad="111125" sx="99000" sy="99000" algn="ctr" rotWithShape="0">
              <a:prstClr val="black">
                <a:alpha val="35000"/>
              </a:prstClr>
            </a:outerShdw>
          </a:effectLst>
        </p:spPr>
        <p:txBody>
          <a:bodyPr vert="horz"/>
          <a:lstStyle>
            <a:lvl1pPr>
              <a:defRPr sz="2400">
                <a:latin typeface="+mj-lt"/>
              </a:defRPr>
            </a:lvl1pPr>
          </a:lstStyle>
          <a:p>
            <a:r>
              <a:rPr lang="en-US"/>
              <a:t>Click icon to add picture</a:t>
            </a:r>
          </a:p>
        </p:txBody>
      </p:sp>
      <p:sp>
        <p:nvSpPr>
          <p:cNvPr id="14" name="Picture Placeholder 3"/>
          <p:cNvSpPr>
            <a:spLocks noGrp="1"/>
          </p:cNvSpPr>
          <p:nvPr>
            <p:ph type="pic" sz="quarter" idx="16"/>
          </p:nvPr>
        </p:nvSpPr>
        <p:spPr>
          <a:xfrm>
            <a:off x="3364522" y="3239048"/>
            <a:ext cx="2451710" cy="1201284"/>
          </a:xfrm>
          <a:prstGeom prst="rect">
            <a:avLst/>
          </a:prstGeom>
          <a:solidFill>
            <a:schemeClr val="bg1"/>
          </a:solidFill>
          <a:ln w="76200" cmpd="sng">
            <a:solidFill>
              <a:schemeClr val="bg1"/>
            </a:solidFill>
          </a:ln>
          <a:effectLst>
            <a:outerShdw blurRad="111125" sx="99000" sy="99000" algn="ctr" rotWithShape="0">
              <a:prstClr val="black">
                <a:alpha val="35000"/>
              </a:prstClr>
            </a:outerShdw>
          </a:effectLst>
        </p:spPr>
        <p:txBody>
          <a:bodyPr vert="horz"/>
          <a:lstStyle>
            <a:lvl1pPr>
              <a:defRPr sz="2400">
                <a:latin typeface="+mj-lt"/>
              </a:defRPr>
            </a:lvl1pPr>
          </a:lstStyle>
          <a:p>
            <a:r>
              <a:rPr lang="en-US"/>
              <a:t>Click icon to add picture</a:t>
            </a:r>
          </a:p>
        </p:txBody>
      </p:sp>
      <p:sp>
        <p:nvSpPr>
          <p:cNvPr id="15" name="Picture Placeholder 3"/>
          <p:cNvSpPr>
            <a:spLocks noGrp="1"/>
          </p:cNvSpPr>
          <p:nvPr>
            <p:ph type="pic" sz="quarter" idx="17"/>
          </p:nvPr>
        </p:nvSpPr>
        <p:spPr>
          <a:xfrm>
            <a:off x="6164751" y="3239048"/>
            <a:ext cx="2451710" cy="1201284"/>
          </a:xfrm>
          <a:prstGeom prst="rect">
            <a:avLst/>
          </a:prstGeom>
          <a:solidFill>
            <a:schemeClr val="bg1"/>
          </a:solidFill>
          <a:ln w="76200" cmpd="sng">
            <a:solidFill>
              <a:schemeClr val="bg1"/>
            </a:solidFill>
          </a:ln>
          <a:effectLst>
            <a:outerShdw blurRad="111125" sx="99000" sy="99000" algn="ctr" rotWithShape="0">
              <a:prstClr val="black">
                <a:alpha val="35000"/>
              </a:prstClr>
            </a:outerShdw>
          </a:effectLst>
        </p:spPr>
        <p:txBody>
          <a:bodyPr vert="horz"/>
          <a:lstStyle>
            <a:lvl1pPr>
              <a:defRPr sz="2400">
                <a:latin typeface="+mj-lt"/>
              </a:defRPr>
            </a:lvl1pPr>
          </a:lstStyle>
          <a:p>
            <a:r>
              <a:rPr lang="en-US"/>
              <a:t>Click icon to add picture</a:t>
            </a:r>
          </a:p>
        </p:txBody>
      </p:sp>
      <p:pic>
        <p:nvPicPr>
          <p:cNvPr id="16" name="Picture 15" descr="Edison logo-v.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2306714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dy Left - Image Right">
    <p:spTree>
      <p:nvGrpSpPr>
        <p:cNvPr id="1" name=""/>
        <p:cNvGrpSpPr/>
        <p:nvPr/>
      </p:nvGrpSpPr>
      <p:grpSpPr>
        <a:xfrm>
          <a:off x="0" y="0"/>
          <a:ext cx="0" cy="0"/>
          <a:chOff x="0" y="0"/>
          <a:chExt cx="0" cy="0"/>
        </a:xfrm>
      </p:grpSpPr>
      <p:pic>
        <p:nvPicPr>
          <p:cNvPr id="13" name="Picture 12"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9144000" cy="873815"/>
          </a:xfrm>
          <a:prstGeom prst="rect">
            <a:avLst/>
          </a:prstGeom>
        </p:spPr>
      </p:pic>
      <p:sp>
        <p:nvSpPr>
          <p:cNvPr id="7" name="Text Placeholder 9"/>
          <p:cNvSpPr>
            <a:spLocks noGrp="1"/>
          </p:cNvSpPr>
          <p:nvPr>
            <p:ph type="body" sz="quarter" idx="13" hasCustomPrompt="1"/>
          </p:nvPr>
        </p:nvSpPr>
        <p:spPr>
          <a:xfrm>
            <a:off x="166688" y="116681"/>
            <a:ext cx="8088312" cy="652463"/>
          </a:xfrm>
          <a:prstGeom prst="rect">
            <a:avLst/>
          </a:prstGeom>
        </p:spPr>
        <p:txBody>
          <a:bodyPr vert="horz" anchor="ctr"/>
          <a:lstStyle>
            <a:lvl1pPr marL="0" indent="0">
              <a:lnSpc>
                <a:spcPct val="100000"/>
              </a:lnSpc>
              <a:buNone/>
              <a:defRPr sz="2400" baseline="0">
                <a:solidFill>
                  <a:schemeClr val="bg2"/>
                </a:solidFill>
                <a:latin typeface="+mj-lt"/>
              </a:defRPr>
            </a:lvl1pPr>
            <a:lvl2pPr marL="457200" indent="0">
              <a:buNone/>
              <a:defRPr sz="2000">
                <a:solidFill>
                  <a:schemeClr val="bg2"/>
                </a:solidFill>
                <a:latin typeface="+mj-lt"/>
              </a:defRPr>
            </a:lvl2pPr>
            <a:lvl3pPr marL="914400" indent="0">
              <a:buNone/>
              <a:defRPr sz="2000">
                <a:solidFill>
                  <a:schemeClr val="bg2"/>
                </a:solidFill>
                <a:latin typeface="+mj-lt"/>
              </a:defRPr>
            </a:lvl3pPr>
            <a:lvl4pPr marL="1371600" indent="0">
              <a:buNone/>
              <a:defRPr sz="2000">
                <a:solidFill>
                  <a:schemeClr val="bg2"/>
                </a:solidFill>
                <a:latin typeface="+mj-lt"/>
              </a:defRPr>
            </a:lvl4pPr>
            <a:lvl5pPr marL="1828800" indent="0">
              <a:buNone/>
              <a:defRPr sz="2000">
                <a:solidFill>
                  <a:schemeClr val="bg2"/>
                </a:solidFill>
                <a:latin typeface="+mj-lt"/>
              </a:defRPr>
            </a:lvl5pPr>
          </a:lstStyle>
          <a:p>
            <a:pPr lvl="0"/>
            <a:r>
              <a:rPr lang="en-US" dirty="0"/>
              <a:t>CLICK TO EDIT MASTER TEXT STYLES</a:t>
            </a:r>
          </a:p>
        </p:txBody>
      </p:sp>
      <p:sp>
        <p:nvSpPr>
          <p:cNvPr id="6" name="Text Placeholder 5"/>
          <p:cNvSpPr>
            <a:spLocks noGrp="1"/>
          </p:cNvSpPr>
          <p:nvPr>
            <p:ph type="body" sz="quarter" idx="14"/>
          </p:nvPr>
        </p:nvSpPr>
        <p:spPr>
          <a:xfrm>
            <a:off x="557213" y="1216819"/>
            <a:ext cx="4942864" cy="3729038"/>
          </a:xfrm>
          <a:prstGeom prst="rect">
            <a:avLst/>
          </a:prstGeom>
        </p:spPr>
        <p:txBody>
          <a:bodyPr vert="horz"/>
          <a:lstStyle>
            <a:lvl1pPr>
              <a:lnSpc>
                <a:spcPct val="110000"/>
              </a:lnSpc>
              <a:defRPr sz="2400">
                <a:solidFill>
                  <a:schemeClr val="tx1">
                    <a:lumMod val="75000"/>
                    <a:lumOff val="25000"/>
                  </a:schemeClr>
                </a:solidFill>
                <a:latin typeface="+mj-lt"/>
              </a:defRPr>
            </a:lvl1pPr>
            <a:lvl2pPr>
              <a:lnSpc>
                <a:spcPct val="110000"/>
              </a:lnSpc>
              <a:defRPr sz="2000">
                <a:solidFill>
                  <a:schemeClr val="accent5"/>
                </a:solidFill>
                <a:latin typeface="+mj-lt"/>
              </a:defRPr>
            </a:lvl2pPr>
            <a:lvl3pPr>
              <a:lnSpc>
                <a:spcPct val="110000"/>
              </a:lnSpc>
              <a:defRPr sz="1800">
                <a:solidFill>
                  <a:schemeClr val="accent2"/>
                </a:solidFill>
                <a:latin typeface="+mj-lt"/>
              </a:defRPr>
            </a:lvl3pPr>
            <a:lvl4pPr>
              <a:lnSpc>
                <a:spcPct val="110000"/>
              </a:lnSpc>
              <a:defRPr sz="1600">
                <a:solidFill>
                  <a:schemeClr val="accent2"/>
                </a:solidFill>
                <a:latin typeface="+mj-lt"/>
              </a:defRPr>
            </a:lvl4pPr>
            <a:lvl5pPr>
              <a:lnSpc>
                <a:spcPct val="110000"/>
              </a:lnSpc>
              <a:defRPr sz="1600">
                <a:solidFill>
                  <a:schemeClr val="accent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p:nvCxnSpPr>
        <p:spPr>
          <a:xfrm>
            <a:off x="0" y="986107"/>
            <a:ext cx="516195"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852044" y="986106"/>
            <a:ext cx="8291956"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16195" y="986106"/>
            <a:ext cx="178420" cy="162939"/>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694616" y="986107"/>
            <a:ext cx="157429" cy="162938"/>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sp>
        <p:nvSpPr>
          <p:cNvPr id="2" name="Rectangle 1"/>
          <p:cNvSpPr/>
          <p:nvPr userDrawn="1"/>
        </p:nvSpPr>
        <p:spPr>
          <a:xfrm>
            <a:off x="5832232" y="1216819"/>
            <a:ext cx="3008923" cy="3729038"/>
          </a:xfrm>
          <a:prstGeom prst="rect">
            <a:avLst/>
          </a:prstGeom>
          <a:solidFill>
            <a:srgbClr val="FFFFFF"/>
          </a:solidFill>
          <a:ln>
            <a:noFill/>
          </a:ln>
          <a:effectLst>
            <a:outerShdw blurRad="152400" algn="ctr" rotWithShape="0">
              <a:prstClr val="black">
                <a:alpha val="23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Edison logo-v.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113855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Slide">
    <p:spTree>
      <p:nvGrpSpPr>
        <p:cNvPr id="1" name=""/>
        <p:cNvGrpSpPr/>
        <p:nvPr/>
      </p:nvGrpSpPr>
      <p:grpSpPr>
        <a:xfrm>
          <a:off x="0" y="0"/>
          <a:ext cx="0" cy="0"/>
          <a:chOff x="0" y="0"/>
          <a:chExt cx="0" cy="0"/>
        </a:xfrm>
      </p:grpSpPr>
      <p:pic>
        <p:nvPicPr>
          <p:cNvPr id="13" name="Picture 12"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9144000" cy="873815"/>
          </a:xfrm>
          <a:prstGeom prst="rect">
            <a:avLst/>
          </a:prstGeom>
        </p:spPr>
      </p:pic>
      <p:sp>
        <p:nvSpPr>
          <p:cNvPr id="2" name="Rectangle 1"/>
          <p:cNvSpPr/>
          <p:nvPr userDrawn="1"/>
        </p:nvSpPr>
        <p:spPr>
          <a:xfrm>
            <a:off x="0" y="1216819"/>
            <a:ext cx="9144000" cy="3926681"/>
          </a:xfrm>
          <a:prstGeom prst="rect">
            <a:avLst/>
          </a:prstGeom>
          <a:solidFill>
            <a:srgbClr val="FFFFFF"/>
          </a:solidFill>
          <a:ln>
            <a:noFill/>
          </a:ln>
          <a:effectLst>
            <a:outerShdw blurRad="152400" algn="ctr" rotWithShape="0">
              <a:prstClr val="black">
                <a:alpha val="23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 Placeholder 9"/>
          <p:cNvSpPr>
            <a:spLocks noGrp="1"/>
          </p:cNvSpPr>
          <p:nvPr>
            <p:ph type="body" sz="quarter" idx="13" hasCustomPrompt="1"/>
          </p:nvPr>
        </p:nvSpPr>
        <p:spPr>
          <a:xfrm>
            <a:off x="166688" y="116681"/>
            <a:ext cx="8088312" cy="652463"/>
          </a:xfrm>
          <a:prstGeom prst="rect">
            <a:avLst/>
          </a:prstGeom>
        </p:spPr>
        <p:txBody>
          <a:bodyPr vert="horz" anchor="ctr"/>
          <a:lstStyle>
            <a:lvl1pPr marL="0" indent="0">
              <a:lnSpc>
                <a:spcPct val="100000"/>
              </a:lnSpc>
              <a:buNone/>
              <a:defRPr sz="2400" baseline="0">
                <a:solidFill>
                  <a:schemeClr val="bg2"/>
                </a:solidFill>
                <a:latin typeface="+mj-lt"/>
              </a:defRPr>
            </a:lvl1pPr>
            <a:lvl2pPr marL="457200" indent="0">
              <a:buNone/>
              <a:defRPr sz="2000">
                <a:solidFill>
                  <a:schemeClr val="bg2"/>
                </a:solidFill>
                <a:latin typeface="+mj-lt"/>
              </a:defRPr>
            </a:lvl2pPr>
            <a:lvl3pPr marL="914400" indent="0">
              <a:buNone/>
              <a:defRPr sz="2000">
                <a:solidFill>
                  <a:schemeClr val="bg2"/>
                </a:solidFill>
                <a:latin typeface="+mj-lt"/>
              </a:defRPr>
            </a:lvl3pPr>
            <a:lvl4pPr marL="1371600" indent="0">
              <a:buNone/>
              <a:defRPr sz="2000">
                <a:solidFill>
                  <a:schemeClr val="bg2"/>
                </a:solidFill>
                <a:latin typeface="+mj-lt"/>
              </a:defRPr>
            </a:lvl4pPr>
            <a:lvl5pPr marL="1828800" indent="0">
              <a:buNone/>
              <a:defRPr sz="2000">
                <a:solidFill>
                  <a:schemeClr val="bg2"/>
                </a:solidFill>
                <a:latin typeface="+mj-lt"/>
              </a:defRPr>
            </a:lvl5pPr>
          </a:lstStyle>
          <a:p>
            <a:pPr lvl="0"/>
            <a:r>
              <a:rPr lang="en-US" dirty="0"/>
              <a:t>CLICK TO EDIT MASTER TEXT STYLES</a:t>
            </a:r>
          </a:p>
        </p:txBody>
      </p:sp>
      <p:cxnSp>
        <p:nvCxnSpPr>
          <p:cNvPr id="9" name="Straight Connector 8"/>
          <p:cNvCxnSpPr/>
          <p:nvPr/>
        </p:nvCxnSpPr>
        <p:spPr>
          <a:xfrm>
            <a:off x="0" y="986107"/>
            <a:ext cx="516195"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852044" y="986106"/>
            <a:ext cx="8291956" cy="0"/>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16195" y="986106"/>
            <a:ext cx="178420" cy="162939"/>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694616" y="986107"/>
            <a:ext cx="157429" cy="162938"/>
          </a:xfrm>
          <a:prstGeom prst="line">
            <a:avLst/>
          </a:prstGeom>
          <a:ln w="9525" cmpd="sng">
            <a:solidFill>
              <a:schemeClr val="accent5"/>
            </a:solidFill>
            <a:prstDash val="dash"/>
          </a:ln>
          <a:effectLst/>
        </p:spPr>
        <p:style>
          <a:lnRef idx="2">
            <a:schemeClr val="accent1"/>
          </a:lnRef>
          <a:fillRef idx="0">
            <a:schemeClr val="accent1"/>
          </a:fillRef>
          <a:effectRef idx="1">
            <a:schemeClr val="accent1"/>
          </a:effectRef>
          <a:fontRef idx="minor">
            <a:schemeClr val="tx1"/>
          </a:fontRef>
        </p:style>
      </p:cxnSp>
      <p:pic>
        <p:nvPicPr>
          <p:cNvPr id="14" name="Picture 13" descr="Edison logo-v.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3178706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2306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alphaModFix amt="39000"/>
          </a:blip>
          <a:srcRect/>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3786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7" r:id="rId3"/>
    <p:sldLayoutId id="2147483678" r:id="rId4"/>
    <p:sldLayoutId id="2147483679" r:id="rId5"/>
    <p:sldLayoutId id="2147483680" r:id="rId6"/>
    <p:sldLayoutId id="2147483681" r:id="rId7"/>
    <p:sldLayoutId id="2147483673"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s://app.box.com/s/0qnlowix2d615ynd38336h7bn6m4fccy/folder/125585910863"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48826" y="2128926"/>
            <a:ext cx="5446344" cy="369332"/>
          </a:xfrm>
          <a:prstGeom prst="rect">
            <a:avLst/>
          </a:prstGeom>
        </p:spPr>
        <p:txBody>
          <a:bodyPr wrap="square">
            <a:spAutoFit/>
          </a:bodyPr>
          <a:lstStyle/>
          <a:p>
            <a:pPr algn="ctr"/>
            <a:r>
              <a:rPr lang="en-US" dirty="0">
                <a:solidFill>
                  <a:schemeClr val="accent5"/>
                </a:solidFill>
                <a:latin typeface="Arial" pitchFamily="34" charset="0"/>
                <a:cs typeface="Arial" pitchFamily="34" charset="0"/>
              </a:rPr>
              <a:t>March 2021</a:t>
            </a:r>
          </a:p>
        </p:txBody>
      </p:sp>
      <p:sp>
        <p:nvSpPr>
          <p:cNvPr id="6" name="Rectangle 5"/>
          <p:cNvSpPr/>
          <p:nvPr/>
        </p:nvSpPr>
        <p:spPr>
          <a:xfrm>
            <a:off x="1371600" y="1101339"/>
            <a:ext cx="6696075" cy="1015663"/>
          </a:xfrm>
          <a:prstGeom prst="rect">
            <a:avLst/>
          </a:prstGeom>
        </p:spPr>
        <p:txBody>
          <a:bodyPr wrap="square">
            <a:spAutoFit/>
          </a:bodyPr>
          <a:lstStyle/>
          <a:p>
            <a:pPr algn="ctr"/>
            <a:r>
              <a:rPr lang="en-US" sz="3000" dirty="0">
                <a:solidFill>
                  <a:srgbClr val="595959"/>
                </a:solidFill>
                <a:latin typeface="Arial" pitchFamily="34" charset="0"/>
                <a:cs typeface="Arial" pitchFamily="34" charset="0"/>
              </a:rPr>
              <a:t>Brogan</a:t>
            </a:r>
          </a:p>
          <a:p>
            <a:pPr algn="ctr"/>
            <a:r>
              <a:rPr lang="en-US" sz="3000" dirty="0">
                <a:solidFill>
                  <a:srgbClr val="595959"/>
                </a:solidFill>
                <a:latin typeface="Arial" pitchFamily="34" charset="0"/>
                <a:cs typeface="Arial" pitchFamily="34" charset="0"/>
              </a:rPr>
              <a:t>Michigan Survey</a:t>
            </a:r>
          </a:p>
        </p:txBody>
      </p:sp>
      <p:cxnSp>
        <p:nvCxnSpPr>
          <p:cNvPr id="7" name="Straight Connector 6"/>
          <p:cNvCxnSpPr/>
          <p:nvPr/>
        </p:nvCxnSpPr>
        <p:spPr>
          <a:xfrm>
            <a:off x="0" y="2094173"/>
            <a:ext cx="9144000" cy="0"/>
          </a:xfrm>
          <a:prstGeom prst="line">
            <a:avLst/>
          </a:prstGeom>
          <a:ln w="12700" cmpd="sng">
            <a:solidFill>
              <a:srgbClr val="BF510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0" y="2533010"/>
            <a:ext cx="9144000" cy="0"/>
          </a:xfrm>
          <a:prstGeom prst="line">
            <a:avLst/>
          </a:prstGeom>
          <a:ln w="12700" cmpd="sng">
            <a:solidFill>
              <a:srgbClr val="BF5105"/>
            </a:solidFill>
            <a:prstDash val="dash"/>
          </a:ln>
          <a:effectLst/>
        </p:spPr>
        <p:style>
          <a:lnRef idx="2">
            <a:schemeClr val="accent1"/>
          </a:lnRef>
          <a:fillRef idx="0">
            <a:schemeClr val="accent1"/>
          </a:fillRef>
          <a:effectRef idx="1">
            <a:schemeClr val="accent1"/>
          </a:effectRef>
          <a:fontRef idx="minor">
            <a:schemeClr val="tx1"/>
          </a:fontRef>
        </p:style>
      </p:cxnSp>
      <p:pic>
        <p:nvPicPr>
          <p:cNvPr id="9" name="Picture 8" descr="Edison-logo-h.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6386" y="3001810"/>
            <a:ext cx="2911230" cy="1551140"/>
          </a:xfrm>
          <a:prstGeom prst="rect">
            <a:avLst/>
          </a:prstGeom>
        </p:spPr>
      </p:pic>
    </p:spTree>
    <p:extLst>
      <p:ext uri="{BB962C8B-B14F-4D97-AF65-F5344CB8AC3E}">
        <p14:creationId xmlns:p14="http://schemas.microsoft.com/office/powerpoint/2010/main" val="2203062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E263DF8-7FDC-4AB7-8AF6-DD50574176FE}"/>
              </a:ext>
            </a:extLst>
          </p:cNvPr>
          <p:cNvSpPr txBox="1"/>
          <p:nvPr/>
        </p:nvSpPr>
        <p:spPr>
          <a:xfrm>
            <a:off x="2511532" y="1809750"/>
            <a:ext cx="4570482" cy="830997"/>
          </a:xfrm>
          <a:prstGeom prst="rect">
            <a:avLst/>
          </a:prstGeom>
          <a:noFill/>
        </p:spPr>
        <p:txBody>
          <a:bodyPr wrap="none" rtlCol="0">
            <a:spAutoFit/>
          </a:bodyPr>
          <a:lstStyle/>
          <a:p>
            <a:r>
              <a:rPr lang="en-US" sz="4800" dirty="0">
                <a:latin typeface="+mj-lt"/>
                <a:cs typeface="Calibri" panose="020F0502020204030204" pitchFamily="34" charset="0"/>
              </a:rPr>
              <a:t>Any questions? </a:t>
            </a:r>
          </a:p>
        </p:txBody>
      </p:sp>
    </p:spTree>
    <p:extLst>
      <p:ext uri="{BB962C8B-B14F-4D97-AF65-F5344CB8AC3E}">
        <p14:creationId xmlns:p14="http://schemas.microsoft.com/office/powerpoint/2010/main" val="3352468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i="0" dirty="0">
                <a:cs typeface="Arial" pitchFamily="34" charset="0"/>
              </a:rPr>
              <a:t>Michigan </a:t>
            </a:r>
            <a:r>
              <a:rPr lang="en-US" dirty="0">
                <a:cs typeface="Arial" pitchFamily="34" charset="0"/>
              </a:rPr>
              <a:t>COVID-19 Survey</a:t>
            </a:r>
            <a:r>
              <a:rPr lang="en-US" i="0" dirty="0">
                <a:cs typeface="Arial" pitchFamily="34" charset="0"/>
              </a:rPr>
              <a:t>:</a:t>
            </a:r>
          </a:p>
        </p:txBody>
      </p:sp>
      <p:sp>
        <p:nvSpPr>
          <p:cNvPr id="3" name="TextBox 2"/>
          <p:cNvSpPr txBox="1"/>
          <p:nvPr/>
        </p:nvSpPr>
        <p:spPr>
          <a:xfrm>
            <a:off x="381000" y="1167646"/>
            <a:ext cx="8534400" cy="3908762"/>
          </a:xfrm>
          <a:prstGeom prst="rect">
            <a:avLst/>
          </a:prstGeom>
          <a:noFill/>
        </p:spPr>
        <p:txBody>
          <a:bodyPr wrap="square" rtlCol="0">
            <a:spAutoFit/>
          </a:bodyPr>
          <a:lstStyle/>
          <a:p>
            <a:pPr marL="914400" lvl="1" indent="-457200">
              <a:spcBef>
                <a:spcPts val="600"/>
              </a:spcBef>
              <a:buFont typeface="Arial" pitchFamily="34" charset="0"/>
              <a:buChar char="•"/>
            </a:pPr>
            <a:r>
              <a:rPr lang="en-US" sz="1600" dirty="0">
                <a:solidFill>
                  <a:srgbClr val="595959"/>
                </a:solidFill>
                <a:latin typeface="+mj-lt"/>
                <a:cs typeface="Arial" pitchFamily="34" charset="0"/>
              </a:rPr>
              <a:t>1,848 interviews with residents of Michigan, ages 16 and older</a:t>
            </a:r>
          </a:p>
          <a:p>
            <a:pPr marL="1371600" lvl="2" indent="-457200">
              <a:spcBef>
                <a:spcPts val="600"/>
              </a:spcBef>
              <a:buFont typeface="Wingdings" panose="05000000000000000000" pitchFamily="2" charset="2"/>
              <a:buChar char="Ø"/>
            </a:pPr>
            <a:r>
              <a:rPr lang="en-US" sz="1600" dirty="0">
                <a:solidFill>
                  <a:srgbClr val="595959"/>
                </a:solidFill>
                <a:latin typeface="+mj-lt"/>
                <a:cs typeface="Arial" pitchFamily="34" charset="0"/>
              </a:rPr>
              <a:t>1,583 online interviews </a:t>
            </a:r>
          </a:p>
          <a:p>
            <a:pPr marL="1371600" lvl="2" indent="-457200">
              <a:spcBef>
                <a:spcPts val="600"/>
              </a:spcBef>
              <a:buFont typeface="Wingdings" panose="05000000000000000000" pitchFamily="2" charset="2"/>
              <a:buChar char="Ø"/>
            </a:pPr>
            <a:r>
              <a:rPr lang="en-US" sz="1600" dirty="0">
                <a:solidFill>
                  <a:srgbClr val="595959"/>
                </a:solidFill>
                <a:latin typeface="+mj-lt"/>
                <a:cs typeface="Arial" pitchFamily="34" charset="0"/>
              </a:rPr>
              <a:t>265 telephone interviews</a:t>
            </a:r>
          </a:p>
          <a:p>
            <a:pPr marL="914400" lvl="1" indent="-457200">
              <a:spcBef>
                <a:spcPts val="600"/>
              </a:spcBef>
              <a:buFont typeface="Arial" pitchFamily="34" charset="0"/>
              <a:buChar char="•"/>
            </a:pPr>
            <a:r>
              <a:rPr lang="en-US" sz="1600" dirty="0">
                <a:solidFill>
                  <a:srgbClr val="595959"/>
                </a:solidFill>
                <a:latin typeface="+mj-lt"/>
                <a:cs typeface="Arial" pitchFamily="34" charset="0"/>
              </a:rPr>
              <a:t>African-American, Hispanic, and Middle East North African respondents were oversampled to improve analysis</a:t>
            </a:r>
          </a:p>
          <a:p>
            <a:pPr marL="1371600" lvl="2" indent="-457200">
              <a:spcBef>
                <a:spcPts val="600"/>
              </a:spcBef>
              <a:buFont typeface="Wingdings" panose="05000000000000000000" pitchFamily="2" charset="2"/>
              <a:buChar char="Ø"/>
            </a:pPr>
            <a:r>
              <a:rPr lang="en-US" sz="1600" dirty="0">
                <a:solidFill>
                  <a:srgbClr val="595959"/>
                </a:solidFill>
                <a:latin typeface="+mj-lt"/>
                <a:cs typeface="Arial" pitchFamily="34" charset="0"/>
              </a:rPr>
              <a:t>238 African-American</a:t>
            </a:r>
          </a:p>
          <a:p>
            <a:pPr marL="1371600" lvl="2" indent="-457200">
              <a:spcBef>
                <a:spcPts val="600"/>
              </a:spcBef>
              <a:buFont typeface="Wingdings" panose="05000000000000000000" pitchFamily="2" charset="2"/>
              <a:buChar char="Ø"/>
            </a:pPr>
            <a:r>
              <a:rPr lang="en-US" sz="1600" dirty="0">
                <a:solidFill>
                  <a:srgbClr val="595959"/>
                </a:solidFill>
                <a:latin typeface="+mj-lt"/>
                <a:cs typeface="Arial" pitchFamily="34" charset="0"/>
              </a:rPr>
              <a:t>114 Hispanic</a:t>
            </a:r>
          </a:p>
          <a:p>
            <a:pPr marL="1371600" lvl="2" indent="-457200">
              <a:spcBef>
                <a:spcPts val="600"/>
              </a:spcBef>
              <a:buFont typeface="Wingdings" panose="05000000000000000000" pitchFamily="2" charset="2"/>
              <a:buChar char="Ø"/>
            </a:pPr>
            <a:r>
              <a:rPr lang="en-US" sz="1600" dirty="0">
                <a:solidFill>
                  <a:srgbClr val="595959"/>
                </a:solidFill>
                <a:latin typeface="+mj-lt"/>
                <a:cs typeface="Arial" pitchFamily="34" charset="0"/>
              </a:rPr>
              <a:t>90 MENA</a:t>
            </a:r>
          </a:p>
          <a:p>
            <a:pPr marL="914400" lvl="1" indent="-457200">
              <a:spcBef>
                <a:spcPts val="600"/>
              </a:spcBef>
              <a:buFont typeface="Arial" pitchFamily="34" charset="0"/>
              <a:buChar char="•"/>
            </a:pPr>
            <a:r>
              <a:rPr lang="en-US" sz="1600" dirty="0">
                <a:solidFill>
                  <a:srgbClr val="595959"/>
                </a:solidFill>
                <a:latin typeface="+mj-lt"/>
                <a:cs typeface="Arial" pitchFamily="34" charset="0"/>
              </a:rPr>
              <a:t>Data weighted to match sex, age, ethnicity, and region population statistics</a:t>
            </a:r>
          </a:p>
          <a:p>
            <a:pPr marL="914400" lvl="1" indent="-457200">
              <a:spcBef>
                <a:spcPts val="600"/>
              </a:spcBef>
              <a:buFont typeface="Arial" pitchFamily="34" charset="0"/>
              <a:buChar char="•"/>
            </a:pPr>
            <a:r>
              <a:rPr lang="en-US" sz="1600" dirty="0">
                <a:solidFill>
                  <a:srgbClr val="595959"/>
                </a:solidFill>
                <a:latin typeface="+mj-lt"/>
                <a:cs typeface="Arial" pitchFamily="34" charset="0"/>
              </a:rPr>
              <a:t>Data weighted to reflect current statewide vaccination levels by age</a:t>
            </a:r>
          </a:p>
          <a:p>
            <a:pPr marL="914400" lvl="1" indent="-457200">
              <a:spcBef>
                <a:spcPts val="600"/>
              </a:spcBef>
              <a:buFont typeface="Arial" pitchFamily="34" charset="0"/>
              <a:buChar char="•"/>
            </a:pPr>
            <a:r>
              <a:rPr lang="en-US" sz="1600" dirty="0">
                <a:solidFill>
                  <a:srgbClr val="595959"/>
                </a:solidFill>
                <a:latin typeface="+mj-lt"/>
                <a:cs typeface="Arial" pitchFamily="34" charset="0"/>
              </a:rPr>
              <a:t>Some questions can be tracked back to previous research in late 2020 </a:t>
            </a:r>
          </a:p>
          <a:p>
            <a:pPr marL="914400" lvl="1" indent="-457200">
              <a:spcBef>
                <a:spcPts val="600"/>
              </a:spcBef>
              <a:buFont typeface="Arial" pitchFamily="34" charset="0"/>
              <a:buChar char="•"/>
            </a:pPr>
            <a:r>
              <a:rPr lang="en-US" sz="1600" dirty="0">
                <a:solidFill>
                  <a:srgbClr val="595959"/>
                </a:solidFill>
                <a:latin typeface="+mj-lt"/>
                <a:cs typeface="Arial" pitchFamily="34" charset="0"/>
              </a:rPr>
              <a:t>Interviews conducted 3/13/21 through 4/5/21</a:t>
            </a:r>
          </a:p>
        </p:txBody>
      </p:sp>
    </p:spTree>
    <p:extLst>
      <p:ext uri="{BB962C8B-B14F-4D97-AF65-F5344CB8AC3E}">
        <p14:creationId xmlns:p14="http://schemas.microsoft.com/office/powerpoint/2010/main" val="514587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66688" y="116681"/>
            <a:ext cx="8596312" cy="652463"/>
          </a:xfrm>
        </p:spPr>
        <p:txBody>
          <a:bodyPr/>
          <a:lstStyle/>
          <a:p>
            <a:r>
              <a:rPr lang="en-US" dirty="0"/>
              <a:t>Definition of Vaccine Segments:</a:t>
            </a:r>
          </a:p>
        </p:txBody>
      </p:sp>
      <p:graphicFrame>
        <p:nvGraphicFramePr>
          <p:cNvPr id="3" name="Table 2"/>
          <p:cNvGraphicFramePr>
            <a:graphicFrameLocks noGrp="1"/>
          </p:cNvGraphicFramePr>
          <p:nvPr>
            <p:extLst>
              <p:ext uri="{D42A27DB-BD31-4B8C-83A1-F6EECF244321}">
                <p14:modId xmlns:p14="http://schemas.microsoft.com/office/powerpoint/2010/main" val="46696044"/>
              </p:ext>
            </p:extLst>
          </p:nvPr>
        </p:nvGraphicFramePr>
        <p:xfrm>
          <a:off x="502444" y="1352550"/>
          <a:ext cx="8260556" cy="3014700"/>
        </p:xfrm>
        <a:graphic>
          <a:graphicData uri="http://schemas.openxmlformats.org/drawingml/2006/table">
            <a:tbl>
              <a:tblPr firstRow="1" bandRow="1">
                <a:tableStyleId>{5C22544A-7EE6-4342-B048-85BDC9FD1C3A}</a:tableStyleId>
              </a:tblPr>
              <a:tblGrid>
                <a:gridCol w="1938550">
                  <a:extLst>
                    <a:ext uri="{9D8B030D-6E8A-4147-A177-3AD203B41FA5}">
                      <a16:colId xmlns:a16="http://schemas.microsoft.com/office/drawing/2014/main" val="1076448302"/>
                    </a:ext>
                  </a:extLst>
                </a:gridCol>
                <a:gridCol w="6322006">
                  <a:extLst>
                    <a:ext uri="{9D8B030D-6E8A-4147-A177-3AD203B41FA5}">
                      <a16:colId xmlns:a16="http://schemas.microsoft.com/office/drawing/2014/main" val="2282052444"/>
                    </a:ext>
                  </a:extLst>
                </a:gridCol>
              </a:tblGrid>
              <a:tr h="393420">
                <a:tc>
                  <a:txBody>
                    <a:bodyPr/>
                    <a:lstStyle/>
                    <a:p>
                      <a:r>
                        <a:rPr lang="en-US" sz="1600" dirty="0">
                          <a:solidFill>
                            <a:schemeClr val="bg1"/>
                          </a:solidFill>
                          <a:latin typeface="+mj-lt"/>
                        </a:rPr>
                        <a:t>Segment</a:t>
                      </a:r>
                    </a:p>
                  </a:txBody>
                  <a:tcPr anchor="ctr"/>
                </a:tc>
                <a:tc>
                  <a:txBody>
                    <a:bodyPr/>
                    <a:lstStyle/>
                    <a:p>
                      <a:r>
                        <a:rPr lang="en-US" sz="1600" dirty="0">
                          <a:solidFill>
                            <a:schemeClr val="bg1"/>
                          </a:solidFill>
                          <a:latin typeface="+mj-lt"/>
                        </a:rPr>
                        <a:t>Definition</a:t>
                      </a:r>
                    </a:p>
                  </a:txBody>
                  <a:tcPr anchor="ctr"/>
                </a:tc>
                <a:extLst>
                  <a:ext uri="{0D108BD9-81ED-4DB2-BD59-A6C34878D82A}">
                    <a16:rowId xmlns:a16="http://schemas.microsoft.com/office/drawing/2014/main" val="261627832"/>
                  </a:ext>
                </a:extLst>
              </a:tr>
              <a:tr h="438212">
                <a:tc>
                  <a:txBody>
                    <a:bodyPr/>
                    <a:lstStyle/>
                    <a:p>
                      <a:r>
                        <a:rPr lang="en-US" sz="1400" dirty="0">
                          <a:solidFill>
                            <a:srgbClr val="595959"/>
                          </a:solidFill>
                          <a:latin typeface="+mj-lt"/>
                        </a:rPr>
                        <a:t>Vaccine </a:t>
                      </a:r>
                      <a:r>
                        <a:rPr lang="en-US" sz="1400" dirty="0" err="1">
                          <a:solidFill>
                            <a:srgbClr val="595959"/>
                          </a:solidFill>
                          <a:latin typeface="+mj-lt"/>
                        </a:rPr>
                        <a:t>Definites</a:t>
                      </a:r>
                      <a:endParaRPr lang="en-US" sz="1400" dirty="0">
                        <a:solidFill>
                          <a:srgbClr val="595959"/>
                        </a:solidFill>
                        <a:latin typeface="+mj-lt"/>
                      </a:endParaRPr>
                    </a:p>
                  </a:txBody>
                  <a:tcPr anchor="ctr"/>
                </a:tc>
                <a:tc>
                  <a:txBody>
                    <a:bodyPr/>
                    <a:lstStyle/>
                    <a:p>
                      <a:r>
                        <a:rPr lang="en-US" sz="1400" dirty="0">
                          <a:solidFill>
                            <a:srgbClr val="595959"/>
                          </a:solidFill>
                          <a:latin typeface="+mj-lt"/>
                        </a:rPr>
                        <a:t>Have already received/scheduled/tried to schedule vaccine</a:t>
                      </a:r>
                      <a:br>
                        <a:rPr lang="en-US" sz="1400" dirty="0">
                          <a:solidFill>
                            <a:srgbClr val="595959"/>
                          </a:solidFill>
                          <a:latin typeface="+mj-lt"/>
                        </a:rPr>
                      </a:br>
                      <a:r>
                        <a:rPr lang="en-US" sz="1400" u="sng" dirty="0">
                          <a:solidFill>
                            <a:srgbClr val="595959"/>
                          </a:solidFill>
                          <a:latin typeface="+mj-lt"/>
                        </a:rPr>
                        <a:t>OR</a:t>
                      </a:r>
                      <a:br>
                        <a:rPr lang="en-US" sz="1400" dirty="0">
                          <a:solidFill>
                            <a:srgbClr val="595959"/>
                          </a:solidFill>
                          <a:latin typeface="+mj-lt"/>
                        </a:rPr>
                      </a:br>
                      <a:r>
                        <a:rPr lang="en-US" sz="1400" dirty="0">
                          <a:solidFill>
                            <a:srgbClr val="595959"/>
                          </a:solidFill>
                          <a:latin typeface="+mj-lt"/>
                        </a:rPr>
                        <a:t>“Very likely” to get vaccine </a:t>
                      </a:r>
                      <a:r>
                        <a:rPr lang="en-US" sz="1400" i="1" dirty="0">
                          <a:solidFill>
                            <a:srgbClr val="595959"/>
                          </a:solidFill>
                          <a:latin typeface="+mj-lt"/>
                        </a:rPr>
                        <a:t>and</a:t>
                      </a:r>
                      <a:r>
                        <a:rPr lang="en-US" sz="1400" dirty="0">
                          <a:solidFill>
                            <a:srgbClr val="595959"/>
                          </a:solidFill>
                          <a:latin typeface="+mj-lt"/>
                        </a:rPr>
                        <a:t> get it as soon as it is</a:t>
                      </a:r>
                      <a:r>
                        <a:rPr lang="en-US" sz="1400" baseline="0" dirty="0">
                          <a:solidFill>
                            <a:srgbClr val="595959"/>
                          </a:solidFill>
                          <a:latin typeface="+mj-lt"/>
                        </a:rPr>
                        <a:t> available</a:t>
                      </a:r>
                      <a:endParaRPr lang="en-US" sz="1400" dirty="0">
                        <a:solidFill>
                          <a:srgbClr val="595959"/>
                        </a:solidFill>
                        <a:latin typeface="+mj-lt"/>
                      </a:endParaRPr>
                    </a:p>
                  </a:txBody>
                  <a:tcPr anchor="ctr"/>
                </a:tc>
                <a:extLst>
                  <a:ext uri="{0D108BD9-81ED-4DB2-BD59-A6C34878D82A}">
                    <a16:rowId xmlns:a16="http://schemas.microsoft.com/office/drawing/2014/main" val="1807332462"/>
                  </a:ext>
                </a:extLst>
              </a:tr>
              <a:tr h="438212">
                <a:tc>
                  <a:txBody>
                    <a:bodyPr/>
                    <a:lstStyle/>
                    <a:p>
                      <a:r>
                        <a:rPr lang="en-US" sz="1400" dirty="0">
                          <a:solidFill>
                            <a:srgbClr val="595959"/>
                          </a:solidFill>
                          <a:latin typeface="+mj-lt"/>
                        </a:rPr>
                        <a:t>Vaccine </a:t>
                      </a:r>
                      <a:r>
                        <a:rPr lang="en-US" sz="1400" dirty="0" err="1">
                          <a:solidFill>
                            <a:srgbClr val="595959"/>
                          </a:solidFill>
                          <a:latin typeface="+mj-lt"/>
                        </a:rPr>
                        <a:t>Persuadables</a:t>
                      </a:r>
                      <a:endParaRPr lang="en-US" sz="1400" dirty="0">
                        <a:solidFill>
                          <a:srgbClr val="595959"/>
                        </a:solidFill>
                        <a:latin typeface="+mj-lt"/>
                      </a:endParaRPr>
                    </a:p>
                  </a:txBody>
                  <a:tcPr anchor="ctr"/>
                </a:tc>
                <a:tc>
                  <a:txBody>
                    <a:bodyPr/>
                    <a:lstStyle/>
                    <a:p>
                      <a:r>
                        <a:rPr lang="en-US" sz="1400" kern="1200" dirty="0">
                          <a:solidFill>
                            <a:srgbClr val="595959"/>
                          </a:solidFill>
                          <a:latin typeface="+mj-lt"/>
                          <a:ea typeface="+mn-ea"/>
                          <a:cs typeface="+mn-cs"/>
                        </a:rPr>
                        <a:t>Have not already received/scheduled/tried to schedule vaccine</a:t>
                      </a:r>
                      <a:br>
                        <a:rPr lang="en-US" sz="1400" kern="1200" dirty="0">
                          <a:solidFill>
                            <a:srgbClr val="595959"/>
                          </a:solidFill>
                          <a:latin typeface="+mj-lt"/>
                          <a:ea typeface="+mn-ea"/>
                          <a:cs typeface="+mn-cs"/>
                        </a:rPr>
                      </a:br>
                      <a:r>
                        <a:rPr lang="en-US" sz="1400" u="sng" kern="1200" dirty="0">
                          <a:solidFill>
                            <a:srgbClr val="595959"/>
                          </a:solidFill>
                          <a:latin typeface="+mj-lt"/>
                          <a:ea typeface="+mn-ea"/>
                          <a:cs typeface="+mn-cs"/>
                        </a:rPr>
                        <a:t>AND</a:t>
                      </a:r>
                      <a:br>
                        <a:rPr lang="en-US" sz="1400" dirty="0">
                          <a:solidFill>
                            <a:srgbClr val="595959"/>
                          </a:solidFill>
                          <a:latin typeface="+mj-lt"/>
                        </a:rPr>
                      </a:br>
                      <a:r>
                        <a:rPr lang="en-US" sz="1400" dirty="0">
                          <a:solidFill>
                            <a:srgbClr val="595959"/>
                          </a:solidFill>
                          <a:latin typeface="+mj-lt"/>
                        </a:rPr>
                        <a:t>“Very likely” to get vaccine but not as soon</a:t>
                      </a:r>
                      <a:r>
                        <a:rPr lang="en-US" sz="1400" baseline="0" dirty="0">
                          <a:solidFill>
                            <a:srgbClr val="595959"/>
                          </a:solidFill>
                          <a:latin typeface="+mj-lt"/>
                        </a:rPr>
                        <a:t> as it is available</a:t>
                      </a:r>
                    </a:p>
                    <a:p>
                      <a:r>
                        <a:rPr lang="en-US" sz="1400" baseline="0" dirty="0">
                          <a:solidFill>
                            <a:srgbClr val="595959"/>
                          </a:solidFill>
                          <a:latin typeface="+mj-lt"/>
                        </a:rPr>
                        <a:t>or</a:t>
                      </a:r>
                    </a:p>
                    <a:p>
                      <a:r>
                        <a:rPr lang="en-US" sz="1400" dirty="0">
                          <a:solidFill>
                            <a:srgbClr val="595959"/>
                          </a:solidFill>
                          <a:latin typeface="+mj-lt"/>
                        </a:rPr>
                        <a:t>“Somewhat likely”</a:t>
                      </a:r>
                      <a:r>
                        <a:rPr lang="en-US" sz="1400" baseline="0" dirty="0">
                          <a:solidFill>
                            <a:srgbClr val="595959"/>
                          </a:solidFill>
                          <a:latin typeface="+mj-lt"/>
                        </a:rPr>
                        <a:t> or “not very likely” to get the vaccine</a:t>
                      </a:r>
                      <a:endParaRPr lang="en-US" sz="1400" dirty="0">
                        <a:solidFill>
                          <a:srgbClr val="595959"/>
                        </a:solidFill>
                        <a:latin typeface="+mj-lt"/>
                      </a:endParaRPr>
                    </a:p>
                  </a:txBody>
                  <a:tcPr anchor="ctr"/>
                </a:tc>
                <a:extLst>
                  <a:ext uri="{0D108BD9-81ED-4DB2-BD59-A6C34878D82A}">
                    <a16:rowId xmlns:a16="http://schemas.microsoft.com/office/drawing/2014/main" val="1501197667"/>
                  </a:ext>
                </a:extLst>
              </a:tr>
              <a:tr h="438212">
                <a:tc>
                  <a:txBody>
                    <a:bodyPr/>
                    <a:lstStyle/>
                    <a:p>
                      <a:r>
                        <a:rPr lang="en-US" sz="1400" dirty="0">
                          <a:solidFill>
                            <a:srgbClr val="595959"/>
                          </a:solidFill>
                          <a:latin typeface="+mj-lt"/>
                        </a:rPr>
                        <a:t>Vaccine Nevers</a:t>
                      </a:r>
                    </a:p>
                  </a:txBody>
                  <a:tcPr anchor="ctr"/>
                </a:tc>
                <a:tc>
                  <a:txBody>
                    <a:bodyPr/>
                    <a:lstStyle/>
                    <a:p>
                      <a:r>
                        <a:rPr lang="en-US" sz="1400" kern="1200" dirty="0">
                          <a:solidFill>
                            <a:srgbClr val="595959"/>
                          </a:solidFill>
                          <a:latin typeface="+mj-lt"/>
                          <a:ea typeface="+mn-ea"/>
                          <a:cs typeface="+mn-cs"/>
                        </a:rPr>
                        <a:t>Have not already received/scheduled/tried to schedule vaccine</a:t>
                      </a:r>
                    </a:p>
                    <a:p>
                      <a:r>
                        <a:rPr lang="en-US" sz="1400" u="sng" kern="1200" dirty="0">
                          <a:solidFill>
                            <a:srgbClr val="595959"/>
                          </a:solidFill>
                          <a:latin typeface="+mj-lt"/>
                          <a:ea typeface="+mn-ea"/>
                          <a:cs typeface="+mn-cs"/>
                        </a:rPr>
                        <a:t>AND</a:t>
                      </a:r>
                    </a:p>
                    <a:p>
                      <a:r>
                        <a:rPr lang="en-US" sz="1400" dirty="0">
                          <a:solidFill>
                            <a:srgbClr val="595959"/>
                          </a:solidFill>
                          <a:latin typeface="+mj-lt"/>
                        </a:rPr>
                        <a:t>“Not at all likely” to get vaccine</a:t>
                      </a:r>
                    </a:p>
                  </a:txBody>
                  <a:tcPr anchor="ctr"/>
                </a:tc>
                <a:extLst>
                  <a:ext uri="{0D108BD9-81ED-4DB2-BD59-A6C34878D82A}">
                    <a16:rowId xmlns:a16="http://schemas.microsoft.com/office/drawing/2014/main" val="3433795392"/>
                  </a:ext>
                </a:extLst>
              </a:tr>
            </a:tbl>
          </a:graphicData>
        </a:graphic>
      </p:graphicFrame>
      <p:sp>
        <p:nvSpPr>
          <p:cNvPr id="7" name="TextBox 6"/>
          <p:cNvSpPr txBox="1"/>
          <p:nvPr/>
        </p:nvSpPr>
        <p:spPr>
          <a:xfrm>
            <a:off x="6895278" y="4881890"/>
            <a:ext cx="2248722" cy="261610"/>
          </a:xfrm>
          <a:prstGeom prst="rect">
            <a:avLst/>
          </a:prstGeom>
          <a:noFill/>
        </p:spPr>
        <p:txBody>
          <a:bodyPr wrap="square" rtlCol="0">
            <a:spAutoFit/>
          </a:bodyPr>
          <a:lstStyle/>
          <a:p>
            <a:pPr algn="r"/>
            <a:r>
              <a:rPr lang="en-US" sz="1050" i="1" dirty="0">
                <a:solidFill>
                  <a:srgbClr val="595959"/>
                </a:solidFill>
                <a:latin typeface="+mj-lt"/>
              </a:rPr>
              <a:t>Survey conducted March 2021</a:t>
            </a:r>
          </a:p>
        </p:txBody>
      </p:sp>
    </p:spTree>
    <p:extLst>
      <p:ext uri="{BB962C8B-B14F-4D97-AF65-F5344CB8AC3E}">
        <p14:creationId xmlns:p14="http://schemas.microsoft.com/office/powerpoint/2010/main" val="3346130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Key Findings: Vaccine Segments</a:t>
            </a:r>
          </a:p>
        </p:txBody>
      </p:sp>
      <p:sp>
        <p:nvSpPr>
          <p:cNvPr id="4" name="Rectangle 3"/>
          <p:cNvSpPr/>
          <p:nvPr/>
        </p:nvSpPr>
        <p:spPr>
          <a:xfrm>
            <a:off x="166688" y="1032340"/>
            <a:ext cx="2690812" cy="3276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41890" y="1085999"/>
            <a:ext cx="1720310" cy="461665"/>
          </a:xfrm>
          <a:prstGeom prst="rect">
            <a:avLst/>
          </a:prstGeom>
          <a:noFill/>
        </p:spPr>
        <p:txBody>
          <a:bodyPr wrap="square" rtlCol="0">
            <a:spAutoFit/>
          </a:bodyPr>
          <a:lstStyle/>
          <a:p>
            <a:r>
              <a:rPr lang="en-US" sz="2400" u="sng" dirty="0" err="1">
                <a:solidFill>
                  <a:schemeClr val="bg1"/>
                </a:solidFill>
                <a:latin typeface="+mj-lt"/>
              </a:rPr>
              <a:t>Definites</a:t>
            </a:r>
            <a:endParaRPr lang="en-US" sz="2800" u="sng" dirty="0">
              <a:solidFill>
                <a:schemeClr val="bg1"/>
              </a:solidFill>
              <a:latin typeface="+mj-lt"/>
            </a:endParaRPr>
          </a:p>
        </p:txBody>
      </p:sp>
      <p:sp>
        <p:nvSpPr>
          <p:cNvPr id="6" name="TextBox 5"/>
          <p:cNvSpPr txBox="1"/>
          <p:nvPr/>
        </p:nvSpPr>
        <p:spPr>
          <a:xfrm>
            <a:off x="278606" y="1785937"/>
            <a:ext cx="2438400" cy="2462213"/>
          </a:xfrm>
          <a:prstGeom prst="rect">
            <a:avLst/>
          </a:prstGeom>
          <a:noFill/>
        </p:spPr>
        <p:txBody>
          <a:bodyPr wrap="square" rtlCol="0">
            <a:spAutoFit/>
          </a:bodyPr>
          <a:lstStyle/>
          <a:p>
            <a:pPr marR="0" lvl="0">
              <a:spcBef>
                <a:spcPts val="0"/>
              </a:spcBef>
              <a:spcAft>
                <a:spcPts val="0"/>
              </a:spcAft>
            </a:pPr>
            <a:r>
              <a:rPr lang="en-US" sz="1400" dirty="0">
                <a:solidFill>
                  <a:schemeClr val="bg1"/>
                </a:solidFill>
                <a:latin typeface="+mj-lt"/>
                <a:ea typeface="Calibri" panose="020F0502020204030204" pitchFamily="34" charset="0"/>
                <a:cs typeface="Times New Roman" panose="02020603050405020304" pitchFamily="18" charset="0"/>
              </a:rPr>
              <a:t>61% of Michigan residents 16 and older are firmly vaccination “</a:t>
            </a:r>
            <a:r>
              <a:rPr lang="en-US" sz="1400" dirty="0" err="1">
                <a:solidFill>
                  <a:schemeClr val="bg1"/>
                </a:solidFill>
                <a:latin typeface="+mj-lt"/>
                <a:ea typeface="Calibri" panose="020F0502020204030204" pitchFamily="34" charset="0"/>
                <a:cs typeface="Times New Roman" panose="02020603050405020304" pitchFamily="18" charset="0"/>
              </a:rPr>
              <a:t>Definites</a:t>
            </a:r>
            <a:r>
              <a:rPr lang="en-US" sz="1400" dirty="0">
                <a:solidFill>
                  <a:schemeClr val="bg1"/>
                </a:solidFill>
                <a:latin typeface="+mj-lt"/>
                <a:ea typeface="Calibri" panose="020F0502020204030204" pitchFamily="34" charset="0"/>
                <a:cs typeface="Times New Roman" panose="02020603050405020304" pitchFamily="18" charset="0"/>
              </a:rPr>
              <a:t>”</a:t>
            </a:r>
          </a:p>
          <a:p>
            <a:pPr marR="0" lvl="0">
              <a:spcBef>
                <a:spcPts val="0"/>
              </a:spcBef>
              <a:spcAft>
                <a:spcPts val="0"/>
              </a:spcAft>
            </a:pPr>
            <a:endParaRPr lang="en-US" sz="14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400" dirty="0">
                <a:solidFill>
                  <a:schemeClr val="bg1"/>
                </a:solidFill>
                <a:latin typeface="+mj-lt"/>
                <a:ea typeface="Calibri" panose="020F0502020204030204" pitchFamily="34" charset="0"/>
                <a:cs typeface="Times New Roman" panose="02020603050405020304" pitchFamily="18" charset="0"/>
              </a:rPr>
              <a:t>In addition to the 31% who have already been vaccinated, 30% have either made an appointment, tried to make an appointment or are very likely to get the vaccination ASAP</a:t>
            </a:r>
          </a:p>
        </p:txBody>
      </p:sp>
      <p:sp>
        <p:nvSpPr>
          <p:cNvPr id="8" name="Rectangle 7"/>
          <p:cNvSpPr/>
          <p:nvPr/>
        </p:nvSpPr>
        <p:spPr>
          <a:xfrm>
            <a:off x="3250406" y="1047750"/>
            <a:ext cx="2690812" cy="3276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508914" y="1088320"/>
            <a:ext cx="2971800" cy="461665"/>
          </a:xfrm>
          <a:prstGeom prst="rect">
            <a:avLst/>
          </a:prstGeom>
          <a:noFill/>
        </p:spPr>
        <p:txBody>
          <a:bodyPr wrap="square" rtlCol="0">
            <a:spAutoFit/>
          </a:bodyPr>
          <a:lstStyle/>
          <a:p>
            <a:r>
              <a:rPr lang="en-US" sz="2400" u="sng" dirty="0" err="1">
                <a:solidFill>
                  <a:schemeClr val="bg1"/>
                </a:solidFill>
                <a:latin typeface="+mj-lt"/>
              </a:rPr>
              <a:t>Persuadables</a:t>
            </a:r>
            <a:endParaRPr lang="en-US" sz="2400" u="sng" dirty="0">
              <a:solidFill>
                <a:schemeClr val="bg1"/>
              </a:solidFill>
              <a:latin typeface="+mj-lt"/>
            </a:endParaRPr>
          </a:p>
        </p:txBody>
      </p:sp>
      <p:sp>
        <p:nvSpPr>
          <p:cNvPr id="11" name="TextBox 10"/>
          <p:cNvSpPr txBox="1"/>
          <p:nvPr/>
        </p:nvSpPr>
        <p:spPr>
          <a:xfrm>
            <a:off x="3352800" y="1809750"/>
            <a:ext cx="2438400" cy="2462213"/>
          </a:xfrm>
          <a:prstGeom prst="rect">
            <a:avLst/>
          </a:prstGeom>
          <a:noFill/>
        </p:spPr>
        <p:txBody>
          <a:bodyPr wrap="square" rtlCol="0">
            <a:spAutoFit/>
          </a:bodyPr>
          <a:lstStyle/>
          <a:p>
            <a:pPr marR="0" lvl="0">
              <a:spcBef>
                <a:spcPts val="0"/>
              </a:spcBef>
              <a:spcAft>
                <a:spcPts val="0"/>
              </a:spcAft>
            </a:pPr>
            <a:r>
              <a:rPr lang="en-US" sz="1400" dirty="0">
                <a:solidFill>
                  <a:schemeClr val="bg1"/>
                </a:solidFill>
                <a:latin typeface="+mj-lt"/>
                <a:ea typeface="Calibri" panose="020F0502020204030204" pitchFamily="34" charset="0"/>
                <a:cs typeface="Times New Roman" panose="02020603050405020304" pitchFamily="18" charset="0"/>
              </a:rPr>
              <a:t>Among the remaining population, we categorize 21% as “</a:t>
            </a:r>
            <a:r>
              <a:rPr lang="en-US" sz="1400" dirty="0" err="1">
                <a:solidFill>
                  <a:schemeClr val="bg1"/>
                </a:solidFill>
                <a:latin typeface="+mj-lt"/>
                <a:ea typeface="Calibri" panose="020F0502020204030204" pitchFamily="34" charset="0"/>
                <a:cs typeface="Times New Roman" panose="02020603050405020304" pitchFamily="18" charset="0"/>
              </a:rPr>
              <a:t>Persuadables</a:t>
            </a:r>
            <a:r>
              <a:rPr lang="en-US" sz="1400" dirty="0">
                <a:solidFill>
                  <a:schemeClr val="bg1"/>
                </a:solidFill>
                <a:latin typeface="+mj-lt"/>
                <a:ea typeface="Calibri" panose="020F0502020204030204" pitchFamily="34" charset="0"/>
                <a:cs typeface="Times New Roman" panose="02020603050405020304" pitchFamily="18" charset="0"/>
              </a:rPr>
              <a:t>”, those that are at least somewhat open to vaccination</a:t>
            </a:r>
          </a:p>
          <a:p>
            <a:pPr marR="0" lvl="0">
              <a:spcBef>
                <a:spcPts val="0"/>
              </a:spcBef>
              <a:spcAft>
                <a:spcPts val="0"/>
              </a:spcAft>
            </a:pPr>
            <a:endParaRPr lang="en-US" sz="14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400" dirty="0">
                <a:solidFill>
                  <a:schemeClr val="bg1"/>
                </a:solidFill>
                <a:latin typeface="+mj-lt"/>
                <a:ea typeface="Calibri" panose="020F0502020204030204" pitchFamily="34" charset="0"/>
                <a:cs typeface="Times New Roman" panose="02020603050405020304" pitchFamily="18" charset="0"/>
              </a:rPr>
              <a:t>The </a:t>
            </a:r>
            <a:r>
              <a:rPr lang="en-US" sz="1400" dirty="0" err="1">
                <a:solidFill>
                  <a:schemeClr val="bg1"/>
                </a:solidFill>
                <a:latin typeface="+mj-lt"/>
                <a:ea typeface="Calibri" panose="020F0502020204030204" pitchFamily="34" charset="0"/>
                <a:cs typeface="Times New Roman" panose="02020603050405020304" pitchFamily="18" charset="0"/>
              </a:rPr>
              <a:t>Persuadables</a:t>
            </a:r>
            <a:r>
              <a:rPr lang="en-US" sz="1400" dirty="0">
                <a:solidFill>
                  <a:schemeClr val="bg1"/>
                </a:solidFill>
                <a:latin typeface="+mj-lt"/>
                <a:ea typeface="Calibri" panose="020F0502020204030204" pitchFamily="34" charset="0"/>
                <a:cs typeface="Times New Roman" panose="02020603050405020304" pitchFamily="18" charset="0"/>
              </a:rPr>
              <a:t> are the group that should be prioritized in messaging and outreach</a:t>
            </a:r>
            <a:endParaRPr lang="en-US" sz="1400" dirty="0">
              <a:solidFill>
                <a:schemeClr val="bg1"/>
              </a:solidFill>
              <a:latin typeface="+mj-lt"/>
              <a:cs typeface="Arial" pitchFamily="34" charset="0"/>
            </a:endParaRPr>
          </a:p>
        </p:txBody>
      </p:sp>
      <p:sp>
        <p:nvSpPr>
          <p:cNvPr id="9" name="Rectangle 8"/>
          <p:cNvSpPr/>
          <p:nvPr/>
        </p:nvSpPr>
        <p:spPr>
          <a:xfrm>
            <a:off x="6348412" y="1047750"/>
            <a:ext cx="2690812" cy="3276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6700" y="1784961"/>
            <a:ext cx="2254235" cy="1815882"/>
          </a:xfrm>
          <a:prstGeom prst="rect">
            <a:avLst/>
          </a:prstGeom>
        </p:spPr>
        <p:txBody>
          <a:bodyPr wrap="square">
            <a:spAutoFit/>
          </a:bodyPr>
          <a:lstStyle/>
          <a:p>
            <a:pPr marR="0" lvl="0">
              <a:spcBef>
                <a:spcPts val="0"/>
              </a:spcBef>
              <a:spcAft>
                <a:spcPts val="0"/>
              </a:spcAft>
            </a:pPr>
            <a:r>
              <a:rPr lang="en-US" sz="1400" dirty="0">
                <a:solidFill>
                  <a:schemeClr val="bg1"/>
                </a:solidFill>
                <a:latin typeface="+mj-lt"/>
                <a:ea typeface="Calibri" panose="020F0502020204030204" pitchFamily="34" charset="0"/>
                <a:cs typeface="Times New Roman" panose="02020603050405020304" pitchFamily="18" charset="0"/>
              </a:rPr>
              <a:t>While some of the 13% in the “Never” group will defy their label and change their mind in the future, the data shows them to be highly unlikely to be swayed by the efforts of the MDHHS</a:t>
            </a:r>
            <a:r>
              <a:rPr lang="en-US" sz="1400" dirty="0">
                <a:solidFill>
                  <a:schemeClr val="bg1"/>
                </a:solidFill>
                <a:latin typeface="+mj-lt"/>
                <a:cs typeface="Arial" pitchFamily="34" charset="0"/>
              </a:rPr>
              <a:t> </a:t>
            </a:r>
          </a:p>
        </p:txBody>
      </p:sp>
      <p:sp>
        <p:nvSpPr>
          <p:cNvPr id="13" name="TextBox 12"/>
          <p:cNvSpPr txBox="1"/>
          <p:nvPr/>
        </p:nvSpPr>
        <p:spPr>
          <a:xfrm>
            <a:off x="7023221" y="1121452"/>
            <a:ext cx="1760792" cy="461665"/>
          </a:xfrm>
          <a:prstGeom prst="rect">
            <a:avLst/>
          </a:prstGeom>
          <a:noFill/>
        </p:spPr>
        <p:txBody>
          <a:bodyPr wrap="square" rtlCol="0">
            <a:spAutoFit/>
          </a:bodyPr>
          <a:lstStyle/>
          <a:p>
            <a:r>
              <a:rPr lang="en-US" sz="2400" u="sng" dirty="0">
                <a:solidFill>
                  <a:schemeClr val="bg1"/>
                </a:solidFill>
                <a:latin typeface="+mj-lt"/>
              </a:rPr>
              <a:t>Nevers</a:t>
            </a:r>
            <a:endParaRPr lang="en-US" sz="2800" u="sng" dirty="0">
              <a:solidFill>
                <a:schemeClr val="bg1"/>
              </a:solidFill>
              <a:latin typeface="+mj-lt"/>
            </a:endParaRPr>
          </a:p>
        </p:txBody>
      </p:sp>
    </p:spTree>
    <p:extLst>
      <p:ext uri="{BB962C8B-B14F-4D97-AF65-F5344CB8AC3E}">
        <p14:creationId xmlns:p14="http://schemas.microsoft.com/office/powerpoint/2010/main" val="3801973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i="0" dirty="0">
                <a:cs typeface="Arial" pitchFamily="34" charset="0"/>
              </a:rPr>
              <a:t>Key Findings: Likelihood to Get Vaccine</a:t>
            </a:r>
          </a:p>
        </p:txBody>
      </p:sp>
      <p:sp>
        <p:nvSpPr>
          <p:cNvPr id="4" name="Rectangle 3"/>
          <p:cNvSpPr/>
          <p:nvPr/>
        </p:nvSpPr>
        <p:spPr>
          <a:xfrm>
            <a:off x="166688" y="1047750"/>
            <a:ext cx="2690812" cy="4095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55566" y="1061076"/>
            <a:ext cx="1411796" cy="461665"/>
          </a:xfrm>
          <a:prstGeom prst="rect">
            <a:avLst/>
          </a:prstGeom>
          <a:noFill/>
        </p:spPr>
        <p:txBody>
          <a:bodyPr wrap="square" rtlCol="0">
            <a:spAutoFit/>
          </a:bodyPr>
          <a:lstStyle/>
          <a:p>
            <a:r>
              <a:rPr lang="en-US" sz="2400" u="sng" dirty="0">
                <a:solidFill>
                  <a:schemeClr val="bg1"/>
                </a:solidFill>
                <a:latin typeface="+mj-lt"/>
              </a:rPr>
              <a:t>Gender</a:t>
            </a:r>
            <a:endParaRPr lang="en-US" sz="2800" u="sng" dirty="0">
              <a:solidFill>
                <a:schemeClr val="bg1"/>
              </a:solidFill>
              <a:latin typeface="+mj-lt"/>
            </a:endParaRPr>
          </a:p>
        </p:txBody>
      </p:sp>
      <p:sp>
        <p:nvSpPr>
          <p:cNvPr id="6" name="TextBox 5"/>
          <p:cNvSpPr txBox="1"/>
          <p:nvPr/>
        </p:nvSpPr>
        <p:spPr>
          <a:xfrm>
            <a:off x="292894" y="1657350"/>
            <a:ext cx="2438400" cy="1615827"/>
          </a:xfrm>
          <a:prstGeom prst="rect">
            <a:avLst/>
          </a:prstGeom>
          <a:noFill/>
        </p:spPr>
        <p:txBody>
          <a:bodyPr wrap="square" rtlCol="0">
            <a:spAutoFit/>
          </a:bodyPr>
          <a:lstStyle/>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Men are more inclined to be vaccinated than women</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66% of men are in the Definite group and only 10% in the Never</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a:p>
            <a:r>
              <a:rPr lang="en-US" sz="1100" dirty="0">
                <a:solidFill>
                  <a:schemeClr val="bg1"/>
                </a:solidFill>
                <a:latin typeface="+mj-lt"/>
                <a:ea typeface="Calibri" panose="020F0502020204030204" pitchFamily="34" charset="0"/>
                <a:cs typeface="Times New Roman" panose="02020603050405020304" pitchFamily="18" charset="0"/>
              </a:rPr>
              <a:t>Among women 57% are </a:t>
            </a:r>
            <a:r>
              <a:rPr lang="en-US" sz="1100" dirty="0" err="1">
                <a:solidFill>
                  <a:schemeClr val="bg1"/>
                </a:solidFill>
                <a:latin typeface="+mj-lt"/>
                <a:ea typeface="Calibri" panose="020F0502020204030204" pitchFamily="34" charset="0"/>
                <a:cs typeface="Times New Roman" panose="02020603050405020304" pitchFamily="18" charset="0"/>
              </a:rPr>
              <a:t>Definites</a:t>
            </a:r>
            <a:r>
              <a:rPr lang="en-US" sz="1100" dirty="0">
                <a:solidFill>
                  <a:schemeClr val="bg1"/>
                </a:solidFill>
                <a:latin typeface="+mj-lt"/>
                <a:ea typeface="Calibri" panose="020F0502020204030204" pitchFamily="34" charset="0"/>
                <a:cs typeface="Times New Roman" panose="02020603050405020304" pitchFamily="18" charset="0"/>
              </a:rPr>
              <a:t> and 16% Nevers</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p:txBody>
      </p:sp>
      <p:sp>
        <p:nvSpPr>
          <p:cNvPr id="8" name="Rectangle 7"/>
          <p:cNvSpPr/>
          <p:nvPr/>
        </p:nvSpPr>
        <p:spPr>
          <a:xfrm>
            <a:off x="3250406" y="1048206"/>
            <a:ext cx="2690812" cy="40952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204748" y="1043940"/>
            <a:ext cx="2971800" cy="516911"/>
          </a:xfrm>
          <a:prstGeom prst="rect">
            <a:avLst/>
          </a:prstGeom>
          <a:noFill/>
        </p:spPr>
        <p:txBody>
          <a:bodyPr wrap="square" rtlCol="0">
            <a:spAutoFit/>
          </a:bodyPr>
          <a:lstStyle/>
          <a:p>
            <a:r>
              <a:rPr lang="en-US" sz="2400" u="sng" dirty="0">
                <a:solidFill>
                  <a:schemeClr val="bg1"/>
                </a:solidFill>
                <a:latin typeface="+mj-lt"/>
              </a:rPr>
              <a:t>Age</a:t>
            </a:r>
          </a:p>
        </p:txBody>
      </p:sp>
      <p:sp>
        <p:nvSpPr>
          <p:cNvPr id="10" name="TextBox 9"/>
          <p:cNvSpPr txBox="1"/>
          <p:nvPr/>
        </p:nvSpPr>
        <p:spPr>
          <a:xfrm>
            <a:off x="3359550" y="1645436"/>
            <a:ext cx="2581668" cy="2756859"/>
          </a:xfrm>
          <a:prstGeom prst="rect">
            <a:avLst/>
          </a:prstGeom>
          <a:noFill/>
        </p:spPr>
        <p:txBody>
          <a:bodyPr wrap="square" rtlCol="0">
            <a:spAutoFit/>
          </a:bodyPr>
          <a:lstStyle/>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Michigan residents in the most vulnerable age groups are far more likely to plan to be vaccinated than the younger ages </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Nevertheless, 28% of those age 55-64, and 21% of those age 65+ are not Definite for getting a vaccine</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While the youngest respondents age 16-34 are much less likely to be in the Definite group, it is encouraging that they also have relatively few in the “Never” vaccinate group  </a:t>
            </a:r>
          </a:p>
        </p:txBody>
      </p:sp>
      <p:sp>
        <p:nvSpPr>
          <p:cNvPr id="12" name="Rectangle 11"/>
          <p:cNvSpPr/>
          <p:nvPr/>
        </p:nvSpPr>
        <p:spPr>
          <a:xfrm>
            <a:off x="6348412" y="1047750"/>
            <a:ext cx="2690812" cy="4095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457556" y="1657350"/>
            <a:ext cx="2581668" cy="3308598"/>
          </a:xfrm>
          <a:prstGeom prst="rect">
            <a:avLst/>
          </a:prstGeom>
        </p:spPr>
        <p:txBody>
          <a:bodyPr wrap="square">
            <a:spAutoFit/>
          </a:bodyPr>
          <a:lstStyle/>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One of the biggest challenges is improving vaccination numbers among African-Americans -- only 52% are committed to getting a vaccine</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Hispanics are also lower than the general population (48% Definite) but they also have a large group of Persuadable (33%)   </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The Middle East North African group (MENA) were the most likely (78%) to definitely get a vaccine</a:t>
            </a:r>
          </a:p>
          <a:p>
            <a:pPr marR="0" lvl="0">
              <a:spcBef>
                <a:spcPts val="0"/>
              </a:spcBef>
              <a:spcAft>
                <a:spcPts val="0"/>
              </a:spcAft>
            </a:pPr>
            <a:endParaRPr lang="en-US" sz="11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1100" dirty="0">
                <a:solidFill>
                  <a:schemeClr val="bg1"/>
                </a:solidFill>
                <a:latin typeface="+mj-lt"/>
                <a:ea typeface="Calibri" panose="020F0502020204030204" pitchFamily="34" charset="0"/>
                <a:cs typeface="Times New Roman" panose="02020603050405020304" pitchFamily="18" charset="0"/>
              </a:rPr>
              <a:t>While an encouraging 63% of White/Other respondents are in the Definite category, White/Other residents still represent 74% of the Persuadable population of Michigan</a:t>
            </a:r>
          </a:p>
        </p:txBody>
      </p:sp>
      <p:sp>
        <p:nvSpPr>
          <p:cNvPr id="14" name="TextBox 13"/>
          <p:cNvSpPr txBox="1"/>
          <p:nvPr/>
        </p:nvSpPr>
        <p:spPr>
          <a:xfrm>
            <a:off x="7227490" y="1061075"/>
            <a:ext cx="1760792" cy="461665"/>
          </a:xfrm>
          <a:prstGeom prst="rect">
            <a:avLst/>
          </a:prstGeom>
          <a:noFill/>
        </p:spPr>
        <p:txBody>
          <a:bodyPr wrap="square" rtlCol="0">
            <a:spAutoFit/>
          </a:bodyPr>
          <a:lstStyle/>
          <a:p>
            <a:r>
              <a:rPr lang="en-US" sz="2400" u="sng" dirty="0">
                <a:solidFill>
                  <a:schemeClr val="bg1"/>
                </a:solidFill>
                <a:latin typeface="+mj-lt"/>
              </a:rPr>
              <a:t>Race</a:t>
            </a:r>
            <a:endParaRPr lang="en-US" sz="2800" u="sng" dirty="0">
              <a:solidFill>
                <a:schemeClr val="bg1"/>
              </a:solidFill>
              <a:latin typeface="+mj-lt"/>
            </a:endParaRPr>
          </a:p>
        </p:txBody>
      </p:sp>
      <p:sp>
        <p:nvSpPr>
          <p:cNvPr id="17" name="Rectangle 16"/>
          <p:cNvSpPr/>
          <p:nvPr/>
        </p:nvSpPr>
        <p:spPr>
          <a:xfrm>
            <a:off x="76200" y="4382966"/>
            <a:ext cx="685800" cy="70338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descr="Edison logo-v.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4382966"/>
            <a:ext cx="649278" cy="703384"/>
          </a:xfrm>
          <a:prstGeom prst="rect">
            <a:avLst/>
          </a:prstGeom>
        </p:spPr>
      </p:pic>
    </p:spTree>
    <p:extLst>
      <p:ext uri="{BB962C8B-B14F-4D97-AF65-F5344CB8AC3E}">
        <p14:creationId xmlns:p14="http://schemas.microsoft.com/office/powerpoint/2010/main" val="224334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167646"/>
            <a:ext cx="8222456" cy="3385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p:cNvSpPr>
            <a:spLocks noGrp="1"/>
          </p:cNvSpPr>
          <p:nvPr>
            <p:ph type="body" sz="quarter" idx="13"/>
          </p:nvPr>
        </p:nvSpPr>
        <p:spPr/>
        <p:txBody>
          <a:bodyPr/>
          <a:lstStyle/>
          <a:p>
            <a:r>
              <a:rPr lang="en-US" i="0" dirty="0">
                <a:cs typeface="Arial" pitchFamily="34" charset="0"/>
              </a:rPr>
              <a:t>Key Findings: Likelihood to Get Vaccine</a:t>
            </a:r>
          </a:p>
        </p:txBody>
      </p:sp>
      <p:sp>
        <p:nvSpPr>
          <p:cNvPr id="3" name="TextBox 2"/>
          <p:cNvSpPr txBox="1"/>
          <p:nvPr/>
        </p:nvSpPr>
        <p:spPr>
          <a:xfrm>
            <a:off x="762000" y="1167646"/>
            <a:ext cx="7924800" cy="3046988"/>
          </a:xfrm>
          <a:prstGeom prst="rect">
            <a:avLst/>
          </a:prstGeom>
          <a:noFill/>
        </p:spPr>
        <p:txBody>
          <a:bodyPr wrap="square" rtlCol="0">
            <a:spAutoFit/>
          </a:bodyPr>
          <a:lstStyle/>
          <a:p>
            <a:pPr marL="342900" indent="-342900">
              <a:buFont typeface="Symbol" panose="05050102010706020507" pitchFamily="18" charset="2"/>
              <a:buChar char=""/>
            </a:pPr>
            <a:r>
              <a:rPr lang="en-US" sz="1600" dirty="0">
                <a:solidFill>
                  <a:schemeClr val="bg1"/>
                </a:solidFill>
                <a:latin typeface="+mj-lt"/>
                <a:ea typeface="Calibri" panose="020F0502020204030204" pitchFamily="34" charset="0"/>
                <a:cs typeface="Times New Roman" panose="02020603050405020304" pitchFamily="18" charset="0"/>
              </a:rPr>
              <a:t>While in November only 43% said they were “very likely” to get the vaccine, that number has increased to 65% when including those who have already started the appointment process</a:t>
            </a:r>
          </a:p>
          <a:p>
            <a:pPr marL="342900" indent="-342900">
              <a:buFont typeface="Symbol" panose="05050102010706020507" pitchFamily="18" charset="2"/>
              <a:buChar char=""/>
            </a:pPr>
            <a:r>
              <a:rPr lang="en-US" sz="1600" dirty="0">
                <a:solidFill>
                  <a:schemeClr val="bg1"/>
                </a:solidFill>
                <a:latin typeface="+mj-lt"/>
                <a:ea typeface="Calibri" panose="020F0502020204030204" pitchFamily="34" charset="0"/>
                <a:cs typeface="Times New Roman" panose="02020603050405020304" pitchFamily="18" charset="0"/>
              </a:rPr>
              <a:t>The increase was especially dramatic among African-Americans, going from 25% to 54%</a:t>
            </a:r>
          </a:p>
          <a:p>
            <a:pPr marL="342900" indent="-342900">
              <a:buFont typeface="Symbol" panose="05050102010706020507" pitchFamily="18" charset="2"/>
              <a:buChar char=""/>
            </a:pPr>
            <a:r>
              <a:rPr lang="en-US" sz="1600" dirty="0">
                <a:solidFill>
                  <a:schemeClr val="bg1"/>
                </a:solidFill>
                <a:latin typeface="+mj-lt"/>
                <a:ea typeface="Calibri" panose="020F0502020204030204" pitchFamily="34" charset="0"/>
                <a:cs typeface="Times New Roman" panose="02020603050405020304" pitchFamily="18" charset="0"/>
              </a:rPr>
              <a:t>Hispanics had a similar jump since November from 23% to 53%</a:t>
            </a:r>
          </a:p>
          <a:p>
            <a:pPr marL="342900" indent="-342900">
              <a:buFont typeface="Symbol" panose="05050102010706020507" pitchFamily="18" charset="2"/>
              <a:buChar char=""/>
            </a:pPr>
            <a:r>
              <a:rPr lang="en-US" sz="1600" dirty="0">
                <a:solidFill>
                  <a:schemeClr val="bg1"/>
                </a:solidFill>
                <a:latin typeface="+mj-lt"/>
                <a:ea typeface="Calibri" panose="020F0502020204030204" pitchFamily="34" charset="0"/>
                <a:cs typeface="Times New Roman" panose="02020603050405020304" pitchFamily="18" charset="0"/>
              </a:rPr>
              <a:t>The number of people in the “get vaccine right away”/already tried to get appointment group has increased since November, from 34% to 63%</a:t>
            </a:r>
          </a:p>
          <a:p>
            <a:pPr marL="342900" indent="-342900">
              <a:buFont typeface="Symbol" panose="05050102010706020507" pitchFamily="18" charset="2"/>
              <a:buChar char=""/>
            </a:pPr>
            <a:r>
              <a:rPr lang="en-US" sz="1600" dirty="0">
                <a:solidFill>
                  <a:schemeClr val="bg1"/>
                </a:solidFill>
                <a:latin typeface="+mj-lt"/>
                <a:ea typeface="Calibri" panose="020F0502020204030204" pitchFamily="34" charset="0"/>
                <a:cs typeface="Times New Roman" panose="02020603050405020304" pitchFamily="18" charset="0"/>
              </a:rPr>
              <a:t>There is still substantial contingent (23%) who say they will either wait until required by law/employer or not get the vaccine at all</a:t>
            </a:r>
          </a:p>
          <a:p>
            <a:pPr marL="342900" indent="-342900">
              <a:buFont typeface="Symbol" panose="05050102010706020507" pitchFamily="18" charset="2"/>
              <a:buChar char=""/>
            </a:pPr>
            <a:r>
              <a:rPr lang="en-US" sz="1600" dirty="0">
                <a:solidFill>
                  <a:schemeClr val="bg1"/>
                </a:solidFill>
                <a:latin typeface="+mj-lt"/>
                <a:ea typeface="Calibri" panose="020F0502020204030204" pitchFamily="34" charset="0"/>
                <a:cs typeface="Times New Roman" panose="02020603050405020304" pitchFamily="18" charset="0"/>
              </a:rPr>
              <a:t>Parents have only had a modest increase in vaccine likelihood, with those “very likely” to get their child vaccinated increasing from 35 to 40%</a:t>
            </a:r>
          </a:p>
        </p:txBody>
      </p:sp>
    </p:spTree>
    <p:extLst>
      <p:ext uri="{BB962C8B-B14F-4D97-AF65-F5344CB8AC3E}">
        <p14:creationId xmlns:p14="http://schemas.microsoft.com/office/powerpoint/2010/main" val="114789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19714" y="311339"/>
            <a:ext cx="6609372" cy="461665"/>
          </a:xfrm>
          <a:prstGeom prst="rect">
            <a:avLst/>
          </a:prstGeom>
        </p:spPr>
        <p:txBody>
          <a:bodyPr wrap="square">
            <a:spAutoFit/>
          </a:bodyPr>
          <a:lstStyle/>
          <a:p>
            <a:pPr algn="ctr"/>
            <a:r>
              <a:rPr lang="en-US" sz="2400" dirty="0">
                <a:solidFill>
                  <a:schemeClr val="accent5"/>
                </a:solidFill>
                <a:latin typeface="+mj-lt"/>
              </a:rPr>
              <a:t>What Can We Do Now? </a:t>
            </a:r>
          </a:p>
        </p:txBody>
      </p:sp>
      <p:cxnSp>
        <p:nvCxnSpPr>
          <p:cNvPr id="4" name="Straight Connector 3"/>
          <p:cNvCxnSpPr/>
          <p:nvPr/>
        </p:nvCxnSpPr>
        <p:spPr>
          <a:xfrm>
            <a:off x="76200" y="285750"/>
            <a:ext cx="9144000" cy="0"/>
          </a:xfrm>
          <a:prstGeom prst="line">
            <a:avLst/>
          </a:prstGeom>
          <a:ln w="12700" cmpd="sng">
            <a:solidFill>
              <a:srgbClr val="BF510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52400" y="819150"/>
            <a:ext cx="9144000" cy="0"/>
          </a:xfrm>
          <a:prstGeom prst="line">
            <a:avLst/>
          </a:prstGeom>
          <a:ln w="12700" cmpd="sng">
            <a:solidFill>
              <a:srgbClr val="BF5105"/>
            </a:solidFill>
            <a:prstDash val="dash"/>
          </a:ln>
          <a:effectLst/>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636C2CBA-3857-401A-BBCE-33673D2BAB19}"/>
              </a:ext>
            </a:extLst>
          </p:cNvPr>
          <p:cNvSpPr txBox="1"/>
          <p:nvPr/>
        </p:nvSpPr>
        <p:spPr>
          <a:xfrm>
            <a:off x="2019300" y="1166562"/>
            <a:ext cx="5257800" cy="3157788"/>
          </a:xfrm>
          <a:prstGeom prst="rect">
            <a:avLst/>
          </a:prstGeom>
          <a:noFill/>
        </p:spPr>
        <p:txBody>
          <a:bodyPr wrap="square" rtlCol="0">
            <a:spAutoFit/>
          </a:bodyPr>
          <a:lstStyle/>
          <a:p>
            <a:pPr marL="571500" indent="-457200">
              <a:lnSpc>
                <a:spcPct val="90000"/>
              </a:lnSpc>
              <a:spcBef>
                <a:spcPts val="600"/>
              </a:spcBef>
              <a:buFont typeface="Wingdings" panose="05000000000000000000" pitchFamily="2" charset="2"/>
              <a:buChar char="ü"/>
            </a:pPr>
            <a:r>
              <a:rPr lang="en-US" sz="2400" b="1" dirty="0">
                <a:solidFill>
                  <a:schemeClr val="accent5">
                    <a:lumMod val="50000"/>
                  </a:schemeClr>
                </a:solidFill>
                <a:latin typeface="Arial" panose="020B0604020202020204" pitchFamily="34" charset="0"/>
                <a:cs typeface="Arial" panose="020B0604020202020204" pitchFamily="34" charset="0"/>
              </a:rPr>
              <a:t>Wear a mask or face covering</a:t>
            </a:r>
          </a:p>
          <a:p>
            <a:pPr marL="571500" indent="-457200">
              <a:lnSpc>
                <a:spcPct val="90000"/>
              </a:lnSpc>
              <a:spcBef>
                <a:spcPts val="600"/>
              </a:spcBef>
              <a:buFont typeface="Wingdings" panose="05000000000000000000" pitchFamily="2" charset="2"/>
              <a:buChar char="ü"/>
            </a:pPr>
            <a:r>
              <a:rPr lang="en-US" sz="2400" b="1" dirty="0">
                <a:solidFill>
                  <a:schemeClr val="accent5">
                    <a:lumMod val="50000"/>
                  </a:schemeClr>
                </a:solidFill>
                <a:latin typeface="Arial" panose="020B0604020202020204" pitchFamily="34" charset="0"/>
                <a:cs typeface="Arial" panose="020B0604020202020204" pitchFamily="34" charset="0"/>
              </a:rPr>
              <a:t>Physically distance</a:t>
            </a:r>
          </a:p>
          <a:p>
            <a:pPr marL="571500" indent="-457200">
              <a:lnSpc>
                <a:spcPct val="90000"/>
              </a:lnSpc>
              <a:spcBef>
                <a:spcPts val="600"/>
              </a:spcBef>
              <a:buFont typeface="Wingdings" panose="05000000000000000000" pitchFamily="2" charset="2"/>
              <a:buChar char="ü"/>
            </a:pPr>
            <a:r>
              <a:rPr lang="en-US" sz="2400" b="1" dirty="0">
                <a:solidFill>
                  <a:schemeClr val="accent5">
                    <a:lumMod val="50000"/>
                  </a:schemeClr>
                </a:solidFill>
                <a:latin typeface="Arial" panose="020B0604020202020204" pitchFamily="34" charset="0"/>
                <a:cs typeface="Arial" panose="020B0604020202020204" pitchFamily="34" charset="0"/>
              </a:rPr>
              <a:t>Avoid gatherings</a:t>
            </a:r>
          </a:p>
          <a:p>
            <a:pPr marL="571500" indent="-457200">
              <a:lnSpc>
                <a:spcPct val="90000"/>
              </a:lnSpc>
              <a:spcBef>
                <a:spcPts val="600"/>
              </a:spcBef>
              <a:buFont typeface="Wingdings" panose="05000000000000000000" pitchFamily="2" charset="2"/>
              <a:buChar char="ü"/>
            </a:pPr>
            <a:r>
              <a:rPr lang="en-US" sz="2400" b="1" dirty="0">
                <a:solidFill>
                  <a:schemeClr val="accent5">
                    <a:lumMod val="50000"/>
                  </a:schemeClr>
                </a:solidFill>
                <a:latin typeface="Arial" panose="020B0604020202020204" pitchFamily="34" charset="0"/>
                <a:cs typeface="Arial" panose="020B0604020202020204" pitchFamily="34" charset="0"/>
              </a:rPr>
              <a:t>Get tested </a:t>
            </a:r>
          </a:p>
          <a:p>
            <a:pPr marL="571500" indent="-457200">
              <a:lnSpc>
                <a:spcPct val="90000"/>
              </a:lnSpc>
              <a:spcBef>
                <a:spcPts val="600"/>
              </a:spcBef>
              <a:buFont typeface="Wingdings" panose="05000000000000000000" pitchFamily="2" charset="2"/>
              <a:buChar char="ü"/>
            </a:pPr>
            <a:r>
              <a:rPr lang="en-US" sz="2400" b="1" dirty="0">
                <a:solidFill>
                  <a:schemeClr val="accent5">
                    <a:lumMod val="50000"/>
                  </a:schemeClr>
                </a:solidFill>
                <a:latin typeface="Arial" panose="020B0604020202020204" pitchFamily="34" charset="0"/>
                <a:cs typeface="Arial" panose="020B0604020202020204" pitchFamily="34" charset="0"/>
              </a:rPr>
              <a:t>Schedule a vaccine appointment</a:t>
            </a:r>
          </a:p>
          <a:p>
            <a:pPr marL="571500" indent="-457200">
              <a:lnSpc>
                <a:spcPct val="90000"/>
              </a:lnSpc>
              <a:spcBef>
                <a:spcPts val="600"/>
              </a:spcBef>
              <a:buFont typeface="Wingdings" panose="05000000000000000000" pitchFamily="2" charset="2"/>
              <a:buChar char="ü"/>
            </a:pPr>
            <a:r>
              <a:rPr lang="en-US" sz="2400" b="1" dirty="0">
                <a:solidFill>
                  <a:schemeClr val="accent5">
                    <a:lumMod val="50000"/>
                  </a:schemeClr>
                </a:solidFill>
                <a:latin typeface="Arial" panose="020B0604020202020204" pitchFamily="34" charset="0"/>
                <a:cs typeface="Arial" panose="020B0604020202020204" pitchFamily="34" charset="0"/>
              </a:rPr>
              <a:t>Download MI COVID Alert</a:t>
            </a:r>
          </a:p>
          <a:p>
            <a:pPr marL="1028700" lvl="2">
              <a:lnSpc>
                <a:spcPct val="90000"/>
              </a:lnSpc>
              <a:spcBef>
                <a:spcPts val="600"/>
              </a:spcBef>
            </a:pPr>
            <a:r>
              <a:rPr lang="en-US" sz="2000" b="1" dirty="0">
                <a:latin typeface="Arial" panose="020B0604020202020204" pitchFamily="34" charset="0"/>
                <a:cs typeface="Arial" panose="020B0604020202020204" pitchFamily="34" charset="0"/>
              </a:rPr>
              <a:t>Visit Michigan.gov/</a:t>
            </a:r>
            <a:r>
              <a:rPr lang="en-US" sz="2000" b="1" dirty="0" err="1">
                <a:latin typeface="Arial" panose="020B0604020202020204" pitchFamily="34" charset="0"/>
                <a:cs typeface="Arial" panose="020B0604020202020204" pitchFamily="34" charset="0"/>
              </a:rPr>
              <a:t>MICOVIDAlert</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6820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A1B66982-FAAD-48F2-9C28-2328A36931A2}"/>
              </a:ext>
            </a:extLst>
          </p:cNvPr>
          <p:cNvSpPr txBox="1"/>
          <p:nvPr/>
        </p:nvSpPr>
        <p:spPr>
          <a:xfrm>
            <a:off x="838200" y="0"/>
            <a:ext cx="7620000" cy="6533905"/>
          </a:xfrm>
          <a:prstGeom prst="rect">
            <a:avLst/>
          </a:prstGeom>
          <a:noFill/>
        </p:spPr>
        <p:txBody>
          <a:bodyPr wrap="square">
            <a:spAutoFit/>
          </a:bodyPr>
          <a:lstStyle/>
          <a:p>
            <a:pPr marL="285750" marR="0" lvl="0" indent="-285750">
              <a:lnSpc>
                <a:spcPct val="107000"/>
              </a:lnSpc>
              <a:spcBef>
                <a:spcPts val="0"/>
              </a:spcBef>
              <a:spcAft>
                <a:spcPts val="800"/>
              </a:spcAft>
              <a:buFont typeface="Wingdings" panose="05000000000000000000" pitchFamily="2" charset="2"/>
              <a:buChar char="Ø"/>
            </a:pPr>
            <a:endParaRPr lang="en-US" sz="1800" dirty="0">
              <a:effectLst/>
              <a:latin typeface="+mj-lt"/>
              <a:ea typeface="Calibri" panose="020F0502020204030204" pitchFamily="34" charset="0"/>
              <a:cs typeface="Calibri" panose="020F0502020204030204" pitchFamily="34" charset="0"/>
            </a:endParaRPr>
          </a:p>
          <a:p>
            <a:pPr marL="285750" marR="0" lvl="0" indent="-285750">
              <a:lnSpc>
                <a:spcPct val="107000"/>
              </a:lnSpc>
              <a:spcBef>
                <a:spcPts val="0"/>
              </a:spcBef>
              <a:spcAft>
                <a:spcPts val="800"/>
              </a:spcAft>
              <a:buFont typeface="Wingdings" panose="05000000000000000000" pitchFamily="2" charset="2"/>
              <a:buChar char="Ø"/>
            </a:pPr>
            <a:endParaRPr lang="en-US" dirty="0">
              <a:latin typeface="+mj-lt"/>
              <a:ea typeface="Calibri" panose="020F0502020204030204" pitchFamily="34" charset="0"/>
              <a:cs typeface="Calibri" panose="020F0502020204030204" pitchFamily="34" charset="0"/>
            </a:endParaRPr>
          </a:p>
          <a:p>
            <a:pPr marL="285750" marR="0" lvl="0" indent="-285750">
              <a:lnSpc>
                <a:spcPct val="107000"/>
              </a:lnSpc>
              <a:spcBef>
                <a:spcPts val="0"/>
              </a:spcBef>
              <a:spcAft>
                <a:spcPts val="800"/>
              </a:spcAft>
              <a:buFont typeface="Wingdings" panose="05000000000000000000" pitchFamily="2" charset="2"/>
              <a:buChar char="Ø"/>
            </a:pPr>
            <a:r>
              <a:rPr lang="en-US" sz="1800" dirty="0">
                <a:effectLst/>
                <a:latin typeface="+mj-lt"/>
                <a:ea typeface="Calibri" panose="020F0502020204030204" pitchFamily="34" charset="0"/>
                <a:cs typeface="Calibri" panose="020F0502020204030204" pitchFamily="34" charset="0"/>
              </a:rPr>
              <a:t>It may be difficult for health officials to reach everyone who tests positive and close contacts by phone. </a:t>
            </a:r>
          </a:p>
          <a:p>
            <a:pPr marL="285750" indent="-285750">
              <a:lnSpc>
                <a:spcPct val="107000"/>
              </a:lnSpc>
              <a:spcAft>
                <a:spcPts val="800"/>
              </a:spcAft>
              <a:buFont typeface="Wingdings" panose="05000000000000000000" pitchFamily="2" charset="2"/>
              <a:buChar char="Ø"/>
            </a:pPr>
            <a:r>
              <a:rPr lang="en-US" sz="1800" dirty="0">
                <a:effectLst/>
                <a:latin typeface="+mj-lt"/>
                <a:ea typeface="Calibri" panose="020F0502020204030204" pitchFamily="34" charset="0"/>
              </a:rPr>
              <a:t>MI COVID Alert is another, faster way to know if you may have been exposed to COVID-19.</a:t>
            </a:r>
          </a:p>
          <a:p>
            <a:pPr marL="285750" indent="-285750">
              <a:lnSpc>
                <a:spcPct val="107000"/>
              </a:lnSpc>
              <a:spcAft>
                <a:spcPts val="800"/>
              </a:spcAft>
              <a:buFont typeface="Wingdings" panose="05000000000000000000" pitchFamily="2" charset="2"/>
              <a:buChar char="Ø"/>
            </a:pPr>
            <a:r>
              <a:rPr lang="en-US" sz="1800" dirty="0">
                <a:effectLst/>
                <a:latin typeface="+mj-lt"/>
                <a:ea typeface="Calibri" panose="020F0502020204030204" pitchFamily="34" charset="0"/>
                <a:cs typeface="Calibri" panose="020F0502020204030204" pitchFamily="34" charset="0"/>
              </a:rPr>
              <a:t>The mobile app is free, easy to use, and anonymous.</a:t>
            </a:r>
          </a:p>
          <a:p>
            <a:pPr marL="285750" indent="-285750">
              <a:lnSpc>
                <a:spcPct val="107000"/>
              </a:lnSpc>
              <a:spcAft>
                <a:spcPts val="800"/>
              </a:spcAft>
              <a:buFont typeface="Wingdings" panose="05000000000000000000" pitchFamily="2" charset="2"/>
              <a:buChar char="Ø"/>
            </a:pPr>
            <a:r>
              <a:rPr lang="en-US" dirty="0">
                <a:latin typeface="+mj-lt"/>
                <a:ea typeface="Calibri" panose="020F0502020204030204" pitchFamily="34" charset="0"/>
                <a:cs typeface="Calibri" panose="020F0502020204030204" pitchFamily="34" charset="0"/>
              </a:rPr>
              <a:t>It is a tool to </a:t>
            </a:r>
            <a:r>
              <a:rPr lang="en-US" sz="1800" dirty="0">
                <a:effectLst/>
                <a:latin typeface="+mj-lt"/>
                <a:ea typeface="Calibri" panose="020F0502020204030204" pitchFamily="34" charset="0"/>
                <a:cs typeface="Calibri" panose="020F0502020204030204" pitchFamily="34" charset="0"/>
              </a:rPr>
              <a:t>stay informed and protect yourself or others from spreading COVID-19. </a:t>
            </a:r>
          </a:p>
          <a:p>
            <a:pPr marL="285750" indent="-285750">
              <a:lnSpc>
                <a:spcPct val="107000"/>
              </a:lnSpc>
              <a:spcAft>
                <a:spcPts val="800"/>
              </a:spcAft>
              <a:buFont typeface="Wingdings" panose="05000000000000000000" pitchFamily="2" charset="2"/>
              <a:buChar char="Ø"/>
            </a:pPr>
            <a:r>
              <a:rPr lang="en-US" sz="1800" dirty="0">
                <a:effectLst/>
                <a:latin typeface="+mj-lt"/>
                <a:ea typeface="Calibri" panose="020F0502020204030204" pitchFamily="34" charset="0"/>
                <a:cs typeface="Calibri" panose="020F0502020204030204" pitchFamily="34" charset="0"/>
              </a:rPr>
              <a:t>It’s important to download the app now because you must already have the app on your phone when you are exposed and before a positive result in order to receive or alert others.</a:t>
            </a:r>
          </a:p>
          <a:p>
            <a:pPr marL="285750" indent="-285750">
              <a:lnSpc>
                <a:spcPct val="107000"/>
              </a:lnSpc>
              <a:spcAft>
                <a:spcPts val="800"/>
              </a:spcAft>
              <a:buFont typeface="Wingdings" panose="05000000000000000000" pitchFamily="2" charset="2"/>
              <a:buChar char="Ø"/>
            </a:pPr>
            <a:r>
              <a:rPr lang="en-US" sz="1800" dirty="0">
                <a:effectLst/>
                <a:latin typeface="+mj-lt"/>
                <a:ea typeface="Calibri" panose="020F0502020204030204" pitchFamily="34" charset="0"/>
              </a:rPr>
              <a:t>More than 600,000 people have already downloaded the app statewide. </a:t>
            </a:r>
            <a:endParaRPr lang="en-US" dirty="0">
              <a:latin typeface="+mj-lt"/>
            </a:endParaRPr>
          </a:p>
          <a:p>
            <a:pPr>
              <a:lnSpc>
                <a:spcPct val="107000"/>
              </a:lnSpc>
              <a:spcAft>
                <a:spcPts val="800"/>
              </a:spcAft>
            </a:pPr>
            <a:endParaRPr lang="en-US" sz="1800" dirty="0">
              <a:effectLst/>
              <a:latin typeface="+mj-lt"/>
              <a:ea typeface="Calibri" panose="020F0502020204030204" pitchFamily="34" charset="0"/>
              <a:cs typeface="Times New Roman" panose="02020603050405020304" pitchFamily="18" charset="0"/>
            </a:endParaRPr>
          </a:p>
          <a:p>
            <a:pPr>
              <a:lnSpc>
                <a:spcPct val="107000"/>
              </a:lnSpc>
              <a:spcAft>
                <a:spcPts val="800"/>
              </a:spcAft>
            </a:pPr>
            <a:endParaRPr lang="en-US" b="1" dirty="0">
              <a:latin typeface="+mj-lt"/>
            </a:endParaRPr>
          </a:p>
          <a:p>
            <a:pPr>
              <a:lnSpc>
                <a:spcPct val="107000"/>
              </a:lnSpc>
              <a:spcAft>
                <a:spcPts val="800"/>
              </a:spcAft>
            </a:pPr>
            <a:endParaRPr lang="en-US" dirty="0">
              <a:latin typeface="+mj-lt"/>
            </a:endParaRPr>
          </a:p>
          <a:p>
            <a:pPr marR="0" lvl="0">
              <a:lnSpc>
                <a:spcPct val="107000"/>
              </a:lnSpc>
              <a:spcBef>
                <a:spcPts val="0"/>
              </a:spcBef>
              <a:spcAft>
                <a:spcPts val="800"/>
              </a:spcAft>
            </a:pPr>
            <a:endParaRPr lang="en-US" sz="1800" dirty="0">
              <a:effectLst/>
              <a:latin typeface="+mj-lt"/>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6B06EB76-7B29-4BC2-8A7D-6DA3BA4BEAAE}"/>
              </a:ext>
            </a:extLst>
          </p:cNvPr>
          <p:cNvSpPr/>
          <p:nvPr/>
        </p:nvSpPr>
        <p:spPr>
          <a:xfrm>
            <a:off x="1419714" y="311339"/>
            <a:ext cx="6609372" cy="461665"/>
          </a:xfrm>
          <a:prstGeom prst="rect">
            <a:avLst/>
          </a:prstGeom>
        </p:spPr>
        <p:txBody>
          <a:bodyPr wrap="square">
            <a:spAutoFit/>
          </a:bodyPr>
          <a:lstStyle/>
          <a:p>
            <a:pPr algn="ctr"/>
            <a:r>
              <a:rPr lang="en-US" sz="2400" dirty="0">
                <a:solidFill>
                  <a:schemeClr val="accent5"/>
                </a:solidFill>
                <a:latin typeface="+mj-lt"/>
              </a:rPr>
              <a:t>MI COVID Alert</a:t>
            </a:r>
          </a:p>
        </p:txBody>
      </p:sp>
    </p:spTree>
    <p:extLst>
      <p:ext uri="{BB962C8B-B14F-4D97-AF65-F5344CB8AC3E}">
        <p14:creationId xmlns:p14="http://schemas.microsoft.com/office/powerpoint/2010/main" val="3489019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76200" y="285750"/>
            <a:ext cx="9144000" cy="0"/>
          </a:xfrm>
          <a:prstGeom prst="line">
            <a:avLst/>
          </a:prstGeom>
          <a:ln w="12700" cmpd="sng">
            <a:solidFill>
              <a:srgbClr val="BF510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52400" y="819150"/>
            <a:ext cx="9144000" cy="0"/>
          </a:xfrm>
          <a:prstGeom prst="line">
            <a:avLst/>
          </a:prstGeom>
          <a:ln w="12700" cmpd="sng">
            <a:solidFill>
              <a:srgbClr val="BF5105"/>
            </a:solidFill>
            <a:prstDash val="dash"/>
          </a:ln>
          <a:effectLst/>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B510D450-66E6-4FFF-A836-90638E8F45B8}"/>
              </a:ext>
            </a:extLst>
          </p:cNvPr>
          <p:cNvSpPr txBox="1"/>
          <p:nvPr/>
        </p:nvSpPr>
        <p:spPr>
          <a:xfrm>
            <a:off x="2057400" y="1047750"/>
            <a:ext cx="4650940" cy="3764107"/>
          </a:xfrm>
          <a:prstGeom prst="rect">
            <a:avLst/>
          </a:prstGeom>
          <a:noFill/>
        </p:spPr>
        <p:txBody>
          <a:bodyPr wrap="square">
            <a:spAutoFit/>
          </a:bodyPr>
          <a:lstStyle/>
          <a:p>
            <a:pPr marL="285750" marR="0" indent="-285750">
              <a:spcBef>
                <a:spcPts val="0"/>
              </a:spcBef>
              <a:spcAft>
                <a:spcPts val="0"/>
              </a:spcAft>
              <a:buFont typeface="Wingdings" panose="05000000000000000000" pitchFamily="2" charset="2"/>
              <a:buChar char="Ø"/>
            </a:pPr>
            <a:r>
              <a:rPr lang="en-US" b="1" dirty="0">
                <a:effectLst/>
                <a:latin typeface="+mj-lt"/>
                <a:ea typeface="Calibri" panose="020F0502020204030204" pitchFamily="34" charset="0"/>
              </a:rPr>
              <a:t>Goal: 6,000-7,000 downloads per week</a:t>
            </a:r>
            <a:endParaRPr lang="en-US" b="1" dirty="0">
              <a:latin typeface="+mj-lt"/>
              <a:ea typeface="Calibri" panose="020F0502020204030204" pitchFamily="34" charset="0"/>
            </a:endParaRPr>
          </a:p>
          <a:p>
            <a:pPr marL="742950" lvl="1" indent="-285750">
              <a:buFont typeface="Wingdings" panose="05000000000000000000" pitchFamily="2" charset="2"/>
              <a:buChar char="Ø"/>
            </a:pPr>
            <a:endParaRPr lang="en-US" dirty="0">
              <a:effectLst/>
              <a:latin typeface="+mj-lt"/>
              <a:ea typeface="Calibri" panose="020F0502020204030204" pitchFamily="34" charset="0"/>
            </a:endParaRPr>
          </a:p>
          <a:p>
            <a:pPr marL="742950" lvl="1" indent="-285750">
              <a:buFont typeface="Wingdings" panose="05000000000000000000" pitchFamily="2" charset="2"/>
              <a:buChar char="Ø"/>
            </a:pPr>
            <a:r>
              <a:rPr lang="en-US" dirty="0">
                <a:effectLst/>
                <a:latin typeface="+mj-lt"/>
                <a:ea typeface="Calibri" panose="020F0502020204030204" pitchFamily="34" charset="0"/>
              </a:rPr>
              <a:t>In the last two weeks, we’ve averaged 500 to 700 downloads per day, so this would be a doubling of what we’ve averaged during that timeframe.</a:t>
            </a:r>
          </a:p>
          <a:p>
            <a:pPr lvl="1"/>
            <a:endParaRPr lang="en-US" dirty="0">
              <a:effectLst/>
              <a:latin typeface="+mj-lt"/>
              <a:ea typeface="Calibri" panose="020F0502020204030204" pitchFamily="34" charset="0"/>
            </a:endParaRPr>
          </a:p>
          <a:p>
            <a:pPr marL="571500" indent="-457200">
              <a:lnSpc>
                <a:spcPct val="90000"/>
              </a:lnSpc>
              <a:spcBef>
                <a:spcPts val="600"/>
              </a:spcBef>
              <a:buFont typeface="Wingdings" panose="05000000000000000000" pitchFamily="2" charset="2"/>
              <a:buChar char="Ø"/>
            </a:pPr>
            <a:r>
              <a:rPr lang="en-US" b="1" dirty="0">
                <a:latin typeface="+mj-lt"/>
                <a:cs typeface="Arial" panose="020B0604020202020204" pitchFamily="34" charset="0"/>
              </a:rPr>
              <a:t>Direct link to creative assets:</a:t>
            </a:r>
          </a:p>
          <a:p>
            <a:pPr marL="114300">
              <a:lnSpc>
                <a:spcPct val="90000"/>
              </a:lnSpc>
              <a:spcBef>
                <a:spcPts val="600"/>
              </a:spcBef>
            </a:pPr>
            <a:r>
              <a:rPr lang="en-US" u="sng" dirty="0">
                <a:effectLst/>
                <a:latin typeface="+mj-lt"/>
                <a:ea typeface="Calibri" panose="020F0502020204030204" pitchFamily="34" charset="0"/>
                <a:hlinkClick r:id="rId2">
                  <a:extLst>
                    <a:ext uri="{A12FA001-AC4F-418D-AE19-62706E023703}">
                      <ahyp:hlinkClr xmlns:ahyp="http://schemas.microsoft.com/office/drawing/2018/hyperlinkcolor" val="tx"/>
                    </a:ext>
                  </a:extLst>
                </a:hlinkClick>
              </a:rPr>
              <a:t>https://app.box.com/s/0qnlowix2d615ynd38336h7bn6m4fccy/folder/125585910863</a:t>
            </a:r>
            <a:endParaRPr lang="en-US" b="1" dirty="0">
              <a:latin typeface="+mj-lt"/>
              <a:cs typeface="Arial" panose="020B0604020202020204" pitchFamily="34" charset="0"/>
            </a:endParaRPr>
          </a:p>
          <a:p>
            <a:pPr marL="0" marR="0">
              <a:spcBef>
                <a:spcPts val="0"/>
              </a:spcBef>
              <a:spcAft>
                <a:spcPts val="0"/>
              </a:spcAft>
            </a:pPr>
            <a:endParaRPr lang="en-US" dirty="0">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p:txBody>
      </p:sp>
      <p:sp>
        <p:nvSpPr>
          <p:cNvPr id="11" name="TextBox 10">
            <a:extLst>
              <a:ext uri="{FF2B5EF4-FFF2-40B4-BE49-F238E27FC236}">
                <a16:creationId xmlns:a16="http://schemas.microsoft.com/office/drawing/2014/main" id="{0ECC073B-BAC5-41D9-9BC8-B953D2B88312}"/>
              </a:ext>
            </a:extLst>
          </p:cNvPr>
          <p:cNvSpPr txBox="1"/>
          <p:nvPr/>
        </p:nvSpPr>
        <p:spPr>
          <a:xfrm>
            <a:off x="2209800" y="321618"/>
            <a:ext cx="4631205" cy="461665"/>
          </a:xfrm>
          <a:prstGeom prst="rect">
            <a:avLst/>
          </a:prstGeom>
          <a:noFill/>
        </p:spPr>
        <p:txBody>
          <a:bodyPr wrap="square">
            <a:spAutoFit/>
          </a:bodyPr>
          <a:lstStyle/>
          <a:p>
            <a:r>
              <a:rPr lang="en-US" sz="2400" dirty="0">
                <a:solidFill>
                  <a:schemeClr val="accent5"/>
                </a:solidFill>
                <a:effectLst/>
                <a:latin typeface="+mj-lt"/>
                <a:ea typeface="Calibri" panose="020F0502020204030204" pitchFamily="34" charset="0"/>
              </a:rPr>
              <a:t>RDTF could help get us there. </a:t>
            </a:r>
            <a:endParaRPr lang="en-US" sz="2400" dirty="0">
              <a:solidFill>
                <a:schemeClr val="accent5"/>
              </a:solidFill>
              <a:latin typeface="+mj-lt"/>
            </a:endParaRPr>
          </a:p>
        </p:txBody>
      </p:sp>
    </p:spTree>
    <p:extLst>
      <p:ext uri="{BB962C8B-B14F-4D97-AF65-F5344CB8AC3E}">
        <p14:creationId xmlns:p14="http://schemas.microsoft.com/office/powerpoint/2010/main" val="27536093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PPRESID" val="76223726"/>
  <p:tag name="PPDATATABLES0" val="Sample Demographics|Question 34 - Which of the following categories best represents your Total annual household income?|Question 33 - Do you have any children living at home 17 years of age or younger?|Question 36 - Which of the following best describes your current employment status?|Do you currently ever listen to any of the following podcasts?|Question 2 - In a typical week, approximately how much time, in hours and minutes, do you listen to podcasts?|Question 3A - When you listen to podcasts, do you ever...?|Question 3B - Which way do you listen to podcasts MOST often?|Question 4 - Think about the podcasts you listen to.  Do you typically listen to...?|Question 5 - What is the PRIMARY way you choose which episodes of a podcast to listen to?|Question 6A - What is the PRIMARY way you listen to podcasts?|Question 6A/6B - What ways do you listen to podcasts? (all mentions)|Question 7A - What is the PRIMARY location where you listen to podcasts?|Question 7A/7B - Where do you listen to podcasts? (all mentions)|Question 8A - What is the PRIMARY service you use to listen to podcasts?|Question 8A/8B - What services do you use to listen to podcasts?  (all mentions)|Question 9A - For how long have you been listening to podcasts?|Question 9B - Compared to one year ago, are you listening to podcasts...?|Question 10 - As a result of listening to podcasts, would you say you are listening to AM/FM radio...?|Question 11 - In general, which way do you prefer to hear segments on podcasts?|Question 13 - Thinking about when you started listening to podcasts, how did you first discover podcasting?|Question 14 - What source do you use in order to find out about new podcasts?|Question 15 - Which one way do you most often learn about new podcasts?|Question 16 - Have you ever recommended a podcast to a friend?|Question 17A - Have you ever heard of WBUR?|Question 17B - How likely are you to listen to a new podcast made by WBUR?|Question 18A/B - Think about ONE program that you listen to on the radio AND is also released as a podcast. Which of the following best describes your listening to this program?|Question 18C - If your favorite radio program became available as a podcast, how would you listen to the program?|Question 19A - Approximately how many different podcast programs do you regularly listen to?|Question 19B - Of the podcast programs you listen to regularly, approximately how many of them feature local, national, or international news stories?|Question 19C - Of the podcast programs you listen to regularly, approximately how many do you think are produced or supported by public media,|Question 20 - In a typical week, how many hours do you spend listening to AM/FM radio?|Question 21.1 - In the past 30 days, have you listened to your local public radio station?|Question 21.2 - In the past 30 days, have you listened to a public radio station outside your local area?|Question 22A - In the past 12 months, have you donated money to your local public radio station?|Question 24A - In the past 12 months, have you donated money to a podcast or radio program directly?|Question 23A - In the past 12 months, have you donated money to a public radio station outside your local area?|Question 22B - Why did you donate money to your local public radio station in the last year?|Question 24B - Why did you donate money to a podcast or radio program directly in the last year?|Question 23B - Why did you donate money to a public radio station outside your local area in the last year?|Question 25 - Have you ever donated to public radio because of a podcast you listen to?|Question 26 - Which of the following best describes your opinion of podcasts produced or supported by public media?|Question 27 - The creation of podcasts generally incurs certain costs, including production and compensation of the hosts and staff involved with production. Think about the podcasts you listen to regularly, would you...?|Question 27 - Do you currently ever use...?|Question 28A - Have you ever ...?|Question 28B - Why do you follow podcasts or hosts of podcasts on social media?|Question 29 - Do you currently pay to subscribe to any audio services, like SiriusXM, PandoraOne, Spotify Premium or  Apple Music?|"/>
  <p:tag name="PPDATATABLES1" val="Sample Demographics|Question 33 - Do you have any children living at home 17 years of age or younger?|Question 36 - Which of the following best describes your current employment status?|Do you currently ever listen to any of the following podcasts?|Question 2 - In a typical week, approximately how much time, in hours and minutes, do you listen to podcasts?|Question 3A - When you listen to podcasts, do you ever...?|Question 3B - Which way do you listen to podcasts MOST often?|Question 4 - Think about the podcasts you listen to.  Do you typically listen to...?|Question 5 - What is the PRIMARY way you choose which episodes of a podcast to listen to?|Question 6A/6B - What ways do you listen to podcasts? (all mentions)|Question 6A - What is the PRIMARY way you listen to podcasts?|Question 7A/7B - Where do you listen to podcasts? (all mentions)|Question 7A - What is the PRIMARY location where you listen to podcasts?|Question 8A/8B - What services do you use to listen to podcasts?  (all mentions)|Question 9A - For how long have you been listening to podcasts?|Question 10 - As a result of listening to podcasts, would you say you are listening to AM/FM radio...?|Question 11 - In general, which way do you prefer to hear segments on podcasts?|Question 13 - Thinking about when you started listening to podcasts, how did you first discover podcasting?|Question 14 - What source do you use in order to find out about new podcasts?|Question 15 - Which one way do you most often learn about new podcasts?|Question 16 - Have you ever recommended a podcast to a friend?|Question 17A - Have you ever heard of Radiotopia?|Question 17B - How likely are you to listen to a new podcast made by Radiotopia?|Question 18A/B - Think about ONE program that you listen to on the radio AND is also released as a podcast. Which of the following best describes your listening to this program?|Question 18C - If your favorite radio program became available as a podcast, how would you listen to the program?|Question 19A - Approximately how many different podcast programs do you regularly listen to?|Question 19B - Of the podcast programs you listen to regularly, approximately how many of them feature local, national, or international news stories?|Question 19C - Of the podcast programs you listen to regularly, approximately how many do you think are produced or supported by public media,|Question 21.1 - In the past 30 days, have you listened to your local public radio station?|Question 21.2 - In the past 30 days, have you listened to a public radio station outside your local area?|Question 22A - In the past 12 months, have you donated money to your local public radio station?|Question 23A - In the past 12 months, have you donated money to a public radio station outside your local area?|Question 24A - In the past 12 months, have you donated money to a podcast or radio program directly?|Question 22B - Why did you donate money to your local public radio station in the last year?|Question 24B - Why did you donate money to a podcast or radio program directly in the last year?|Question 23B - Why did you donate money to a public radio station outside your local area in the last year?|Question 25 - Have you ever donated to public radio because of a podcast you listen to?|Question 26 - Which of the following best describes your opinion of podcasts produced or supported by public media?|Question 20 - In a typical week, how many hours do you spend listening to AM/FM radio?|Question 27 - Do you currently ever use...?|Question 28A - Have you ever ...?|Question 28B - Why do you follow podcasts or hosts of podcasts on social media?|Question 29 - Do you currently pay to subscribe to any audio services, like SiriusXM, PandoraOne, Spotify Premium or  Apple Music?|"/>
  <p:tag name="PPDATATABLES2" val="Sample Demographics:Base: All respondents #1|Question 21 - Which of the following categories best represents your total annual household income?:Base: All respondents #3|Question 22 - What is the highest level of education you have completed?:Base: All respondents #3|Question 20 - Do you have any children living at home 17 years of age or younger?:Base: All respondents #3|Question 23 - Which of the following best describes your current employment status?:Base: All respondents #3|Sample Demographics:Base: All respondents|Question 21 - Which of the following categories best represents your total annual household income?:Base: All respondents|Question 22 - What is the highest level of education you have completed?:Base: All respondents|Question 20 - Do you have any children living at home 17 years of age or younger?:Base: All respondents|Question 23 - Which of the following best describes your current employment status?:Base: All respondents|Question 3 - In a typical week, approximately how much time in hours or minutes do you listen to podcasts?:Base: All respondents|Question 5 - Which statement below best reflects your feelings or attitudes toward dairy products (i e , milk, cheese, ice cream)?:Base: All respondents|Question 6 - Do you ever purchase lactose-free milk for yourself or anyone else in your household?:Base: All respondents|Question 7 - Now think about lactose-free milk brands. What are some lactose-free milk brands that come to mind for having products that help with dairy sensitivity and digestion? (Multiple response):Base: All respondents|Question 8A.1 - How familiar are you with the following dairy-free milk brands? Lactaid Milk:Base: All respondents|Question 8A.2 - How familiar are you with the following dairy-free milk brands? Horizon Lactose Free Milk:Base: All respondents|Question 8A.3 - How familiar are you with the following dairy-free milk brands? Organic Valley Lactose Free Milk:Base: All respondents|Question 8A.4 - How familiar are you with the following dairy-free milk brands? Dairy Pure Lactose Free Milk:Base: All respondents|Question 8A.5 - How familiar are you with the following dairy-free milk brands? Fairlife Milk:Base: All respondents|Question 8A.6 - How familiar are you with the following dairy-free milk brands? Almond Breeze:Base: All respondents|Question 8A.7 - How familiar are you with the following dairy-free milk brands? Silk:Base: All respondents|Question 8A.8 - How familiar are you with the following dairy-free milk brands? Darigold:Base: All respondents|Question 8B - Have you ever used [...] lactose-free milk? (Multiple response):Base: All respondents/familiar with each brand|Question 9 - Even if you have never used Lactaid products, what is your opinion of Lactaid?:Base: All respondents|Question 10 - How likely are you to buy Lactaid Milk the next time you want to consume dairy?:Base: All respondents|Question 11.1 - How much do you disagree or agree with the following statements? Lactaid...is a brand I trust:Base: All respondents|Question 11.2 - How much do you disagree or agree with the following statements? Lactaid...allows me to consume dairy without the negative consequences:Base: All respondents|Question 11.3 - How much do you disagree or agree with the following statements? Lactaid...is a product I can rely on:Base: All respondents|Question 11.4 - How much do you disagree or agree with the following statements? Lactaid...helps me maintain an active lifestyle:Base: All respondents|Question 12.1 - In the last three months, have you seen or heard advertising for Lactaid in any of the following places? Television:Base: All respondents|Question 12.2 - In the last three months, have you seen or heard advertising for Lactaid in any of the following places? Magazines:Base: All respondents|Question 12.3 - In the last three months, have you seen or heard advertising for Lactaid in any of the following places? Streaming radio, like Pandora or Spotify:Base: All respondents|Question 12.4 - In the last three months, have you seen or heard advertising for Lactaid in any of the following places? YouTube:Base: All respondents|Question 12.5 - In the last three months, have you seen or heard advertising for Lactaid in any of the following places? Social media, like Instagram or Facebook:Base: All respondents|Question 12.6 - In the last three months, have you seen or heard advertising for Lactaid in any of the following places? Online banners/video:Base: All respondents|Question 12.7 - In the last three months, have you seen or heard advertising for Lactaid in any of the following places? Podcasts:Base: All respondents|Question 13 - Do you recall hearing an advertisement for Lactaid on [...]? (Multiple response):Base: Post respondents only/ever listened to each podcast|Question 15 - How well does the following message fit the Lactaid brand? Lactaid allows me to milk all of life's moments:Base: All respondents|Question 16 - Compared to other places where you might hear advertisements, does hearing an advertisement on a podcast make you...:Base: All respondents|Question 4A - Do you ever listen to any of the following podcasts? (Multiple responses)?:Base: All respondents|"/>
  <p:tag name="JPGQUALITY" val="95"/>
  <p:tag name="BASENAME" val=""/>
  <p:tag name="SAVETOFOLDER" val="N:\Surveys\2019 - 26000 jobs\EMR26053 - Slate Brand Lift Study - Hyatt Hotels\EMR26053 - Slate Brand Lift Study - Hyatt Hotels - Presentation - Pre and Post- For Hyatt  HQ Image\"/>
  <p:tag name="IMAGEWIDTH" val="3000"/>
  <p:tag name="IMAGEHEIGHT" val="1688"/>
  <p:tag name="EXPORTRANGE" val="EntirePresentation"/>
  <p:tag name="SIZEBY" val="DPI"/>
  <p:tag name="OUTPUTDPI" val="300"/>
  <p:tag name="EXPORTAS" val="PNG"/>
  <p:tag name="NUMBERFORMAT" val="0000"/>
  <p:tag name="PPDATATABLES3" val="Question 11A - Have you ever talked to your doctor about a medicine or treatment you saw or heard advertised?:Base: All Respondents|Question 7A - Do you recall hearing an advertisement while listening to the music you just heard?:Base: Test Respondents|"/>
  <p:tag name="PPDATATABLES4" val="Question 3B - Think about the times when you watch television programming. How often do you skip or fast-forward through the commercials?:Base: All Respondents|"/>
  <p:tag name="PPDATATABLES5" val="Sample Demographics:Base: All Respondents|"/>
  <p:tag name="PPDATATABLES6" val="Sample Demographics:Base: All Respondents|"/>
  <p:tag name="PPDATATABLES7" val="Question 5 - Think about your alone time, or the time you spend on things you enjoy doing entirely by yourself.  Would you say you have more, less, or the same amount of alone time now, compared to before the COVID-19 pandemic began?:Base: All Respondents|Question 6A - Have you seen or heard advertisements that mention or refer to the COVID-19 pandemic??:Base: All Respondents|Question 6B - How appropriate do you think it is for advertisements to mention or refer to the COVID-19 pandemic?:Base: All Respondents|Question 8A - Do you currently pay for a cable or satellite television service from a company such as Comcast, Optimum, Verizon Fios, or DirectTV?:Base: All Respondents|Question 8B - When did you cancel your paid cable or satellite television service?:Base: No longer pay for cable or satellite television service|Question 13 - Do any of the online audio services you listen to have advertisements or commercials?:Base: Listen to streams of AM/FM radio stations from sources such as iHeartRadio or a radio station’s website or internet-only audio services, such as Pandora, Spotify, Amazon Music, or Apple Music|Question 14B - Compared to the video ads you see on television, YouTube, or streaming video services, are the ads you hear on online audio services...?:Base: All Respondents|"/>
  <p:tag name="PPDATATABLES8" val="Sample Demographics:Base: All respondents|Question 32.2 - Which of the following categories best represents your Total annual household income?:Base: Giving a response|Question 1 - Have you ever heard of any of the following programs? (Multiple response):Base: All respondents|Question 5A - In a typical week, approximately how much time in hours or minutes do you listen to podcasts?:Base: All respondents|Question 6 - Think about the podcasts you listen to. Do you typically listen to...?:Base: All respondents|Question 5B - In a typical individual listening session, approximately how much time in hours or minutes do you listen to podcasts?:Base: All respondents|Question 7 - Through which of the following services do you currently ever listen to podcasts? (Multiple response):Base: All respondents|Question 9 - For how long have you been listening to podcasts?:Base: All respondents|Question 10.1 - Compared to one year ago, are you listening to podcasts...?:Base: Listened to podcasts for one year or more|Question 10.2 - Compared to one year ago, are you listening to podcasts...?:Base: All respondents|Question 11A - Which of the following topics do you ever listen to on a podcast? (Multiple response):Base: All respondents|Question 11B - Which topics would you like to hear more of on podcasts? (Multiple response):Base: Giving a response|Question 12 - Please mark whether you ever use each source in order to find out about new podcasts. (Multiple response):Base: All respondents|Question 13A - Are you familiar enough with [personality] to have an opinion? (Multiple response):Base: All respondents|Question 16 - Which, if any, of the following actions have you taken as a result of sponsorship or advertising you have heard or seen in the podcasts you enjoy? (Multiple response):Base: All respondents|Question 20A - In the past 12 months, have you donated or given money to a specific podcast?:Base: All respondents|Question 20B - Please mark the reasons why you donated or gave money to a podcast in the last year. (Multiple response):Base: Donated or given money to a specific podcast in the past 12 months|Question 21A - In the past 12 months, have you donated or given money to a public radio station?:Base: All respondents|Question 21B - Please mark the reasons why you donated or gave money to a public radio station in the last year. (Multiple response):Base: Donated or given money to a public radio station in the past 12 months|Question 22A - Please mark which of the following you plan on buying or purchasing in the next six to twelve months. (Multiple response):Base: All respondents|Question 22B - Please mark which of the following you plan on buying or purchasing in the next six to twelve months if the economy became worse. (Multiple response):Base: All respondents|Question Q23 - In the past week, have you used...? (Multiple response):Base: All respondents|Question 24.2 - In general, how much do you like sports?:Base: All respondents|Question 25 - In the past year, have you done any of the following activities related to an issue? (Multiple response):Base: All respondents|Question 3A - Have you ever heard of the podcast...? (Multiple response):Base: All respondents|Question 3B - Do you currently ever listen to any of the following podcasts? (Multiple response):Base: All respondents|Question 3C.2 - Do you currently ever listen to [podcast] with kids? (Multiple response):Base: Have children living at home age 17 or younger|"/>
  <p:tag name="PPDATATABLES9" val="Sample Demographics:Base: All Respondents|Region:Base: All Respondents|Question 4 - In the last week, did you...?:Base: All Respondents|Question 5 - In general, how often do you wear a mask or facial covering in indoor public spaces and in crowded outdoor places?:Base: All Respondents|Question 6.1 - How often do you wear a mask or facial covering when inside public spaces, such as retail stores or office buildings?:Base: All Respondents|Question 6.2 - How often do you wear a mask or facial covering when inside private spaces, such as the homes of friends/family?:Base: All Respondents|Question 6.3 - How often do you wear a mask or facial covering when outside public spaces, such as parks or city streets?:Base: All Respondents|Question 6.4 - How often do you wear a mask or facial covering when social distancing is not possible?:Base: All Respondents|Question 8 - Compared to a month ago, would you say you are wearing a mask or facial covering more often, less often or the same amount?:Base: All Respondents|Question 9 - Which of the following would convince you to always wear a mask or facial covering in indoor public spaces and in crowded outdoor places?:Base: Do not always wear a mask or facial covering in indoor public spaces and in crowded outdoor places|Question 12 - In the last week, have you seen or heard any advertisements about...?:Base: All Respondents|Question 20 - If a vaccine for COVID-19 becomes available, how likely would you be to get it?:Base: Ages 18+|Question 21 - If a vaccine for COVID-19 becomes available, which of the following best describes when you would receive it?:Base: Ages 18+|"/>
  <p:tag name="PPDATATABLES10" val="Question 20 - If a vaccine for COVID-19 becomes available, how likely would you be to get it?:Base: Ages 18+|Question 21 - If a vaccine for COVID-19 becomes available, which of the following best describes when you would receive it?:Base: Ages 18+|"/>
  <p:tag name="PPDATATABLES11" val="Question 20 - If a vaccine for COVID-19 becomes available, how likely would you be to get it?:Base: Ages 18+|Sample Demographics:Base: All Respondents|Question 21 - If a vaccine for COVID-19 becomes available, which of the following best describes when you would receive it?:Base: Ages 18+|Question X2 (added 9/28) - If a vaccine for COVID-19 becomes available, how likely is it that your child(ren) will get the vaccine?:Base: Parent or guardian of children under 18|Question X3 (added 9/28) - If a vaccine for COVID-19 becomes available, which of the following best describes when your child(ren) will receive it?:Base: Parent or guardian of children under 18|"/>
  <p:tag name="PPDATATABLES12" val="Question 20 - If a vaccine for COVID-19 becomes available, how likely would you be to get it?:Base: Ages 18+|Sample Demographics:Base: All Respondents|Question 21 - If a vaccine for COVID-19 becomes available, which of the following best describes when you would receive it?:Base: Ages 18+|Question V1 - How closely are you following news about the development of COVID-19 vaccines?:Base: All Respondents|Question V2 - Are you aware that preliminary trials for COVID-19 vaccines have been reported to be at least 95% effective?:Base: All Respondents|Question V3 - Will positive reports about the effectiveness of COVID-19 vaccines make you...? (% saying yes):Base: All Respondents|Question 5 - In general, how often do you wear a mask or facial covering in indoor public spaces and in crowded outdoor places?:Base: All Respondents|"/>
  <p:tag name="PPDATATABLES13" val="Question 20 - If a vaccine for COVID-19 becomes available, how likely would you be to get it?:Base: Ages 18+|Sample Demographics:Base: All Respondents|Question 21 - If a vaccine for COVID-19 becomes available, which of the following best describes when you would receive it?:Base: Ages 18+|"/>
  <p:tag name="PPDATATABLES14" val="Question YA (summary) - How much do you dislike or like the message you just read?:Base: All Respondents|Question YA (summary) - How much do you dislike or like the message you just read?:Base: Men|Question YA (summary) - How much do you dislike or like the message you just read?:Base: Women|Question YA (summary) - How much do you dislike or like the message you just read?:Base: Ages 14-24|Question YA (summary) - How much do you dislike or like the message you just read?:Base: Ages 25-34|Question YA (summary) - How much do you dislike or like the message you just read?:Base: Ages 35-44|Question YA (summary) - How much do you dislike or like the message you just read?:Base: Ages 45-54|Question YA (summary) - How much do you dislike or like the message you just read?:Base: Ages 55-64|Question YA (summary) - How much do you dislike or like the message you just read?:Base: Ages 65+|Question YA (summary) - How much do you dislike or like the message you just read?:Base: Whites|Question YA (summary) - How much do you dislike or like the message you just read?:Base: African-Americans|Question YA (summary) - How much do you dislike or like the message you just read?:Base: Hispanics|"/>
  <p:tag name="PPDATATABLES15" val="Question IB (added 11/24) - Based on what you know about the order, in your opinion, how helpful is this new order in reducing the spread of COVID-19?:Base: All Respondents|Question IA (added 11/24) - Are you aware of the new, three-week emergency order beginning November 18th that limits indoor gatherings where COVID-19 is more likely to spread?:Base: All Respondents|Question IC (added 11/24) - Does hearing that the state’s health department issued an order limiting indoor gatherings make you…?:Base: All Respondents|"/>
  <p:tag name="PPDATATABLES16" val="Question 20 - If a vaccine for COVID-19 becomes available, how likely would you be to get it?:Base: Ages 18+|Question 21 - If a vaccine for COVID-19 becomes available, which of the following best describes when you would receive it?:Base: Ages 18+|Question V1 - How closely are you following news about the development of COVID-19 vaccines?:Base: All Respondents|Question IA (added 11/24) - Are you aware of the new, three-week emergency order beginning November 18th that limits indoor gatherings where COVID-19 is more likely to spread?:Base: All Respondents|Question IB (added 11/24) - Based on what you know about the order, in your opinion, how helpful is this new order in reducing the spread of COVID-19?:Base: All Respondents|Question IC (added 11/24) - Does hearing that the state’s health department issued an order limiting indoor gatherings make you…?:Base: All Respondents|Question ID.3 (added 11/24) - How likely would you be to comply with the following temporary precautions? - Not gathering with more than 10 people indoors:Base: All Respondents|Question ID.2 (added 11/24) - How likely would you be to comply with the following temporary precautions? - Not gathering with more than one other household indoors:Base: All Respondents|Question ID.1 (added 11/24) - How likely would you be to comply with the following temporary precautions? - Not gathering with any other households indoors:Base: All Respondents|"/>
  <p:tag name="PPDATATABLES17" val="Question YA (summary) - How much do you dislike or like the message you just read?:Base: Vaccine Leaders|Question YA (summary) - How much do you dislike or like the message you just read?:Base: Vaccine Likely|Question YA (summary) - How much do you dislike or like the message you just read?:Base: Vaccine Reluctant|Question YA (summary) - How much do you dislike or like the message you just read?:Base: Vaccine Concerned|Question YA (summary) - How much do you dislike or like the message you just read?:Base: Vaccine Nevers|"/>
  <p:tag name="PPDATATABLES18" val="Question YB (summary) - Does the message you just read make you more or less likely to receive a COVID-19 vaccine?:Base: Vaccine Leaders|Question YB (summary) - Does the message you just read make you more or less likely to receive a COVID-19 vaccine?:Base: Vaccine Likely|Question YB (summary) - Does the message you just read make you more or less likely to receive a COVID-19 vaccine?:Base: Vaccine Reluctant|Question YB (summary) - Does the message you just read make you more or less likely to receive a COVID-19 vaccine?:Base: Vaccine Concerned|Question YB (summary) - Does the message you just read make you more or less likely to receive a COVID-19 vaccine?:Base: Vaccine Nevers|"/>
  <p:tag name="PPDATATABLES19" val="Question YB (summary) - Does the message you just read make you more or less likely to receive a COVID-19 vaccine?:Base: Ages 18-34|Question YB (summary) - Does the message you just read make you more or less likely to receive a COVID-19 vaccine?:Base: Men 35+|Question YB (summary) - Does the message you just read make you more or less likely to receive a COVID-19 vaccine?:Base: White Men ages 35+|Question YB (summary) - Does the message you just read make you more or less likely to receive a COVID-19 vaccine?:Base: Black or Hispanic|"/>
  <p:tag name="PPDATATABLES20" val="Question N1 - Are you currently eligible to receive a COVID-19 vaccine in the state of Michigan?:Base: All Respondents|Question N2 - Have you received any doses of a COVID-19 vaccine??:Base: All Respondents|Question N3 - Do you have an upcoming appointment scheduled to receive a dose of a COVID-19 vaccine?:Base: Have not received vaccine|Question N4 - Have you tried to schedule an appointment for yourself to receive a COVID-19 vaccine?:Base: Have not received vaccine and do not have appointment|Question N5 - Have you tried to schedule an appointment for someone else to receive a COVID-19 vaccine?:Base: Have not received vaccine and do not have appointment|Question N6 - Did you try scheduling an appointment to receive a COVID-19 vaccine…? (% saying yes):Base: Received, scheduled or tried to schedule a vaccine|Question N7 - Did you experience any of the following issues while trying to make an appointment to receive the Covid-19 vaccine? (% saying yes):Base: Received, scheduled or tried to schedule a vaccine|Question N9 - When you are ready to make an appointment to receive a COVID-19 vaccine, how confident are you that you will know how schedule one?:Base: Will get vaccine as soon as possible or wait some time to get vaccine|Question N10 - How would you prefer to schedule an appointment to receive a COVID-19 vaccine?:Base: Will get vaccine as soon as possible or wait some time to get vaccine|Question 5 - In general, how often do you wear a mask or facial covering in indoor public spaces and in crowded outdoor places?:Base: All Respondents (expressing an opinion)|Question 20 - How likely are you to get a COVID-19 vaccine when it's available to you?:Base: Did not receive, schedule or try to schedule a vaccine|"/>
  <p:tag name="PPDATATABLES21" val="Question V1 - How closely are you following news about the development of COVID-19 vaccines?:Base: All Respondents (expressing an opinion)|Question V2 - Are you aware that the available COVID-19 vaccines have been highly effective in clinical trials?:Base: All Respondents|Question 12A - If you had a choice, which would you prefer?:Base: All Respondents|Question 12B - If you had a choice, which would you prefer?:Base: All Respondents|Question 12C - If you had a choice, which would you prefer?:Base: All Respondents|Question 12D - If you had a choice, which would you prefer?:Base: All Respondents|Question 12E - Which COVID-19 vaccine feels safer to you?:Base: All Respondents|"/>
  <p:tag name="PPDATATABLES22" val="Question YA (summary) - How much do you dislike or like the message you just read?:Base: Those expressing an opinion|Question YA (summary) - How much do you dislike or like the message you just read?:Base: Men (those expressing an opinion)|"/>
  <p:tag name="PPDATASOURCES" val="N:\Surveys\2016 - 23000 jobs\EMR23059 - Knight Foundation Podcast Survey\Data\emr23059KnightFoundation-WBUR-final-weighted 060117 e-tabs.xlsx|N:\Surveys\2016 - 23000 jobs\EMR23059 - Knight Foundation Podcast Survey\Data\PRX Radiotopia\emr23059KnightFoundation-PRX Radiotopia-final-etabs.xlsx|\\EMR03\Company Network\Surveys\2018 - 25000 jobs\EMR25016 - Slate Consulting &amp; Brand Lift Studies - TuneIn Brandtracker Survey\2018 - Slate - Lactaid Brand Lift Study\EMR25016 - Lactaid - data\25016 Slate Lactaid - etabs.xlsx|N:\Surveys\2019 - 26000 jobs\EMR26112 - Pandora Ad Test Survey\Data\emr26112PandoraAdTest-Audio TOTAL - FINAL- weighted_etabs.xlsx|N:\Surveys\2019 - 26000 jobs\EMR26112 - Pandora Ad Test Survey\Data\emr26112PandoraAdTest-Video TOTAL - FINAL- weighted_etabs.xlsx|N:\Surveys\2020 - 27000 jobs\EMR27043 - Pandora QSR Ad Test\EMR27043 - Pandora QSR Ad Test - Data\emr27043pandoraQSRAdTest - Audio TOTAL-FINAL_etabs.xlsx|N:\Surveys\2020 - 27000 jobs\EMR27043 - Pandora QSR Ad Test\EMR27043 - Pandora QSR Ad Test - Data\emr27043pandoraQSRAdTest - Video TOTAL-FINAL_etabs.xlsx|N:\Surveys\2020 - 27000 jobs\EMR27052 - Pandora-OMG Streaming Behavior Survey\27052-Pandora-OMG Streaming Behavior - Data\emr27052 - Pandora-OMG Streaming Behavior-FINAL_ban1A-demos video audio.xlsx|N:\Surveys\2020 - 27000 jobs\EMR27058 - APM Quantitative Studies\Tables\27058 APM - Podcast audiences survey - banners 1-8 (ETABS).xlsx|N:\Surveys\2020 - 27000 jobs\EMR27069 - Brogan DHHS Survey\27069 Brogan MI - Data\emr27069broganMI-prlm090220_etabs.xlsx|N:\Surveys\2020 - 27000 jobs\EMR27069 - Brogan DHHS Survey\27069 Brogan MI - Data\emr27069broganMI-REPORT10_1111-ban1-final.xlsx|N:\Surveys\2020 - 27000 jobs\EMR27069 - Brogan DHHS Survey\27069 Brogan MI - Data\emr27069broganMI-REPORT10_1111-ban2-final.xlsx|N:\Surveys\2020 - 27000 jobs\EMR27069 - Brogan DHHS Survey\27069 Brogan MI - Data\emr27069brogan_mi_WAVE2-TOTAL_FINAL_etabs.xlsx|N:\Surveys\2020 - 27000 jobs\EMR27069 - Brogan DHHS Survey\27069 Brogan MI - Data\emr27069brogan_mi_WAVE2-TOTAL_FINAL_ban2-etabs.xlsx|N:\Surveys\2020 - 27000 jobs\EMR27069 - Brogan DHHS Survey\27069 Brogan MI - Data\emr27069brogan_mi_WAVE2-TOTAL_FINAL-message pref summaries.xlsx|N:\Surveys\2020 - 27000 jobs\EMR27069 - Brogan DHHS Survey\27069 Brogan MI - Data\emr27069brogan_mi_WAVE2-TOTAL_FINAL_ban1-etabs.xlsx|N:\Surveys\2020 - 27000 jobs\EMR27069 - Brogan DHHS Survey\27069 Brogan MI - Data\emr27069brogan_mi_WAVE2-TOTAL_FINAL_ban3-vaccine attitudes_etabs.xlsx|N:\Surveys\2020 - 27000 jobs\EMR27069 - Brogan DHHS Survey\27069 Brogan MI - Data\emr27069brogan_mi_WAVE2-TOTAL_FINAL-message pref summaries-vaccine.xlsx|N:\Surveys\2020 - 27000 jobs\EMR27069 - Brogan DHHS Survey\27069 Brogan MI - Data\emr27069brogan_mi_WAVE2-TOTAL_FINAL-message pref summaries-vaccineYB.xlsx|N:\Surveys\2020 - 27000 jobs\EMR27069 - Brogan DHHS Survey\27069 Brogan MI - Data\emr27069brogan_mi_WAVE2-TOTAL_FINAL-message pref summariesYB-ban3demos.xlsx|N:\Surveys\2021 - 28000 jobs\EMR28027 - Brogan\28027 - Brogan March 2021 DATA\emr28027brogan_mi_March2021-TOTAL-prlm032921_etabs banner.xlsx|C:\Users\nicolem\Desktop\emr28027brogan_mi_March2021-TOTAL-prlm032921_etabs banner.xlsx|C:\Users\nicolem\Desktop\emr28027brogan_mi_March2021-TOTAL-prlm032921_Y1 summaries.xlsx|N:\Surveys\2021 - 28000 jobs\EMR28027 - Brogan\28027 - Brogan March 2021 DATA\emr28027brogan_mi_March2021-TOTAL-prlm032921_BAN1_033121.xlsx|"/>
  <p:tag name="PPDATATABLES23" val="Question 20.1 - How likely are you to get a COVID-19 vaccine when it's available to you?:Base: All Respondents|Question 21.1 - Which of the following best describes when you plan to get a COVID-19 vaccine?:Base: All Respondents|Question N15 - Which of the following messages do you like the best?:Base: All Respondents|"/>
</p:tagLst>
</file>

<file path=ppt/theme/theme1.xml><?xml version="1.0" encoding="utf-8"?>
<a:theme xmlns:a="http://schemas.openxmlformats.org/drawingml/2006/main" name="e3_EdisonResearch_Template">
  <a:themeElements>
    <a:clrScheme name="Edison Research">
      <a:dk1>
        <a:srgbClr val="333333"/>
      </a:dk1>
      <a:lt1>
        <a:sysClr val="window" lastClr="FFFFFF"/>
      </a:lt1>
      <a:dk2>
        <a:srgbClr val="1F497D"/>
      </a:dk2>
      <a:lt2>
        <a:srgbClr val="E5DFC0"/>
      </a:lt2>
      <a:accent1>
        <a:srgbClr val="108AD4"/>
      </a:accent1>
      <a:accent2>
        <a:srgbClr val="2B8987"/>
      </a:accent2>
      <a:accent3>
        <a:srgbClr val="878854"/>
      </a:accent3>
      <a:accent4>
        <a:srgbClr val="C08827"/>
      </a:accent4>
      <a:accent5>
        <a:srgbClr val="BF5105"/>
      </a:accent5>
      <a:accent6>
        <a:srgbClr val="864F87"/>
      </a:accent6>
      <a:hlink>
        <a:srgbClr val="535353"/>
      </a:hlink>
      <a:folHlink>
        <a:srgbClr val="EAEAEA"/>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Edison Research">
        <a:dk1>
          <a:srgbClr val="333333"/>
        </a:dk1>
        <a:lt1>
          <a:sysClr val="window" lastClr="FFFFFF"/>
        </a:lt1>
        <a:dk2>
          <a:srgbClr val="1F497D"/>
        </a:dk2>
        <a:lt2>
          <a:srgbClr val="E5DFC0"/>
        </a:lt2>
        <a:accent1>
          <a:srgbClr val="108AD4"/>
        </a:accent1>
        <a:accent2>
          <a:srgbClr val="2B8987"/>
        </a:accent2>
        <a:accent3>
          <a:srgbClr val="878854"/>
        </a:accent3>
        <a:accent4>
          <a:srgbClr val="C08827"/>
        </a:accent4>
        <a:accent5>
          <a:srgbClr val="BF5105"/>
        </a:accent5>
        <a:accent6>
          <a:srgbClr val="864F87"/>
        </a:accent6>
        <a:hlink>
          <a:srgbClr val="535353"/>
        </a:hlink>
        <a:folHlink>
          <a:srgbClr val="EAEAEA"/>
        </a:folHlink>
      </a:clrScheme>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61814</TotalTime>
  <Words>925</Words>
  <Application>Microsoft Office PowerPoint</Application>
  <PresentationFormat>On-screen Show (16:9)</PresentationFormat>
  <Paragraphs>102</Paragraphs>
  <Slides>10</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Georgia</vt:lpstr>
      <vt:lpstr>Symbol</vt:lpstr>
      <vt:lpstr>Times New Roman</vt:lpstr>
      <vt:lpstr>Wingdings</vt:lpstr>
      <vt:lpstr>e3_EdisonResearch_Template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Cara Schwertly</dc:creator>
  <cp:lastModifiedBy>Miller, Amy J. (DHHS)</cp:lastModifiedBy>
  <cp:revision>5257</cp:revision>
  <cp:lastPrinted>2018-09-26T16:06:13Z</cp:lastPrinted>
  <dcterms:created xsi:type="dcterms:W3CDTF">2011-08-31T19:48:21Z</dcterms:created>
  <dcterms:modified xsi:type="dcterms:W3CDTF">2021-04-09T14:59:12Z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etDate">
    <vt:lpwstr>2021-04-09T13:47:21Z</vt:lpwstr>
  </property>
  <property fmtid="{D5CDD505-2E9C-101B-9397-08002B2CF9AE}" pid="4" name="MSIP_Label_3a2fed65-62e7-46ea-af74-187e0c17143a_Method">
    <vt:lpwstr>Privileged</vt:lpwstr>
  </property>
  <property fmtid="{D5CDD505-2E9C-101B-9397-08002B2CF9AE}" pid="5" name="MSIP_Label_3a2fed65-62e7-46ea-af74-187e0c17143a_Name">
    <vt:lpwstr>3a2fed65-62e7-46ea-af74-187e0c17143a</vt:lpwstr>
  </property>
  <property fmtid="{D5CDD505-2E9C-101B-9397-08002B2CF9AE}" pid="6" name="MSIP_Label_3a2fed65-62e7-46ea-af74-187e0c17143a_SiteId">
    <vt:lpwstr>d5fb7087-3777-42ad-966a-892ef47225d1</vt:lpwstr>
  </property>
  <property fmtid="{D5CDD505-2E9C-101B-9397-08002B2CF9AE}" pid="7" name="MSIP_Label_3a2fed65-62e7-46ea-af74-187e0c17143a_ActionId">
    <vt:lpwstr>0784b9e3-56d7-41aa-93bc-b74901a8aa0c</vt:lpwstr>
  </property>
  <property fmtid="{D5CDD505-2E9C-101B-9397-08002B2CF9AE}" pid="8" name="MSIP_Label_3a2fed65-62e7-46ea-af74-187e0c17143a_ContentBits">
    <vt:lpwstr>0</vt:lpwstr>
  </property>
</Properties>
</file>