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32.xml" ContentType="application/vnd.openxmlformats-officedocument.presentationml.slide+xml"/>
  <Override PartName="/ppt/slides/slide67.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68.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7.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26.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5" r:id="rId2"/>
  </p:sldMasterIdLst>
  <p:notesMasterIdLst>
    <p:notesMasterId r:id="rId71"/>
  </p:notesMasterIdLst>
  <p:handoutMasterIdLst>
    <p:handoutMasterId r:id="rId72"/>
  </p:handoutMasterIdLst>
  <p:sldIdLst>
    <p:sldId id="256" r:id="rId3"/>
    <p:sldId id="337" r:id="rId4"/>
    <p:sldId id="335" r:id="rId5"/>
    <p:sldId id="338" r:id="rId6"/>
    <p:sldId id="329" r:id="rId7"/>
    <p:sldId id="257" r:id="rId8"/>
    <p:sldId id="276" r:id="rId9"/>
    <p:sldId id="277" r:id="rId10"/>
    <p:sldId id="342" r:id="rId11"/>
    <p:sldId id="315" r:id="rId12"/>
    <p:sldId id="310" r:id="rId13"/>
    <p:sldId id="279" r:id="rId14"/>
    <p:sldId id="316" r:id="rId15"/>
    <p:sldId id="281" r:id="rId16"/>
    <p:sldId id="322" r:id="rId17"/>
    <p:sldId id="280" r:id="rId18"/>
    <p:sldId id="319" r:id="rId19"/>
    <p:sldId id="282" r:id="rId20"/>
    <p:sldId id="320" r:id="rId21"/>
    <p:sldId id="284" r:id="rId22"/>
    <p:sldId id="285" r:id="rId23"/>
    <p:sldId id="283" r:id="rId24"/>
    <p:sldId id="325" r:id="rId25"/>
    <p:sldId id="305" r:id="rId26"/>
    <p:sldId id="292" r:id="rId27"/>
    <p:sldId id="293" r:id="rId28"/>
    <p:sldId id="307" r:id="rId29"/>
    <p:sldId id="299" r:id="rId30"/>
    <p:sldId id="364" r:id="rId31"/>
    <p:sldId id="301" r:id="rId32"/>
    <p:sldId id="330" r:id="rId33"/>
    <p:sldId id="331" r:id="rId34"/>
    <p:sldId id="303" r:id="rId35"/>
    <p:sldId id="304" r:id="rId36"/>
    <p:sldId id="297" r:id="rId37"/>
    <p:sldId id="286" r:id="rId38"/>
    <p:sldId id="296" r:id="rId39"/>
    <p:sldId id="294" r:id="rId40"/>
    <p:sldId id="295" r:id="rId41"/>
    <p:sldId id="339" r:id="rId42"/>
    <p:sldId id="290" r:id="rId43"/>
    <p:sldId id="298" r:id="rId44"/>
    <p:sldId id="263" r:id="rId45"/>
    <p:sldId id="273" r:id="rId46"/>
    <p:sldId id="266" r:id="rId47"/>
    <p:sldId id="308" r:id="rId48"/>
    <p:sldId id="340"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2" r:id="rId69"/>
    <p:sldId id="363" r:id="rId7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FD9A49-2C86-4609-9CE0-92FF6EBBD74C}">
          <p14:sldIdLst>
            <p14:sldId id="256"/>
            <p14:sldId id="337"/>
            <p14:sldId id="335"/>
            <p14:sldId id="338"/>
            <p14:sldId id="329"/>
            <p14:sldId id="257"/>
            <p14:sldId id="276"/>
            <p14:sldId id="277"/>
            <p14:sldId id="342"/>
            <p14:sldId id="315"/>
            <p14:sldId id="310"/>
            <p14:sldId id="279"/>
            <p14:sldId id="316"/>
            <p14:sldId id="281"/>
            <p14:sldId id="322"/>
            <p14:sldId id="280"/>
            <p14:sldId id="319"/>
            <p14:sldId id="282"/>
            <p14:sldId id="320"/>
            <p14:sldId id="284"/>
            <p14:sldId id="285"/>
            <p14:sldId id="283"/>
            <p14:sldId id="325"/>
            <p14:sldId id="305"/>
            <p14:sldId id="292"/>
            <p14:sldId id="293"/>
            <p14:sldId id="307"/>
            <p14:sldId id="299"/>
            <p14:sldId id="364"/>
            <p14:sldId id="301"/>
            <p14:sldId id="330"/>
            <p14:sldId id="331"/>
            <p14:sldId id="303"/>
            <p14:sldId id="304"/>
            <p14:sldId id="297"/>
            <p14:sldId id="286"/>
            <p14:sldId id="296"/>
            <p14:sldId id="294"/>
            <p14:sldId id="295"/>
            <p14:sldId id="339"/>
            <p14:sldId id="290"/>
            <p14:sldId id="298"/>
            <p14:sldId id="263"/>
            <p14:sldId id="273"/>
            <p14:sldId id="266"/>
            <p14:sldId id="308"/>
            <p14:sldId id="340"/>
          </p14:sldIdLst>
        </p14:section>
        <p14:section name="Untitled Section" id="{7785293B-B201-4ADC-AB9F-87D92836827F}">
          <p14:sldIdLst>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80812" autoAdjust="0"/>
  </p:normalViewPr>
  <p:slideViewPr>
    <p:cSldViewPr snapToGrid="0">
      <p:cViewPr varScale="1">
        <p:scale>
          <a:sx n="71" d="100"/>
          <a:sy n="71" d="100"/>
        </p:scale>
        <p:origin x="90" y="78"/>
      </p:cViewPr>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1361C-D360-9547-8D3F-86DF587ADF4E}"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n-US"/>
        </a:p>
      </dgm:t>
    </dgm:pt>
    <dgm:pt modelId="{7C688E7B-FF6D-8F44-99FE-318874785935}">
      <dgm:prSet phldrT="[Text]" custT="1"/>
      <dgm:spPr>
        <a:solidFill>
          <a:srgbClr val="0000FF"/>
        </a:solidFill>
      </dgm:spPr>
      <dgm:t>
        <a:bodyPr/>
        <a:lstStyle/>
        <a:p>
          <a:r>
            <a:rPr lang="en-US" sz="1400" dirty="0"/>
            <a:t>AGE 12-14</a:t>
          </a:r>
        </a:p>
      </dgm:t>
    </dgm:pt>
    <dgm:pt modelId="{A04F7A87-5B0D-464A-AF69-DEC1F857F087}" type="parTrans" cxnId="{26E201A2-D88D-7D4E-8F5B-05ADE50781C4}">
      <dgm:prSet/>
      <dgm:spPr/>
      <dgm:t>
        <a:bodyPr/>
        <a:lstStyle/>
        <a:p>
          <a:endParaRPr lang="en-US"/>
        </a:p>
      </dgm:t>
    </dgm:pt>
    <dgm:pt modelId="{580E47EE-DF9D-E140-A284-BFEA18D044F9}" type="sibTrans" cxnId="{26E201A2-D88D-7D4E-8F5B-05ADE50781C4}">
      <dgm:prSet/>
      <dgm:spPr>
        <a:ln>
          <a:solidFill>
            <a:srgbClr val="009900"/>
          </a:solidFill>
        </a:ln>
      </dgm:spPr>
      <dgm:t>
        <a:bodyPr/>
        <a:lstStyle/>
        <a:p>
          <a:endParaRPr lang="en-US" dirty="0"/>
        </a:p>
      </dgm:t>
    </dgm:pt>
    <dgm:pt modelId="{751F97EB-DCD9-CD46-908E-3CD52E10E25D}">
      <dgm:prSet phldrT="[Text]" custT="1"/>
      <dgm:spPr>
        <a:solidFill>
          <a:srgbClr val="0000FF"/>
        </a:solidFill>
      </dgm:spPr>
      <dgm:t>
        <a:bodyPr/>
        <a:lstStyle/>
        <a:p>
          <a:r>
            <a:rPr lang="en-US" sz="1400" dirty="0"/>
            <a:t>AGES 14-15-16-17-18</a:t>
          </a:r>
        </a:p>
      </dgm:t>
    </dgm:pt>
    <dgm:pt modelId="{17F09029-EC93-7343-84BB-DD6260BBCEFF}" type="parTrans" cxnId="{A03EE05B-C54C-2F4F-8A97-F104706F2D8B}">
      <dgm:prSet/>
      <dgm:spPr/>
      <dgm:t>
        <a:bodyPr/>
        <a:lstStyle/>
        <a:p>
          <a:endParaRPr lang="en-US"/>
        </a:p>
      </dgm:t>
    </dgm:pt>
    <dgm:pt modelId="{1D7DE666-792F-3647-AD77-284830124179}" type="sibTrans" cxnId="{A03EE05B-C54C-2F4F-8A97-F104706F2D8B}">
      <dgm:prSet/>
      <dgm:spPr>
        <a:ln>
          <a:solidFill>
            <a:srgbClr val="009900"/>
          </a:solidFill>
        </a:ln>
      </dgm:spPr>
      <dgm:t>
        <a:bodyPr/>
        <a:lstStyle/>
        <a:p>
          <a:endParaRPr lang="en-US" dirty="0"/>
        </a:p>
      </dgm:t>
    </dgm:pt>
    <dgm:pt modelId="{1D35EFAC-213A-704F-B48C-1C8EACCF6DCD}">
      <dgm:prSet custT="1"/>
      <dgm:spPr>
        <a:solidFill>
          <a:srgbClr val="0000FF"/>
        </a:solidFill>
      </dgm:spPr>
      <dgm:t>
        <a:bodyPr/>
        <a:lstStyle/>
        <a:p>
          <a:r>
            <a:rPr lang="en-US" sz="1400" dirty="0"/>
            <a:t>AGES 14-15-16-17-18</a:t>
          </a:r>
        </a:p>
      </dgm:t>
    </dgm:pt>
    <dgm:pt modelId="{60DE3360-4C6A-9A4C-9218-D68C3C36F1F0}" type="parTrans" cxnId="{FA15F473-4555-3D45-A206-63697609EB56}">
      <dgm:prSet/>
      <dgm:spPr/>
      <dgm:t>
        <a:bodyPr/>
        <a:lstStyle/>
        <a:p>
          <a:endParaRPr lang="en-US"/>
        </a:p>
      </dgm:t>
    </dgm:pt>
    <dgm:pt modelId="{2E1293C2-90A0-D740-9C71-EF6F023B6CF3}" type="sibTrans" cxnId="{FA15F473-4555-3D45-A206-63697609EB56}">
      <dgm:prSet/>
      <dgm:spPr>
        <a:ln>
          <a:solidFill>
            <a:srgbClr val="009900"/>
          </a:solidFill>
        </a:ln>
      </dgm:spPr>
      <dgm:t>
        <a:bodyPr/>
        <a:lstStyle/>
        <a:p>
          <a:endParaRPr lang="en-US" dirty="0"/>
        </a:p>
      </dgm:t>
    </dgm:pt>
    <dgm:pt modelId="{4F8FC918-A122-8848-8E8F-B808B65E9AAF}">
      <dgm:prSet custT="1"/>
      <dgm:spPr>
        <a:solidFill>
          <a:srgbClr val="0000FF"/>
        </a:solidFill>
      </dgm:spPr>
      <dgm:t>
        <a:bodyPr/>
        <a:lstStyle/>
        <a:p>
          <a:r>
            <a:rPr lang="en-US" sz="1400" dirty="0"/>
            <a:t>AGE 18-21</a:t>
          </a:r>
        </a:p>
      </dgm:t>
    </dgm:pt>
    <dgm:pt modelId="{746E5B7F-47F5-1A46-8FBC-FE78731F70AD}" type="parTrans" cxnId="{1B72E699-4C2A-2E41-AD04-3D91E4AE5C15}">
      <dgm:prSet/>
      <dgm:spPr/>
      <dgm:t>
        <a:bodyPr/>
        <a:lstStyle/>
        <a:p>
          <a:endParaRPr lang="en-US"/>
        </a:p>
      </dgm:t>
    </dgm:pt>
    <dgm:pt modelId="{94467730-4FE7-9340-A6AC-AAC6CF8A12BF}" type="sibTrans" cxnId="{1B72E699-4C2A-2E41-AD04-3D91E4AE5C15}">
      <dgm:prSet/>
      <dgm:spPr>
        <a:ln>
          <a:solidFill>
            <a:srgbClr val="009900"/>
          </a:solidFill>
        </a:ln>
      </dgm:spPr>
      <dgm:t>
        <a:bodyPr/>
        <a:lstStyle/>
        <a:p>
          <a:endParaRPr lang="en-US" dirty="0"/>
        </a:p>
      </dgm:t>
    </dgm:pt>
    <dgm:pt modelId="{AC5594AC-6852-134F-97F9-15A3BE3B3595}">
      <dgm:prSet custT="1"/>
      <dgm:spPr>
        <a:solidFill>
          <a:srgbClr val="0000FF"/>
        </a:solidFill>
      </dgm:spPr>
      <dgm:t>
        <a:bodyPr/>
        <a:lstStyle/>
        <a:p>
          <a:r>
            <a:rPr lang="en-US" sz="1400" dirty="0"/>
            <a:t>3-6 months after transfer</a:t>
          </a:r>
        </a:p>
      </dgm:t>
    </dgm:pt>
    <dgm:pt modelId="{905F3F32-5ABB-714A-BF79-5297B6B670EE}" type="parTrans" cxnId="{36BAD116-8CFA-6D4F-81CB-C784360BC6AB}">
      <dgm:prSet/>
      <dgm:spPr/>
      <dgm:t>
        <a:bodyPr/>
        <a:lstStyle/>
        <a:p>
          <a:endParaRPr lang="en-US"/>
        </a:p>
      </dgm:t>
    </dgm:pt>
    <dgm:pt modelId="{11A55F48-3AEF-B647-8135-35A4BF3FB37C}" type="sibTrans" cxnId="{36BAD116-8CFA-6D4F-81CB-C784360BC6AB}">
      <dgm:prSet/>
      <dgm:spPr/>
      <dgm:t>
        <a:bodyPr/>
        <a:lstStyle/>
        <a:p>
          <a:endParaRPr lang="en-US"/>
        </a:p>
      </dgm:t>
    </dgm:pt>
    <dgm:pt modelId="{7C0674A9-C1B8-3942-A0CA-4A01BEA4FAF2}">
      <dgm:prSet custT="1"/>
      <dgm:spPr>
        <a:ln>
          <a:solidFill>
            <a:srgbClr val="009900"/>
          </a:solidFill>
        </a:ln>
      </dgm:spPr>
      <dgm:t>
        <a:bodyPr/>
        <a:lstStyle/>
        <a:p>
          <a:r>
            <a:rPr lang="en-US" sz="1400" b="1" dirty="0"/>
            <a:t>Assess self-care skills</a:t>
          </a:r>
        </a:p>
      </dgm:t>
    </dgm:pt>
    <dgm:pt modelId="{1AEA4C4C-98F5-9C42-AE32-1DA11A75481E}" type="parTrans" cxnId="{BDD90648-112E-4E4B-8343-E46139C96DDD}">
      <dgm:prSet/>
      <dgm:spPr/>
      <dgm:t>
        <a:bodyPr/>
        <a:lstStyle/>
        <a:p>
          <a:endParaRPr lang="en-US"/>
        </a:p>
      </dgm:t>
    </dgm:pt>
    <dgm:pt modelId="{34C85B31-8A35-CE47-A97E-BC1466561F73}" type="sibTrans" cxnId="{BDD90648-112E-4E4B-8343-E46139C96DDD}">
      <dgm:prSet/>
      <dgm:spPr/>
      <dgm:t>
        <a:bodyPr/>
        <a:lstStyle/>
        <a:p>
          <a:endParaRPr lang="en-US"/>
        </a:p>
      </dgm:t>
    </dgm:pt>
    <dgm:pt modelId="{7B304FB8-E030-B649-B829-1B068263A471}">
      <dgm:prSet custT="1"/>
      <dgm:spPr>
        <a:ln>
          <a:solidFill>
            <a:srgbClr val="009900"/>
          </a:solidFill>
        </a:ln>
      </dgm:spPr>
      <dgm:t>
        <a:bodyPr/>
        <a:lstStyle/>
        <a:p>
          <a:r>
            <a:rPr lang="en-US" sz="1400" b="1" dirty="0"/>
            <a:t>Develop transition plan</a:t>
          </a:r>
        </a:p>
      </dgm:t>
    </dgm:pt>
    <dgm:pt modelId="{C259DDC5-2E1B-8045-9732-99FC52AA6928}" type="parTrans" cxnId="{53FC82E6-3D7E-8B4B-ACAC-7CCA4266CB50}">
      <dgm:prSet/>
      <dgm:spPr/>
      <dgm:t>
        <a:bodyPr/>
        <a:lstStyle/>
        <a:p>
          <a:endParaRPr lang="en-US"/>
        </a:p>
      </dgm:t>
    </dgm:pt>
    <dgm:pt modelId="{86FDDA94-3CF1-DE4A-AC30-422EE424234A}" type="sibTrans" cxnId="{53FC82E6-3D7E-8B4B-ACAC-7CCA4266CB50}">
      <dgm:prSet/>
      <dgm:spPr/>
      <dgm:t>
        <a:bodyPr/>
        <a:lstStyle/>
        <a:p>
          <a:endParaRPr lang="en-US"/>
        </a:p>
      </dgm:t>
    </dgm:pt>
    <dgm:pt modelId="{86FB2A1B-2ED0-2A44-BF10-C8E3792A3393}">
      <dgm:prSet custT="1"/>
      <dgm:spPr>
        <a:ln>
          <a:solidFill>
            <a:srgbClr val="009900"/>
          </a:solidFill>
        </a:ln>
      </dgm:spPr>
      <dgm:t>
        <a:bodyPr/>
        <a:lstStyle/>
        <a:p>
          <a:r>
            <a:rPr lang="en-US" sz="1400" b="1" dirty="0"/>
            <a:t>Prepare transfer documents</a:t>
          </a:r>
        </a:p>
      </dgm:t>
    </dgm:pt>
    <dgm:pt modelId="{8BA1C7C8-5917-1D4D-8CBF-130A9B76C40E}" type="parTrans" cxnId="{739B9AE5-0D5E-B24A-97D6-6B86A2BD767F}">
      <dgm:prSet/>
      <dgm:spPr/>
      <dgm:t>
        <a:bodyPr/>
        <a:lstStyle/>
        <a:p>
          <a:endParaRPr lang="en-US"/>
        </a:p>
      </dgm:t>
    </dgm:pt>
    <dgm:pt modelId="{FDB7AE65-61E7-4E46-9EBC-2EEC443A0444}" type="sibTrans" cxnId="{739B9AE5-0D5E-B24A-97D6-6B86A2BD767F}">
      <dgm:prSet/>
      <dgm:spPr/>
      <dgm:t>
        <a:bodyPr/>
        <a:lstStyle/>
        <a:p>
          <a:endParaRPr lang="en-US"/>
        </a:p>
      </dgm:t>
    </dgm:pt>
    <dgm:pt modelId="{D6A6CE0A-F2BC-8142-B92E-01D7896EF35D}">
      <dgm:prSet custT="1">
        <dgm:style>
          <a:lnRef idx="2">
            <a:schemeClr val="accent2"/>
          </a:lnRef>
          <a:fillRef idx="1">
            <a:schemeClr val="lt1"/>
          </a:fillRef>
          <a:effectRef idx="0">
            <a:schemeClr val="accent2"/>
          </a:effectRef>
          <a:fontRef idx="minor">
            <a:schemeClr val="dk1"/>
          </a:fontRef>
        </dgm:style>
      </dgm:prSet>
      <dgm:spPr>
        <a:ln/>
      </dgm:spPr>
      <dgm:t>
        <a:bodyPr/>
        <a:lstStyle/>
        <a:p>
          <a:r>
            <a:rPr lang="en-US" sz="1400" b="1" dirty="0"/>
            <a:t>Confirm transfer completion</a:t>
          </a:r>
        </a:p>
      </dgm:t>
    </dgm:pt>
    <dgm:pt modelId="{2D974A14-8C64-964E-BF2E-7F2E16B5C206}" type="parTrans" cxnId="{1C23BCE8-80FD-F54D-B179-BB30E2AB3C8B}">
      <dgm:prSet/>
      <dgm:spPr/>
      <dgm:t>
        <a:bodyPr/>
        <a:lstStyle/>
        <a:p>
          <a:endParaRPr lang="en-US"/>
        </a:p>
      </dgm:t>
    </dgm:pt>
    <dgm:pt modelId="{2907E162-ACEF-EF4C-BA9F-10185FD18F60}" type="sibTrans" cxnId="{1C23BCE8-80FD-F54D-B179-BB30E2AB3C8B}">
      <dgm:prSet/>
      <dgm:spPr/>
      <dgm:t>
        <a:bodyPr/>
        <a:lstStyle/>
        <a:p>
          <a:endParaRPr lang="en-US"/>
        </a:p>
      </dgm:t>
    </dgm:pt>
    <dgm:pt modelId="{A191B976-FBE5-7048-966C-FF479BDF095A}">
      <dgm:prSet custT="1"/>
      <dgm:spPr>
        <a:ln>
          <a:solidFill>
            <a:srgbClr val="009900"/>
          </a:solidFill>
        </a:ln>
      </dgm:spPr>
      <dgm:t>
        <a:bodyPr/>
        <a:lstStyle/>
        <a:p>
          <a:r>
            <a:rPr lang="en-US" sz="1400" b="1" dirty="0"/>
            <a:t>Track progress</a:t>
          </a:r>
        </a:p>
      </dgm:t>
    </dgm:pt>
    <dgm:pt modelId="{1CBCAF11-9491-0E4C-8F3D-4074116F0343}" type="sibTrans" cxnId="{13D2D140-421B-BB4A-B1FB-43C86E6156B0}">
      <dgm:prSet/>
      <dgm:spPr/>
      <dgm:t>
        <a:bodyPr/>
        <a:lstStyle/>
        <a:p>
          <a:endParaRPr lang="en-US"/>
        </a:p>
      </dgm:t>
    </dgm:pt>
    <dgm:pt modelId="{2374A331-1DB2-A942-AF97-16F44417FE87}" type="parTrans" cxnId="{13D2D140-421B-BB4A-B1FB-43C86E6156B0}">
      <dgm:prSet/>
      <dgm:spPr/>
      <dgm:t>
        <a:bodyPr/>
        <a:lstStyle/>
        <a:p>
          <a:endParaRPr lang="en-US"/>
        </a:p>
      </dgm:t>
    </dgm:pt>
    <dgm:pt modelId="{03D03BC8-D41B-104B-B62F-14AA77C7931D}">
      <dgm:prSet phldrT="[Text]" custT="1"/>
      <dgm:spPr>
        <a:solidFill>
          <a:srgbClr val="0000FF"/>
        </a:solidFill>
      </dgm:spPr>
      <dgm:t>
        <a:bodyPr/>
        <a:lstStyle/>
        <a:p>
          <a:r>
            <a:rPr lang="en-US" sz="1200" dirty="0"/>
            <a:t>AGES </a:t>
          </a:r>
          <a:r>
            <a:rPr lang="en-US" sz="1400" dirty="0"/>
            <a:t>14-15-16-17-18</a:t>
          </a:r>
          <a:endParaRPr lang="en-US" sz="1200" dirty="0"/>
        </a:p>
      </dgm:t>
    </dgm:pt>
    <dgm:pt modelId="{B38E68B4-1A03-D145-84AC-71501C72A86B}" type="sibTrans" cxnId="{9082D290-84BA-F04A-94A1-F2AC2A0EAAB7}">
      <dgm:prSet/>
      <dgm:spPr>
        <a:ln>
          <a:solidFill>
            <a:srgbClr val="009900"/>
          </a:solidFill>
        </a:ln>
      </dgm:spPr>
      <dgm:t>
        <a:bodyPr/>
        <a:lstStyle/>
        <a:p>
          <a:endParaRPr lang="en-US" dirty="0"/>
        </a:p>
      </dgm:t>
    </dgm:pt>
    <dgm:pt modelId="{15156D07-5DE2-7149-97E0-DA4A3E77FC78}" type="parTrans" cxnId="{9082D290-84BA-F04A-94A1-F2AC2A0EAAB7}">
      <dgm:prSet/>
      <dgm:spPr/>
      <dgm:t>
        <a:bodyPr/>
        <a:lstStyle/>
        <a:p>
          <a:endParaRPr lang="en-US"/>
        </a:p>
      </dgm:t>
    </dgm:pt>
    <dgm:pt modelId="{550C13F2-27B9-E649-870F-32816F90D467}">
      <dgm:prSet custT="1"/>
      <dgm:spPr>
        <a:solidFill>
          <a:srgbClr val="FFFFFF"/>
        </a:solidFill>
        <a:ln>
          <a:solidFill>
            <a:srgbClr val="009900"/>
          </a:solidFill>
        </a:ln>
      </dgm:spPr>
      <dgm:t>
        <a:bodyPr/>
        <a:lstStyle/>
        <a:p>
          <a:r>
            <a:rPr lang="en-US" sz="1400" b="1" dirty="0"/>
            <a:t>Discuss Transition Policy</a:t>
          </a:r>
        </a:p>
      </dgm:t>
    </dgm:pt>
    <dgm:pt modelId="{7CFB8A0C-CC8F-6448-ABCB-9743CE9790B8}" type="sibTrans" cxnId="{6DC63AFE-3567-3F49-8BF1-4E31221ACC00}">
      <dgm:prSet/>
      <dgm:spPr/>
      <dgm:t>
        <a:bodyPr/>
        <a:lstStyle/>
        <a:p>
          <a:endParaRPr lang="en-US"/>
        </a:p>
      </dgm:t>
    </dgm:pt>
    <dgm:pt modelId="{9D6BCD12-A15E-0E45-AA79-E81588A7417C}" type="parTrans" cxnId="{6DC63AFE-3567-3F49-8BF1-4E31221ACC00}">
      <dgm:prSet/>
      <dgm:spPr/>
      <dgm:t>
        <a:bodyPr/>
        <a:lstStyle/>
        <a:p>
          <a:endParaRPr lang="en-US"/>
        </a:p>
      </dgm:t>
    </dgm:pt>
    <dgm:pt modelId="{C9384170-855C-E443-BF92-5EBC82D29485}" type="pres">
      <dgm:prSet presAssocID="{FB81361C-D360-9547-8D3F-86DF587ADF4E}" presName="Name0" presStyleCnt="0">
        <dgm:presLayoutVars>
          <dgm:dir/>
          <dgm:animLvl val="lvl"/>
          <dgm:resizeHandles val="exact"/>
        </dgm:presLayoutVars>
      </dgm:prSet>
      <dgm:spPr/>
      <dgm:t>
        <a:bodyPr/>
        <a:lstStyle/>
        <a:p>
          <a:endParaRPr lang="en-US"/>
        </a:p>
      </dgm:t>
    </dgm:pt>
    <dgm:pt modelId="{0E6C01EF-4AC3-5549-AD5D-09192626B520}" type="pres">
      <dgm:prSet presAssocID="{FB81361C-D360-9547-8D3F-86DF587ADF4E}" presName="tSp" presStyleCnt="0"/>
      <dgm:spPr/>
    </dgm:pt>
    <dgm:pt modelId="{F1B1A409-1480-5E4A-A7E3-3DACCBFCCB2A}" type="pres">
      <dgm:prSet presAssocID="{FB81361C-D360-9547-8D3F-86DF587ADF4E}" presName="bSp" presStyleCnt="0"/>
      <dgm:spPr/>
    </dgm:pt>
    <dgm:pt modelId="{1B2012BC-1A75-674D-920D-D80307F24BE4}" type="pres">
      <dgm:prSet presAssocID="{FB81361C-D360-9547-8D3F-86DF587ADF4E}" presName="process" presStyleCnt="0"/>
      <dgm:spPr/>
    </dgm:pt>
    <dgm:pt modelId="{A5C9A5DD-CD5E-FB4C-A233-A58E5C9E9BFB}" type="pres">
      <dgm:prSet presAssocID="{7C688E7B-FF6D-8F44-99FE-318874785935}" presName="composite1" presStyleCnt="0"/>
      <dgm:spPr/>
    </dgm:pt>
    <dgm:pt modelId="{6839438A-0259-4F41-B73D-363C582D9B54}" type="pres">
      <dgm:prSet presAssocID="{7C688E7B-FF6D-8F44-99FE-318874785935}" presName="dummyNode1" presStyleLbl="node1" presStyleIdx="0" presStyleCnt="6"/>
      <dgm:spPr/>
    </dgm:pt>
    <dgm:pt modelId="{C0EB5B73-2972-C94B-9F36-33F14CDF25C4}" type="pres">
      <dgm:prSet presAssocID="{7C688E7B-FF6D-8F44-99FE-318874785935}" presName="childNode1" presStyleLbl="bgAcc1" presStyleIdx="0" presStyleCnt="6" custLinFactNeighborY="-2163">
        <dgm:presLayoutVars>
          <dgm:bulletEnabled val="1"/>
        </dgm:presLayoutVars>
      </dgm:prSet>
      <dgm:spPr/>
      <dgm:t>
        <a:bodyPr/>
        <a:lstStyle/>
        <a:p>
          <a:endParaRPr lang="en-US"/>
        </a:p>
      </dgm:t>
    </dgm:pt>
    <dgm:pt modelId="{626061A1-1AC1-4740-9D24-F65C384A574C}" type="pres">
      <dgm:prSet presAssocID="{7C688E7B-FF6D-8F44-99FE-318874785935}" presName="childNode1tx" presStyleLbl="bgAcc1" presStyleIdx="0" presStyleCnt="6">
        <dgm:presLayoutVars>
          <dgm:bulletEnabled val="1"/>
        </dgm:presLayoutVars>
      </dgm:prSet>
      <dgm:spPr/>
      <dgm:t>
        <a:bodyPr/>
        <a:lstStyle/>
        <a:p>
          <a:endParaRPr lang="en-US"/>
        </a:p>
      </dgm:t>
    </dgm:pt>
    <dgm:pt modelId="{352C215E-A561-964D-870F-EBEC2E20F1DA}" type="pres">
      <dgm:prSet presAssocID="{7C688E7B-FF6D-8F44-99FE-318874785935}" presName="parentNode1" presStyleLbl="node1" presStyleIdx="0" presStyleCnt="6">
        <dgm:presLayoutVars>
          <dgm:chMax val="1"/>
          <dgm:bulletEnabled val="1"/>
        </dgm:presLayoutVars>
      </dgm:prSet>
      <dgm:spPr/>
      <dgm:t>
        <a:bodyPr/>
        <a:lstStyle/>
        <a:p>
          <a:endParaRPr lang="en-US"/>
        </a:p>
      </dgm:t>
    </dgm:pt>
    <dgm:pt modelId="{AC1CF61E-AD1B-CF4E-8017-BEFFD259FE54}" type="pres">
      <dgm:prSet presAssocID="{7C688E7B-FF6D-8F44-99FE-318874785935}" presName="connSite1" presStyleCnt="0"/>
      <dgm:spPr/>
    </dgm:pt>
    <dgm:pt modelId="{6560C240-D6A1-0442-8C5C-67DE9830F751}" type="pres">
      <dgm:prSet presAssocID="{580E47EE-DF9D-E140-A284-BFEA18D044F9}" presName="Name9" presStyleLbl="sibTrans2D1" presStyleIdx="0" presStyleCnt="5"/>
      <dgm:spPr/>
      <dgm:t>
        <a:bodyPr/>
        <a:lstStyle/>
        <a:p>
          <a:endParaRPr lang="en-US"/>
        </a:p>
      </dgm:t>
    </dgm:pt>
    <dgm:pt modelId="{E0F3B48B-93B6-EC42-8466-99C3982C0DB2}" type="pres">
      <dgm:prSet presAssocID="{03D03BC8-D41B-104B-B62F-14AA77C7931D}" presName="composite2" presStyleCnt="0"/>
      <dgm:spPr/>
    </dgm:pt>
    <dgm:pt modelId="{B56BB3DD-7856-3B4B-BF64-1604B07EB255}" type="pres">
      <dgm:prSet presAssocID="{03D03BC8-D41B-104B-B62F-14AA77C7931D}" presName="dummyNode2" presStyleLbl="node1" presStyleIdx="0" presStyleCnt="6"/>
      <dgm:spPr/>
    </dgm:pt>
    <dgm:pt modelId="{BA983716-831E-B54F-83B3-2EE8E8E34C94}" type="pres">
      <dgm:prSet presAssocID="{03D03BC8-D41B-104B-B62F-14AA77C7931D}" presName="childNode2" presStyleLbl="bgAcc1" presStyleIdx="1" presStyleCnt="6">
        <dgm:presLayoutVars>
          <dgm:bulletEnabled val="1"/>
        </dgm:presLayoutVars>
      </dgm:prSet>
      <dgm:spPr/>
      <dgm:t>
        <a:bodyPr/>
        <a:lstStyle/>
        <a:p>
          <a:endParaRPr lang="en-US"/>
        </a:p>
      </dgm:t>
    </dgm:pt>
    <dgm:pt modelId="{1781819A-22B4-284B-9F39-FEB960ED6E93}" type="pres">
      <dgm:prSet presAssocID="{03D03BC8-D41B-104B-B62F-14AA77C7931D}" presName="childNode2tx" presStyleLbl="bgAcc1" presStyleIdx="1" presStyleCnt="6">
        <dgm:presLayoutVars>
          <dgm:bulletEnabled val="1"/>
        </dgm:presLayoutVars>
      </dgm:prSet>
      <dgm:spPr/>
      <dgm:t>
        <a:bodyPr/>
        <a:lstStyle/>
        <a:p>
          <a:endParaRPr lang="en-US"/>
        </a:p>
      </dgm:t>
    </dgm:pt>
    <dgm:pt modelId="{DDF71B64-5AB7-AB4A-8C17-733FB079EBED}" type="pres">
      <dgm:prSet presAssocID="{03D03BC8-D41B-104B-B62F-14AA77C7931D}" presName="parentNode2" presStyleLbl="node1" presStyleIdx="1" presStyleCnt="6">
        <dgm:presLayoutVars>
          <dgm:chMax val="0"/>
          <dgm:bulletEnabled val="1"/>
        </dgm:presLayoutVars>
      </dgm:prSet>
      <dgm:spPr/>
      <dgm:t>
        <a:bodyPr/>
        <a:lstStyle/>
        <a:p>
          <a:endParaRPr lang="en-US"/>
        </a:p>
      </dgm:t>
    </dgm:pt>
    <dgm:pt modelId="{8BA1B54B-5A51-7C46-B17A-54B6AB98FC69}" type="pres">
      <dgm:prSet presAssocID="{03D03BC8-D41B-104B-B62F-14AA77C7931D}" presName="connSite2" presStyleCnt="0"/>
      <dgm:spPr/>
    </dgm:pt>
    <dgm:pt modelId="{324A06AB-E3DE-084B-A42C-73F1A20C0161}" type="pres">
      <dgm:prSet presAssocID="{B38E68B4-1A03-D145-84AC-71501C72A86B}" presName="Name18" presStyleLbl="sibTrans2D1" presStyleIdx="1" presStyleCnt="5"/>
      <dgm:spPr/>
      <dgm:t>
        <a:bodyPr/>
        <a:lstStyle/>
        <a:p>
          <a:endParaRPr lang="en-US"/>
        </a:p>
      </dgm:t>
    </dgm:pt>
    <dgm:pt modelId="{0FF6D927-3BEC-1A44-A708-F5CF8ED8B31E}" type="pres">
      <dgm:prSet presAssocID="{751F97EB-DCD9-CD46-908E-3CD52E10E25D}" presName="composite1" presStyleCnt="0"/>
      <dgm:spPr/>
    </dgm:pt>
    <dgm:pt modelId="{69340035-7DCD-B34E-8102-71CF8FDCD8D1}" type="pres">
      <dgm:prSet presAssocID="{751F97EB-DCD9-CD46-908E-3CD52E10E25D}" presName="dummyNode1" presStyleLbl="node1" presStyleIdx="1" presStyleCnt="6"/>
      <dgm:spPr/>
    </dgm:pt>
    <dgm:pt modelId="{65C3250A-F120-FE4A-9F96-75EF5B0BC121}" type="pres">
      <dgm:prSet presAssocID="{751F97EB-DCD9-CD46-908E-3CD52E10E25D}" presName="childNode1" presStyleLbl="bgAcc1" presStyleIdx="2" presStyleCnt="6">
        <dgm:presLayoutVars>
          <dgm:bulletEnabled val="1"/>
        </dgm:presLayoutVars>
      </dgm:prSet>
      <dgm:spPr/>
      <dgm:t>
        <a:bodyPr/>
        <a:lstStyle/>
        <a:p>
          <a:endParaRPr lang="en-US"/>
        </a:p>
      </dgm:t>
    </dgm:pt>
    <dgm:pt modelId="{C73D3763-558B-C640-B280-3C0C76E4A1AD}" type="pres">
      <dgm:prSet presAssocID="{751F97EB-DCD9-CD46-908E-3CD52E10E25D}" presName="childNode1tx" presStyleLbl="bgAcc1" presStyleIdx="2" presStyleCnt="6">
        <dgm:presLayoutVars>
          <dgm:bulletEnabled val="1"/>
        </dgm:presLayoutVars>
      </dgm:prSet>
      <dgm:spPr/>
      <dgm:t>
        <a:bodyPr/>
        <a:lstStyle/>
        <a:p>
          <a:endParaRPr lang="en-US"/>
        </a:p>
      </dgm:t>
    </dgm:pt>
    <dgm:pt modelId="{3347E165-B1F1-C444-ABEB-30AC1D0ADF06}" type="pres">
      <dgm:prSet presAssocID="{751F97EB-DCD9-CD46-908E-3CD52E10E25D}" presName="parentNode1" presStyleLbl="node1" presStyleIdx="2" presStyleCnt="6">
        <dgm:presLayoutVars>
          <dgm:chMax val="1"/>
          <dgm:bulletEnabled val="1"/>
        </dgm:presLayoutVars>
      </dgm:prSet>
      <dgm:spPr/>
      <dgm:t>
        <a:bodyPr/>
        <a:lstStyle/>
        <a:p>
          <a:endParaRPr lang="en-US"/>
        </a:p>
      </dgm:t>
    </dgm:pt>
    <dgm:pt modelId="{C9F464EC-AC3D-634F-9A96-7B1D43FC6D8F}" type="pres">
      <dgm:prSet presAssocID="{751F97EB-DCD9-CD46-908E-3CD52E10E25D}" presName="connSite1" presStyleCnt="0"/>
      <dgm:spPr/>
    </dgm:pt>
    <dgm:pt modelId="{17324CDA-1792-6048-90B4-622944BFD607}" type="pres">
      <dgm:prSet presAssocID="{1D7DE666-792F-3647-AD77-284830124179}" presName="Name9" presStyleLbl="sibTrans2D1" presStyleIdx="2" presStyleCnt="5" custLinFactNeighborX="3982" custLinFactNeighborY="-7155"/>
      <dgm:spPr/>
      <dgm:t>
        <a:bodyPr/>
        <a:lstStyle/>
        <a:p>
          <a:endParaRPr lang="en-US"/>
        </a:p>
      </dgm:t>
    </dgm:pt>
    <dgm:pt modelId="{B2323799-6E84-DF45-AC5F-1E7D4B4296B2}" type="pres">
      <dgm:prSet presAssocID="{1D35EFAC-213A-704F-B48C-1C8EACCF6DCD}" presName="composite2" presStyleCnt="0"/>
      <dgm:spPr/>
    </dgm:pt>
    <dgm:pt modelId="{F0C60C4E-0139-AA41-B5D0-0A4F40F699BF}" type="pres">
      <dgm:prSet presAssocID="{1D35EFAC-213A-704F-B48C-1C8EACCF6DCD}" presName="dummyNode2" presStyleLbl="node1" presStyleIdx="2" presStyleCnt="6"/>
      <dgm:spPr/>
    </dgm:pt>
    <dgm:pt modelId="{76B67862-4C1A-C144-AD4D-65214843FBA7}" type="pres">
      <dgm:prSet presAssocID="{1D35EFAC-213A-704F-B48C-1C8EACCF6DCD}" presName="childNode2" presStyleLbl="bgAcc1" presStyleIdx="3" presStyleCnt="6">
        <dgm:presLayoutVars>
          <dgm:bulletEnabled val="1"/>
        </dgm:presLayoutVars>
      </dgm:prSet>
      <dgm:spPr/>
      <dgm:t>
        <a:bodyPr/>
        <a:lstStyle/>
        <a:p>
          <a:endParaRPr lang="en-US"/>
        </a:p>
      </dgm:t>
    </dgm:pt>
    <dgm:pt modelId="{C3B6D27E-8D34-3F4B-8E2B-96DB55A7B2AC}" type="pres">
      <dgm:prSet presAssocID="{1D35EFAC-213A-704F-B48C-1C8EACCF6DCD}" presName="childNode2tx" presStyleLbl="bgAcc1" presStyleIdx="3" presStyleCnt="6">
        <dgm:presLayoutVars>
          <dgm:bulletEnabled val="1"/>
        </dgm:presLayoutVars>
      </dgm:prSet>
      <dgm:spPr/>
      <dgm:t>
        <a:bodyPr/>
        <a:lstStyle/>
        <a:p>
          <a:endParaRPr lang="en-US"/>
        </a:p>
      </dgm:t>
    </dgm:pt>
    <dgm:pt modelId="{250A9476-AC48-7F46-AA20-FFB313F2657D}" type="pres">
      <dgm:prSet presAssocID="{1D35EFAC-213A-704F-B48C-1C8EACCF6DCD}" presName="parentNode2" presStyleLbl="node1" presStyleIdx="3" presStyleCnt="6">
        <dgm:presLayoutVars>
          <dgm:chMax val="0"/>
          <dgm:bulletEnabled val="1"/>
        </dgm:presLayoutVars>
      </dgm:prSet>
      <dgm:spPr/>
      <dgm:t>
        <a:bodyPr/>
        <a:lstStyle/>
        <a:p>
          <a:endParaRPr lang="en-US"/>
        </a:p>
      </dgm:t>
    </dgm:pt>
    <dgm:pt modelId="{7BD65814-BCF5-6F4A-829B-ECD3B2335793}" type="pres">
      <dgm:prSet presAssocID="{1D35EFAC-213A-704F-B48C-1C8EACCF6DCD}" presName="connSite2" presStyleCnt="0"/>
      <dgm:spPr/>
    </dgm:pt>
    <dgm:pt modelId="{03179824-9C97-F040-984B-CED7AB3A925C}" type="pres">
      <dgm:prSet presAssocID="{2E1293C2-90A0-D740-9C71-EF6F023B6CF3}" presName="Name18" presStyleLbl="sibTrans2D1" presStyleIdx="3" presStyleCnt="5"/>
      <dgm:spPr/>
      <dgm:t>
        <a:bodyPr/>
        <a:lstStyle/>
        <a:p>
          <a:endParaRPr lang="en-US"/>
        </a:p>
      </dgm:t>
    </dgm:pt>
    <dgm:pt modelId="{CCB46132-1211-5B4E-AEE3-0F3BF8AB119B}" type="pres">
      <dgm:prSet presAssocID="{4F8FC918-A122-8848-8E8F-B808B65E9AAF}" presName="composite1" presStyleCnt="0"/>
      <dgm:spPr/>
    </dgm:pt>
    <dgm:pt modelId="{02C270A0-DFA7-164E-AEC3-C3E6C1F34CFB}" type="pres">
      <dgm:prSet presAssocID="{4F8FC918-A122-8848-8E8F-B808B65E9AAF}" presName="dummyNode1" presStyleLbl="node1" presStyleIdx="3" presStyleCnt="6"/>
      <dgm:spPr/>
    </dgm:pt>
    <dgm:pt modelId="{10EF4966-3141-CA49-9E4B-05C07F6A6C51}" type="pres">
      <dgm:prSet presAssocID="{4F8FC918-A122-8848-8E8F-B808B65E9AAF}" presName="childNode1" presStyleLbl="bgAcc1" presStyleIdx="4" presStyleCnt="6" custScaleX="118359">
        <dgm:presLayoutVars>
          <dgm:bulletEnabled val="1"/>
        </dgm:presLayoutVars>
      </dgm:prSet>
      <dgm:spPr/>
      <dgm:t>
        <a:bodyPr/>
        <a:lstStyle/>
        <a:p>
          <a:endParaRPr lang="en-US"/>
        </a:p>
      </dgm:t>
    </dgm:pt>
    <dgm:pt modelId="{82C07F2D-5F9B-DF46-9204-69367E8281CC}" type="pres">
      <dgm:prSet presAssocID="{4F8FC918-A122-8848-8E8F-B808B65E9AAF}" presName="childNode1tx" presStyleLbl="bgAcc1" presStyleIdx="4" presStyleCnt="6">
        <dgm:presLayoutVars>
          <dgm:bulletEnabled val="1"/>
        </dgm:presLayoutVars>
      </dgm:prSet>
      <dgm:spPr/>
      <dgm:t>
        <a:bodyPr/>
        <a:lstStyle/>
        <a:p>
          <a:endParaRPr lang="en-US"/>
        </a:p>
      </dgm:t>
    </dgm:pt>
    <dgm:pt modelId="{24B460C6-3B39-5D4F-A776-1213AEE79F99}" type="pres">
      <dgm:prSet presAssocID="{4F8FC918-A122-8848-8E8F-B808B65E9AAF}" presName="parentNode1" presStyleLbl="node1" presStyleIdx="4" presStyleCnt="6">
        <dgm:presLayoutVars>
          <dgm:chMax val="1"/>
          <dgm:bulletEnabled val="1"/>
        </dgm:presLayoutVars>
      </dgm:prSet>
      <dgm:spPr/>
      <dgm:t>
        <a:bodyPr/>
        <a:lstStyle/>
        <a:p>
          <a:endParaRPr lang="en-US"/>
        </a:p>
      </dgm:t>
    </dgm:pt>
    <dgm:pt modelId="{59B6FE74-524A-D243-918B-1D0144638F40}" type="pres">
      <dgm:prSet presAssocID="{4F8FC918-A122-8848-8E8F-B808B65E9AAF}" presName="connSite1" presStyleCnt="0"/>
      <dgm:spPr/>
    </dgm:pt>
    <dgm:pt modelId="{752449E0-B902-A840-87C0-216BDA0AA86D}" type="pres">
      <dgm:prSet presAssocID="{94467730-4FE7-9340-A6AC-AAC6CF8A12BF}" presName="Name9" presStyleLbl="sibTrans2D1" presStyleIdx="4" presStyleCnt="5"/>
      <dgm:spPr/>
      <dgm:t>
        <a:bodyPr/>
        <a:lstStyle/>
        <a:p>
          <a:endParaRPr lang="en-US"/>
        </a:p>
      </dgm:t>
    </dgm:pt>
    <dgm:pt modelId="{92DF88F3-977B-7549-BDF2-79647C8442CB}" type="pres">
      <dgm:prSet presAssocID="{AC5594AC-6852-134F-97F9-15A3BE3B3595}" presName="composite2" presStyleCnt="0"/>
      <dgm:spPr/>
    </dgm:pt>
    <dgm:pt modelId="{7C2AAD45-5438-C847-A314-F1C6D6186240}" type="pres">
      <dgm:prSet presAssocID="{AC5594AC-6852-134F-97F9-15A3BE3B3595}" presName="dummyNode2" presStyleLbl="node1" presStyleIdx="4" presStyleCnt="6"/>
      <dgm:spPr/>
    </dgm:pt>
    <dgm:pt modelId="{F234ABA2-A23D-0B48-9A83-F6CC5A9DDC46}" type="pres">
      <dgm:prSet presAssocID="{AC5594AC-6852-134F-97F9-15A3BE3B3595}" presName="childNode2" presStyleLbl="bgAcc1" presStyleIdx="5" presStyleCnt="6" custScaleX="109922">
        <dgm:presLayoutVars>
          <dgm:bulletEnabled val="1"/>
        </dgm:presLayoutVars>
      </dgm:prSet>
      <dgm:spPr/>
      <dgm:t>
        <a:bodyPr/>
        <a:lstStyle/>
        <a:p>
          <a:endParaRPr lang="en-US"/>
        </a:p>
      </dgm:t>
    </dgm:pt>
    <dgm:pt modelId="{C81FDAE0-CAEF-584C-A8C4-B367B44A94B6}" type="pres">
      <dgm:prSet presAssocID="{AC5594AC-6852-134F-97F9-15A3BE3B3595}" presName="childNode2tx" presStyleLbl="bgAcc1" presStyleIdx="5" presStyleCnt="6">
        <dgm:presLayoutVars>
          <dgm:bulletEnabled val="1"/>
        </dgm:presLayoutVars>
      </dgm:prSet>
      <dgm:spPr/>
      <dgm:t>
        <a:bodyPr/>
        <a:lstStyle/>
        <a:p>
          <a:endParaRPr lang="en-US"/>
        </a:p>
      </dgm:t>
    </dgm:pt>
    <dgm:pt modelId="{31BF0B8D-BC02-E34E-B18D-5AED3944AA6E}" type="pres">
      <dgm:prSet presAssocID="{AC5594AC-6852-134F-97F9-15A3BE3B3595}" presName="parentNode2" presStyleLbl="node1" presStyleIdx="5" presStyleCnt="6" custScaleX="114197" custScaleY="151721" custLinFactNeighborX="-1003" custLinFactNeighborY="-41314">
        <dgm:presLayoutVars>
          <dgm:chMax val="0"/>
          <dgm:bulletEnabled val="1"/>
        </dgm:presLayoutVars>
      </dgm:prSet>
      <dgm:spPr/>
      <dgm:t>
        <a:bodyPr/>
        <a:lstStyle/>
        <a:p>
          <a:endParaRPr lang="en-US"/>
        </a:p>
      </dgm:t>
    </dgm:pt>
    <dgm:pt modelId="{E6739274-B94C-2542-90EC-45A640965ED5}" type="pres">
      <dgm:prSet presAssocID="{AC5594AC-6852-134F-97F9-15A3BE3B3595}" presName="connSite2" presStyleCnt="0"/>
      <dgm:spPr/>
    </dgm:pt>
  </dgm:ptLst>
  <dgm:cxnLst>
    <dgm:cxn modelId="{CC15BEDB-E00A-4FEE-BAF8-0901A97DD60E}" type="presOf" srcId="{7C0674A9-C1B8-3942-A0CA-4A01BEA4FAF2}" destId="{C73D3763-558B-C640-B280-3C0C76E4A1AD}" srcOrd="1" destOrd="0" presId="urn:microsoft.com/office/officeart/2005/8/layout/hProcess4"/>
    <dgm:cxn modelId="{0E76F492-9C57-4A6F-A429-1E42798EF9DD}" type="presOf" srcId="{2E1293C2-90A0-D740-9C71-EF6F023B6CF3}" destId="{03179824-9C97-F040-984B-CED7AB3A925C}" srcOrd="0" destOrd="0" presId="urn:microsoft.com/office/officeart/2005/8/layout/hProcess4"/>
    <dgm:cxn modelId="{298C09F6-6F68-4866-8DDD-01FCE34D402D}" type="presOf" srcId="{1D7DE666-792F-3647-AD77-284830124179}" destId="{17324CDA-1792-6048-90B4-622944BFD607}" srcOrd="0" destOrd="0" presId="urn:microsoft.com/office/officeart/2005/8/layout/hProcess4"/>
    <dgm:cxn modelId="{337989F2-1CE5-40CB-BA59-54912EDA6E3C}" type="presOf" srcId="{751F97EB-DCD9-CD46-908E-3CD52E10E25D}" destId="{3347E165-B1F1-C444-ABEB-30AC1D0ADF06}" srcOrd="0" destOrd="0" presId="urn:microsoft.com/office/officeart/2005/8/layout/hProcess4"/>
    <dgm:cxn modelId="{BE52208F-AE17-41A6-A7C4-62E3C82E89B9}" type="presOf" srcId="{A191B976-FBE5-7048-966C-FF479BDF095A}" destId="{BA983716-831E-B54F-83B3-2EE8E8E34C94}" srcOrd="0" destOrd="0" presId="urn:microsoft.com/office/officeart/2005/8/layout/hProcess4"/>
    <dgm:cxn modelId="{F9FD3616-9C93-4706-BF5B-B75C1299FA12}" type="presOf" srcId="{AC5594AC-6852-134F-97F9-15A3BE3B3595}" destId="{31BF0B8D-BC02-E34E-B18D-5AED3944AA6E}" srcOrd="0" destOrd="0" presId="urn:microsoft.com/office/officeart/2005/8/layout/hProcess4"/>
    <dgm:cxn modelId="{A03EE05B-C54C-2F4F-8A97-F104706F2D8B}" srcId="{FB81361C-D360-9547-8D3F-86DF587ADF4E}" destId="{751F97EB-DCD9-CD46-908E-3CD52E10E25D}" srcOrd="2" destOrd="0" parTransId="{17F09029-EC93-7343-84BB-DD6260BBCEFF}" sibTransId="{1D7DE666-792F-3647-AD77-284830124179}"/>
    <dgm:cxn modelId="{7E21F5F4-A7E4-4603-9548-C9055177D6DC}" type="presOf" srcId="{1D35EFAC-213A-704F-B48C-1C8EACCF6DCD}" destId="{250A9476-AC48-7F46-AA20-FFB313F2657D}" srcOrd="0" destOrd="0" presId="urn:microsoft.com/office/officeart/2005/8/layout/hProcess4"/>
    <dgm:cxn modelId="{C369AED0-CDF9-41A1-935D-38D2FAFEE532}" type="presOf" srcId="{4F8FC918-A122-8848-8E8F-B808B65E9AAF}" destId="{24B460C6-3B39-5D4F-A776-1213AEE79F99}" srcOrd="0" destOrd="0" presId="urn:microsoft.com/office/officeart/2005/8/layout/hProcess4"/>
    <dgm:cxn modelId="{739B9AE5-0D5E-B24A-97D6-6B86A2BD767F}" srcId="{4F8FC918-A122-8848-8E8F-B808B65E9AAF}" destId="{86FB2A1B-2ED0-2A44-BF10-C8E3792A3393}" srcOrd="0" destOrd="0" parTransId="{8BA1C7C8-5917-1D4D-8CBF-130A9B76C40E}" sibTransId="{FDB7AE65-61E7-4E46-9EBC-2EEC443A0444}"/>
    <dgm:cxn modelId="{26E201A2-D88D-7D4E-8F5B-05ADE50781C4}" srcId="{FB81361C-D360-9547-8D3F-86DF587ADF4E}" destId="{7C688E7B-FF6D-8F44-99FE-318874785935}" srcOrd="0" destOrd="0" parTransId="{A04F7A87-5B0D-464A-AF69-DEC1F857F087}" sibTransId="{580E47EE-DF9D-E140-A284-BFEA18D044F9}"/>
    <dgm:cxn modelId="{70E763F6-8425-4BE3-866E-A9E59D7872A1}" type="presOf" srcId="{550C13F2-27B9-E649-870F-32816F90D467}" destId="{626061A1-1AC1-4740-9D24-F65C384A574C}" srcOrd="1" destOrd="0" presId="urn:microsoft.com/office/officeart/2005/8/layout/hProcess4"/>
    <dgm:cxn modelId="{491451ED-D33A-400A-ABDF-8BE1C83F670F}" type="presOf" srcId="{580E47EE-DF9D-E140-A284-BFEA18D044F9}" destId="{6560C240-D6A1-0442-8C5C-67DE9830F751}" srcOrd="0" destOrd="0" presId="urn:microsoft.com/office/officeart/2005/8/layout/hProcess4"/>
    <dgm:cxn modelId="{E89CD391-65D1-4702-AA9D-771C5FFDB91B}" type="presOf" srcId="{7C688E7B-FF6D-8F44-99FE-318874785935}" destId="{352C215E-A561-964D-870F-EBEC2E20F1DA}" srcOrd="0" destOrd="0" presId="urn:microsoft.com/office/officeart/2005/8/layout/hProcess4"/>
    <dgm:cxn modelId="{4C5CDF14-A236-4EBA-9E01-28E03CF11811}" type="presOf" srcId="{550C13F2-27B9-E649-870F-32816F90D467}" destId="{C0EB5B73-2972-C94B-9F36-33F14CDF25C4}" srcOrd="0" destOrd="0" presId="urn:microsoft.com/office/officeart/2005/8/layout/hProcess4"/>
    <dgm:cxn modelId="{13D2D140-421B-BB4A-B1FB-43C86E6156B0}" srcId="{03D03BC8-D41B-104B-B62F-14AA77C7931D}" destId="{A191B976-FBE5-7048-966C-FF479BDF095A}" srcOrd="0" destOrd="0" parTransId="{2374A331-1DB2-A942-AF97-16F44417FE87}" sibTransId="{1CBCAF11-9491-0E4C-8F3D-4074116F0343}"/>
    <dgm:cxn modelId="{81A4F82E-8EF8-4E7A-9FE7-F5C297D70714}" type="presOf" srcId="{86FB2A1B-2ED0-2A44-BF10-C8E3792A3393}" destId="{10EF4966-3141-CA49-9E4B-05C07F6A6C51}" srcOrd="0" destOrd="0" presId="urn:microsoft.com/office/officeart/2005/8/layout/hProcess4"/>
    <dgm:cxn modelId="{7DFF1E1E-43C9-4C43-AA35-32706EA522D6}" type="presOf" srcId="{D6A6CE0A-F2BC-8142-B92E-01D7896EF35D}" destId="{C81FDAE0-CAEF-584C-A8C4-B367B44A94B6}" srcOrd="1" destOrd="0" presId="urn:microsoft.com/office/officeart/2005/8/layout/hProcess4"/>
    <dgm:cxn modelId="{53FC82E6-3D7E-8B4B-ACAC-7CCA4266CB50}" srcId="{1D35EFAC-213A-704F-B48C-1C8EACCF6DCD}" destId="{7B304FB8-E030-B649-B829-1B068263A471}" srcOrd="0" destOrd="0" parTransId="{C259DDC5-2E1B-8045-9732-99FC52AA6928}" sibTransId="{86FDDA94-3CF1-DE4A-AC30-422EE424234A}"/>
    <dgm:cxn modelId="{63B95B03-67D6-4B4D-912B-CD1463914892}" type="presOf" srcId="{B38E68B4-1A03-D145-84AC-71501C72A86B}" destId="{324A06AB-E3DE-084B-A42C-73F1A20C0161}" srcOrd="0" destOrd="0" presId="urn:microsoft.com/office/officeart/2005/8/layout/hProcess4"/>
    <dgm:cxn modelId="{9082D290-84BA-F04A-94A1-F2AC2A0EAAB7}" srcId="{FB81361C-D360-9547-8D3F-86DF587ADF4E}" destId="{03D03BC8-D41B-104B-B62F-14AA77C7931D}" srcOrd="1" destOrd="0" parTransId="{15156D07-5DE2-7149-97E0-DA4A3E77FC78}" sibTransId="{B38E68B4-1A03-D145-84AC-71501C72A86B}"/>
    <dgm:cxn modelId="{FA15F473-4555-3D45-A206-63697609EB56}" srcId="{FB81361C-D360-9547-8D3F-86DF587ADF4E}" destId="{1D35EFAC-213A-704F-B48C-1C8EACCF6DCD}" srcOrd="3" destOrd="0" parTransId="{60DE3360-4C6A-9A4C-9218-D68C3C36F1F0}" sibTransId="{2E1293C2-90A0-D740-9C71-EF6F023B6CF3}"/>
    <dgm:cxn modelId="{E9010F0A-C488-4BC3-ADA7-1E6F1DDF87D3}" type="presOf" srcId="{94467730-4FE7-9340-A6AC-AAC6CF8A12BF}" destId="{752449E0-B902-A840-87C0-216BDA0AA86D}" srcOrd="0" destOrd="0" presId="urn:microsoft.com/office/officeart/2005/8/layout/hProcess4"/>
    <dgm:cxn modelId="{E8689430-04A5-4C0E-86F3-A43E2AEBAC2F}" type="presOf" srcId="{7B304FB8-E030-B649-B829-1B068263A471}" destId="{76B67862-4C1A-C144-AD4D-65214843FBA7}" srcOrd="0" destOrd="0" presId="urn:microsoft.com/office/officeart/2005/8/layout/hProcess4"/>
    <dgm:cxn modelId="{1B72E699-4C2A-2E41-AD04-3D91E4AE5C15}" srcId="{FB81361C-D360-9547-8D3F-86DF587ADF4E}" destId="{4F8FC918-A122-8848-8E8F-B808B65E9AAF}" srcOrd="4" destOrd="0" parTransId="{746E5B7F-47F5-1A46-8FBC-FE78731F70AD}" sibTransId="{94467730-4FE7-9340-A6AC-AAC6CF8A12BF}"/>
    <dgm:cxn modelId="{36BAD116-8CFA-6D4F-81CB-C784360BC6AB}" srcId="{FB81361C-D360-9547-8D3F-86DF587ADF4E}" destId="{AC5594AC-6852-134F-97F9-15A3BE3B3595}" srcOrd="5" destOrd="0" parTransId="{905F3F32-5ABB-714A-BF79-5297B6B670EE}" sibTransId="{11A55F48-3AEF-B647-8135-35A4BF3FB37C}"/>
    <dgm:cxn modelId="{462C06E9-0048-4046-9B3F-387F4BA5EF5E}" type="presOf" srcId="{7C0674A9-C1B8-3942-A0CA-4A01BEA4FAF2}" destId="{65C3250A-F120-FE4A-9F96-75EF5B0BC121}" srcOrd="0" destOrd="0" presId="urn:microsoft.com/office/officeart/2005/8/layout/hProcess4"/>
    <dgm:cxn modelId="{CCCC43D1-33BD-48CB-98A0-8D723A4BD399}" type="presOf" srcId="{03D03BC8-D41B-104B-B62F-14AA77C7931D}" destId="{DDF71B64-5AB7-AB4A-8C17-733FB079EBED}" srcOrd="0" destOrd="0" presId="urn:microsoft.com/office/officeart/2005/8/layout/hProcess4"/>
    <dgm:cxn modelId="{1C5CB94A-FEF2-4B29-9909-A8083522F605}" type="presOf" srcId="{A191B976-FBE5-7048-966C-FF479BDF095A}" destId="{1781819A-22B4-284B-9F39-FEB960ED6E93}" srcOrd="1" destOrd="0" presId="urn:microsoft.com/office/officeart/2005/8/layout/hProcess4"/>
    <dgm:cxn modelId="{BDD90648-112E-4E4B-8343-E46139C96DDD}" srcId="{751F97EB-DCD9-CD46-908E-3CD52E10E25D}" destId="{7C0674A9-C1B8-3942-A0CA-4A01BEA4FAF2}" srcOrd="0" destOrd="0" parTransId="{1AEA4C4C-98F5-9C42-AE32-1DA11A75481E}" sibTransId="{34C85B31-8A35-CE47-A97E-BC1466561F73}"/>
    <dgm:cxn modelId="{0BFDE38D-41AE-4BEF-A029-28CCF13587BA}" type="presOf" srcId="{FB81361C-D360-9547-8D3F-86DF587ADF4E}" destId="{C9384170-855C-E443-BF92-5EBC82D29485}" srcOrd="0" destOrd="0" presId="urn:microsoft.com/office/officeart/2005/8/layout/hProcess4"/>
    <dgm:cxn modelId="{6DC63AFE-3567-3F49-8BF1-4E31221ACC00}" srcId="{7C688E7B-FF6D-8F44-99FE-318874785935}" destId="{550C13F2-27B9-E649-870F-32816F90D467}" srcOrd="0" destOrd="0" parTransId="{9D6BCD12-A15E-0E45-AA79-E81588A7417C}" sibTransId="{7CFB8A0C-CC8F-6448-ABCB-9743CE9790B8}"/>
    <dgm:cxn modelId="{4686F08D-EE5A-485D-84CC-2F3F3DB1B96F}" type="presOf" srcId="{7B304FB8-E030-B649-B829-1B068263A471}" destId="{C3B6D27E-8D34-3F4B-8E2B-96DB55A7B2AC}" srcOrd="1" destOrd="0" presId="urn:microsoft.com/office/officeart/2005/8/layout/hProcess4"/>
    <dgm:cxn modelId="{29A7155B-20EE-4803-87D3-0BA4311DF18B}" type="presOf" srcId="{D6A6CE0A-F2BC-8142-B92E-01D7896EF35D}" destId="{F234ABA2-A23D-0B48-9A83-F6CC5A9DDC46}" srcOrd="0" destOrd="0" presId="urn:microsoft.com/office/officeart/2005/8/layout/hProcess4"/>
    <dgm:cxn modelId="{3C9F6D29-C5AF-4AA0-A2CD-51470E9A72EC}" type="presOf" srcId="{86FB2A1B-2ED0-2A44-BF10-C8E3792A3393}" destId="{82C07F2D-5F9B-DF46-9204-69367E8281CC}" srcOrd="1" destOrd="0" presId="urn:microsoft.com/office/officeart/2005/8/layout/hProcess4"/>
    <dgm:cxn modelId="{1C23BCE8-80FD-F54D-B179-BB30E2AB3C8B}" srcId="{AC5594AC-6852-134F-97F9-15A3BE3B3595}" destId="{D6A6CE0A-F2BC-8142-B92E-01D7896EF35D}" srcOrd="0" destOrd="0" parTransId="{2D974A14-8C64-964E-BF2E-7F2E16B5C206}" sibTransId="{2907E162-ACEF-EF4C-BA9F-10185FD18F60}"/>
    <dgm:cxn modelId="{B8EE8455-FDA4-4A18-9C63-7A2204599B01}" type="presParOf" srcId="{C9384170-855C-E443-BF92-5EBC82D29485}" destId="{0E6C01EF-4AC3-5549-AD5D-09192626B520}" srcOrd="0" destOrd="0" presId="urn:microsoft.com/office/officeart/2005/8/layout/hProcess4"/>
    <dgm:cxn modelId="{C4F2A939-27CA-4CD0-B7EE-DE53564322CC}" type="presParOf" srcId="{C9384170-855C-E443-BF92-5EBC82D29485}" destId="{F1B1A409-1480-5E4A-A7E3-3DACCBFCCB2A}" srcOrd="1" destOrd="0" presId="urn:microsoft.com/office/officeart/2005/8/layout/hProcess4"/>
    <dgm:cxn modelId="{C6621D70-7886-4423-A3CB-9D0B4913E460}" type="presParOf" srcId="{C9384170-855C-E443-BF92-5EBC82D29485}" destId="{1B2012BC-1A75-674D-920D-D80307F24BE4}" srcOrd="2" destOrd="0" presId="urn:microsoft.com/office/officeart/2005/8/layout/hProcess4"/>
    <dgm:cxn modelId="{73493946-D78A-4A82-BB0A-1B1D7DB7BC69}" type="presParOf" srcId="{1B2012BC-1A75-674D-920D-D80307F24BE4}" destId="{A5C9A5DD-CD5E-FB4C-A233-A58E5C9E9BFB}" srcOrd="0" destOrd="0" presId="urn:microsoft.com/office/officeart/2005/8/layout/hProcess4"/>
    <dgm:cxn modelId="{AEB6CFCF-4501-409D-82FF-1B96104AB48F}" type="presParOf" srcId="{A5C9A5DD-CD5E-FB4C-A233-A58E5C9E9BFB}" destId="{6839438A-0259-4F41-B73D-363C582D9B54}" srcOrd="0" destOrd="0" presId="urn:microsoft.com/office/officeart/2005/8/layout/hProcess4"/>
    <dgm:cxn modelId="{29E98F2B-0979-4869-B616-61C599ACCEEC}" type="presParOf" srcId="{A5C9A5DD-CD5E-FB4C-A233-A58E5C9E9BFB}" destId="{C0EB5B73-2972-C94B-9F36-33F14CDF25C4}" srcOrd="1" destOrd="0" presId="urn:microsoft.com/office/officeart/2005/8/layout/hProcess4"/>
    <dgm:cxn modelId="{14F6C8FF-8C87-4BF9-B4F2-43BEDB1AF405}" type="presParOf" srcId="{A5C9A5DD-CD5E-FB4C-A233-A58E5C9E9BFB}" destId="{626061A1-1AC1-4740-9D24-F65C384A574C}" srcOrd="2" destOrd="0" presId="urn:microsoft.com/office/officeart/2005/8/layout/hProcess4"/>
    <dgm:cxn modelId="{726E1D93-8A50-4E4C-BD67-5AD7FB35D092}" type="presParOf" srcId="{A5C9A5DD-CD5E-FB4C-A233-A58E5C9E9BFB}" destId="{352C215E-A561-964D-870F-EBEC2E20F1DA}" srcOrd="3" destOrd="0" presId="urn:microsoft.com/office/officeart/2005/8/layout/hProcess4"/>
    <dgm:cxn modelId="{2E8553AF-8F62-4E6A-91C1-E0CE55614110}" type="presParOf" srcId="{A5C9A5DD-CD5E-FB4C-A233-A58E5C9E9BFB}" destId="{AC1CF61E-AD1B-CF4E-8017-BEFFD259FE54}" srcOrd="4" destOrd="0" presId="urn:microsoft.com/office/officeart/2005/8/layout/hProcess4"/>
    <dgm:cxn modelId="{19EB2823-5DBD-4828-B415-ED4396631BC4}" type="presParOf" srcId="{1B2012BC-1A75-674D-920D-D80307F24BE4}" destId="{6560C240-D6A1-0442-8C5C-67DE9830F751}" srcOrd="1" destOrd="0" presId="urn:microsoft.com/office/officeart/2005/8/layout/hProcess4"/>
    <dgm:cxn modelId="{E53A9AC6-9A7A-436D-874B-EC85E0ED3F2D}" type="presParOf" srcId="{1B2012BC-1A75-674D-920D-D80307F24BE4}" destId="{E0F3B48B-93B6-EC42-8466-99C3982C0DB2}" srcOrd="2" destOrd="0" presId="urn:microsoft.com/office/officeart/2005/8/layout/hProcess4"/>
    <dgm:cxn modelId="{A7D2C629-13BC-483C-9C8A-345666F199C0}" type="presParOf" srcId="{E0F3B48B-93B6-EC42-8466-99C3982C0DB2}" destId="{B56BB3DD-7856-3B4B-BF64-1604B07EB255}" srcOrd="0" destOrd="0" presId="urn:microsoft.com/office/officeart/2005/8/layout/hProcess4"/>
    <dgm:cxn modelId="{CAAD2CD9-0319-48B2-B4BC-EDC3C031D9F4}" type="presParOf" srcId="{E0F3B48B-93B6-EC42-8466-99C3982C0DB2}" destId="{BA983716-831E-B54F-83B3-2EE8E8E34C94}" srcOrd="1" destOrd="0" presId="urn:microsoft.com/office/officeart/2005/8/layout/hProcess4"/>
    <dgm:cxn modelId="{F8517448-C2BF-4317-A2FA-146B02EACA0A}" type="presParOf" srcId="{E0F3B48B-93B6-EC42-8466-99C3982C0DB2}" destId="{1781819A-22B4-284B-9F39-FEB960ED6E93}" srcOrd="2" destOrd="0" presId="urn:microsoft.com/office/officeart/2005/8/layout/hProcess4"/>
    <dgm:cxn modelId="{0D4CD14F-80C9-4540-864F-B76DF37C5804}" type="presParOf" srcId="{E0F3B48B-93B6-EC42-8466-99C3982C0DB2}" destId="{DDF71B64-5AB7-AB4A-8C17-733FB079EBED}" srcOrd="3" destOrd="0" presId="urn:microsoft.com/office/officeart/2005/8/layout/hProcess4"/>
    <dgm:cxn modelId="{C3AC1C0A-C4DF-4D00-B168-0BF8160ED676}" type="presParOf" srcId="{E0F3B48B-93B6-EC42-8466-99C3982C0DB2}" destId="{8BA1B54B-5A51-7C46-B17A-54B6AB98FC69}" srcOrd="4" destOrd="0" presId="urn:microsoft.com/office/officeart/2005/8/layout/hProcess4"/>
    <dgm:cxn modelId="{DB0F4108-DF9E-4781-95E4-916972D1D989}" type="presParOf" srcId="{1B2012BC-1A75-674D-920D-D80307F24BE4}" destId="{324A06AB-E3DE-084B-A42C-73F1A20C0161}" srcOrd="3" destOrd="0" presId="urn:microsoft.com/office/officeart/2005/8/layout/hProcess4"/>
    <dgm:cxn modelId="{0BCE1634-6480-46A5-842B-0C0A1B6547CA}" type="presParOf" srcId="{1B2012BC-1A75-674D-920D-D80307F24BE4}" destId="{0FF6D927-3BEC-1A44-A708-F5CF8ED8B31E}" srcOrd="4" destOrd="0" presId="urn:microsoft.com/office/officeart/2005/8/layout/hProcess4"/>
    <dgm:cxn modelId="{55899DCE-6DF8-4688-9A86-87DC6A809B6C}" type="presParOf" srcId="{0FF6D927-3BEC-1A44-A708-F5CF8ED8B31E}" destId="{69340035-7DCD-B34E-8102-71CF8FDCD8D1}" srcOrd="0" destOrd="0" presId="urn:microsoft.com/office/officeart/2005/8/layout/hProcess4"/>
    <dgm:cxn modelId="{D8536E47-E5E1-4A0A-A1EC-93620A625F93}" type="presParOf" srcId="{0FF6D927-3BEC-1A44-A708-F5CF8ED8B31E}" destId="{65C3250A-F120-FE4A-9F96-75EF5B0BC121}" srcOrd="1" destOrd="0" presId="urn:microsoft.com/office/officeart/2005/8/layout/hProcess4"/>
    <dgm:cxn modelId="{61246655-93AE-4ECB-A6EE-5763482BA0C6}" type="presParOf" srcId="{0FF6D927-3BEC-1A44-A708-F5CF8ED8B31E}" destId="{C73D3763-558B-C640-B280-3C0C76E4A1AD}" srcOrd="2" destOrd="0" presId="urn:microsoft.com/office/officeart/2005/8/layout/hProcess4"/>
    <dgm:cxn modelId="{0545F2DA-E9BC-4605-9A97-D7FE99E0B168}" type="presParOf" srcId="{0FF6D927-3BEC-1A44-A708-F5CF8ED8B31E}" destId="{3347E165-B1F1-C444-ABEB-30AC1D0ADF06}" srcOrd="3" destOrd="0" presId="urn:microsoft.com/office/officeart/2005/8/layout/hProcess4"/>
    <dgm:cxn modelId="{19012D14-E462-4DB4-9F67-046AD5EDD060}" type="presParOf" srcId="{0FF6D927-3BEC-1A44-A708-F5CF8ED8B31E}" destId="{C9F464EC-AC3D-634F-9A96-7B1D43FC6D8F}" srcOrd="4" destOrd="0" presId="urn:microsoft.com/office/officeart/2005/8/layout/hProcess4"/>
    <dgm:cxn modelId="{6D7769EE-71DC-4F04-BC35-EB8E8D1C0A13}" type="presParOf" srcId="{1B2012BC-1A75-674D-920D-D80307F24BE4}" destId="{17324CDA-1792-6048-90B4-622944BFD607}" srcOrd="5" destOrd="0" presId="urn:microsoft.com/office/officeart/2005/8/layout/hProcess4"/>
    <dgm:cxn modelId="{ED315A67-1405-4CAF-B25E-10D16D4C9F1F}" type="presParOf" srcId="{1B2012BC-1A75-674D-920D-D80307F24BE4}" destId="{B2323799-6E84-DF45-AC5F-1E7D4B4296B2}" srcOrd="6" destOrd="0" presId="urn:microsoft.com/office/officeart/2005/8/layout/hProcess4"/>
    <dgm:cxn modelId="{7204F003-A81D-41F6-82FD-448CEE0BF518}" type="presParOf" srcId="{B2323799-6E84-DF45-AC5F-1E7D4B4296B2}" destId="{F0C60C4E-0139-AA41-B5D0-0A4F40F699BF}" srcOrd="0" destOrd="0" presId="urn:microsoft.com/office/officeart/2005/8/layout/hProcess4"/>
    <dgm:cxn modelId="{AE48D4E3-A0F6-4A00-B535-34F1496C0E02}" type="presParOf" srcId="{B2323799-6E84-DF45-AC5F-1E7D4B4296B2}" destId="{76B67862-4C1A-C144-AD4D-65214843FBA7}" srcOrd="1" destOrd="0" presId="urn:microsoft.com/office/officeart/2005/8/layout/hProcess4"/>
    <dgm:cxn modelId="{07013538-C3C0-450D-8484-597D7595F69A}" type="presParOf" srcId="{B2323799-6E84-DF45-AC5F-1E7D4B4296B2}" destId="{C3B6D27E-8D34-3F4B-8E2B-96DB55A7B2AC}" srcOrd="2" destOrd="0" presId="urn:microsoft.com/office/officeart/2005/8/layout/hProcess4"/>
    <dgm:cxn modelId="{3D5B6E6B-B477-43DC-A5AE-8D18A174A373}" type="presParOf" srcId="{B2323799-6E84-DF45-AC5F-1E7D4B4296B2}" destId="{250A9476-AC48-7F46-AA20-FFB313F2657D}" srcOrd="3" destOrd="0" presId="urn:microsoft.com/office/officeart/2005/8/layout/hProcess4"/>
    <dgm:cxn modelId="{0161EB70-4961-4182-9414-D991EEED280C}" type="presParOf" srcId="{B2323799-6E84-DF45-AC5F-1E7D4B4296B2}" destId="{7BD65814-BCF5-6F4A-829B-ECD3B2335793}" srcOrd="4" destOrd="0" presId="urn:microsoft.com/office/officeart/2005/8/layout/hProcess4"/>
    <dgm:cxn modelId="{39DDE180-F1CA-4DA7-835D-FCCA4CDD425C}" type="presParOf" srcId="{1B2012BC-1A75-674D-920D-D80307F24BE4}" destId="{03179824-9C97-F040-984B-CED7AB3A925C}" srcOrd="7" destOrd="0" presId="urn:microsoft.com/office/officeart/2005/8/layout/hProcess4"/>
    <dgm:cxn modelId="{4F61D7CE-981D-4587-BF94-BC9F7B94D1AE}" type="presParOf" srcId="{1B2012BC-1A75-674D-920D-D80307F24BE4}" destId="{CCB46132-1211-5B4E-AEE3-0F3BF8AB119B}" srcOrd="8" destOrd="0" presId="urn:microsoft.com/office/officeart/2005/8/layout/hProcess4"/>
    <dgm:cxn modelId="{91537ABD-CA49-4465-A2A6-1FC522D22D98}" type="presParOf" srcId="{CCB46132-1211-5B4E-AEE3-0F3BF8AB119B}" destId="{02C270A0-DFA7-164E-AEC3-C3E6C1F34CFB}" srcOrd="0" destOrd="0" presId="urn:microsoft.com/office/officeart/2005/8/layout/hProcess4"/>
    <dgm:cxn modelId="{4F5E1E96-3402-40C7-867C-D133E3BBD683}" type="presParOf" srcId="{CCB46132-1211-5B4E-AEE3-0F3BF8AB119B}" destId="{10EF4966-3141-CA49-9E4B-05C07F6A6C51}" srcOrd="1" destOrd="0" presId="urn:microsoft.com/office/officeart/2005/8/layout/hProcess4"/>
    <dgm:cxn modelId="{6B81C376-8B6C-4232-8D18-2B5A578CBBB6}" type="presParOf" srcId="{CCB46132-1211-5B4E-AEE3-0F3BF8AB119B}" destId="{82C07F2D-5F9B-DF46-9204-69367E8281CC}" srcOrd="2" destOrd="0" presId="urn:microsoft.com/office/officeart/2005/8/layout/hProcess4"/>
    <dgm:cxn modelId="{68478537-3B85-4271-BF51-9686ADD23E9C}" type="presParOf" srcId="{CCB46132-1211-5B4E-AEE3-0F3BF8AB119B}" destId="{24B460C6-3B39-5D4F-A776-1213AEE79F99}" srcOrd="3" destOrd="0" presId="urn:microsoft.com/office/officeart/2005/8/layout/hProcess4"/>
    <dgm:cxn modelId="{DE96C72B-4717-4FF8-A64F-EB14C096AA9D}" type="presParOf" srcId="{CCB46132-1211-5B4E-AEE3-0F3BF8AB119B}" destId="{59B6FE74-524A-D243-918B-1D0144638F40}" srcOrd="4" destOrd="0" presId="urn:microsoft.com/office/officeart/2005/8/layout/hProcess4"/>
    <dgm:cxn modelId="{B59965E6-5256-474F-9964-13E9A2D3819F}" type="presParOf" srcId="{1B2012BC-1A75-674D-920D-D80307F24BE4}" destId="{752449E0-B902-A840-87C0-216BDA0AA86D}" srcOrd="9" destOrd="0" presId="urn:microsoft.com/office/officeart/2005/8/layout/hProcess4"/>
    <dgm:cxn modelId="{B13EE66D-4590-4CC0-8259-8568A9CF14AF}" type="presParOf" srcId="{1B2012BC-1A75-674D-920D-D80307F24BE4}" destId="{92DF88F3-977B-7549-BDF2-79647C8442CB}" srcOrd="10" destOrd="0" presId="urn:microsoft.com/office/officeart/2005/8/layout/hProcess4"/>
    <dgm:cxn modelId="{5F199388-DE4A-470A-8DA4-0D50B8625307}" type="presParOf" srcId="{92DF88F3-977B-7549-BDF2-79647C8442CB}" destId="{7C2AAD45-5438-C847-A314-F1C6D6186240}" srcOrd="0" destOrd="0" presId="urn:microsoft.com/office/officeart/2005/8/layout/hProcess4"/>
    <dgm:cxn modelId="{3A02A0D5-7663-4C61-BEFD-357D1F8BED9A}" type="presParOf" srcId="{92DF88F3-977B-7549-BDF2-79647C8442CB}" destId="{F234ABA2-A23D-0B48-9A83-F6CC5A9DDC46}" srcOrd="1" destOrd="0" presId="urn:microsoft.com/office/officeart/2005/8/layout/hProcess4"/>
    <dgm:cxn modelId="{C0FE191C-9BA2-4D38-97B3-2297E4AC6D1F}" type="presParOf" srcId="{92DF88F3-977B-7549-BDF2-79647C8442CB}" destId="{C81FDAE0-CAEF-584C-A8C4-B367B44A94B6}" srcOrd="2" destOrd="0" presId="urn:microsoft.com/office/officeart/2005/8/layout/hProcess4"/>
    <dgm:cxn modelId="{7F615F07-BF37-4E13-8B41-ABB49ACE50FB}" type="presParOf" srcId="{92DF88F3-977B-7549-BDF2-79647C8442CB}" destId="{31BF0B8D-BC02-E34E-B18D-5AED3944AA6E}" srcOrd="3" destOrd="0" presId="urn:microsoft.com/office/officeart/2005/8/layout/hProcess4"/>
    <dgm:cxn modelId="{A97D1318-63F6-43E6-BFD5-FAD86C06BA2B}" type="presParOf" srcId="{92DF88F3-977B-7549-BDF2-79647C8442CB}" destId="{E6739274-B94C-2542-90EC-45A640965ED5}"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9A7E9B8-565E-48E9-BD7E-E815B90AA6E1}" type="datetimeFigureOut">
              <a:rPr lang="en-US" smtClean="0"/>
              <a:t>5/31/2017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79663405-412B-478C-9073-E2DDF46C3FDC}" type="slidenum">
              <a:rPr lang="en-US" smtClean="0"/>
              <a:t>‹#›</a:t>
            </a:fld>
            <a:endParaRPr lang="en-US"/>
          </a:p>
        </p:txBody>
      </p:sp>
    </p:spTree>
    <p:extLst>
      <p:ext uri="{BB962C8B-B14F-4D97-AF65-F5344CB8AC3E}">
        <p14:creationId xmlns:p14="http://schemas.microsoft.com/office/powerpoint/2010/main" val="763699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6324458-1B2F-43C2-BF38-E3A84E02FAED}" type="datetimeFigureOut">
              <a:rPr lang="en-US" smtClean="0"/>
              <a:t>5/31/2017</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9457F1B-E735-437F-9A48-8898A9BCEE73}" type="slidenum">
              <a:rPr lang="en-US" smtClean="0"/>
              <a:t>‹#›</a:t>
            </a:fld>
            <a:endParaRPr lang="en-US" dirty="0"/>
          </a:p>
        </p:txBody>
      </p:sp>
    </p:spTree>
    <p:extLst>
      <p:ext uri="{BB962C8B-B14F-4D97-AF65-F5344CB8AC3E}">
        <p14:creationId xmlns:p14="http://schemas.microsoft.com/office/powerpoint/2010/main" val="349289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457F1B-E735-437F-9A48-8898A9BCEE73}" type="slidenum">
              <a:rPr lang="en-US" smtClean="0"/>
              <a:t>1</a:t>
            </a:fld>
            <a:endParaRPr lang="en-US" dirty="0"/>
          </a:p>
        </p:txBody>
      </p:sp>
    </p:spTree>
    <p:extLst>
      <p:ext uri="{BB962C8B-B14F-4D97-AF65-F5344CB8AC3E}">
        <p14:creationId xmlns:p14="http://schemas.microsoft.com/office/powerpoint/2010/main" val="3615136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Content Starter Set</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26617-1995-4404-B169-738A672A6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335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Healthcare readiness assessment completed either via </a:t>
            </a:r>
            <a:r>
              <a:rPr lang="en-US" dirty="0" err="1"/>
              <a:t>MyChart</a:t>
            </a:r>
            <a:r>
              <a:rPr lang="en-US" dirty="0"/>
              <a:t> or paper tool. Resources provided. Smart phrase documentation completed</a:t>
            </a:r>
          </a:p>
          <a:p>
            <a:pPr lvl="2"/>
            <a:r>
              <a:rPr lang="en-US" dirty="0"/>
              <a:t>Transition readiness assessment (CPT 99420) .</a:t>
            </a:r>
          </a:p>
          <a:p>
            <a:pPr lvl="2"/>
            <a:r>
              <a:rPr lang="en-US" dirty="0"/>
              <a:t>Use existing pictures/office information sheets to help identify adult provider</a:t>
            </a:r>
          </a:p>
          <a:p>
            <a:pPr lvl="2"/>
            <a:r>
              <a:rPr lang="en-US" dirty="0"/>
              <a:t>Use AVS to provide the Tips for Adult Medicine</a:t>
            </a:r>
          </a:p>
          <a:p>
            <a:pPr lvl="1" fontAlgn="ctr"/>
            <a:r>
              <a:rPr lang="en-US" dirty="0"/>
              <a:t>Confirm youth cell phone number as contact</a:t>
            </a:r>
          </a:p>
          <a:p>
            <a:pPr lvl="1" fontAlgn="ctr"/>
            <a:r>
              <a:rPr lang="en-US" dirty="0"/>
              <a:t>Confirm enrollment in </a:t>
            </a:r>
            <a:r>
              <a:rPr lang="en-US" dirty="0" err="1"/>
              <a:t>MyChart</a:t>
            </a:r>
            <a:r>
              <a:rPr lang="en-US" dirty="0"/>
              <a:t> </a:t>
            </a:r>
          </a:p>
          <a:p>
            <a:pPr lvl="1" fontAlgn="ctr"/>
            <a:r>
              <a:rPr lang="en-US" dirty="0"/>
              <a:t>Schedule adult health assessment appointment (youth equally distributed among all adult providers)</a:t>
            </a:r>
          </a:p>
          <a:p>
            <a:pPr lvl="1" fontAlgn="ctr"/>
            <a:r>
              <a:rPr lang="en-US" dirty="0"/>
              <a:t>IM staff manually</a:t>
            </a:r>
            <a:r>
              <a:rPr lang="en-US" baseline="0" dirty="0"/>
              <a:t> send Welcome Letter with the Tips for Young Adults Transitioning from Pediatrics Care Provider with a picture of the new adult provider attached.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to communicate with care team/</a:t>
            </a:r>
            <a:r>
              <a:rPr lang="en-US" dirty="0" err="1"/>
              <a:t>pcp</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D56E5-78FD-4440-AD9A-5F653AD625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31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57F1B-E735-437F-9A48-8898A9BCEE73}" type="slidenum">
              <a:rPr lang="en-US" smtClean="0"/>
              <a:t>2</a:t>
            </a:fld>
            <a:endParaRPr lang="en-US" dirty="0"/>
          </a:p>
        </p:txBody>
      </p:sp>
    </p:spTree>
    <p:extLst>
      <p:ext uri="{BB962C8B-B14F-4D97-AF65-F5344CB8AC3E}">
        <p14:creationId xmlns:p14="http://schemas.microsoft.com/office/powerpoint/2010/main" val="24603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57F1B-E735-437F-9A48-8898A9BCEE73}" type="slidenum">
              <a:rPr lang="en-US" smtClean="0"/>
              <a:t>4</a:t>
            </a:fld>
            <a:endParaRPr lang="en-US" dirty="0"/>
          </a:p>
        </p:txBody>
      </p:sp>
    </p:spTree>
    <p:extLst>
      <p:ext uri="{BB962C8B-B14F-4D97-AF65-F5344CB8AC3E}">
        <p14:creationId xmlns:p14="http://schemas.microsoft.com/office/powerpoint/2010/main" val="428892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likely hear transition described in many different ways, or often, not described at all.</a:t>
            </a:r>
          </a:p>
          <a:p>
            <a:endParaRPr lang="en-US" dirty="0"/>
          </a:p>
          <a:p>
            <a:r>
              <a:rPr lang="en-US" dirty="0"/>
              <a:t>Life is comprised of never ending transitions,</a:t>
            </a:r>
            <a:r>
              <a:rPr lang="en-US" baseline="0" dirty="0"/>
              <a:t> but we are referring to the transition from adolescents to adulthood.</a:t>
            </a:r>
          </a:p>
          <a:p>
            <a:endParaRPr lang="en-US" dirty="0"/>
          </a:p>
          <a:p>
            <a:pPr defTabSz="933237"/>
            <a:r>
              <a:rPr lang="en-US" dirty="0"/>
              <a:t>Some definitions focus more narrowly on the transfer of care from a pediatric to an adult</a:t>
            </a:r>
            <a:r>
              <a:rPr lang="en-US" baseline="0" dirty="0"/>
              <a:t> provider. </a:t>
            </a:r>
            <a:r>
              <a:rPr lang="en-US" dirty="0"/>
              <a:t>Our focus is on ensuring adolescents build skills to manage their own health and health care, and achieve optimal independence. This can include many aspects of the young</a:t>
            </a:r>
            <a:r>
              <a:rPr lang="en-US" baseline="0" dirty="0"/>
              <a:t> adult’s life such as </a:t>
            </a:r>
            <a:r>
              <a:rPr lang="en-US" dirty="0"/>
              <a:t>continuing education, career planning, and independent living.</a:t>
            </a:r>
          </a:p>
          <a:p>
            <a:endParaRPr lang="en-US" dirty="0"/>
          </a:p>
        </p:txBody>
      </p:sp>
      <p:sp>
        <p:nvSpPr>
          <p:cNvPr id="4" name="Slide Number Placeholder 3"/>
          <p:cNvSpPr>
            <a:spLocks noGrp="1"/>
          </p:cNvSpPr>
          <p:nvPr>
            <p:ph type="sldNum" sz="quarter" idx="10"/>
          </p:nvPr>
        </p:nvSpPr>
        <p:spPr/>
        <p:txBody>
          <a:bodyPr/>
          <a:lstStyle/>
          <a:p>
            <a:fld id="{C9457F1B-E735-437F-9A48-8898A9BCEE73}" type="slidenum">
              <a:rPr lang="en-US" smtClean="0"/>
              <a:t>6</a:t>
            </a:fld>
            <a:endParaRPr lang="en-US" dirty="0"/>
          </a:p>
        </p:txBody>
      </p:sp>
    </p:spTree>
    <p:extLst>
      <p:ext uri="{BB962C8B-B14F-4D97-AF65-F5344CB8AC3E}">
        <p14:creationId xmlns:p14="http://schemas.microsoft.com/office/powerpoint/2010/main" val="389642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457F1B-E735-437F-9A48-8898A9BCEE73}" type="slidenum">
              <a:rPr lang="en-US" smtClean="0"/>
              <a:t>43</a:t>
            </a:fld>
            <a:endParaRPr lang="en-US" dirty="0"/>
          </a:p>
        </p:txBody>
      </p:sp>
    </p:spTree>
    <p:extLst>
      <p:ext uri="{BB962C8B-B14F-4D97-AF65-F5344CB8AC3E}">
        <p14:creationId xmlns:p14="http://schemas.microsoft.com/office/powerpoint/2010/main" val="252668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457F1B-E735-437F-9A48-8898A9BCEE73}" type="slidenum">
              <a:rPr lang="en-US" smtClean="0"/>
              <a:t>44</a:t>
            </a:fld>
            <a:endParaRPr lang="en-US" dirty="0"/>
          </a:p>
        </p:txBody>
      </p:sp>
    </p:spTree>
    <p:extLst>
      <p:ext uri="{BB962C8B-B14F-4D97-AF65-F5344CB8AC3E}">
        <p14:creationId xmlns:p14="http://schemas.microsoft.com/office/powerpoint/2010/main" val="344241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As LHD’s begin to implement these tools and resources, we’ll continue to ask “what’s working”, and “what isn’t”</a:t>
            </a:r>
          </a:p>
          <a:p>
            <a:endParaRPr lang="en-US" dirty="0"/>
          </a:p>
        </p:txBody>
      </p:sp>
      <p:sp>
        <p:nvSpPr>
          <p:cNvPr id="4" name="Slide Number Placeholder 3"/>
          <p:cNvSpPr>
            <a:spLocks noGrp="1"/>
          </p:cNvSpPr>
          <p:nvPr>
            <p:ph type="sldNum" sz="quarter" idx="10"/>
          </p:nvPr>
        </p:nvSpPr>
        <p:spPr/>
        <p:txBody>
          <a:bodyPr/>
          <a:lstStyle/>
          <a:p>
            <a:fld id="{C9457F1B-E735-437F-9A48-8898A9BCEE73}" type="slidenum">
              <a:rPr lang="en-US" smtClean="0"/>
              <a:t>45</a:t>
            </a:fld>
            <a:endParaRPr lang="en-US" dirty="0"/>
          </a:p>
        </p:txBody>
      </p:sp>
    </p:spTree>
    <p:extLst>
      <p:ext uri="{BB962C8B-B14F-4D97-AF65-F5344CB8AC3E}">
        <p14:creationId xmlns:p14="http://schemas.microsoft.com/office/powerpoint/2010/main" val="381077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Go Transition operationalized</a:t>
            </a:r>
            <a:r>
              <a:rPr lang="en-US" sz="1200" baseline="0" dirty="0"/>
              <a:t> the recommendations from a 2011 </a:t>
            </a:r>
            <a:r>
              <a:rPr lang="en-US" sz="1200" dirty="0"/>
              <a:t>Clinical Report on Transition published as joint policy by AAP/AAFP/ACP </a:t>
            </a:r>
            <a:endParaRPr lang="en-US" altLang="en-US" dirty="0"/>
          </a:p>
          <a:p>
            <a:r>
              <a:rPr lang="en-US" sz="1200" dirty="0"/>
              <a:t>Supporting the Health Care Transition from Adolescence to Adulthood in the Medical Home” (</a:t>
            </a:r>
            <a:r>
              <a:rPr lang="en-US" sz="1200" i="1" dirty="0"/>
              <a:t>Pediatrics</a:t>
            </a:r>
            <a:r>
              <a:rPr lang="en-US" sz="1200" dirty="0"/>
              <a:t>, July 2011</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D56E5-78FD-4440-AD9A-5F653AD625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68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Content Starter Set</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26617-1995-4404-B169-738A672A6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028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180AE21-C94B-4AFC-B8C2-E82592B0FC64}" type="datetimeFigureOut">
              <a:rPr lang="en-US" smtClean="0"/>
              <a:t>5/31/2017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AF758DD8-51B3-4F9A-9501-CFEE07835E2A}"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82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58DD8-51B3-4F9A-9501-CFEE07835E2A}" type="slidenum">
              <a:rPr lang="en-US" smtClean="0"/>
              <a:t>‹#›</a:t>
            </a:fld>
            <a:endParaRPr lang="en-US" dirty="0"/>
          </a:p>
        </p:txBody>
      </p:sp>
    </p:spTree>
    <p:extLst>
      <p:ext uri="{BB962C8B-B14F-4D97-AF65-F5344CB8AC3E}">
        <p14:creationId xmlns:p14="http://schemas.microsoft.com/office/powerpoint/2010/main" val="179314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58DD8-51B3-4F9A-9501-CFEE07835E2A}"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594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58DD8-51B3-4F9A-9501-CFEE07835E2A}"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38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58DD8-51B3-4F9A-9501-CFEE07835E2A}" type="slidenum">
              <a:rPr lang="en-US" smtClean="0"/>
              <a:t>‹#›</a:t>
            </a:fld>
            <a:endParaRPr lang="en-US" dirty="0"/>
          </a:p>
        </p:txBody>
      </p:sp>
    </p:spTree>
    <p:extLst>
      <p:ext uri="{BB962C8B-B14F-4D97-AF65-F5344CB8AC3E}">
        <p14:creationId xmlns:p14="http://schemas.microsoft.com/office/powerpoint/2010/main" val="1326776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58DD8-51B3-4F9A-9501-CFEE07835E2A}"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9946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58DD8-51B3-4F9A-9501-CFEE07835E2A}"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081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58DD8-51B3-4F9A-9501-CFEE07835E2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914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58DD8-51B3-4F9A-9501-CFEE07835E2A}"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053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C5BA54-6041-49B9-BB70-04A999D779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4400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B115AA-63EA-458E-813C-E0F2E71478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247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58DD8-51B3-4F9A-9501-CFEE07835E2A}" type="slidenum">
              <a:rPr lang="en-US" smtClean="0"/>
              <a:t>‹#›</a:t>
            </a:fld>
            <a:endParaRPr lang="en-US" dirty="0"/>
          </a:p>
        </p:txBody>
      </p:sp>
    </p:spTree>
    <p:extLst>
      <p:ext uri="{BB962C8B-B14F-4D97-AF65-F5344CB8AC3E}">
        <p14:creationId xmlns:p14="http://schemas.microsoft.com/office/powerpoint/2010/main" val="1026515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847D6A-CEE2-4863-8720-DA67AE0103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1661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FA9958-CDD6-4610-B512-8D1DC0CB25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9308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B7B9DB1-B1E8-4459-AD38-2B34B0C6C4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283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A748A84-3812-40E3-85A5-59A1C69943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1371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87C52DF-D576-4AEF-A0FD-2DD5E0B7C4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0769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44CEBA8-9F87-4E59-8AD4-A72926CB3E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1183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66F575-2CF0-44D6-B22C-8DC41DD935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6552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7AE7CA-EF6C-4868-8A8B-0E9C1CDA6B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6579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C85CD2-98AF-4A48-9FD8-E5F086FF1D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970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58DD8-51B3-4F9A-9501-CFEE07835E2A}"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053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58DD8-51B3-4F9A-9501-CFEE07835E2A}" type="slidenum">
              <a:rPr lang="en-US" smtClean="0"/>
              <a:t>‹#›</a:t>
            </a:fld>
            <a:endParaRPr lang="en-US" dirty="0"/>
          </a:p>
        </p:txBody>
      </p:sp>
    </p:spTree>
    <p:extLst>
      <p:ext uri="{BB962C8B-B14F-4D97-AF65-F5344CB8AC3E}">
        <p14:creationId xmlns:p14="http://schemas.microsoft.com/office/powerpoint/2010/main" val="67555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758DD8-51B3-4F9A-9501-CFEE07835E2A}"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84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758DD8-51B3-4F9A-9501-CFEE07835E2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83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758DD8-51B3-4F9A-9501-CFEE07835E2A}" type="slidenum">
              <a:rPr lang="en-US" smtClean="0"/>
              <a:t>‹#›</a:t>
            </a:fld>
            <a:endParaRPr lang="en-US" dirty="0"/>
          </a:p>
        </p:txBody>
      </p:sp>
    </p:spTree>
    <p:extLst>
      <p:ext uri="{BB962C8B-B14F-4D97-AF65-F5344CB8AC3E}">
        <p14:creationId xmlns:p14="http://schemas.microsoft.com/office/powerpoint/2010/main" val="314834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58DD8-51B3-4F9A-9501-CFEE07835E2A}"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222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0AE21-C94B-4AFC-B8C2-E82592B0FC64}" type="datetimeFigureOut">
              <a:rPr lang="en-US" smtClean="0"/>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58DD8-51B3-4F9A-9501-CFEE07835E2A}" type="slidenum">
              <a:rPr lang="en-US" smtClean="0"/>
              <a:t>‹#›</a:t>
            </a:fld>
            <a:endParaRPr lang="en-US" dirty="0"/>
          </a:p>
        </p:txBody>
      </p:sp>
    </p:spTree>
    <p:extLst>
      <p:ext uri="{BB962C8B-B14F-4D97-AF65-F5344CB8AC3E}">
        <p14:creationId xmlns:p14="http://schemas.microsoft.com/office/powerpoint/2010/main" val="187267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80AE21-C94B-4AFC-B8C2-E82592B0FC64}" type="datetimeFigureOut">
              <a:rPr lang="en-US" smtClean="0"/>
              <a:t>5/31/2017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758DD8-51B3-4F9A-9501-CFEE07835E2A}" type="slidenum">
              <a:rPr lang="en-US" smtClean="0"/>
              <a:t>‹#›</a:t>
            </a:fld>
            <a:endParaRPr lang="en-US" dirty="0"/>
          </a:p>
        </p:txBody>
      </p:sp>
    </p:spTree>
    <p:extLst>
      <p:ext uri="{BB962C8B-B14F-4D97-AF65-F5344CB8AC3E}">
        <p14:creationId xmlns:p14="http://schemas.microsoft.com/office/powerpoint/2010/main" val="5083405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NewPP-4"/>
          <p:cNvPicPr>
            <a:picLocks noChangeAspect="1" noChangeArrowheads="1"/>
          </p:cNvPicPr>
          <p:nvPr userDrawn="1"/>
        </p:nvPicPr>
        <p:blipFill>
          <a:blip r:embed="rId13" cstate="print"/>
          <a:srcRect/>
          <a:stretch>
            <a:fillRect/>
          </a:stretch>
        </p:blipFill>
        <p:spPr bwMode="auto">
          <a:xfrm>
            <a:off x="0" y="1"/>
            <a:ext cx="12192000" cy="6911975"/>
          </a:xfrm>
          <a:prstGeom prst="rect">
            <a:avLst/>
          </a:prstGeom>
          <a:noFill/>
        </p:spPr>
      </p:pic>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178B330-B966-424D-938B-A5B7F8F184B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3648017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fontAlgn="base">
        <a:spcBef>
          <a:spcPct val="0"/>
        </a:spcBef>
        <a:spcAft>
          <a:spcPct val="0"/>
        </a:spcAft>
        <a:defRPr sz="4400">
          <a:solidFill>
            <a:srgbClr val="003399"/>
          </a:solidFill>
          <a:latin typeface="+mj-lt"/>
          <a:ea typeface="+mj-ea"/>
          <a:cs typeface="+mj-cs"/>
        </a:defRPr>
      </a:lvl1pPr>
      <a:lvl2pPr algn="ctr" rtl="0" fontAlgn="base">
        <a:spcBef>
          <a:spcPct val="0"/>
        </a:spcBef>
        <a:spcAft>
          <a:spcPct val="0"/>
        </a:spcAft>
        <a:defRPr sz="4400">
          <a:solidFill>
            <a:srgbClr val="003399"/>
          </a:solidFill>
          <a:latin typeface="Arial" charset="0"/>
        </a:defRPr>
      </a:lvl2pPr>
      <a:lvl3pPr algn="ctr" rtl="0" fontAlgn="base">
        <a:spcBef>
          <a:spcPct val="0"/>
        </a:spcBef>
        <a:spcAft>
          <a:spcPct val="0"/>
        </a:spcAft>
        <a:defRPr sz="4400">
          <a:solidFill>
            <a:srgbClr val="003399"/>
          </a:solidFill>
          <a:latin typeface="Arial" charset="0"/>
        </a:defRPr>
      </a:lvl3pPr>
      <a:lvl4pPr algn="ctr" rtl="0" fontAlgn="base">
        <a:spcBef>
          <a:spcPct val="0"/>
        </a:spcBef>
        <a:spcAft>
          <a:spcPct val="0"/>
        </a:spcAft>
        <a:defRPr sz="4400">
          <a:solidFill>
            <a:srgbClr val="003399"/>
          </a:solidFill>
          <a:latin typeface="Arial" charset="0"/>
        </a:defRPr>
      </a:lvl4pPr>
      <a:lvl5pPr algn="ctr" rtl="0" fontAlgn="base">
        <a:spcBef>
          <a:spcPct val="0"/>
        </a:spcBef>
        <a:spcAft>
          <a:spcPct val="0"/>
        </a:spcAft>
        <a:defRPr sz="4400">
          <a:solidFill>
            <a:srgbClr val="003399"/>
          </a:solidFill>
          <a:latin typeface="Arial" charset="0"/>
        </a:defRPr>
      </a:lvl5pPr>
      <a:lvl6pPr marL="457200" algn="ctr" rtl="0" fontAlgn="base">
        <a:spcBef>
          <a:spcPct val="0"/>
        </a:spcBef>
        <a:spcAft>
          <a:spcPct val="0"/>
        </a:spcAft>
        <a:defRPr sz="4400">
          <a:solidFill>
            <a:srgbClr val="003399"/>
          </a:solidFill>
          <a:latin typeface="Arial" charset="0"/>
        </a:defRPr>
      </a:lvl6pPr>
      <a:lvl7pPr marL="914400" algn="ctr" rtl="0" fontAlgn="base">
        <a:spcBef>
          <a:spcPct val="0"/>
        </a:spcBef>
        <a:spcAft>
          <a:spcPct val="0"/>
        </a:spcAft>
        <a:defRPr sz="4400">
          <a:solidFill>
            <a:srgbClr val="003399"/>
          </a:solidFill>
          <a:latin typeface="Arial" charset="0"/>
        </a:defRPr>
      </a:lvl7pPr>
      <a:lvl8pPr marL="1371600" algn="ctr" rtl="0" fontAlgn="base">
        <a:spcBef>
          <a:spcPct val="0"/>
        </a:spcBef>
        <a:spcAft>
          <a:spcPct val="0"/>
        </a:spcAft>
        <a:defRPr sz="4400">
          <a:solidFill>
            <a:srgbClr val="003399"/>
          </a:solidFill>
          <a:latin typeface="Arial" charset="0"/>
        </a:defRPr>
      </a:lvl8pPr>
      <a:lvl9pPr marL="1828800" algn="ctr" rtl="0" fontAlgn="base">
        <a:spcBef>
          <a:spcPct val="0"/>
        </a:spcBef>
        <a:spcAft>
          <a:spcPct val="0"/>
        </a:spcAft>
        <a:defRPr sz="4400">
          <a:solidFill>
            <a:srgbClr val="003399"/>
          </a:solidFill>
          <a:latin typeface="Arial" charset="0"/>
        </a:defRPr>
      </a:lvl9pPr>
    </p:titleStyle>
    <p:bodyStyle>
      <a:lvl1pPr marL="342900" indent="-342900" algn="l" rtl="0" fontAlgn="base">
        <a:spcBef>
          <a:spcPct val="20000"/>
        </a:spcBef>
        <a:spcAft>
          <a:spcPct val="0"/>
        </a:spcAft>
        <a:buClr>
          <a:srgbClr val="003399"/>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3399"/>
        </a:buClr>
        <a:buChar char="–"/>
        <a:defRPr sz="2800">
          <a:solidFill>
            <a:schemeClr val="tx1"/>
          </a:solidFill>
          <a:latin typeface="+mn-lt"/>
        </a:defRPr>
      </a:lvl2pPr>
      <a:lvl3pPr marL="1143000" indent="-228600" algn="l" rtl="0" fontAlgn="base">
        <a:spcBef>
          <a:spcPct val="20000"/>
        </a:spcBef>
        <a:spcAft>
          <a:spcPct val="0"/>
        </a:spcAft>
        <a:buClr>
          <a:srgbClr val="003399"/>
        </a:buClr>
        <a:buChar char="•"/>
        <a:defRPr sz="2400">
          <a:solidFill>
            <a:schemeClr val="tx1"/>
          </a:solidFill>
          <a:latin typeface="+mn-lt"/>
        </a:defRPr>
      </a:lvl3pPr>
      <a:lvl4pPr marL="1600200" indent="-228600" algn="l" rtl="0" fontAlgn="base">
        <a:spcBef>
          <a:spcPct val="20000"/>
        </a:spcBef>
        <a:spcAft>
          <a:spcPct val="0"/>
        </a:spcAft>
        <a:buClr>
          <a:srgbClr val="003399"/>
        </a:buClr>
        <a:buChar char="–"/>
        <a:defRPr sz="2000">
          <a:solidFill>
            <a:schemeClr val="tx1"/>
          </a:solidFill>
          <a:latin typeface="+mn-lt"/>
        </a:defRPr>
      </a:lvl4pPr>
      <a:lvl5pPr marL="2057400" indent="-228600" algn="l" rtl="0" fontAlgn="base">
        <a:spcBef>
          <a:spcPct val="20000"/>
        </a:spcBef>
        <a:spcAft>
          <a:spcPct val="0"/>
        </a:spcAft>
        <a:buClr>
          <a:srgbClr val="003399"/>
        </a:buClr>
        <a:buChar char="»"/>
        <a:defRPr sz="2000">
          <a:solidFill>
            <a:schemeClr val="tx1"/>
          </a:solidFill>
          <a:latin typeface="+mn-lt"/>
        </a:defRPr>
      </a:lvl5pPr>
      <a:lvl6pPr marL="2514600" indent="-228600" algn="l" rtl="0" fontAlgn="base">
        <a:spcBef>
          <a:spcPct val="20000"/>
        </a:spcBef>
        <a:spcAft>
          <a:spcPct val="0"/>
        </a:spcAft>
        <a:buClr>
          <a:srgbClr val="003399"/>
        </a:buClr>
        <a:buChar char="»"/>
        <a:defRPr sz="2000">
          <a:solidFill>
            <a:schemeClr val="tx1"/>
          </a:solidFill>
          <a:latin typeface="+mn-lt"/>
        </a:defRPr>
      </a:lvl6pPr>
      <a:lvl7pPr marL="2971800" indent="-228600" algn="l" rtl="0" fontAlgn="base">
        <a:spcBef>
          <a:spcPct val="20000"/>
        </a:spcBef>
        <a:spcAft>
          <a:spcPct val="0"/>
        </a:spcAft>
        <a:buClr>
          <a:srgbClr val="003399"/>
        </a:buClr>
        <a:buChar char="»"/>
        <a:defRPr sz="2000">
          <a:solidFill>
            <a:schemeClr val="tx1"/>
          </a:solidFill>
          <a:latin typeface="+mn-lt"/>
        </a:defRPr>
      </a:lvl7pPr>
      <a:lvl8pPr marL="3429000" indent="-228600" algn="l" rtl="0" fontAlgn="base">
        <a:spcBef>
          <a:spcPct val="20000"/>
        </a:spcBef>
        <a:spcAft>
          <a:spcPct val="0"/>
        </a:spcAft>
        <a:buClr>
          <a:srgbClr val="003399"/>
        </a:buClr>
        <a:buChar char="»"/>
        <a:defRPr sz="2000">
          <a:solidFill>
            <a:schemeClr val="tx1"/>
          </a:solidFill>
          <a:latin typeface="+mn-lt"/>
        </a:defRPr>
      </a:lvl8pPr>
      <a:lvl9pPr marL="3886200" indent="-228600" algn="l" rtl="0" fontAlgn="base">
        <a:spcBef>
          <a:spcPct val="20000"/>
        </a:spcBef>
        <a:spcAft>
          <a:spcPct val="0"/>
        </a:spcAft>
        <a:buClr>
          <a:srgbClr val="0033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vimeo.com/8951508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ichiganallianceforfamilies.org/webinar%20/" TargetMode="External"/><Relationship Id="rId2" Type="http://schemas.openxmlformats.org/officeDocument/2006/relationships/hyperlink" Target="http://www.michiganallianceforfamilies.org/upcoming-events%20/" TargetMode="External"/><Relationship Id="rId1" Type="http://schemas.openxmlformats.org/officeDocument/2006/relationships/slideLayout" Target="../slideLayouts/slideLayout2.xml"/><Relationship Id="rId6" Type="http://schemas.openxmlformats.org/officeDocument/2006/relationships/hyperlink" Target="https://vimeo.com/101530791" TargetMode="External"/><Relationship Id="rId5" Type="http://schemas.openxmlformats.org/officeDocument/2006/relationships/hyperlink" Target="https://vimeo.com/89515085" TargetMode="External"/><Relationship Id="rId4" Type="http://schemas.openxmlformats.org/officeDocument/2006/relationships/hyperlink" Target="http://tinyurl.com/newma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hyperlink" Target="https://vimeo.com/10153079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www.henryford.com/physician-directory"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Transitioning from Youth to Adulthood</a:t>
            </a:r>
          </a:p>
        </p:txBody>
      </p:sp>
      <p:sp>
        <p:nvSpPr>
          <p:cNvPr id="3" name="Subtitle 2"/>
          <p:cNvSpPr>
            <a:spLocks noGrp="1"/>
          </p:cNvSpPr>
          <p:nvPr>
            <p:ph type="subTitle" idx="1"/>
          </p:nvPr>
        </p:nvSpPr>
        <p:spPr/>
        <p:txBody>
          <a:bodyPr/>
          <a:lstStyle/>
          <a:p>
            <a:r>
              <a:rPr lang="en-US" dirty="0"/>
              <a:t>Children’s Special Health Care Services</a:t>
            </a:r>
          </a:p>
          <a:p>
            <a:r>
              <a:rPr lang="en-US" dirty="0"/>
              <a:t> 2017</a:t>
            </a:r>
          </a:p>
        </p:txBody>
      </p:sp>
    </p:spTree>
    <p:extLst>
      <p:ext uri="{BB962C8B-B14F-4D97-AF65-F5344CB8AC3E}">
        <p14:creationId xmlns:p14="http://schemas.microsoft.com/office/powerpoint/2010/main" val="1774475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Tracking and Monitoring – The second element</a:t>
            </a:r>
          </a:p>
        </p:txBody>
      </p:sp>
      <p:sp>
        <p:nvSpPr>
          <p:cNvPr id="3" name="Content Placeholder 2"/>
          <p:cNvSpPr>
            <a:spLocks noGrp="1"/>
          </p:cNvSpPr>
          <p:nvPr>
            <p:ph idx="1"/>
          </p:nvPr>
        </p:nvSpPr>
        <p:spPr/>
        <p:txBody>
          <a:bodyPr>
            <a:normAutofit/>
          </a:bodyPr>
          <a:lstStyle/>
          <a:p>
            <a:r>
              <a:rPr lang="en-US" dirty="0">
                <a:solidFill>
                  <a:schemeClr val="tx1"/>
                </a:solidFill>
              </a:rPr>
              <a:t>A clear method for </a:t>
            </a:r>
            <a:r>
              <a:rPr lang="en-US" b="1" u="sng" dirty="0">
                <a:solidFill>
                  <a:schemeClr val="tx1"/>
                </a:solidFill>
              </a:rPr>
              <a:t>identifying</a:t>
            </a:r>
            <a:r>
              <a:rPr lang="en-US" dirty="0">
                <a:solidFill>
                  <a:schemeClr val="tx1"/>
                </a:solidFill>
              </a:rPr>
              <a:t> and </a:t>
            </a:r>
            <a:r>
              <a:rPr lang="en-US" b="1" u="sng" dirty="0">
                <a:solidFill>
                  <a:schemeClr val="tx1"/>
                </a:solidFill>
              </a:rPr>
              <a:t>engaging</a:t>
            </a:r>
            <a:r>
              <a:rPr lang="en-US" dirty="0">
                <a:solidFill>
                  <a:schemeClr val="tx1"/>
                </a:solidFill>
              </a:rPr>
              <a:t> youth of a “transition” age</a:t>
            </a:r>
          </a:p>
          <a:p>
            <a:r>
              <a:rPr lang="en-US" dirty="0">
                <a:solidFill>
                  <a:schemeClr val="tx1"/>
                </a:solidFill>
              </a:rPr>
              <a:t>Establishing mechanisms to determine when youth are actively engaged in the transition process</a:t>
            </a:r>
          </a:p>
          <a:p>
            <a:r>
              <a:rPr lang="en-US" dirty="0">
                <a:solidFill>
                  <a:schemeClr val="tx1"/>
                </a:solidFill>
              </a:rPr>
              <a:t>Monitoring where youth are in the transition process</a:t>
            </a:r>
          </a:p>
          <a:p>
            <a:r>
              <a:rPr lang="en-US" dirty="0">
                <a:solidFill>
                  <a:schemeClr val="tx1"/>
                </a:solidFill>
              </a:rPr>
              <a:t>Capturing this information electronically (charting)</a:t>
            </a:r>
          </a:p>
          <a:p>
            <a:r>
              <a:rPr lang="en-US" dirty="0">
                <a:solidFill>
                  <a:schemeClr val="tx1"/>
                </a:solidFill>
              </a:rPr>
              <a:t>Ensuring youth in need of transition assistance get the necessary support</a:t>
            </a:r>
            <a:endParaRPr lang="en-US" dirty="0">
              <a:solidFill>
                <a:srgbClr val="002060"/>
              </a:solidFill>
            </a:endParaRPr>
          </a:p>
        </p:txBody>
      </p:sp>
    </p:spTree>
    <p:extLst>
      <p:ext uri="{BB962C8B-B14F-4D97-AF65-F5344CB8AC3E}">
        <p14:creationId xmlns:p14="http://schemas.microsoft.com/office/powerpoint/2010/main" val="384504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Tracking and Monitoring</a:t>
            </a:r>
          </a:p>
        </p:txBody>
      </p:sp>
      <p:sp>
        <p:nvSpPr>
          <p:cNvPr id="3" name="Text Placeholder 2"/>
          <p:cNvSpPr>
            <a:spLocks noGrp="1"/>
          </p:cNvSpPr>
          <p:nvPr>
            <p:ph type="body" idx="1"/>
          </p:nvPr>
        </p:nvSpPr>
        <p:spPr/>
        <p:txBody>
          <a:bodyPr/>
          <a:lstStyle/>
          <a:p>
            <a:r>
              <a:rPr lang="en-US" dirty="0"/>
              <a:t>CSHCS</a:t>
            </a:r>
          </a:p>
        </p:txBody>
      </p:sp>
      <p:sp>
        <p:nvSpPr>
          <p:cNvPr id="4" name="Content Placeholder 3"/>
          <p:cNvSpPr>
            <a:spLocks noGrp="1"/>
          </p:cNvSpPr>
          <p:nvPr>
            <p:ph sz="half" idx="2"/>
          </p:nvPr>
        </p:nvSpPr>
        <p:spPr/>
        <p:txBody>
          <a:bodyPr/>
          <a:lstStyle/>
          <a:p>
            <a:r>
              <a:rPr lang="en-US" dirty="0"/>
              <a:t>Mail transition letters to all CSHCS clients – directing them to LHD</a:t>
            </a:r>
          </a:p>
          <a:p>
            <a:r>
              <a:rPr lang="en-US" dirty="0"/>
              <a:t>Provide data on transition age clients to each LHD</a:t>
            </a:r>
          </a:p>
          <a:p>
            <a:r>
              <a:rPr lang="en-US" dirty="0"/>
              <a:t>Monitor transfer of care to adult providers using claims data</a:t>
            </a:r>
          </a:p>
        </p:txBody>
      </p:sp>
      <p:sp>
        <p:nvSpPr>
          <p:cNvPr id="5" name="Text Placeholder 4"/>
          <p:cNvSpPr>
            <a:spLocks noGrp="1"/>
          </p:cNvSpPr>
          <p:nvPr>
            <p:ph type="body" sz="quarter" idx="3"/>
          </p:nvPr>
        </p:nvSpPr>
        <p:spPr/>
        <p:txBody>
          <a:bodyPr/>
          <a:lstStyle/>
          <a:p>
            <a:r>
              <a:rPr lang="en-US" dirty="0"/>
              <a:t>LHD</a:t>
            </a:r>
          </a:p>
        </p:txBody>
      </p:sp>
      <p:sp>
        <p:nvSpPr>
          <p:cNvPr id="6" name="Content Placeholder 5"/>
          <p:cNvSpPr>
            <a:spLocks noGrp="1"/>
          </p:cNvSpPr>
          <p:nvPr>
            <p:ph sz="quarter" idx="4"/>
          </p:nvPr>
        </p:nvSpPr>
        <p:spPr/>
        <p:txBody>
          <a:bodyPr>
            <a:normAutofit fontScale="85000" lnSpcReduction="20000"/>
          </a:bodyPr>
          <a:lstStyle/>
          <a:p>
            <a:r>
              <a:rPr lang="en-US" dirty="0"/>
              <a:t>Make sure clients know about the transition services you offer</a:t>
            </a:r>
          </a:p>
          <a:p>
            <a:r>
              <a:rPr lang="en-US" dirty="0"/>
              <a:t>Record the clients that have received communication from LHD on transition</a:t>
            </a:r>
          </a:p>
          <a:p>
            <a:r>
              <a:rPr lang="en-US" dirty="0"/>
              <a:t>Record when clients have completed readiness assessment, transition POC</a:t>
            </a:r>
          </a:p>
          <a:p>
            <a:r>
              <a:rPr lang="en-US" dirty="0"/>
              <a:t>Record when assessments and POC are updated</a:t>
            </a:r>
          </a:p>
        </p:txBody>
      </p:sp>
    </p:spTree>
    <p:extLst>
      <p:ext uri="{BB962C8B-B14F-4D97-AF65-F5344CB8AC3E}">
        <p14:creationId xmlns:p14="http://schemas.microsoft.com/office/powerpoint/2010/main" val="406438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Readiness – The third element</a:t>
            </a:r>
          </a:p>
        </p:txBody>
      </p:sp>
      <p:sp>
        <p:nvSpPr>
          <p:cNvPr id="3" name="Content Placeholder 2"/>
          <p:cNvSpPr>
            <a:spLocks noGrp="1"/>
          </p:cNvSpPr>
          <p:nvPr>
            <p:ph idx="1"/>
          </p:nvPr>
        </p:nvSpPr>
        <p:spPr/>
        <p:txBody>
          <a:bodyPr>
            <a:normAutofit/>
          </a:bodyPr>
          <a:lstStyle/>
          <a:p>
            <a:r>
              <a:rPr lang="en-US" dirty="0"/>
              <a:t>A methodical way for the adolescent and family to determine how ready the adolescent is to transition to adult health care model</a:t>
            </a:r>
          </a:p>
          <a:p>
            <a:r>
              <a:rPr lang="en-US" dirty="0"/>
              <a:t>Identify the strengths, needs, and preferences of the youth and their families</a:t>
            </a:r>
          </a:p>
          <a:p>
            <a:r>
              <a:rPr lang="en-US" dirty="0"/>
              <a:t>Focuses on identifying the skills the adolescent has, can learn, or needs assistance doing</a:t>
            </a:r>
          </a:p>
          <a:p>
            <a:r>
              <a:rPr lang="en-US" dirty="0"/>
              <a:t>Provides the information required to develop transition plan</a:t>
            </a:r>
          </a:p>
        </p:txBody>
      </p:sp>
    </p:spTree>
    <p:extLst>
      <p:ext uri="{BB962C8B-B14F-4D97-AF65-F5344CB8AC3E}">
        <p14:creationId xmlns:p14="http://schemas.microsoft.com/office/powerpoint/2010/main" val="237232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Readiness</a:t>
            </a:r>
          </a:p>
        </p:txBody>
      </p:sp>
      <p:sp>
        <p:nvSpPr>
          <p:cNvPr id="3" name="Content Placeholder 2"/>
          <p:cNvSpPr>
            <a:spLocks noGrp="1"/>
          </p:cNvSpPr>
          <p:nvPr>
            <p:ph idx="1"/>
          </p:nvPr>
        </p:nvSpPr>
        <p:spPr/>
        <p:txBody>
          <a:bodyPr>
            <a:normAutofit/>
          </a:bodyPr>
          <a:lstStyle/>
          <a:p>
            <a:r>
              <a:rPr lang="en-US" dirty="0"/>
              <a:t>Determine the appropriate “transition readiness assessments” tool to use based upon youth and families’ needs and preferences </a:t>
            </a:r>
          </a:p>
          <a:p>
            <a:r>
              <a:rPr lang="en-US" dirty="0">
                <a:solidFill>
                  <a:schemeClr val="tx1"/>
                </a:solidFill>
              </a:rPr>
              <a:t>Encourage </a:t>
            </a:r>
            <a:r>
              <a:rPr lang="en-US" b="1" dirty="0">
                <a:solidFill>
                  <a:schemeClr val="tx1"/>
                </a:solidFill>
              </a:rPr>
              <a:t>youth</a:t>
            </a:r>
            <a:r>
              <a:rPr lang="en-US" dirty="0">
                <a:solidFill>
                  <a:schemeClr val="tx1"/>
                </a:solidFill>
              </a:rPr>
              <a:t> to complete readiness assessment</a:t>
            </a:r>
          </a:p>
          <a:p>
            <a:pPr lvl="1"/>
            <a:r>
              <a:rPr lang="en-US" dirty="0">
                <a:solidFill>
                  <a:srgbClr val="002060"/>
                </a:solidFill>
              </a:rPr>
              <a:t> </a:t>
            </a:r>
            <a:r>
              <a:rPr lang="en-US" dirty="0"/>
              <a:t>With assistance from LHD staff or </a:t>
            </a:r>
            <a:r>
              <a:rPr lang="en-US" b="1" dirty="0"/>
              <a:t>peer</a:t>
            </a:r>
            <a:r>
              <a:rPr lang="en-US" dirty="0"/>
              <a:t> as needed </a:t>
            </a:r>
          </a:p>
          <a:p>
            <a:r>
              <a:rPr lang="en-US" dirty="0">
                <a:solidFill>
                  <a:schemeClr val="tx1"/>
                </a:solidFill>
              </a:rPr>
              <a:t>Review completed readiness assessment with youth and family to determine areas of strengths and needs</a:t>
            </a:r>
          </a:p>
        </p:txBody>
      </p:sp>
    </p:spTree>
    <p:extLst>
      <p:ext uri="{BB962C8B-B14F-4D97-AF65-F5344CB8AC3E}">
        <p14:creationId xmlns:p14="http://schemas.microsoft.com/office/powerpoint/2010/main" val="352841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Planning – The fourth element</a:t>
            </a:r>
          </a:p>
        </p:txBody>
      </p:sp>
      <p:sp>
        <p:nvSpPr>
          <p:cNvPr id="3" name="Content Placeholder 2"/>
          <p:cNvSpPr>
            <a:spLocks noGrp="1"/>
          </p:cNvSpPr>
          <p:nvPr>
            <p:ph idx="1"/>
          </p:nvPr>
        </p:nvSpPr>
        <p:spPr/>
        <p:txBody>
          <a:bodyPr>
            <a:normAutofit/>
          </a:bodyPr>
          <a:lstStyle/>
          <a:p>
            <a:r>
              <a:rPr lang="en-US" dirty="0">
                <a:solidFill>
                  <a:schemeClr val="tx1"/>
                </a:solidFill>
              </a:rPr>
              <a:t>A clear and concise plan to address the needs of the youth and family</a:t>
            </a:r>
          </a:p>
          <a:p>
            <a:r>
              <a:rPr lang="en-US" dirty="0">
                <a:solidFill>
                  <a:schemeClr val="tx1"/>
                </a:solidFill>
              </a:rPr>
              <a:t>Goals, strategies, and resources to promote independence or continued support </a:t>
            </a:r>
          </a:p>
          <a:p>
            <a:r>
              <a:rPr lang="en-US" dirty="0">
                <a:solidFill>
                  <a:schemeClr val="tx1"/>
                </a:solidFill>
              </a:rPr>
              <a:t>Activities that are explicitly assigned to a person, with a completion date</a:t>
            </a:r>
          </a:p>
          <a:p>
            <a:r>
              <a:rPr lang="en-US" dirty="0">
                <a:solidFill>
                  <a:schemeClr val="tx1"/>
                </a:solidFill>
              </a:rPr>
              <a:t>Planning lays a clear path for youth to achieve optimal independence and success as they enter adulthood</a:t>
            </a:r>
          </a:p>
          <a:p>
            <a:pPr marL="0" indent="0">
              <a:buNone/>
            </a:pPr>
            <a:endParaRPr lang="en-US" dirty="0"/>
          </a:p>
        </p:txBody>
      </p:sp>
    </p:spTree>
    <p:extLst>
      <p:ext uri="{BB962C8B-B14F-4D97-AF65-F5344CB8AC3E}">
        <p14:creationId xmlns:p14="http://schemas.microsoft.com/office/powerpoint/2010/main" val="2032886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Planning</a:t>
            </a:r>
          </a:p>
        </p:txBody>
      </p:sp>
      <p:sp>
        <p:nvSpPr>
          <p:cNvPr id="3" name="Content Placeholder 2"/>
          <p:cNvSpPr>
            <a:spLocks noGrp="1"/>
          </p:cNvSpPr>
          <p:nvPr>
            <p:ph idx="1"/>
          </p:nvPr>
        </p:nvSpPr>
        <p:spPr/>
        <p:txBody>
          <a:bodyPr/>
          <a:lstStyle/>
          <a:p>
            <a:r>
              <a:rPr lang="en-US" dirty="0">
                <a:solidFill>
                  <a:schemeClr val="tx2"/>
                </a:solidFill>
              </a:rPr>
              <a:t>Work with youth and their family to complete a transition plan</a:t>
            </a:r>
          </a:p>
          <a:p>
            <a:r>
              <a:rPr lang="en-US" dirty="0">
                <a:solidFill>
                  <a:schemeClr val="tx2"/>
                </a:solidFill>
              </a:rPr>
              <a:t>Can be included in general plan of care, or stand-alone transition plan</a:t>
            </a:r>
          </a:p>
          <a:p>
            <a:r>
              <a:rPr lang="en-US" dirty="0">
                <a:solidFill>
                  <a:schemeClr val="tx2"/>
                </a:solidFill>
              </a:rPr>
              <a:t>Must be shared with youth and/or family </a:t>
            </a:r>
          </a:p>
          <a:p>
            <a:pPr marL="0" indent="0">
              <a:buNone/>
            </a:pPr>
            <a:endParaRPr lang="en-US" dirty="0"/>
          </a:p>
        </p:txBody>
      </p:sp>
    </p:spTree>
    <p:extLst>
      <p:ext uri="{BB962C8B-B14F-4D97-AF65-F5344CB8AC3E}">
        <p14:creationId xmlns:p14="http://schemas.microsoft.com/office/powerpoint/2010/main" val="3256140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of Care – The fifth element</a:t>
            </a:r>
          </a:p>
        </p:txBody>
      </p:sp>
      <p:sp>
        <p:nvSpPr>
          <p:cNvPr id="3" name="Content Placeholder 2"/>
          <p:cNvSpPr>
            <a:spLocks noGrp="1"/>
          </p:cNvSpPr>
          <p:nvPr>
            <p:ph idx="1"/>
          </p:nvPr>
        </p:nvSpPr>
        <p:spPr/>
        <p:txBody>
          <a:bodyPr>
            <a:normAutofit/>
          </a:bodyPr>
          <a:lstStyle/>
          <a:p>
            <a:r>
              <a:rPr lang="en-US" dirty="0">
                <a:solidFill>
                  <a:schemeClr val="tx2"/>
                </a:solidFill>
              </a:rPr>
              <a:t>Ensuring young adult will have access to age-appropriate health care</a:t>
            </a:r>
          </a:p>
          <a:p>
            <a:r>
              <a:rPr lang="en-US" dirty="0">
                <a:solidFill>
                  <a:schemeClr val="tx2"/>
                </a:solidFill>
              </a:rPr>
              <a:t>Pediatric providers may no longer accept the young adult as a patient, requiring a transfer to an adult provider</a:t>
            </a:r>
          </a:p>
          <a:p>
            <a:r>
              <a:rPr lang="en-US" dirty="0">
                <a:solidFill>
                  <a:schemeClr val="tx2"/>
                </a:solidFill>
              </a:rPr>
              <a:t>Insurance or other public programs may discontinue or change at age 18 or 21</a:t>
            </a:r>
          </a:p>
        </p:txBody>
      </p:sp>
    </p:spTree>
    <p:extLst>
      <p:ext uri="{BB962C8B-B14F-4D97-AF65-F5344CB8AC3E}">
        <p14:creationId xmlns:p14="http://schemas.microsoft.com/office/powerpoint/2010/main" val="500416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of Care</a:t>
            </a:r>
          </a:p>
        </p:txBody>
      </p:sp>
      <p:sp>
        <p:nvSpPr>
          <p:cNvPr id="3" name="Content Placeholder 2"/>
          <p:cNvSpPr>
            <a:spLocks noGrp="1"/>
          </p:cNvSpPr>
          <p:nvPr>
            <p:ph idx="1"/>
          </p:nvPr>
        </p:nvSpPr>
        <p:spPr/>
        <p:txBody>
          <a:bodyPr>
            <a:normAutofit fontScale="92500"/>
          </a:bodyPr>
          <a:lstStyle/>
          <a:p>
            <a:r>
              <a:rPr lang="en-US" dirty="0"/>
              <a:t>Communicate with families and adolescents to determine if a change from pediatric to adult care is needed.</a:t>
            </a:r>
          </a:p>
          <a:p>
            <a:r>
              <a:rPr lang="en-US" dirty="0"/>
              <a:t>Encourage families to communicate with providers office and insurance company to arrange transfer to adult provider. </a:t>
            </a:r>
          </a:p>
          <a:p>
            <a:r>
              <a:rPr lang="en-US" dirty="0"/>
              <a:t>Share strategies and tools with adolescent and family to help make a smooth transfer (one-page person summary, medical condition summary, plan of care)</a:t>
            </a:r>
          </a:p>
          <a:p>
            <a:r>
              <a:rPr lang="en-US" dirty="0"/>
              <a:t>Encourage the adolescent to build a relationship with new provider by asking questions and communicating directly with provider.</a:t>
            </a:r>
          </a:p>
          <a:p>
            <a:endParaRPr lang="en-US" dirty="0"/>
          </a:p>
        </p:txBody>
      </p:sp>
    </p:spTree>
    <p:extLst>
      <p:ext uri="{BB962C8B-B14F-4D97-AF65-F5344CB8AC3E}">
        <p14:creationId xmlns:p14="http://schemas.microsoft.com/office/powerpoint/2010/main" val="1740620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Completion – The sixth element</a:t>
            </a:r>
          </a:p>
        </p:txBody>
      </p:sp>
      <p:sp>
        <p:nvSpPr>
          <p:cNvPr id="3" name="Content Placeholder 2"/>
          <p:cNvSpPr>
            <a:spLocks noGrp="1"/>
          </p:cNvSpPr>
          <p:nvPr>
            <p:ph idx="1"/>
          </p:nvPr>
        </p:nvSpPr>
        <p:spPr/>
        <p:txBody>
          <a:bodyPr/>
          <a:lstStyle/>
          <a:p>
            <a:r>
              <a:rPr lang="en-US" dirty="0">
                <a:solidFill>
                  <a:schemeClr val="tx2"/>
                </a:solidFill>
              </a:rPr>
              <a:t>Confirming that young adult is receiving age-appropriate health care</a:t>
            </a:r>
          </a:p>
          <a:p>
            <a:r>
              <a:rPr lang="en-US" dirty="0">
                <a:solidFill>
                  <a:schemeClr val="tx2"/>
                </a:solidFill>
              </a:rPr>
              <a:t>Evaluating the transition process to identify successes and areas for improvement</a:t>
            </a:r>
          </a:p>
          <a:p>
            <a:r>
              <a:rPr lang="en-US" dirty="0">
                <a:solidFill>
                  <a:schemeClr val="tx2"/>
                </a:solidFill>
              </a:rPr>
              <a:t>Ensures that transition services have intended outcome</a:t>
            </a:r>
          </a:p>
        </p:txBody>
      </p:sp>
    </p:spTree>
    <p:extLst>
      <p:ext uri="{BB962C8B-B14F-4D97-AF65-F5344CB8AC3E}">
        <p14:creationId xmlns:p14="http://schemas.microsoft.com/office/powerpoint/2010/main" val="912127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Completion</a:t>
            </a:r>
          </a:p>
        </p:txBody>
      </p:sp>
      <p:sp>
        <p:nvSpPr>
          <p:cNvPr id="3" name="Content Placeholder 2"/>
          <p:cNvSpPr>
            <a:spLocks noGrp="1"/>
          </p:cNvSpPr>
          <p:nvPr>
            <p:ph idx="1"/>
          </p:nvPr>
        </p:nvSpPr>
        <p:spPr/>
        <p:txBody>
          <a:bodyPr/>
          <a:lstStyle/>
          <a:p>
            <a:r>
              <a:rPr lang="en-US" dirty="0"/>
              <a:t>When possible, determine if the family has identified a new provider, scheduled an appointment, and attended the appointment.</a:t>
            </a:r>
          </a:p>
          <a:p>
            <a:r>
              <a:rPr lang="en-US" dirty="0"/>
              <a:t>Did the family experience any difficulty in transferring to new provider?</a:t>
            </a:r>
          </a:p>
          <a:p>
            <a:r>
              <a:rPr lang="en-US" dirty="0"/>
              <a:t>Are there ways to improve the transition planning process?</a:t>
            </a:r>
          </a:p>
          <a:p>
            <a:endParaRPr lang="en-US" dirty="0"/>
          </a:p>
        </p:txBody>
      </p:sp>
    </p:spTree>
    <p:extLst>
      <p:ext uri="{BB962C8B-B14F-4D97-AF65-F5344CB8AC3E}">
        <p14:creationId xmlns:p14="http://schemas.microsoft.com/office/powerpoint/2010/main" val="322082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Transition?</a:t>
            </a:r>
          </a:p>
        </p:txBody>
      </p:sp>
      <p:sp>
        <p:nvSpPr>
          <p:cNvPr id="3" name="Content Placeholder 2"/>
          <p:cNvSpPr>
            <a:spLocks noGrp="1"/>
          </p:cNvSpPr>
          <p:nvPr>
            <p:ph idx="1"/>
          </p:nvPr>
        </p:nvSpPr>
        <p:spPr>
          <a:xfrm>
            <a:off x="1295402" y="2442713"/>
            <a:ext cx="8595360" cy="1993899"/>
          </a:xfrm>
        </p:spPr>
        <p:txBody>
          <a:bodyPr/>
          <a:lstStyle/>
          <a:p>
            <a:r>
              <a:rPr lang="en-US" dirty="0"/>
              <a:t>Build skills and knowledge to lead successful, healthy adult lives</a:t>
            </a:r>
          </a:p>
          <a:p>
            <a:r>
              <a:rPr lang="en-US" dirty="0"/>
              <a:t>Allow CYSHCN to be in the driver’s seat of their own lives</a:t>
            </a:r>
          </a:p>
          <a:p>
            <a:r>
              <a:rPr lang="en-US" dirty="0"/>
              <a:t>Give Mom and Dad a little relief and peace of mind</a:t>
            </a:r>
          </a:p>
        </p:txBody>
      </p:sp>
      <p:sp>
        <p:nvSpPr>
          <p:cNvPr id="4" name="Rectangle 3"/>
          <p:cNvSpPr/>
          <p:nvPr/>
        </p:nvSpPr>
        <p:spPr>
          <a:xfrm rot="19609008">
            <a:off x="-550425" y="4967747"/>
            <a:ext cx="4944692" cy="584775"/>
          </a:xfrm>
          <a:prstGeom prst="rect">
            <a:avLst/>
          </a:prstGeom>
          <a:noFill/>
        </p:spPr>
        <p:txBody>
          <a:bodyPr wrap="square" lIns="91440" tIns="45720" rIns="91440" bIns="45720">
            <a:spAutoFit/>
          </a:bodyPr>
          <a:lstStyle/>
          <a:p>
            <a:pPr algn="ctr"/>
            <a:r>
              <a:rPr lang="en-US" sz="3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Self-Determination</a:t>
            </a:r>
          </a:p>
        </p:txBody>
      </p:sp>
      <p:sp>
        <p:nvSpPr>
          <p:cNvPr id="5" name="Rectangle 4"/>
          <p:cNvSpPr/>
          <p:nvPr/>
        </p:nvSpPr>
        <p:spPr>
          <a:xfrm rot="2570075">
            <a:off x="8671647" y="1289442"/>
            <a:ext cx="3926075" cy="707886"/>
          </a:xfrm>
          <a:prstGeom prst="rect">
            <a:avLst/>
          </a:prstGeom>
          <a:noFill/>
        </p:spPr>
        <p:txBody>
          <a:bodyPr wrap="none" lIns="91440" tIns="45720" rIns="91440" bIns="45720">
            <a:spAutoFit/>
          </a:bodyPr>
          <a:lstStyle/>
          <a:p>
            <a:pPr algn="ctr"/>
            <a:r>
              <a:rPr lang="en-U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Self-Advocacy</a:t>
            </a:r>
          </a:p>
        </p:txBody>
      </p:sp>
      <p:sp>
        <p:nvSpPr>
          <p:cNvPr id="6" name="Rectangle 5"/>
          <p:cNvSpPr/>
          <p:nvPr/>
        </p:nvSpPr>
        <p:spPr>
          <a:xfrm rot="395610">
            <a:off x="6597428" y="4610180"/>
            <a:ext cx="5572359" cy="707886"/>
          </a:xfrm>
          <a:prstGeom prst="rect">
            <a:avLst/>
          </a:prstGeom>
          <a:noFill/>
        </p:spPr>
        <p:txBody>
          <a:bodyPr wrap="none" lIns="91440" tIns="45720" rIns="91440" bIns="45720">
            <a:spAutoFit/>
          </a:bodyPr>
          <a:lstStyle/>
          <a:p>
            <a:pPr algn="ct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Optimal Independence</a:t>
            </a:r>
            <a:endPar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Rectangle 6"/>
          <p:cNvSpPr/>
          <p:nvPr/>
        </p:nvSpPr>
        <p:spPr>
          <a:xfrm>
            <a:off x="2399071" y="5635647"/>
            <a:ext cx="632096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Improved Health</a:t>
            </a:r>
          </a:p>
        </p:txBody>
      </p:sp>
    </p:spTree>
    <p:extLst>
      <p:ext uri="{BB962C8B-B14F-4D97-AF65-F5344CB8AC3E}">
        <p14:creationId xmlns:p14="http://schemas.microsoft.com/office/powerpoint/2010/main" val="1342068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expect?</a:t>
            </a:r>
          </a:p>
        </p:txBody>
      </p:sp>
      <p:sp>
        <p:nvSpPr>
          <p:cNvPr id="3" name="Content Placeholder 2"/>
          <p:cNvSpPr>
            <a:spLocks noGrp="1"/>
          </p:cNvSpPr>
          <p:nvPr>
            <p:ph idx="1"/>
          </p:nvPr>
        </p:nvSpPr>
        <p:spPr/>
        <p:txBody>
          <a:bodyPr/>
          <a:lstStyle/>
          <a:p>
            <a:r>
              <a:rPr lang="en-US" dirty="0"/>
              <a:t>Continue to engage families, and when appropriate, begin communicating directly with client</a:t>
            </a:r>
          </a:p>
          <a:p>
            <a:r>
              <a:rPr lang="en-US" dirty="0"/>
              <a:t>When in contact with youth that is 14 through 21 or their family, bring up transition planning and its importance</a:t>
            </a:r>
          </a:p>
          <a:p>
            <a:r>
              <a:rPr lang="en-US" dirty="0"/>
              <a:t>When youth or family agrees, assist in transition planning</a:t>
            </a:r>
          </a:p>
          <a:p>
            <a:r>
              <a:rPr lang="en-US" dirty="0"/>
              <a:t>When family doesn’t agree, document the effort made and try again in the future</a:t>
            </a:r>
          </a:p>
        </p:txBody>
      </p:sp>
    </p:spTree>
    <p:extLst>
      <p:ext uri="{BB962C8B-B14F-4D97-AF65-F5344CB8AC3E}">
        <p14:creationId xmlns:p14="http://schemas.microsoft.com/office/powerpoint/2010/main" val="2899764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don’t expect</a:t>
            </a:r>
          </a:p>
        </p:txBody>
      </p:sp>
      <p:sp>
        <p:nvSpPr>
          <p:cNvPr id="3" name="Content Placeholder 2"/>
          <p:cNvSpPr>
            <a:spLocks noGrp="1"/>
          </p:cNvSpPr>
          <p:nvPr>
            <p:ph idx="1"/>
          </p:nvPr>
        </p:nvSpPr>
        <p:spPr/>
        <p:txBody>
          <a:bodyPr>
            <a:normAutofit/>
          </a:bodyPr>
          <a:lstStyle/>
          <a:p>
            <a:r>
              <a:rPr lang="en-US" dirty="0"/>
              <a:t>Transition process will begin precisely at age 14</a:t>
            </a:r>
          </a:p>
          <a:p>
            <a:r>
              <a:rPr lang="en-US" dirty="0"/>
              <a:t>Every single CSHCS client or family will want transition planning assistance through their LHD or MHP</a:t>
            </a:r>
          </a:p>
          <a:p>
            <a:r>
              <a:rPr lang="en-US" dirty="0"/>
              <a:t>Hold family members hostage until parent or child agrees to participate in transition planning</a:t>
            </a:r>
          </a:p>
          <a:p>
            <a:r>
              <a:rPr lang="en-US" dirty="0"/>
              <a:t>Shame or berate parents for not participating in our transition activities</a:t>
            </a:r>
          </a:p>
        </p:txBody>
      </p:sp>
    </p:spTree>
    <p:extLst>
      <p:ext uri="{BB962C8B-B14F-4D97-AF65-F5344CB8AC3E}">
        <p14:creationId xmlns:p14="http://schemas.microsoft.com/office/powerpoint/2010/main" val="232280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 vs. Reality</a:t>
            </a:r>
          </a:p>
        </p:txBody>
      </p:sp>
      <p:sp>
        <p:nvSpPr>
          <p:cNvPr id="3" name="Content Placeholder 2"/>
          <p:cNvSpPr>
            <a:spLocks noGrp="1"/>
          </p:cNvSpPr>
          <p:nvPr>
            <p:ph idx="1"/>
          </p:nvPr>
        </p:nvSpPr>
        <p:spPr>
          <a:xfrm>
            <a:off x="1295402" y="2556932"/>
            <a:ext cx="5816599" cy="3318936"/>
          </a:xfrm>
        </p:spPr>
        <p:txBody>
          <a:bodyPr/>
          <a:lstStyle/>
          <a:p>
            <a:r>
              <a:rPr lang="en-US" dirty="0"/>
              <a:t>We want to ensure our expectations meet your reality</a:t>
            </a:r>
          </a:p>
          <a:p>
            <a:r>
              <a:rPr lang="en-US" dirty="0"/>
              <a:t>Stakeholder input from day one</a:t>
            </a:r>
          </a:p>
          <a:p>
            <a:r>
              <a:rPr lang="en-US" dirty="0"/>
              <a:t>We are your partners – your challenges are our challenges</a:t>
            </a:r>
          </a:p>
        </p:txBody>
      </p:sp>
      <p:pic>
        <p:nvPicPr>
          <p:cNvPr id="2050" name="Picture 2" descr="Image result for expectation vs re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024" y="2556932"/>
            <a:ext cx="3047316" cy="349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79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But what if…</a:t>
            </a:r>
          </a:p>
        </p:txBody>
      </p:sp>
      <p:sp>
        <p:nvSpPr>
          <p:cNvPr id="3" name="Content Placeholder 2"/>
          <p:cNvSpPr>
            <a:spLocks noGrp="1"/>
          </p:cNvSpPr>
          <p:nvPr>
            <p:ph idx="1"/>
          </p:nvPr>
        </p:nvSpPr>
        <p:spPr/>
        <p:txBody>
          <a:bodyPr>
            <a:normAutofit fontScale="92500" lnSpcReduction="10000"/>
          </a:bodyPr>
          <a:lstStyle/>
          <a:p>
            <a:r>
              <a:rPr lang="en-US" dirty="0">
                <a:solidFill>
                  <a:schemeClr val="tx1"/>
                </a:solidFill>
              </a:rPr>
              <a:t>Family needs assistance that I don’t know how to provide?</a:t>
            </a:r>
          </a:p>
          <a:p>
            <a:r>
              <a:rPr lang="en-US" dirty="0">
                <a:solidFill>
                  <a:schemeClr val="tx1"/>
                </a:solidFill>
              </a:rPr>
              <a:t>Step 1: Don’t Panic!</a:t>
            </a:r>
          </a:p>
          <a:p>
            <a:pPr lvl="1"/>
            <a:r>
              <a:rPr lang="en-US" dirty="0">
                <a:solidFill>
                  <a:schemeClr val="tx1"/>
                </a:solidFill>
              </a:rPr>
              <a:t>Identify issue or unmet need</a:t>
            </a:r>
          </a:p>
          <a:p>
            <a:pPr lvl="1"/>
            <a:r>
              <a:rPr lang="en-US" dirty="0">
                <a:solidFill>
                  <a:schemeClr val="tx1"/>
                </a:solidFill>
              </a:rPr>
              <a:t>Identify the youth and family’s most ideal outcome</a:t>
            </a:r>
          </a:p>
          <a:p>
            <a:pPr lvl="1"/>
            <a:r>
              <a:rPr lang="en-US" dirty="0">
                <a:solidFill>
                  <a:schemeClr val="tx1"/>
                </a:solidFill>
              </a:rPr>
              <a:t>Determine if the outcome is feasible or recommend alternative outcome</a:t>
            </a:r>
          </a:p>
          <a:p>
            <a:pPr lvl="1"/>
            <a:r>
              <a:rPr lang="en-US" dirty="0">
                <a:solidFill>
                  <a:schemeClr val="tx1"/>
                </a:solidFill>
              </a:rPr>
              <a:t>Assist in identifying the steps the youth and family can take to achieve outcome</a:t>
            </a:r>
          </a:p>
          <a:p>
            <a:pPr lvl="1"/>
            <a:r>
              <a:rPr lang="en-US" dirty="0">
                <a:solidFill>
                  <a:schemeClr val="tx1"/>
                </a:solidFill>
              </a:rPr>
              <a:t>Provide additional assistance or resources as necessary</a:t>
            </a:r>
          </a:p>
          <a:p>
            <a:pPr lvl="1"/>
            <a:r>
              <a:rPr lang="en-US" dirty="0">
                <a:solidFill>
                  <a:schemeClr val="tx1"/>
                </a:solidFill>
              </a:rPr>
              <a:t>Follow-up with family to determine if successful or further action needed</a:t>
            </a:r>
          </a:p>
          <a:p>
            <a:endParaRPr lang="en-US" dirty="0"/>
          </a:p>
        </p:txBody>
      </p:sp>
    </p:spTree>
    <p:extLst>
      <p:ext uri="{BB962C8B-B14F-4D97-AF65-F5344CB8AC3E}">
        <p14:creationId xmlns:p14="http://schemas.microsoft.com/office/powerpoint/2010/main" val="2506664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Honesty: always the best policy  </a:t>
            </a: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It’s okay to tell youth or family that you don’t know the answer, but you’ll find out. </a:t>
            </a:r>
          </a:p>
          <a:p>
            <a:r>
              <a:rPr lang="en-US" dirty="0"/>
              <a:t>Not expected to provide legal council or become a lawyer</a:t>
            </a:r>
          </a:p>
          <a:p>
            <a:r>
              <a:rPr lang="en-US" dirty="0"/>
              <a:t>Not expected to be CMH expert, PDN expert, SSI expert, etc. </a:t>
            </a:r>
          </a:p>
          <a:p>
            <a:r>
              <a:rPr lang="en-US" dirty="0"/>
              <a:t>You are expected to identify needs of youth and family, help them plan, and help them navigate the systems of care.</a:t>
            </a:r>
          </a:p>
        </p:txBody>
      </p:sp>
    </p:spTree>
    <p:extLst>
      <p:ext uri="{BB962C8B-B14F-4D97-AF65-F5344CB8AC3E}">
        <p14:creationId xmlns:p14="http://schemas.microsoft.com/office/powerpoint/2010/main" val="1433919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Readiness Assessment </a:t>
            </a:r>
          </a:p>
        </p:txBody>
      </p:sp>
      <p:graphicFrame>
        <p:nvGraphicFramePr>
          <p:cNvPr id="4" name="Table 3"/>
          <p:cNvGraphicFramePr>
            <a:graphicFrameLocks noGrp="1"/>
          </p:cNvGraphicFramePr>
          <p:nvPr>
            <p:extLst>
              <p:ext uri="{D42A27DB-BD31-4B8C-83A1-F6EECF244321}">
                <p14:modId xmlns:p14="http://schemas.microsoft.com/office/powerpoint/2010/main" val="1942142789"/>
              </p:ext>
            </p:extLst>
          </p:nvPr>
        </p:nvGraphicFramePr>
        <p:xfrm>
          <a:off x="1295403" y="2557465"/>
          <a:ext cx="9601194" cy="3690932"/>
        </p:xfrm>
        <a:graphic>
          <a:graphicData uri="http://schemas.openxmlformats.org/drawingml/2006/table">
            <a:tbl>
              <a:tblPr firstRow="1" firstCol="1" bandRow="1"/>
              <a:tblGrid>
                <a:gridCol w="6182211">
                  <a:extLst>
                    <a:ext uri="{9D8B030D-6E8A-4147-A177-3AD203B41FA5}">
                      <a16:colId xmlns:a16="http://schemas.microsoft.com/office/drawing/2014/main" xmlns="" val="1053739583"/>
                    </a:ext>
                  </a:extLst>
                </a:gridCol>
                <a:gridCol w="895448">
                  <a:extLst>
                    <a:ext uri="{9D8B030D-6E8A-4147-A177-3AD203B41FA5}">
                      <a16:colId xmlns:a16="http://schemas.microsoft.com/office/drawing/2014/main" xmlns="" val="3445506341"/>
                    </a:ext>
                  </a:extLst>
                </a:gridCol>
                <a:gridCol w="895448">
                  <a:extLst>
                    <a:ext uri="{9D8B030D-6E8A-4147-A177-3AD203B41FA5}">
                      <a16:colId xmlns:a16="http://schemas.microsoft.com/office/drawing/2014/main" xmlns="" val="4273612567"/>
                    </a:ext>
                  </a:extLst>
                </a:gridCol>
                <a:gridCol w="1628087">
                  <a:extLst>
                    <a:ext uri="{9D8B030D-6E8A-4147-A177-3AD203B41FA5}">
                      <a16:colId xmlns:a16="http://schemas.microsoft.com/office/drawing/2014/main" xmlns="" val="2779880494"/>
                    </a:ext>
                  </a:extLst>
                </a:gridCol>
              </a:tblGrid>
              <a:tr h="205622">
                <a:tc>
                  <a:txBody>
                    <a:bodyPr/>
                    <a:lstStyle/>
                    <a:p>
                      <a:pPr marL="0" marR="0" algn="l">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Phase 1 – Transition Readiness Assessment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846929"/>
                  </a:ext>
                </a:extLst>
              </a:tr>
              <a:tr h="497902">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Please check the box that applies to you right now.</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Yes, I know this</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 need to learn</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Someone needs to do this… who?</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1158288421"/>
                  </a:ext>
                </a:extLst>
              </a:tr>
              <a:tr h="165967">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 know and can explain my medical condition to others.</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3677451429"/>
                  </a:ext>
                </a:extLst>
              </a:tr>
              <a:tr h="165967">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 know my symptoms and when I need to quickly see a doctor.</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4062826506"/>
                  </a:ext>
                </a:extLst>
              </a:tr>
              <a:tr h="165967">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 know when and how to ask for help.</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1787889704"/>
                  </a:ext>
                </a:extLst>
              </a:tr>
              <a:tr h="165967">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 know or can find my doctor’s phone number.</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796404797"/>
                  </a:ext>
                </a:extLst>
              </a:tr>
              <a:tr h="165967">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 have a plan in place for medical emergencies.</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1668134955"/>
                  </a:ext>
                </a:extLst>
              </a:tr>
              <a:tr h="165967">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 know why, when, and how to take my medication.</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3301811949"/>
                  </a:ext>
                </a:extLst>
              </a:tr>
              <a:tr h="165967">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 know my allergies to medicines and medicines I should not take.</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1397985942"/>
                  </a:ext>
                </a:extLst>
              </a:tr>
              <a:tr h="165967">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 ask and answer questions directly with the doctor during visits.</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2446101169"/>
                  </a:ext>
                </a:extLst>
              </a:tr>
              <a:tr h="165967">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 am able to follow instructions from healthcare providers.</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1355940518"/>
                  </a:ext>
                </a:extLst>
              </a:tr>
              <a:tr h="331935">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 know if I qualify for an Individualized Education Program (IEP) or 504 plan at school.</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1669693682"/>
                  </a:ext>
                </a:extLst>
              </a:tr>
              <a:tr h="165967">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 participate in my IEP meetings at school.</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712434572"/>
                  </a:ext>
                </a:extLst>
              </a:tr>
              <a:tr h="165967">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 know of opportunities to make friends and meet new people.</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2665399980"/>
                  </a:ext>
                </a:extLst>
              </a:tr>
              <a:tr h="331935">
                <a:tc>
                  <a:txBody>
                    <a:bodyPr/>
                    <a:lstStyle/>
                    <a:p>
                      <a:pPr marL="0" marR="0" algn="l">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know how to obtain a driver’s license and/or use public transportation services.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1425703610"/>
                  </a:ext>
                </a:extLst>
              </a:tr>
              <a:tr h="165967">
                <a:tc>
                  <a:txBody>
                    <a:bodyPr/>
                    <a:lstStyle/>
                    <a:p>
                      <a:pPr marL="0" marR="0" algn="l">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have transportation for medical appointments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771832650"/>
                  </a:ext>
                </a:extLst>
              </a:tr>
              <a:tr h="165967">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 know the values of U.S. coins and paper money.</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2315045690"/>
                  </a:ext>
                </a:extLst>
              </a:tr>
              <a:tr h="165967">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 know who can help with transition planning.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7036" marR="5703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3075908055"/>
                  </a:ext>
                </a:extLst>
              </a:tr>
            </a:tbl>
          </a:graphicData>
        </a:graphic>
      </p:graphicFrame>
    </p:spTree>
    <p:extLst>
      <p:ext uri="{BB962C8B-B14F-4D97-AF65-F5344CB8AC3E}">
        <p14:creationId xmlns:p14="http://schemas.microsoft.com/office/powerpoint/2010/main" val="3410862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Transition Planning</a:t>
            </a:r>
          </a:p>
        </p:txBody>
      </p:sp>
      <p:graphicFrame>
        <p:nvGraphicFramePr>
          <p:cNvPr id="4" name="Table 3"/>
          <p:cNvGraphicFramePr>
            <a:graphicFrameLocks noGrp="1"/>
          </p:cNvGraphicFramePr>
          <p:nvPr>
            <p:extLst>
              <p:ext uri="{D42A27DB-BD31-4B8C-83A1-F6EECF244321}">
                <p14:modId xmlns:p14="http://schemas.microsoft.com/office/powerpoint/2010/main" val="542422838"/>
              </p:ext>
            </p:extLst>
          </p:nvPr>
        </p:nvGraphicFramePr>
        <p:xfrm>
          <a:off x="1295403" y="2527300"/>
          <a:ext cx="9601194" cy="3351921"/>
        </p:xfrm>
        <a:graphic>
          <a:graphicData uri="http://schemas.openxmlformats.org/drawingml/2006/table">
            <a:tbl>
              <a:tblPr firstRow="1" firstCol="1" bandRow="1"/>
              <a:tblGrid>
                <a:gridCol w="2241291">
                  <a:extLst>
                    <a:ext uri="{9D8B030D-6E8A-4147-A177-3AD203B41FA5}">
                      <a16:colId xmlns:a16="http://schemas.microsoft.com/office/drawing/2014/main" xmlns="" val="972531932"/>
                    </a:ext>
                  </a:extLst>
                </a:gridCol>
                <a:gridCol w="2241291">
                  <a:extLst>
                    <a:ext uri="{9D8B030D-6E8A-4147-A177-3AD203B41FA5}">
                      <a16:colId xmlns:a16="http://schemas.microsoft.com/office/drawing/2014/main" xmlns="" val="2776387152"/>
                    </a:ext>
                  </a:extLst>
                </a:gridCol>
                <a:gridCol w="1921489">
                  <a:extLst>
                    <a:ext uri="{9D8B030D-6E8A-4147-A177-3AD203B41FA5}">
                      <a16:colId xmlns:a16="http://schemas.microsoft.com/office/drawing/2014/main" xmlns="" val="1189137293"/>
                    </a:ext>
                  </a:extLst>
                </a:gridCol>
                <a:gridCol w="1280992">
                  <a:extLst>
                    <a:ext uri="{9D8B030D-6E8A-4147-A177-3AD203B41FA5}">
                      <a16:colId xmlns:a16="http://schemas.microsoft.com/office/drawing/2014/main" xmlns="" val="321884965"/>
                    </a:ext>
                  </a:extLst>
                </a:gridCol>
                <a:gridCol w="933500">
                  <a:extLst>
                    <a:ext uri="{9D8B030D-6E8A-4147-A177-3AD203B41FA5}">
                      <a16:colId xmlns:a16="http://schemas.microsoft.com/office/drawing/2014/main" xmlns="" val="3712266442"/>
                    </a:ext>
                  </a:extLst>
                </a:gridCol>
                <a:gridCol w="982631">
                  <a:extLst>
                    <a:ext uri="{9D8B030D-6E8A-4147-A177-3AD203B41FA5}">
                      <a16:colId xmlns:a16="http://schemas.microsoft.com/office/drawing/2014/main" xmlns="" val="384901266"/>
                    </a:ext>
                  </a:extLst>
                </a:gridCol>
              </a:tblGrid>
              <a:tr h="542416">
                <a:tc>
                  <a:txBody>
                    <a:bodyPr/>
                    <a:lstStyle/>
                    <a:p>
                      <a:pPr marL="0" marR="0" algn="l">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Prioritized Goals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90" marR="6759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l">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Issues or Concerns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90" marR="6759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l">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90" marR="6759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l">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Person Responsible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90" marR="6759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l">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Target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90" marR="6759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l">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Date Complete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90" marR="6759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xmlns="" val="3161590604"/>
                  </a:ext>
                </a:extLst>
              </a:tr>
              <a:tr h="2809505">
                <a:tc>
                  <a:txBody>
                    <a:bodyPr/>
                    <a:lstStyle/>
                    <a:p>
                      <a:pPr marL="0" marR="0" algn="l">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90" marR="6759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7590" marR="6759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7590" marR="6759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7590" marR="6759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7590" marR="6759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7590" marR="6759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xmlns="" val="3654297024"/>
                  </a:ext>
                </a:extLst>
              </a:tr>
            </a:tbl>
          </a:graphicData>
        </a:graphic>
      </p:graphicFrame>
    </p:spTree>
    <p:extLst>
      <p:ext uri="{BB962C8B-B14F-4D97-AF65-F5344CB8AC3E}">
        <p14:creationId xmlns:p14="http://schemas.microsoft.com/office/powerpoint/2010/main" val="2286584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Areas of Transition</a:t>
            </a:r>
          </a:p>
        </p:txBody>
      </p:sp>
      <p:sp>
        <p:nvSpPr>
          <p:cNvPr id="3" name="Content Placeholder 2"/>
          <p:cNvSpPr>
            <a:spLocks noGrp="1"/>
          </p:cNvSpPr>
          <p:nvPr>
            <p:ph idx="1"/>
          </p:nvPr>
        </p:nvSpPr>
        <p:spPr/>
        <p:txBody>
          <a:bodyPr/>
          <a:lstStyle/>
          <a:p>
            <a:r>
              <a:rPr lang="en-US" dirty="0"/>
              <a:t>Legal aspects of becoming an adult</a:t>
            </a:r>
          </a:p>
          <a:p>
            <a:r>
              <a:rPr lang="en-US" dirty="0"/>
              <a:t>Independent Living</a:t>
            </a:r>
          </a:p>
          <a:p>
            <a:r>
              <a:rPr lang="en-US" dirty="0"/>
              <a:t>Education and Career Planning</a:t>
            </a:r>
          </a:p>
          <a:p>
            <a:r>
              <a:rPr lang="en-US" dirty="0"/>
              <a:t>Access to age-appropriate health care services</a:t>
            </a:r>
          </a:p>
          <a:p>
            <a:r>
              <a:rPr lang="en-US" dirty="0"/>
              <a:t>Community Mental Health</a:t>
            </a:r>
          </a:p>
          <a:p>
            <a:r>
              <a:rPr lang="en-US" dirty="0"/>
              <a:t>Private Duty Nursing</a:t>
            </a:r>
          </a:p>
          <a:p>
            <a:endParaRPr lang="en-US" dirty="0"/>
          </a:p>
        </p:txBody>
      </p:sp>
    </p:spTree>
    <p:extLst>
      <p:ext uri="{BB962C8B-B14F-4D97-AF65-F5344CB8AC3E}">
        <p14:creationId xmlns:p14="http://schemas.microsoft.com/office/powerpoint/2010/main" val="3959327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Aspects of Transition</a:t>
            </a:r>
          </a:p>
        </p:txBody>
      </p:sp>
      <p:sp>
        <p:nvSpPr>
          <p:cNvPr id="3" name="Content Placeholder 2"/>
          <p:cNvSpPr>
            <a:spLocks noGrp="1"/>
          </p:cNvSpPr>
          <p:nvPr>
            <p:ph idx="1"/>
          </p:nvPr>
        </p:nvSpPr>
        <p:spPr/>
        <p:txBody>
          <a:bodyPr>
            <a:normAutofit lnSpcReduction="10000"/>
          </a:bodyPr>
          <a:lstStyle/>
          <a:p>
            <a:r>
              <a:rPr lang="en-US" dirty="0"/>
              <a:t>Youth at age 18:</a:t>
            </a:r>
          </a:p>
          <a:p>
            <a:pPr lvl="1"/>
            <a:r>
              <a:rPr lang="en-US" dirty="0"/>
              <a:t>Are legally adults and can sign healthcare documents</a:t>
            </a:r>
          </a:p>
          <a:p>
            <a:pPr lvl="1"/>
            <a:r>
              <a:rPr lang="en-US" dirty="0"/>
              <a:t>Need to have their own legal signature</a:t>
            </a:r>
          </a:p>
          <a:p>
            <a:pPr lvl="1"/>
            <a:r>
              <a:rPr lang="en-US" dirty="0"/>
              <a:t>Need to give permission for family members to talk with hospitals, schools, police departments and other community agencies</a:t>
            </a:r>
          </a:p>
          <a:p>
            <a:pPr lvl="1"/>
            <a:r>
              <a:rPr lang="en-US" dirty="0"/>
              <a:t>Have authority to make health care decisions including consent and refusal of health care services</a:t>
            </a:r>
          </a:p>
          <a:p>
            <a:r>
              <a:rPr lang="en-US" dirty="0"/>
              <a:t>#1 Recommended Resource: MPAS</a:t>
            </a:r>
          </a:p>
        </p:txBody>
      </p:sp>
    </p:spTree>
    <p:extLst>
      <p:ext uri="{BB962C8B-B14F-4D97-AF65-F5344CB8AC3E}">
        <p14:creationId xmlns:p14="http://schemas.microsoft.com/office/powerpoint/2010/main" val="1535652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Living</a:t>
            </a:r>
          </a:p>
        </p:txBody>
      </p:sp>
      <p:sp>
        <p:nvSpPr>
          <p:cNvPr id="3" name="Content Placeholder 2"/>
          <p:cNvSpPr>
            <a:spLocks noGrp="1"/>
          </p:cNvSpPr>
          <p:nvPr>
            <p:ph idx="1"/>
          </p:nvPr>
        </p:nvSpPr>
        <p:spPr>
          <a:xfrm>
            <a:off x="1295401" y="2556932"/>
            <a:ext cx="9601196" cy="3627968"/>
          </a:xfrm>
        </p:spPr>
        <p:txBody>
          <a:bodyPr>
            <a:normAutofit lnSpcReduction="10000"/>
          </a:bodyPr>
          <a:lstStyle/>
          <a:p>
            <a:r>
              <a:rPr lang="en-US" dirty="0"/>
              <a:t>Understand how to maintain their own health</a:t>
            </a:r>
          </a:p>
          <a:p>
            <a:pPr lvl="1"/>
            <a:r>
              <a:rPr lang="en-US" dirty="0"/>
              <a:t>Knowing their medications and when and how to take them</a:t>
            </a:r>
          </a:p>
          <a:p>
            <a:pPr lvl="1"/>
            <a:r>
              <a:rPr lang="en-US" dirty="0"/>
              <a:t>Knowing their providers, insurance, and how to navigate the health care system</a:t>
            </a:r>
          </a:p>
          <a:p>
            <a:pPr lvl="1"/>
            <a:r>
              <a:rPr lang="en-US" dirty="0"/>
              <a:t>Able to recognize a health crisis and how to seek help</a:t>
            </a:r>
          </a:p>
          <a:p>
            <a:r>
              <a:rPr lang="en-US" dirty="0"/>
              <a:t>Understand how to manage their own finances</a:t>
            </a:r>
          </a:p>
          <a:p>
            <a:pPr lvl="1"/>
            <a:r>
              <a:rPr lang="en-US" dirty="0"/>
              <a:t>Know the value of money, can create a personal budget, and pay bills</a:t>
            </a:r>
          </a:p>
          <a:p>
            <a:r>
              <a:rPr lang="en-US" dirty="0"/>
              <a:t>Know how to get involved in their community</a:t>
            </a:r>
          </a:p>
          <a:p>
            <a:pPr lvl="1"/>
            <a:r>
              <a:rPr lang="en-US" dirty="0"/>
              <a:t>Make friends and explore new hobbies safely</a:t>
            </a:r>
          </a:p>
          <a:p>
            <a:pPr lvl="1"/>
            <a:endParaRPr lang="en-US" dirty="0"/>
          </a:p>
        </p:txBody>
      </p:sp>
    </p:spTree>
    <p:extLst>
      <p:ext uri="{BB962C8B-B14F-4D97-AF65-F5344CB8AC3E}">
        <p14:creationId xmlns:p14="http://schemas.microsoft.com/office/powerpoint/2010/main" val="935784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Am Determined</a:t>
            </a:r>
          </a:p>
        </p:txBody>
      </p:sp>
      <p:sp>
        <p:nvSpPr>
          <p:cNvPr id="3" name="Content Placeholder 2"/>
          <p:cNvSpPr>
            <a:spLocks noGrp="1"/>
          </p:cNvSpPr>
          <p:nvPr>
            <p:ph idx="1"/>
          </p:nvPr>
        </p:nvSpPr>
        <p:spPr/>
        <p:txBody>
          <a:bodyPr anchor="ctr">
            <a:normAutofit/>
          </a:bodyPr>
          <a:lstStyle/>
          <a:p>
            <a:pPr marL="0" indent="0" algn="ctr">
              <a:buNone/>
            </a:pPr>
            <a:r>
              <a:rPr lang="en-US" sz="3200" dirty="0">
                <a:solidFill>
                  <a:schemeClr val="tx1">
                    <a:lumMod val="95000"/>
                    <a:lumOff val="5000"/>
                  </a:schemeClr>
                </a:solidFill>
                <a:hlinkClick r:id="rId2"/>
              </a:rPr>
              <a:t>What does “self-determination” mean?</a:t>
            </a:r>
            <a:endParaRPr lang="en-US" sz="3200" dirty="0">
              <a:solidFill>
                <a:schemeClr val="tx1">
                  <a:lumMod val="95000"/>
                  <a:lumOff val="5000"/>
                </a:schemeClr>
              </a:solidFill>
            </a:endParaRPr>
          </a:p>
        </p:txBody>
      </p:sp>
    </p:spTree>
    <p:extLst>
      <p:ext uri="{BB962C8B-B14F-4D97-AF65-F5344CB8AC3E}">
        <p14:creationId xmlns:p14="http://schemas.microsoft.com/office/powerpoint/2010/main" val="2692968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Supported Decision Making</a:t>
            </a:r>
          </a:p>
        </p:txBody>
      </p:sp>
      <p:sp>
        <p:nvSpPr>
          <p:cNvPr id="3" name="Content Placeholder 2"/>
          <p:cNvSpPr>
            <a:spLocks noGrp="1"/>
          </p:cNvSpPr>
          <p:nvPr>
            <p:ph idx="1"/>
          </p:nvPr>
        </p:nvSpPr>
        <p:spPr/>
        <p:txBody>
          <a:bodyPr/>
          <a:lstStyle/>
          <a:p>
            <a:r>
              <a:rPr lang="en-US" dirty="0">
                <a:solidFill>
                  <a:schemeClr val="tx1"/>
                </a:solidFill>
              </a:rPr>
              <a:t>Most young adults with special needs are able to make life decisions and may only require natural supports</a:t>
            </a:r>
          </a:p>
          <a:p>
            <a:r>
              <a:rPr lang="en-US" dirty="0">
                <a:solidFill>
                  <a:schemeClr val="tx1"/>
                </a:solidFill>
              </a:rPr>
              <a:t>Many ways to support an individual with special needs beyond natural supports, which vary in restrictiveness, responsibility, and authority</a:t>
            </a:r>
          </a:p>
          <a:p>
            <a:r>
              <a:rPr lang="en-US" dirty="0">
                <a:solidFill>
                  <a:schemeClr val="tx1"/>
                </a:solidFill>
              </a:rPr>
              <a:t>For those that are deemed legally “mentally incapacitated”, and unable to make decisions, court appointed guardianship can be pursued</a:t>
            </a:r>
          </a:p>
        </p:txBody>
      </p:sp>
    </p:spTree>
    <p:extLst>
      <p:ext uri="{BB962C8B-B14F-4D97-AF65-F5344CB8AC3E}">
        <p14:creationId xmlns:p14="http://schemas.microsoft.com/office/powerpoint/2010/main" val="3514220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and Career Planning</a:t>
            </a:r>
          </a:p>
        </p:txBody>
      </p:sp>
      <p:sp>
        <p:nvSpPr>
          <p:cNvPr id="3" name="Content Placeholder 2"/>
          <p:cNvSpPr>
            <a:spLocks noGrp="1"/>
          </p:cNvSpPr>
          <p:nvPr>
            <p:ph idx="1"/>
          </p:nvPr>
        </p:nvSpPr>
        <p:spPr/>
        <p:txBody>
          <a:bodyPr>
            <a:normAutofit/>
          </a:bodyPr>
          <a:lstStyle/>
          <a:p>
            <a:r>
              <a:rPr lang="en-US" dirty="0">
                <a:solidFill>
                  <a:schemeClr val="tx1"/>
                </a:solidFill>
              </a:rPr>
              <a:t>Education and career transition planning will depend on individual’s age</a:t>
            </a:r>
          </a:p>
          <a:p>
            <a:r>
              <a:rPr lang="en-US" dirty="0">
                <a:solidFill>
                  <a:schemeClr val="tx1"/>
                </a:solidFill>
              </a:rPr>
              <a:t>Diploma track vs certificate of completion - what it means when planning for the future</a:t>
            </a:r>
          </a:p>
          <a:p>
            <a:r>
              <a:rPr lang="en-US" dirty="0">
                <a:solidFill>
                  <a:schemeClr val="tx1"/>
                </a:solidFill>
              </a:rPr>
              <a:t>College, vocational training, reasonable accommodation</a:t>
            </a:r>
          </a:p>
        </p:txBody>
      </p:sp>
    </p:spTree>
    <p:extLst>
      <p:ext uri="{BB962C8B-B14F-4D97-AF65-F5344CB8AC3E}">
        <p14:creationId xmlns:p14="http://schemas.microsoft.com/office/powerpoint/2010/main" val="4023647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Supported Employment</a:t>
            </a:r>
          </a:p>
        </p:txBody>
      </p:sp>
      <p:sp>
        <p:nvSpPr>
          <p:cNvPr id="3" name="Content Placeholder 2"/>
          <p:cNvSpPr>
            <a:spLocks noGrp="1"/>
          </p:cNvSpPr>
          <p:nvPr>
            <p:ph idx="1"/>
          </p:nvPr>
        </p:nvSpPr>
        <p:spPr/>
        <p:txBody>
          <a:bodyPr>
            <a:noAutofit/>
          </a:bodyPr>
          <a:lstStyle/>
          <a:p>
            <a:pPr marL="0" indent="0">
              <a:buNone/>
            </a:pPr>
            <a:r>
              <a:rPr lang="en-US" sz="1800" dirty="0">
                <a:solidFill>
                  <a:schemeClr val="tx1"/>
                </a:solidFill>
              </a:rPr>
              <a:t>Supported employment is an option for individuals served by Michigan Rehabilitation Services (MRS) whose disabilities are so significant that they need ongoing support to maintain their jobs.</a:t>
            </a:r>
          </a:p>
          <a:p>
            <a:r>
              <a:rPr lang="en-US" sz="1600" dirty="0">
                <a:solidFill>
                  <a:schemeClr val="tx1"/>
                </a:solidFill>
              </a:rPr>
              <a:t>Is work for pay at the same rates as those paid to persons with no disabilities</a:t>
            </a:r>
          </a:p>
          <a:p>
            <a:r>
              <a:rPr lang="en-US" sz="1600" dirty="0">
                <a:solidFill>
                  <a:schemeClr val="tx1"/>
                </a:solidFill>
              </a:rPr>
              <a:t>Occurs in an integrated, natural work setting where people without disabilities are also employed</a:t>
            </a:r>
          </a:p>
          <a:p>
            <a:r>
              <a:rPr lang="en-US" sz="1600" dirty="0">
                <a:solidFill>
                  <a:schemeClr val="tx1"/>
                </a:solidFill>
              </a:rPr>
              <a:t>Involves individuals with severe disabilities</a:t>
            </a:r>
          </a:p>
          <a:p>
            <a:r>
              <a:rPr lang="en-US" sz="1600" dirty="0">
                <a:solidFill>
                  <a:schemeClr val="tx1"/>
                </a:solidFill>
              </a:rPr>
              <a:t>Entails on-the-job training that is often provided by a job coach</a:t>
            </a:r>
          </a:p>
          <a:p>
            <a:r>
              <a:rPr lang="en-US" sz="1600" dirty="0">
                <a:solidFill>
                  <a:schemeClr val="tx1"/>
                </a:solidFill>
              </a:rPr>
              <a:t>Maintains support services to the worker after initiation to and for the duration of the job. Supports may include arranging transportation, training or retraining the supported worker, developing natural supports, or acting as a consultant to the business</a:t>
            </a:r>
          </a:p>
          <a:p>
            <a:r>
              <a:rPr lang="en-US" sz="1600" dirty="0">
                <a:solidFill>
                  <a:schemeClr val="tx1"/>
                </a:solidFill>
              </a:rPr>
              <a:t>Promotes social integration, productivity, and maximum use of a person's skills and abilities</a:t>
            </a:r>
          </a:p>
        </p:txBody>
      </p:sp>
    </p:spTree>
    <p:extLst>
      <p:ext uri="{BB962C8B-B14F-4D97-AF65-F5344CB8AC3E}">
        <p14:creationId xmlns:p14="http://schemas.microsoft.com/office/powerpoint/2010/main" val="1694561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Age-Appropriate Care</a:t>
            </a:r>
          </a:p>
        </p:txBody>
      </p:sp>
      <p:sp>
        <p:nvSpPr>
          <p:cNvPr id="3" name="Content Placeholder 2"/>
          <p:cNvSpPr>
            <a:spLocks noGrp="1"/>
          </p:cNvSpPr>
          <p:nvPr>
            <p:ph idx="1"/>
          </p:nvPr>
        </p:nvSpPr>
        <p:spPr/>
        <p:txBody>
          <a:bodyPr/>
          <a:lstStyle/>
          <a:p>
            <a:r>
              <a:rPr lang="en-US" dirty="0"/>
              <a:t>Will the adolescent’s providers continue seeing them into adulthood, or will they need to transfer to an adult provider?</a:t>
            </a:r>
          </a:p>
          <a:p>
            <a:r>
              <a:rPr lang="en-US" dirty="0"/>
              <a:t>Will insurance coverage change at age 18 or age 21?</a:t>
            </a:r>
          </a:p>
          <a:p>
            <a:r>
              <a:rPr lang="en-US" dirty="0"/>
              <a:t>Will the adolescent have adequate transportation to get to doctors’ appointments? </a:t>
            </a:r>
          </a:p>
        </p:txBody>
      </p:sp>
    </p:spTree>
    <p:extLst>
      <p:ext uri="{BB962C8B-B14F-4D97-AF65-F5344CB8AC3E}">
        <p14:creationId xmlns:p14="http://schemas.microsoft.com/office/powerpoint/2010/main" val="3077775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Mental Health</a:t>
            </a:r>
          </a:p>
        </p:txBody>
      </p:sp>
      <p:sp>
        <p:nvSpPr>
          <p:cNvPr id="3" name="Content Placeholder 2"/>
          <p:cNvSpPr>
            <a:spLocks noGrp="1"/>
          </p:cNvSpPr>
          <p:nvPr>
            <p:ph idx="1"/>
          </p:nvPr>
        </p:nvSpPr>
        <p:spPr/>
        <p:txBody>
          <a:bodyPr>
            <a:normAutofit fontScale="92500" lnSpcReduction="10000"/>
          </a:bodyPr>
          <a:lstStyle/>
          <a:p>
            <a:pPr lvl="0"/>
            <a:r>
              <a:rPr lang="en-US" dirty="0"/>
              <a:t>CMH recommends that transition services start no later than age 16, but preferably by middle school</a:t>
            </a:r>
          </a:p>
          <a:p>
            <a:pPr lvl="0"/>
            <a:r>
              <a:rPr lang="en-US" dirty="0"/>
              <a:t>CMH may be brought into transition related IEP meetings and/or care planning meetings</a:t>
            </a:r>
          </a:p>
          <a:p>
            <a:pPr lvl="0"/>
            <a:r>
              <a:rPr lang="en-US" dirty="0"/>
              <a:t>For those students that will be eligible for supportive services, care plan should be developed in partnership with CMH to assure that supportive services are in place once child turns 18 years.</a:t>
            </a:r>
          </a:p>
          <a:p>
            <a:pPr lvl="0"/>
            <a:r>
              <a:rPr lang="en-US" dirty="0"/>
              <a:t>To learn more about supportive services that may be available to youth transitioning into adulthood, contact the ACCESS Center at your local CMH</a:t>
            </a:r>
          </a:p>
        </p:txBody>
      </p:sp>
    </p:spTree>
    <p:extLst>
      <p:ext uri="{BB962C8B-B14F-4D97-AF65-F5344CB8AC3E}">
        <p14:creationId xmlns:p14="http://schemas.microsoft.com/office/powerpoint/2010/main" val="1896939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Duty Nursing</a:t>
            </a:r>
          </a:p>
        </p:txBody>
      </p:sp>
      <p:sp>
        <p:nvSpPr>
          <p:cNvPr id="3" name="Content Placeholder 2"/>
          <p:cNvSpPr>
            <a:spLocks noGrp="1"/>
          </p:cNvSpPr>
          <p:nvPr>
            <p:ph idx="1"/>
          </p:nvPr>
        </p:nvSpPr>
        <p:spPr/>
        <p:txBody>
          <a:bodyPr/>
          <a:lstStyle/>
          <a:p>
            <a:r>
              <a:rPr lang="en-US" dirty="0"/>
              <a:t>Medicaid covered benefit until age 21</a:t>
            </a:r>
          </a:p>
          <a:p>
            <a:r>
              <a:rPr lang="en-US" dirty="0"/>
              <a:t>Must transition to one of two waiver options: </a:t>
            </a:r>
            <a:r>
              <a:rPr lang="en-US" dirty="0" err="1"/>
              <a:t>MIChoice</a:t>
            </a:r>
            <a:r>
              <a:rPr lang="en-US" dirty="0"/>
              <a:t> or Habilitation Supports Waiver by the 21</a:t>
            </a:r>
            <a:r>
              <a:rPr lang="en-US" baseline="30000" dirty="0"/>
              <a:t>st</a:t>
            </a:r>
            <a:r>
              <a:rPr lang="en-US" dirty="0"/>
              <a:t> birthday to continue PDN services</a:t>
            </a:r>
          </a:p>
          <a:p>
            <a:r>
              <a:rPr lang="en-US" dirty="0"/>
              <a:t>Process at state level to transition these clients</a:t>
            </a:r>
          </a:p>
          <a:p>
            <a:r>
              <a:rPr lang="en-US" dirty="0"/>
              <a:t>When in contact with PDN client that is “aging out”, call the Transition Specialist to confirm the process has been started</a:t>
            </a:r>
          </a:p>
        </p:txBody>
      </p:sp>
    </p:spTree>
    <p:extLst>
      <p:ext uri="{BB962C8B-B14F-4D97-AF65-F5344CB8AC3E}">
        <p14:creationId xmlns:p14="http://schemas.microsoft.com/office/powerpoint/2010/main" val="2349798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we bill this as care coordination or case management?</a:t>
            </a:r>
          </a:p>
        </p:txBody>
      </p:sp>
      <p:sp>
        <p:nvSpPr>
          <p:cNvPr id="3" name="Content Placeholder 2"/>
          <p:cNvSpPr>
            <a:spLocks noGrp="1"/>
          </p:cNvSpPr>
          <p:nvPr>
            <p:ph idx="1"/>
          </p:nvPr>
        </p:nvSpPr>
        <p:spPr/>
        <p:txBody>
          <a:bodyPr>
            <a:normAutofit/>
          </a:bodyPr>
          <a:lstStyle/>
          <a:p>
            <a:pPr marL="0" indent="0">
              <a:buNone/>
            </a:pPr>
            <a:r>
              <a:rPr lang="en-US" i="1" dirty="0"/>
              <a:t>Well… maybe…</a:t>
            </a:r>
          </a:p>
          <a:p>
            <a:r>
              <a:rPr lang="en-US" b="1" u="sng" dirty="0"/>
              <a:t>Must adhere to guidance manual</a:t>
            </a:r>
          </a:p>
          <a:p>
            <a:pPr lvl="1"/>
            <a:r>
              <a:rPr lang="en-US" dirty="0"/>
              <a:t>A transition plan includes the same elements as a Plan of Care; can be incorporated into your existing Plan of Care templates, and may qualify as Care Coordination</a:t>
            </a:r>
          </a:p>
          <a:p>
            <a:pPr lvl="1"/>
            <a:r>
              <a:rPr lang="en-US" dirty="0"/>
              <a:t>If a comprehensive transition plan is conducted in the home or non-institutional setting for individuals with complex medical needs, it may qualify as Case Management</a:t>
            </a:r>
          </a:p>
          <a:p>
            <a:r>
              <a:rPr lang="en-US" dirty="0"/>
              <a:t>Unsure? Call Matt Richardson. </a:t>
            </a:r>
          </a:p>
          <a:p>
            <a:pPr marL="0" indent="0">
              <a:buNone/>
            </a:pPr>
            <a:endParaRPr lang="en-US" dirty="0"/>
          </a:p>
        </p:txBody>
      </p:sp>
      <p:sp>
        <p:nvSpPr>
          <p:cNvPr id="4" name="Rectangle 3"/>
          <p:cNvSpPr/>
          <p:nvPr/>
        </p:nvSpPr>
        <p:spPr>
          <a:xfrm rot="1344774">
            <a:off x="8087661" y="1697104"/>
            <a:ext cx="157927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YES!</a:t>
            </a:r>
          </a:p>
        </p:txBody>
      </p:sp>
    </p:spTree>
    <p:extLst>
      <p:ext uri="{BB962C8B-B14F-4D97-AF65-F5344CB8AC3E}">
        <p14:creationId xmlns:p14="http://schemas.microsoft.com/office/powerpoint/2010/main" val="2662383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Family/client receives letter informing them of the need to transition, and calls LHD</a:t>
            </a:r>
          </a:p>
          <a:p>
            <a:pPr lvl="1"/>
            <a:r>
              <a:rPr lang="en-US" dirty="0"/>
              <a:t>This is the first time the family has contacted the LHD.</a:t>
            </a:r>
          </a:p>
          <a:p>
            <a:r>
              <a:rPr lang="en-US" dirty="0"/>
              <a:t>What do you do?</a:t>
            </a:r>
          </a:p>
        </p:txBody>
      </p:sp>
    </p:spTree>
    <p:extLst>
      <p:ext uri="{BB962C8B-B14F-4D97-AF65-F5344CB8AC3E}">
        <p14:creationId xmlns:p14="http://schemas.microsoft.com/office/powerpoint/2010/main" val="1220724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p>
        </p:txBody>
      </p:sp>
      <p:sp>
        <p:nvSpPr>
          <p:cNvPr id="3" name="Content Placeholder 2"/>
          <p:cNvSpPr>
            <a:spLocks noGrp="1"/>
          </p:cNvSpPr>
          <p:nvPr>
            <p:ph idx="1"/>
          </p:nvPr>
        </p:nvSpPr>
        <p:spPr/>
        <p:txBody>
          <a:bodyPr/>
          <a:lstStyle/>
          <a:p>
            <a:r>
              <a:rPr lang="en-US" dirty="0"/>
              <a:t>Family calls LHD – having problem with transportation</a:t>
            </a:r>
          </a:p>
          <a:p>
            <a:pPr lvl="1"/>
            <a:r>
              <a:rPr lang="en-US" dirty="0"/>
              <a:t>Child is 14</a:t>
            </a:r>
          </a:p>
          <a:p>
            <a:pPr lvl="1"/>
            <a:r>
              <a:rPr lang="en-US" dirty="0"/>
              <a:t>Two siblings in the family, age 16 and 12</a:t>
            </a:r>
          </a:p>
          <a:p>
            <a:pPr lvl="1"/>
            <a:r>
              <a:rPr lang="en-US" dirty="0"/>
              <a:t>Both parents work</a:t>
            </a:r>
          </a:p>
          <a:p>
            <a:pPr lvl="1"/>
            <a:r>
              <a:rPr lang="en-US" dirty="0"/>
              <a:t>Has appointments across town – parents have difficulty getting to appointments due to work schedule</a:t>
            </a:r>
          </a:p>
          <a:p>
            <a:r>
              <a:rPr lang="en-US" dirty="0"/>
              <a:t>What do you do?</a:t>
            </a:r>
          </a:p>
        </p:txBody>
      </p:sp>
    </p:spTree>
    <p:extLst>
      <p:ext uri="{BB962C8B-B14F-4D97-AF65-F5344CB8AC3E}">
        <p14:creationId xmlns:p14="http://schemas.microsoft.com/office/powerpoint/2010/main" val="3678489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Family calls LHD seeking assistance obtaining PDN or similar benefit</a:t>
            </a:r>
          </a:p>
          <a:p>
            <a:pPr lvl="1"/>
            <a:r>
              <a:rPr lang="en-US" dirty="0"/>
              <a:t>Client is 16, non-verbal, and has complex medical needs that require extensive care</a:t>
            </a:r>
          </a:p>
          <a:p>
            <a:pPr lvl="1"/>
            <a:r>
              <a:rPr lang="en-US" dirty="0"/>
              <a:t>Client has Medicaid as primary insurance</a:t>
            </a:r>
          </a:p>
          <a:p>
            <a:r>
              <a:rPr lang="en-US" dirty="0"/>
              <a:t>What are the key concerns that need to be addressed?</a:t>
            </a:r>
          </a:p>
          <a:p>
            <a:r>
              <a:rPr lang="en-US" dirty="0"/>
              <a:t>How does this differ from a “typical” transition case?</a:t>
            </a:r>
          </a:p>
          <a:p>
            <a:pPr lvl="1"/>
            <a:endParaRPr lang="en-US" dirty="0"/>
          </a:p>
          <a:p>
            <a:endParaRPr lang="en-US" dirty="0"/>
          </a:p>
        </p:txBody>
      </p:sp>
    </p:spTree>
    <p:extLst>
      <p:ext uri="{BB962C8B-B14F-4D97-AF65-F5344CB8AC3E}">
        <p14:creationId xmlns:p14="http://schemas.microsoft.com/office/powerpoint/2010/main" val="183438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else should we focus on transition?</a:t>
            </a:r>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pPr marL="0" indent="0">
              <a:buNone/>
            </a:pPr>
            <a:r>
              <a:rPr lang="en-US" dirty="0"/>
              <a:t>With so many needs, barriers, and problems that need to be addressed – why would we choose to address transition planning?</a:t>
            </a:r>
          </a:p>
          <a:p>
            <a:r>
              <a:rPr lang="en-US" b="1" dirty="0"/>
              <a:t>MCHB Core Outcome #6: </a:t>
            </a:r>
            <a:r>
              <a:rPr lang="en-US" dirty="0"/>
              <a:t>Youth with Special Health Care Needs Receive the Services Necessary to Make Transitions to Adult Health Care</a:t>
            </a:r>
          </a:p>
          <a:p>
            <a:r>
              <a:rPr lang="en-US" b="1" dirty="0"/>
              <a:t>Title V MCH Block Grant NPM #12: </a:t>
            </a:r>
            <a:r>
              <a:rPr lang="en-US" dirty="0"/>
              <a:t>Percent of children with and without special health care needs who received services necessary to make transitions to adult health care</a:t>
            </a:r>
          </a:p>
          <a:p>
            <a:r>
              <a:rPr lang="en-US" b="1" dirty="0"/>
              <a:t>Minimum Program Requirements</a:t>
            </a:r>
            <a:r>
              <a:rPr lang="en-US" dirty="0"/>
              <a:t> – Indicator 6.3</a:t>
            </a:r>
          </a:p>
          <a:p>
            <a:endParaRPr lang="en-US" dirty="0"/>
          </a:p>
          <a:p>
            <a:pPr marL="0" indent="0">
              <a:buNone/>
            </a:pPr>
            <a:r>
              <a:rPr lang="en-US" dirty="0"/>
              <a:t>Transition Planning services are just one part of our division’s strategy to address the comprehensive needs of the population we serve</a:t>
            </a:r>
          </a:p>
        </p:txBody>
      </p:sp>
      <p:pic>
        <p:nvPicPr>
          <p:cNvPr id="6146" name="Picture 2" descr="Image result for requi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8410">
            <a:off x="9103185" y="1820817"/>
            <a:ext cx="3051175" cy="120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674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You’ve determined with the youth and family the need to transfer to an adult provider (Good job!)</a:t>
            </a:r>
          </a:p>
          <a:p>
            <a:pPr lvl="1"/>
            <a:r>
              <a:rPr lang="en-US" dirty="0"/>
              <a:t>The client is served by a Medicaid Health Plan</a:t>
            </a:r>
          </a:p>
          <a:p>
            <a:pPr lvl="1"/>
            <a:r>
              <a:rPr lang="en-US" dirty="0"/>
              <a:t>They need assistance finding an adult provider</a:t>
            </a:r>
          </a:p>
          <a:p>
            <a:r>
              <a:rPr lang="en-US" dirty="0"/>
              <a:t>How do you involve the MHP case manager to help identify a provider?</a:t>
            </a:r>
          </a:p>
        </p:txBody>
      </p:sp>
    </p:spTree>
    <p:extLst>
      <p:ext uri="{BB962C8B-B14F-4D97-AF65-F5344CB8AC3E}">
        <p14:creationId xmlns:p14="http://schemas.microsoft.com/office/powerpoint/2010/main" val="3024334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transition?</a:t>
            </a:r>
          </a:p>
        </p:txBody>
      </p:sp>
      <p:sp>
        <p:nvSpPr>
          <p:cNvPr id="3" name="Content Placeholder 2"/>
          <p:cNvSpPr>
            <a:spLocks noGrp="1"/>
          </p:cNvSpPr>
          <p:nvPr>
            <p:ph idx="1"/>
          </p:nvPr>
        </p:nvSpPr>
        <p:spPr/>
        <p:txBody>
          <a:bodyPr>
            <a:normAutofit lnSpcReduction="10000"/>
          </a:bodyPr>
          <a:lstStyle/>
          <a:p>
            <a:pPr marL="0" indent="0">
              <a:buNone/>
            </a:pPr>
            <a:r>
              <a:rPr lang="en-US" dirty="0"/>
              <a:t>Transition planning is remarkably similar to care coordination, how do we differentiate between the two? </a:t>
            </a:r>
          </a:p>
          <a:p>
            <a:pPr marL="0" indent="0">
              <a:buNone/>
            </a:pPr>
            <a:r>
              <a:rPr lang="en-US" dirty="0"/>
              <a:t>Transition planning:</a:t>
            </a:r>
          </a:p>
          <a:p>
            <a:pPr lvl="1"/>
            <a:r>
              <a:rPr lang="en-US" dirty="0"/>
              <a:t>Involves care coordination</a:t>
            </a:r>
          </a:p>
          <a:p>
            <a:pPr lvl="1"/>
            <a:r>
              <a:rPr lang="en-US" dirty="0"/>
              <a:t>Focuses on future needs that will enable client to achieve optimal independence by building skills and long-term supports</a:t>
            </a:r>
          </a:p>
          <a:p>
            <a:pPr lvl="1"/>
            <a:r>
              <a:rPr lang="en-US" dirty="0"/>
              <a:t>Focuses on transferring responsibility from parent to child</a:t>
            </a:r>
          </a:p>
          <a:p>
            <a:pPr lvl="1"/>
            <a:r>
              <a:rPr lang="en-US" dirty="0"/>
              <a:t>Focuses on transferring care from pediatric to adult provider</a:t>
            </a:r>
          </a:p>
        </p:txBody>
      </p:sp>
    </p:spTree>
    <p:extLst>
      <p:ext uri="{BB962C8B-B14F-4D97-AF65-F5344CB8AC3E}">
        <p14:creationId xmlns:p14="http://schemas.microsoft.com/office/powerpoint/2010/main" val="921430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we can do today</a:t>
            </a:r>
          </a:p>
        </p:txBody>
      </p:sp>
      <p:sp>
        <p:nvSpPr>
          <p:cNvPr id="3" name="Content Placeholder 2"/>
          <p:cNvSpPr>
            <a:spLocks noGrp="1"/>
          </p:cNvSpPr>
          <p:nvPr>
            <p:ph idx="1"/>
          </p:nvPr>
        </p:nvSpPr>
        <p:spPr/>
        <p:txBody>
          <a:bodyPr/>
          <a:lstStyle/>
          <a:p>
            <a:r>
              <a:rPr lang="en-US" dirty="0"/>
              <a:t>Mail out your own transition letters </a:t>
            </a:r>
          </a:p>
          <a:p>
            <a:r>
              <a:rPr lang="en-US" b="1" dirty="0"/>
              <a:t>When engaging families, bring up transition planning</a:t>
            </a:r>
          </a:p>
          <a:p>
            <a:r>
              <a:rPr lang="en-US" b="1" dirty="0"/>
              <a:t>Assist families with readiness assessments and transition plans</a:t>
            </a:r>
          </a:p>
          <a:p>
            <a:r>
              <a:rPr lang="en-US" dirty="0"/>
              <a:t>Incorporate transition planning into existing plan of care templates</a:t>
            </a:r>
          </a:p>
          <a:p>
            <a:r>
              <a:rPr lang="en-US" b="1" dirty="0"/>
              <a:t>Track and monitor your transition activities</a:t>
            </a:r>
          </a:p>
          <a:p>
            <a:r>
              <a:rPr lang="en-US" b="1" dirty="0"/>
              <a:t>Find ways to improve your transition efforts</a:t>
            </a:r>
          </a:p>
        </p:txBody>
      </p:sp>
    </p:spTree>
    <p:extLst>
      <p:ext uri="{BB962C8B-B14F-4D97-AF65-F5344CB8AC3E}">
        <p14:creationId xmlns:p14="http://schemas.microsoft.com/office/powerpoint/2010/main" val="205967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we do “tomorrow”?</a:t>
            </a:r>
          </a:p>
        </p:txBody>
      </p:sp>
      <p:sp>
        <p:nvSpPr>
          <p:cNvPr id="3" name="Content Placeholder 2"/>
          <p:cNvSpPr>
            <a:spLocks noGrp="1"/>
          </p:cNvSpPr>
          <p:nvPr>
            <p:ph idx="1"/>
          </p:nvPr>
        </p:nvSpPr>
        <p:spPr/>
        <p:txBody>
          <a:bodyPr/>
          <a:lstStyle/>
          <a:p>
            <a:r>
              <a:rPr lang="en-US" dirty="0"/>
              <a:t>We are developing a phased in approach, consisting of 4 phases</a:t>
            </a:r>
          </a:p>
          <a:p>
            <a:r>
              <a:rPr lang="en-US" dirty="0"/>
              <a:t>This allows us to use more age specific tools, and focus more on the present needs of each family</a:t>
            </a:r>
          </a:p>
          <a:p>
            <a:pPr lvl="1"/>
            <a:r>
              <a:rPr lang="en-US" dirty="0"/>
              <a:t>Phase 1: Introduce topic, build self-care and self-advocacy skills</a:t>
            </a:r>
          </a:p>
          <a:p>
            <a:pPr lvl="1"/>
            <a:r>
              <a:rPr lang="en-US" dirty="0"/>
              <a:t>Phase 2: Transfer care to adult provider, build upon phase 1 skills</a:t>
            </a:r>
          </a:p>
          <a:p>
            <a:pPr lvl="1"/>
            <a:r>
              <a:rPr lang="en-US" dirty="0"/>
              <a:t>Phase 3: Authorization to disclose protected health information</a:t>
            </a:r>
          </a:p>
          <a:p>
            <a:pPr lvl="1"/>
            <a:r>
              <a:rPr lang="en-US" dirty="0"/>
              <a:t>Phase 4: Ensure supports and resources are in place for adult living</a:t>
            </a:r>
          </a:p>
        </p:txBody>
      </p:sp>
    </p:spTree>
    <p:extLst>
      <p:ext uri="{BB962C8B-B14F-4D97-AF65-F5344CB8AC3E}">
        <p14:creationId xmlns:p14="http://schemas.microsoft.com/office/powerpoint/2010/main" val="1347615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270" y="774700"/>
            <a:ext cx="10971289" cy="5252357"/>
          </a:xfrm>
          <a:prstGeom prst="rect">
            <a:avLst/>
          </a:prstGeom>
        </p:spPr>
      </p:pic>
    </p:spTree>
    <p:extLst>
      <p:ext uri="{BB962C8B-B14F-4D97-AF65-F5344CB8AC3E}">
        <p14:creationId xmlns:p14="http://schemas.microsoft.com/office/powerpoint/2010/main" val="3282727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next?</a:t>
            </a:r>
          </a:p>
        </p:txBody>
      </p:sp>
      <p:sp>
        <p:nvSpPr>
          <p:cNvPr id="3" name="Content Placeholder 2"/>
          <p:cNvSpPr>
            <a:spLocks noGrp="1"/>
          </p:cNvSpPr>
          <p:nvPr>
            <p:ph idx="1"/>
          </p:nvPr>
        </p:nvSpPr>
        <p:spPr/>
        <p:txBody>
          <a:bodyPr>
            <a:normAutofit/>
          </a:bodyPr>
          <a:lstStyle/>
          <a:p>
            <a:r>
              <a:rPr lang="en-US" dirty="0">
                <a:solidFill>
                  <a:schemeClr val="tx2"/>
                </a:solidFill>
              </a:rPr>
              <a:t>Evaluate, evaluate, evaluate.</a:t>
            </a:r>
          </a:p>
          <a:p>
            <a:r>
              <a:rPr lang="en-US" dirty="0">
                <a:solidFill>
                  <a:schemeClr val="tx2"/>
                </a:solidFill>
              </a:rPr>
              <a:t>Continue to provide technical assistance to our partners</a:t>
            </a:r>
          </a:p>
          <a:p>
            <a:r>
              <a:rPr lang="en-US" dirty="0">
                <a:solidFill>
                  <a:schemeClr val="tx2"/>
                </a:solidFill>
              </a:rPr>
              <a:t>Continue to refine and revise tools and strategies as we learn</a:t>
            </a:r>
          </a:p>
          <a:p>
            <a:r>
              <a:rPr lang="en-US" dirty="0">
                <a:solidFill>
                  <a:schemeClr val="tx2"/>
                </a:solidFill>
              </a:rPr>
              <a:t>Implement online transition courses for youth and their families</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368842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Resources</a:t>
            </a:r>
          </a:p>
        </p:txBody>
      </p:sp>
      <p:sp>
        <p:nvSpPr>
          <p:cNvPr id="3" name="Content Placeholder 2"/>
          <p:cNvSpPr>
            <a:spLocks noGrp="1"/>
          </p:cNvSpPr>
          <p:nvPr>
            <p:ph idx="1"/>
          </p:nvPr>
        </p:nvSpPr>
        <p:spPr/>
        <p:txBody>
          <a:bodyPr>
            <a:normAutofit fontScale="85000" lnSpcReduction="20000"/>
          </a:bodyPr>
          <a:lstStyle/>
          <a:p>
            <a:r>
              <a:rPr lang="en-US" dirty="0"/>
              <a:t>Michigan.gov/</a:t>
            </a:r>
            <a:r>
              <a:rPr lang="en-US" dirty="0" err="1"/>
              <a:t>cshcs</a:t>
            </a:r>
            <a:r>
              <a:rPr lang="en-US" dirty="0"/>
              <a:t> </a:t>
            </a:r>
          </a:p>
          <a:p>
            <a:r>
              <a:rPr lang="en-US" dirty="0"/>
              <a:t>Gottransition.org </a:t>
            </a:r>
          </a:p>
          <a:p>
            <a:r>
              <a:rPr lang="en-US" dirty="0"/>
              <a:t>Michigan Alliance for Families</a:t>
            </a:r>
          </a:p>
          <a:p>
            <a:pPr lvl="1"/>
            <a:r>
              <a:rPr lang="en-US" dirty="0"/>
              <a:t>Calendar of Events</a:t>
            </a:r>
            <a:r>
              <a:rPr lang="en-US" sz="1600" dirty="0"/>
              <a:t> </a:t>
            </a:r>
            <a:r>
              <a:rPr lang="en-US" u="sng" dirty="0">
                <a:hlinkClick r:id="rId2"/>
              </a:rPr>
              <a:t>http://www.michiganallianceforfamilies.org/upcoming-events /</a:t>
            </a:r>
            <a:r>
              <a:rPr lang="en-US" dirty="0"/>
              <a:t>   </a:t>
            </a:r>
            <a:endParaRPr lang="en-US" sz="2000" dirty="0"/>
          </a:p>
          <a:p>
            <a:pPr lvl="1"/>
            <a:r>
              <a:rPr lang="en-US" dirty="0"/>
              <a:t>On Demand Webinar Series </a:t>
            </a:r>
            <a:r>
              <a:rPr lang="en-US" u="sng" dirty="0">
                <a:hlinkClick r:id="rId3"/>
              </a:rPr>
              <a:t>http://www.michiganallianceforfamilies.org/webinar /</a:t>
            </a:r>
            <a:r>
              <a:rPr lang="en-US" dirty="0"/>
              <a:t> </a:t>
            </a:r>
            <a:endParaRPr lang="en-US" sz="2000" dirty="0"/>
          </a:p>
          <a:p>
            <a:pPr lvl="1"/>
            <a:r>
              <a:rPr lang="en-US" dirty="0"/>
              <a:t>Sign up for our new e-newsletter and event notification </a:t>
            </a:r>
            <a:r>
              <a:rPr lang="en-US" u="sng" dirty="0">
                <a:hlinkClick r:id="rId4"/>
              </a:rPr>
              <a:t>http://tinyurl.com/newmaf</a:t>
            </a:r>
            <a:r>
              <a:rPr lang="en-US" dirty="0"/>
              <a:t> </a:t>
            </a:r>
            <a:endParaRPr lang="en-US" sz="2000" dirty="0"/>
          </a:p>
          <a:p>
            <a:r>
              <a:rPr lang="en-US" dirty="0"/>
              <a:t>Link to videos: </a:t>
            </a:r>
          </a:p>
          <a:p>
            <a:pPr lvl="1"/>
            <a:r>
              <a:rPr lang="en-US" dirty="0"/>
              <a:t>Self-Determination Means - </a:t>
            </a:r>
            <a:r>
              <a:rPr lang="en-US" u="sng" dirty="0">
                <a:hlinkClick r:id="rId5"/>
              </a:rPr>
              <a:t>https://vimeo.com/89515085</a:t>
            </a:r>
            <a:r>
              <a:rPr lang="en-US" dirty="0"/>
              <a:t> </a:t>
            </a:r>
          </a:p>
          <a:p>
            <a:pPr lvl="1"/>
            <a:r>
              <a:rPr lang="en-US" dirty="0"/>
              <a:t>Importance of Knowing Your Disability </a:t>
            </a:r>
            <a:r>
              <a:rPr lang="en-US" u="sng" dirty="0">
                <a:hlinkClick r:id="rId6"/>
              </a:rPr>
              <a:t>https://vimeo.com/101530791</a:t>
            </a:r>
            <a:r>
              <a:rPr lang="en-US" dirty="0"/>
              <a:t> </a:t>
            </a:r>
          </a:p>
          <a:p>
            <a:endParaRPr lang="en-US" dirty="0"/>
          </a:p>
        </p:txBody>
      </p:sp>
    </p:spTree>
    <p:extLst>
      <p:ext uri="{BB962C8B-B14F-4D97-AF65-F5344CB8AC3E}">
        <p14:creationId xmlns:p14="http://schemas.microsoft.com/office/powerpoint/2010/main" val="1227555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4" name="Content Placeholder 3"/>
          <p:cNvSpPr>
            <a:spLocks noGrp="1"/>
          </p:cNvSpPr>
          <p:nvPr>
            <p:ph sz="half" idx="2"/>
          </p:nvPr>
        </p:nvSpPr>
        <p:spPr>
          <a:xfrm>
            <a:off x="1377696" y="2471420"/>
            <a:ext cx="4718304" cy="3310128"/>
          </a:xfrm>
        </p:spPr>
        <p:txBody>
          <a:bodyPr/>
          <a:lstStyle/>
          <a:p>
            <a:pPr marL="0" indent="0">
              <a:buNone/>
            </a:pPr>
            <a:r>
              <a:rPr lang="en-US" dirty="0"/>
              <a:t>Anthony Spagnuolo</a:t>
            </a:r>
          </a:p>
          <a:p>
            <a:pPr marL="0" indent="0">
              <a:buNone/>
            </a:pPr>
            <a:r>
              <a:rPr lang="en-US" dirty="0"/>
              <a:t>Transition Specialist, CSHCS</a:t>
            </a:r>
          </a:p>
          <a:p>
            <a:pPr marL="0" indent="0">
              <a:buNone/>
            </a:pPr>
            <a:r>
              <a:rPr lang="en-US" dirty="0"/>
              <a:t>Phone: (517) 241-8385</a:t>
            </a:r>
          </a:p>
          <a:p>
            <a:pPr marL="0" indent="0">
              <a:buNone/>
            </a:pPr>
            <a:r>
              <a:rPr lang="en-US" dirty="0"/>
              <a:t>Email: SpagnuoloA@Michigan.gov</a:t>
            </a:r>
          </a:p>
          <a:p>
            <a:endParaRPr lang="en-US" dirty="0"/>
          </a:p>
        </p:txBody>
      </p:sp>
    </p:spTree>
    <p:extLst>
      <p:ext uri="{BB962C8B-B14F-4D97-AF65-F5344CB8AC3E}">
        <p14:creationId xmlns:p14="http://schemas.microsoft.com/office/powerpoint/2010/main" val="2845088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857250" lvl="1" indent="-457200" fontAlgn="auto">
              <a:lnSpc>
                <a:spcPct val="90000"/>
              </a:lnSpc>
              <a:spcBef>
                <a:spcPts val="1000"/>
              </a:spcBef>
              <a:spcAft>
                <a:spcPts val="0"/>
              </a:spcAft>
              <a:buClrTx/>
              <a:buFont typeface="Wingdings" panose="05000000000000000000" pitchFamily="2" charset="2"/>
              <a:buChar char="§"/>
            </a:pPr>
            <a:r>
              <a:rPr lang="en-US" kern="1200" dirty="0">
                <a:solidFill>
                  <a:prstClr val="black"/>
                </a:solidFill>
                <a:latin typeface="+mj-lt"/>
              </a:rPr>
              <a:t>Know the current gaps in health care that exist for youth ages 17 -21</a:t>
            </a:r>
          </a:p>
          <a:p>
            <a:pPr marL="857250" lvl="1" indent="-457200" fontAlgn="auto">
              <a:lnSpc>
                <a:spcPct val="90000"/>
              </a:lnSpc>
              <a:spcBef>
                <a:spcPts val="1000"/>
              </a:spcBef>
              <a:spcAft>
                <a:spcPts val="0"/>
              </a:spcAft>
              <a:buClrTx/>
              <a:buFont typeface="Wingdings" panose="05000000000000000000" pitchFamily="2" charset="2"/>
              <a:buChar char="§"/>
            </a:pPr>
            <a:r>
              <a:rPr lang="en-US" kern="1200" dirty="0">
                <a:solidFill>
                  <a:prstClr val="black"/>
                </a:solidFill>
                <a:latin typeface="+mj-lt"/>
              </a:rPr>
              <a:t>Appreciate the potential health consequences of existing gaps</a:t>
            </a:r>
          </a:p>
          <a:p>
            <a:pPr marL="857250" lvl="1" indent="-457200" fontAlgn="auto">
              <a:lnSpc>
                <a:spcPct val="90000"/>
              </a:lnSpc>
              <a:spcBef>
                <a:spcPts val="1000"/>
              </a:spcBef>
              <a:spcAft>
                <a:spcPts val="0"/>
              </a:spcAft>
              <a:buClrTx/>
              <a:buFont typeface="Wingdings" panose="05000000000000000000" pitchFamily="2" charset="2"/>
              <a:buChar char="§"/>
            </a:pPr>
            <a:r>
              <a:rPr lang="en-US" dirty="0">
                <a:latin typeface="+mj-lt"/>
              </a:rPr>
              <a:t>Share the Henry Ford Health System experience in integrating the 6 core elements of HCT</a:t>
            </a:r>
          </a:p>
          <a:p>
            <a:pPr marL="857250" lvl="1" indent="-457200" fontAlgn="auto">
              <a:lnSpc>
                <a:spcPct val="90000"/>
              </a:lnSpc>
              <a:spcBef>
                <a:spcPts val="1000"/>
              </a:spcBef>
              <a:spcAft>
                <a:spcPts val="0"/>
              </a:spcAft>
              <a:buClrTx/>
              <a:buFont typeface="Wingdings" panose="05000000000000000000" pitchFamily="2" charset="2"/>
              <a:buChar char="§"/>
            </a:pPr>
            <a:r>
              <a:rPr lang="en-US" dirty="0">
                <a:latin typeface="+mj-lt"/>
              </a:rPr>
              <a:t>Develop an appreciation of what HCT looks like in a medical practice</a:t>
            </a:r>
          </a:p>
          <a:p>
            <a:pPr marL="857250" lvl="1" indent="-457200" fontAlgn="auto">
              <a:lnSpc>
                <a:spcPct val="90000"/>
              </a:lnSpc>
              <a:spcBef>
                <a:spcPts val="1000"/>
              </a:spcBef>
              <a:spcAft>
                <a:spcPts val="0"/>
              </a:spcAft>
              <a:buClrTx/>
              <a:buFont typeface="Wingdings" panose="05000000000000000000" pitchFamily="2" charset="2"/>
              <a:buChar char="§"/>
            </a:pPr>
            <a:r>
              <a:rPr lang="en-US" dirty="0">
                <a:latin typeface="+mj-lt"/>
              </a:rPr>
              <a:t>Identify potential areas of collaboration</a:t>
            </a:r>
          </a:p>
          <a:p>
            <a:endParaRPr lang="en-US" dirty="0"/>
          </a:p>
          <a:p>
            <a:endParaRPr lang="en-US" dirty="0"/>
          </a:p>
        </p:txBody>
      </p:sp>
    </p:spTree>
    <p:extLst>
      <p:ext uri="{BB962C8B-B14F-4D97-AF65-F5344CB8AC3E}">
        <p14:creationId xmlns:p14="http://schemas.microsoft.com/office/powerpoint/2010/main" val="2203696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patients</a:t>
            </a:r>
          </a:p>
        </p:txBody>
      </p:sp>
      <p:sp>
        <p:nvSpPr>
          <p:cNvPr id="3" name="Content Placeholder 2"/>
          <p:cNvSpPr>
            <a:spLocks noGrp="1"/>
          </p:cNvSpPr>
          <p:nvPr>
            <p:ph idx="1"/>
          </p:nvPr>
        </p:nvSpPr>
        <p:spPr>
          <a:xfrm>
            <a:off x="609600" y="1199409"/>
            <a:ext cx="10972800" cy="4926756"/>
          </a:xfrm>
        </p:spPr>
        <p:txBody>
          <a:bodyPr/>
          <a:lstStyle/>
          <a:p>
            <a:pPr marL="228600" lvl="0" indent="-228600" fontAlgn="auto">
              <a:lnSpc>
                <a:spcPct val="90000"/>
              </a:lnSpc>
              <a:spcBef>
                <a:spcPts val="1000"/>
              </a:spcBef>
              <a:spcAft>
                <a:spcPts val="0"/>
              </a:spcAft>
              <a:buClrTx/>
              <a:buFont typeface="Arial" panose="020B0604020202020204" pitchFamily="34" charset="0"/>
              <a:buChar char="•"/>
            </a:pPr>
            <a:r>
              <a:rPr lang="en-US" altLang="en-US" sz="2600" kern="1200" dirty="0">
                <a:solidFill>
                  <a:prstClr val="black"/>
                </a:solidFill>
                <a:latin typeface="Calibri" panose="020F0502020204030204"/>
              </a:rPr>
              <a:t>Matthew is a 14 year old boy who has been my practice since he was 2 years old. Matthew has a diagnosis of ASD and intellectual disability. His parents are concerned with a recent starring episodes and gradually worsening SIB.</a:t>
            </a:r>
          </a:p>
          <a:p>
            <a:pPr marL="228600" lvl="0" indent="-228600" fontAlgn="auto">
              <a:lnSpc>
                <a:spcPct val="90000"/>
              </a:lnSpc>
              <a:spcBef>
                <a:spcPts val="1000"/>
              </a:spcBef>
              <a:spcAft>
                <a:spcPts val="0"/>
              </a:spcAft>
              <a:buClrTx/>
              <a:buFont typeface="Arial" panose="020B0604020202020204" pitchFamily="34" charset="0"/>
              <a:buChar char="•"/>
            </a:pPr>
            <a:r>
              <a:rPr lang="en-US" altLang="en-US" sz="2600" kern="1200" dirty="0">
                <a:solidFill>
                  <a:prstClr val="black"/>
                </a:solidFill>
                <a:latin typeface="Calibri" panose="020F0502020204030204"/>
              </a:rPr>
              <a:t>Anne is a 17 year old girl with generalized lipodystrophy, DM, dermatomyositis, and hypertriglyceridemia  who presents for hospitalization follow up for acute pancreatitis. Anne is excited to tell me she was accepted to college in California.</a:t>
            </a:r>
          </a:p>
          <a:p>
            <a:pPr marL="228600" lvl="0" indent="-228600" fontAlgn="auto">
              <a:lnSpc>
                <a:spcPct val="90000"/>
              </a:lnSpc>
              <a:spcBef>
                <a:spcPts val="1000"/>
              </a:spcBef>
              <a:spcAft>
                <a:spcPts val="0"/>
              </a:spcAft>
              <a:buClrTx/>
              <a:buFont typeface="Arial" panose="020B0604020202020204" pitchFamily="34" charset="0"/>
              <a:buChar char="•"/>
            </a:pPr>
            <a:r>
              <a:rPr lang="en-US" altLang="en-US" sz="2600" kern="1200" dirty="0">
                <a:solidFill>
                  <a:prstClr val="black"/>
                </a:solidFill>
                <a:latin typeface="Calibri" panose="020F0502020204030204"/>
              </a:rPr>
              <a:t>Kayla is a 19 year old new patient accompanied by her mother. Kayla has a history of ADHD and Anxiety.  She comes in for a nurse only appointment to receive her final HPV vaccine. Needs paperwork for a summer travel. Mom is pressing for an appointment with the doctor to discuss changing her anxiety medication before her travels.</a:t>
            </a:r>
          </a:p>
          <a:p>
            <a:endParaRPr lang="en-US" dirty="0"/>
          </a:p>
        </p:txBody>
      </p:sp>
    </p:spTree>
    <p:extLst>
      <p:ext uri="{BB962C8B-B14F-4D97-AF65-F5344CB8AC3E}">
        <p14:creationId xmlns:p14="http://schemas.microsoft.com/office/powerpoint/2010/main" val="135026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Importance of knowing your disability</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3200" dirty="0">
                <a:hlinkClick r:id="rId2"/>
              </a:rPr>
              <a:t>Why should we start involving youth in their own care?</a:t>
            </a:r>
            <a:endParaRPr lang="en-US" sz="3200" dirty="0"/>
          </a:p>
        </p:txBody>
      </p:sp>
    </p:spTree>
    <p:extLst>
      <p:ext uri="{BB962C8B-B14F-4D97-AF65-F5344CB8AC3E}">
        <p14:creationId xmlns:p14="http://schemas.microsoft.com/office/powerpoint/2010/main" val="164719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Transition</a:t>
            </a:r>
          </a:p>
        </p:txBody>
      </p:sp>
      <p:sp>
        <p:nvSpPr>
          <p:cNvPr id="3" name="Content Placeholder 2"/>
          <p:cNvSpPr>
            <a:spLocks noGrp="1"/>
          </p:cNvSpPr>
          <p:nvPr>
            <p:ph idx="1"/>
          </p:nvPr>
        </p:nvSpPr>
        <p:spPr/>
        <p:txBody>
          <a:bodyPr/>
          <a:lstStyle/>
          <a:p>
            <a:pPr marL="228600" lvl="0" indent="-228600" fontAlgn="auto">
              <a:lnSpc>
                <a:spcPct val="90000"/>
              </a:lnSpc>
              <a:spcBef>
                <a:spcPts val="1000"/>
              </a:spcBef>
              <a:spcAft>
                <a:spcPts val="0"/>
              </a:spcAft>
              <a:buClrTx/>
              <a:buFont typeface="Arial" panose="020B0604020202020204" pitchFamily="34" charset="0"/>
              <a:buChar char="•"/>
            </a:pPr>
            <a:r>
              <a:rPr lang="en-US" altLang="en-US" sz="2800" kern="1200" dirty="0">
                <a:solidFill>
                  <a:prstClr val="black"/>
                </a:solidFill>
                <a:latin typeface="Calibri" panose="020F0502020204030204"/>
              </a:rPr>
              <a:t>During which of these visits should medical transition planning occur?</a:t>
            </a:r>
          </a:p>
          <a:p>
            <a:pPr marL="228600" lvl="0" indent="-228600" fontAlgn="auto">
              <a:lnSpc>
                <a:spcPct val="90000"/>
              </a:lnSpc>
              <a:spcBef>
                <a:spcPts val="1000"/>
              </a:spcBef>
              <a:spcAft>
                <a:spcPts val="0"/>
              </a:spcAft>
              <a:buClrTx/>
              <a:buFont typeface="Arial" panose="020B0604020202020204" pitchFamily="34" charset="0"/>
              <a:buChar char="•"/>
            </a:pPr>
            <a:r>
              <a:rPr lang="en-US" altLang="en-US" sz="2800" kern="1200" dirty="0">
                <a:solidFill>
                  <a:prstClr val="black"/>
                </a:solidFill>
                <a:latin typeface="Calibri" panose="020F0502020204030204"/>
              </a:rPr>
              <a:t>What is the patient’s role in the transition process?</a:t>
            </a:r>
          </a:p>
          <a:p>
            <a:pPr marL="228600" lvl="0" indent="-228600" fontAlgn="auto">
              <a:lnSpc>
                <a:spcPct val="90000"/>
              </a:lnSpc>
              <a:spcBef>
                <a:spcPts val="1000"/>
              </a:spcBef>
              <a:spcAft>
                <a:spcPts val="0"/>
              </a:spcAft>
              <a:buClrTx/>
              <a:buFont typeface="Arial" panose="020B0604020202020204" pitchFamily="34" charset="0"/>
              <a:buChar char="•"/>
            </a:pPr>
            <a:r>
              <a:rPr lang="en-US" altLang="en-US" sz="2800" kern="1200" dirty="0">
                <a:solidFill>
                  <a:prstClr val="black"/>
                </a:solidFill>
                <a:latin typeface="Calibri" panose="020F0502020204030204"/>
              </a:rPr>
              <a:t>What are the specific tasks of the physician?</a:t>
            </a:r>
          </a:p>
          <a:p>
            <a:pPr marL="228600" lvl="0" indent="-228600" fontAlgn="auto">
              <a:lnSpc>
                <a:spcPct val="90000"/>
              </a:lnSpc>
              <a:spcBef>
                <a:spcPts val="1000"/>
              </a:spcBef>
              <a:spcAft>
                <a:spcPts val="0"/>
              </a:spcAft>
              <a:buClrTx/>
              <a:buFont typeface="Arial" panose="020B0604020202020204" pitchFamily="34" charset="0"/>
              <a:buChar char="•"/>
            </a:pPr>
            <a:r>
              <a:rPr lang="en-US" altLang="en-US" sz="2800" kern="1200" dirty="0">
                <a:solidFill>
                  <a:prstClr val="black"/>
                </a:solidFill>
                <a:latin typeface="Calibri" panose="020F0502020204030204"/>
              </a:rPr>
              <a:t>Are there specific task/role for the parent/guardian?</a:t>
            </a:r>
          </a:p>
          <a:p>
            <a:pPr marL="228600" lvl="0" indent="-228600" fontAlgn="auto">
              <a:lnSpc>
                <a:spcPct val="90000"/>
              </a:lnSpc>
              <a:spcBef>
                <a:spcPts val="1000"/>
              </a:spcBef>
              <a:spcAft>
                <a:spcPts val="0"/>
              </a:spcAft>
              <a:buClrTx/>
              <a:buFont typeface="Arial" panose="020B0604020202020204" pitchFamily="34" charset="0"/>
              <a:buChar char="•"/>
            </a:pPr>
            <a:r>
              <a:rPr lang="en-US" altLang="en-US" sz="2800" kern="1200" dirty="0">
                <a:solidFill>
                  <a:prstClr val="black"/>
                </a:solidFill>
                <a:latin typeface="Calibri" panose="020F0502020204030204"/>
              </a:rPr>
              <a:t>Are there unique issues that must be considered in the healthcare transition process of YSHCN?</a:t>
            </a:r>
          </a:p>
          <a:p>
            <a:endParaRPr lang="en-US" dirty="0"/>
          </a:p>
        </p:txBody>
      </p:sp>
    </p:spTree>
    <p:extLst>
      <p:ext uri="{BB962C8B-B14F-4D97-AF65-F5344CB8AC3E}">
        <p14:creationId xmlns:p14="http://schemas.microsoft.com/office/powerpoint/2010/main" val="508039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609600" y="1600201"/>
            <a:ext cx="10972800" cy="4372231"/>
          </a:xfrm>
        </p:spPr>
        <p:txBody>
          <a:bodyPr/>
          <a:lstStyle/>
          <a:p>
            <a:pPr marL="171450" lvl="0" indent="-171450" defTabSz="685800">
              <a:lnSpc>
                <a:spcPct val="90000"/>
              </a:lnSpc>
              <a:spcBef>
                <a:spcPts val="750"/>
              </a:spcBef>
              <a:buClrTx/>
              <a:buFont typeface="Arial" panose="020B0604020202020204" pitchFamily="34" charset="0"/>
              <a:buChar char="•"/>
            </a:pPr>
            <a:r>
              <a:rPr lang="en-US" sz="2400" kern="1200" dirty="0">
                <a:solidFill>
                  <a:prstClr val="black"/>
                </a:solidFill>
                <a:latin typeface="Calibri" panose="020F0502020204030204"/>
              </a:rPr>
              <a:t>All Adolescents need to transition to adult-centered care</a:t>
            </a:r>
          </a:p>
          <a:p>
            <a:pPr marL="514350" lvl="1" indent="-171450" defTabSz="685800">
              <a:lnSpc>
                <a:spcPct val="90000"/>
              </a:lnSpc>
              <a:spcBef>
                <a:spcPts val="375"/>
              </a:spcBef>
              <a:buClrTx/>
              <a:buFont typeface="Arial" panose="020B0604020202020204" pitchFamily="34" charset="0"/>
              <a:buChar char="•"/>
            </a:pPr>
            <a:r>
              <a:rPr lang="en-US" sz="2400" kern="1200" dirty="0">
                <a:solidFill>
                  <a:prstClr val="black"/>
                </a:solidFill>
                <a:latin typeface="Calibri" panose="020F0502020204030204"/>
                <a:ea typeface="+mn-ea"/>
                <a:cs typeface="+mn-cs"/>
              </a:rPr>
              <a:t>There are an estimated 60 million adolescents/young adults, ages 12-25 </a:t>
            </a:r>
          </a:p>
          <a:p>
            <a:pPr marL="514350" lvl="1" indent="-171450" defTabSz="685800">
              <a:lnSpc>
                <a:spcPct val="90000"/>
              </a:lnSpc>
              <a:spcBef>
                <a:spcPts val="375"/>
              </a:spcBef>
              <a:buClrTx/>
              <a:buFont typeface="Arial" panose="020B0604020202020204" pitchFamily="34" charset="0"/>
              <a:buChar char="•"/>
            </a:pPr>
            <a:r>
              <a:rPr lang="en-US" sz="2400" kern="1200" dirty="0">
                <a:solidFill>
                  <a:prstClr val="black"/>
                </a:solidFill>
                <a:latin typeface="Calibri" panose="020F0502020204030204"/>
                <a:ea typeface="+mn-ea"/>
                <a:cs typeface="+mn-cs"/>
              </a:rPr>
              <a:t>18 million adolescents are ages 18-21, about ¼ of whom have chronic conditions </a:t>
            </a:r>
          </a:p>
          <a:p>
            <a:pPr marL="171450" lvl="0" indent="-171450" defTabSz="685800">
              <a:lnSpc>
                <a:spcPct val="90000"/>
              </a:lnSpc>
              <a:spcBef>
                <a:spcPts val="750"/>
              </a:spcBef>
              <a:buClrTx/>
              <a:buFont typeface="Arial" panose="020B0604020202020204" pitchFamily="34" charset="0"/>
              <a:buChar char="•"/>
            </a:pPr>
            <a:r>
              <a:rPr lang="en-US" sz="2400" kern="1200" dirty="0">
                <a:solidFill>
                  <a:prstClr val="black"/>
                </a:solidFill>
                <a:latin typeface="Calibri" panose="020F0502020204030204"/>
              </a:rPr>
              <a:t>Without transition support, data show health is diminished, quality of care is compromised, and health care costs are increased*</a:t>
            </a:r>
          </a:p>
          <a:p>
            <a:pPr lvl="1">
              <a:defRPr/>
            </a:pPr>
            <a:r>
              <a:rPr lang="en-US" sz="2400" dirty="0">
                <a:solidFill>
                  <a:srgbClr val="000000"/>
                </a:solidFill>
              </a:rPr>
              <a:t>Patients age 18-26 have the 2</a:t>
            </a:r>
            <a:r>
              <a:rPr lang="en-US" sz="2400" baseline="30000" dirty="0">
                <a:solidFill>
                  <a:srgbClr val="000000"/>
                </a:solidFill>
              </a:rPr>
              <a:t>nd</a:t>
            </a:r>
            <a:r>
              <a:rPr lang="en-US" sz="2400" dirty="0">
                <a:solidFill>
                  <a:srgbClr val="000000"/>
                </a:solidFill>
              </a:rPr>
              <a:t> highest ED utilization rate (after &gt;75 year olds) 	</a:t>
            </a:r>
            <a:endParaRPr lang="en-US" sz="2400" kern="1200" dirty="0">
              <a:solidFill>
                <a:prstClr val="black"/>
              </a:solidFill>
              <a:latin typeface="Calibri" panose="020F0502020204030204"/>
            </a:endParaRPr>
          </a:p>
          <a:p>
            <a:pPr marL="171450" lvl="0" indent="-171450" defTabSz="685800">
              <a:lnSpc>
                <a:spcPct val="90000"/>
              </a:lnSpc>
              <a:spcBef>
                <a:spcPts val="750"/>
              </a:spcBef>
              <a:buClrTx/>
              <a:buFont typeface="Arial" panose="020B0604020202020204" pitchFamily="34" charset="0"/>
              <a:buChar char="•"/>
            </a:pPr>
            <a:r>
              <a:rPr lang="en-US" sz="2400" kern="1200" dirty="0">
                <a:solidFill>
                  <a:prstClr val="black"/>
                </a:solidFill>
                <a:latin typeface="Calibri" panose="020F0502020204030204"/>
              </a:rPr>
              <a:t>Majority of youth and families are ill-prepared for this change.</a:t>
            </a:r>
          </a:p>
          <a:p>
            <a:pPr marL="171450" lvl="0" indent="-171450" defTabSz="685800">
              <a:lnSpc>
                <a:spcPct val="90000"/>
              </a:lnSpc>
              <a:spcBef>
                <a:spcPts val="750"/>
              </a:spcBef>
              <a:buClrTx/>
              <a:buFont typeface="Arial" panose="020B0604020202020204" pitchFamily="34" charset="0"/>
              <a:buChar char="•"/>
            </a:pPr>
            <a:r>
              <a:rPr lang="en-US" sz="2400" kern="1200" dirty="0">
                <a:solidFill>
                  <a:prstClr val="black"/>
                </a:solidFill>
                <a:latin typeface="Calibri" panose="020F0502020204030204"/>
              </a:rPr>
              <a:t>Surveys of health care providers consistently show they lack a systematic way to support youth, families, and young adults in transition from pediatric to adult health care</a:t>
            </a:r>
          </a:p>
          <a:p>
            <a:pPr marL="0" lvl="0" indent="0" defTabSz="685800">
              <a:lnSpc>
                <a:spcPct val="90000"/>
              </a:lnSpc>
              <a:spcBef>
                <a:spcPts val="750"/>
              </a:spcBef>
              <a:buClrTx/>
              <a:buNone/>
            </a:pPr>
            <a:r>
              <a:rPr lang="en-US" sz="2200" kern="1200" dirty="0">
                <a:solidFill>
                  <a:prstClr val="black"/>
                </a:solidFill>
                <a:latin typeface="Calibri" panose="020F0502020204030204"/>
              </a:rPr>
              <a:t>*</a:t>
            </a:r>
            <a:r>
              <a:rPr lang="en-US" sz="1700" kern="1200" dirty="0">
                <a:solidFill>
                  <a:prstClr val="black"/>
                </a:solidFill>
                <a:latin typeface="Calibri" panose="020F0502020204030204"/>
              </a:rPr>
              <a:t>Prior et. al. </a:t>
            </a:r>
            <a:r>
              <a:rPr lang="en-US" sz="1700" i="1" kern="1200" dirty="0">
                <a:solidFill>
                  <a:prstClr val="black"/>
                </a:solidFill>
                <a:latin typeface="Calibri" panose="020F0502020204030204"/>
              </a:rPr>
              <a:t>Pediatrics</a:t>
            </a:r>
            <a:r>
              <a:rPr lang="en-US" sz="1700" kern="1200" dirty="0">
                <a:solidFill>
                  <a:prstClr val="black"/>
                </a:solidFill>
                <a:latin typeface="Calibri" panose="020F0502020204030204"/>
              </a:rPr>
              <a:t> 134:1213 2014</a:t>
            </a:r>
            <a:endParaRPr lang="en-US" sz="2400" kern="1200" dirty="0">
              <a:solidFill>
                <a:prstClr val="black"/>
              </a:solidFill>
              <a:latin typeface="Calibri" panose="020F0502020204030204"/>
            </a:endParaRPr>
          </a:p>
          <a:p>
            <a:pPr marL="171450" lvl="0" indent="-171450" defTabSz="685800">
              <a:lnSpc>
                <a:spcPct val="90000"/>
              </a:lnSpc>
              <a:spcBef>
                <a:spcPts val="750"/>
              </a:spcBef>
              <a:buClrTx/>
              <a:buFont typeface="Arial" panose="020B0604020202020204" pitchFamily="34" charset="0"/>
              <a:buChar char="•"/>
            </a:pPr>
            <a:endParaRPr lang="en-US" sz="2200" kern="1200" dirty="0">
              <a:solidFill>
                <a:prstClr val="black"/>
              </a:solidFill>
              <a:latin typeface="Calibri" panose="020F0502020204030204"/>
            </a:endParaRPr>
          </a:p>
          <a:p>
            <a:pPr marL="0" lvl="0" indent="0" defTabSz="685800">
              <a:lnSpc>
                <a:spcPct val="90000"/>
              </a:lnSpc>
              <a:spcBef>
                <a:spcPts val="750"/>
              </a:spcBef>
              <a:buClrTx/>
              <a:buNone/>
            </a:pPr>
            <a:r>
              <a:rPr lang="en-US" sz="2200" kern="1200" dirty="0">
                <a:solidFill>
                  <a:prstClr val="black"/>
                </a:solidFill>
                <a:latin typeface="Calibri" panose="020F0502020204030204"/>
              </a:rPr>
              <a:t>                                                              </a:t>
            </a:r>
            <a:endParaRPr lang="en-US" sz="1700" kern="1200" dirty="0">
              <a:solidFill>
                <a:prstClr val="black"/>
              </a:solidFill>
              <a:latin typeface="Calibri" panose="020F0502020204030204"/>
            </a:endParaRPr>
          </a:p>
          <a:p>
            <a:endParaRPr lang="en-US" dirty="0"/>
          </a:p>
        </p:txBody>
      </p:sp>
    </p:spTree>
    <p:extLst>
      <p:ext uri="{BB962C8B-B14F-4D97-AF65-F5344CB8AC3E}">
        <p14:creationId xmlns:p14="http://schemas.microsoft.com/office/powerpoint/2010/main" val="4184727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HCT of Youth with Special Health Care Needs</a:t>
            </a:r>
          </a:p>
        </p:txBody>
      </p:sp>
      <p:sp>
        <p:nvSpPr>
          <p:cNvPr id="3" name="Content Placeholder 2"/>
          <p:cNvSpPr>
            <a:spLocks noGrp="1"/>
          </p:cNvSpPr>
          <p:nvPr>
            <p:ph idx="1"/>
          </p:nvPr>
        </p:nvSpPr>
        <p:spPr>
          <a:xfrm>
            <a:off x="609600" y="2240692"/>
            <a:ext cx="10972800" cy="3885472"/>
          </a:xfrm>
        </p:spPr>
        <p:txBody>
          <a:bodyPr/>
          <a:lstStyle/>
          <a:p>
            <a:pPr marL="0" lvl="0" indent="0" fontAlgn="auto">
              <a:lnSpc>
                <a:spcPct val="90000"/>
              </a:lnSpc>
              <a:spcBef>
                <a:spcPts val="1000"/>
              </a:spcBef>
              <a:spcAft>
                <a:spcPts val="0"/>
              </a:spcAft>
              <a:buClrTx/>
              <a:buNone/>
            </a:pPr>
            <a:r>
              <a:rPr lang="en-US" altLang="en-US" sz="2800" i="1" kern="1200" dirty="0">
                <a:solidFill>
                  <a:prstClr val="black"/>
                </a:solidFill>
                <a:latin typeface="Calibri" panose="020F0502020204030204"/>
              </a:rPr>
              <a:t>Refusers</a:t>
            </a:r>
            <a:r>
              <a:rPr lang="en-US" altLang="en-US" sz="2800" kern="1200" dirty="0">
                <a:solidFill>
                  <a:prstClr val="black"/>
                </a:solidFill>
                <a:latin typeface="Calibri" panose="020F0502020204030204"/>
              </a:rPr>
              <a:t> – patients/families who would not consider a transition</a:t>
            </a:r>
          </a:p>
          <a:p>
            <a:pPr marL="0" lvl="0" indent="0" fontAlgn="auto">
              <a:lnSpc>
                <a:spcPct val="90000"/>
              </a:lnSpc>
              <a:spcBef>
                <a:spcPts val="1000"/>
              </a:spcBef>
              <a:spcAft>
                <a:spcPts val="0"/>
              </a:spcAft>
              <a:buClrTx/>
              <a:buNone/>
            </a:pPr>
            <a:endParaRPr lang="en-US" altLang="en-US" sz="2800" i="1" kern="1200" dirty="0">
              <a:solidFill>
                <a:prstClr val="black"/>
              </a:solidFill>
              <a:latin typeface="Calibri" panose="020F0502020204030204"/>
            </a:endParaRPr>
          </a:p>
          <a:p>
            <a:pPr marL="0" lvl="0" indent="0" fontAlgn="auto">
              <a:lnSpc>
                <a:spcPct val="90000"/>
              </a:lnSpc>
              <a:spcBef>
                <a:spcPts val="1000"/>
              </a:spcBef>
              <a:spcAft>
                <a:spcPts val="0"/>
              </a:spcAft>
              <a:buClrTx/>
              <a:buNone/>
            </a:pPr>
            <a:r>
              <a:rPr lang="en-US" altLang="en-US" sz="2800" i="1" kern="1200" dirty="0">
                <a:solidFill>
                  <a:prstClr val="black"/>
                </a:solidFill>
                <a:latin typeface="Calibri" panose="020F0502020204030204"/>
              </a:rPr>
              <a:t>Vacationers</a:t>
            </a:r>
            <a:r>
              <a:rPr lang="en-US" altLang="en-US" sz="2800" kern="1200" dirty="0">
                <a:solidFill>
                  <a:prstClr val="black"/>
                </a:solidFill>
                <a:latin typeface="Calibri" panose="020F0502020204030204"/>
              </a:rPr>
              <a:t> – patients/families who would leave but quickly returned</a:t>
            </a:r>
          </a:p>
          <a:p>
            <a:pPr marL="0" lvl="0" indent="0" fontAlgn="auto">
              <a:lnSpc>
                <a:spcPct val="90000"/>
              </a:lnSpc>
              <a:spcBef>
                <a:spcPts val="1000"/>
              </a:spcBef>
              <a:spcAft>
                <a:spcPts val="0"/>
              </a:spcAft>
              <a:buClrTx/>
              <a:buNone/>
            </a:pPr>
            <a:endParaRPr lang="en-US" altLang="en-US" sz="2800" i="1" kern="1200" dirty="0">
              <a:solidFill>
                <a:prstClr val="black"/>
              </a:solidFill>
              <a:latin typeface="Calibri" panose="020F0502020204030204"/>
            </a:endParaRPr>
          </a:p>
          <a:p>
            <a:pPr marL="0" lvl="0" indent="0" fontAlgn="auto">
              <a:lnSpc>
                <a:spcPct val="90000"/>
              </a:lnSpc>
              <a:spcBef>
                <a:spcPts val="1000"/>
              </a:spcBef>
              <a:spcAft>
                <a:spcPts val="0"/>
              </a:spcAft>
              <a:buClrTx/>
              <a:buNone/>
            </a:pPr>
            <a:r>
              <a:rPr lang="en-US" altLang="en-US" sz="2800" i="1" kern="1200" dirty="0">
                <a:solidFill>
                  <a:prstClr val="black"/>
                </a:solidFill>
                <a:latin typeface="Calibri" panose="020F0502020204030204"/>
              </a:rPr>
              <a:t>Interviewers</a:t>
            </a:r>
            <a:r>
              <a:rPr lang="en-US" altLang="en-US" sz="2800" kern="1200" dirty="0">
                <a:solidFill>
                  <a:prstClr val="black"/>
                </a:solidFill>
                <a:latin typeface="Calibri" panose="020F0502020204030204"/>
              </a:rPr>
              <a:t> – patients/families who continually changed physicians after brief encounters</a:t>
            </a:r>
          </a:p>
          <a:p>
            <a:endParaRPr lang="en-US" dirty="0"/>
          </a:p>
        </p:txBody>
      </p:sp>
    </p:spTree>
    <p:extLst>
      <p:ext uri="{BB962C8B-B14F-4D97-AF65-F5344CB8AC3E}">
        <p14:creationId xmlns:p14="http://schemas.microsoft.com/office/powerpoint/2010/main" val="3817073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HFHS Primary Care Data</a:t>
            </a:r>
          </a:p>
        </p:txBody>
      </p:sp>
      <p:sp>
        <p:nvSpPr>
          <p:cNvPr id="3" name="Content Placeholder 2"/>
          <p:cNvSpPr>
            <a:spLocks noGrp="1"/>
          </p:cNvSpPr>
          <p:nvPr>
            <p:ph idx="1"/>
          </p:nvPr>
        </p:nvSpPr>
        <p:spPr/>
        <p:txBody>
          <a:bodyPr>
            <a:normAutofit fontScale="70000" lnSpcReduction="20000"/>
          </a:bodyPr>
          <a:lstStyle/>
          <a:p>
            <a:r>
              <a:rPr lang="en-US" dirty="0"/>
              <a:t>HFHS Pediatric patients seen in 2013 ages 17 to 21:</a:t>
            </a:r>
          </a:p>
          <a:p>
            <a:pPr lvl="1"/>
            <a:r>
              <a:rPr lang="en-US" b="1" dirty="0"/>
              <a:t>4,872 patients </a:t>
            </a:r>
            <a:r>
              <a:rPr lang="en-US" dirty="0"/>
              <a:t>- seen in Pediatrics in 2013</a:t>
            </a:r>
          </a:p>
          <a:p>
            <a:pPr lvl="1"/>
            <a:r>
              <a:rPr lang="en-US" dirty="0"/>
              <a:t>816 patients - seen at Internal Medicine in 2014 out of 4,872 seen in 2013 ( 16.8%) </a:t>
            </a:r>
          </a:p>
          <a:p>
            <a:pPr lvl="1"/>
            <a:r>
              <a:rPr lang="en-US" dirty="0"/>
              <a:t>455 patients – seen at Family medicine in 2014 out of 4,872 seen in 2013 (9.3%)</a:t>
            </a:r>
          </a:p>
          <a:p>
            <a:pPr lvl="1"/>
            <a:r>
              <a:rPr lang="en-US" dirty="0"/>
              <a:t>1,569 patients – seen in Pediatrics only in 2014 out of 4,872 seen in 2013 (32.2%) </a:t>
            </a:r>
          </a:p>
          <a:p>
            <a:pPr lvl="1"/>
            <a:r>
              <a:rPr lang="en-US" b="1" dirty="0">
                <a:solidFill>
                  <a:srgbClr val="FF0000"/>
                </a:solidFill>
              </a:rPr>
              <a:t>2,032 patients – were not seen in Primary Care in 2014 out of 4,872 seen in 2013 (41.7%</a:t>
            </a:r>
            <a:r>
              <a:rPr lang="en-US" dirty="0">
                <a:solidFill>
                  <a:srgbClr val="FF0000"/>
                </a:solidFill>
              </a:rPr>
              <a:t>)</a:t>
            </a:r>
          </a:p>
          <a:p>
            <a:r>
              <a:rPr lang="en-US" dirty="0"/>
              <a:t>HFHS Family Medicine patients seen in 2013 ages 17 to 21:</a:t>
            </a:r>
          </a:p>
          <a:p>
            <a:pPr lvl="1"/>
            <a:r>
              <a:rPr lang="en-US" b="1" dirty="0"/>
              <a:t>4,045 patients</a:t>
            </a:r>
            <a:r>
              <a:rPr lang="en-US" dirty="0"/>
              <a:t> - only seen at Family Medicine in 2013 </a:t>
            </a:r>
          </a:p>
          <a:p>
            <a:pPr lvl="1"/>
            <a:r>
              <a:rPr lang="en-US" dirty="0"/>
              <a:t>413 patients – seen in Internal Medicine in 2014 out of 4,045 seen in 2013 ( 10.2%)</a:t>
            </a:r>
          </a:p>
          <a:p>
            <a:pPr lvl="1"/>
            <a:r>
              <a:rPr lang="en-US" dirty="0"/>
              <a:t>1,807 patients – seen in Family Medicine in 2014 out of 4,045 seen in 2013 ( 44.7%)</a:t>
            </a:r>
          </a:p>
          <a:p>
            <a:pPr lvl="1"/>
            <a:r>
              <a:rPr lang="en-US" dirty="0"/>
              <a:t>49 patients – seen in Pediatrics in 2014 out of 4,045 seen in 2013 ( they were not seen in Pediatrics in 2013) ( 1.2%)</a:t>
            </a:r>
          </a:p>
          <a:p>
            <a:pPr lvl="1"/>
            <a:r>
              <a:rPr lang="en-US" b="1" dirty="0">
                <a:solidFill>
                  <a:srgbClr val="FF0000"/>
                </a:solidFill>
              </a:rPr>
              <a:t>1,776 patients – were not seen in Primary Care in 2014 out of 4,045 seen in 2013  (43.9%)</a:t>
            </a:r>
          </a:p>
          <a:p>
            <a:endParaRPr lang="en-US" b="1" dirty="0"/>
          </a:p>
        </p:txBody>
      </p:sp>
    </p:spTree>
    <p:extLst>
      <p:ext uri="{BB962C8B-B14F-4D97-AF65-F5344CB8AC3E}">
        <p14:creationId xmlns:p14="http://schemas.microsoft.com/office/powerpoint/2010/main" val="29049538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AAP/ACP/AAFP Clinical Report on Health Care Transition*</a:t>
            </a:r>
          </a:p>
        </p:txBody>
      </p:sp>
      <p:sp>
        <p:nvSpPr>
          <p:cNvPr id="4" name="Content Placeholder 3"/>
          <p:cNvSpPr>
            <a:spLocks noGrp="1"/>
          </p:cNvSpPr>
          <p:nvPr>
            <p:ph sz="half" idx="2"/>
          </p:nvPr>
        </p:nvSpPr>
        <p:spPr/>
        <p:txBody>
          <a:bodyPr/>
          <a:lstStyle/>
          <a:p>
            <a:pPr marL="228600" lvl="0" indent="-225425" defTabSz="685800">
              <a:lnSpc>
                <a:spcPct val="90000"/>
              </a:lnSpc>
              <a:spcBef>
                <a:spcPts val="750"/>
              </a:spcBef>
              <a:buClrTx/>
              <a:buFont typeface="Arial" panose="020B0604020202020204" pitchFamily="34" charset="0"/>
              <a:buChar char="•"/>
            </a:pPr>
            <a:r>
              <a:rPr lang="en-US" sz="1800" kern="1200" dirty="0">
                <a:solidFill>
                  <a:prstClr val="black"/>
                </a:solidFill>
                <a:latin typeface="Calibri" panose="020F0502020204030204"/>
              </a:rPr>
              <a:t>In 2011, Clinical Report on  Transition published as joint policy by AAP/AAFP/ACP </a:t>
            </a:r>
          </a:p>
          <a:p>
            <a:pPr marL="228600" lvl="0" indent="-225425" defTabSz="685800">
              <a:lnSpc>
                <a:spcPct val="90000"/>
              </a:lnSpc>
              <a:spcBef>
                <a:spcPts val="750"/>
              </a:spcBef>
              <a:buClrTx/>
              <a:buFont typeface="Arial" panose="020B0604020202020204" pitchFamily="34" charset="0"/>
              <a:buChar char="•"/>
            </a:pPr>
            <a:r>
              <a:rPr lang="en-US" sz="1800" kern="1200" dirty="0">
                <a:solidFill>
                  <a:prstClr val="black"/>
                </a:solidFill>
                <a:latin typeface="Calibri" panose="020F0502020204030204"/>
              </a:rPr>
              <a:t>Targets all youth, beginning</a:t>
            </a:r>
            <a:br>
              <a:rPr lang="en-US" sz="1800" kern="1200" dirty="0">
                <a:solidFill>
                  <a:prstClr val="black"/>
                </a:solidFill>
                <a:latin typeface="Calibri" panose="020F0502020204030204"/>
              </a:rPr>
            </a:br>
            <a:r>
              <a:rPr lang="en-US" sz="1800" kern="1200" dirty="0">
                <a:solidFill>
                  <a:prstClr val="black"/>
                </a:solidFill>
                <a:latin typeface="Calibri" panose="020F0502020204030204"/>
              </a:rPr>
              <a:t>at age 12  </a:t>
            </a:r>
          </a:p>
          <a:p>
            <a:pPr marL="228600" lvl="0" indent="-225425" defTabSz="685800">
              <a:lnSpc>
                <a:spcPct val="90000"/>
              </a:lnSpc>
              <a:spcBef>
                <a:spcPts val="750"/>
              </a:spcBef>
              <a:buClrTx/>
              <a:buFont typeface="Arial" panose="020B0604020202020204" pitchFamily="34" charset="0"/>
              <a:buChar char="•"/>
            </a:pPr>
            <a:r>
              <a:rPr lang="en-US" sz="1800" kern="1200" dirty="0">
                <a:solidFill>
                  <a:prstClr val="black"/>
                </a:solidFill>
                <a:latin typeface="Calibri" panose="020F0502020204030204"/>
              </a:rPr>
              <a:t>Algorithmic structure with:</a:t>
            </a:r>
          </a:p>
          <a:p>
            <a:pPr marL="458788" lvl="1" indent="-230188" defTabSz="685800">
              <a:lnSpc>
                <a:spcPct val="90000"/>
              </a:lnSpc>
              <a:spcBef>
                <a:spcPts val="375"/>
              </a:spcBef>
              <a:buClrTx/>
              <a:buFont typeface="Arial" panose="020B0604020202020204" pitchFamily="34" charset="0"/>
              <a:buChar char="•"/>
            </a:pPr>
            <a:r>
              <a:rPr lang="en-US" sz="1600" kern="1200" dirty="0">
                <a:solidFill>
                  <a:prstClr val="black"/>
                </a:solidFill>
                <a:latin typeface="Calibri" panose="020F0502020204030204"/>
                <a:ea typeface="+mn-ea"/>
                <a:cs typeface="+mn-cs"/>
              </a:rPr>
              <a:t>Branching for youth with special health care needs</a:t>
            </a:r>
          </a:p>
          <a:p>
            <a:pPr marL="458788" lvl="1" indent="-230188" defTabSz="685800">
              <a:lnSpc>
                <a:spcPct val="90000"/>
              </a:lnSpc>
              <a:spcBef>
                <a:spcPts val="375"/>
              </a:spcBef>
              <a:buClrTx/>
              <a:buFont typeface="Arial" panose="020B0604020202020204" pitchFamily="34" charset="0"/>
              <a:buChar char="•"/>
            </a:pPr>
            <a:r>
              <a:rPr lang="en-US" sz="1600" kern="1200" dirty="0">
                <a:solidFill>
                  <a:prstClr val="black"/>
                </a:solidFill>
                <a:latin typeface="Calibri" panose="020F0502020204030204"/>
                <a:ea typeface="+mn-ea"/>
                <a:cs typeface="+mn-cs"/>
              </a:rPr>
              <a:t>Application to primary and </a:t>
            </a:r>
            <a:br>
              <a:rPr lang="en-US" sz="1600" kern="1200" dirty="0">
                <a:solidFill>
                  <a:prstClr val="black"/>
                </a:solidFill>
                <a:latin typeface="Calibri" panose="020F0502020204030204"/>
                <a:ea typeface="+mn-ea"/>
                <a:cs typeface="+mn-cs"/>
              </a:rPr>
            </a:br>
            <a:r>
              <a:rPr lang="en-US" sz="1600" kern="1200" dirty="0">
                <a:solidFill>
                  <a:prstClr val="black"/>
                </a:solidFill>
                <a:latin typeface="Calibri" panose="020F0502020204030204"/>
                <a:ea typeface="+mn-ea"/>
                <a:cs typeface="+mn-cs"/>
              </a:rPr>
              <a:t>specialty practices </a:t>
            </a:r>
          </a:p>
          <a:p>
            <a:pPr marL="228600" lvl="0" indent="-225425" defTabSz="685800">
              <a:lnSpc>
                <a:spcPct val="90000"/>
              </a:lnSpc>
              <a:spcBef>
                <a:spcPts val="750"/>
              </a:spcBef>
              <a:buClrTx/>
              <a:buFont typeface="Arial" panose="020B0604020202020204" pitchFamily="34" charset="0"/>
              <a:buChar char="•"/>
            </a:pPr>
            <a:r>
              <a:rPr lang="en-US" sz="1800" kern="1200" dirty="0">
                <a:solidFill>
                  <a:prstClr val="black"/>
                </a:solidFill>
                <a:latin typeface="Calibri" panose="020F0502020204030204"/>
              </a:rPr>
              <a:t>Extends through transfer of care to adult medical home and adult specialists</a:t>
            </a:r>
          </a:p>
          <a:p>
            <a:endParaRPr lang="en-US" dirty="0"/>
          </a:p>
          <a:p>
            <a:endParaRPr lang="en-US" dirty="0"/>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pPr marL="0" indent="0">
              <a:buNone/>
            </a:pPr>
            <a:endParaRPr lang="en-US" dirty="0"/>
          </a:p>
        </p:txBody>
      </p:sp>
      <p:grpSp>
        <p:nvGrpSpPr>
          <p:cNvPr id="7" name="Group 6"/>
          <p:cNvGrpSpPr/>
          <p:nvPr/>
        </p:nvGrpSpPr>
        <p:grpSpPr>
          <a:xfrm>
            <a:off x="6096000" y="1638949"/>
            <a:ext cx="4267200" cy="685800"/>
            <a:chOff x="4876800" y="1371600"/>
            <a:chExt cx="4267200" cy="685800"/>
          </a:xfrm>
        </p:grpSpPr>
        <p:sp>
          <p:nvSpPr>
            <p:cNvPr id="8" name="Snip Diagonal Corner Rectangle 7"/>
            <p:cNvSpPr/>
            <p:nvPr/>
          </p:nvSpPr>
          <p:spPr>
            <a:xfrm>
              <a:off x="4876800" y="1409700"/>
              <a:ext cx="4267200" cy="609600"/>
            </a:xfrm>
            <a:prstGeom prst="snip2DiagRect">
              <a:avLst/>
            </a:prstGeom>
            <a:gradFill rotWithShape="1">
              <a:gsLst>
                <a:gs pos="0">
                  <a:srgbClr val="5B9BD5">
                    <a:lumMod val="60000"/>
                    <a:lumOff val="40000"/>
                  </a:srgbClr>
                </a:gs>
                <a:gs pos="80000">
                  <a:srgbClr val="5B9BD5">
                    <a:lumMod val="40000"/>
                    <a:lumOff val="60000"/>
                  </a:srgbClr>
                </a:gs>
                <a:gs pos="100000">
                  <a:srgbClr val="5B9BD5">
                    <a:lumMod val="20000"/>
                    <a:lumOff val="80000"/>
                  </a:srgbClr>
                </a:gs>
              </a:gsLst>
              <a:lin ang="5400000" scaled="0"/>
            </a:gra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4905447" y="1468279"/>
              <a:ext cx="609600"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78F2C"/>
                  </a:solidFill>
                  <a:effectLst/>
                  <a:uLnTx/>
                  <a:uFillTx/>
                  <a:latin typeface="Calibri" panose="020F0502020204030204"/>
                  <a:ea typeface="+mn-ea"/>
                  <a:cs typeface="+mn-cs"/>
                </a:rPr>
                <a: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78F2C"/>
                  </a:solidFill>
                  <a:effectLst/>
                  <a:uLnTx/>
                  <a:uFillTx/>
                  <a:latin typeface="Calibri" panose="020F0502020204030204"/>
                  <a:ea typeface="+mn-ea"/>
                  <a:cs typeface="+mn-cs"/>
                </a:rPr>
                <a:t>12</a:t>
              </a:r>
            </a:p>
          </p:txBody>
        </p:sp>
        <p:cxnSp>
          <p:nvCxnSpPr>
            <p:cNvPr id="10" name="Straight Connector 9"/>
            <p:cNvCxnSpPr/>
            <p:nvPr/>
          </p:nvCxnSpPr>
          <p:spPr>
            <a:xfrm rot="5400000">
              <a:off x="5218906" y="1713706"/>
              <a:ext cx="685800" cy="1588"/>
            </a:xfrm>
            <a:prstGeom prst="line">
              <a:avLst/>
            </a:prstGeom>
            <a:noFill/>
            <a:ln w="12700" cap="flat" cmpd="sng" algn="ctr">
              <a:solidFill>
                <a:sysClr val="window" lastClr="FFFFFF"/>
              </a:solidFill>
              <a:prstDash val="solid"/>
              <a:miter lim="800000"/>
            </a:ln>
            <a:effectLst/>
          </p:spPr>
        </p:cxnSp>
        <p:sp>
          <p:nvSpPr>
            <p:cNvPr id="11" name="TextBox 10"/>
            <p:cNvSpPr txBox="1"/>
            <p:nvPr/>
          </p:nvSpPr>
          <p:spPr>
            <a:xfrm>
              <a:off x="5576396" y="1606778"/>
              <a:ext cx="3567604" cy="215444"/>
            </a:xfrm>
            <a:prstGeom prst="rect">
              <a:avLst/>
            </a:prstGeom>
            <a:noFill/>
          </p:spPr>
          <p:txBody>
            <a:bodyPr wrap="square" t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4C90"/>
                  </a:solidFill>
                  <a:effectLst/>
                  <a:uLnTx/>
                  <a:uFillTx/>
                  <a:latin typeface="Calibri" panose="020F0502020204030204"/>
                  <a:ea typeface="+mn-ea"/>
                  <a:cs typeface="+mn-cs"/>
                </a:rPr>
                <a:t>Youth and family aware of transition policy</a:t>
              </a:r>
            </a:p>
          </p:txBody>
        </p:sp>
      </p:grpSp>
      <p:grpSp>
        <p:nvGrpSpPr>
          <p:cNvPr id="12" name="Group 11"/>
          <p:cNvGrpSpPr/>
          <p:nvPr/>
        </p:nvGrpSpPr>
        <p:grpSpPr>
          <a:xfrm>
            <a:off x="6096000" y="2463752"/>
            <a:ext cx="4267200" cy="685800"/>
            <a:chOff x="4876800" y="2087716"/>
            <a:chExt cx="4267200" cy="685800"/>
          </a:xfrm>
        </p:grpSpPr>
        <p:sp>
          <p:nvSpPr>
            <p:cNvPr id="13" name="Snip Diagonal Corner Rectangle 12"/>
            <p:cNvSpPr/>
            <p:nvPr/>
          </p:nvSpPr>
          <p:spPr>
            <a:xfrm>
              <a:off x="4876800" y="2125816"/>
              <a:ext cx="4267200" cy="609600"/>
            </a:xfrm>
            <a:prstGeom prst="snip2DiagRect">
              <a:avLst/>
            </a:prstGeom>
            <a:gradFill rotWithShape="1">
              <a:gsLst>
                <a:gs pos="0">
                  <a:srgbClr val="5B9BD5">
                    <a:lumMod val="60000"/>
                    <a:lumOff val="40000"/>
                  </a:srgbClr>
                </a:gs>
                <a:gs pos="80000">
                  <a:srgbClr val="5B9BD5">
                    <a:lumMod val="40000"/>
                    <a:lumOff val="60000"/>
                  </a:srgbClr>
                </a:gs>
                <a:gs pos="100000">
                  <a:srgbClr val="5B9BD5">
                    <a:lumMod val="20000"/>
                    <a:lumOff val="80000"/>
                  </a:srgbClr>
                </a:gs>
              </a:gsLst>
              <a:lin ang="5400000" scaled="0"/>
            </a:gra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4905447" y="2184395"/>
              <a:ext cx="609600"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78F2C"/>
                  </a:solidFill>
                  <a:effectLst/>
                  <a:uLnTx/>
                  <a:uFillTx/>
                  <a:latin typeface="Calibri" panose="020F0502020204030204"/>
                  <a:ea typeface="+mn-ea"/>
                  <a:cs typeface="+mn-cs"/>
                </a:rPr>
                <a: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78F2C"/>
                  </a:solidFill>
                  <a:effectLst/>
                  <a:uLnTx/>
                  <a:uFillTx/>
                  <a:latin typeface="Calibri" panose="020F0502020204030204"/>
                  <a:ea typeface="+mn-ea"/>
                  <a:cs typeface="+mn-cs"/>
                </a:rPr>
                <a:t>14</a:t>
              </a:r>
            </a:p>
          </p:txBody>
        </p:sp>
        <p:cxnSp>
          <p:nvCxnSpPr>
            <p:cNvPr id="15" name="Straight Connector 14"/>
            <p:cNvCxnSpPr/>
            <p:nvPr/>
          </p:nvCxnSpPr>
          <p:spPr>
            <a:xfrm rot="5400000">
              <a:off x="5218906" y="2429822"/>
              <a:ext cx="685800" cy="1588"/>
            </a:xfrm>
            <a:prstGeom prst="line">
              <a:avLst/>
            </a:prstGeom>
            <a:noFill/>
            <a:ln w="12700" cap="flat" cmpd="sng" algn="ctr">
              <a:solidFill>
                <a:sysClr val="window" lastClr="FFFFFF"/>
              </a:solidFill>
              <a:prstDash val="solid"/>
              <a:miter lim="800000"/>
            </a:ln>
            <a:effectLst/>
          </p:spPr>
        </p:cxnSp>
        <p:sp>
          <p:nvSpPr>
            <p:cNvPr id="16" name="TextBox 15"/>
            <p:cNvSpPr txBox="1"/>
            <p:nvPr/>
          </p:nvSpPr>
          <p:spPr>
            <a:xfrm>
              <a:off x="5576396" y="2322894"/>
              <a:ext cx="3567604" cy="215444"/>
            </a:xfrm>
            <a:prstGeom prst="rect">
              <a:avLst/>
            </a:prstGeom>
            <a:noFill/>
          </p:spPr>
          <p:txBody>
            <a:bodyPr wrap="square" t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4C90"/>
                  </a:solidFill>
                  <a:effectLst/>
                  <a:uLnTx/>
                  <a:uFillTx/>
                  <a:latin typeface="Calibri" panose="020F0502020204030204"/>
                  <a:ea typeface="+mn-ea"/>
                  <a:cs typeface="+mn-cs"/>
                </a:rPr>
                <a:t>Health care transition planning initiated</a:t>
              </a:r>
            </a:p>
          </p:txBody>
        </p:sp>
      </p:grpSp>
      <p:grpSp>
        <p:nvGrpSpPr>
          <p:cNvPr id="17" name="Group 16"/>
          <p:cNvGrpSpPr/>
          <p:nvPr/>
        </p:nvGrpSpPr>
        <p:grpSpPr>
          <a:xfrm>
            <a:off x="6096000" y="3246088"/>
            <a:ext cx="4267200" cy="861774"/>
            <a:chOff x="4876800" y="2780415"/>
            <a:chExt cx="4267200" cy="861774"/>
          </a:xfrm>
        </p:grpSpPr>
        <p:sp>
          <p:nvSpPr>
            <p:cNvPr id="18" name="Snip Diagonal Corner Rectangle 17"/>
            <p:cNvSpPr/>
            <p:nvPr/>
          </p:nvSpPr>
          <p:spPr>
            <a:xfrm>
              <a:off x="4876800" y="2822882"/>
              <a:ext cx="4267200" cy="776839"/>
            </a:xfrm>
            <a:prstGeom prst="snip2DiagRect">
              <a:avLst/>
            </a:prstGeom>
            <a:gradFill rotWithShape="1">
              <a:gsLst>
                <a:gs pos="0">
                  <a:srgbClr val="5B9BD5">
                    <a:lumMod val="60000"/>
                    <a:lumOff val="40000"/>
                  </a:srgbClr>
                </a:gs>
                <a:gs pos="80000">
                  <a:srgbClr val="5B9BD5">
                    <a:lumMod val="40000"/>
                    <a:lumOff val="60000"/>
                  </a:srgbClr>
                </a:gs>
                <a:gs pos="100000">
                  <a:srgbClr val="5B9BD5">
                    <a:lumMod val="20000"/>
                    <a:lumOff val="80000"/>
                  </a:srgbClr>
                </a:gs>
              </a:gsLst>
              <a:lin ang="5400000" scaled="0"/>
            </a:gra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4905447" y="2965080"/>
              <a:ext cx="609600"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78F2C"/>
                  </a:solidFill>
                  <a:effectLst/>
                  <a:uLnTx/>
                  <a:uFillTx/>
                  <a:latin typeface="Calibri" panose="020F0502020204030204"/>
                  <a:ea typeface="+mn-ea"/>
                  <a:cs typeface="+mn-cs"/>
                </a:rPr>
                <a: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78F2C"/>
                  </a:solidFill>
                  <a:effectLst/>
                  <a:uLnTx/>
                  <a:uFillTx/>
                  <a:latin typeface="Calibri" panose="020F0502020204030204"/>
                  <a:ea typeface="+mn-ea"/>
                  <a:cs typeface="+mn-cs"/>
                </a:rPr>
                <a:t>16</a:t>
              </a:r>
            </a:p>
          </p:txBody>
        </p:sp>
        <p:cxnSp>
          <p:nvCxnSpPr>
            <p:cNvPr id="20" name="Straight Connector 19"/>
            <p:cNvCxnSpPr/>
            <p:nvPr/>
          </p:nvCxnSpPr>
          <p:spPr>
            <a:xfrm rot="5400000">
              <a:off x="5218906" y="3210507"/>
              <a:ext cx="685800" cy="1588"/>
            </a:xfrm>
            <a:prstGeom prst="line">
              <a:avLst/>
            </a:prstGeom>
            <a:noFill/>
            <a:ln w="12700" cap="flat" cmpd="sng" algn="ctr">
              <a:solidFill>
                <a:sysClr val="window" lastClr="FFFFFF"/>
              </a:solidFill>
              <a:prstDash val="solid"/>
              <a:miter lim="800000"/>
            </a:ln>
            <a:effectLst/>
          </p:spPr>
        </p:cxnSp>
        <p:sp>
          <p:nvSpPr>
            <p:cNvPr id="21" name="TextBox 20"/>
            <p:cNvSpPr txBox="1"/>
            <p:nvPr/>
          </p:nvSpPr>
          <p:spPr>
            <a:xfrm>
              <a:off x="5576396" y="2780415"/>
              <a:ext cx="3567604" cy="861774"/>
            </a:xfrm>
            <a:prstGeom prst="rect">
              <a:avLst/>
            </a:prstGeom>
            <a:noFill/>
          </p:spPr>
          <p:txBody>
            <a:bodyPr wrap="square" t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4C90"/>
                  </a:solidFill>
                  <a:effectLst/>
                  <a:uLnTx/>
                  <a:uFillTx/>
                  <a:latin typeface="Calibri" panose="020F0502020204030204"/>
                  <a:ea typeface="+mn-ea"/>
                  <a:cs typeface="+mn-cs"/>
                </a:rPr>
                <a:t>Preparation of youth and parents for adult approach to care and discussion of preferences and timing for transfer to adult health care</a:t>
              </a:r>
            </a:p>
          </p:txBody>
        </p:sp>
      </p:grpSp>
      <p:grpSp>
        <p:nvGrpSpPr>
          <p:cNvPr id="22" name="Group 21"/>
          <p:cNvGrpSpPr/>
          <p:nvPr/>
        </p:nvGrpSpPr>
        <p:grpSpPr>
          <a:xfrm>
            <a:off x="6096000" y="4204397"/>
            <a:ext cx="4267200" cy="685800"/>
            <a:chOff x="4876800" y="3653626"/>
            <a:chExt cx="4267200" cy="685800"/>
          </a:xfrm>
        </p:grpSpPr>
        <p:sp>
          <p:nvSpPr>
            <p:cNvPr id="23" name="Snip Diagonal Corner Rectangle 22"/>
            <p:cNvSpPr/>
            <p:nvPr/>
          </p:nvSpPr>
          <p:spPr>
            <a:xfrm>
              <a:off x="4876800" y="3691726"/>
              <a:ext cx="4267200" cy="609600"/>
            </a:xfrm>
            <a:prstGeom prst="snip2DiagRect">
              <a:avLst/>
            </a:prstGeom>
            <a:gradFill rotWithShape="1">
              <a:gsLst>
                <a:gs pos="0">
                  <a:srgbClr val="5B9BD5">
                    <a:lumMod val="60000"/>
                    <a:lumOff val="40000"/>
                  </a:srgbClr>
                </a:gs>
                <a:gs pos="80000">
                  <a:srgbClr val="5B9BD5">
                    <a:lumMod val="40000"/>
                    <a:lumOff val="60000"/>
                  </a:srgbClr>
                </a:gs>
                <a:gs pos="100000">
                  <a:srgbClr val="5B9BD5">
                    <a:lumMod val="20000"/>
                    <a:lumOff val="80000"/>
                  </a:srgbClr>
                </a:gs>
              </a:gsLst>
              <a:lin ang="5400000" scaled="0"/>
            </a:gra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4905447" y="3750305"/>
              <a:ext cx="609600"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78F2C"/>
                  </a:solidFill>
                  <a:effectLst/>
                  <a:uLnTx/>
                  <a:uFillTx/>
                  <a:latin typeface="Calibri" panose="020F0502020204030204"/>
                  <a:ea typeface="+mn-ea"/>
                  <a:cs typeface="+mn-cs"/>
                </a:rPr>
                <a: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78F2C"/>
                  </a:solidFill>
                  <a:effectLst/>
                  <a:uLnTx/>
                  <a:uFillTx/>
                  <a:latin typeface="Calibri" panose="020F0502020204030204"/>
                  <a:ea typeface="+mn-ea"/>
                  <a:cs typeface="+mn-cs"/>
                </a:rPr>
                <a:t>18</a:t>
              </a:r>
            </a:p>
          </p:txBody>
        </p:sp>
        <p:cxnSp>
          <p:nvCxnSpPr>
            <p:cNvPr id="25" name="Straight Connector 24"/>
            <p:cNvCxnSpPr/>
            <p:nvPr/>
          </p:nvCxnSpPr>
          <p:spPr>
            <a:xfrm rot="5400000">
              <a:off x="5218906" y="3995732"/>
              <a:ext cx="685800" cy="1588"/>
            </a:xfrm>
            <a:prstGeom prst="line">
              <a:avLst/>
            </a:prstGeom>
            <a:noFill/>
            <a:ln w="12700" cap="flat" cmpd="sng" algn="ctr">
              <a:solidFill>
                <a:sysClr val="window" lastClr="FFFFFF"/>
              </a:solidFill>
              <a:prstDash val="solid"/>
              <a:miter lim="800000"/>
            </a:ln>
            <a:effectLst/>
          </p:spPr>
        </p:cxnSp>
        <p:sp>
          <p:nvSpPr>
            <p:cNvPr id="26" name="TextBox 25"/>
            <p:cNvSpPr txBox="1"/>
            <p:nvPr/>
          </p:nvSpPr>
          <p:spPr>
            <a:xfrm>
              <a:off x="5576396" y="3888804"/>
              <a:ext cx="3567604" cy="215444"/>
            </a:xfrm>
            <a:prstGeom prst="rect">
              <a:avLst/>
            </a:prstGeom>
            <a:noFill/>
          </p:spPr>
          <p:txBody>
            <a:bodyPr wrap="square" t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4C90"/>
                  </a:solidFill>
                  <a:effectLst/>
                  <a:uLnTx/>
                  <a:uFillTx/>
                  <a:latin typeface="Calibri" panose="020F0502020204030204"/>
                  <a:ea typeface="+mn-ea"/>
                  <a:cs typeface="+mn-cs"/>
                </a:rPr>
                <a:t>Transition to adult approach to care </a:t>
              </a:r>
            </a:p>
          </p:txBody>
        </p:sp>
      </p:grpSp>
      <p:grpSp>
        <p:nvGrpSpPr>
          <p:cNvPr id="27" name="Group 26"/>
          <p:cNvGrpSpPr/>
          <p:nvPr/>
        </p:nvGrpSpPr>
        <p:grpSpPr>
          <a:xfrm>
            <a:off x="6096000" y="5029200"/>
            <a:ext cx="4267200" cy="685800"/>
            <a:chOff x="4876800" y="4369742"/>
            <a:chExt cx="4267200" cy="685800"/>
          </a:xfrm>
        </p:grpSpPr>
        <p:sp>
          <p:nvSpPr>
            <p:cNvPr id="28" name="Snip Diagonal Corner Rectangle 27"/>
            <p:cNvSpPr/>
            <p:nvPr/>
          </p:nvSpPr>
          <p:spPr>
            <a:xfrm>
              <a:off x="4876800" y="4407842"/>
              <a:ext cx="4267200" cy="609600"/>
            </a:xfrm>
            <a:prstGeom prst="snip2DiagRect">
              <a:avLst/>
            </a:prstGeom>
            <a:gradFill rotWithShape="1">
              <a:gsLst>
                <a:gs pos="0">
                  <a:srgbClr val="5B9BD5">
                    <a:lumMod val="60000"/>
                    <a:lumOff val="40000"/>
                  </a:srgbClr>
                </a:gs>
                <a:gs pos="80000">
                  <a:srgbClr val="5B9BD5">
                    <a:lumMod val="40000"/>
                    <a:lumOff val="60000"/>
                  </a:srgbClr>
                </a:gs>
                <a:gs pos="100000">
                  <a:srgbClr val="5B9BD5">
                    <a:lumMod val="20000"/>
                    <a:lumOff val="80000"/>
                  </a:srgbClr>
                </a:gs>
              </a:gsLst>
              <a:lin ang="5400000" scaled="0"/>
            </a:gra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xtBox 28"/>
            <p:cNvSpPr txBox="1"/>
            <p:nvPr/>
          </p:nvSpPr>
          <p:spPr>
            <a:xfrm>
              <a:off x="4905447" y="4466421"/>
              <a:ext cx="609600"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78F2C"/>
                  </a:solidFill>
                  <a:effectLst/>
                  <a:uLnTx/>
                  <a:uFillTx/>
                  <a:latin typeface="Calibri" panose="020F0502020204030204"/>
                  <a:ea typeface="+mn-ea"/>
                  <a:cs typeface="+mn-cs"/>
                </a:rPr>
                <a: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78F2C"/>
                  </a:solidFill>
                  <a:effectLst/>
                  <a:uLnTx/>
                  <a:uFillTx/>
                  <a:latin typeface="Calibri" panose="020F0502020204030204"/>
                  <a:ea typeface="+mn-ea"/>
                  <a:cs typeface="+mn-cs"/>
                </a:rPr>
                <a:t>18-22</a:t>
              </a:r>
            </a:p>
          </p:txBody>
        </p:sp>
        <p:cxnSp>
          <p:nvCxnSpPr>
            <p:cNvPr id="30" name="Straight Connector 29"/>
            <p:cNvCxnSpPr/>
            <p:nvPr/>
          </p:nvCxnSpPr>
          <p:spPr>
            <a:xfrm rot="5400000">
              <a:off x="5218906" y="4711848"/>
              <a:ext cx="685800" cy="1588"/>
            </a:xfrm>
            <a:prstGeom prst="line">
              <a:avLst/>
            </a:prstGeom>
            <a:noFill/>
            <a:ln w="12700" cap="flat" cmpd="sng" algn="ctr">
              <a:solidFill>
                <a:sysClr val="window" lastClr="FFFFFF"/>
              </a:solidFill>
              <a:prstDash val="solid"/>
              <a:miter lim="800000"/>
            </a:ln>
            <a:effectLst/>
          </p:spPr>
        </p:cxnSp>
        <p:sp>
          <p:nvSpPr>
            <p:cNvPr id="31" name="TextBox 30"/>
            <p:cNvSpPr txBox="1"/>
            <p:nvPr/>
          </p:nvSpPr>
          <p:spPr>
            <a:xfrm>
              <a:off x="5576396" y="4497199"/>
              <a:ext cx="3567604" cy="430887"/>
            </a:xfrm>
            <a:prstGeom prst="rect">
              <a:avLst/>
            </a:prstGeom>
            <a:noFill/>
          </p:spPr>
          <p:txBody>
            <a:bodyPr wrap="square" t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4C90"/>
                  </a:solidFill>
                  <a:effectLst/>
                  <a:uLnTx/>
                  <a:uFillTx/>
                  <a:latin typeface="Calibri" panose="020F0502020204030204"/>
                  <a:ea typeface="+mn-ea"/>
                  <a:cs typeface="+mn-cs"/>
                </a:rPr>
                <a:t>Transfer of care to adult medical home and specialists with transfer package</a:t>
              </a:r>
            </a:p>
          </p:txBody>
        </p:sp>
      </p:grpSp>
      <p:sp>
        <p:nvSpPr>
          <p:cNvPr id="32" name="TextBox 31"/>
          <p:cNvSpPr txBox="1"/>
          <p:nvPr/>
        </p:nvSpPr>
        <p:spPr>
          <a:xfrm>
            <a:off x="748146" y="6000691"/>
            <a:ext cx="6662058" cy="923330"/>
          </a:xfrm>
          <a:prstGeom prst="rect">
            <a:avLst/>
          </a:prstGeom>
          <a:noFill/>
        </p:spPr>
        <p:txBody>
          <a:bodyPr wrap="square" rtlCol="0">
            <a:spAutoFit/>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*Supporting the Health Care Transition from Adolescence to Adulthood in the Medical Home”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Pediatrics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July 2011)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095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Core Elements of Health Care Transition: QI Model</a:t>
            </a:r>
          </a:p>
        </p:txBody>
      </p:sp>
      <p:sp>
        <p:nvSpPr>
          <p:cNvPr id="3" name="Content Placeholder 2"/>
          <p:cNvSpPr>
            <a:spLocks noGrp="1"/>
          </p:cNvSpPr>
          <p:nvPr>
            <p:ph idx="1"/>
          </p:nvPr>
        </p:nvSpPr>
        <p:spPr/>
        <p:txBody>
          <a:bodyPr/>
          <a:lstStyle/>
          <a:p>
            <a:pPr marL="171450" lvl="0" indent="-171450" defTabSz="685800">
              <a:lnSpc>
                <a:spcPct val="90000"/>
              </a:lnSpc>
              <a:spcBef>
                <a:spcPts val="750"/>
              </a:spcBef>
              <a:buClrTx/>
              <a:buFont typeface="Arial" panose="020B0604020202020204" pitchFamily="34" charset="0"/>
              <a:buChar char="•"/>
            </a:pPr>
            <a:r>
              <a:rPr lang="en-US" sz="2400" kern="1200" dirty="0">
                <a:solidFill>
                  <a:prstClr val="black"/>
                </a:solidFill>
                <a:latin typeface="Calibri" panose="020F0502020204030204"/>
              </a:rPr>
              <a:t>Original Six Core Elements (1.0), developed in 2011, as QI strategy based on AAP/AAFP/ACP Clinical Report with set of sample tools and transition index.</a:t>
            </a:r>
          </a:p>
          <a:p>
            <a:pPr marL="171450" lvl="0" indent="-171450" defTabSz="685800">
              <a:lnSpc>
                <a:spcPct val="90000"/>
              </a:lnSpc>
              <a:spcBef>
                <a:spcPts val="750"/>
              </a:spcBef>
              <a:buClrTx/>
              <a:buFont typeface="Arial" panose="020B0604020202020204" pitchFamily="34" charset="0"/>
              <a:buChar char="•"/>
            </a:pPr>
            <a:r>
              <a:rPr lang="en-US" sz="2400" kern="1200" dirty="0">
                <a:solidFill>
                  <a:prstClr val="black"/>
                </a:solidFill>
                <a:latin typeface="Calibri" panose="020F0502020204030204"/>
              </a:rPr>
              <a:t>HCT Learning </a:t>
            </a:r>
            <a:r>
              <a:rPr lang="en-US" sz="2400" kern="1200" dirty="0" err="1">
                <a:solidFill>
                  <a:prstClr val="black"/>
                </a:solidFill>
                <a:latin typeface="Calibri" panose="020F0502020204030204"/>
              </a:rPr>
              <a:t>Collaboratives</a:t>
            </a:r>
            <a:r>
              <a:rPr lang="en-US" sz="2400" kern="1200" dirty="0">
                <a:solidFill>
                  <a:prstClr val="black"/>
                </a:solidFill>
                <a:latin typeface="Calibri" panose="020F0502020204030204"/>
              </a:rPr>
              <a:t> (with primary and specialty care practices)</a:t>
            </a:r>
          </a:p>
          <a:p>
            <a:pPr marL="514350" lvl="1" indent="-171450" defTabSz="685800">
              <a:lnSpc>
                <a:spcPct val="90000"/>
              </a:lnSpc>
              <a:spcBef>
                <a:spcPts val="375"/>
              </a:spcBef>
              <a:buClrTx/>
              <a:buFont typeface="Arial" panose="020B0604020202020204" pitchFamily="34" charset="0"/>
              <a:buChar char="•"/>
            </a:pPr>
            <a:r>
              <a:rPr lang="en-US" sz="2400" kern="1200" dirty="0">
                <a:solidFill>
                  <a:prstClr val="black"/>
                </a:solidFill>
                <a:latin typeface="Calibri" panose="020F0502020204030204"/>
                <a:ea typeface="+mn-ea"/>
                <a:cs typeface="+mn-cs"/>
              </a:rPr>
              <a:t>Conducted between 2010-2012 in DC, Boston, Denver, New Hampshire, Minnesota, Wisconsin</a:t>
            </a:r>
          </a:p>
          <a:p>
            <a:pPr marL="514350" lvl="1" indent="-171450" defTabSz="685800">
              <a:lnSpc>
                <a:spcPct val="90000"/>
              </a:lnSpc>
              <a:spcBef>
                <a:spcPts val="375"/>
              </a:spcBef>
              <a:buClrTx/>
              <a:buFont typeface="Arial" panose="020B0604020202020204" pitchFamily="34" charset="0"/>
              <a:buChar char="•"/>
            </a:pPr>
            <a:r>
              <a:rPr lang="en-US" sz="2400" kern="1200" dirty="0">
                <a:solidFill>
                  <a:prstClr val="black"/>
                </a:solidFill>
                <a:latin typeface="Calibri" panose="020F0502020204030204"/>
                <a:ea typeface="MS PGothic" charset="0"/>
                <a:cs typeface="+mn-cs"/>
              </a:rPr>
              <a:t>Used well-tested Learning Collaborative methodology from the National Initiative for Children</a:t>
            </a:r>
            <a:r>
              <a:rPr lang="ja-JP" altLang="en-US" sz="2400" kern="1200" dirty="0">
                <a:solidFill>
                  <a:prstClr val="black"/>
                </a:solidFill>
                <a:latin typeface="Calibri" panose="020F0502020204030204"/>
                <a:ea typeface="MS PGothic" charset="0"/>
                <a:cs typeface="+mn-cs"/>
              </a:rPr>
              <a:t>’</a:t>
            </a:r>
            <a:r>
              <a:rPr lang="en-US" sz="2400" kern="1200" dirty="0">
                <a:solidFill>
                  <a:prstClr val="black"/>
                </a:solidFill>
                <a:latin typeface="Calibri" panose="020F0502020204030204"/>
                <a:ea typeface="MS PGothic" charset="0"/>
                <a:cs typeface="+mn-cs"/>
              </a:rPr>
              <a:t>s Healthcare Quality and pioneered by Institute for Healthcare Improvement</a:t>
            </a:r>
            <a:endParaRPr lang="en-US" sz="2400" kern="1200" dirty="0">
              <a:solidFill>
                <a:prstClr val="black"/>
              </a:solidFill>
              <a:latin typeface="Calibri" panose="020F0502020204030204"/>
              <a:ea typeface="+mn-ea"/>
              <a:cs typeface="+mn-cs"/>
            </a:endParaRPr>
          </a:p>
          <a:p>
            <a:pPr marL="514350" lvl="1" indent="-171450" defTabSz="685800">
              <a:lnSpc>
                <a:spcPct val="90000"/>
              </a:lnSpc>
              <a:spcBef>
                <a:spcPts val="375"/>
              </a:spcBef>
              <a:buClrTx/>
              <a:buFont typeface="Arial" panose="020B0604020202020204" pitchFamily="34" charset="0"/>
              <a:buChar char="•"/>
            </a:pPr>
            <a:r>
              <a:rPr lang="en-US" sz="2400" b="1" kern="1200" dirty="0">
                <a:solidFill>
                  <a:prstClr val="black"/>
                </a:solidFill>
                <a:latin typeface="Calibri" panose="020F0502020204030204"/>
                <a:ea typeface="+mn-ea"/>
                <a:cs typeface="+mn-cs"/>
              </a:rPr>
              <a:t>Demonstrated Six Core Elements and tools feasible to use in clinical settings and resulted in quality improvements in transition process</a:t>
            </a:r>
            <a:r>
              <a:rPr lang="en-US" sz="2400" kern="1200" dirty="0">
                <a:solidFill>
                  <a:prstClr val="black"/>
                </a:solidFill>
                <a:latin typeface="Calibri" panose="020F0502020204030204"/>
                <a:ea typeface="+mn-ea"/>
                <a:cs typeface="+mn-cs"/>
              </a:rPr>
              <a:t>* </a:t>
            </a:r>
          </a:p>
          <a:p>
            <a:pPr marL="457200" lvl="1" indent="0" defTabSz="685800">
              <a:lnSpc>
                <a:spcPct val="90000"/>
              </a:lnSpc>
              <a:spcBef>
                <a:spcPts val="375"/>
              </a:spcBef>
              <a:buClrTx/>
              <a:buNone/>
            </a:pPr>
            <a:r>
              <a:rPr lang="en-US" kern="1200" dirty="0">
                <a:solidFill>
                  <a:prstClr val="black"/>
                </a:solidFill>
                <a:latin typeface="Calibri" panose="020F0502020204030204"/>
                <a:ea typeface="+mn-ea"/>
                <a:cs typeface="+mn-cs"/>
              </a:rPr>
              <a:t>* </a:t>
            </a:r>
            <a:r>
              <a:rPr lang="en-US" sz="1800" kern="1200" dirty="0">
                <a:solidFill>
                  <a:prstClr val="black"/>
                </a:solidFill>
                <a:latin typeface="Calibri" panose="020F0502020204030204"/>
                <a:ea typeface="+mn-ea"/>
                <a:cs typeface="+mn-cs"/>
              </a:rPr>
              <a:t>McManus et al. </a:t>
            </a:r>
            <a:r>
              <a:rPr lang="en-US" sz="1800" i="1" kern="1200" dirty="0">
                <a:solidFill>
                  <a:prstClr val="black"/>
                </a:solidFill>
                <a:latin typeface="Calibri" panose="020F0502020204030204"/>
                <a:ea typeface="+mn-ea"/>
                <a:cs typeface="+mn-cs"/>
              </a:rPr>
              <a:t>Journal of </a:t>
            </a:r>
            <a:r>
              <a:rPr lang="en-US" sz="1800" i="1" kern="1200" dirty="0" err="1">
                <a:solidFill>
                  <a:prstClr val="black"/>
                </a:solidFill>
                <a:latin typeface="Calibri" panose="020F0502020204030204"/>
                <a:ea typeface="+mn-ea"/>
                <a:cs typeface="+mn-cs"/>
              </a:rPr>
              <a:t>Adol</a:t>
            </a:r>
            <a:r>
              <a:rPr lang="en-US" sz="1800" i="1" kern="1200" dirty="0">
                <a:solidFill>
                  <a:prstClr val="black"/>
                </a:solidFill>
                <a:latin typeface="Calibri" panose="020F0502020204030204"/>
                <a:ea typeface="+mn-ea"/>
                <a:cs typeface="+mn-cs"/>
              </a:rPr>
              <a:t> Health </a:t>
            </a:r>
            <a:r>
              <a:rPr lang="en-US" sz="1800" kern="1200" dirty="0">
                <a:solidFill>
                  <a:prstClr val="black"/>
                </a:solidFill>
                <a:latin typeface="Calibri" panose="020F0502020204030204"/>
                <a:ea typeface="+mn-ea"/>
                <a:cs typeface="+mn-cs"/>
              </a:rPr>
              <a:t>56:73 2014</a:t>
            </a:r>
          </a:p>
          <a:p>
            <a:endParaRPr lang="en-US" dirty="0"/>
          </a:p>
        </p:txBody>
      </p:sp>
    </p:spTree>
    <p:extLst>
      <p:ext uri="{BB962C8B-B14F-4D97-AF65-F5344CB8AC3E}">
        <p14:creationId xmlns:p14="http://schemas.microsoft.com/office/powerpoint/2010/main" val="3749752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Core Elements to Health Care Transition</a:t>
            </a:r>
          </a:p>
        </p:txBody>
      </p:sp>
      <p:graphicFrame>
        <p:nvGraphicFramePr>
          <p:cNvPr id="4" name="Content Placeholder 3"/>
          <p:cNvGraphicFramePr>
            <a:graphicFrameLocks noGrp="1"/>
          </p:cNvGraphicFramePr>
          <p:nvPr>
            <p:ph idx="1"/>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 descr="Screen Shot 2015-02-01 at 8.08.13 P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16200" y="4508500"/>
            <a:ext cx="18923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95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HFHS HCT QI Initiative</a:t>
            </a:r>
            <a:br>
              <a:rPr lang="en-US" dirty="0"/>
            </a:br>
            <a:r>
              <a:rPr lang="en-US" dirty="0"/>
              <a:t>Goals</a:t>
            </a:r>
          </a:p>
        </p:txBody>
      </p:sp>
      <p:sp>
        <p:nvSpPr>
          <p:cNvPr id="3" name="Content Placeholder 2"/>
          <p:cNvSpPr>
            <a:spLocks noGrp="1"/>
          </p:cNvSpPr>
          <p:nvPr>
            <p:ph idx="1"/>
          </p:nvPr>
        </p:nvSpPr>
        <p:spPr/>
        <p:txBody>
          <a:bodyPr/>
          <a:lstStyle/>
          <a:p>
            <a:r>
              <a:rPr lang="en-US" altLang="en-US" dirty="0"/>
              <a:t>Develop a systematic HCT process that can be disseminated throughout the HFHS resulting in measurable improved healthcare quality</a:t>
            </a:r>
          </a:p>
          <a:p>
            <a:r>
              <a:rPr lang="en-US" altLang="en-US" dirty="0"/>
              <a:t>Positively impact adolescent health knowledge and healthcare skills </a:t>
            </a:r>
          </a:p>
          <a:p>
            <a:r>
              <a:rPr lang="en-US" altLang="en-US" dirty="0"/>
              <a:t>Improve primary care healthcare utilization of patients 17 -22 years old</a:t>
            </a:r>
          </a:p>
          <a:p>
            <a:r>
              <a:rPr lang="en-US" altLang="en-US" dirty="0"/>
              <a:t>Improve patient and provider satisfaction</a:t>
            </a:r>
          </a:p>
          <a:p>
            <a:endParaRPr lang="en-US" dirty="0"/>
          </a:p>
        </p:txBody>
      </p:sp>
    </p:spTree>
    <p:extLst>
      <p:ext uri="{BB962C8B-B14F-4D97-AF65-F5344CB8AC3E}">
        <p14:creationId xmlns:p14="http://schemas.microsoft.com/office/powerpoint/2010/main" val="1162525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1143000"/>
          </a:xfrm>
        </p:spPr>
        <p:txBody>
          <a:bodyPr/>
          <a:lstStyle/>
          <a:p>
            <a:r>
              <a:rPr lang="en-US" sz="4000" dirty="0"/>
              <a:t>Henry Ford Health System Health Care Transition Quality Improvement (QI) Initiative</a:t>
            </a:r>
          </a:p>
        </p:txBody>
      </p:sp>
      <p:sp>
        <p:nvSpPr>
          <p:cNvPr id="3" name="Content Placeholder 2"/>
          <p:cNvSpPr>
            <a:spLocks noGrp="1"/>
          </p:cNvSpPr>
          <p:nvPr>
            <p:ph idx="1"/>
          </p:nvPr>
        </p:nvSpPr>
        <p:spPr>
          <a:xfrm>
            <a:off x="1981200" y="2082018"/>
            <a:ext cx="8229600" cy="3663146"/>
          </a:xfrm>
        </p:spPr>
        <p:txBody>
          <a:bodyPr/>
          <a:lstStyle/>
          <a:p>
            <a:r>
              <a:rPr lang="en-US" dirty="0"/>
              <a:t>HCT QI Team- </a:t>
            </a:r>
            <a:r>
              <a:rPr lang="en-US" sz="2400" i="1" dirty="0"/>
              <a:t>10/2014</a:t>
            </a:r>
          </a:p>
          <a:p>
            <a:pPr lvl="1"/>
            <a:r>
              <a:rPr lang="en-US" dirty="0"/>
              <a:t>4 practice sites- 2 Pediatric &amp; 2 IM </a:t>
            </a:r>
          </a:p>
          <a:p>
            <a:pPr lvl="1"/>
            <a:r>
              <a:rPr lang="en-US" dirty="0"/>
              <a:t>Physicians, nurse supervisors, administrator, patient partner</a:t>
            </a:r>
          </a:p>
          <a:p>
            <a:pPr lvl="1"/>
            <a:r>
              <a:rPr lang="en-US" dirty="0"/>
              <a:t>Meet by phone monthly</a:t>
            </a:r>
          </a:p>
          <a:p>
            <a:pPr lvl="1"/>
            <a:r>
              <a:rPr lang="en-US" dirty="0"/>
              <a:t>4/2017 3 Family Practice pilot site</a:t>
            </a:r>
          </a:p>
          <a:p>
            <a:pPr marL="0" indent="0">
              <a:buNone/>
            </a:pPr>
            <a:endParaRPr lang="en-US" sz="2400" i="1" dirty="0"/>
          </a:p>
        </p:txBody>
      </p:sp>
    </p:spTree>
    <p:extLst>
      <p:ext uri="{BB962C8B-B14F-4D97-AF65-F5344CB8AC3E}">
        <p14:creationId xmlns:p14="http://schemas.microsoft.com/office/powerpoint/2010/main" val="2987695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HFHS HCT QI Initiative</a:t>
            </a:r>
          </a:p>
        </p:txBody>
      </p:sp>
      <p:sp>
        <p:nvSpPr>
          <p:cNvPr id="3" name="Content Placeholder 2"/>
          <p:cNvSpPr>
            <a:spLocks noGrp="1"/>
          </p:cNvSpPr>
          <p:nvPr>
            <p:ph idx="1"/>
          </p:nvPr>
        </p:nvSpPr>
        <p:spPr/>
        <p:txBody>
          <a:bodyPr/>
          <a:lstStyle/>
          <a:p>
            <a:pPr marL="257175" lvl="1" indent="-257175">
              <a:defRPr/>
            </a:pPr>
            <a:r>
              <a:rPr lang="en-US" sz="2400" dirty="0"/>
              <a:t>Henry Ford Pediatrics </a:t>
            </a:r>
            <a:r>
              <a:rPr lang="en-US" sz="2400" b="1" dirty="0"/>
              <a:t>Approach to Healthcare Transition </a:t>
            </a:r>
            <a:endParaRPr lang="en-US" sz="2400" dirty="0"/>
          </a:p>
          <a:p>
            <a:pPr marL="257175" lvl="1" indent="-257175">
              <a:defRPr/>
            </a:pPr>
            <a:r>
              <a:rPr lang="en-US" sz="2400" dirty="0"/>
              <a:t>Henry Ford Internal Medicine </a:t>
            </a:r>
            <a:r>
              <a:rPr lang="en-US" sz="2400" b="1" dirty="0"/>
              <a:t>Approach to Healthcare Transition</a:t>
            </a:r>
          </a:p>
          <a:p>
            <a:pPr marL="257175" lvl="1" indent="-257175">
              <a:defRPr/>
            </a:pPr>
            <a:r>
              <a:rPr lang="en-US" sz="2400" dirty="0" err="1"/>
              <a:t>MyChart</a:t>
            </a:r>
            <a:r>
              <a:rPr lang="en-US" sz="2400" dirty="0"/>
              <a:t> Readiness Assessment- Health skills Questionnaire</a:t>
            </a:r>
          </a:p>
          <a:p>
            <a:pPr marL="257175" lvl="1" indent="-257175">
              <a:defRPr/>
            </a:pPr>
            <a:r>
              <a:rPr lang="en-US" sz="2400" dirty="0"/>
              <a:t>AVS Content- </a:t>
            </a:r>
            <a:endParaRPr lang="en-US" sz="2400" i="1" dirty="0"/>
          </a:p>
          <a:p>
            <a:pPr marL="514350" lvl="2" indent="-257175">
              <a:defRPr/>
            </a:pPr>
            <a:r>
              <a:rPr lang="en-US" sz="2000" b="1" dirty="0"/>
              <a:t>Tips for Healthcare Transition for Youth with Developmental or Intellectual Disabilities </a:t>
            </a:r>
          </a:p>
          <a:p>
            <a:pPr marL="514350" lvl="2" indent="-257175">
              <a:defRPr/>
            </a:pPr>
            <a:r>
              <a:rPr lang="en-US" sz="2000" b="1" dirty="0"/>
              <a:t>Tips for Healthcare Transition for Young Teens: After Your Teen's Visit</a:t>
            </a:r>
          </a:p>
          <a:p>
            <a:pPr marL="514350" lvl="2" indent="-257175">
              <a:defRPr/>
            </a:pPr>
            <a:r>
              <a:rPr lang="en-US" sz="2000" b="1" dirty="0"/>
              <a:t>Tips for Healthcare Transition for Middle and Late Teens: After Your Visit</a:t>
            </a:r>
          </a:p>
          <a:p>
            <a:pPr marL="514350" lvl="2" indent="-257175">
              <a:defRPr/>
            </a:pPr>
            <a:r>
              <a:rPr lang="en-US" sz="2000" b="1" dirty="0"/>
              <a:t>Tips for Young Adults Transitioning From Pediatric Care Providers</a:t>
            </a:r>
          </a:p>
          <a:p>
            <a:pPr marL="514350" lvl="2" indent="-257175">
              <a:defRPr/>
            </a:pPr>
            <a:r>
              <a:rPr lang="en-US" sz="2000" i="1" dirty="0"/>
              <a:t>Coming soon- Puberty and Sexual Education for YSHCN</a:t>
            </a:r>
          </a:p>
          <a:p>
            <a:endParaRPr lang="en-US" sz="2400" dirty="0"/>
          </a:p>
        </p:txBody>
      </p:sp>
    </p:spTree>
    <p:extLst>
      <p:ext uri="{BB962C8B-B14F-4D97-AF65-F5344CB8AC3E}">
        <p14:creationId xmlns:p14="http://schemas.microsoft.com/office/powerpoint/2010/main" val="280490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“transition”?</a:t>
            </a:r>
          </a:p>
        </p:txBody>
      </p:sp>
      <p:sp>
        <p:nvSpPr>
          <p:cNvPr id="3" name="Content Placeholder 2"/>
          <p:cNvSpPr>
            <a:spLocks noGrp="1"/>
          </p:cNvSpPr>
          <p:nvPr>
            <p:ph idx="1"/>
          </p:nvPr>
        </p:nvSpPr>
        <p:spPr/>
        <p:txBody>
          <a:bodyPr>
            <a:normAutofit lnSpcReduction="10000"/>
          </a:bodyPr>
          <a:lstStyle/>
          <a:p>
            <a:r>
              <a:rPr lang="en-US" dirty="0"/>
              <a:t>It is a process, not an event</a:t>
            </a:r>
          </a:p>
          <a:p>
            <a:r>
              <a:rPr lang="en-US" dirty="0"/>
              <a:t>It is multi-faceted and complex</a:t>
            </a:r>
          </a:p>
          <a:p>
            <a:r>
              <a:rPr lang="en-US" dirty="0"/>
              <a:t>It centers around the needs of the adolescent </a:t>
            </a:r>
          </a:p>
          <a:p>
            <a:r>
              <a:rPr lang="en-US" dirty="0"/>
              <a:t>It looks different for every person</a:t>
            </a:r>
          </a:p>
          <a:p>
            <a:pPr marL="0" indent="0">
              <a:buNone/>
            </a:pPr>
            <a:endParaRPr lang="en-US" dirty="0"/>
          </a:p>
          <a:p>
            <a:pPr marL="0" indent="0">
              <a:buNone/>
            </a:pPr>
            <a:r>
              <a:rPr lang="en-US" dirty="0"/>
              <a:t>Ensuring adolescents build skills to manage their own health and health care, and achieve optimal independence. </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525327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latin typeface="+mn-lt"/>
              </a:rPr>
              <a:t>HFHS HCT QI Initiative</a:t>
            </a:r>
          </a:p>
        </p:txBody>
      </p:sp>
      <p:sp>
        <p:nvSpPr>
          <p:cNvPr id="3" name="Content Placeholder 2"/>
          <p:cNvSpPr>
            <a:spLocks noGrp="1"/>
          </p:cNvSpPr>
          <p:nvPr>
            <p:ph idx="1"/>
          </p:nvPr>
        </p:nvSpPr>
        <p:spPr>
          <a:xfrm>
            <a:off x="838200" y="1295400"/>
            <a:ext cx="8131971" cy="2876550"/>
          </a:xfrm>
        </p:spPr>
        <p:txBody>
          <a:bodyPr>
            <a:normAutofit fontScale="77500" lnSpcReduction="20000"/>
          </a:bodyPr>
          <a:lstStyle/>
          <a:p>
            <a:pPr marL="0" indent="0">
              <a:buNone/>
              <a:defRPr/>
            </a:pPr>
            <a:r>
              <a:rPr lang="en-US" sz="2600" dirty="0"/>
              <a:t>MyChart </a:t>
            </a:r>
            <a:r>
              <a:rPr lang="en-US" sz="2600" i="1" dirty="0"/>
              <a:t>Healthcare Skills Questionnaire </a:t>
            </a:r>
            <a:r>
              <a:rPr lang="en-US" sz="2600" dirty="0"/>
              <a:t>pilot- </a:t>
            </a:r>
            <a:r>
              <a:rPr lang="en-US" sz="2600" i="1" dirty="0"/>
              <a:t>7/2015- present</a:t>
            </a:r>
          </a:p>
          <a:p>
            <a:pPr marL="0" indent="0">
              <a:buNone/>
              <a:defRPr/>
            </a:pPr>
            <a:r>
              <a:rPr lang="en-US" sz="2600" dirty="0"/>
              <a:t>When patients aged 16-20 are scheduled for a CHILD EXTENDED VISIT/PHYSICAL in certain departments, the TRANSITION READINESS ASSESSMENT – YOUTH questionnaire will automatically be attached to the scheduled appointment.</a:t>
            </a:r>
          </a:p>
          <a:p>
            <a:pPr marL="0" indent="0">
              <a:buNone/>
              <a:defRPr/>
            </a:pPr>
            <a:r>
              <a:rPr lang="en-US" sz="2600" dirty="0"/>
              <a:t>When patients log into their MyChart, they will see a message to “Please fill out your questionnaires before coming” on the Upcoming Appointment alert on their homepage.</a:t>
            </a:r>
          </a:p>
          <a:p>
            <a:pPr marL="0" indent="0">
              <a:buNone/>
              <a:defRPr/>
            </a:pPr>
            <a:r>
              <a:rPr lang="en-US" sz="2600" dirty="0"/>
              <a:t>Clicking on the alert takes them to the </a:t>
            </a:r>
            <a:r>
              <a:rPr lang="en-US" sz="2600" b="1" dirty="0"/>
              <a:t>Appointment Details </a:t>
            </a:r>
            <a:r>
              <a:rPr lang="en-US" sz="2600" dirty="0"/>
              <a:t>screen.</a:t>
            </a:r>
          </a:p>
          <a:p>
            <a:pPr>
              <a:defRPr/>
            </a:pPr>
            <a:endParaRPr lang="en-US" sz="2000" dirty="0"/>
          </a:p>
          <a:p>
            <a:pPr>
              <a:defRPr/>
            </a:pPr>
            <a:endParaRPr lang="en-US" sz="1350" i="1" dirty="0"/>
          </a:p>
          <a:p>
            <a:pPr>
              <a:defRPr/>
            </a:pPr>
            <a:endParaRPr lang="en-US" dirty="0"/>
          </a:p>
        </p:txBody>
      </p:sp>
      <p:pic>
        <p:nvPicPr>
          <p:cNvPr id="266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4987" y="4468761"/>
            <a:ext cx="7801583" cy="197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64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06129" y="988142"/>
            <a:ext cx="3237271" cy="2440858"/>
          </a:xfrm>
        </p:spPr>
        <p:txBody>
          <a:bodyPr>
            <a:normAutofit/>
          </a:bodyPr>
          <a:lstStyle/>
          <a:p>
            <a:pPr>
              <a:defRPr/>
            </a:pPr>
            <a:r>
              <a:rPr lang="en-US" sz="2000" dirty="0"/>
              <a:t>The responses are available to the provider within the scheduled encounter via the </a:t>
            </a:r>
            <a:r>
              <a:rPr lang="en-US" sz="2000" b="1" dirty="0"/>
              <a:t>Questionnaires</a:t>
            </a:r>
            <a:r>
              <a:rPr lang="en-US" sz="2000" dirty="0"/>
              <a:t> section</a:t>
            </a:r>
          </a:p>
          <a:p>
            <a:pPr>
              <a:defRPr/>
            </a:pPr>
            <a:endParaRPr lang="en-US" sz="2000" dirty="0"/>
          </a:p>
        </p:txBody>
      </p:sp>
      <p:pic>
        <p:nvPicPr>
          <p:cNvPr id="317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4425" y="0"/>
            <a:ext cx="6992271" cy="581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4425" y="5810864"/>
            <a:ext cx="6992272" cy="104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txBox="1">
            <a:spLocks/>
          </p:cNvSpPr>
          <p:nvPr/>
        </p:nvSpPr>
        <p:spPr>
          <a:xfrm>
            <a:off x="1106129" y="2757948"/>
            <a:ext cx="3237271" cy="1966453"/>
          </a:xfrm>
          <a:prstGeom prst="rect">
            <a:avLst/>
          </a:prstGeom>
        </p:spPr>
        <p:txBody>
          <a:bodyPr lIns="51435" tIns="25718" rIns="51435" bIns="25718">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There is a scoring question at the bottom of the questionnaire that adds up the patient’s responses and gives a total</a:t>
            </a:r>
          </a:p>
          <a:p>
            <a:pPr marL="160735" marR="0" lvl="0" indent="-16073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2 points for every “Yes, I know this,” 1 point for every “I need to learn,” and 0 points for every “Someone needs to do this?”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596200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 y="67962"/>
            <a:ext cx="10515600" cy="1325563"/>
          </a:xfrm>
        </p:spPr>
        <p:txBody>
          <a:bodyPr/>
          <a:lstStyle/>
          <a:p>
            <a:r>
              <a:rPr lang="en-US" sz="2800" dirty="0"/>
              <a:t>Meet and Greet Pilot </a:t>
            </a:r>
          </a:p>
        </p:txBody>
      </p:sp>
      <p:sp>
        <p:nvSpPr>
          <p:cNvPr id="7" name="Freeform 6"/>
          <p:cNvSpPr/>
          <p:nvPr/>
        </p:nvSpPr>
        <p:spPr>
          <a:xfrm>
            <a:off x="453162" y="2370576"/>
            <a:ext cx="3315649" cy="2961643"/>
          </a:xfrm>
          <a:custGeom>
            <a:avLst/>
            <a:gdLst>
              <a:gd name="connsiteX0" fmla="*/ 0 w 1651021"/>
              <a:gd name="connsiteY0" fmla="*/ 136175 h 1361747"/>
              <a:gd name="connsiteX1" fmla="*/ 136175 w 1651021"/>
              <a:gd name="connsiteY1" fmla="*/ 0 h 1361747"/>
              <a:gd name="connsiteX2" fmla="*/ 1514846 w 1651021"/>
              <a:gd name="connsiteY2" fmla="*/ 0 h 1361747"/>
              <a:gd name="connsiteX3" fmla="*/ 1651021 w 1651021"/>
              <a:gd name="connsiteY3" fmla="*/ 136175 h 1361747"/>
              <a:gd name="connsiteX4" fmla="*/ 1651021 w 1651021"/>
              <a:gd name="connsiteY4" fmla="*/ 1225572 h 1361747"/>
              <a:gd name="connsiteX5" fmla="*/ 1514846 w 1651021"/>
              <a:gd name="connsiteY5" fmla="*/ 1361747 h 1361747"/>
              <a:gd name="connsiteX6" fmla="*/ 136175 w 1651021"/>
              <a:gd name="connsiteY6" fmla="*/ 1361747 h 1361747"/>
              <a:gd name="connsiteX7" fmla="*/ 0 w 1651021"/>
              <a:gd name="connsiteY7" fmla="*/ 1225572 h 1361747"/>
              <a:gd name="connsiteX8" fmla="*/ 0 w 1651021"/>
              <a:gd name="connsiteY8" fmla="*/ 136175 h 136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021" h="1361747">
                <a:moveTo>
                  <a:pt x="0" y="136175"/>
                </a:moveTo>
                <a:cubicBezTo>
                  <a:pt x="0" y="60968"/>
                  <a:pt x="60968" y="0"/>
                  <a:pt x="136175" y="0"/>
                </a:cubicBezTo>
                <a:lnTo>
                  <a:pt x="1514846" y="0"/>
                </a:lnTo>
                <a:cubicBezTo>
                  <a:pt x="1590053" y="0"/>
                  <a:pt x="1651021" y="60968"/>
                  <a:pt x="1651021" y="136175"/>
                </a:cubicBezTo>
                <a:lnTo>
                  <a:pt x="1651021" y="1225572"/>
                </a:lnTo>
                <a:cubicBezTo>
                  <a:pt x="1651021" y="1300779"/>
                  <a:pt x="1590053" y="1361747"/>
                  <a:pt x="1514846" y="1361747"/>
                </a:cubicBezTo>
                <a:lnTo>
                  <a:pt x="136175" y="1361747"/>
                </a:lnTo>
                <a:cubicBezTo>
                  <a:pt x="60968" y="1361747"/>
                  <a:pt x="0" y="1300779"/>
                  <a:pt x="0" y="1225572"/>
                </a:cubicBezTo>
                <a:lnTo>
                  <a:pt x="0" y="136175"/>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8483" tIns="48483" rIns="48483" bIns="340286" numCol="1" spcCol="1270" anchor="t" anchorCtr="0">
            <a:noAutofit/>
          </a:bodyPr>
          <a:lstStyle/>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Healthcare Skills Readiness Assessment + information/resources</a:t>
            </a:r>
          </a:p>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Identify Adult Provider</a:t>
            </a:r>
          </a:p>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Tips for Young Adults Transitioning From Pediatric </a:t>
            </a:r>
            <a:r>
              <a:rPr kumimoji="0" lang="en-US" sz="1800" b="0" i="0" u="none" strike="noStrike" kern="1200" cap="none" spc="0" normalizeH="0" baseline="0" noProof="0" dirty="0">
                <a:ln>
                  <a:noFill/>
                </a:ln>
                <a:solidFill>
                  <a:srgbClr val="000000"/>
                </a:solidFill>
                <a:effectLst/>
                <a:uLnTx/>
                <a:uFillTx/>
                <a:latin typeface="Arial"/>
                <a:ea typeface="+mn-ea"/>
                <a:cs typeface="+mn-cs"/>
              </a:rPr>
              <a:t>Care Providers via AVS</a:t>
            </a:r>
          </a:p>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Pediatrician contact IM office</a:t>
            </a:r>
          </a:p>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Epic Smart Phrases for documentation</a:t>
            </a:r>
          </a:p>
        </p:txBody>
      </p:sp>
      <p:sp>
        <p:nvSpPr>
          <p:cNvPr id="8" name="Shape 7"/>
          <p:cNvSpPr/>
          <p:nvPr/>
        </p:nvSpPr>
        <p:spPr>
          <a:xfrm>
            <a:off x="2177720" y="2680539"/>
            <a:ext cx="1920774" cy="4177461"/>
          </a:xfrm>
          <a:prstGeom prst="leftCircularArrow">
            <a:avLst>
              <a:gd name="adj1" fmla="val 3671"/>
              <a:gd name="adj2" fmla="val 457399"/>
              <a:gd name="adj3" fmla="val 2232910"/>
              <a:gd name="adj4" fmla="val 9024489"/>
              <a:gd name="adj5" fmla="val 4283"/>
            </a:avLst>
          </a:prstGeom>
        </p:spPr>
        <p:style>
          <a:lnRef idx="2">
            <a:schemeClr val="accent6">
              <a:shade val="50000"/>
            </a:schemeClr>
          </a:lnRef>
          <a:fillRef idx="1">
            <a:schemeClr val="accent6"/>
          </a:fillRef>
          <a:effectRef idx="0">
            <a:schemeClr val="accent6"/>
          </a:effectRef>
          <a:fontRef idx="minor">
            <a:schemeClr val="lt1"/>
          </a:fontRef>
        </p:style>
      </p:sp>
      <p:sp>
        <p:nvSpPr>
          <p:cNvPr id="9" name="Freeform 8"/>
          <p:cNvSpPr/>
          <p:nvPr/>
        </p:nvSpPr>
        <p:spPr>
          <a:xfrm>
            <a:off x="1213466" y="5130800"/>
            <a:ext cx="2230864" cy="881306"/>
          </a:xfrm>
          <a:custGeom>
            <a:avLst/>
            <a:gdLst>
              <a:gd name="connsiteX0" fmla="*/ 0 w 1467575"/>
              <a:gd name="connsiteY0" fmla="*/ 58361 h 583606"/>
              <a:gd name="connsiteX1" fmla="*/ 58361 w 1467575"/>
              <a:gd name="connsiteY1" fmla="*/ 0 h 583606"/>
              <a:gd name="connsiteX2" fmla="*/ 1409214 w 1467575"/>
              <a:gd name="connsiteY2" fmla="*/ 0 h 583606"/>
              <a:gd name="connsiteX3" fmla="*/ 1467575 w 1467575"/>
              <a:gd name="connsiteY3" fmla="*/ 58361 h 583606"/>
              <a:gd name="connsiteX4" fmla="*/ 1467575 w 1467575"/>
              <a:gd name="connsiteY4" fmla="*/ 525245 h 583606"/>
              <a:gd name="connsiteX5" fmla="*/ 1409214 w 1467575"/>
              <a:gd name="connsiteY5" fmla="*/ 583606 h 583606"/>
              <a:gd name="connsiteX6" fmla="*/ 58361 w 1467575"/>
              <a:gd name="connsiteY6" fmla="*/ 583606 h 583606"/>
              <a:gd name="connsiteX7" fmla="*/ 0 w 1467575"/>
              <a:gd name="connsiteY7" fmla="*/ 525245 h 583606"/>
              <a:gd name="connsiteX8" fmla="*/ 0 w 1467575"/>
              <a:gd name="connsiteY8" fmla="*/ 58361 h 58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575" h="583606">
                <a:moveTo>
                  <a:pt x="0" y="58361"/>
                </a:moveTo>
                <a:cubicBezTo>
                  <a:pt x="0" y="26129"/>
                  <a:pt x="26129" y="0"/>
                  <a:pt x="58361" y="0"/>
                </a:cubicBezTo>
                <a:lnTo>
                  <a:pt x="1409214" y="0"/>
                </a:lnTo>
                <a:cubicBezTo>
                  <a:pt x="1441446" y="0"/>
                  <a:pt x="1467575" y="26129"/>
                  <a:pt x="1467575" y="58361"/>
                </a:cubicBezTo>
                <a:lnTo>
                  <a:pt x="1467575" y="525245"/>
                </a:lnTo>
                <a:cubicBezTo>
                  <a:pt x="1467575" y="557477"/>
                  <a:pt x="1441446" y="583606"/>
                  <a:pt x="1409214" y="583606"/>
                </a:cubicBezTo>
                <a:lnTo>
                  <a:pt x="58361" y="583606"/>
                </a:lnTo>
                <a:cubicBezTo>
                  <a:pt x="26129" y="583606"/>
                  <a:pt x="0" y="557477"/>
                  <a:pt x="0" y="525245"/>
                </a:cubicBezTo>
                <a:lnTo>
                  <a:pt x="0" y="58361"/>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51383" tIns="39953" rIns="51383" bIns="3995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Pediatric Visit</a:t>
            </a:r>
          </a:p>
        </p:txBody>
      </p:sp>
      <p:sp>
        <p:nvSpPr>
          <p:cNvPr id="10" name="Freeform 9"/>
          <p:cNvSpPr/>
          <p:nvPr/>
        </p:nvSpPr>
        <p:spPr>
          <a:xfrm>
            <a:off x="3939083" y="2370576"/>
            <a:ext cx="3844898" cy="2961643"/>
          </a:xfrm>
          <a:custGeom>
            <a:avLst/>
            <a:gdLst>
              <a:gd name="connsiteX0" fmla="*/ 0 w 1651021"/>
              <a:gd name="connsiteY0" fmla="*/ 136175 h 1361747"/>
              <a:gd name="connsiteX1" fmla="*/ 136175 w 1651021"/>
              <a:gd name="connsiteY1" fmla="*/ 0 h 1361747"/>
              <a:gd name="connsiteX2" fmla="*/ 1514846 w 1651021"/>
              <a:gd name="connsiteY2" fmla="*/ 0 h 1361747"/>
              <a:gd name="connsiteX3" fmla="*/ 1651021 w 1651021"/>
              <a:gd name="connsiteY3" fmla="*/ 136175 h 1361747"/>
              <a:gd name="connsiteX4" fmla="*/ 1651021 w 1651021"/>
              <a:gd name="connsiteY4" fmla="*/ 1225572 h 1361747"/>
              <a:gd name="connsiteX5" fmla="*/ 1514846 w 1651021"/>
              <a:gd name="connsiteY5" fmla="*/ 1361747 h 1361747"/>
              <a:gd name="connsiteX6" fmla="*/ 136175 w 1651021"/>
              <a:gd name="connsiteY6" fmla="*/ 1361747 h 1361747"/>
              <a:gd name="connsiteX7" fmla="*/ 0 w 1651021"/>
              <a:gd name="connsiteY7" fmla="*/ 1225572 h 1361747"/>
              <a:gd name="connsiteX8" fmla="*/ 0 w 1651021"/>
              <a:gd name="connsiteY8" fmla="*/ 136175 h 136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021" h="1361747">
                <a:moveTo>
                  <a:pt x="0" y="136175"/>
                </a:moveTo>
                <a:cubicBezTo>
                  <a:pt x="0" y="60968"/>
                  <a:pt x="60968" y="0"/>
                  <a:pt x="136175" y="0"/>
                </a:cubicBezTo>
                <a:lnTo>
                  <a:pt x="1514846" y="0"/>
                </a:lnTo>
                <a:cubicBezTo>
                  <a:pt x="1590053" y="0"/>
                  <a:pt x="1651021" y="60968"/>
                  <a:pt x="1651021" y="136175"/>
                </a:cubicBezTo>
                <a:lnTo>
                  <a:pt x="1651021" y="1225572"/>
                </a:lnTo>
                <a:cubicBezTo>
                  <a:pt x="1651021" y="1300779"/>
                  <a:pt x="1590053" y="1361747"/>
                  <a:pt x="1514846" y="1361747"/>
                </a:cubicBezTo>
                <a:lnTo>
                  <a:pt x="136175" y="1361747"/>
                </a:lnTo>
                <a:cubicBezTo>
                  <a:pt x="60968" y="1361747"/>
                  <a:pt x="0" y="1300779"/>
                  <a:pt x="0" y="1225572"/>
                </a:cubicBezTo>
                <a:lnTo>
                  <a:pt x="0" y="13617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483" tIns="340286" rIns="48483" bIns="48483" numCol="1" spcCol="1270" anchor="t" anchorCtr="0">
            <a:noAutofit/>
          </a:bodyPr>
          <a:lstStyle/>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IM staff calls YA and schedule adult medicine appointment</a:t>
            </a:r>
          </a:p>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err="1">
                <a:ln>
                  <a:noFill/>
                </a:ln>
                <a:solidFill>
                  <a:srgbClr val="000000">
                    <a:hueOff val="0"/>
                    <a:satOff val="0"/>
                    <a:lumOff val="0"/>
                    <a:alphaOff val="0"/>
                  </a:srgbClr>
                </a:solidFill>
                <a:effectLst/>
                <a:uLnTx/>
                <a:uFillTx/>
                <a:latin typeface="Arial"/>
                <a:ea typeface="+mn-ea"/>
                <a:cs typeface="+mn-cs"/>
              </a:rPr>
              <a:t>MyChart</a:t>
            </a: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 –Welcome letter, Paste into letter a hyperlink for YA to get more information on their new PCP. Link is </a:t>
            </a:r>
            <a:r>
              <a:rPr kumimoji="0" lang="en-US" sz="1800" b="0" i="0" u="sng" strike="noStrike" kern="1200" cap="none" spc="0" normalizeH="0" baseline="0" noProof="0" dirty="0">
                <a:ln>
                  <a:noFill/>
                </a:ln>
                <a:solidFill>
                  <a:srgbClr val="000000">
                    <a:hueOff val="0"/>
                    <a:satOff val="0"/>
                    <a:lumOff val="0"/>
                    <a:alphaOff val="0"/>
                  </a:srgbClr>
                </a:solidFill>
                <a:effectLst/>
                <a:uLnTx/>
                <a:uFillTx/>
                <a:latin typeface="Arial"/>
                <a:ea typeface="+mn-ea"/>
                <a:cs typeface="+mn-cs"/>
                <a:hlinkClick r:id="rId3"/>
              </a:rPr>
              <a:t>www.henryford.com/physician-directory</a:t>
            </a: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 </a:t>
            </a:r>
          </a:p>
          <a:p>
            <a:pPr marL="57150" marR="0" lvl="1" indent="-57150" algn="l" defTabSz="400050" rtl="0" eaLnBrk="1" fontAlgn="auto" latinLnBrk="0" hangingPunct="1">
              <a:lnSpc>
                <a:spcPct val="90000"/>
              </a:lnSpc>
              <a:spcBef>
                <a:spcPct val="0"/>
              </a:spcBef>
              <a:spcAft>
                <a:spcPct val="15000"/>
              </a:spcAft>
              <a:buClrTx/>
              <a:buSzTx/>
              <a:buFontTx/>
              <a:buChar char="••"/>
              <a:tabLst/>
              <a:defRPr/>
            </a:pPr>
            <a:endParaRPr kumimoji="0" lang="en-US" sz="18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sp>
        <p:nvSpPr>
          <p:cNvPr id="11" name="Circular Arrow 10"/>
          <p:cNvSpPr/>
          <p:nvPr/>
        </p:nvSpPr>
        <p:spPr>
          <a:xfrm>
            <a:off x="6270856" y="606596"/>
            <a:ext cx="2131738" cy="4636284"/>
          </a:xfrm>
          <a:prstGeom prst="circularArrow">
            <a:avLst>
              <a:gd name="adj1" fmla="val 3308"/>
              <a:gd name="adj2" fmla="val 408578"/>
              <a:gd name="adj3" fmla="val 19415911"/>
              <a:gd name="adj4" fmla="val 12575511"/>
              <a:gd name="adj5" fmla="val 3859"/>
            </a:avLst>
          </a:prstGeom>
        </p:spPr>
        <p:style>
          <a:lnRef idx="2">
            <a:schemeClr val="accent6">
              <a:shade val="50000"/>
            </a:schemeClr>
          </a:lnRef>
          <a:fillRef idx="1">
            <a:schemeClr val="accent6"/>
          </a:fillRef>
          <a:effectRef idx="0">
            <a:schemeClr val="accent6"/>
          </a:effectRef>
          <a:fontRef idx="minor">
            <a:schemeClr val="lt1"/>
          </a:fontRef>
        </p:style>
      </p:sp>
      <p:sp>
        <p:nvSpPr>
          <p:cNvPr id="12" name="Freeform 11"/>
          <p:cNvSpPr/>
          <p:nvPr/>
        </p:nvSpPr>
        <p:spPr>
          <a:xfrm>
            <a:off x="4602568" y="1690688"/>
            <a:ext cx="2196438" cy="875531"/>
          </a:xfrm>
          <a:custGeom>
            <a:avLst/>
            <a:gdLst>
              <a:gd name="connsiteX0" fmla="*/ 0 w 1467575"/>
              <a:gd name="connsiteY0" fmla="*/ 58361 h 583606"/>
              <a:gd name="connsiteX1" fmla="*/ 58361 w 1467575"/>
              <a:gd name="connsiteY1" fmla="*/ 0 h 583606"/>
              <a:gd name="connsiteX2" fmla="*/ 1409214 w 1467575"/>
              <a:gd name="connsiteY2" fmla="*/ 0 h 583606"/>
              <a:gd name="connsiteX3" fmla="*/ 1467575 w 1467575"/>
              <a:gd name="connsiteY3" fmla="*/ 58361 h 583606"/>
              <a:gd name="connsiteX4" fmla="*/ 1467575 w 1467575"/>
              <a:gd name="connsiteY4" fmla="*/ 525245 h 583606"/>
              <a:gd name="connsiteX5" fmla="*/ 1409214 w 1467575"/>
              <a:gd name="connsiteY5" fmla="*/ 583606 h 583606"/>
              <a:gd name="connsiteX6" fmla="*/ 58361 w 1467575"/>
              <a:gd name="connsiteY6" fmla="*/ 583606 h 583606"/>
              <a:gd name="connsiteX7" fmla="*/ 0 w 1467575"/>
              <a:gd name="connsiteY7" fmla="*/ 525245 h 583606"/>
              <a:gd name="connsiteX8" fmla="*/ 0 w 1467575"/>
              <a:gd name="connsiteY8" fmla="*/ 58361 h 58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575" h="583606">
                <a:moveTo>
                  <a:pt x="0" y="58361"/>
                </a:moveTo>
                <a:cubicBezTo>
                  <a:pt x="0" y="26129"/>
                  <a:pt x="26129" y="0"/>
                  <a:pt x="58361" y="0"/>
                </a:cubicBezTo>
                <a:lnTo>
                  <a:pt x="1409214" y="0"/>
                </a:lnTo>
                <a:cubicBezTo>
                  <a:pt x="1441446" y="0"/>
                  <a:pt x="1467575" y="26129"/>
                  <a:pt x="1467575" y="58361"/>
                </a:cubicBezTo>
                <a:lnTo>
                  <a:pt x="1467575" y="525245"/>
                </a:lnTo>
                <a:cubicBezTo>
                  <a:pt x="1467575" y="557477"/>
                  <a:pt x="1441446" y="583606"/>
                  <a:pt x="1409214" y="583606"/>
                </a:cubicBezTo>
                <a:lnTo>
                  <a:pt x="58361" y="583606"/>
                </a:lnTo>
                <a:cubicBezTo>
                  <a:pt x="26129" y="583606"/>
                  <a:pt x="0" y="557477"/>
                  <a:pt x="0" y="525245"/>
                </a:cubicBezTo>
                <a:lnTo>
                  <a:pt x="0" y="58361"/>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51383" tIns="39953" rIns="51383" bIns="3995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Bridge</a:t>
            </a:r>
          </a:p>
        </p:txBody>
      </p:sp>
      <p:sp>
        <p:nvSpPr>
          <p:cNvPr id="13" name="Freeform 12"/>
          <p:cNvSpPr/>
          <p:nvPr/>
        </p:nvSpPr>
        <p:spPr>
          <a:xfrm>
            <a:off x="7933038" y="2370576"/>
            <a:ext cx="3880420" cy="2961643"/>
          </a:xfrm>
          <a:custGeom>
            <a:avLst/>
            <a:gdLst>
              <a:gd name="connsiteX0" fmla="*/ 0 w 1651021"/>
              <a:gd name="connsiteY0" fmla="*/ 136175 h 1361747"/>
              <a:gd name="connsiteX1" fmla="*/ 136175 w 1651021"/>
              <a:gd name="connsiteY1" fmla="*/ 0 h 1361747"/>
              <a:gd name="connsiteX2" fmla="*/ 1514846 w 1651021"/>
              <a:gd name="connsiteY2" fmla="*/ 0 h 1361747"/>
              <a:gd name="connsiteX3" fmla="*/ 1651021 w 1651021"/>
              <a:gd name="connsiteY3" fmla="*/ 136175 h 1361747"/>
              <a:gd name="connsiteX4" fmla="*/ 1651021 w 1651021"/>
              <a:gd name="connsiteY4" fmla="*/ 1225572 h 1361747"/>
              <a:gd name="connsiteX5" fmla="*/ 1514846 w 1651021"/>
              <a:gd name="connsiteY5" fmla="*/ 1361747 h 1361747"/>
              <a:gd name="connsiteX6" fmla="*/ 136175 w 1651021"/>
              <a:gd name="connsiteY6" fmla="*/ 1361747 h 1361747"/>
              <a:gd name="connsiteX7" fmla="*/ 0 w 1651021"/>
              <a:gd name="connsiteY7" fmla="*/ 1225572 h 1361747"/>
              <a:gd name="connsiteX8" fmla="*/ 0 w 1651021"/>
              <a:gd name="connsiteY8" fmla="*/ 136175 h 136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021" h="1361747">
                <a:moveTo>
                  <a:pt x="0" y="136175"/>
                </a:moveTo>
                <a:cubicBezTo>
                  <a:pt x="0" y="60968"/>
                  <a:pt x="60968" y="0"/>
                  <a:pt x="136175" y="0"/>
                </a:cubicBezTo>
                <a:lnTo>
                  <a:pt x="1514846" y="0"/>
                </a:lnTo>
                <a:cubicBezTo>
                  <a:pt x="1590053" y="0"/>
                  <a:pt x="1651021" y="60968"/>
                  <a:pt x="1651021" y="136175"/>
                </a:cubicBezTo>
                <a:lnTo>
                  <a:pt x="1651021" y="1225572"/>
                </a:lnTo>
                <a:cubicBezTo>
                  <a:pt x="1651021" y="1300779"/>
                  <a:pt x="1590053" y="1361747"/>
                  <a:pt x="1514846" y="1361747"/>
                </a:cubicBezTo>
                <a:lnTo>
                  <a:pt x="136175" y="1361747"/>
                </a:lnTo>
                <a:cubicBezTo>
                  <a:pt x="60968" y="1361747"/>
                  <a:pt x="0" y="1300779"/>
                  <a:pt x="0" y="1225572"/>
                </a:cubicBezTo>
                <a:lnTo>
                  <a:pt x="0" y="13617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483" tIns="48483" rIns="48483" bIns="340286" numCol="1" spcCol="1270" anchor="t" anchorCtr="0">
            <a:noAutofit/>
          </a:bodyPr>
          <a:lstStyle/>
          <a:p>
            <a:pPr marL="0" marR="0" lvl="1" indent="0" algn="l" defTabSz="400050"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Welcome letter</a:t>
            </a:r>
          </a:p>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HFHS Internal Medicine Approach to Healthcare Transition</a:t>
            </a:r>
          </a:p>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Healthcare Skills Readiness Assessment reviewed+ information/resources</a:t>
            </a:r>
          </a:p>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Picture of Healthcare team</a:t>
            </a:r>
          </a:p>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Meet &amp; Greet Patient Survey</a:t>
            </a:r>
          </a:p>
        </p:txBody>
      </p:sp>
      <p:sp>
        <p:nvSpPr>
          <p:cNvPr id="15" name="Freeform 14"/>
          <p:cNvSpPr/>
          <p:nvPr/>
        </p:nvSpPr>
        <p:spPr>
          <a:xfrm>
            <a:off x="7954253" y="5130800"/>
            <a:ext cx="2409739" cy="881306"/>
          </a:xfrm>
          <a:custGeom>
            <a:avLst/>
            <a:gdLst>
              <a:gd name="connsiteX0" fmla="*/ 0 w 1467575"/>
              <a:gd name="connsiteY0" fmla="*/ 58361 h 583606"/>
              <a:gd name="connsiteX1" fmla="*/ 58361 w 1467575"/>
              <a:gd name="connsiteY1" fmla="*/ 0 h 583606"/>
              <a:gd name="connsiteX2" fmla="*/ 1409214 w 1467575"/>
              <a:gd name="connsiteY2" fmla="*/ 0 h 583606"/>
              <a:gd name="connsiteX3" fmla="*/ 1467575 w 1467575"/>
              <a:gd name="connsiteY3" fmla="*/ 58361 h 583606"/>
              <a:gd name="connsiteX4" fmla="*/ 1467575 w 1467575"/>
              <a:gd name="connsiteY4" fmla="*/ 525245 h 583606"/>
              <a:gd name="connsiteX5" fmla="*/ 1409214 w 1467575"/>
              <a:gd name="connsiteY5" fmla="*/ 583606 h 583606"/>
              <a:gd name="connsiteX6" fmla="*/ 58361 w 1467575"/>
              <a:gd name="connsiteY6" fmla="*/ 583606 h 583606"/>
              <a:gd name="connsiteX7" fmla="*/ 0 w 1467575"/>
              <a:gd name="connsiteY7" fmla="*/ 525245 h 583606"/>
              <a:gd name="connsiteX8" fmla="*/ 0 w 1467575"/>
              <a:gd name="connsiteY8" fmla="*/ 58361 h 58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575" h="583606">
                <a:moveTo>
                  <a:pt x="0" y="58361"/>
                </a:moveTo>
                <a:cubicBezTo>
                  <a:pt x="0" y="26129"/>
                  <a:pt x="26129" y="0"/>
                  <a:pt x="58361" y="0"/>
                </a:cubicBezTo>
                <a:lnTo>
                  <a:pt x="1409214" y="0"/>
                </a:lnTo>
                <a:cubicBezTo>
                  <a:pt x="1441446" y="0"/>
                  <a:pt x="1467575" y="26129"/>
                  <a:pt x="1467575" y="58361"/>
                </a:cubicBezTo>
                <a:lnTo>
                  <a:pt x="1467575" y="525245"/>
                </a:lnTo>
                <a:cubicBezTo>
                  <a:pt x="1467575" y="557477"/>
                  <a:pt x="1441446" y="583606"/>
                  <a:pt x="1409214" y="583606"/>
                </a:cubicBezTo>
                <a:lnTo>
                  <a:pt x="58361" y="583606"/>
                </a:lnTo>
                <a:cubicBezTo>
                  <a:pt x="26129" y="583606"/>
                  <a:pt x="0" y="557477"/>
                  <a:pt x="0" y="525245"/>
                </a:cubicBezTo>
                <a:lnTo>
                  <a:pt x="0" y="58361"/>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51383" tIns="39953" rIns="51383" bIns="3995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Adult Medicine</a:t>
            </a:r>
          </a:p>
        </p:txBody>
      </p:sp>
    </p:spTree>
    <p:extLst>
      <p:ext uri="{BB962C8B-B14F-4D97-AF65-F5344CB8AC3E}">
        <p14:creationId xmlns:p14="http://schemas.microsoft.com/office/powerpoint/2010/main" val="3589120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&amp; Greet Pilot- Lessons Learned</a:t>
            </a:r>
          </a:p>
        </p:txBody>
      </p:sp>
      <p:sp>
        <p:nvSpPr>
          <p:cNvPr id="3" name="Content Placeholder 2"/>
          <p:cNvSpPr>
            <a:spLocks noGrp="1"/>
          </p:cNvSpPr>
          <p:nvPr>
            <p:ph idx="1"/>
          </p:nvPr>
        </p:nvSpPr>
        <p:spPr/>
        <p:txBody>
          <a:bodyPr/>
          <a:lstStyle/>
          <a:p>
            <a:r>
              <a:rPr lang="en-US" dirty="0">
                <a:solidFill>
                  <a:srgbClr val="000000"/>
                </a:solidFill>
                <a:latin typeface="Arial" panose="020B0604020202020204" pitchFamily="34" charset="0"/>
                <a:ea typeface="Calibri" panose="020F0502020204030204" pitchFamily="34" charset="0"/>
              </a:rPr>
              <a:t>Adult provider knowledge and comfort for YSHCN patient (Developmental Disabilities, Mental Health Diagnosis e.g. ADHD) vary greatly</a:t>
            </a:r>
          </a:p>
          <a:p>
            <a:r>
              <a:rPr lang="en-US" dirty="0">
                <a:solidFill>
                  <a:srgbClr val="000000"/>
                </a:solidFill>
                <a:latin typeface="Arial" panose="020B0604020202020204" pitchFamily="34" charset="0"/>
              </a:rPr>
              <a:t>Text messaging is preferred form of communication. Need to integrate text messaging into bridge process for the initial bridge contact and for adult medicine appointment reminder</a:t>
            </a:r>
            <a:endParaRPr lang="en-US" dirty="0"/>
          </a:p>
        </p:txBody>
      </p:sp>
    </p:spTree>
    <p:extLst>
      <p:ext uri="{BB962C8B-B14F-4D97-AF65-F5344CB8AC3E}">
        <p14:creationId xmlns:p14="http://schemas.microsoft.com/office/powerpoint/2010/main" val="19802726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a Healthcare Transition Improvement Process</a:t>
            </a:r>
          </a:p>
        </p:txBody>
      </p:sp>
      <p:sp>
        <p:nvSpPr>
          <p:cNvPr id="3" name="Content Placeholder 2"/>
          <p:cNvSpPr>
            <a:spLocks noGrp="1"/>
          </p:cNvSpPr>
          <p:nvPr>
            <p:ph idx="1"/>
          </p:nvPr>
        </p:nvSpPr>
        <p:spPr/>
        <p:txBody>
          <a:bodyPr/>
          <a:lstStyle/>
          <a:p>
            <a:pPr marL="228600" lvl="0" indent="-228600" fontAlgn="auto">
              <a:lnSpc>
                <a:spcPct val="90000"/>
              </a:lnSpc>
              <a:spcBef>
                <a:spcPts val="1000"/>
              </a:spcBef>
              <a:spcAft>
                <a:spcPts val="0"/>
              </a:spcAft>
              <a:buClrTx/>
              <a:buFont typeface="Arial" panose="020B0604020202020204" pitchFamily="34" charset="0"/>
              <a:buChar char="•"/>
            </a:pPr>
            <a:r>
              <a:rPr lang="en-US" sz="2800" kern="1200" dirty="0">
                <a:solidFill>
                  <a:prstClr val="black"/>
                </a:solidFill>
                <a:latin typeface="Calibri" panose="020F0502020204030204"/>
              </a:rPr>
              <a:t>Developed with integrated health care systems implementing HCT QI with Six Core Elements</a:t>
            </a:r>
          </a:p>
          <a:p>
            <a:pPr marL="228600" lvl="0" indent="-228600" fontAlgn="auto">
              <a:lnSpc>
                <a:spcPct val="90000"/>
              </a:lnSpc>
              <a:spcBef>
                <a:spcPts val="1000"/>
              </a:spcBef>
              <a:spcAft>
                <a:spcPts val="0"/>
              </a:spcAft>
              <a:buClrTx/>
              <a:buFont typeface="Arial" panose="020B0604020202020204" pitchFamily="34" charset="0"/>
              <a:buChar char="•"/>
            </a:pPr>
            <a:r>
              <a:rPr lang="en-US" sz="2800" kern="1200" dirty="0">
                <a:solidFill>
                  <a:prstClr val="black"/>
                </a:solidFill>
                <a:latin typeface="Calibri" panose="020F0502020204030204"/>
              </a:rPr>
              <a:t>Steps to maximize success</a:t>
            </a:r>
          </a:p>
          <a:p>
            <a:pPr marL="685800" lvl="1" indent="-228600" fontAlgn="auto">
              <a:lnSpc>
                <a:spcPct val="90000"/>
              </a:lnSpc>
              <a:spcBef>
                <a:spcPts val="500"/>
              </a:spcBef>
              <a:spcAft>
                <a:spcPts val="0"/>
              </a:spcAft>
              <a:buClrTx/>
              <a:buFont typeface="Arial" panose="020B0604020202020204" pitchFamily="34" charset="0"/>
              <a:buChar char="•"/>
            </a:pPr>
            <a:r>
              <a:rPr lang="en-US" sz="2400" kern="1200" dirty="0">
                <a:solidFill>
                  <a:prstClr val="black"/>
                </a:solidFill>
                <a:latin typeface="Calibri" panose="020F0502020204030204"/>
                <a:ea typeface="+mn-ea"/>
                <a:cs typeface="+mn-cs"/>
              </a:rPr>
              <a:t>Step 1: Secure senior leadership support</a:t>
            </a:r>
          </a:p>
          <a:p>
            <a:pPr marL="685800" lvl="1" indent="-228600" fontAlgn="auto">
              <a:lnSpc>
                <a:spcPct val="90000"/>
              </a:lnSpc>
              <a:spcBef>
                <a:spcPts val="500"/>
              </a:spcBef>
              <a:spcAft>
                <a:spcPts val="0"/>
              </a:spcAft>
              <a:buClrTx/>
              <a:buFont typeface="Arial" panose="020B0604020202020204" pitchFamily="34" charset="0"/>
              <a:buChar char="•"/>
            </a:pPr>
            <a:r>
              <a:rPr lang="en-US" sz="2400" kern="1200" dirty="0">
                <a:solidFill>
                  <a:prstClr val="black"/>
                </a:solidFill>
                <a:latin typeface="Calibri" panose="020F0502020204030204"/>
                <a:ea typeface="+mn-ea"/>
                <a:cs typeface="+mn-cs"/>
              </a:rPr>
              <a:t>Step 2: Form transition improvement team</a:t>
            </a:r>
          </a:p>
          <a:p>
            <a:pPr marL="685800" lvl="1" indent="-228600" fontAlgn="auto">
              <a:lnSpc>
                <a:spcPct val="90000"/>
              </a:lnSpc>
              <a:spcBef>
                <a:spcPts val="500"/>
              </a:spcBef>
              <a:spcAft>
                <a:spcPts val="0"/>
              </a:spcAft>
              <a:buClrTx/>
              <a:buFont typeface="Arial" panose="020B0604020202020204" pitchFamily="34" charset="0"/>
              <a:buChar char="•"/>
            </a:pPr>
            <a:r>
              <a:rPr lang="en-US" sz="2400" kern="1200" dirty="0">
                <a:solidFill>
                  <a:prstClr val="black"/>
                </a:solidFill>
                <a:latin typeface="Calibri" panose="020F0502020204030204"/>
                <a:ea typeface="+mn-ea"/>
                <a:cs typeface="+mn-cs"/>
              </a:rPr>
              <a:t>Step 3: Define transition processes for improvement</a:t>
            </a:r>
          </a:p>
          <a:p>
            <a:pPr marL="914400" lvl="2" indent="0" fontAlgn="auto">
              <a:lnSpc>
                <a:spcPct val="90000"/>
              </a:lnSpc>
              <a:spcBef>
                <a:spcPts val="500"/>
              </a:spcBef>
              <a:spcAft>
                <a:spcPts val="0"/>
              </a:spcAft>
              <a:buClrTx/>
              <a:buNone/>
            </a:pPr>
            <a:r>
              <a:rPr lang="en-US" sz="2000" kern="1200" dirty="0" err="1">
                <a:solidFill>
                  <a:prstClr val="black"/>
                </a:solidFill>
                <a:latin typeface="Calibri" panose="020F0502020204030204"/>
                <a:ea typeface="+mn-ea"/>
                <a:cs typeface="+mn-cs"/>
              </a:rPr>
              <a:t>eg</a:t>
            </a:r>
            <a:r>
              <a:rPr lang="en-US" sz="2000" kern="1200" dirty="0">
                <a:solidFill>
                  <a:prstClr val="black"/>
                </a:solidFill>
                <a:latin typeface="Calibri" panose="020F0502020204030204"/>
                <a:ea typeface="+mn-ea"/>
                <a:cs typeface="+mn-cs"/>
              </a:rPr>
              <a:t>. Articulate scope, population, strategies, time line, measures of success</a:t>
            </a:r>
          </a:p>
          <a:p>
            <a:pPr marL="685800" lvl="1" indent="-228600" fontAlgn="auto">
              <a:lnSpc>
                <a:spcPct val="90000"/>
              </a:lnSpc>
              <a:spcBef>
                <a:spcPts val="500"/>
              </a:spcBef>
              <a:spcAft>
                <a:spcPts val="0"/>
              </a:spcAft>
              <a:buClrTx/>
              <a:buFont typeface="Arial" panose="020B0604020202020204" pitchFamily="34" charset="0"/>
              <a:buChar char="•"/>
            </a:pPr>
            <a:r>
              <a:rPr lang="en-US" sz="2400" kern="1200" dirty="0">
                <a:solidFill>
                  <a:prstClr val="black"/>
                </a:solidFill>
                <a:latin typeface="Calibri" panose="020F0502020204030204"/>
                <a:ea typeface="+mn-ea"/>
                <a:cs typeface="+mn-cs"/>
              </a:rPr>
              <a:t>Step 4: Dedicate time to implement transition improvements</a:t>
            </a:r>
          </a:p>
          <a:p>
            <a:pPr marL="914400" lvl="2" indent="0" fontAlgn="auto">
              <a:lnSpc>
                <a:spcPct val="90000"/>
              </a:lnSpc>
              <a:spcBef>
                <a:spcPts val="500"/>
              </a:spcBef>
              <a:spcAft>
                <a:spcPts val="0"/>
              </a:spcAft>
              <a:buClrTx/>
              <a:buNone/>
            </a:pPr>
            <a:r>
              <a:rPr lang="en-US" sz="2000" kern="1200" dirty="0" err="1">
                <a:solidFill>
                  <a:prstClr val="black"/>
                </a:solidFill>
                <a:latin typeface="Calibri" panose="020F0502020204030204"/>
                <a:ea typeface="+mn-ea"/>
                <a:cs typeface="+mn-cs"/>
              </a:rPr>
              <a:t>eg</a:t>
            </a:r>
            <a:r>
              <a:rPr lang="en-US" sz="2000" kern="1200" dirty="0">
                <a:solidFill>
                  <a:prstClr val="black"/>
                </a:solidFill>
                <a:latin typeface="Calibri" panose="020F0502020204030204"/>
                <a:ea typeface="+mn-ea"/>
                <a:cs typeface="+mn-cs"/>
              </a:rPr>
              <a:t>. This is hard work that takes dedicated time and leadership </a:t>
            </a:r>
          </a:p>
          <a:p>
            <a:endParaRPr lang="en-US" dirty="0"/>
          </a:p>
        </p:txBody>
      </p:sp>
    </p:spTree>
    <p:extLst>
      <p:ext uri="{BB962C8B-B14F-4D97-AF65-F5344CB8AC3E}">
        <p14:creationId xmlns:p14="http://schemas.microsoft.com/office/powerpoint/2010/main" val="15519036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Tips for Success</a:t>
            </a:r>
          </a:p>
        </p:txBody>
      </p:sp>
      <p:sp>
        <p:nvSpPr>
          <p:cNvPr id="3" name="Content Placeholder 2"/>
          <p:cNvSpPr>
            <a:spLocks noGrp="1"/>
          </p:cNvSpPr>
          <p:nvPr>
            <p:ph idx="1"/>
          </p:nvPr>
        </p:nvSpPr>
        <p:spPr/>
        <p:txBody>
          <a:bodyPr/>
          <a:lstStyle/>
          <a:p>
            <a:pPr marL="228600" lvl="0" indent="-228600" fontAlgn="auto">
              <a:lnSpc>
                <a:spcPct val="90000"/>
              </a:lnSpc>
              <a:spcBef>
                <a:spcPts val="1000"/>
              </a:spcBef>
              <a:spcAft>
                <a:spcPts val="0"/>
              </a:spcAft>
              <a:buClrTx/>
              <a:buFont typeface="Arial" panose="020B0604020202020204" pitchFamily="34" charset="0"/>
              <a:buChar char="•"/>
            </a:pPr>
            <a:r>
              <a:rPr lang="en-US" sz="2200" kern="1200" dirty="0">
                <a:solidFill>
                  <a:prstClr val="black"/>
                </a:solidFill>
                <a:latin typeface="Calibri" panose="020F0502020204030204"/>
              </a:rPr>
              <a:t>Learn from Others Work: </a:t>
            </a:r>
          </a:p>
          <a:p>
            <a:pPr marL="685800" lvl="1" indent="-228600" fontAlgn="auto">
              <a:lnSpc>
                <a:spcPct val="90000"/>
              </a:lnSpc>
              <a:spcBef>
                <a:spcPts val="500"/>
              </a:spcBef>
              <a:spcAft>
                <a:spcPts val="0"/>
              </a:spcAft>
              <a:buClrTx/>
              <a:buFont typeface="Arial" panose="020B0604020202020204" pitchFamily="34" charset="0"/>
              <a:buChar char="•"/>
            </a:pPr>
            <a:r>
              <a:rPr lang="en-US" sz="2200" kern="1200" dirty="0">
                <a:solidFill>
                  <a:prstClr val="black"/>
                </a:solidFill>
                <a:latin typeface="Calibri" panose="020F0502020204030204"/>
                <a:ea typeface="+mn-ea"/>
                <a:cs typeface="+mn-cs"/>
              </a:rPr>
              <a:t>Connect with other transition improvement efforts, share best practices </a:t>
            </a:r>
          </a:p>
          <a:p>
            <a:pPr marL="685800" lvl="1" indent="-228600" fontAlgn="auto">
              <a:lnSpc>
                <a:spcPct val="90000"/>
              </a:lnSpc>
              <a:spcBef>
                <a:spcPts val="500"/>
              </a:spcBef>
              <a:spcAft>
                <a:spcPts val="0"/>
              </a:spcAft>
              <a:buClrTx/>
              <a:buFont typeface="Arial" panose="020B0604020202020204" pitchFamily="34" charset="0"/>
              <a:buChar char="•"/>
            </a:pPr>
            <a:r>
              <a:rPr lang="en-US" sz="2200" kern="1200" dirty="0">
                <a:solidFill>
                  <a:prstClr val="black"/>
                </a:solidFill>
                <a:latin typeface="Calibri" panose="020F0502020204030204"/>
                <a:ea typeface="+mn-ea"/>
                <a:cs typeface="+mn-cs"/>
              </a:rPr>
              <a:t>Review and customize tools for each of the six core elements</a:t>
            </a:r>
          </a:p>
          <a:p>
            <a:pPr marL="685800" lvl="1" indent="-228600" fontAlgn="auto">
              <a:lnSpc>
                <a:spcPct val="90000"/>
              </a:lnSpc>
              <a:spcBef>
                <a:spcPts val="500"/>
              </a:spcBef>
              <a:spcAft>
                <a:spcPts val="0"/>
              </a:spcAft>
              <a:buClrTx/>
              <a:buFont typeface="Arial" panose="020B0604020202020204" pitchFamily="34" charset="0"/>
              <a:buChar char="•"/>
            </a:pPr>
            <a:r>
              <a:rPr lang="en-US" sz="2200" kern="1200" dirty="0">
                <a:solidFill>
                  <a:prstClr val="black"/>
                </a:solidFill>
                <a:latin typeface="Calibri" panose="020F0502020204030204"/>
                <a:ea typeface="+mn-ea"/>
                <a:cs typeface="+mn-cs"/>
              </a:rPr>
              <a:t> Put the customized 6CE tools through a quality improvement process: plan/do/study/act (PDSA) cycle so staff, families, and youth have a chance to review, “try out,” make changes, and approve</a:t>
            </a:r>
          </a:p>
          <a:p>
            <a:pPr marL="685800" lvl="1" indent="-228600" fontAlgn="auto">
              <a:lnSpc>
                <a:spcPct val="90000"/>
              </a:lnSpc>
              <a:spcBef>
                <a:spcPts val="500"/>
              </a:spcBef>
              <a:spcAft>
                <a:spcPts val="0"/>
              </a:spcAft>
              <a:buClrTx/>
              <a:buFont typeface="Arial" panose="020B0604020202020204" pitchFamily="34" charset="0"/>
              <a:buChar char="•"/>
            </a:pPr>
            <a:r>
              <a:rPr lang="en-US" sz="2200" kern="1200" dirty="0">
                <a:solidFill>
                  <a:prstClr val="black"/>
                </a:solidFill>
                <a:latin typeface="Calibri" panose="020F0502020204030204"/>
                <a:ea typeface="+mn-ea"/>
                <a:cs typeface="+mn-cs"/>
              </a:rPr>
              <a:t> Plan how to incorporate HCT tools into clinic work flow and test in a similar PDSA cycle process</a:t>
            </a:r>
          </a:p>
          <a:p>
            <a:pPr marL="685800" lvl="1" indent="-228600" fontAlgn="auto">
              <a:lnSpc>
                <a:spcPct val="90000"/>
              </a:lnSpc>
              <a:spcBef>
                <a:spcPts val="500"/>
              </a:spcBef>
              <a:spcAft>
                <a:spcPts val="0"/>
              </a:spcAft>
              <a:buClrTx/>
              <a:buFont typeface="Arial" panose="020B0604020202020204" pitchFamily="34" charset="0"/>
              <a:buChar char="•"/>
            </a:pPr>
            <a:r>
              <a:rPr lang="en-US" sz="2200" kern="1200" dirty="0">
                <a:solidFill>
                  <a:prstClr val="black"/>
                </a:solidFill>
                <a:latin typeface="Calibri" panose="020F0502020204030204"/>
                <a:ea typeface="+mn-ea"/>
                <a:cs typeface="+mn-cs"/>
              </a:rPr>
              <a:t>Discuss and clearly articulate roles of provider, patient, parent/guardian</a:t>
            </a:r>
          </a:p>
          <a:p>
            <a:pPr marL="685800" lvl="1" indent="-228600" fontAlgn="auto">
              <a:lnSpc>
                <a:spcPct val="90000"/>
              </a:lnSpc>
              <a:spcBef>
                <a:spcPts val="500"/>
              </a:spcBef>
              <a:spcAft>
                <a:spcPts val="0"/>
              </a:spcAft>
              <a:buClrTx/>
              <a:buFont typeface="Arial" panose="020B0604020202020204" pitchFamily="34" charset="0"/>
              <a:buChar char="•"/>
            </a:pPr>
            <a:r>
              <a:rPr lang="en-US" sz="2200" kern="1200" dirty="0">
                <a:solidFill>
                  <a:prstClr val="black"/>
                </a:solidFill>
                <a:latin typeface="Calibri" panose="020F0502020204030204"/>
                <a:ea typeface="+mn-ea"/>
                <a:cs typeface="+mn-cs"/>
              </a:rPr>
              <a:t>EHR Modifications are important but not sufficient </a:t>
            </a:r>
          </a:p>
          <a:p>
            <a:pPr marL="0" lvl="0" indent="0" fontAlgn="auto">
              <a:lnSpc>
                <a:spcPct val="90000"/>
              </a:lnSpc>
              <a:spcBef>
                <a:spcPts val="1000"/>
              </a:spcBef>
              <a:spcAft>
                <a:spcPts val="0"/>
              </a:spcAft>
              <a:buClrTx/>
              <a:buNone/>
            </a:pPr>
            <a:r>
              <a:rPr lang="en-US" sz="2200" kern="1200" dirty="0">
                <a:solidFill>
                  <a:prstClr val="black"/>
                </a:solidFill>
                <a:latin typeface="Calibri" panose="020F0502020204030204"/>
              </a:rPr>
              <a:t> </a:t>
            </a:r>
          </a:p>
          <a:p>
            <a:endParaRPr lang="en-US" dirty="0"/>
          </a:p>
        </p:txBody>
      </p:sp>
    </p:spTree>
    <p:extLst>
      <p:ext uri="{BB962C8B-B14F-4D97-AF65-F5344CB8AC3E}">
        <p14:creationId xmlns:p14="http://schemas.microsoft.com/office/powerpoint/2010/main" val="29795470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Tips for Success</a:t>
            </a:r>
          </a:p>
        </p:txBody>
      </p:sp>
      <p:sp>
        <p:nvSpPr>
          <p:cNvPr id="3" name="Content Placeholder 2"/>
          <p:cNvSpPr>
            <a:spLocks noGrp="1"/>
          </p:cNvSpPr>
          <p:nvPr>
            <p:ph idx="1"/>
          </p:nvPr>
        </p:nvSpPr>
        <p:spPr/>
        <p:txBody>
          <a:bodyPr/>
          <a:lstStyle/>
          <a:p>
            <a:pPr marL="228600" lvl="0" indent="-228600" fontAlgn="auto">
              <a:lnSpc>
                <a:spcPct val="90000"/>
              </a:lnSpc>
              <a:spcBef>
                <a:spcPts val="1000"/>
              </a:spcBef>
              <a:spcAft>
                <a:spcPts val="0"/>
              </a:spcAft>
              <a:buClrTx/>
              <a:buFont typeface="Arial" panose="020B0604020202020204" pitchFamily="34" charset="0"/>
              <a:buChar char="•"/>
            </a:pPr>
            <a:r>
              <a:rPr lang="en-US" sz="2400" kern="1200" dirty="0">
                <a:solidFill>
                  <a:prstClr val="black"/>
                </a:solidFill>
                <a:latin typeface="Calibri" panose="020F0502020204030204"/>
              </a:rPr>
              <a:t>Start with manageable scale (e.g. pilot the changes first, then disseminate)</a:t>
            </a:r>
            <a:r>
              <a:rPr lang="en-US" sz="2000" kern="1200" dirty="0">
                <a:solidFill>
                  <a:prstClr val="black"/>
                </a:solidFill>
                <a:latin typeface="Calibri" panose="020F0502020204030204"/>
              </a:rPr>
              <a:t> </a:t>
            </a:r>
          </a:p>
          <a:p>
            <a:pPr marL="228600" lvl="0" indent="-228600" fontAlgn="auto">
              <a:lnSpc>
                <a:spcPct val="90000"/>
              </a:lnSpc>
              <a:spcBef>
                <a:spcPts val="1000"/>
              </a:spcBef>
              <a:spcAft>
                <a:spcPts val="0"/>
              </a:spcAft>
              <a:buClrTx/>
              <a:buFont typeface="Arial" panose="020B0604020202020204" pitchFamily="34" charset="0"/>
              <a:buChar char="•"/>
            </a:pPr>
            <a:r>
              <a:rPr lang="en-US" sz="2400" kern="1200" dirty="0">
                <a:solidFill>
                  <a:prstClr val="black"/>
                </a:solidFill>
                <a:latin typeface="Calibri" panose="020F0502020204030204"/>
              </a:rPr>
              <a:t>Don’t start with transitioning the most complex patients – aim for early wins to test the process </a:t>
            </a:r>
          </a:p>
          <a:p>
            <a:pPr marL="228600" lvl="0" indent="-228600" fontAlgn="auto">
              <a:lnSpc>
                <a:spcPct val="90000"/>
              </a:lnSpc>
              <a:spcBef>
                <a:spcPts val="1000"/>
              </a:spcBef>
              <a:spcAft>
                <a:spcPts val="0"/>
              </a:spcAft>
              <a:buClrTx/>
              <a:buFont typeface="Arial" panose="020B0604020202020204" pitchFamily="34" charset="0"/>
              <a:buChar char="•"/>
            </a:pPr>
            <a:r>
              <a:rPr lang="en-US" sz="2400" kern="1200" dirty="0">
                <a:solidFill>
                  <a:prstClr val="black"/>
                </a:solidFill>
                <a:latin typeface="Calibri" panose="020F0502020204030204"/>
              </a:rPr>
              <a:t>Plan a process that starts early (ages 12-14), but also plan a fast track process for “20 year olds” still in the pediatric approach </a:t>
            </a:r>
          </a:p>
          <a:p>
            <a:pPr marL="228600" lvl="0" indent="-228600" fontAlgn="auto">
              <a:lnSpc>
                <a:spcPct val="90000"/>
              </a:lnSpc>
              <a:spcBef>
                <a:spcPts val="1000"/>
              </a:spcBef>
              <a:spcAft>
                <a:spcPts val="0"/>
              </a:spcAft>
              <a:buClrTx/>
              <a:buFont typeface="Arial" panose="020B0604020202020204" pitchFamily="34" charset="0"/>
              <a:buChar char="•"/>
            </a:pPr>
            <a:r>
              <a:rPr lang="en-US" sz="2400" kern="1200" dirty="0">
                <a:solidFill>
                  <a:prstClr val="black"/>
                </a:solidFill>
                <a:latin typeface="Calibri" panose="020F0502020204030204"/>
              </a:rPr>
              <a:t>Include a plan for spread/dissemination once the initial pilot of the processes have been tried and found to be helpful </a:t>
            </a:r>
          </a:p>
          <a:p>
            <a:pPr marL="0" indent="0">
              <a:buNone/>
            </a:pPr>
            <a:endParaRPr lang="en-US" dirty="0"/>
          </a:p>
        </p:txBody>
      </p:sp>
    </p:spTree>
    <p:extLst>
      <p:ext uri="{BB962C8B-B14F-4D97-AF65-F5344CB8AC3E}">
        <p14:creationId xmlns:p14="http://schemas.microsoft.com/office/powerpoint/2010/main" val="3622513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patients</a:t>
            </a:r>
          </a:p>
        </p:txBody>
      </p:sp>
      <p:sp>
        <p:nvSpPr>
          <p:cNvPr id="3" name="Content Placeholder 2"/>
          <p:cNvSpPr>
            <a:spLocks noGrp="1"/>
          </p:cNvSpPr>
          <p:nvPr>
            <p:ph idx="1"/>
          </p:nvPr>
        </p:nvSpPr>
        <p:spPr>
          <a:xfrm>
            <a:off x="609600" y="1199409"/>
            <a:ext cx="10972800" cy="4926756"/>
          </a:xfrm>
        </p:spPr>
        <p:txBody>
          <a:bodyPr/>
          <a:lstStyle/>
          <a:p>
            <a:pPr marL="228600" lvl="0" indent="-228600" fontAlgn="auto">
              <a:lnSpc>
                <a:spcPct val="90000"/>
              </a:lnSpc>
              <a:spcBef>
                <a:spcPts val="1000"/>
              </a:spcBef>
              <a:spcAft>
                <a:spcPts val="0"/>
              </a:spcAft>
              <a:buClrTx/>
              <a:buFont typeface="Arial" panose="020B0604020202020204" pitchFamily="34" charset="0"/>
              <a:buChar char="•"/>
            </a:pPr>
            <a:r>
              <a:rPr lang="en-US" altLang="en-US" sz="2600" kern="1200" dirty="0">
                <a:solidFill>
                  <a:prstClr val="black"/>
                </a:solidFill>
                <a:latin typeface="Calibri" panose="020F0502020204030204"/>
              </a:rPr>
              <a:t>Matthew is a 14 year old boy who has been my practice since he was 2 years old. Matthew has a diagnosis of ASD and intellectual disability. His parents are concerned with a recent starring episodes and gradually worsening SIB.</a:t>
            </a:r>
          </a:p>
          <a:p>
            <a:pPr marL="228600" lvl="0" indent="-228600" fontAlgn="auto">
              <a:lnSpc>
                <a:spcPct val="90000"/>
              </a:lnSpc>
              <a:spcBef>
                <a:spcPts val="1000"/>
              </a:spcBef>
              <a:spcAft>
                <a:spcPts val="0"/>
              </a:spcAft>
              <a:buClrTx/>
              <a:buFont typeface="Arial" panose="020B0604020202020204" pitchFamily="34" charset="0"/>
              <a:buChar char="•"/>
            </a:pPr>
            <a:r>
              <a:rPr lang="en-US" altLang="en-US" sz="2600" kern="1200" dirty="0">
                <a:solidFill>
                  <a:prstClr val="black"/>
                </a:solidFill>
                <a:latin typeface="Calibri" panose="020F0502020204030204"/>
              </a:rPr>
              <a:t>Anne is a 17 year old girl with generalized lipodystrophy, DM, dermatomyositis, and hypertriglyceridemia  who presents for hospitalization follow up for acute pancreatitis. Anne is excited to tell me she was accepted to college in California.</a:t>
            </a:r>
          </a:p>
          <a:p>
            <a:pPr marL="228600" lvl="0" indent="-228600" fontAlgn="auto">
              <a:lnSpc>
                <a:spcPct val="90000"/>
              </a:lnSpc>
              <a:spcBef>
                <a:spcPts val="1000"/>
              </a:spcBef>
              <a:spcAft>
                <a:spcPts val="0"/>
              </a:spcAft>
              <a:buClrTx/>
              <a:buFont typeface="Arial" panose="020B0604020202020204" pitchFamily="34" charset="0"/>
              <a:buChar char="•"/>
            </a:pPr>
            <a:r>
              <a:rPr lang="en-US" altLang="en-US" sz="2600" kern="1200" dirty="0">
                <a:solidFill>
                  <a:prstClr val="black"/>
                </a:solidFill>
                <a:latin typeface="Calibri" panose="020F0502020204030204"/>
              </a:rPr>
              <a:t>Kayla is a 19 year old new patient accompanied by her mother. Kayla has a history of ADHD and Anxiety.  She comes in for a nurse only appointment to receive her final HPV vaccine. Needs paperwork for a summer travel. Mom is pressing for an appointment with the doctor to discuss changing her anxiety medication before her travels.</a:t>
            </a:r>
          </a:p>
          <a:p>
            <a:endParaRPr lang="en-US" dirty="0"/>
          </a:p>
        </p:txBody>
      </p:sp>
    </p:spTree>
    <p:extLst>
      <p:ext uri="{BB962C8B-B14F-4D97-AF65-F5344CB8AC3E}">
        <p14:creationId xmlns:p14="http://schemas.microsoft.com/office/powerpoint/2010/main" val="2806859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Transition</a:t>
            </a:r>
          </a:p>
        </p:txBody>
      </p:sp>
      <p:sp>
        <p:nvSpPr>
          <p:cNvPr id="3" name="Content Placeholder 2"/>
          <p:cNvSpPr>
            <a:spLocks noGrp="1"/>
          </p:cNvSpPr>
          <p:nvPr>
            <p:ph idx="1"/>
          </p:nvPr>
        </p:nvSpPr>
        <p:spPr/>
        <p:txBody>
          <a:bodyPr/>
          <a:lstStyle/>
          <a:p>
            <a:pPr marL="228600" lvl="0" indent="-228600" fontAlgn="auto">
              <a:lnSpc>
                <a:spcPct val="90000"/>
              </a:lnSpc>
              <a:spcBef>
                <a:spcPts val="1000"/>
              </a:spcBef>
              <a:spcAft>
                <a:spcPts val="0"/>
              </a:spcAft>
              <a:buClrTx/>
              <a:buFont typeface="Arial" panose="020B0604020202020204" pitchFamily="34" charset="0"/>
              <a:buChar char="•"/>
            </a:pPr>
            <a:r>
              <a:rPr lang="en-US" altLang="en-US" sz="2800" kern="1200" dirty="0">
                <a:solidFill>
                  <a:prstClr val="black"/>
                </a:solidFill>
                <a:latin typeface="Calibri" panose="020F0502020204030204"/>
              </a:rPr>
              <a:t>During which of these visits should medical transition planning occur?</a:t>
            </a:r>
          </a:p>
          <a:p>
            <a:pPr marL="228600" lvl="0" indent="-228600" fontAlgn="auto">
              <a:lnSpc>
                <a:spcPct val="90000"/>
              </a:lnSpc>
              <a:spcBef>
                <a:spcPts val="1000"/>
              </a:spcBef>
              <a:spcAft>
                <a:spcPts val="0"/>
              </a:spcAft>
              <a:buClrTx/>
              <a:buFont typeface="Arial" panose="020B0604020202020204" pitchFamily="34" charset="0"/>
              <a:buChar char="•"/>
            </a:pPr>
            <a:r>
              <a:rPr lang="en-US" altLang="en-US" sz="2800" kern="1200" dirty="0">
                <a:solidFill>
                  <a:prstClr val="black"/>
                </a:solidFill>
                <a:latin typeface="Calibri" panose="020F0502020204030204"/>
              </a:rPr>
              <a:t>What is the patient’s role in the transition process?</a:t>
            </a:r>
          </a:p>
          <a:p>
            <a:pPr marL="228600" lvl="0" indent="-228600" fontAlgn="auto">
              <a:lnSpc>
                <a:spcPct val="90000"/>
              </a:lnSpc>
              <a:spcBef>
                <a:spcPts val="1000"/>
              </a:spcBef>
              <a:spcAft>
                <a:spcPts val="0"/>
              </a:spcAft>
              <a:buClrTx/>
              <a:buFont typeface="Arial" panose="020B0604020202020204" pitchFamily="34" charset="0"/>
              <a:buChar char="•"/>
            </a:pPr>
            <a:r>
              <a:rPr lang="en-US" altLang="en-US" sz="2800" kern="1200" dirty="0">
                <a:solidFill>
                  <a:prstClr val="black"/>
                </a:solidFill>
                <a:latin typeface="Calibri" panose="020F0502020204030204"/>
              </a:rPr>
              <a:t>What are the specific tasks of the physician?</a:t>
            </a:r>
          </a:p>
          <a:p>
            <a:pPr marL="228600" lvl="0" indent="-228600" fontAlgn="auto">
              <a:lnSpc>
                <a:spcPct val="90000"/>
              </a:lnSpc>
              <a:spcBef>
                <a:spcPts val="1000"/>
              </a:spcBef>
              <a:spcAft>
                <a:spcPts val="0"/>
              </a:spcAft>
              <a:buClrTx/>
              <a:buFont typeface="Arial" panose="020B0604020202020204" pitchFamily="34" charset="0"/>
              <a:buChar char="•"/>
            </a:pPr>
            <a:r>
              <a:rPr lang="en-US" altLang="en-US" sz="2800" kern="1200" dirty="0">
                <a:solidFill>
                  <a:prstClr val="black"/>
                </a:solidFill>
                <a:latin typeface="Calibri" panose="020F0502020204030204"/>
              </a:rPr>
              <a:t>Are there specific task/role for the parent/guardian?</a:t>
            </a:r>
          </a:p>
          <a:p>
            <a:pPr marL="228600" lvl="0" indent="-228600" fontAlgn="auto">
              <a:lnSpc>
                <a:spcPct val="90000"/>
              </a:lnSpc>
              <a:spcBef>
                <a:spcPts val="1000"/>
              </a:spcBef>
              <a:spcAft>
                <a:spcPts val="0"/>
              </a:spcAft>
              <a:buClrTx/>
              <a:buFont typeface="Arial" panose="020B0604020202020204" pitchFamily="34" charset="0"/>
              <a:buChar char="•"/>
            </a:pPr>
            <a:r>
              <a:rPr lang="en-US" altLang="en-US" sz="2800" kern="1200" dirty="0">
                <a:solidFill>
                  <a:prstClr val="black"/>
                </a:solidFill>
                <a:latin typeface="Calibri" panose="020F0502020204030204"/>
              </a:rPr>
              <a:t>Are there unique issues that must be considered in the healthcare transition process of YSHCN?</a:t>
            </a:r>
          </a:p>
          <a:p>
            <a:endParaRPr lang="en-US" dirty="0"/>
          </a:p>
        </p:txBody>
      </p:sp>
    </p:spTree>
    <p:extLst>
      <p:ext uri="{BB962C8B-B14F-4D97-AF65-F5344CB8AC3E}">
        <p14:creationId xmlns:p14="http://schemas.microsoft.com/office/powerpoint/2010/main" val="209771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Core Elements</a:t>
            </a:r>
          </a:p>
        </p:txBody>
      </p:sp>
      <p:sp>
        <p:nvSpPr>
          <p:cNvPr id="3" name="Content Placeholder 2"/>
          <p:cNvSpPr>
            <a:spLocks noGrp="1"/>
          </p:cNvSpPr>
          <p:nvPr>
            <p:ph idx="1"/>
          </p:nvPr>
        </p:nvSpPr>
        <p:spPr/>
        <p:txBody>
          <a:bodyPr/>
          <a:lstStyle/>
          <a:p>
            <a:pPr marL="457200" indent="-457200">
              <a:buFont typeface="+mj-lt"/>
              <a:buAutoNum type="arabicPeriod"/>
            </a:pPr>
            <a:r>
              <a:rPr lang="en-US" dirty="0"/>
              <a:t>Transition Policy</a:t>
            </a:r>
          </a:p>
          <a:p>
            <a:pPr marL="457200" indent="-457200">
              <a:buFont typeface="+mj-lt"/>
              <a:buAutoNum type="arabicPeriod"/>
            </a:pPr>
            <a:r>
              <a:rPr lang="en-US" dirty="0"/>
              <a:t>Transition Tracking and Monitoring</a:t>
            </a:r>
          </a:p>
          <a:p>
            <a:pPr marL="457200" indent="-457200">
              <a:buFont typeface="+mj-lt"/>
              <a:buAutoNum type="arabicPeriod"/>
            </a:pPr>
            <a:r>
              <a:rPr lang="en-US" dirty="0"/>
              <a:t>Transition Readiness</a:t>
            </a:r>
          </a:p>
          <a:p>
            <a:pPr marL="457200" indent="-457200">
              <a:buFont typeface="+mj-lt"/>
              <a:buAutoNum type="arabicPeriod"/>
            </a:pPr>
            <a:r>
              <a:rPr lang="en-US" dirty="0"/>
              <a:t>Transition Planning</a:t>
            </a:r>
          </a:p>
          <a:p>
            <a:pPr marL="457200" indent="-457200">
              <a:buFont typeface="+mj-lt"/>
              <a:buAutoNum type="arabicPeriod"/>
            </a:pPr>
            <a:r>
              <a:rPr lang="en-US" dirty="0"/>
              <a:t>Transfer of Care</a:t>
            </a:r>
          </a:p>
          <a:p>
            <a:pPr marL="457200" indent="-457200">
              <a:buFont typeface="+mj-lt"/>
              <a:buAutoNum type="arabicPeriod"/>
            </a:pPr>
            <a:r>
              <a:rPr lang="en-US" dirty="0"/>
              <a:t>Transfer Completion</a:t>
            </a:r>
          </a:p>
        </p:txBody>
      </p:sp>
    </p:spTree>
    <p:extLst>
      <p:ext uri="{BB962C8B-B14F-4D97-AF65-F5344CB8AC3E}">
        <p14:creationId xmlns:p14="http://schemas.microsoft.com/office/powerpoint/2010/main" val="7410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Transition Policy – The first element</a:t>
            </a:r>
          </a:p>
        </p:txBody>
      </p:sp>
      <p:sp>
        <p:nvSpPr>
          <p:cNvPr id="3" name="Content Placeholder 2"/>
          <p:cNvSpPr>
            <a:spLocks noGrp="1"/>
          </p:cNvSpPr>
          <p:nvPr>
            <p:ph idx="1"/>
          </p:nvPr>
        </p:nvSpPr>
        <p:spPr/>
        <p:txBody>
          <a:bodyPr>
            <a:normAutofit/>
          </a:bodyPr>
          <a:lstStyle/>
          <a:p>
            <a:r>
              <a:rPr lang="en-US" dirty="0">
                <a:solidFill>
                  <a:schemeClr val="tx1"/>
                </a:solidFill>
              </a:rPr>
              <a:t>A clear and concise document that articulates how your organization will address the need for transition services </a:t>
            </a:r>
          </a:p>
          <a:p>
            <a:r>
              <a:rPr lang="en-US" dirty="0">
                <a:solidFill>
                  <a:schemeClr val="tx1"/>
                </a:solidFill>
              </a:rPr>
              <a:t>The policy must include the purpose, goals, activities, procedures, and responsible parties</a:t>
            </a:r>
          </a:p>
          <a:p>
            <a:r>
              <a:rPr lang="en-US" dirty="0">
                <a:solidFill>
                  <a:schemeClr val="tx2"/>
                </a:solidFill>
              </a:rPr>
              <a:t>It provides the foundation for your transition efforts, and allows staff and the public to understand the purpose and value of your transition activities</a:t>
            </a:r>
          </a:p>
          <a:p>
            <a:pPr marL="0" indent="0">
              <a:buNone/>
            </a:pPr>
            <a:endParaRPr lang="en-US" dirty="0">
              <a:solidFill>
                <a:srgbClr val="FF0000"/>
              </a:solidFill>
            </a:endParaRPr>
          </a:p>
          <a:p>
            <a:pPr lvl="1"/>
            <a:endParaRPr lang="en-US" dirty="0"/>
          </a:p>
        </p:txBody>
      </p:sp>
    </p:spTree>
    <p:extLst>
      <p:ext uri="{BB962C8B-B14F-4D97-AF65-F5344CB8AC3E}">
        <p14:creationId xmlns:p14="http://schemas.microsoft.com/office/powerpoint/2010/main" val="236163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Policy</a:t>
            </a:r>
          </a:p>
        </p:txBody>
      </p:sp>
      <p:sp>
        <p:nvSpPr>
          <p:cNvPr id="3" name="Content Placeholder 2"/>
          <p:cNvSpPr>
            <a:spLocks noGrp="1"/>
          </p:cNvSpPr>
          <p:nvPr>
            <p:ph idx="1"/>
          </p:nvPr>
        </p:nvSpPr>
        <p:spPr/>
        <p:txBody>
          <a:bodyPr/>
          <a:lstStyle/>
          <a:p>
            <a:r>
              <a:rPr lang="en-US" dirty="0"/>
              <a:t>We have included a sample transition policy in your electronic handouts and on our website</a:t>
            </a:r>
          </a:p>
          <a:p>
            <a:r>
              <a:rPr lang="en-US" dirty="0"/>
              <a:t>The sample policy is meant to serve as a starting point</a:t>
            </a:r>
          </a:p>
          <a:p>
            <a:pPr lvl="1"/>
            <a:r>
              <a:rPr lang="en-US" dirty="0"/>
              <a:t>Your policies may contain additional activities and detail</a:t>
            </a:r>
          </a:p>
          <a:p>
            <a:pPr lvl="1"/>
            <a:r>
              <a:rPr lang="en-US" dirty="0"/>
              <a:t>You may adapt our sample policy to suit your needs</a:t>
            </a:r>
          </a:p>
          <a:p>
            <a:pPr lvl="1"/>
            <a:r>
              <a:rPr lang="en-US" dirty="0"/>
              <a:t>Your existing transition policy may be sufficient</a:t>
            </a:r>
          </a:p>
        </p:txBody>
      </p:sp>
    </p:spTree>
    <p:extLst>
      <p:ext uri="{BB962C8B-B14F-4D97-AF65-F5344CB8AC3E}">
        <p14:creationId xmlns:p14="http://schemas.microsoft.com/office/powerpoint/2010/main" val="19214572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E015D92125FF4EB74E522543994971" ma:contentTypeVersion="0" ma:contentTypeDescription="Create a new document." ma:contentTypeScope="" ma:versionID="9898a58f4634e618af94fe760b488644">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DAA63F-2207-438D-AFEA-E11D140644E9}"/>
</file>

<file path=customXml/itemProps2.xml><?xml version="1.0" encoding="utf-8"?>
<ds:datastoreItem xmlns:ds="http://schemas.openxmlformats.org/officeDocument/2006/customXml" ds:itemID="{CACA5CBF-84EB-4E06-B7D8-DA4747A6F504}"/>
</file>

<file path=customXml/itemProps3.xml><?xml version="1.0" encoding="utf-8"?>
<ds:datastoreItem xmlns:ds="http://schemas.openxmlformats.org/officeDocument/2006/customXml" ds:itemID="{926FCF20-DE2B-42C5-AB3B-C84E9951FD53}"/>
</file>

<file path=docProps/app.xml><?xml version="1.0" encoding="utf-8"?>
<Properties xmlns="http://schemas.openxmlformats.org/officeDocument/2006/extended-properties" xmlns:vt="http://schemas.openxmlformats.org/officeDocument/2006/docPropsVTypes">
  <Template>Organic</Template>
  <TotalTime>26748</TotalTime>
  <Words>4690</Words>
  <Application>Microsoft Office PowerPoint</Application>
  <PresentationFormat>Widescreen</PresentationFormat>
  <Paragraphs>544</Paragraphs>
  <Slides>68</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68</vt:i4>
      </vt:variant>
    </vt:vector>
  </HeadingPairs>
  <TitlesOfParts>
    <vt:vector size="76" baseType="lpstr">
      <vt:lpstr>MS PGothic</vt:lpstr>
      <vt:lpstr>Arial</vt:lpstr>
      <vt:lpstr>Calibri</vt:lpstr>
      <vt:lpstr>Garamond</vt:lpstr>
      <vt:lpstr>Times New Roman</vt:lpstr>
      <vt:lpstr>Wingdings</vt:lpstr>
      <vt:lpstr>Organic</vt:lpstr>
      <vt:lpstr>12_Default Design</vt:lpstr>
      <vt:lpstr>Transitioning from Youth to Adulthood</vt:lpstr>
      <vt:lpstr>Why Transition?</vt:lpstr>
      <vt:lpstr>I Am Determined</vt:lpstr>
      <vt:lpstr>Why else should we focus on transition?</vt:lpstr>
      <vt:lpstr>Importance of knowing your disability</vt:lpstr>
      <vt:lpstr>What is “transition”?</vt:lpstr>
      <vt:lpstr>Six Core Elements</vt:lpstr>
      <vt:lpstr>Transition Policy – The first element</vt:lpstr>
      <vt:lpstr>Transition Policy</vt:lpstr>
      <vt:lpstr>Tracking and Monitoring – The second element</vt:lpstr>
      <vt:lpstr>Tracking and Monitoring</vt:lpstr>
      <vt:lpstr>Transition Readiness – The third element</vt:lpstr>
      <vt:lpstr>Transition Readiness</vt:lpstr>
      <vt:lpstr>Transition Planning – The fourth element</vt:lpstr>
      <vt:lpstr>Transition Planning</vt:lpstr>
      <vt:lpstr>Transfer of Care – The fifth element</vt:lpstr>
      <vt:lpstr>Transfer of Care</vt:lpstr>
      <vt:lpstr>Transfer Completion – The sixth element</vt:lpstr>
      <vt:lpstr>Transfer Completion</vt:lpstr>
      <vt:lpstr>What do we expect?</vt:lpstr>
      <vt:lpstr>What we don’t expect</vt:lpstr>
      <vt:lpstr>Expectation vs. Reality</vt:lpstr>
      <vt:lpstr>But what if…</vt:lpstr>
      <vt:lpstr>Honesty: always the best policy  </vt:lpstr>
      <vt:lpstr>Readiness Assessment </vt:lpstr>
      <vt:lpstr>Transition Planning</vt:lpstr>
      <vt:lpstr>Areas of Transition</vt:lpstr>
      <vt:lpstr>Legal Aspects of Transition</vt:lpstr>
      <vt:lpstr>Independent Living</vt:lpstr>
      <vt:lpstr>Supported Decision Making</vt:lpstr>
      <vt:lpstr>Education and Career Planning</vt:lpstr>
      <vt:lpstr>Supported Employment</vt:lpstr>
      <vt:lpstr>Access to Age-Appropriate Care</vt:lpstr>
      <vt:lpstr>Community Mental Health</vt:lpstr>
      <vt:lpstr>Private Duty Nursing</vt:lpstr>
      <vt:lpstr>Can we bill this as care coordination or case management?</vt:lpstr>
      <vt:lpstr>Exercise</vt:lpstr>
      <vt:lpstr>Exercise </vt:lpstr>
      <vt:lpstr>Exercise</vt:lpstr>
      <vt:lpstr>Exercise</vt:lpstr>
      <vt:lpstr>Is it transition?</vt:lpstr>
      <vt:lpstr>What we can do today</vt:lpstr>
      <vt:lpstr>What will we do “tomorrow”?</vt:lpstr>
      <vt:lpstr>PowerPoint Presentation</vt:lpstr>
      <vt:lpstr>What next?</vt:lpstr>
      <vt:lpstr>Accessing Resources</vt:lpstr>
      <vt:lpstr>Contact Information</vt:lpstr>
      <vt:lpstr>Objectives</vt:lpstr>
      <vt:lpstr>Today’s patients</vt:lpstr>
      <vt:lpstr>Healthcare Transition</vt:lpstr>
      <vt:lpstr>Background</vt:lpstr>
      <vt:lpstr>Failed HCT of Youth with Special Health Care Needs</vt:lpstr>
      <vt:lpstr>HFHS Primary Care Data</vt:lpstr>
      <vt:lpstr>Background: AAP/ACP/AAFP Clinical Report on Health Care Transition*</vt:lpstr>
      <vt:lpstr>Six Core Elements of Health Care Transition: QI Model</vt:lpstr>
      <vt:lpstr>Six Core Elements to Health Care Transition</vt:lpstr>
      <vt:lpstr> HFHS HCT QI Initiative Goals</vt:lpstr>
      <vt:lpstr>Henry Ford Health System Health Care Transition Quality Improvement (QI) Initiative</vt:lpstr>
      <vt:lpstr>HFHS HCT QI Initiative</vt:lpstr>
      <vt:lpstr>HFHS HCT QI Initiative</vt:lpstr>
      <vt:lpstr>PowerPoint Presentation</vt:lpstr>
      <vt:lpstr>Meet and Greet Pilot </vt:lpstr>
      <vt:lpstr>Meet &amp; Greet Pilot- Lessons Learned</vt:lpstr>
      <vt:lpstr>Starting a Healthcare Transition Improvement Process</vt:lpstr>
      <vt:lpstr>Additional Tips for Success</vt:lpstr>
      <vt:lpstr>Additional Tips for Success</vt:lpstr>
      <vt:lpstr>Today’s patients</vt:lpstr>
      <vt:lpstr>Healthcare Transition</vt:lpstr>
    </vt:vector>
  </TitlesOfParts>
  <Company>State of Michigan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Planning</dc:title>
  <dc:creator>Spagnuolo, Anthony (DCH)</dc:creator>
  <cp:lastModifiedBy>Wilson, Anita L. (DHHS)</cp:lastModifiedBy>
  <cp:revision>125</cp:revision>
  <cp:lastPrinted>2017-04-18T11:39:32Z</cp:lastPrinted>
  <dcterms:created xsi:type="dcterms:W3CDTF">2017-04-11T16:24:54Z</dcterms:created>
  <dcterms:modified xsi:type="dcterms:W3CDTF">2017-05-31T18:39:17Z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0x01010049E015D92125FF4EB74E522543994971</vt:lpwstr>
  </property>
</Properties>
</file>