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aveSubsetFonts="1" autoCompressPictures="0">
  <p:sldMasterIdLst>
    <p:sldMasterId id="2147483648" r:id="rId4"/>
  </p:sldMasterIdLst>
  <p:notesMasterIdLst>
    <p:notesMasterId r:id="rId37"/>
  </p:notesMasterIdLst>
  <p:handoutMasterIdLst>
    <p:handoutMasterId r:id="rId38"/>
  </p:handoutMasterIdLst>
  <p:sldIdLst>
    <p:sldId id="257" r:id="rId5"/>
    <p:sldId id="277" r:id="rId6"/>
    <p:sldId id="258" r:id="rId7"/>
    <p:sldId id="270" r:id="rId8"/>
    <p:sldId id="272" r:id="rId9"/>
    <p:sldId id="273" r:id="rId10"/>
    <p:sldId id="274" r:id="rId11"/>
    <p:sldId id="275" r:id="rId12"/>
    <p:sldId id="276" r:id="rId13"/>
    <p:sldId id="259" r:id="rId14"/>
    <p:sldId id="278" r:id="rId15"/>
    <p:sldId id="262" r:id="rId16"/>
    <p:sldId id="279" r:id="rId17"/>
    <p:sldId id="280" r:id="rId18"/>
    <p:sldId id="282" r:id="rId19"/>
    <p:sldId id="281" r:id="rId20"/>
    <p:sldId id="283" r:id="rId21"/>
    <p:sldId id="264" r:id="rId22"/>
    <p:sldId id="284" r:id="rId23"/>
    <p:sldId id="293" r:id="rId24"/>
    <p:sldId id="286" r:id="rId25"/>
    <p:sldId id="287" r:id="rId26"/>
    <p:sldId id="288" r:id="rId27"/>
    <p:sldId id="291" r:id="rId28"/>
    <p:sldId id="294" r:id="rId29"/>
    <p:sldId id="295" r:id="rId30"/>
    <p:sldId id="297" r:id="rId31"/>
    <p:sldId id="298" r:id="rId32"/>
    <p:sldId id="292" r:id="rId33"/>
    <p:sldId id="266" r:id="rId34"/>
    <p:sldId id="268" r:id="rId35"/>
    <p:sldId id="267" r:id="rId36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inimized">
    <p:restoredLeft sz="0" autoAdjust="0"/>
    <p:restoredTop sz="0" autoAdjust="0"/>
  </p:normalViewPr>
  <p:slideViewPr>
    <p:cSldViewPr snapToGrid="0">
      <p:cViewPr>
        <p:scale>
          <a:sx n="104" d="100"/>
          <a:sy n="104" d="100"/>
        </p:scale>
        <p:origin x="-1698" y="14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88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nnon Novara" userId="2577e63a-86ad-43b4-8706-4ba55af06860" providerId="ADAL" clId="{A5927DF6-E257-40FE-8E91-5C4A23D31574}"/>
    <pc:docChg chg="custSel delSld modSld">
      <pc:chgData name="Shannon Novara" userId="2577e63a-86ad-43b4-8706-4ba55af06860" providerId="ADAL" clId="{A5927DF6-E257-40FE-8E91-5C4A23D31574}" dt="2019-07-17T18:15:47.751" v="72" actId="6549"/>
      <pc:docMkLst>
        <pc:docMk/>
      </pc:docMkLst>
      <pc:sldChg chg="modNotesTx">
        <pc:chgData name="Shannon Novara" userId="2577e63a-86ad-43b4-8706-4ba55af06860" providerId="ADAL" clId="{A5927DF6-E257-40FE-8E91-5C4A23D31574}" dt="2019-07-17T18:12:12.610" v="2" actId="6549"/>
        <pc:sldMkLst>
          <pc:docMk/>
          <pc:sldMk cId="2881524197" sldId="258"/>
        </pc:sldMkLst>
      </pc:sldChg>
      <pc:sldChg chg="modNotesTx">
        <pc:chgData name="Shannon Novara" userId="2577e63a-86ad-43b4-8706-4ba55af06860" providerId="ADAL" clId="{A5927DF6-E257-40FE-8E91-5C4A23D31574}" dt="2019-07-17T18:12:40.479" v="9" actId="6549"/>
        <pc:sldMkLst>
          <pc:docMk/>
          <pc:sldMk cId="2185525582" sldId="259"/>
        </pc:sldMkLst>
      </pc:sldChg>
      <pc:sldChg chg="modNotesTx">
        <pc:chgData name="Shannon Novara" userId="2577e63a-86ad-43b4-8706-4ba55af06860" providerId="ADAL" clId="{A5927DF6-E257-40FE-8E91-5C4A23D31574}" dt="2019-07-17T18:12:45.953" v="11" actId="6549"/>
        <pc:sldMkLst>
          <pc:docMk/>
          <pc:sldMk cId="1992888968" sldId="262"/>
        </pc:sldMkLst>
      </pc:sldChg>
      <pc:sldChg chg="modNotesTx">
        <pc:chgData name="Shannon Novara" userId="2577e63a-86ad-43b4-8706-4ba55af06860" providerId="ADAL" clId="{A5927DF6-E257-40FE-8E91-5C4A23D31574}" dt="2019-07-17T18:13:03.776" v="17" actId="6549"/>
        <pc:sldMkLst>
          <pc:docMk/>
          <pc:sldMk cId="1193210737" sldId="264"/>
        </pc:sldMkLst>
      </pc:sldChg>
      <pc:sldChg chg="modSp modNotesTx">
        <pc:chgData name="Shannon Novara" userId="2577e63a-86ad-43b4-8706-4ba55af06860" providerId="ADAL" clId="{A5927DF6-E257-40FE-8E91-5C4A23D31574}" dt="2019-07-17T18:15:36.001" v="68" actId="6549"/>
        <pc:sldMkLst>
          <pc:docMk/>
          <pc:sldMk cId="527757742" sldId="266"/>
        </pc:sldMkLst>
        <pc:spChg chg="mod">
          <ac:chgData name="Shannon Novara" userId="2577e63a-86ad-43b4-8706-4ba55af06860" providerId="ADAL" clId="{A5927DF6-E257-40FE-8E91-5C4A23D31574}" dt="2019-07-17T18:15:32.418" v="67" actId="20577"/>
          <ac:spMkLst>
            <pc:docMk/>
            <pc:sldMk cId="527757742" sldId="266"/>
            <ac:spMk id="2" creationId="{00000000-0000-0000-0000-000000000000}"/>
          </ac:spMkLst>
        </pc:spChg>
      </pc:sldChg>
      <pc:sldChg chg="modSp modNotesTx">
        <pc:chgData name="Shannon Novara" userId="2577e63a-86ad-43b4-8706-4ba55af06860" providerId="ADAL" clId="{A5927DF6-E257-40FE-8E91-5C4A23D31574}" dt="2019-07-17T18:15:47.751" v="72" actId="6549"/>
        <pc:sldMkLst>
          <pc:docMk/>
          <pc:sldMk cId="1426769004" sldId="268"/>
        </pc:sldMkLst>
        <pc:spChg chg="mod">
          <ac:chgData name="Shannon Novara" userId="2577e63a-86ad-43b4-8706-4ba55af06860" providerId="ADAL" clId="{A5927DF6-E257-40FE-8E91-5C4A23D31574}" dt="2019-07-17T18:15:47.751" v="72" actId="6549"/>
          <ac:spMkLst>
            <pc:docMk/>
            <pc:sldMk cId="1426769004" sldId="268"/>
            <ac:spMk id="3" creationId="{00000000-0000-0000-0000-000000000000}"/>
          </ac:spMkLst>
        </pc:spChg>
        <pc:spChg chg="mod">
          <ac:chgData name="Shannon Novara" userId="2577e63a-86ad-43b4-8706-4ba55af06860" providerId="ADAL" clId="{A5927DF6-E257-40FE-8E91-5C4A23D31574}" dt="2019-07-17T18:15:41.008" v="70" actId="20577"/>
          <ac:spMkLst>
            <pc:docMk/>
            <pc:sldMk cId="1426769004" sldId="268"/>
            <ac:spMk id="4" creationId="{00000000-0000-0000-0000-000000000000}"/>
          </ac:spMkLst>
        </pc:spChg>
      </pc:sldChg>
      <pc:sldChg chg="modNotesTx">
        <pc:chgData name="Shannon Novara" userId="2577e63a-86ad-43b4-8706-4ba55af06860" providerId="ADAL" clId="{A5927DF6-E257-40FE-8E91-5C4A23D31574}" dt="2019-07-17T18:12:18.945" v="3" actId="6549"/>
        <pc:sldMkLst>
          <pc:docMk/>
          <pc:sldMk cId="1791785735" sldId="270"/>
        </pc:sldMkLst>
      </pc:sldChg>
      <pc:sldChg chg="modNotesTx">
        <pc:chgData name="Shannon Novara" userId="2577e63a-86ad-43b4-8706-4ba55af06860" providerId="ADAL" clId="{A5927DF6-E257-40FE-8E91-5C4A23D31574}" dt="2019-07-17T18:12:23.996" v="4" actId="6549"/>
        <pc:sldMkLst>
          <pc:docMk/>
          <pc:sldMk cId="1746060050" sldId="272"/>
        </pc:sldMkLst>
      </pc:sldChg>
      <pc:sldChg chg="modNotesTx">
        <pc:chgData name="Shannon Novara" userId="2577e63a-86ad-43b4-8706-4ba55af06860" providerId="ADAL" clId="{A5927DF6-E257-40FE-8E91-5C4A23D31574}" dt="2019-07-17T18:12:28.464" v="5" actId="6549"/>
        <pc:sldMkLst>
          <pc:docMk/>
          <pc:sldMk cId="1994603892" sldId="273"/>
        </pc:sldMkLst>
      </pc:sldChg>
      <pc:sldChg chg="modNotesTx">
        <pc:chgData name="Shannon Novara" userId="2577e63a-86ad-43b4-8706-4ba55af06860" providerId="ADAL" clId="{A5927DF6-E257-40FE-8E91-5C4A23D31574}" dt="2019-07-17T18:12:33.182" v="6" actId="6549"/>
        <pc:sldMkLst>
          <pc:docMk/>
          <pc:sldMk cId="2021149241" sldId="274"/>
        </pc:sldMkLst>
      </pc:sldChg>
      <pc:sldChg chg="modNotesTx">
        <pc:chgData name="Shannon Novara" userId="2577e63a-86ad-43b4-8706-4ba55af06860" providerId="ADAL" clId="{A5927DF6-E257-40FE-8E91-5C4A23D31574}" dt="2019-07-17T18:12:36.054" v="7" actId="6549"/>
        <pc:sldMkLst>
          <pc:docMk/>
          <pc:sldMk cId="152629594" sldId="275"/>
        </pc:sldMkLst>
      </pc:sldChg>
      <pc:sldChg chg="modNotesTx">
        <pc:chgData name="Shannon Novara" userId="2577e63a-86ad-43b4-8706-4ba55af06860" providerId="ADAL" clId="{A5927DF6-E257-40FE-8E91-5C4A23D31574}" dt="2019-07-17T18:12:38.104" v="8" actId="6549"/>
        <pc:sldMkLst>
          <pc:docMk/>
          <pc:sldMk cId="1921654502" sldId="276"/>
        </pc:sldMkLst>
      </pc:sldChg>
      <pc:sldChg chg="modNotesTx">
        <pc:chgData name="Shannon Novara" userId="2577e63a-86ad-43b4-8706-4ba55af06860" providerId="ADAL" clId="{A5927DF6-E257-40FE-8E91-5C4A23D31574}" dt="2019-07-17T18:12:09.432" v="1" actId="6549"/>
        <pc:sldMkLst>
          <pc:docMk/>
          <pc:sldMk cId="1435002434" sldId="277"/>
        </pc:sldMkLst>
      </pc:sldChg>
      <pc:sldChg chg="modNotesTx">
        <pc:chgData name="Shannon Novara" userId="2577e63a-86ad-43b4-8706-4ba55af06860" providerId="ADAL" clId="{A5927DF6-E257-40FE-8E91-5C4A23D31574}" dt="2019-07-17T18:12:42.571" v="10" actId="6549"/>
        <pc:sldMkLst>
          <pc:docMk/>
          <pc:sldMk cId="1399374225" sldId="278"/>
        </pc:sldMkLst>
      </pc:sldChg>
      <pc:sldChg chg="modNotesTx">
        <pc:chgData name="Shannon Novara" userId="2577e63a-86ad-43b4-8706-4ba55af06860" providerId="ADAL" clId="{A5927DF6-E257-40FE-8E91-5C4A23D31574}" dt="2019-07-17T18:12:48.668" v="12" actId="6549"/>
        <pc:sldMkLst>
          <pc:docMk/>
          <pc:sldMk cId="181673362" sldId="279"/>
        </pc:sldMkLst>
      </pc:sldChg>
      <pc:sldChg chg="modNotesTx">
        <pc:chgData name="Shannon Novara" userId="2577e63a-86ad-43b4-8706-4ba55af06860" providerId="ADAL" clId="{A5927DF6-E257-40FE-8E91-5C4A23D31574}" dt="2019-07-17T18:12:51.213" v="13" actId="6549"/>
        <pc:sldMkLst>
          <pc:docMk/>
          <pc:sldMk cId="250714575" sldId="280"/>
        </pc:sldMkLst>
      </pc:sldChg>
      <pc:sldChg chg="modNotesTx">
        <pc:chgData name="Shannon Novara" userId="2577e63a-86ad-43b4-8706-4ba55af06860" providerId="ADAL" clId="{A5927DF6-E257-40FE-8E91-5C4A23D31574}" dt="2019-07-17T18:12:57.822" v="15" actId="6549"/>
        <pc:sldMkLst>
          <pc:docMk/>
          <pc:sldMk cId="1477991579" sldId="281"/>
        </pc:sldMkLst>
      </pc:sldChg>
      <pc:sldChg chg="modNotesTx">
        <pc:chgData name="Shannon Novara" userId="2577e63a-86ad-43b4-8706-4ba55af06860" providerId="ADAL" clId="{A5927DF6-E257-40FE-8E91-5C4A23D31574}" dt="2019-07-17T18:12:54.639" v="14" actId="6549"/>
        <pc:sldMkLst>
          <pc:docMk/>
          <pc:sldMk cId="1608850337" sldId="282"/>
        </pc:sldMkLst>
      </pc:sldChg>
      <pc:sldChg chg="modNotesTx">
        <pc:chgData name="Shannon Novara" userId="2577e63a-86ad-43b4-8706-4ba55af06860" providerId="ADAL" clId="{A5927DF6-E257-40FE-8E91-5C4A23D31574}" dt="2019-07-17T18:13:01.608" v="16" actId="6549"/>
        <pc:sldMkLst>
          <pc:docMk/>
          <pc:sldMk cId="1576251550" sldId="283"/>
        </pc:sldMkLst>
      </pc:sldChg>
      <pc:sldChg chg="modNotesTx">
        <pc:chgData name="Shannon Novara" userId="2577e63a-86ad-43b4-8706-4ba55af06860" providerId="ADAL" clId="{A5927DF6-E257-40FE-8E91-5C4A23D31574}" dt="2019-07-17T18:13:07.929" v="18" actId="6549"/>
        <pc:sldMkLst>
          <pc:docMk/>
          <pc:sldMk cId="74247260" sldId="284"/>
        </pc:sldMkLst>
      </pc:sldChg>
      <pc:sldChg chg="modNotesTx">
        <pc:chgData name="Shannon Novara" userId="2577e63a-86ad-43b4-8706-4ba55af06860" providerId="ADAL" clId="{A5927DF6-E257-40FE-8E91-5C4A23D31574}" dt="2019-07-17T18:13:16.750" v="20" actId="6549"/>
        <pc:sldMkLst>
          <pc:docMk/>
          <pc:sldMk cId="1930981607" sldId="286"/>
        </pc:sldMkLst>
      </pc:sldChg>
      <pc:sldChg chg="modNotesTx">
        <pc:chgData name="Shannon Novara" userId="2577e63a-86ad-43b4-8706-4ba55af06860" providerId="ADAL" clId="{A5927DF6-E257-40FE-8E91-5C4A23D31574}" dt="2019-07-17T18:13:25.603" v="21" actId="6549"/>
        <pc:sldMkLst>
          <pc:docMk/>
          <pc:sldMk cId="939171660" sldId="287"/>
        </pc:sldMkLst>
      </pc:sldChg>
      <pc:sldChg chg="modSp modNotesTx">
        <pc:chgData name="Shannon Novara" userId="2577e63a-86ad-43b4-8706-4ba55af06860" providerId="ADAL" clId="{A5927DF6-E257-40FE-8E91-5C4A23D31574}" dt="2019-07-17T18:13:36.632" v="23" actId="27636"/>
        <pc:sldMkLst>
          <pc:docMk/>
          <pc:sldMk cId="204438197" sldId="288"/>
        </pc:sldMkLst>
        <pc:spChg chg="mod">
          <ac:chgData name="Shannon Novara" userId="2577e63a-86ad-43b4-8706-4ba55af06860" providerId="ADAL" clId="{A5927DF6-E257-40FE-8E91-5C4A23D31574}" dt="2019-07-17T18:13:36.632" v="23" actId="27636"/>
          <ac:spMkLst>
            <pc:docMk/>
            <pc:sldMk cId="204438197" sldId="288"/>
            <ac:spMk id="3" creationId="{00000000-0000-0000-0000-000000000000}"/>
          </ac:spMkLst>
        </pc:spChg>
      </pc:sldChg>
      <pc:sldChg chg="del">
        <pc:chgData name="Shannon Novara" userId="2577e63a-86ad-43b4-8706-4ba55af06860" providerId="ADAL" clId="{A5927DF6-E257-40FE-8E91-5C4A23D31574}" dt="2019-07-17T18:13:44.809" v="24" actId="2696"/>
        <pc:sldMkLst>
          <pc:docMk/>
          <pc:sldMk cId="2096384211" sldId="289"/>
        </pc:sldMkLst>
      </pc:sldChg>
      <pc:sldChg chg="modSp modNotesTx">
        <pc:chgData name="Shannon Novara" userId="2577e63a-86ad-43b4-8706-4ba55af06860" providerId="ADAL" clId="{A5927DF6-E257-40FE-8E91-5C4A23D31574}" dt="2019-07-17T18:14:47.308" v="52" actId="6549"/>
        <pc:sldMkLst>
          <pc:docMk/>
          <pc:sldMk cId="876594138" sldId="291"/>
        </pc:sldMkLst>
        <pc:spChg chg="mod">
          <ac:chgData name="Shannon Novara" userId="2577e63a-86ad-43b4-8706-4ba55af06860" providerId="ADAL" clId="{A5927DF6-E257-40FE-8E91-5C4A23D31574}" dt="2019-07-17T18:14:37.620" v="49" actId="20577"/>
          <ac:spMkLst>
            <pc:docMk/>
            <pc:sldMk cId="876594138" sldId="291"/>
            <ac:spMk id="3" creationId="{00000000-0000-0000-0000-000000000000}"/>
          </ac:spMkLst>
        </pc:spChg>
      </pc:sldChg>
      <pc:sldChg chg="modSp modNotesTx">
        <pc:chgData name="Shannon Novara" userId="2577e63a-86ad-43b4-8706-4ba55af06860" providerId="ADAL" clId="{A5927DF6-E257-40FE-8E91-5C4A23D31574}" dt="2019-07-17T18:15:27.055" v="65" actId="6549"/>
        <pc:sldMkLst>
          <pc:docMk/>
          <pc:sldMk cId="783108012" sldId="292"/>
        </pc:sldMkLst>
        <pc:spChg chg="mod">
          <ac:chgData name="Shannon Novara" userId="2577e63a-86ad-43b4-8706-4ba55af06860" providerId="ADAL" clId="{A5927DF6-E257-40FE-8E91-5C4A23D31574}" dt="2019-07-17T18:15:24.093" v="64" actId="20577"/>
          <ac:spMkLst>
            <pc:docMk/>
            <pc:sldMk cId="783108012" sldId="292"/>
            <ac:spMk id="3" creationId="{00000000-0000-0000-0000-000000000000}"/>
          </ac:spMkLst>
        </pc:spChg>
      </pc:sldChg>
      <pc:sldChg chg="modNotesTx">
        <pc:chgData name="Shannon Novara" userId="2577e63a-86ad-43b4-8706-4ba55af06860" providerId="ADAL" clId="{A5927DF6-E257-40FE-8E91-5C4A23D31574}" dt="2019-07-17T18:13:13.683" v="19" actId="6549"/>
        <pc:sldMkLst>
          <pc:docMk/>
          <pc:sldMk cId="1339664472" sldId="293"/>
        </pc:sldMkLst>
      </pc:sldChg>
      <pc:sldChg chg="modSp modNotesTx">
        <pc:chgData name="Shannon Novara" userId="2577e63a-86ad-43b4-8706-4ba55af06860" providerId="ADAL" clId="{A5927DF6-E257-40FE-8E91-5C4A23D31574}" dt="2019-07-17T18:14:51.056" v="53" actId="6549"/>
        <pc:sldMkLst>
          <pc:docMk/>
          <pc:sldMk cId="1769461354" sldId="294"/>
        </pc:sldMkLst>
        <pc:spChg chg="mod">
          <ac:chgData name="Shannon Novara" userId="2577e63a-86ad-43b4-8706-4ba55af06860" providerId="ADAL" clId="{A5927DF6-E257-40FE-8E91-5C4A23D31574}" dt="2019-07-17T18:14:42.917" v="51" actId="20577"/>
          <ac:spMkLst>
            <pc:docMk/>
            <pc:sldMk cId="1769461354" sldId="294"/>
            <ac:spMk id="3" creationId="{00000000-0000-0000-0000-000000000000}"/>
          </ac:spMkLst>
        </pc:spChg>
      </pc:sldChg>
      <pc:sldChg chg="modSp modNotesTx">
        <pc:chgData name="Shannon Novara" userId="2577e63a-86ad-43b4-8706-4ba55af06860" providerId="ADAL" clId="{A5927DF6-E257-40FE-8E91-5C4A23D31574}" dt="2019-07-17T18:14:57.885" v="56" actId="20577"/>
        <pc:sldMkLst>
          <pc:docMk/>
          <pc:sldMk cId="854796280" sldId="295"/>
        </pc:sldMkLst>
        <pc:spChg chg="mod">
          <ac:chgData name="Shannon Novara" userId="2577e63a-86ad-43b4-8706-4ba55af06860" providerId="ADAL" clId="{A5927DF6-E257-40FE-8E91-5C4A23D31574}" dt="2019-07-17T18:14:57.885" v="56" actId="20577"/>
          <ac:spMkLst>
            <pc:docMk/>
            <pc:sldMk cId="854796280" sldId="295"/>
            <ac:spMk id="4" creationId="{00000000-0000-0000-0000-000000000000}"/>
          </ac:spMkLst>
        </pc:spChg>
      </pc:sldChg>
      <pc:sldChg chg="modSp modNotesTx">
        <pc:chgData name="Shannon Novara" userId="2577e63a-86ad-43b4-8706-4ba55af06860" providerId="ADAL" clId="{A5927DF6-E257-40FE-8E91-5C4A23D31574}" dt="2019-07-17T18:15:10.871" v="59" actId="6549"/>
        <pc:sldMkLst>
          <pc:docMk/>
          <pc:sldMk cId="304867476" sldId="297"/>
        </pc:sldMkLst>
        <pc:spChg chg="mod">
          <ac:chgData name="Shannon Novara" userId="2577e63a-86ad-43b4-8706-4ba55af06860" providerId="ADAL" clId="{A5927DF6-E257-40FE-8E91-5C4A23D31574}" dt="2019-07-17T18:15:07.905" v="58" actId="20577"/>
          <ac:spMkLst>
            <pc:docMk/>
            <pc:sldMk cId="304867476" sldId="297"/>
            <ac:spMk id="5" creationId="{00000000-0000-0000-0000-000000000000}"/>
          </ac:spMkLst>
        </pc:spChg>
      </pc:sldChg>
      <pc:sldChg chg="modSp modNotesTx">
        <pc:chgData name="Shannon Novara" userId="2577e63a-86ad-43b4-8706-4ba55af06860" providerId="ADAL" clId="{A5927DF6-E257-40FE-8E91-5C4A23D31574}" dt="2019-07-17T18:15:19.418" v="62" actId="6549"/>
        <pc:sldMkLst>
          <pc:docMk/>
          <pc:sldMk cId="607440938" sldId="298"/>
        </pc:sldMkLst>
        <pc:spChg chg="mod">
          <ac:chgData name="Shannon Novara" userId="2577e63a-86ad-43b4-8706-4ba55af06860" providerId="ADAL" clId="{A5927DF6-E257-40FE-8E91-5C4A23D31574}" dt="2019-07-17T18:15:16.068" v="61" actId="20577"/>
          <ac:spMkLst>
            <pc:docMk/>
            <pc:sldMk cId="607440938" sldId="298"/>
            <ac:spMk id="3" creationId="{00000000-0000-0000-0000-000000000000}"/>
          </ac:spMkLst>
        </pc:spChg>
      </pc:sldChg>
      <pc:sldChg chg="del">
        <pc:chgData name="Shannon Novara" userId="2577e63a-86ad-43b4-8706-4ba55af06860" providerId="ADAL" clId="{A5927DF6-E257-40FE-8E91-5C4A23D31574}" dt="2019-07-17T18:13:46.929" v="25" actId="2696"/>
        <pc:sldMkLst>
          <pc:docMk/>
          <pc:sldMk cId="1013359452" sldId="300"/>
        </pc:sldMkLst>
      </pc:sldChg>
      <pc:sldChg chg="del">
        <pc:chgData name="Shannon Novara" userId="2577e63a-86ad-43b4-8706-4ba55af06860" providerId="ADAL" clId="{A5927DF6-E257-40FE-8E91-5C4A23D31574}" dt="2019-07-17T18:13:47.799" v="26" actId="2696"/>
        <pc:sldMkLst>
          <pc:docMk/>
          <pc:sldMk cId="742329854" sldId="301"/>
        </pc:sldMkLst>
      </pc:sldChg>
      <pc:sldChg chg="del">
        <pc:chgData name="Shannon Novara" userId="2577e63a-86ad-43b4-8706-4ba55af06860" providerId="ADAL" clId="{A5927DF6-E257-40FE-8E91-5C4A23D31574}" dt="2019-07-17T18:13:49.952" v="27" actId="2696"/>
        <pc:sldMkLst>
          <pc:docMk/>
          <pc:sldMk cId="1605350755" sldId="302"/>
        </pc:sldMkLst>
      </pc:sldChg>
      <pc:sldChg chg="del">
        <pc:chgData name="Shannon Novara" userId="2577e63a-86ad-43b4-8706-4ba55af06860" providerId="ADAL" clId="{A5927DF6-E257-40FE-8E91-5C4A23D31574}" dt="2019-07-17T18:13:51.138" v="28" actId="2696"/>
        <pc:sldMkLst>
          <pc:docMk/>
          <pc:sldMk cId="145598377" sldId="303"/>
        </pc:sldMkLst>
      </pc:sldChg>
      <pc:sldChg chg="del">
        <pc:chgData name="Shannon Novara" userId="2577e63a-86ad-43b4-8706-4ba55af06860" providerId="ADAL" clId="{A5927DF6-E257-40FE-8E91-5C4A23D31574}" dt="2019-07-17T18:13:52.338" v="29" actId="2696"/>
        <pc:sldMkLst>
          <pc:docMk/>
          <pc:sldMk cId="1088048306" sldId="304"/>
        </pc:sldMkLst>
      </pc:sldChg>
      <pc:sldChg chg="del">
        <pc:chgData name="Shannon Novara" userId="2577e63a-86ad-43b4-8706-4ba55af06860" providerId="ADAL" clId="{A5927DF6-E257-40FE-8E91-5C4A23D31574}" dt="2019-07-17T18:13:53.057" v="30" actId="2696"/>
        <pc:sldMkLst>
          <pc:docMk/>
          <pc:sldMk cId="1211522045" sldId="305"/>
        </pc:sldMkLst>
      </pc:sldChg>
      <pc:sldChg chg="del">
        <pc:chgData name="Shannon Novara" userId="2577e63a-86ad-43b4-8706-4ba55af06860" providerId="ADAL" clId="{A5927DF6-E257-40FE-8E91-5C4A23D31574}" dt="2019-07-17T18:13:53.727" v="31" actId="2696"/>
        <pc:sldMkLst>
          <pc:docMk/>
          <pc:sldMk cId="2101509806" sldId="306"/>
        </pc:sldMkLst>
      </pc:sldChg>
      <pc:sldChg chg="del">
        <pc:chgData name="Shannon Novara" userId="2577e63a-86ad-43b4-8706-4ba55af06860" providerId="ADAL" clId="{A5927DF6-E257-40FE-8E91-5C4A23D31574}" dt="2019-07-17T18:13:54.464" v="32" actId="2696"/>
        <pc:sldMkLst>
          <pc:docMk/>
          <pc:sldMk cId="1583132849" sldId="307"/>
        </pc:sldMkLst>
      </pc:sldChg>
      <pc:sldChg chg="del">
        <pc:chgData name="Shannon Novara" userId="2577e63a-86ad-43b4-8706-4ba55af06860" providerId="ADAL" clId="{A5927DF6-E257-40FE-8E91-5C4A23D31574}" dt="2019-07-17T18:13:55.355" v="33" actId="2696"/>
        <pc:sldMkLst>
          <pc:docMk/>
          <pc:sldMk cId="99205412" sldId="308"/>
        </pc:sldMkLst>
      </pc:sldChg>
      <pc:sldChg chg="del">
        <pc:chgData name="Shannon Novara" userId="2577e63a-86ad-43b4-8706-4ba55af06860" providerId="ADAL" clId="{A5927DF6-E257-40FE-8E91-5C4A23D31574}" dt="2019-07-17T18:13:56.260" v="35" actId="2696"/>
        <pc:sldMkLst>
          <pc:docMk/>
          <pc:sldMk cId="67946507" sldId="309"/>
        </pc:sldMkLst>
      </pc:sldChg>
      <pc:sldChg chg="del">
        <pc:chgData name="Shannon Novara" userId="2577e63a-86ad-43b4-8706-4ba55af06860" providerId="ADAL" clId="{A5927DF6-E257-40FE-8E91-5C4A23D31574}" dt="2019-07-17T18:13:57.024" v="36" actId="2696"/>
        <pc:sldMkLst>
          <pc:docMk/>
          <pc:sldMk cId="1869405294" sldId="310"/>
        </pc:sldMkLst>
      </pc:sldChg>
      <pc:sldChg chg="del">
        <pc:chgData name="Shannon Novara" userId="2577e63a-86ad-43b4-8706-4ba55af06860" providerId="ADAL" clId="{A5927DF6-E257-40FE-8E91-5C4A23D31574}" dt="2019-07-17T18:13:57.663" v="37" actId="2696"/>
        <pc:sldMkLst>
          <pc:docMk/>
          <pc:sldMk cId="1391180580" sldId="311"/>
        </pc:sldMkLst>
      </pc:sldChg>
      <pc:sldChg chg="del">
        <pc:chgData name="Shannon Novara" userId="2577e63a-86ad-43b4-8706-4ba55af06860" providerId="ADAL" clId="{A5927DF6-E257-40FE-8E91-5C4A23D31574}" dt="2019-07-17T18:13:58.324" v="38" actId="2696"/>
        <pc:sldMkLst>
          <pc:docMk/>
          <pc:sldMk cId="1524613499" sldId="312"/>
        </pc:sldMkLst>
      </pc:sldChg>
      <pc:sldChg chg="del">
        <pc:chgData name="Shannon Novara" userId="2577e63a-86ad-43b4-8706-4ba55af06860" providerId="ADAL" clId="{A5927DF6-E257-40FE-8E91-5C4A23D31574}" dt="2019-07-17T18:13:59.025" v="39" actId="2696"/>
        <pc:sldMkLst>
          <pc:docMk/>
          <pc:sldMk cId="946077385" sldId="313"/>
        </pc:sldMkLst>
      </pc:sldChg>
      <pc:sldChg chg="del">
        <pc:chgData name="Shannon Novara" userId="2577e63a-86ad-43b4-8706-4ba55af06860" providerId="ADAL" clId="{A5927DF6-E257-40FE-8E91-5C4A23D31574}" dt="2019-07-17T18:13:59.611" v="40" actId="2696"/>
        <pc:sldMkLst>
          <pc:docMk/>
          <pc:sldMk cId="4143479843" sldId="314"/>
        </pc:sldMkLst>
      </pc:sldChg>
      <pc:sldChg chg="del">
        <pc:chgData name="Shannon Novara" userId="2577e63a-86ad-43b4-8706-4ba55af06860" providerId="ADAL" clId="{A5927DF6-E257-40FE-8E91-5C4A23D31574}" dt="2019-07-17T18:14:00.163" v="41" actId="2696"/>
        <pc:sldMkLst>
          <pc:docMk/>
          <pc:sldMk cId="1363526044" sldId="315"/>
        </pc:sldMkLst>
      </pc:sldChg>
      <pc:sldChg chg="del">
        <pc:chgData name="Shannon Novara" userId="2577e63a-86ad-43b4-8706-4ba55af06860" providerId="ADAL" clId="{A5927DF6-E257-40FE-8E91-5C4A23D31574}" dt="2019-07-17T18:14:01.889" v="42" actId="2696"/>
        <pc:sldMkLst>
          <pc:docMk/>
          <pc:sldMk cId="2463993955" sldId="316"/>
        </pc:sldMkLst>
      </pc:sldChg>
      <pc:sldChg chg="del">
        <pc:chgData name="Shannon Novara" userId="2577e63a-86ad-43b4-8706-4ba55af06860" providerId="ADAL" clId="{A5927DF6-E257-40FE-8E91-5C4A23D31574}" dt="2019-07-17T18:14:02.655" v="43" actId="2696"/>
        <pc:sldMkLst>
          <pc:docMk/>
          <pc:sldMk cId="1299455381" sldId="317"/>
        </pc:sldMkLst>
      </pc:sldChg>
      <pc:sldChg chg="del">
        <pc:chgData name="Shannon Novara" userId="2577e63a-86ad-43b4-8706-4ba55af06860" providerId="ADAL" clId="{A5927DF6-E257-40FE-8E91-5C4A23D31574}" dt="2019-07-17T18:14:03.291" v="44" actId="2696"/>
        <pc:sldMkLst>
          <pc:docMk/>
          <pc:sldMk cId="334719659" sldId="318"/>
        </pc:sldMkLst>
      </pc:sldChg>
      <pc:sldChg chg="del">
        <pc:chgData name="Shannon Novara" userId="2577e63a-86ad-43b4-8706-4ba55af06860" providerId="ADAL" clId="{A5927DF6-E257-40FE-8E91-5C4A23D31574}" dt="2019-07-17T18:14:04.082" v="45" actId="2696"/>
        <pc:sldMkLst>
          <pc:docMk/>
          <pc:sldMk cId="315429919" sldId="319"/>
        </pc:sldMkLst>
      </pc:sldChg>
      <pc:sldChg chg="del">
        <pc:chgData name="Shannon Novara" userId="2577e63a-86ad-43b4-8706-4ba55af06860" providerId="ADAL" clId="{A5927DF6-E257-40FE-8E91-5C4A23D31574}" dt="2019-07-17T18:14:04.798" v="46" actId="2696"/>
        <pc:sldMkLst>
          <pc:docMk/>
          <pc:sldMk cId="1324469739" sldId="320"/>
        </pc:sldMkLst>
      </pc:sldChg>
      <pc:sldChg chg="del">
        <pc:chgData name="Shannon Novara" userId="2577e63a-86ad-43b4-8706-4ba55af06860" providerId="ADAL" clId="{A5927DF6-E257-40FE-8E91-5C4A23D31574}" dt="2019-07-17T18:14:05.647" v="47" actId="2696"/>
        <pc:sldMkLst>
          <pc:docMk/>
          <pc:sldMk cId="869275419" sldId="321"/>
        </pc:sldMkLst>
      </pc:sldChg>
      <pc:sldMasterChg chg="delSldLayout">
        <pc:chgData name="Shannon Novara" userId="2577e63a-86ad-43b4-8706-4ba55af06860" providerId="ADAL" clId="{A5927DF6-E257-40FE-8E91-5C4A23D31574}" dt="2019-07-17T18:13:55.355" v="34" actId="2696"/>
        <pc:sldMasterMkLst>
          <pc:docMk/>
          <pc:sldMasterMk cId="0" sldId="2147483648"/>
        </pc:sldMasterMkLst>
        <pc:sldLayoutChg chg="del">
          <pc:chgData name="Shannon Novara" userId="2577e63a-86ad-43b4-8706-4ba55af06860" providerId="ADAL" clId="{A5927DF6-E257-40FE-8E91-5C4A23D31574}" dt="2019-07-17T18:13:55.355" v="34" actId="2696"/>
          <pc:sldLayoutMkLst>
            <pc:docMk/>
            <pc:sldMasterMk cId="0" sldId="2147483648"/>
            <pc:sldLayoutMk cId="958176895" sldId="2147483665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Washtenaw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Verbally Abused As Child</c:v>
                </c:pt>
                <c:pt idx="1">
                  <c:v>Lived with someone with substance abuse</c:v>
                </c:pt>
                <c:pt idx="2">
                  <c:v>Parents were separated
divorced</c:v>
                </c:pt>
                <c:pt idx="3">
                  <c:v>Ever physically abused as a child</c:v>
                </c:pt>
                <c:pt idx="4">
                  <c:v>Adults in HH physically violent to one another</c:v>
                </c:pt>
                <c:pt idx="5">
                  <c:v>Lived with someone with mental illness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 formatCode="0">
                  <c:v>49</c:v>
                </c:pt>
                <c:pt idx="1">
                  <c:v>33</c:v>
                </c:pt>
                <c:pt idx="2">
                  <c:v>24</c:v>
                </c:pt>
                <c:pt idx="3">
                  <c:v>32</c:v>
                </c:pt>
                <c:pt idx="4">
                  <c:v>16</c:v>
                </c:pt>
                <c:pt idx="5">
                  <c:v>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DD3-463D-A9E2-CB67AE948DB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Michigan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Verbally Abused As Child</c:v>
                </c:pt>
                <c:pt idx="1">
                  <c:v>Lived with someone with substance abuse</c:v>
                </c:pt>
                <c:pt idx="2">
                  <c:v>Parents were separated
divorced</c:v>
                </c:pt>
                <c:pt idx="3">
                  <c:v>Ever physically abused as a child</c:v>
                </c:pt>
                <c:pt idx="4">
                  <c:v>Adults in HH physically violent to one another</c:v>
                </c:pt>
                <c:pt idx="5">
                  <c:v>Lived with someone with mental illness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35</c:v>
                </c:pt>
                <c:pt idx="1">
                  <c:v>27</c:v>
                </c:pt>
                <c:pt idx="2">
                  <c:v>27</c:v>
                </c:pt>
                <c:pt idx="3">
                  <c:v>17</c:v>
                </c:pt>
                <c:pt idx="4">
                  <c:v>16</c:v>
                </c:pt>
                <c:pt idx="5">
                  <c:v>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DD3-463D-A9E2-CB67AE948D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9189760"/>
        <c:axId val="129191296"/>
      </c:barChart>
      <c:catAx>
        <c:axId val="1291897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rnd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191296"/>
        <c:crosses val="autoZero"/>
        <c:auto val="1"/>
        <c:lblAlgn val="ctr"/>
        <c:lblOffset val="100"/>
        <c:noMultiLvlLbl val="0"/>
      </c:catAx>
      <c:valAx>
        <c:axId val="129191296"/>
        <c:scaling>
          <c:orientation val="minMax"/>
          <c:max val="50"/>
          <c:min val="0"/>
        </c:scaling>
        <c:delete val="0"/>
        <c:axPos val="l"/>
        <c:majorGridlines>
          <c:spPr>
            <a:ln w="9525" cap="rnd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Percent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" sourceLinked="1"/>
        <c:majorTickMark val="out"/>
        <c:minorTickMark val="none"/>
        <c:tickLblPos val="nextTo"/>
        <c:spPr>
          <a:noFill/>
          <a:ln w="9525" cap="rnd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189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rnd" cmpd="sng" algn="ctr">
      <a:noFill/>
      <a:prstDash val="solid"/>
    </a:ln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2D750D-9531-4132-8BEC-653576C3A9A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214C0170-7411-402F-93F7-365769B3B2C6}">
      <dgm:prSet phldrT="[Text]"/>
      <dgm:spPr/>
      <dgm:t>
        <a:bodyPr/>
        <a:lstStyle/>
        <a:p>
          <a:r>
            <a:rPr lang="en-US" b="1" dirty="0"/>
            <a:t>What’s wrong with you?</a:t>
          </a:r>
        </a:p>
      </dgm:t>
    </dgm:pt>
    <dgm:pt modelId="{60E0844F-7605-4D0F-ABA0-6FC66A381237}" type="parTrans" cxnId="{0601363B-759A-438D-94EC-9940C55E9AF3}">
      <dgm:prSet/>
      <dgm:spPr/>
      <dgm:t>
        <a:bodyPr/>
        <a:lstStyle/>
        <a:p>
          <a:endParaRPr lang="en-US"/>
        </a:p>
      </dgm:t>
    </dgm:pt>
    <dgm:pt modelId="{45BC7DB5-9C13-42D1-91AF-6963F35EA15D}" type="sibTrans" cxnId="{0601363B-759A-438D-94EC-9940C55E9AF3}">
      <dgm:prSet/>
      <dgm:spPr/>
      <dgm:t>
        <a:bodyPr/>
        <a:lstStyle/>
        <a:p>
          <a:endParaRPr lang="en-US" dirty="0"/>
        </a:p>
      </dgm:t>
    </dgm:pt>
    <dgm:pt modelId="{3232DA8C-F088-45D5-B87C-B5344E543BA0}">
      <dgm:prSet phldrT="[Text]"/>
      <dgm:spPr/>
      <dgm:t>
        <a:bodyPr/>
        <a:lstStyle/>
        <a:p>
          <a:r>
            <a:rPr lang="en-US" b="1" dirty="0"/>
            <a:t>What happened to you?</a:t>
          </a:r>
        </a:p>
      </dgm:t>
    </dgm:pt>
    <dgm:pt modelId="{C2A9747A-276A-4634-AEA9-87D43A679A50}" type="parTrans" cxnId="{BF612A7B-EAE3-4D63-8CD5-98AAC1E29ED7}">
      <dgm:prSet/>
      <dgm:spPr/>
      <dgm:t>
        <a:bodyPr/>
        <a:lstStyle/>
        <a:p>
          <a:endParaRPr lang="en-US"/>
        </a:p>
      </dgm:t>
    </dgm:pt>
    <dgm:pt modelId="{27D40844-6FDF-44BF-9612-669E40CF9B59}" type="sibTrans" cxnId="{BF612A7B-EAE3-4D63-8CD5-98AAC1E29ED7}">
      <dgm:prSet/>
      <dgm:spPr/>
      <dgm:t>
        <a:bodyPr/>
        <a:lstStyle/>
        <a:p>
          <a:endParaRPr lang="en-US"/>
        </a:p>
      </dgm:t>
    </dgm:pt>
    <dgm:pt modelId="{187DC419-6626-4E50-A24E-06BA36190486}" type="pres">
      <dgm:prSet presAssocID="{3D2D750D-9531-4132-8BEC-653576C3A9A7}" presName="Name0" presStyleCnt="0">
        <dgm:presLayoutVars>
          <dgm:dir/>
          <dgm:resizeHandles val="exact"/>
        </dgm:presLayoutVars>
      </dgm:prSet>
      <dgm:spPr/>
    </dgm:pt>
    <dgm:pt modelId="{B560B496-A489-440F-AB90-A5769D3A174D}" type="pres">
      <dgm:prSet presAssocID="{214C0170-7411-402F-93F7-365769B3B2C6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69DCC6-63B2-4D61-B884-DA6ED4174025}" type="pres">
      <dgm:prSet presAssocID="{45BC7DB5-9C13-42D1-91AF-6963F35EA15D}" presName="sibTrans" presStyleLbl="sibTrans2D1" presStyleIdx="0" presStyleCnt="1"/>
      <dgm:spPr/>
      <dgm:t>
        <a:bodyPr/>
        <a:lstStyle/>
        <a:p>
          <a:endParaRPr lang="en-US"/>
        </a:p>
      </dgm:t>
    </dgm:pt>
    <dgm:pt modelId="{1A6F57B3-00E2-4314-A6A4-5E965E032D72}" type="pres">
      <dgm:prSet presAssocID="{45BC7DB5-9C13-42D1-91AF-6963F35EA15D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FC2238C8-3016-43C1-A79D-2B8DACD1E301}" type="pres">
      <dgm:prSet presAssocID="{3232DA8C-F088-45D5-B87C-B5344E543BA0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07CE385-1290-40F3-8220-BE344D8A85E2}" type="presOf" srcId="{45BC7DB5-9C13-42D1-91AF-6963F35EA15D}" destId="{1A6F57B3-00E2-4314-A6A4-5E965E032D72}" srcOrd="1" destOrd="0" presId="urn:microsoft.com/office/officeart/2005/8/layout/process1"/>
    <dgm:cxn modelId="{C414E9E2-D71F-4178-93D0-175F3BDF806D}" type="presOf" srcId="{3D2D750D-9531-4132-8BEC-653576C3A9A7}" destId="{187DC419-6626-4E50-A24E-06BA36190486}" srcOrd="0" destOrd="0" presId="urn:microsoft.com/office/officeart/2005/8/layout/process1"/>
    <dgm:cxn modelId="{2BFD40FE-6927-48F1-99E0-2595B87B5120}" type="presOf" srcId="{214C0170-7411-402F-93F7-365769B3B2C6}" destId="{B560B496-A489-440F-AB90-A5769D3A174D}" srcOrd="0" destOrd="0" presId="urn:microsoft.com/office/officeart/2005/8/layout/process1"/>
    <dgm:cxn modelId="{0601363B-759A-438D-94EC-9940C55E9AF3}" srcId="{3D2D750D-9531-4132-8BEC-653576C3A9A7}" destId="{214C0170-7411-402F-93F7-365769B3B2C6}" srcOrd="0" destOrd="0" parTransId="{60E0844F-7605-4D0F-ABA0-6FC66A381237}" sibTransId="{45BC7DB5-9C13-42D1-91AF-6963F35EA15D}"/>
    <dgm:cxn modelId="{BF612A7B-EAE3-4D63-8CD5-98AAC1E29ED7}" srcId="{3D2D750D-9531-4132-8BEC-653576C3A9A7}" destId="{3232DA8C-F088-45D5-B87C-B5344E543BA0}" srcOrd="1" destOrd="0" parTransId="{C2A9747A-276A-4634-AEA9-87D43A679A50}" sibTransId="{27D40844-6FDF-44BF-9612-669E40CF9B59}"/>
    <dgm:cxn modelId="{30A6EDA8-1CAA-4BAF-A671-984D7CD0CFAC}" type="presOf" srcId="{3232DA8C-F088-45D5-B87C-B5344E543BA0}" destId="{FC2238C8-3016-43C1-A79D-2B8DACD1E301}" srcOrd="0" destOrd="0" presId="urn:microsoft.com/office/officeart/2005/8/layout/process1"/>
    <dgm:cxn modelId="{32FB8355-9946-48C8-BB5E-7A027E7B8213}" type="presOf" srcId="{45BC7DB5-9C13-42D1-91AF-6963F35EA15D}" destId="{9969DCC6-63B2-4D61-B884-DA6ED4174025}" srcOrd="0" destOrd="0" presId="urn:microsoft.com/office/officeart/2005/8/layout/process1"/>
    <dgm:cxn modelId="{0614F171-B373-4366-9905-B8D58642B765}" type="presParOf" srcId="{187DC419-6626-4E50-A24E-06BA36190486}" destId="{B560B496-A489-440F-AB90-A5769D3A174D}" srcOrd="0" destOrd="0" presId="urn:microsoft.com/office/officeart/2005/8/layout/process1"/>
    <dgm:cxn modelId="{2E15AAE1-7AD7-479B-A6C7-21E5DF6B1AB1}" type="presParOf" srcId="{187DC419-6626-4E50-A24E-06BA36190486}" destId="{9969DCC6-63B2-4D61-B884-DA6ED4174025}" srcOrd="1" destOrd="0" presId="urn:microsoft.com/office/officeart/2005/8/layout/process1"/>
    <dgm:cxn modelId="{985EA256-5910-464E-B930-98AED2889080}" type="presParOf" srcId="{9969DCC6-63B2-4D61-B884-DA6ED4174025}" destId="{1A6F57B3-00E2-4314-A6A4-5E965E032D72}" srcOrd="0" destOrd="0" presId="urn:microsoft.com/office/officeart/2005/8/layout/process1"/>
    <dgm:cxn modelId="{C6FCE481-9E06-41EE-BD96-6E5DB5C3AD63}" type="presParOf" srcId="{187DC419-6626-4E50-A24E-06BA36190486}" destId="{FC2238C8-3016-43C1-A79D-2B8DACD1E301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FA2971-3D62-EC45-BFEA-28C7880A0923}" type="datetimeFigureOut">
              <a:rPr lang="en-US" smtClean="0"/>
              <a:t>7/23/2019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DD163-D594-264E-B82D-2A500701B8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65810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FF0AFCD-984B-4CC0-A588-237883E17737}" type="datetimeFigureOut">
              <a:rPr lang="en-US" smtClean="0"/>
              <a:t>7/23/2019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F27DCFD-94DD-42F9-9EAE-C5C1250FD0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96194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3128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5684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1085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456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6042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2878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7034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7760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3505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1516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32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584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6814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9427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3354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5462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8456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4037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2735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31398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9507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877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608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1426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14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4634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5508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7686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6761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4769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430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0E8D8-71F9-410F-935B-2C1A4ED3DA6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0E8D8-71F9-410F-935B-2C1A4ED3DA6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18082" y="3326250"/>
            <a:ext cx="9101129" cy="706964"/>
          </a:xfrm>
        </p:spPr>
        <p:txBody>
          <a:bodyPr/>
          <a:lstStyle>
            <a:lvl1pPr algn="ctr">
              <a:defRPr sz="40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0E8D8-71F9-410F-935B-2C1A4ED3DA6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 userDrawn="1"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246" y="5029200"/>
            <a:ext cx="1293966" cy="13716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F70E8D8-71F9-410F-935B-2C1A4ED3DA6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6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 userDrawn="1"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140" y="5032032"/>
            <a:ext cx="1293966" cy="13716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59506" y="632079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0E8D8-71F9-410F-935B-2C1A4ED3DA6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3" r:id="rId2"/>
    <p:sldLayoutId id="2147483654" r:id="rId3"/>
    <p:sldLayoutId id="2147483664" r:id="rId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shtenawisd.org/HandleWithCare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shtenawisd.org/HandleWithCare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snovara@washtenawisd.org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hheaviland@washtenawisd.org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snovara@washtenawisd.org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hheaviland@washtenawisd.org" TargetMode="Externa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13" Type="http://schemas.openxmlformats.org/officeDocument/2006/relationships/image" Target="../media/image19.jpg"/><Relationship Id="rId3" Type="http://schemas.openxmlformats.org/officeDocument/2006/relationships/image" Target="../media/image9.png"/><Relationship Id="rId7" Type="http://schemas.openxmlformats.org/officeDocument/2006/relationships/image" Target="../media/image13.jpg"/><Relationship Id="rId12" Type="http://schemas.openxmlformats.org/officeDocument/2006/relationships/image" Target="../media/image18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gif"/><Relationship Id="rId5" Type="http://schemas.openxmlformats.org/officeDocument/2006/relationships/image" Target="../media/image11.jpg"/><Relationship Id="rId10" Type="http://schemas.openxmlformats.org/officeDocument/2006/relationships/image" Target="../media/image16.jpg"/><Relationship Id="rId4" Type="http://schemas.openxmlformats.org/officeDocument/2006/relationships/image" Target="../media/image10.jp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470" y="3459415"/>
            <a:ext cx="8761413" cy="706964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Washtenaw Handle with Care: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Training for School Champions</a:t>
            </a: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3206187" y="4953000"/>
            <a:ext cx="5879939" cy="220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Wingdings 3" charset="2"/>
              <a:buNone/>
            </a:pPr>
            <a:r>
              <a:rPr lang="en-US" sz="2000" dirty="0">
                <a:solidFill>
                  <a:schemeClr val="tx1"/>
                </a:solidFill>
              </a:rPr>
              <a:t>January 18,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68419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Handle with Care?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185525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92D050"/>
                </a:solidFill>
              </a:rPr>
              <a:t>Handle with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First piloted in Charleston, WV in 2013</a:t>
            </a:r>
          </a:p>
          <a:p>
            <a:r>
              <a:rPr lang="en-US" sz="2000" dirty="0"/>
              <a:t>Now in place throughout West Virginia, as well as Jackson and Eaton Counties in Michigan</a:t>
            </a:r>
          </a:p>
          <a:p>
            <a:r>
              <a:rPr lang="en-US" sz="2000" b="1" dirty="0"/>
              <a:t>Bridges the communication gap between schools and law enforcement so that children who are exposed to potentially traumatic events receive appropriate interventions </a:t>
            </a:r>
          </a:p>
          <a:p>
            <a:r>
              <a:rPr lang="en-US" sz="2000" dirty="0"/>
              <a:t>Interventions that will help give them the best chance of succeeding in school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399374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92D050"/>
                </a:solidFill>
              </a:rPr>
              <a:t>How does HWC work?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499"/>
            <a:ext cx="8761412" cy="3617191"/>
          </a:xfrm>
        </p:spPr>
        <p:txBody>
          <a:bodyPr>
            <a:normAutofit lnSpcReduction="10000"/>
          </a:bodyPr>
          <a:lstStyle/>
          <a:p>
            <a:pPr>
              <a:buFont typeface="+mj-lt"/>
              <a:buAutoNum type="arabicPeriod"/>
            </a:pPr>
            <a:r>
              <a:rPr lang="en-US" sz="2400" b="1" dirty="0"/>
              <a:t>Law enforcement identifies children at the scene of an incident </a:t>
            </a:r>
            <a:r>
              <a:rPr lang="en-US" sz="2400" dirty="0"/>
              <a:t>and asks for their name and the name of their school.</a:t>
            </a:r>
          </a:p>
          <a:p>
            <a:pPr>
              <a:buFont typeface="+mj-lt"/>
              <a:buAutoNum type="arabicPeriod"/>
            </a:pPr>
            <a:r>
              <a:rPr lang="en-US" sz="2400" dirty="0"/>
              <a:t>The </a:t>
            </a:r>
            <a:r>
              <a:rPr lang="en-US" sz="2400" b="1" dirty="0"/>
              <a:t>school district is notified </a:t>
            </a:r>
            <a:r>
              <a:rPr lang="en-US" sz="2400" dirty="0"/>
              <a:t>before school starts the next day.</a:t>
            </a:r>
          </a:p>
          <a:p>
            <a:pPr>
              <a:buFont typeface="+mj-lt"/>
              <a:buAutoNum type="arabicPeriod"/>
            </a:pPr>
            <a:r>
              <a:rPr lang="en-US" sz="2400" dirty="0"/>
              <a:t>School staff </a:t>
            </a:r>
            <a:r>
              <a:rPr lang="en-US" sz="2400" b="1" dirty="0"/>
              <a:t>handle the child with care </a:t>
            </a:r>
            <a:r>
              <a:rPr lang="en-US" sz="2400" dirty="0"/>
              <a:t>and respond to him or her in a trauma sensitive way.</a:t>
            </a:r>
          </a:p>
          <a:p>
            <a:pPr>
              <a:buFont typeface="+mj-lt"/>
              <a:buAutoNum type="arabicPeriod"/>
            </a:pPr>
            <a:r>
              <a:rPr lang="en-US" sz="2400" i="1" dirty="0"/>
              <a:t>If needed</a:t>
            </a:r>
            <a:r>
              <a:rPr lang="en-US" sz="2400" dirty="0"/>
              <a:t>, </a:t>
            </a:r>
            <a:r>
              <a:rPr lang="en-US" sz="2400" b="1" dirty="0"/>
              <a:t>child is referred to CMH </a:t>
            </a:r>
            <a:r>
              <a:rPr lang="en-US" sz="2400" dirty="0"/>
              <a:t>for additional support.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992888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92D050"/>
                </a:solidFill>
              </a:rPr>
              <a:t>Notification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b="1" dirty="0"/>
              <a:t>Law enforcement identifies children at the scene of an incident and asks for their name and the name of their school. </a:t>
            </a:r>
          </a:p>
          <a:p>
            <a:pPr lvl="1" fontAlgn="base"/>
            <a:r>
              <a:rPr lang="en-US" b="1" dirty="0"/>
              <a:t>Incidents that would initiate a Handle with Care notice could include: </a:t>
            </a:r>
            <a:r>
              <a:rPr lang="en-US" dirty="0"/>
              <a:t>domestic violence, traffic accident with injuries, drug overdose, natural death, shooting, arrest of a loved one, child abuse or neglect, robbery, home invasion, house fire, a mental health breakdown of a household member, a search warrant or SWAT activity, to name just a few examples.</a:t>
            </a:r>
          </a:p>
          <a:p>
            <a:pPr lvl="1" fontAlgn="base"/>
            <a:r>
              <a:rPr lang="en-US" b="1" dirty="0"/>
              <a:t>It’s important to point out that not all of these incidents are violent or involve a crime. Please avoid making assumptions about why your student has received a Handle with Care notice.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816733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92D050"/>
                </a:solidFill>
              </a:rPr>
              <a:t>Notification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b="1" dirty="0"/>
              <a:t>The school district is notified before school starts the next day.</a:t>
            </a:r>
          </a:p>
          <a:p>
            <a:pPr lvl="1" fontAlgn="base"/>
            <a:r>
              <a:rPr lang="en-US" b="1" dirty="0">
                <a:solidFill>
                  <a:schemeClr val="tx1"/>
                </a:solidFill>
              </a:rPr>
              <a:t>Law enforcement will use a web portal to email a simple notice to the designated individuals at each school district </a:t>
            </a:r>
            <a:r>
              <a:rPr lang="en-US" dirty="0">
                <a:solidFill>
                  <a:schemeClr val="tx1"/>
                </a:solidFill>
              </a:rPr>
              <a:t>to alert the school that the child was involved in a police incident the previous day and may have academic or behavioral difficulties in the coming days.</a:t>
            </a:r>
          </a:p>
          <a:p>
            <a:pPr lvl="1" fontAlgn="base"/>
            <a:r>
              <a:rPr lang="en-US" b="1" dirty="0">
                <a:solidFill>
                  <a:schemeClr val="tx1"/>
                </a:solidFill>
              </a:rPr>
              <a:t>The school district will forward the email to the child’s school building champion.</a:t>
            </a:r>
          </a:p>
          <a:p>
            <a:pPr lvl="1" fontAlgn="base"/>
            <a:r>
              <a:rPr lang="en-US" dirty="0">
                <a:solidFill>
                  <a:schemeClr val="tx1"/>
                </a:solidFill>
              </a:rPr>
              <a:t>The school building </a:t>
            </a:r>
            <a:r>
              <a:rPr lang="en-US" b="1" dirty="0">
                <a:solidFill>
                  <a:schemeClr val="tx1"/>
                </a:solidFill>
              </a:rPr>
              <a:t>champion will deliver a Handle with Care notice to the child’s teacher(s)</a:t>
            </a:r>
            <a:r>
              <a:rPr lang="en-US" dirty="0">
                <a:solidFill>
                  <a:schemeClr val="tx1"/>
                </a:solidFill>
              </a:rPr>
              <a:t> before school starts that day.</a:t>
            </a:r>
          </a:p>
          <a:p>
            <a:pPr lvl="1" fontAlgn="base"/>
            <a:r>
              <a:rPr lang="en-US" dirty="0">
                <a:solidFill>
                  <a:schemeClr val="tx1"/>
                </a:solidFill>
              </a:rPr>
              <a:t>The Handle with Care notice gives examples of internal and external distress reactions to look for that the child </a:t>
            </a:r>
            <a:r>
              <a:rPr lang="en-US" i="1" dirty="0">
                <a:solidFill>
                  <a:schemeClr val="tx1"/>
                </a:solidFill>
              </a:rPr>
              <a:t>may</a:t>
            </a:r>
            <a:r>
              <a:rPr lang="en-US" dirty="0">
                <a:solidFill>
                  <a:schemeClr val="tx1"/>
                </a:solidFill>
              </a:rPr>
              <a:t> exhibit.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507145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700" y="0"/>
            <a:ext cx="5299364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6088503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92D050"/>
                </a:solidFill>
              </a:rPr>
              <a:t>Trauma Sensitive Schools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First, an important note about </a:t>
            </a:r>
            <a:r>
              <a:rPr lang="en-US" b="1" dirty="0"/>
              <a:t>privacy</a:t>
            </a:r>
            <a:r>
              <a:rPr lang="en-US" dirty="0"/>
              <a:t>:</a:t>
            </a:r>
          </a:p>
          <a:p>
            <a:pPr marL="742950" lvl="2" indent="-342900"/>
            <a:r>
              <a:rPr lang="en-US" sz="1800" dirty="0"/>
              <a:t>Law enforcement will not provide any details of the incident to the school.</a:t>
            </a:r>
          </a:p>
          <a:p>
            <a:pPr marL="742950" lvl="2" indent="-342900"/>
            <a:r>
              <a:rPr lang="en-US" sz="1800" b="1" dirty="0"/>
              <a:t>It’s important to remember that not all incidents involve violence or a violent crime.</a:t>
            </a:r>
          </a:p>
          <a:p>
            <a:pPr marL="742950" lvl="2" indent="-342900"/>
            <a:r>
              <a:rPr lang="en-US" sz="1800" b="1" dirty="0"/>
              <a:t>We must all be vigilant that there is no stigma attached to a Handle with Care notice.</a:t>
            </a:r>
            <a:endParaRPr lang="en-US" sz="1800" dirty="0"/>
          </a:p>
          <a:p>
            <a:pPr lvl="1" fontAlgn="base"/>
            <a:r>
              <a:rPr lang="en-US" sz="1800" dirty="0"/>
              <a:t>Discussion of students who have received a Handle with Care notice should not leave your school building.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14779915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92D050"/>
                </a:solidFill>
              </a:rPr>
              <a:t>Trauma Sensitive Schools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9041990" cy="3416300"/>
          </a:xfrm>
        </p:spPr>
        <p:txBody>
          <a:bodyPr/>
          <a:lstStyle/>
          <a:p>
            <a:pPr fontAlgn="base"/>
            <a:r>
              <a:rPr lang="en-US" b="1" dirty="0"/>
              <a:t>School staff will handle the child with care and respond to him or her in a trauma sensitive way.</a:t>
            </a:r>
          </a:p>
          <a:p>
            <a:pPr lvl="1" fontAlgn="base"/>
            <a:r>
              <a:rPr lang="en-US" sz="1800" dirty="0"/>
              <a:t>Schools are significant communities for children, and teachers are often their primary role models. </a:t>
            </a:r>
          </a:p>
          <a:p>
            <a:pPr lvl="1" fontAlgn="base"/>
            <a:r>
              <a:rPr lang="en-US" sz="1800" dirty="0"/>
              <a:t>Support can be as simple as...If the child looks really sleepy, maybe they’d like to take a nap in the office or perhaps that’s not a good day to ask them to take a test. </a:t>
            </a:r>
          </a:p>
          <a:p>
            <a:pPr lvl="1" fontAlgn="base"/>
            <a:r>
              <a:rPr lang="en-US" sz="1800" b="1" dirty="0"/>
              <a:t>A series of videos is available to view at </a:t>
            </a:r>
            <a:r>
              <a:rPr lang="en-US" sz="2800" b="1" dirty="0">
                <a:solidFill>
                  <a:schemeClr val="tx2"/>
                </a:solidFill>
                <a:hlinkClick r:id="rId3"/>
              </a:rPr>
              <a:t>www.washtenawisd.org/HandleWithCare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15762515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school interventions are not enough?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11932107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92D050"/>
                </a:solidFill>
              </a:rPr>
              <a:t>Referrals for More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dirty="0"/>
              <a:t>If a student is still struggling </a:t>
            </a:r>
            <a:r>
              <a:rPr lang="en-US" b="1" dirty="0"/>
              <a:t>two weeks </a:t>
            </a:r>
            <a:r>
              <a:rPr lang="en-US" dirty="0"/>
              <a:t>after the original event or if the student’s reaction </a:t>
            </a:r>
            <a:r>
              <a:rPr lang="en-US" b="1" dirty="0"/>
              <a:t>prevents regular school activities</a:t>
            </a:r>
            <a:r>
              <a:rPr lang="en-US" dirty="0"/>
              <a:t> for the student or for other students: </a:t>
            </a:r>
          </a:p>
          <a:p>
            <a:pPr lvl="1" fontAlgn="base"/>
            <a:r>
              <a:rPr lang="en-US" dirty="0"/>
              <a:t>Teacher should check the boxes on the original Handle with Care form </a:t>
            </a:r>
          </a:p>
          <a:p>
            <a:pPr lvl="1" fontAlgn="base"/>
            <a:r>
              <a:rPr lang="en-US" dirty="0"/>
              <a:t>Give the form to your school’s designated behavioral health contact </a:t>
            </a:r>
          </a:p>
          <a:p>
            <a:pPr fontAlgn="base"/>
            <a:r>
              <a:rPr lang="en-US" dirty="0"/>
              <a:t>We have partnered with </a:t>
            </a:r>
            <a:r>
              <a:rPr lang="en-US" b="1" dirty="0"/>
              <a:t>Washtenaw County Community Mental Health </a:t>
            </a:r>
            <a:r>
              <a:rPr lang="en-US" dirty="0"/>
              <a:t>to accept referrals </a:t>
            </a:r>
            <a:r>
              <a:rPr lang="en-US" b="1" dirty="0"/>
              <a:t>24/7 at 734-544-3050</a:t>
            </a:r>
            <a:r>
              <a:rPr lang="en-US" sz="3200" dirty="0"/>
              <a:t/>
            </a:r>
            <a:br>
              <a:rPr lang="en-US" sz="3200" dirty="0"/>
            </a:br>
            <a:endParaRPr lang="en-US" dirty="0"/>
          </a:p>
          <a:p>
            <a:pPr fontAlgn="base"/>
            <a:r>
              <a:rPr lang="en-US" dirty="0"/>
              <a:t>If the student is </a:t>
            </a:r>
            <a:r>
              <a:rPr lang="en-US" b="1" dirty="0"/>
              <a:t>not eligible </a:t>
            </a:r>
            <a:r>
              <a:rPr lang="en-US" dirty="0"/>
              <a:t>for CMH’s services, they’ll connect them to a provider who can work with that student.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74247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92D050"/>
                </a:solidFill>
              </a:rPr>
              <a:t>Handle with Care Implementation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97" y="2256256"/>
            <a:ext cx="5720408" cy="4283437"/>
          </a:xfrm>
        </p:spPr>
        <p:txBody>
          <a:bodyPr>
            <a:normAutofit fontScale="62500" lnSpcReduction="20000"/>
          </a:bodyPr>
          <a:lstStyle/>
          <a:p>
            <a:pPr lvl="1">
              <a:lnSpc>
                <a:spcPct val="120000"/>
              </a:lnSpc>
            </a:pPr>
            <a:endParaRPr lang="en-US" sz="2100" dirty="0"/>
          </a:p>
          <a:p>
            <a:pPr lvl="1">
              <a:lnSpc>
                <a:spcPct val="120000"/>
              </a:lnSpc>
            </a:pPr>
            <a:r>
              <a:rPr lang="en-US" sz="2100" dirty="0"/>
              <a:t>Holly Heaviland, Washtenaw ISD</a:t>
            </a:r>
          </a:p>
          <a:p>
            <a:pPr lvl="1">
              <a:lnSpc>
                <a:spcPct val="120000"/>
              </a:lnSpc>
            </a:pPr>
            <a:r>
              <a:rPr lang="en-US" sz="2100" dirty="0"/>
              <a:t>Derrick Jackson, Washtenaw County Sheriff’s Office</a:t>
            </a:r>
          </a:p>
          <a:p>
            <a:pPr lvl="1">
              <a:lnSpc>
                <a:spcPct val="120000"/>
              </a:lnSpc>
            </a:pPr>
            <a:r>
              <a:rPr lang="en-US" sz="2100" dirty="0"/>
              <a:t>Elizabeth Spring, Washtenaw County Community Mental Health</a:t>
            </a:r>
          </a:p>
          <a:p>
            <a:pPr lvl="1">
              <a:lnSpc>
                <a:spcPct val="120000"/>
              </a:lnSpc>
            </a:pPr>
            <a:r>
              <a:rPr lang="en-US" sz="2100" dirty="0"/>
              <a:t>Lisa Gentz, Washtenaw County Community Mental Health</a:t>
            </a:r>
          </a:p>
          <a:p>
            <a:pPr lvl="1">
              <a:lnSpc>
                <a:spcPct val="120000"/>
              </a:lnSpc>
            </a:pPr>
            <a:r>
              <a:rPr lang="en-US" sz="2100" dirty="0"/>
              <a:t>Polly Gipson, Michigan Medicine</a:t>
            </a:r>
          </a:p>
          <a:p>
            <a:pPr lvl="1">
              <a:lnSpc>
                <a:spcPct val="120000"/>
              </a:lnSpc>
            </a:pPr>
            <a:r>
              <a:rPr lang="en-US" sz="2100" dirty="0"/>
              <a:t>Jeremy Hilobuk, Washtenaw County Sheriff’s Office</a:t>
            </a:r>
          </a:p>
          <a:p>
            <a:pPr lvl="1">
              <a:lnSpc>
                <a:spcPct val="120000"/>
              </a:lnSpc>
            </a:pPr>
            <a:r>
              <a:rPr lang="en-US" sz="2100" dirty="0"/>
              <a:t>Meg Jennings, Regional Alliance for Healthy Schools</a:t>
            </a:r>
          </a:p>
          <a:p>
            <a:pPr lvl="1">
              <a:lnSpc>
                <a:spcPct val="120000"/>
              </a:lnSpc>
            </a:pPr>
            <a:r>
              <a:rPr lang="en-US" sz="2100" dirty="0"/>
              <a:t>Michael Johnson, Michigan Dept. Health &amp; Human Services</a:t>
            </a:r>
          </a:p>
          <a:p>
            <a:pPr lvl="1">
              <a:lnSpc>
                <a:spcPct val="120000"/>
              </a:lnSpc>
            </a:pPr>
            <a:r>
              <a:rPr lang="en-US" sz="2100" dirty="0"/>
              <a:t>Kharena Keith, Ypsilanti Community Schools</a:t>
            </a:r>
          </a:p>
          <a:p>
            <a:pPr lvl="1">
              <a:lnSpc>
                <a:spcPct val="120000"/>
              </a:lnSpc>
            </a:pPr>
            <a:r>
              <a:rPr lang="en-US" sz="2100" dirty="0"/>
              <a:t>Lisa King, Washtenaw County Sheriff’s Office</a:t>
            </a:r>
          </a:p>
          <a:p>
            <a:pPr lvl="1">
              <a:lnSpc>
                <a:spcPct val="120000"/>
              </a:lnSpc>
            </a:pPr>
            <a:r>
              <a:rPr lang="en-US" sz="2100" dirty="0"/>
              <a:t>Ashley Kryscynski, WACY/Washtenaw Futures</a:t>
            </a:r>
            <a:endParaRPr lang="en-US" sz="2100" b="1" dirty="0"/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5535659" y="2256256"/>
            <a:ext cx="5407892" cy="42834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/>
          </a:p>
        </p:txBody>
      </p:sp>
      <p:sp>
        <p:nvSpPr>
          <p:cNvPr id="38" name="Content Placeholder 2"/>
          <p:cNvSpPr txBox="1">
            <a:spLocks/>
          </p:cNvSpPr>
          <p:nvPr/>
        </p:nvSpPr>
        <p:spPr>
          <a:xfrm>
            <a:off x="5535659" y="2487749"/>
            <a:ext cx="5726508" cy="42834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300" dirty="0"/>
              <a:t>Heather Morrison, Washtenaw County Sheriff’s Office</a:t>
            </a:r>
          </a:p>
          <a:p>
            <a:pPr lvl="1"/>
            <a:r>
              <a:rPr lang="en-US" sz="1300" dirty="0"/>
              <a:t>Dawn Murphy, Ann Arbor Police Department</a:t>
            </a:r>
          </a:p>
          <a:p>
            <a:pPr lvl="1"/>
            <a:r>
              <a:rPr lang="en-US" sz="1300" dirty="0"/>
              <a:t>Shannon Novara, Success by 6 Great Start Collaborative</a:t>
            </a:r>
          </a:p>
          <a:p>
            <a:pPr lvl="1"/>
            <a:r>
              <a:rPr lang="en-US" sz="1300" dirty="0"/>
              <a:t>Melissa Pinsky, Washtenaw ISD</a:t>
            </a:r>
          </a:p>
          <a:p>
            <a:pPr lvl="1"/>
            <a:r>
              <a:rPr lang="en-US" sz="1300" dirty="0"/>
              <a:t>Amanda Rawsky Ypsilanti Community Schools</a:t>
            </a:r>
          </a:p>
          <a:p>
            <a:pPr lvl="1"/>
            <a:r>
              <a:rPr lang="en-US" sz="1300" dirty="0"/>
              <a:t>Kate Rosenblum, Michigan Medicine</a:t>
            </a:r>
          </a:p>
          <a:p>
            <a:pPr lvl="1"/>
            <a:r>
              <a:rPr lang="en-US" sz="1300" dirty="0"/>
              <a:t>Eugene Rush, Washtenaw County Sheriff’s Office</a:t>
            </a:r>
          </a:p>
          <a:p>
            <a:pPr lvl="1"/>
            <a:r>
              <a:rPr lang="en-US" sz="1300" dirty="0"/>
              <a:t>Barb Santo, Dexter Community Schools</a:t>
            </a:r>
          </a:p>
          <a:p>
            <a:pPr lvl="1"/>
            <a:r>
              <a:rPr lang="en-US" sz="1300" dirty="0"/>
              <a:t>Deborah Shaw, Washtenaw County Juvenile Court</a:t>
            </a:r>
          </a:p>
          <a:p>
            <a:pPr lvl="1"/>
            <a:r>
              <a:rPr lang="en-US" sz="1300" dirty="0"/>
              <a:t>Kerry Shelton, Lincoln Consolidate Schools</a:t>
            </a:r>
          </a:p>
          <a:p>
            <a:pPr lvl="1"/>
            <a:r>
              <a:rPr lang="en-US" sz="1300" dirty="0"/>
              <a:t>Emily Sickler, Saline Area Schools</a:t>
            </a:r>
          </a:p>
          <a:p>
            <a:pPr lvl="1"/>
            <a:r>
              <a:rPr lang="en-US" sz="1300" dirty="0"/>
              <a:t>Gerrod Visel, Washtenaw County Sheriff’s Office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59506" y="6320792"/>
            <a:ext cx="2743200" cy="365125"/>
          </a:xfrm>
        </p:spPr>
        <p:txBody>
          <a:bodyPr/>
          <a:lstStyle/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350024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Role: HWC Champion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13396644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365" y="128588"/>
            <a:ext cx="5299364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19309816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92D050"/>
                </a:solidFill>
              </a:rPr>
              <a:t>Your Role: HWC Champion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Handle with Care website includes:</a:t>
            </a:r>
          </a:p>
          <a:p>
            <a:pPr lvl="1"/>
            <a:r>
              <a:rPr lang="en-US" b="1" dirty="0"/>
              <a:t>Videos—all school staff should watch the Overview, Early Childhood/Elementary OR Middle/High School, and Secondary Trauma.</a:t>
            </a:r>
          </a:p>
          <a:p>
            <a:pPr lvl="2"/>
            <a:r>
              <a:rPr lang="en-US" dirty="0"/>
              <a:t>Videos are short. Can view them at staff meetings and discuss scenarios.</a:t>
            </a:r>
          </a:p>
          <a:p>
            <a:pPr lvl="1"/>
            <a:r>
              <a:rPr lang="en-US" b="1" dirty="0"/>
              <a:t>Resources</a:t>
            </a:r>
            <a:r>
              <a:rPr lang="en-US" dirty="0"/>
              <a:t>—documents and links to helpful information for educators to create trauma-informed schools</a:t>
            </a:r>
          </a:p>
          <a:p>
            <a:pPr lvl="1"/>
            <a:r>
              <a:rPr lang="en-US" b="1" dirty="0"/>
              <a:t>All Handle with Care documents</a:t>
            </a:r>
          </a:p>
          <a:p>
            <a:pPr marL="457200" lvl="1" indent="0" algn="ctr">
              <a:buNone/>
            </a:pPr>
            <a:r>
              <a:rPr lang="en-US" sz="2800" b="1" dirty="0">
                <a:hlinkClick r:id="rId3"/>
              </a:rPr>
              <a:t>www.washtenawisd.org/HandleWithCare</a:t>
            </a:r>
            <a:endParaRPr lang="en-US" sz="2800" b="1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9391716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92D050"/>
                </a:solidFill>
              </a:rPr>
              <a:t>Your Role: HWC Champion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412112"/>
            <a:ext cx="8761412" cy="3765403"/>
          </a:xfrm>
        </p:spPr>
        <p:txBody>
          <a:bodyPr>
            <a:normAutofit/>
          </a:bodyPr>
          <a:lstStyle/>
          <a:p>
            <a:r>
              <a:rPr lang="en-US" b="1" dirty="0"/>
              <a:t>Introductory Email</a:t>
            </a:r>
          </a:p>
          <a:p>
            <a:pPr lvl="1"/>
            <a:r>
              <a:rPr lang="en-US" sz="1800" b="1" dirty="0"/>
              <a:t>Email that you will send to all staff in your school building </a:t>
            </a:r>
            <a:r>
              <a:rPr lang="en-US" sz="1800" dirty="0"/>
              <a:t>letting them know what Handle with Care is and how they can get up to speed on it.</a:t>
            </a:r>
          </a:p>
          <a:p>
            <a:pPr lvl="1"/>
            <a:r>
              <a:rPr lang="en-US" sz="1800" dirty="0"/>
              <a:t>All you have to do is send the email and answer questions that might arise.</a:t>
            </a:r>
          </a:p>
          <a:p>
            <a:pPr lvl="1"/>
            <a:r>
              <a:rPr lang="en-US" sz="1800" b="1" dirty="0"/>
              <a:t>We are happy to help if you have questions </a:t>
            </a:r>
          </a:p>
          <a:p>
            <a:pPr lvl="2"/>
            <a:r>
              <a:rPr lang="en-US" sz="1800" b="1" dirty="0"/>
              <a:t>Shannon Novara, </a:t>
            </a:r>
            <a:r>
              <a:rPr lang="en-US" sz="1800" b="1" dirty="0">
                <a:hlinkClick r:id="rId3"/>
              </a:rPr>
              <a:t>snovara@washtenawisd.org</a:t>
            </a:r>
            <a:endParaRPr lang="en-US" sz="1800" b="1" dirty="0"/>
          </a:p>
          <a:p>
            <a:pPr lvl="2"/>
            <a:r>
              <a:rPr lang="en-US" sz="1800" b="1" dirty="0"/>
              <a:t>Holly Heaviland, </a:t>
            </a:r>
            <a:r>
              <a:rPr lang="en-US" sz="1800" b="1" dirty="0">
                <a:hlinkClick r:id="rId4"/>
              </a:rPr>
              <a:t>hheaviland@washtenawisd.org</a:t>
            </a:r>
            <a:endParaRPr lang="en-US" sz="1800" b="1" dirty="0"/>
          </a:p>
          <a:p>
            <a:r>
              <a:rPr lang="en-US" b="1" dirty="0"/>
              <a:t>How else can we support you?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2044381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with Washtenaw County Community Mental Health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8765941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92D050"/>
                </a:solidFill>
              </a:rPr>
              <a:t>Help for Youth with Mental Health Needs</a:t>
            </a:r>
          </a:p>
        </p:txBody>
      </p:sp>
      <p:sp>
        <p:nvSpPr>
          <p:cNvPr id="4" name="Title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b="1" dirty="0"/>
              <a:t>Washtenaw County Community Mental Health (CMH) </a:t>
            </a:r>
            <a:br>
              <a:rPr lang="en-US" sz="3600" b="1" dirty="0"/>
            </a:br>
            <a:r>
              <a:rPr lang="en-US" sz="3600" b="1" dirty="0"/>
              <a:t>Crisis and Access Intake available 24/7          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b="1" dirty="0"/>
              <a:t>734-544-3050</a:t>
            </a:r>
            <a:endParaRPr lang="en-US" sz="5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145" y="2860315"/>
            <a:ext cx="1731655" cy="128016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17694613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92D050"/>
                </a:solidFill>
              </a:rPr>
              <a:t>Washtenaw County Community Mental Health (CMH)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499"/>
            <a:ext cx="8761412" cy="3654425"/>
          </a:xfrm>
        </p:spPr>
        <p:txBody>
          <a:bodyPr/>
          <a:lstStyle/>
          <a:p>
            <a:r>
              <a:rPr lang="en-US" dirty="0"/>
              <a:t>Our role in supporting the </a:t>
            </a:r>
            <a:r>
              <a:rPr lang="en-US" b="1" dirty="0"/>
              <a:t>Handle with Care </a:t>
            </a:r>
            <a:r>
              <a:rPr lang="en-US" dirty="0"/>
              <a:t>initiative </a:t>
            </a:r>
          </a:p>
          <a:p>
            <a:r>
              <a:rPr lang="en-US" b="1" dirty="0"/>
              <a:t>Who we are and when to call us</a:t>
            </a:r>
          </a:p>
          <a:p>
            <a:r>
              <a:rPr lang="en-US" dirty="0"/>
              <a:t>What to </a:t>
            </a:r>
            <a:r>
              <a:rPr lang="en-US" b="1" dirty="0"/>
              <a:t>expec</a:t>
            </a:r>
            <a:r>
              <a:rPr lang="en-US" dirty="0"/>
              <a:t>t if you do call</a:t>
            </a:r>
          </a:p>
          <a:p>
            <a:r>
              <a:rPr lang="en-US" dirty="0"/>
              <a:t>How a WCCMH mental health crisis professional can </a:t>
            </a:r>
            <a:r>
              <a:rPr lang="en-US" b="1" dirty="0"/>
              <a:t>help the school team triage a situation with a youth </a:t>
            </a:r>
          </a:p>
          <a:p>
            <a:r>
              <a:rPr lang="en-US" b="1" dirty="0"/>
              <a:t>Safety/crisis planning</a:t>
            </a:r>
            <a:r>
              <a:rPr lang="en-US" dirty="0"/>
              <a:t>, outreach, resources, connecting youth and families to community services, CMH services and how linking can occur for </a:t>
            </a:r>
            <a:r>
              <a:rPr lang="en-US" b="1" dirty="0"/>
              <a:t>immediate mental health and substance use emergencies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0538" y="2603499"/>
            <a:ext cx="1731655" cy="128016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26</a:t>
            </a:r>
          </a:p>
        </p:txBody>
      </p:sp>
    </p:spTree>
    <p:extLst>
      <p:ext uri="{BB962C8B-B14F-4D97-AF65-F5344CB8AC3E}">
        <p14:creationId xmlns:p14="http://schemas.microsoft.com/office/powerpoint/2010/main" val="8547962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solidFill>
                  <a:srgbClr val="92D050"/>
                </a:solidFill>
              </a:rPr>
              <a:t>How is Washtenaw County Community Mental Health (CMH) Involved? </a:t>
            </a:r>
            <a:r>
              <a:rPr lang="en-US" sz="2800" b="1" i="1" dirty="0">
                <a:solidFill>
                  <a:srgbClr val="92D050"/>
                </a:solidFill>
              </a:rPr>
              <a:t>Access/Crisis Department</a:t>
            </a:r>
            <a:endParaRPr lang="en-US" sz="2800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600" dirty="0"/>
              <a:t>The </a:t>
            </a:r>
            <a:r>
              <a:rPr lang="en-US" sz="1600" b="1" dirty="0"/>
              <a:t>WCCMH Triage Team</a:t>
            </a:r>
            <a:r>
              <a:rPr lang="en-US" sz="1600" dirty="0"/>
              <a:t>-Answers phone 24/7 receives initial requests for services, schedules intake appointments,  provides information and referral to community resources </a:t>
            </a:r>
          </a:p>
          <a:p>
            <a:r>
              <a:rPr lang="en-US" sz="1600" dirty="0"/>
              <a:t>The </a:t>
            </a:r>
            <a:r>
              <a:rPr lang="en-US" sz="1600" b="1" dirty="0"/>
              <a:t>CMH Crisis/Access team supervisors </a:t>
            </a:r>
            <a:r>
              <a:rPr lang="en-US" sz="1600" dirty="0"/>
              <a:t>will receive a group email alert by law enforcement when a Handle with Care incident occurs in our community links to immediate support for mental health and substance use emergencies </a:t>
            </a:r>
          </a:p>
          <a:p>
            <a:r>
              <a:rPr lang="en-US" sz="1600" dirty="0"/>
              <a:t>If the youth is </a:t>
            </a:r>
            <a:r>
              <a:rPr lang="en-US" sz="1600" b="1" dirty="0"/>
              <a:t>already receiving WCCMH services </a:t>
            </a:r>
            <a:r>
              <a:rPr lang="en-US" sz="1600" dirty="0"/>
              <a:t>their case manager/therapist team will be notified and reach out to the youth/family </a:t>
            </a:r>
          </a:p>
          <a:p>
            <a:r>
              <a:rPr lang="en-US" sz="1600" dirty="0"/>
              <a:t>School systems will reach out to WCCMH for assistance with </a:t>
            </a:r>
            <a:r>
              <a:rPr lang="en-US" sz="1600" b="1" dirty="0"/>
              <a:t>triage</a:t>
            </a:r>
            <a:r>
              <a:rPr lang="en-US" sz="1600" dirty="0"/>
              <a:t> related to </a:t>
            </a:r>
            <a:r>
              <a:rPr lang="en-US" sz="1600" b="1" dirty="0"/>
              <a:t>safety/crisis situations </a:t>
            </a:r>
            <a:r>
              <a:rPr lang="en-US" sz="1600" dirty="0"/>
              <a:t>and/or </a:t>
            </a:r>
            <a:r>
              <a:rPr lang="en-US" sz="1600" b="1" dirty="0"/>
              <a:t>youth that need additional assistance and ongoing support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920" y="2603500"/>
            <a:ext cx="1731655" cy="128016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3048674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92D050"/>
                </a:solidFill>
              </a:rPr>
              <a:t>Washtenaw County Community Mental Health (CMH)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86157" y="2289790"/>
            <a:ext cx="3912104" cy="435133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6074409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questions might you have </a:t>
            </a:r>
            <a:br>
              <a:rPr lang="en-US" dirty="0"/>
            </a:br>
            <a:r>
              <a:rPr lang="en-US" dirty="0"/>
              <a:t>for us?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29</a:t>
            </a:r>
          </a:p>
        </p:txBody>
      </p:sp>
    </p:spTree>
    <p:extLst>
      <p:ext uri="{BB962C8B-B14F-4D97-AF65-F5344CB8AC3E}">
        <p14:creationId xmlns:p14="http://schemas.microsoft.com/office/powerpoint/2010/main" val="783108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Trauma in Washtenaw County?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8815241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038772192"/>
              </p:ext>
            </p:extLst>
          </p:nvPr>
        </p:nvGraphicFramePr>
        <p:xfrm>
          <a:off x="1442560" y="2130641"/>
          <a:ext cx="8186198" cy="4416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54952" y="982546"/>
            <a:ext cx="8761413" cy="706964"/>
          </a:xfrm>
        </p:spPr>
        <p:txBody>
          <a:bodyPr/>
          <a:lstStyle/>
          <a:p>
            <a:r>
              <a:rPr lang="en-US" b="1" dirty="0">
                <a:solidFill>
                  <a:srgbClr val="92D050"/>
                </a:solidFill>
              </a:rPr>
              <a:t>Shift your thinking…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5277577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92D050"/>
                </a:solidFill>
              </a:rPr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Contact: 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Shannon Novara at </a:t>
            </a:r>
            <a:r>
              <a:rPr lang="en-US" sz="2000" b="1" dirty="0">
                <a:hlinkClick r:id="rId3"/>
              </a:rPr>
              <a:t>snovara@washtenawisd.org</a:t>
            </a:r>
            <a:r>
              <a:rPr lang="en-US" sz="2000" b="1" dirty="0"/>
              <a:t> 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tx1"/>
                </a:solidFill>
              </a:rPr>
              <a:t>	or 734-994-8100, ext. 2177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Holly Heaviland at </a:t>
            </a:r>
            <a:r>
              <a:rPr lang="en-US" sz="2000" b="1" dirty="0">
                <a:solidFill>
                  <a:srgbClr val="FF0000"/>
                </a:solidFill>
                <a:hlinkClick r:id="rId4"/>
              </a:rPr>
              <a:t>hheaviland@washtenawisd.org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	</a:t>
            </a:r>
            <a:r>
              <a:rPr lang="en-US" sz="2000" b="1" dirty="0">
                <a:solidFill>
                  <a:schemeClr val="tx1"/>
                </a:solidFill>
              </a:rPr>
              <a:t>or 734-994-8100, ext.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1250 </a:t>
            </a:r>
          </a:p>
          <a:p>
            <a:pPr marL="0" indent="0">
              <a:buNone/>
            </a:pP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14267690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92D050"/>
                </a:solidFill>
              </a:rPr>
              <a:t>Thank you to our partners:</a:t>
            </a:r>
          </a:p>
        </p:txBody>
      </p:sp>
      <p:sp>
        <p:nvSpPr>
          <p:cNvPr id="5" name="AutoShape 2" descr="Image result for washtenaw county sherif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600" y="2276794"/>
            <a:ext cx="1120759" cy="11887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107" y="2303328"/>
            <a:ext cx="1184306" cy="11887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584" y="2470428"/>
            <a:ext cx="3200400" cy="640080"/>
          </a:xfrm>
          <a:prstGeom prst="rect">
            <a:avLst/>
          </a:prstGeom>
        </p:spPr>
      </p:pic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52" y="2303328"/>
            <a:ext cx="2133600" cy="914400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031" y="3508431"/>
            <a:ext cx="1003138" cy="11887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702" y="3508613"/>
            <a:ext cx="1572126" cy="914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875" y="3470682"/>
            <a:ext cx="1188720" cy="11887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418" y="3508431"/>
            <a:ext cx="1188720" cy="11887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169" y="4969032"/>
            <a:ext cx="1188720" cy="118872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093" y="4969032"/>
            <a:ext cx="1174045" cy="118872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133" y="5243352"/>
            <a:ext cx="2048256" cy="64008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55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288" y="4969032"/>
            <a:ext cx="1317078" cy="11887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299" y="3633344"/>
            <a:ext cx="1188720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646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92D050"/>
                </a:solidFill>
              </a:rPr>
              <a:t>Adverse Childhood Experiences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ACEs (Adverse Childhood Experiences) </a:t>
            </a:r>
            <a:r>
              <a:rPr lang="en-US" sz="2000" dirty="0"/>
              <a:t>– Stressful or traumatic events, including abuse and neglect. They may also include household dysfunction such as witnessing domestic violence or growing up with family members who have substance use disorders. A landmark study conducted by the CDC and Kaiser Permanente in the late 1990s found that </a:t>
            </a:r>
            <a:r>
              <a:rPr lang="en-US" sz="2000" b="1" dirty="0"/>
              <a:t>ACEs are strongly related to the development and prevalence of a wide range of health problems throughout a person’s lifespan</a:t>
            </a:r>
            <a:r>
              <a:rPr lang="en-US" sz="2000" dirty="0"/>
              <a:t>.*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400" dirty="0"/>
              <a:t>*SAMHSA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791785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92D050"/>
                </a:solidFill>
              </a:rPr>
              <a:t>Adverse Childhood Experiences (ACEs)</a:t>
            </a:r>
          </a:p>
        </p:txBody>
      </p:sp>
      <p:pic>
        <p:nvPicPr>
          <p:cNvPr id="1025" name="Picture 1" descr="age2image5568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947" y="2534192"/>
            <a:ext cx="6654659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746060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92D050"/>
                </a:solidFill>
              </a:rPr>
              <a:t>Adverse Childhood Experiences (ACEs)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348857"/>
            <a:ext cx="8761412" cy="3416300"/>
          </a:xfrm>
        </p:spPr>
        <p:txBody>
          <a:bodyPr/>
          <a:lstStyle/>
          <a:p>
            <a:r>
              <a:rPr lang="sk-SK" dirty="0"/>
              <a:t>   </a:t>
            </a:r>
            <a:r>
              <a:rPr lang="sk-SK" dirty="0">
                <a:solidFill>
                  <a:srgbClr val="000000"/>
                </a:solidFill>
                <a:latin typeface="Times" charset="0"/>
              </a:rPr>
              <a:t> 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437519" y="2440589"/>
            <a:ext cx="5916321" cy="3992793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3800" b="1" dirty="0">
                <a:solidFill>
                  <a:schemeClr val="accent1">
                    <a:lumMod val="75000"/>
                  </a:schemeClr>
                </a:solidFill>
              </a:rPr>
              <a:t>ACEs include*:</a:t>
            </a:r>
          </a:p>
          <a:p>
            <a:pPr lvl="1"/>
            <a:r>
              <a:rPr lang="en-US" sz="3300" b="1" dirty="0"/>
              <a:t>Physical abuse</a:t>
            </a:r>
          </a:p>
          <a:p>
            <a:pPr lvl="1"/>
            <a:r>
              <a:rPr lang="en-US" sz="3300" b="1" dirty="0"/>
              <a:t>Sexual abuse</a:t>
            </a:r>
          </a:p>
          <a:p>
            <a:pPr lvl="1"/>
            <a:r>
              <a:rPr lang="en-US" sz="3300" b="1" dirty="0"/>
              <a:t>Emotional abuse</a:t>
            </a:r>
          </a:p>
          <a:p>
            <a:pPr lvl="1"/>
            <a:r>
              <a:rPr lang="en-US" sz="3300" b="1" dirty="0"/>
              <a:t>Physical neglect</a:t>
            </a:r>
          </a:p>
          <a:p>
            <a:pPr lvl="1"/>
            <a:r>
              <a:rPr lang="en-US" sz="3300" b="1" dirty="0"/>
              <a:t>Emotional neglect</a:t>
            </a:r>
          </a:p>
          <a:p>
            <a:pPr lvl="1"/>
            <a:r>
              <a:rPr lang="en-US" sz="3300" b="1" dirty="0"/>
              <a:t>Mother treated violently</a:t>
            </a:r>
          </a:p>
          <a:p>
            <a:pPr lvl="1"/>
            <a:r>
              <a:rPr lang="en-US" sz="3300" b="1" dirty="0"/>
              <a:t>Substance misuse within household</a:t>
            </a:r>
          </a:p>
          <a:p>
            <a:pPr lvl="1"/>
            <a:r>
              <a:rPr lang="en-US" sz="3300" b="1" dirty="0"/>
              <a:t>Household mental illness</a:t>
            </a:r>
          </a:p>
          <a:p>
            <a:pPr lvl="1"/>
            <a:r>
              <a:rPr lang="en-US" sz="3300" b="1" dirty="0"/>
              <a:t>Parental separation or divorce</a:t>
            </a:r>
          </a:p>
          <a:p>
            <a:pPr lvl="1"/>
            <a:r>
              <a:rPr lang="en-US" sz="3300" b="1" dirty="0"/>
              <a:t>Incarcerated household member</a:t>
            </a:r>
          </a:p>
          <a:p>
            <a:pPr marL="0" indent="0">
              <a:buFont typeface="Wingdings 3" charset="2"/>
              <a:buNone/>
            </a:pPr>
            <a:r>
              <a:rPr lang="en-US" sz="2300" dirty="0"/>
              <a:t>*SAMHSA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994603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7291853"/>
              </p:ext>
            </p:extLst>
          </p:nvPr>
        </p:nvGraphicFramePr>
        <p:xfrm>
          <a:off x="739932" y="2091744"/>
          <a:ext cx="9783763" cy="4766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/>
          <p:cNvSpPr/>
          <p:nvPr/>
        </p:nvSpPr>
        <p:spPr>
          <a:xfrm>
            <a:off x="1276350" y="725299"/>
            <a:ext cx="89535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92D050"/>
                </a:solidFill>
              </a:rPr>
              <a:t>Adverse Childhood Experiences (ACE)  </a:t>
            </a:r>
            <a:br>
              <a:rPr lang="en-US" sz="2400" b="1" dirty="0">
                <a:solidFill>
                  <a:srgbClr val="92D050"/>
                </a:solidFill>
              </a:rPr>
            </a:br>
            <a:r>
              <a:rPr lang="en-US" sz="2400" b="1" dirty="0">
                <a:solidFill>
                  <a:srgbClr val="92D050"/>
                </a:solidFill>
              </a:rPr>
              <a:t>Michigan and Washtenaw County Adults</a:t>
            </a:r>
            <a:br>
              <a:rPr lang="en-US" sz="2400" b="1" dirty="0">
                <a:solidFill>
                  <a:srgbClr val="92D050"/>
                </a:solidFill>
              </a:rPr>
            </a:br>
            <a:r>
              <a:rPr lang="en-US" sz="2400" b="1" dirty="0">
                <a:solidFill>
                  <a:srgbClr val="92D050"/>
                </a:solidFill>
              </a:rPr>
              <a:t> 2013 Michigan BRFS</a:t>
            </a:r>
          </a:p>
        </p:txBody>
      </p:sp>
      <p:sp>
        <p:nvSpPr>
          <p:cNvPr id="5" name="Rectangle 4"/>
          <p:cNvSpPr/>
          <p:nvPr/>
        </p:nvSpPr>
        <p:spPr>
          <a:xfrm>
            <a:off x="83430" y="6440720"/>
            <a:ext cx="41040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*Adreanne Waller, Washtenaw County Public Health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459506" y="6177528"/>
            <a:ext cx="2743200" cy="365125"/>
          </a:xfrm>
        </p:spPr>
        <p:txBody>
          <a:bodyPr/>
          <a:lstStyle/>
          <a:p>
            <a:r>
              <a:rPr lang="en-US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021149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92D050"/>
                </a:solidFill>
              </a:rPr>
              <a:t>What does law enforcement see in our community?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 wrap="square">
            <a:noAutofit/>
          </a:bodyPr>
          <a:lstStyle/>
          <a:p>
            <a:pPr>
              <a:buFont typeface="Wingdings" charset="2"/>
              <a:buChar char="§"/>
            </a:pPr>
            <a:r>
              <a:rPr lang="en-US" sz="2000" b="1" dirty="0"/>
              <a:t>Repeat calls to some of the same households</a:t>
            </a:r>
            <a:r>
              <a:rPr lang="en-US" sz="2000" dirty="0"/>
              <a:t>, often for incidents like domestic violence, substance use disorder, mental illness of a family member, an incarcerated family member, etc.</a:t>
            </a:r>
          </a:p>
          <a:p>
            <a:pPr>
              <a:buFont typeface="Wingdings" charset="2"/>
              <a:buChar char="§"/>
            </a:pPr>
            <a:r>
              <a:rPr lang="en-US" sz="2000" dirty="0"/>
              <a:t>Too often the same children who witnessed these events wind up in the </a:t>
            </a:r>
            <a:r>
              <a:rPr lang="en-US" sz="2000" b="1" dirty="0"/>
              <a:t>juvenile justice system</a:t>
            </a:r>
            <a:r>
              <a:rPr lang="en-US" sz="2000" dirty="0"/>
              <a:t> themselves.</a:t>
            </a:r>
          </a:p>
          <a:p>
            <a:pPr>
              <a:buFont typeface="Wingdings" charset="2"/>
              <a:buChar char="§"/>
            </a:pPr>
            <a:r>
              <a:rPr lang="en-US" sz="2000" b="1" dirty="0"/>
              <a:t>Note: Not all traumatic events involve violence or criminal activity</a:t>
            </a:r>
            <a:r>
              <a:rPr lang="en-US" sz="2000" dirty="0"/>
              <a:t>, i.e. car crash with injury, medical emergency of a family member, house fire, etc.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52629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92D050"/>
                </a:solidFill>
              </a:rPr>
              <a:t>Goals of Handle with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To </a:t>
            </a:r>
            <a:r>
              <a:rPr lang="en-US" sz="2000" b="1" dirty="0"/>
              <a:t>respond as a community </a:t>
            </a:r>
            <a:r>
              <a:rPr lang="en-US" sz="2000" dirty="0"/>
              <a:t>when a student experiences or witnesses a potentially traumatic event out of school</a:t>
            </a:r>
          </a:p>
          <a:p>
            <a:r>
              <a:rPr lang="en-US" sz="2000" dirty="0"/>
              <a:t>To </a:t>
            </a:r>
            <a:r>
              <a:rPr lang="en-US" sz="2000" b="1" dirty="0"/>
              <a:t>support that child or youth in school </a:t>
            </a:r>
            <a:r>
              <a:rPr lang="en-US" sz="2000" dirty="0"/>
              <a:t>and help mitigate the child’s trauma but helping him or her to build </a:t>
            </a:r>
            <a:r>
              <a:rPr lang="en-US" sz="2000" b="1" dirty="0"/>
              <a:t>resilience and safety </a:t>
            </a:r>
            <a:r>
              <a:rPr lang="en-US" sz="2000" dirty="0"/>
              <a:t>at school</a:t>
            </a:r>
          </a:p>
          <a:p>
            <a:r>
              <a:rPr lang="en-US" sz="2000" dirty="0"/>
              <a:t>To </a:t>
            </a:r>
            <a:r>
              <a:rPr lang="en-US" sz="2000" b="1" dirty="0"/>
              <a:t>connect students </a:t>
            </a:r>
            <a:r>
              <a:rPr lang="en-US" sz="2000" dirty="0"/>
              <a:t>with accessible mental health services in the community if additional support is needed</a:t>
            </a:r>
          </a:p>
          <a:p>
            <a:r>
              <a:rPr lang="en-US" sz="2000" b="1" dirty="0"/>
              <a:t>Strengthen and improve relationships </a:t>
            </a:r>
            <a:r>
              <a:rPr lang="en-US" sz="2000" dirty="0"/>
              <a:t>in the community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9216545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1EF2584F22A4EA5A6DA18C799107C" ma:contentTypeVersion="10" ma:contentTypeDescription="Create a new document." ma:contentTypeScope="" ma:versionID="11b92df4214b29167d691e5d03842425">
  <xsd:schema xmlns:xsd="http://www.w3.org/2001/XMLSchema" xmlns:xs="http://www.w3.org/2001/XMLSchema" xmlns:p="http://schemas.microsoft.com/office/2006/metadata/properties" xmlns:ns2="2ea77404-ca54-4472-b183-db88bbf37c37" xmlns:ns3="25d5ecc7-a57c-4593-aa5b-771f73df4175" targetNamespace="http://schemas.microsoft.com/office/2006/metadata/properties" ma:root="true" ma:fieldsID="3273b8e5f625ff3d3128fb1d4d874e26" ns2:_="" ns3:_="">
    <xsd:import namespace="2ea77404-ca54-4472-b183-db88bbf37c37"/>
    <xsd:import namespace="25d5ecc7-a57c-4593-aa5b-771f73df417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a77404-ca54-4472-b183-db88bbf37c3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d5ecc7-a57c-4593-aa5b-771f73df41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62D4ED6-1DE5-4523-8106-BACA9D93C7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a77404-ca54-4472-b183-db88bbf37c37"/>
    <ds:schemaRef ds:uri="25d5ecc7-a57c-4593-aa5b-771f73df417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386C85C-9301-4B48-A9B3-E9860DB0E69F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2ea77404-ca54-4472-b183-db88bbf37c37"/>
    <ds:schemaRef ds:uri="25d5ecc7-a57c-4593-aa5b-771f73df417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C311216-91A6-4CEF-97FB-6FEB43D6136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829</TotalTime>
  <Words>1541</Words>
  <Application>Microsoft Office PowerPoint</Application>
  <PresentationFormat>Custom</PresentationFormat>
  <Paragraphs>172</Paragraphs>
  <Slides>32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Ion Boardroom</vt:lpstr>
      <vt:lpstr>Washtenaw Handle with Care: Training for School Champions</vt:lpstr>
      <vt:lpstr>Handle with Care Implementation Team</vt:lpstr>
      <vt:lpstr>Trauma in Washtenaw County?</vt:lpstr>
      <vt:lpstr>Adverse Childhood Experiences</vt:lpstr>
      <vt:lpstr>Adverse Childhood Experiences (ACEs)</vt:lpstr>
      <vt:lpstr>Adverse Childhood Experiences (ACEs)</vt:lpstr>
      <vt:lpstr>PowerPoint Presentation</vt:lpstr>
      <vt:lpstr>What does law enforcement see in our community?</vt:lpstr>
      <vt:lpstr>Goals of Handle with Care</vt:lpstr>
      <vt:lpstr>What is Handle with Care?</vt:lpstr>
      <vt:lpstr>Handle with Care</vt:lpstr>
      <vt:lpstr>How does HWC work?</vt:lpstr>
      <vt:lpstr>Notification Process</vt:lpstr>
      <vt:lpstr>Notification Process</vt:lpstr>
      <vt:lpstr>PowerPoint Presentation</vt:lpstr>
      <vt:lpstr>Trauma Sensitive Schools</vt:lpstr>
      <vt:lpstr>Trauma Sensitive Schools</vt:lpstr>
      <vt:lpstr>What if school interventions are not enough?</vt:lpstr>
      <vt:lpstr>Referrals for More Support</vt:lpstr>
      <vt:lpstr>Your Role: HWC Champion</vt:lpstr>
      <vt:lpstr>PowerPoint Presentation</vt:lpstr>
      <vt:lpstr>Your Role: HWC Champion</vt:lpstr>
      <vt:lpstr>Your Role: HWC Champion</vt:lpstr>
      <vt:lpstr>Working with Washtenaw County Community Mental Health</vt:lpstr>
      <vt:lpstr>Help for Youth with Mental Health Needs</vt:lpstr>
      <vt:lpstr>Washtenaw County Community Mental Health (CMH)</vt:lpstr>
      <vt:lpstr>How is Washtenaw County Community Mental Health (CMH) Involved? Access/Crisis Department</vt:lpstr>
      <vt:lpstr>Washtenaw County Community Mental Health (CMH)</vt:lpstr>
      <vt:lpstr>What questions might you have  for us?</vt:lpstr>
      <vt:lpstr>Shift your thinking…</vt:lpstr>
      <vt:lpstr>Questions?</vt:lpstr>
      <vt:lpstr>Thank you to our partners: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Shannon Novara</dc:creator>
  <cp:lastModifiedBy>Mary Mueller</cp:lastModifiedBy>
  <cp:revision>56</cp:revision>
  <cp:lastPrinted>2018-01-17T18:41:25Z</cp:lastPrinted>
  <dcterms:created xsi:type="dcterms:W3CDTF">2017-12-19T19:24:44Z</dcterms:created>
  <dcterms:modified xsi:type="dcterms:W3CDTF">2019-07-23T18:53:30Z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0x010100AA31EF2584F22A4EA5A6DA18C799107C</vt:lpwstr>
  </property>
</Properties>
</file>