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2"/>
  </p:notesMasterIdLst>
  <p:handoutMasterIdLst>
    <p:handoutMasterId r:id="rId23"/>
  </p:handoutMasterIdLst>
  <p:sldIdLst>
    <p:sldId id="412" r:id="rId2"/>
    <p:sldId id="439" r:id="rId3"/>
    <p:sldId id="469" r:id="rId4"/>
    <p:sldId id="420" r:id="rId5"/>
    <p:sldId id="430" r:id="rId6"/>
    <p:sldId id="472" r:id="rId7"/>
    <p:sldId id="473" r:id="rId8"/>
    <p:sldId id="478" r:id="rId9"/>
    <p:sldId id="479" r:id="rId10"/>
    <p:sldId id="470" r:id="rId11"/>
    <p:sldId id="417" r:id="rId12"/>
    <p:sldId id="421" r:id="rId13"/>
    <p:sldId id="481" r:id="rId14"/>
    <p:sldId id="492" r:id="rId15"/>
    <p:sldId id="489" r:id="rId16"/>
    <p:sldId id="490" r:id="rId17"/>
    <p:sldId id="491" r:id="rId18"/>
    <p:sldId id="487" r:id="rId19"/>
    <p:sldId id="488" r:id="rId20"/>
    <p:sldId id="493" r:id="rId21"/>
  </p:sldIdLst>
  <p:sldSz cx="9144000" cy="6858000" type="screen4x3"/>
  <p:notesSz cx="9037638" cy="7102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4CC10FD-503F-4BA9-B6D7-503B005466F8}">
          <p14:sldIdLst>
            <p14:sldId id="412"/>
            <p14:sldId id="439"/>
            <p14:sldId id="469"/>
            <p14:sldId id="420"/>
            <p14:sldId id="430"/>
            <p14:sldId id="472"/>
            <p14:sldId id="473"/>
            <p14:sldId id="478"/>
            <p14:sldId id="479"/>
            <p14:sldId id="470"/>
            <p14:sldId id="417"/>
            <p14:sldId id="421"/>
            <p14:sldId id="481"/>
            <p14:sldId id="492"/>
            <p14:sldId id="489"/>
            <p14:sldId id="490"/>
            <p14:sldId id="491"/>
            <p14:sldId id="487"/>
            <p14:sldId id="488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DBE72-B06A-4397-9F4B-CCBADBC49E10}" v="160" dt="2021-08-31T22:34:10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A2BEC5CE-14DB-46AA-A31E-483E8487A3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16310" cy="355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290156E8-DAFC-4CB2-8502-351464D737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19237" y="0"/>
            <a:ext cx="3916310" cy="355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61164B29-6C97-4B3B-8A91-761F163D8C2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5896"/>
            <a:ext cx="3916310" cy="355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3FB9717F-A408-41D0-A825-D8D74C32086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19237" y="6745896"/>
            <a:ext cx="3916310" cy="355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1BD9916A-2BB6-41A9-BF0A-F70320325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B2723B5-6214-4744-88A6-61F4AC18EE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16310" cy="355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85AC9B2-9FBB-4AA9-B604-52636D5FB9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19237" y="0"/>
            <a:ext cx="3916310" cy="355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3362869-DBB7-4DD8-951F-88E1FAA350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3200" y="533400"/>
            <a:ext cx="3551238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A2DE0FAC-6893-4E8D-A063-451604C6F9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65" y="3374162"/>
            <a:ext cx="7230110" cy="31958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7675A268-E0D4-4283-8987-5469B0CF90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896"/>
            <a:ext cx="3916310" cy="355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AEB6DA3B-5AE7-4CFB-957D-91B80D06A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19237" y="6745896"/>
            <a:ext cx="3916310" cy="3553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767972A6-D097-4EA1-B738-C511A4C48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9A49AB2-CB7D-4902-A948-34C07C0B9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CDABD-3759-4156-A78B-A501209DFBA4}" type="slidenum">
              <a:rPr lang="en-US" altLang="en-US" i="0" smtClean="0"/>
              <a:pPr/>
              <a:t>1</a:t>
            </a:fld>
            <a:endParaRPr lang="en-US" altLang="en-US" i="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F469533-788C-4A74-BA98-7522BE373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020C082-161C-4E0E-8188-1DAA6D43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876800F-9AF7-48E3-B9C6-EA2F2E935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EC5397-FFD9-4646-9526-5037839E5819}" type="slidenum">
              <a:rPr lang="en-US" altLang="en-US" i="0" smtClean="0"/>
              <a:pPr/>
              <a:t>2</a:t>
            </a:fld>
            <a:endParaRPr lang="en-US" altLang="en-US" i="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81CF8DC-1D55-496C-BC94-A96B8C4A0B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C01A683-36A3-45D8-88AD-6FACFF998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1F4CC98-BFF4-4126-8134-2D97822DBE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326D6B-E5CB-4B02-A121-0517814E3CAA}" type="slidenum">
              <a:rPr lang="en-US" altLang="en-US" i="0" smtClean="0"/>
              <a:pPr/>
              <a:t>4</a:t>
            </a:fld>
            <a:endParaRPr lang="en-US" altLang="en-US" i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2434948-ECD6-48E7-BE78-63096F88B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E0D13DB-D81E-4BFA-A8F6-195A9FDCC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5CDB9C6-EBD1-4596-BB89-38BDEA431B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2B99FE5-2E82-4865-B7DD-CC32DEC71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F25552F-869C-4765-B089-46DF29E38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2A8768-B237-4ECE-9A9E-7A079FC786D8}" type="slidenum">
              <a:rPr lang="en-US" altLang="en-US" i="0" smtClean="0"/>
              <a:pPr/>
              <a:t>5</a:t>
            </a:fld>
            <a:endParaRPr lang="en-US" altLang="en-US" i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1F4CC98-BFF4-4126-8134-2D97822DBE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326D6B-E5CB-4B02-A121-0517814E3CAA}" type="slidenum">
              <a:rPr lang="en-US" altLang="en-US" i="0" smtClean="0"/>
              <a:pPr/>
              <a:t>7</a:t>
            </a:fld>
            <a:endParaRPr lang="en-US" altLang="en-US" i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2434948-ECD6-48E7-BE78-63096F88B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E0D13DB-D81E-4BFA-A8F6-195A9FDCC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73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3236128-F667-4247-8F4F-138336163C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CCF349-F213-415C-85C4-DBB682E94C87}" type="slidenum">
              <a:rPr lang="en-US" altLang="en-US" i="0"/>
              <a:pPr/>
              <a:t>11</a:t>
            </a:fld>
            <a:endParaRPr lang="en-US" altLang="en-US" i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D4B863F-441D-4AFE-A071-4A1D844DC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26C9241-EA15-4D6D-98A5-143D9ED02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86CFC5A9-7547-4162-9518-F887A6C63DF3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A48341D-19B3-415C-BE29-32C36E32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8A3CAA4-F960-4B52-A099-4D8615431F5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47483646 w 10001"/>
                <a:gd name="T1" fmla="*/ 0 h 10000"/>
                <a:gd name="T2" fmla="*/ 2147483646 w 10001"/>
                <a:gd name="T3" fmla="*/ 0 h 10000"/>
                <a:gd name="T4" fmla="*/ 2147483646 w 10001"/>
                <a:gd name="T5" fmla="*/ 2147483646 h 10000"/>
                <a:gd name="T6" fmla="*/ 2147483646 w 10001"/>
                <a:gd name="T7" fmla="*/ 2147483646 h 10000"/>
                <a:gd name="T8" fmla="*/ 2147483646 w 10001"/>
                <a:gd name="T9" fmla="*/ 2147483646 h 10000"/>
                <a:gd name="T10" fmla="*/ 2147483646 w 10001"/>
                <a:gd name="T11" fmla="*/ 2147483646 h 10000"/>
                <a:gd name="T12" fmla="*/ 214748364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BC1265-3252-4F1B-A17F-B469160D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4F7FCE-3A68-49CA-993C-EBA37CB4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7EA299-B65F-4F3B-9507-79C00CB3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D4253-D062-489E-B6C6-E23DACA00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4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AF5D5-DC8B-40CF-A352-385BF1C2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A5ED4-9681-4A4B-84BA-28A646DB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46926-4F68-4B31-8A3E-921B597D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A054-6BB1-4436-95DE-9A2399F2F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3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4472D-4415-4FA7-A737-AFDDEF8B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E5C7-B940-4113-B82F-E16F11FB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52776-E838-4A77-9983-1C13C061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A699-BBED-46C6-8095-D9857B4D7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96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EB309-59AF-4986-9C57-EF3153F7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C644B-B767-476A-AFBD-A750720B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F413-FF19-4A77-A563-357EC650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A742-9FCE-41B0-BDA1-5ED8427CB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93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CD1CEE19-3C8C-4562-946B-FF3DA3D81946}"/>
              </a:ext>
            </a:extLst>
          </p:cNvPr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47483646 w 4125"/>
              <a:gd name="T1" fmla="*/ 0 h 5554"/>
              <a:gd name="T2" fmla="*/ 2147483646 w 4125"/>
              <a:gd name="T3" fmla="*/ 0 h 5554"/>
              <a:gd name="T4" fmla="*/ 2147483646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2147483646 w 4125"/>
              <a:gd name="T11" fmla="*/ 2147483646 h 5554"/>
              <a:gd name="T12" fmla="*/ 2147483646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0" title="Crop Mark">
            <a:extLst>
              <a:ext uri="{FF2B5EF4-FFF2-40B4-BE49-F238E27FC236}">
                <a16:creationId xmlns:a16="http://schemas.microsoft.com/office/drawing/2014/main" id="{340648F4-D074-406E-AD29-261EE50C3D1E}"/>
              </a:ext>
            </a:extLst>
          </p:cNvPr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C274DDC-A8CA-4747-B9C2-7E72107B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0F1309-CA6D-46EF-9803-E33C4D95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75FBEB-4494-459F-BB7A-AEEBDC51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3C940-4960-4DA8-BF2E-D052851ED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76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8ED896-3E70-4DDC-8518-A63C6E3F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88F357-50B5-4FAD-8F9D-A91CEB5C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0472E-7440-4BD4-9917-29213799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6E17-B0CE-4428-8863-F274422FA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61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6CD28C-2FA6-4000-A75B-7EB09E94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0CB2B6-350C-4926-993A-6426D9E8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7EBE8C-33BF-4BAE-ABD1-83CD4855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196D5-09C8-4E15-91FC-EDB39336F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81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5DF099-2D80-4417-80EE-DC63F4FF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C52AB5-DE51-45BF-8590-40FCEF17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8F7E9-D139-489B-B46A-FAB8CF0E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374B-4E04-4536-B2B5-6232BE756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0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C82A08-2278-44A3-983E-57D209CE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EBE20A-2C29-45C7-B335-F63D7EB1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6622DE-C0D2-43C4-8705-3A7E1B22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4B03-8737-47C2-B650-6EA8AC5F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97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54ED6827-A45C-478A-8C82-3C12B7FB9002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D5796-9EE6-46D0-9C7B-6346B03B2E2D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AF817752-E1A7-4690-BB81-E2559618B19D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20829D4-65F6-4A9A-BFE6-E6BDA15E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CCD7A14-C868-40FA-BB8F-1846AAB1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FEABD6B-72D9-4578-9E5A-FFD30CAF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66E4-C23E-4ACF-A4A4-FE61AF619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C69172B6-B6B3-43E6-A772-8AA4A5580238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C2BFA-5A31-44FC-A422-E1A9D17DF1BF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5AEE4916-7FD6-4F0A-B6A3-D4DF4BDDB454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2ABA388-5006-4F1E-AFCD-C35D5812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2F8B4DB-57F0-485B-8602-F989FCBC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607683E-6CB7-4F01-BD26-54352662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C8EBF-98E4-4700-AF55-3E47F00A3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33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81FF0D-7C8C-4754-846C-EEDB262445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E10ED9-963F-4D41-A61C-F38707203B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74EED-DBDF-4C72-812B-D2CA18017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DAAAE-772A-4CDC-B797-3721B4D35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ED945-CADB-4099-8DDD-EB2EF0AA1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397717-ABE2-4D67-92DF-7085609F2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77DA8-6254-48DE-9C05-CBD04A4118F1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A44E1B6D-8CEE-4B79-B29C-1B673E7A8D51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6" r:id="rId2"/>
    <p:sldLayoutId id="2147483984" r:id="rId3"/>
    <p:sldLayoutId id="2147483977" r:id="rId4"/>
    <p:sldLayoutId id="2147483978" r:id="rId5"/>
    <p:sldLayoutId id="2147483979" r:id="rId6"/>
    <p:sldLayoutId id="2147483980" r:id="rId7"/>
    <p:sldLayoutId id="2147483985" r:id="rId8"/>
    <p:sldLayoutId id="2147483986" r:id="rId9"/>
    <p:sldLayoutId id="2147483981" r:id="rId10"/>
    <p:sldLayoutId id="2147483982" r:id="rId11"/>
  </p:sldLayoutIdLst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3BE8FDAA-FB6B-4E5A-BFFD-7B36301A87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143000"/>
            <a:ext cx="8534400" cy="2743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600" b="1" dirty="0">
                <a:latin typeface="Calibri" panose="020F0502020204030204" pitchFamily="34" charset="0"/>
              </a:rPr>
              <a:t>DETERMINING if A redistricting plan Complies with the Voting Rights Act 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89FDD55E-E3DD-48DE-9ABE-62039177A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791200"/>
            <a:ext cx="28194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i="0">
                <a:solidFill>
                  <a:schemeClr val="tx2"/>
                </a:solidFill>
                <a:latin typeface="Calibri" panose="020F0502020204030204" pitchFamily="34" charset="0"/>
              </a:rPr>
              <a:t>Dr. Lisa Handley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400" i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2212-9EC8-4517-8014-09AD4B70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381000"/>
            <a:ext cx="7200900" cy="8382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Complying with the Voting Rights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8B5D4-F0CC-4070-954C-86A3EE463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27" y="1353518"/>
            <a:ext cx="8026831" cy="4953000"/>
          </a:xfrm>
        </p:spPr>
        <p:txBody>
          <a:bodyPr/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If, based on the racial bloc voting (RBV) analysis, it is determined voting is racially polarized, and candidates preferred by a politically cohesive minority group are usually defeated by white voters not supporting these candidates, a district(s) that offers minority voters an opportunity to elect their candidates of choice must be drawn.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If such districts already exist, and minority-preferred candidates are winning only because these districts exist, then these minority districts must be maintained in a manner that continues to provide minority voters with an opportunity to elect their preferred candidates.</a:t>
            </a:r>
          </a:p>
        </p:txBody>
      </p:sp>
    </p:spTree>
    <p:extLst>
      <p:ext uri="{BB962C8B-B14F-4D97-AF65-F5344CB8AC3E}">
        <p14:creationId xmlns:p14="http://schemas.microsoft.com/office/powerpoint/2010/main" val="411162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FB269FC-2C00-4EE6-AEB0-0291AAB0F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99081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Drawing Minority Opportunity Districts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A3A63D5-2075-4ADC-8CF5-B06405C203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367558"/>
            <a:ext cx="7848600" cy="5354833"/>
          </a:xfrm>
        </p:spPr>
        <p:txBody>
          <a:bodyPr rtlCol="0">
            <a:normAutofit/>
          </a:bodyPr>
          <a:lstStyle/>
          <a:p>
            <a:pPr marL="384048" indent="-384048" eaLnBrk="1" fontAlgn="auto" hangingPunct="1">
              <a:lnSpc>
                <a:spcPct val="104000"/>
              </a:lnSpc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Line drawers cannot simply set an  arbitrary demographic target (e.g., 50% black voting age population) for all minority districts across the jurisdiction (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Alabama Legislative Black Caucus v. Alabama,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2015). </a:t>
            </a:r>
          </a:p>
          <a:p>
            <a:pPr marL="384048" indent="-384048" eaLnBrk="1" fontAlgn="auto" hangingPunct="1">
              <a:lnSpc>
                <a:spcPct val="104000"/>
              </a:lnSpc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district-specific, functional analysis is required to determine if a proposed district will provide minority voters with the ability to elect minority-preferred candidates to office.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indent="-384048"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978FD67-AA79-42C1-8914-492747AD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08379"/>
            <a:ext cx="8229600" cy="8075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District-specific, Function Approaches 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DB7B7DAA-B005-42BA-AFB3-EF5879A6AD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334145"/>
            <a:ext cx="7983564" cy="5330125"/>
          </a:xfrm>
        </p:spPr>
        <p:txBody>
          <a:bodyPr rtlCol="0">
            <a:normAutofit lnSpcReduction="10000"/>
          </a:bodyPr>
          <a:lstStyle/>
          <a:p>
            <a:pPr marL="384048" indent="-384048"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Estimates of participation rates, minority cohesion and white crossover voting for minority-preferred candidates derived from the RBV analysis can be used to calculate the percent minority population needed in a specific area for minority-preferred candidates to win a district in that area. </a:t>
            </a:r>
          </a:p>
          <a:p>
            <a:pPr marL="384048" indent="-384048"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Election results from previous contests that included minority-preferred candidates (“bellwether elections” as identified by the RBV analysis) can be recompiled to reflect the boundaries of the proposed district to determine if minority-preferred candidates would consistently carry this proposed district.</a:t>
            </a:r>
          </a:p>
          <a:p>
            <a:pPr marL="384048" indent="-38404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41D69-E3F2-4DD6-8018-E8FD4BEE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1" y="364917"/>
            <a:ext cx="8767757" cy="4754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901D10-D41A-4147-AD88-40624F612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76" y="5410184"/>
            <a:ext cx="7141366" cy="1292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877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42128B-3AF5-46E8-9560-284D5EDD6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1" y="1051560"/>
            <a:ext cx="876775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AD4958-9063-4FE8-BBC2-2AE16C67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2" y="1051560"/>
            <a:ext cx="876775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4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307C7-A236-423B-A653-AA9F66FA8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2" y="1051560"/>
            <a:ext cx="876775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3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E0DB0-5641-4D15-BD50-CBB183A1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2" y="1051560"/>
            <a:ext cx="876775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4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7D97C-4228-41A5-9394-26DE9A64C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74320"/>
            <a:ext cx="4342063" cy="6400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3C24F5-3654-4C2E-B02A-71909C3C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869" y="247650"/>
            <a:ext cx="3935896" cy="14859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Threshold of Representation: State Senate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1681A-7AB5-4203-B9BE-EFF1A95E1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617" y="2196548"/>
            <a:ext cx="3319669" cy="3581400"/>
          </a:xfrm>
        </p:spPr>
        <p:txBody>
          <a:bodyPr/>
          <a:lstStyle/>
          <a:p>
            <a:r>
              <a:rPr lang="en-US" dirty="0"/>
              <a:t>All districts over 48% Black elect minority candidates</a:t>
            </a:r>
          </a:p>
          <a:p>
            <a:r>
              <a:rPr lang="en-US" dirty="0"/>
              <a:t>67% of districts over 35% Black elect minority candidates</a:t>
            </a:r>
          </a:p>
          <a:p>
            <a:r>
              <a:rPr lang="en-US" dirty="0"/>
              <a:t>No state senate districts between 36 and 45% Black</a:t>
            </a:r>
          </a:p>
        </p:txBody>
      </p:sp>
    </p:spTree>
    <p:extLst>
      <p:ext uri="{BB962C8B-B14F-4D97-AF65-F5344CB8AC3E}">
        <p14:creationId xmlns:p14="http://schemas.microsoft.com/office/powerpoint/2010/main" val="27854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C24F5-3654-4C2E-B02A-71909C3C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869" y="247650"/>
            <a:ext cx="3935896" cy="14859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Threshold of Representation: State House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1681A-7AB5-4203-B9BE-EFF1A95E1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617" y="2196548"/>
            <a:ext cx="3319669" cy="3581400"/>
          </a:xfrm>
        </p:spPr>
        <p:txBody>
          <a:bodyPr/>
          <a:lstStyle/>
          <a:p>
            <a:r>
              <a:rPr lang="en-US" dirty="0"/>
              <a:t>All districts over 36% Black elect minority candidates</a:t>
            </a:r>
          </a:p>
          <a:p>
            <a:r>
              <a:rPr lang="en-US" dirty="0"/>
              <a:t>89% of districts over 25% Black elect minority candidates</a:t>
            </a:r>
          </a:p>
          <a:p>
            <a:r>
              <a:rPr lang="en-US" dirty="0"/>
              <a:t>No state house districts between 37 and 47% Black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83EE2-1E53-42D9-B5B9-F414AC72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74320"/>
            <a:ext cx="4343400" cy="63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0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8159D283-C7F7-44C1-88B5-EAB72699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7" y="322880"/>
            <a:ext cx="8077200" cy="1221083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Calibri" panose="020F0502020204030204" pitchFamily="34" charset="0"/>
              </a:rPr>
              <a:t>Redistricting Criteria Priority Pyramid: Voting Rights Act of 1965</a:t>
            </a:r>
            <a:br>
              <a:rPr lang="en-US" altLang="en-US" sz="3600" dirty="0">
                <a:latin typeface="Calibri" panose="020F0502020204030204" pitchFamily="34" charset="0"/>
              </a:rPr>
            </a:b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382F391-52BC-4359-A3E1-8EF1FFBA9E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4777" y="1543964"/>
            <a:ext cx="3614782" cy="3447914"/>
          </a:xfrm>
        </p:spPr>
        <p:txBody>
          <a:bodyPr/>
          <a:lstStyle/>
          <a:p>
            <a:pPr eaLnBrk="1" hangingPunct="1"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latin typeface="Calibri" panose="020F0502020204030204" pitchFamily="34" charset="0"/>
              </a:rPr>
              <a:t>Section 2 prohibits any voting standard, practice or procedure, including a redistricting plan, that results in the denial or dilution of minority voting strength.</a:t>
            </a:r>
          </a:p>
          <a:p>
            <a:pPr marL="0" indent="0" eaLnBrk="1" fontAlgn="auto" hangingPunct="1">
              <a:spcAft>
                <a:spcPts val="0"/>
              </a:spcAft>
              <a:buSzPct val="120000"/>
              <a:buNone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8AE19-A2F9-43AE-B233-8F12C737A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185" y="1389681"/>
            <a:ext cx="7727575" cy="5468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1CAE5-B89A-4FD0-84E8-E052411E9C02}"/>
              </a:ext>
            </a:extLst>
          </p:cNvPr>
          <p:cNvSpPr txBox="1"/>
          <p:nvPr/>
        </p:nvSpPr>
        <p:spPr>
          <a:xfrm>
            <a:off x="414777" y="4667705"/>
            <a:ext cx="49476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048" indent="-384048" eaLnBrk="1" fontAlgn="auto" hangingPunct="1"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600" i="0" dirty="0">
                <a:solidFill>
                  <a:schemeClr val="tx2"/>
                </a:solidFill>
                <a:latin typeface="Calibri" panose="020F0502020204030204" pitchFamily="34" charset="0"/>
              </a:rPr>
              <a:t>All state and local jurisdictions are covered by Section 2 of the Voting Rights Act.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53186227-BC51-4D18-9424-815943F8F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8" y="697426"/>
            <a:ext cx="9339134" cy="6042970"/>
          </a:xfrm>
        </p:spPr>
      </p:pic>
    </p:spTree>
    <p:extLst>
      <p:ext uri="{BB962C8B-B14F-4D97-AF65-F5344CB8AC3E}">
        <p14:creationId xmlns:p14="http://schemas.microsoft.com/office/powerpoint/2010/main" val="213280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92373E-DF80-4640-A4DD-10AE35C26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27613"/>
              </p:ext>
            </p:extLst>
          </p:nvPr>
        </p:nvGraphicFramePr>
        <p:xfrm>
          <a:off x="5770649" y="631084"/>
          <a:ext cx="2219687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7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7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888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620" marR="6862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6DABCF4B-D9EA-48EC-B229-D674737B6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20872"/>
              </p:ext>
            </p:extLst>
          </p:nvPr>
        </p:nvGraphicFramePr>
        <p:xfrm>
          <a:off x="5774427" y="3676650"/>
          <a:ext cx="2156999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2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A1AFA5D-5E5F-4753-9B73-1E3B416AEB9B}"/>
              </a:ext>
            </a:extLst>
          </p:cNvPr>
          <p:cNvSpPr txBox="1">
            <a:spLocks/>
          </p:cNvSpPr>
          <p:nvPr/>
        </p:nvSpPr>
        <p:spPr>
          <a:xfrm>
            <a:off x="990600" y="2457450"/>
            <a:ext cx="4120393" cy="4029075"/>
          </a:xfrm>
          <a:prstGeom prst="rect">
            <a:avLst/>
          </a:prstGeom>
        </p:spPr>
        <p:txBody>
          <a:bodyPr/>
          <a:lstStyle>
            <a:lvl1pPr marL="382588" indent="-382588" algn="l" defTabSz="685800" rtl="0" eaLnBrk="0" fontAlgn="base" hangingPunct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2588" algn="l" defTabSz="685800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2588" algn="l" defTabSz="685800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2588" algn="l" defTabSz="685800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2588" algn="l" defTabSz="685800" rtl="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/>
              <a:buNone/>
              <a:defRPr/>
            </a:pPr>
            <a:r>
              <a:rPr lang="en-US" sz="2600" i="0" dirty="0">
                <a:latin typeface="Calibri" panose="020F0502020204030204" pitchFamily="34" charset="0"/>
              </a:rPr>
              <a:t>Redistricting plans cannot:</a:t>
            </a:r>
          </a:p>
          <a:p>
            <a:pPr>
              <a:buFont typeface="Franklin Gothic Book"/>
              <a:buChar char="■"/>
              <a:defRPr/>
            </a:pPr>
            <a:r>
              <a:rPr lang="en-US" sz="2600" i="0" dirty="0">
                <a:latin typeface="Calibri" panose="020F0502020204030204" pitchFamily="34" charset="0"/>
              </a:rPr>
              <a:t>crack, or</a:t>
            </a:r>
          </a:p>
          <a:p>
            <a:pPr>
              <a:buFont typeface="Franklin Gothic Book"/>
              <a:buChar char="■"/>
              <a:defRPr/>
            </a:pPr>
            <a:r>
              <a:rPr lang="en-US" sz="2600" i="0" dirty="0">
                <a:latin typeface="Calibri" panose="020F0502020204030204" pitchFamily="34" charset="0"/>
              </a:rPr>
              <a:t>pack</a:t>
            </a:r>
          </a:p>
          <a:p>
            <a:pPr marL="0" indent="0">
              <a:buFont typeface="Franklin Gothic Book"/>
              <a:buNone/>
              <a:defRPr/>
            </a:pPr>
            <a:r>
              <a:rPr lang="en-US" sz="2600" i="0" dirty="0">
                <a:latin typeface="Calibri" panose="020F0502020204030204" pitchFamily="34" charset="0"/>
              </a:rPr>
              <a:t>a geographically concentrated minority community across districts or within a district in a manner that dilutes their voting strength.</a:t>
            </a:r>
          </a:p>
        </p:txBody>
      </p:sp>
      <p:sp>
        <p:nvSpPr>
          <p:cNvPr id="13786" name="Title 5">
            <a:extLst>
              <a:ext uri="{FF2B5EF4-FFF2-40B4-BE49-F238E27FC236}">
                <a16:creationId xmlns:a16="http://schemas.microsoft.com/office/drawing/2014/main" id="{93872B5B-7F7A-44D3-AE53-7BFCB789FEA2}"/>
              </a:ext>
            </a:extLst>
          </p:cNvPr>
          <p:cNvSpPr txBox="1">
            <a:spLocks/>
          </p:cNvSpPr>
          <p:nvPr/>
        </p:nvSpPr>
        <p:spPr bwMode="auto">
          <a:xfrm>
            <a:off x="475475" y="523875"/>
            <a:ext cx="4419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914400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371600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828800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286000" indent="-38258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743200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3200400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657600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4114800" indent="-382588" defTabSz="6858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i="0" dirty="0">
                <a:latin typeface="Calibri" panose="020F0502020204030204" pitchFamily="34" charset="0"/>
              </a:rPr>
              <a:t>Redistricting Plans that Violate the Voting Rights 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08784-110A-4EC1-AE19-9A16E5625AC6}"/>
              </a:ext>
            </a:extLst>
          </p:cNvPr>
          <p:cNvSpPr txBox="1"/>
          <p:nvPr/>
        </p:nvSpPr>
        <p:spPr>
          <a:xfrm>
            <a:off x="6333748" y="1215215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35%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42257-D350-42DC-9836-D464B6C56BFB}"/>
              </a:ext>
            </a:extLst>
          </p:cNvPr>
          <p:cNvSpPr txBox="1"/>
          <p:nvPr/>
        </p:nvSpPr>
        <p:spPr>
          <a:xfrm>
            <a:off x="6637132" y="771872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35%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C7F9C-76F6-4C80-91FD-8DB42126DFA8}"/>
              </a:ext>
            </a:extLst>
          </p:cNvPr>
          <p:cNvSpPr txBox="1"/>
          <p:nvPr/>
        </p:nvSpPr>
        <p:spPr>
          <a:xfrm>
            <a:off x="6384064" y="2272575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35%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99A90C-FD26-4540-BDE8-52DF5B6A24A9}"/>
              </a:ext>
            </a:extLst>
          </p:cNvPr>
          <p:cNvSpPr txBox="1"/>
          <p:nvPr/>
        </p:nvSpPr>
        <p:spPr>
          <a:xfrm>
            <a:off x="7073210" y="1457913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35%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F4374-D7E6-4AAE-B872-AAAEF5CEC89C}"/>
              </a:ext>
            </a:extLst>
          </p:cNvPr>
          <p:cNvSpPr txBox="1"/>
          <p:nvPr/>
        </p:nvSpPr>
        <p:spPr>
          <a:xfrm>
            <a:off x="7011886" y="2245407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35%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3CDBD-0975-4400-BD44-F0D0974B3EB2}"/>
              </a:ext>
            </a:extLst>
          </p:cNvPr>
          <p:cNvSpPr txBox="1"/>
          <p:nvPr/>
        </p:nvSpPr>
        <p:spPr>
          <a:xfrm>
            <a:off x="6069565" y="3816797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20%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141D4D-89E3-4FEC-96B0-9473D5F7D079}"/>
              </a:ext>
            </a:extLst>
          </p:cNvPr>
          <p:cNvSpPr txBox="1"/>
          <p:nvPr/>
        </p:nvSpPr>
        <p:spPr>
          <a:xfrm>
            <a:off x="6157639" y="5347872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20%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2B2C3-4F2E-4A1C-82E4-9BEBF055A049}"/>
              </a:ext>
            </a:extLst>
          </p:cNvPr>
          <p:cNvSpPr txBox="1"/>
          <p:nvPr/>
        </p:nvSpPr>
        <p:spPr>
          <a:xfrm>
            <a:off x="6960982" y="5368821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20%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C6B2D2-D041-4AD7-9F65-825DEEE492FE}"/>
              </a:ext>
            </a:extLst>
          </p:cNvPr>
          <p:cNvSpPr txBox="1"/>
          <p:nvPr/>
        </p:nvSpPr>
        <p:spPr>
          <a:xfrm>
            <a:off x="7062202" y="3809072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15%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05A809-F1A2-491D-9BD7-938A0C923F88}"/>
              </a:ext>
            </a:extLst>
          </p:cNvPr>
          <p:cNvSpPr txBox="1"/>
          <p:nvPr/>
        </p:nvSpPr>
        <p:spPr>
          <a:xfrm>
            <a:off x="6540536" y="4551191"/>
            <a:ext cx="6477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/>
              <a:t> 100%</a:t>
            </a:r>
          </a:p>
        </p:txBody>
      </p:sp>
      <p:sp>
        <p:nvSpPr>
          <p:cNvPr id="13798" name="TextBox 2">
            <a:extLst>
              <a:ext uri="{FF2B5EF4-FFF2-40B4-BE49-F238E27FC236}">
                <a16:creationId xmlns:a16="http://schemas.microsoft.com/office/drawing/2014/main" id="{BFC19A73-648C-4A60-9558-2B49212A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649" y="2953974"/>
            <a:ext cx="2605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that cracks minority community across 5 districts</a:t>
            </a:r>
          </a:p>
        </p:txBody>
      </p:sp>
      <p:sp>
        <p:nvSpPr>
          <p:cNvPr id="13799" name="TextBox 22">
            <a:extLst>
              <a:ext uri="{FF2B5EF4-FFF2-40B4-BE49-F238E27FC236}">
                <a16:creationId xmlns:a16="http://schemas.microsoft.com/office/drawing/2014/main" id="{3CB5E2F1-51DF-407F-853D-E2F6936A0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98" y="6010846"/>
            <a:ext cx="2605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that packs minority community into single  district</a:t>
            </a:r>
          </a:p>
        </p:txBody>
      </p:sp>
    </p:spTree>
    <p:extLst>
      <p:ext uri="{BB962C8B-B14F-4D97-AF65-F5344CB8AC3E}">
        <p14:creationId xmlns:p14="http://schemas.microsoft.com/office/powerpoint/2010/main" val="291828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16866AB-9395-44C9-86F5-1360045E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788988"/>
          </a:xfrm>
        </p:spPr>
        <p:txBody>
          <a:bodyPr/>
          <a:lstStyle/>
          <a:p>
            <a:pPr eaLnBrk="1" hangingPunct="1"/>
            <a:r>
              <a:rPr lang="en-US" altLang="en-US" sz="3600" i="1" dirty="0">
                <a:latin typeface="Calibri" panose="020F0502020204030204" pitchFamily="34" charset="0"/>
              </a:rPr>
              <a:t>Thornburg v. Gingles</a:t>
            </a:r>
            <a:r>
              <a:rPr lang="en-US" altLang="en-US" sz="3600" dirty="0">
                <a:latin typeface="Calibri" panose="020F0502020204030204" pitchFamily="34" charset="0"/>
              </a:rPr>
              <a:t>: Three-Pronged Test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9DA1DE9-AE6A-4314-9662-905DB0F7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8452"/>
            <a:ext cx="8229600" cy="3756508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SzPct val="120000"/>
              <a:buFont typeface="Arial" panose="020B0604020202020204" pitchFamily="34" charset="0"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U.S. Supreme Court held that plaintiffs must satisfy three preconditions to qualify for relief under Section 2 of the Voting Rights Act:</a:t>
            </a:r>
          </a:p>
          <a:p>
            <a:pPr lvl="1" eaLnBrk="1" hangingPunct="1"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i="0" dirty="0">
                <a:latin typeface="Calibri" panose="020F0502020204030204" pitchFamily="34" charset="0"/>
              </a:rPr>
              <a:t>The minority group must be sufficiently large and geographically compact to form a majority in a single-member district</a:t>
            </a:r>
          </a:p>
          <a:p>
            <a:pPr lvl="1" eaLnBrk="1" hangingPunct="1"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i="0" dirty="0">
                <a:latin typeface="Calibri" panose="020F0502020204030204" pitchFamily="34" charset="0"/>
              </a:rPr>
              <a:t>The minority group must be politically cohesive</a:t>
            </a:r>
          </a:p>
          <a:p>
            <a:pPr lvl="1" eaLnBrk="1" hangingPunct="1">
              <a:spcAft>
                <a:spcPct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altLang="en-US" sz="2600" i="0" dirty="0">
                <a:latin typeface="Calibri" panose="020F0502020204030204" pitchFamily="34" charset="0"/>
              </a:rPr>
              <a:t>Whites must vote as a bloc to usually defeat the minority-preferred candidates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94091-0277-4C3B-BB1B-5234B185A764}"/>
              </a:ext>
            </a:extLst>
          </p:cNvPr>
          <p:cNvSpPr txBox="1"/>
          <p:nvPr/>
        </p:nvSpPr>
        <p:spPr>
          <a:xfrm>
            <a:off x="699052" y="5063217"/>
            <a:ext cx="79115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ct val="0"/>
              </a:spcAft>
              <a:buSzPct val="120000"/>
            </a:pPr>
            <a:r>
              <a:rPr lang="en-US" altLang="en-US" sz="2600" i="0">
                <a:solidFill>
                  <a:schemeClr val="tx2"/>
                </a:solidFill>
                <a:latin typeface="Calibri" panose="020F0502020204030204" pitchFamily="34" charset="0"/>
              </a:rPr>
              <a:t>A racial bloc voting analysis is used to ascertain whether minority voters are politically cohesive and if white voters bloc vote to usually defeat minority-preferred candidates.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DF31ABA-C644-41B2-AB0D-B0955225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86518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Analyzing Voting Behavior by Race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E7705F45-3E7C-4304-A578-F39235C78B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924800" cy="49228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dirty="0">
                <a:latin typeface="Calibri" panose="020F0502020204030204" pitchFamily="34" charset="0"/>
              </a:rPr>
              <a:t>Two standard statistical techniques for estimating voting patterns of minority and white voters:</a:t>
            </a:r>
          </a:p>
          <a:p>
            <a:pPr marL="987552" lvl="1" indent="-457200"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600" i="0" dirty="0">
                <a:latin typeface="Calibri" panose="020F0502020204030204" pitchFamily="34" charset="0"/>
              </a:rPr>
              <a:t>Ecological regression analysis (ER)</a:t>
            </a:r>
          </a:p>
          <a:p>
            <a:pPr marL="987552" lvl="1" indent="-457200"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600" i="0" dirty="0">
                <a:latin typeface="Calibri" panose="020F0502020204030204" pitchFamily="34" charset="0"/>
              </a:rPr>
              <a:t>Ecological inference analysis (EI)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B2695-56AF-4D25-AEEF-055DC8B22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78" y="3429000"/>
            <a:ext cx="4614654" cy="299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9CB817-F83A-4EBF-BE61-3440E913F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49" y="3310062"/>
            <a:ext cx="3073451" cy="30734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F43338-E1DF-4903-87AC-ED35AE208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72" y="495232"/>
            <a:ext cx="6097028" cy="6029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384BF-6B5E-4F51-ABF9-0328E20ADFB6}"/>
              </a:ext>
            </a:extLst>
          </p:cNvPr>
          <p:cNvSpPr txBox="1"/>
          <p:nvPr/>
        </p:nvSpPr>
        <p:spPr>
          <a:xfrm>
            <a:off x="360721" y="2463567"/>
            <a:ext cx="23963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Oakland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Genesee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Saginaw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AF8192-C3BD-44C6-BC70-40C913BB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535" y="1257126"/>
            <a:ext cx="3081507" cy="1032867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Area-Specific Analyses</a:t>
            </a:r>
          </a:p>
        </p:txBody>
      </p:sp>
    </p:spTree>
    <p:extLst>
      <p:ext uri="{BB962C8B-B14F-4D97-AF65-F5344CB8AC3E}">
        <p14:creationId xmlns:p14="http://schemas.microsoft.com/office/powerpoint/2010/main" val="147666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16866AB-9395-44C9-86F5-1360045E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5" y="416292"/>
            <a:ext cx="8077200" cy="78898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Elections Analyzed to Date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9DA1DE9-AE6A-4314-9662-905DB0F78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05280"/>
            <a:ext cx="8077201" cy="5389249"/>
          </a:xfrm>
        </p:spPr>
        <p:txBody>
          <a:bodyPr/>
          <a:lstStyle/>
          <a:p>
            <a:pPr eaLnBrk="1" hangingPunct="1">
              <a:spcAft>
                <a:spcPct val="0"/>
              </a:spcAft>
              <a:buSzPct val="100000"/>
            </a:pPr>
            <a:r>
              <a:rPr lang="en-US" altLang="en-US" sz="2400" dirty="0">
                <a:latin typeface="Calibri" panose="020F0502020204030204" pitchFamily="34" charset="0"/>
              </a:rPr>
              <a:t>All federal and statewide general election contests, 2012-2020. </a:t>
            </a:r>
          </a:p>
          <a:p>
            <a:pPr lvl="1" eaLnBrk="1" hangingPunct="1">
              <a:spcAft>
                <a:spcPct val="0"/>
              </a:spcAft>
              <a:buSzPct val="60000"/>
              <a:buFont typeface="Wingdings" panose="05000000000000000000" pitchFamily="2" charset="2"/>
              <a:buChar char="q"/>
            </a:pPr>
            <a:r>
              <a:rPr lang="en-US" altLang="en-US" sz="2400" i="0" dirty="0">
                <a:latin typeface="Calibri" panose="020F0502020204030204" pitchFamily="34" charset="0"/>
              </a:rPr>
              <a:t>Four election contests included minority candidates:</a:t>
            </a:r>
          </a:p>
          <a:p>
            <a:pPr lvl="2" eaLnBrk="1" hangingPunct="1">
              <a:spcAft>
                <a:spcPct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2012 U.S. President (Barack Obama)</a:t>
            </a:r>
          </a:p>
          <a:p>
            <a:pPr lvl="2" eaLnBrk="1" hangingPunct="1">
              <a:spcAft>
                <a:spcPct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2014 Secretary of State (Godfrey Dillard)</a:t>
            </a:r>
          </a:p>
          <a:p>
            <a:pPr lvl="2" eaLnBrk="1" hangingPunct="1">
              <a:spcAft>
                <a:spcPct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2018 U.S. Senate (John James)</a:t>
            </a:r>
          </a:p>
          <a:p>
            <a:pPr lvl="2" eaLnBrk="1" hangingPunct="1">
              <a:spcAft>
                <a:spcPct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2020 U.S. Senate (John James)</a:t>
            </a:r>
          </a:p>
          <a:p>
            <a:pPr lvl="1" eaLnBrk="1" hangingPunct="1">
              <a:spcAft>
                <a:spcPct val="0"/>
              </a:spcAft>
              <a:buSzPct val="60000"/>
              <a:buFont typeface="Wingdings" panose="05000000000000000000" pitchFamily="2" charset="2"/>
              <a:buChar char="q"/>
            </a:pPr>
            <a:r>
              <a:rPr lang="en-US" altLang="en-US" sz="2400" i="0" dirty="0">
                <a:latin typeface="Calibri" panose="020F0502020204030204" pitchFamily="34" charset="0"/>
              </a:rPr>
              <a:t>Two contests included minority candidates as running mates</a:t>
            </a:r>
          </a:p>
          <a:p>
            <a:pPr lvl="2" eaLnBrk="1" hangingPunct="1">
              <a:spcAft>
                <a:spcPct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2018 Governor (Gretchen Whitmer/Garlin Gilchrist)</a:t>
            </a:r>
          </a:p>
          <a:p>
            <a:pPr lvl="2" eaLnBrk="1" hangingPunct="1">
              <a:spcAft>
                <a:spcPct val="0"/>
              </a:spcAft>
              <a:buSzPct val="6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</a:rPr>
              <a:t>2020 U.S. President (Joseph Biden/Kamala Harris)</a:t>
            </a:r>
          </a:p>
          <a:p>
            <a:pPr eaLnBrk="1" hangingPunct="1">
              <a:spcAft>
                <a:spcPct val="0"/>
              </a:spcAft>
              <a:buSzPct val="100000"/>
            </a:pPr>
            <a:r>
              <a:rPr lang="en-US" altLang="en-US" sz="2400" dirty="0">
                <a:latin typeface="Calibri" panose="020F0502020204030204" pitchFamily="34" charset="0"/>
              </a:rPr>
              <a:t>Only Democratic primary for statewide office this past decade: 2018 race for governor</a:t>
            </a:r>
          </a:p>
          <a:p>
            <a:pPr marL="0" indent="0" eaLnBrk="1" hangingPunct="1">
              <a:spcAft>
                <a:spcPct val="0"/>
              </a:spcAft>
              <a:buSzPct val="60000"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211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9FE91E-DFC4-4DD0-B8C8-1F56A33E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392596"/>
            <a:ext cx="7973374" cy="14859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Example of RBV Results: 2018 General and Democratic Primary for Governor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B6422-DDBD-490E-AA89-867F59A64F68}"/>
              </a:ext>
            </a:extLst>
          </p:cNvPr>
          <p:cNvSpPr txBox="1"/>
          <p:nvPr/>
        </p:nvSpPr>
        <p:spPr>
          <a:xfrm>
            <a:off x="216976" y="5308062"/>
            <a:ext cx="8596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votes for office 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 = percentage of voting age population who turned out and cast a vote for the office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 = vote percentages from homogeneous precincts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 = estimates derived from ecological regression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Calibri" panose="020F0502020204030204" pitchFamily="34" charset="0"/>
                <a:cs typeface="Calibri" panose="020F0502020204030204" pitchFamily="34" charset="0"/>
              </a:rPr>
              <a:t>EI 2x2 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= estimates derived from standard EI (as developed by Prof. Gary King)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i="0" dirty="0">
                <a:latin typeface="Calibri" panose="020F0502020204030204" pitchFamily="34" charset="0"/>
                <a:cs typeface="Calibri" panose="020F0502020204030204" pitchFamily="34" charset="0"/>
              </a:rPr>
              <a:t>EI </a:t>
            </a:r>
            <a:r>
              <a:rPr lang="en-US" sz="14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RxC</a:t>
            </a:r>
            <a:r>
              <a:rPr lang="en-US" sz="14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= estimates derived from EI technique that takes into account differences in participation by race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73C95-935B-43B8-8772-1E1C8282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594262"/>
            <a:ext cx="8483600" cy="130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7FDB02-39AC-447A-8D76-7D9168E8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615189"/>
            <a:ext cx="84836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9685-3AA9-4F11-8351-54041AE3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" y="304339"/>
            <a:ext cx="7811146" cy="662553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Number of Racially Polarized Elections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EDBAEF7-5A7C-4638-B02F-DA894DB26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89388"/>
              </p:ext>
            </p:extLst>
          </p:nvPr>
        </p:nvGraphicFramePr>
        <p:xfrm>
          <a:off x="565688" y="966892"/>
          <a:ext cx="8012624" cy="508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156">
                  <a:extLst>
                    <a:ext uri="{9D8B030D-6E8A-4147-A177-3AD203B41FA5}">
                      <a16:colId xmlns:a16="http://schemas.microsoft.com/office/drawing/2014/main" val="3414367851"/>
                    </a:ext>
                  </a:extLst>
                </a:gridCol>
                <a:gridCol w="2003156">
                  <a:extLst>
                    <a:ext uri="{9D8B030D-6E8A-4147-A177-3AD203B41FA5}">
                      <a16:colId xmlns:a16="http://schemas.microsoft.com/office/drawing/2014/main" val="3784644669"/>
                    </a:ext>
                  </a:extLst>
                </a:gridCol>
                <a:gridCol w="2003156">
                  <a:extLst>
                    <a:ext uri="{9D8B030D-6E8A-4147-A177-3AD203B41FA5}">
                      <a16:colId xmlns:a16="http://schemas.microsoft.com/office/drawing/2014/main" val="2513382354"/>
                    </a:ext>
                  </a:extLst>
                </a:gridCol>
                <a:gridCol w="2003156">
                  <a:extLst>
                    <a:ext uri="{9D8B030D-6E8A-4147-A177-3AD203B41FA5}">
                      <a16:colId xmlns:a16="http://schemas.microsoft.com/office/drawing/2014/main" val="1355495567"/>
                    </a:ext>
                  </a:extLst>
                </a:gridCol>
              </a:tblGrid>
              <a:tr h="607104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Elections with Minority Candidates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Statewide General Election Contests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Statewide Democratic Primary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846294"/>
                  </a:ext>
                </a:extLst>
              </a:tr>
              <a:tr h="75564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608255"/>
                  </a:ext>
                </a:extLst>
              </a:tr>
              <a:tr h="75564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949209"/>
                  </a:ext>
                </a:extLst>
              </a:tr>
              <a:tr h="75564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Saginaw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370902"/>
                  </a:ext>
                </a:extLst>
              </a:tr>
              <a:tr h="75564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Oakland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243928"/>
                  </a:ext>
                </a:extLst>
              </a:tr>
              <a:tr h="75564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Wayne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1/1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472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F9E53D-E13B-49B8-AAC2-96FD7F3AE1A6}"/>
              </a:ext>
            </a:extLst>
          </p:cNvPr>
          <p:cNvSpPr txBox="1"/>
          <p:nvPr/>
        </p:nvSpPr>
        <p:spPr>
          <a:xfrm>
            <a:off x="0" y="62566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Number of polarized contests / total number of contests</a:t>
            </a:r>
          </a:p>
        </p:txBody>
      </p:sp>
    </p:spTree>
    <p:extLst>
      <p:ext uri="{BB962C8B-B14F-4D97-AF65-F5344CB8AC3E}">
        <p14:creationId xmlns:p14="http://schemas.microsoft.com/office/powerpoint/2010/main" val="118136155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335</TotalTime>
  <Words>868</Words>
  <Application>Microsoft Office PowerPoint</Application>
  <PresentationFormat>On-screen Show (4:3)</PresentationFormat>
  <Paragraphs>106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Wingdings</vt:lpstr>
      <vt:lpstr>Crop</vt:lpstr>
      <vt:lpstr>DETERMINING if A redistricting plan Complies with the Voting Rights Act </vt:lpstr>
      <vt:lpstr>Redistricting Criteria Priority Pyramid: Voting Rights Act of 1965 </vt:lpstr>
      <vt:lpstr>PowerPoint Presentation</vt:lpstr>
      <vt:lpstr>Thornburg v. Gingles: Three-Pronged Test </vt:lpstr>
      <vt:lpstr>Analyzing Voting Behavior by Race</vt:lpstr>
      <vt:lpstr>Area-Specific Analyses</vt:lpstr>
      <vt:lpstr>Elections Analyzed to Date</vt:lpstr>
      <vt:lpstr>Example of RBV Results: 2018 General and Democratic Primary for Governor</vt:lpstr>
      <vt:lpstr>Number of Racially Polarized Elections</vt:lpstr>
      <vt:lpstr>Complying with the Voting Rights Act</vt:lpstr>
      <vt:lpstr>Drawing Minority Opportunity Districts </vt:lpstr>
      <vt:lpstr>District-specific, Function Approaches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Threshold of Representation: State Senate </vt:lpstr>
      <vt:lpstr>Threshold of Representation: State House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Requirements</dc:title>
  <dc:creator>lrhandley</dc:creator>
  <cp:lastModifiedBy>Hammersmith, Suann (MICRC)</cp:lastModifiedBy>
  <cp:revision>3</cp:revision>
  <cp:lastPrinted>2021-09-02T12:39:50Z</cp:lastPrinted>
  <dcterms:created xsi:type="dcterms:W3CDTF">2010-04-07T12:48:48Z</dcterms:created>
  <dcterms:modified xsi:type="dcterms:W3CDTF">2021-09-02T12:41:25Z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dfe0-534f-4c95-815c-5b1af86b9823_Enabled">
    <vt:lpwstr>true</vt:lpwstr>
  </property>
  <property fmtid="{D5CDD505-2E9C-101B-9397-08002B2CF9AE}" pid="3" name="MSIP_Label_2f46dfe0-534f-4c95-815c-5b1af86b9823_SetDate">
    <vt:lpwstr>2021-09-02T12:41:25Z</vt:lpwstr>
  </property>
  <property fmtid="{D5CDD505-2E9C-101B-9397-08002B2CF9AE}" pid="4" name="MSIP_Label_2f46dfe0-534f-4c95-815c-5b1af86b9823_Method">
    <vt:lpwstr>Privileged</vt:lpwstr>
  </property>
  <property fmtid="{D5CDD505-2E9C-101B-9397-08002B2CF9AE}" pid="5" name="MSIP_Label_2f46dfe0-534f-4c95-815c-5b1af86b9823_Name">
    <vt:lpwstr>2f46dfe0-534f-4c95-815c-5b1af86b9823</vt:lpwstr>
  </property>
  <property fmtid="{D5CDD505-2E9C-101B-9397-08002B2CF9AE}" pid="6" name="MSIP_Label_2f46dfe0-534f-4c95-815c-5b1af86b9823_SiteId">
    <vt:lpwstr>d5fb7087-3777-42ad-966a-892ef47225d1</vt:lpwstr>
  </property>
  <property fmtid="{D5CDD505-2E9C-101B-9397-08002B2CF9AE}" pid="7" name="MSIP_Label_2f46dfe0-534f-4c95-815c-5b1af86b9823_ActionId">
    <vt:lpwstr>9e8699cc-daa5-4cc6-b197-4e1a8adeb6e2</vt:lpwstr>
  </property>
  <property fmtid="{D5CDD505-2E9C-101B-9397-08002B2CF9AE}" pid="8" name="MSIP_Label_2f46dfe0-534f-4c95-815c-5b1af86b9823_ContentBits">
    <vt:lpwstr>0</vt:lpwstr>
  </property>
</Properties>
</file>