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B85"/>
    <a:srgbClr val="09A69F"/>
    <a:srgbClr val="02508F"/>
    <a:srgbClr val="054575"/>
    <a:srgbClr val="065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0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0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6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8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4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6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4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9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43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3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7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vrie.dunsmore@semcoenergy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40569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kern="1400" dirty="0">
                <a:solidFill>
                  <a:srgbClr val="05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SEMCO</a:t>
            </a:r>
            <a:r>
              <a:rPr lang="en-US" sz="3600" kern="1400" dirty="0">
                <a:solidFill>
                  <a:srgbClr val="078B85"/>
                </a:solidFill>
              </a:rPr>
              <a:t> </a:t>
            </a:r>
            <a:r>
              <a:rPr lang="en-US" sz="4400" b="1" kern="1400" dirty="0">
                <a:solidFill>
                  <a:srgbClr val="078B85"/>
                </a:solidFill>
              </a:rPr>
              <a:t>ENERGY</a:t>
            </a:r>
            <a:r>
              <a:rPr lang="en-US" sz="4000" kern="1400" dirty="0">
                <a:solidFill>
                  <a:srgbClr val="078B85"/>
                </a:solidFill>
              </a:rPr>
              <a:t> </a:t>
            </a:r>
            <a:r>
              <a:rPr lang="en-US" sz="4400" kern="1400" dirty="0">
                <a:solidFill>
                  <a:srgbClr val="025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Company </a:t>
            </a:r>
            <a:br>
              <a:rPr lang="en-US" sz="4400" kern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kern="1400" dirty="0"/>
              <a:t>EWR collaboration with </a:t>
            </a:r>
            <a:br>
              <a:rPr lang="en-US" sz="4000" kern="1400" dirty="0"/>
            </a:br>
            <a:r>
              <a:rPr lang="en-US" sz="4000" kern="1400" dirty="0">
                <a:solidFill>
                  <a:srgbClr val="002060"/>
                </a:solidFill>
              </a:rPr>
              <a:t>Community Action Agencies</a:t>
            </a:r>
          </a:p>
        </p:txBody>
      </p:sp>
    </p:spTree>
    <p:extLst>
      <p:ext uri="{BB962C8B-B14F-4D97-AF65-F5344CB8AC3E}">
        <p14:creationId xmlns:p14="http://schemas.microsoft.com/office/powerpoint/2010/main" val="33128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SEMCO</a:t>
            </a:r>
            <a:r>
              <a:rPr lang="en-US" dirty="0"/>
              <a:t> Contracts with the </a:t>
            </a:r>
            <a:r>
              <a:rPr lang="en-US" b="1" dirty="0">
                <a:solidFill>
                  <a:srgbClr val="002060"/>
                </a:solidFill>
              </a:rPr>
              <a:t>Blue Water Community Action Agency (BWCA).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>
              <a:solidFill>
                <a:srgbClr val="00206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2060"/>
                </a:solidFill>
              </a:rPr>
              <a:t>BWCA </a:t>
            </a:r>
            <a:r>
              <a:rPr lang="en-US" dirty="0"/>
              <a:t>works with other participating Community Action Agencies (CAA) in </a:t>
            </a:r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SEMCO</a:t>
            </a:r>
            <a:r>
              <a:rPr lang="en-US" dirty="0"/>
              <a:t> service territory to offer rebates.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rgbClr val="00206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Rebates are offered for the installation of energy efficient measures such as: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Natural Gas Furnace and Boiler, Programmable Thermostat, Air Sealing, Rim Joist Insulation, Attic Hatch and Stairs, and Pipe Wrap is rebated at a </a:t>
            </a:r>
            <a:r>
              <a:rPr lang="en-US" b="1" dirty="0"/>
              <a:t>flat rate</a:t>
            </a:r>
            <a:r>
              <a:rPr lang="en-US" dirty="0"/>
              <a:t>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Wall, roof, crawl, mobile home floor, and kneewall insulation are rebated per </a:t>
            </a:r>
            <a:r>
              <a:rPr lang="en-US" b="1" dirty="0"/>
              <a:t>square foot </a:t>
            </a:r>
            <a:r>
              <a:rPr lang="en-US" dirty="0"/>
              <a:t>installed.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All measures align with the MEMD and weatherization standards.</a:t>
            </a:r>
          </a:p>
        </p:txBody>
      </p:sp>
    </p:spTree>
    <p:extLst>
      <p:ext uri="{BB962C8B-B14F-4D97-AF65-F5344CB8AC3E}">
        <p14:creationId xmlns:p14="http://schemas.microsoft.com/office/powerpoint/2010/main" val="347155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BWCA</a:t>
            </a:r>
            <a:r>
              <a:rPr lang="en-US" dirty="0"/>
              <a:t> collects all applications and screens participants and measures installed for EWR eligibility. </a:t>
            </a:r>
          </a:p>
          <a:p>
            <a:endParaRPr lang="en-US" dirty="0"/>
          </a:p>
          <a:p>
            <a:r>
              <a:rPr lang="en-US" dirty="0">
                <a:solidFill>
                  <a:srgbClr val="002060"/>
                </a:solidFill>
              </a:rPr>
              <a:t>BWCA</a:t>
            </a:r>
            <a:r>
              <a:rPr lang="en-US" dirty="0"/>
              <a:t> is paid a fee for facilitating each job. Each participating CAA is also paid a support fee.</a:t>
            </a:r>
          </a:p>
          <a:p>
            <a:endParaRPr lang="en-US" dirty="0"/>
          </a:p>
          <a:p>
            <a:r>
              <a:rPr lang="en-US" dirty="0"/>
              <a:t>Applications are </a:t>
            </a:r>
            <a:r>
              <a:rPr lang="en-US" i="1" dirty="0"/>
              <a:t>one page </a:t>
            </a:r>
            <a:r>
              <a:rPr lang="en-US" dirty="0"/>
              <a:t>and collect all necessary data for evaluation.</a:t>
            </a:r>
          </a:p>
          <a:p>
            <a:endParaRPr lang="en-US" dirty="0"/>
          </a:p>
          <a:p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SEMCO</a:t>
            </a:r>
            <a:r>
              <a:rPr lang="en-US" dirty="0"/>
              <a:t> works with </a:t>
            </a:r>
            <a:r>
              <a:rPr lang="en-US" dirty="0">
                <a:solidFill>
                  <a:srgbClr val="002060"/>
                </a:solidFill>
              </a:rPr>
              <a:t>BWCA </a:t>
            </a:r>
            <a:r>
              <a:rPr lang="en-US" dirty="0"/>
              <a:t>to track the budget and savings. </a:t>
            </a:r>
          </a:p>
          <a:p>
            <a:endParaRPr lang="en-US" dirty="0"/>
          </a:p>
          <a:p>
            <a:r>
              <a:rPr lang="en-US" dirty="0"/>
              <a:t>The Community Action Agency program is currently 20% of </a:t>
            </a:r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SEMCO’s </a:t>
            </a:r>
            <a:r>
              <a:rPr lang="en-US" dirty="0"/>
              <a:t>income-qualified budget.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1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564851" cy="512064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Rebate support is used as a </a:t>
            </a:r>
            <a:r>
              <a:rPr lang="en-US" b="1" dirty="0"/>
              <a:t>buy-down </a:t>
            </a:r>
            <a:r>
              <a:rPr lang="en-US" dirty="0"/>
              <a:t>by the CAAs. This allows for projects that would otherwise be rejected as not cost effective through weatherization program requirements, including those with health and safety costs exceeding the allowable 15%.</a:t>
            </a:r>
          </a:p>
          <a:p>
            <a:endParaRPr lang="en-US" dirty="0"/>
          </a:p>
          <a:p>
            <a:r>
              <a:rPr lang="en-US" dirty="0"/>
              <a:t>Ease of use, no requirement for reservations, and the rebate support increased CAA participation by 200% the first year it was implemented. </a:t>
            </a:r>
          </a:p>
          <a:p>
            <a:endParaRPr lang="en-US" dirty="0"/>
          </a:p>
          <a:p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SEMCO </a:t>
            </a:r>
            <a:r>
              <a:rPr lang="en-US" dirty="0"/>
              <a:t>worked with CAAs to determine how the program could be expanded to reach customers in need that would have otherwise been turned away.  </a:t>
            </a:r>
          </a:p>
          <a:p>
            <a:pPr lvl="1"/>
            <a:r>
              <a:rPr lang="en-US" i="1" dirty="0"/>
              <a:t>Emergency Furnace and Boiler Replacement Program </a:t>
            </a:r>
            <a:r>
              <a:rPr lang="en-US" dirty="0"/>
              <a:t>began in Q4 of 2017.</a:t>
            </a:r>
          </a:p>
          <a:p>
            <a:pPr lvl="2"/>
            <a:r>
              <a:rPr lang="en-US" dirty="0"/>
              <a:t>Barriers overcome:  Waitlist too long, home had previously been weatherized, or project would not meet cost requirements of weatherization program.</a:t>
            </a:r>
          </a:p>
          <a:p>
            <a:pPr lvl="2"/>
            <a:r>
              <a:rPr lang="en-US" dirty="0"/>
              <a:t>Expanded in 2018 to support the flood disaster relief efforts in Houghton.</a:t>
            </a:r>
          </a:p>
          <a:p>
            <a:endParaRPr lang="en-US" dirty="0"/>
          </a:p>
          <a:p>
            <a:r>
              <a:rPr lang="en-US" kern="1400" spc="-100" dirty="0">
                <a:solidFill>
                  <a:srgbClr val="05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SEMCO’s</a:t>
            </a:r>
            <a:r>
              <a:rPr lang="en-US" dirty="0"/>
              <a:t> low-income program as a whole continues to be cost effective.  </a:t>
            </a:r>
          </a:p>
        </p:txBody>
      </p:sp>
    </p:spTree>
    <p:extLst>
      <p:ext uri="{BB962C8B-B14F-4D97-AF65-F5344CB8AC3E}">
        <p14:creationId xmlns:p14="http://schemas.microsoft.com/office/powerpoint/2010/main" val="330002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5794" y="2479590"/>
            <a:ext cx="46543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Questions?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Please contact Avrie Dunsmore at SEMCO</a:t>
            </a:r>
          </a:p>
          <a:p>
            <a:pPr algn="ctr"/>
            <a:r>
              <a:rPr lang="en-US" dirty="0">
                <a:hlinkClick r:id="rId2"/>
              </a:rPr>
              <a:t>avrie.dunsmore@semcoenergy.com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75157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132</TotalTime>
  <Words>354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Corbel</vt:lpstr>
      <vt:lpstr>Courier New</vt:lpstr>
      <vt:lpstr>Times New Roman</vt:lpstr>
      <vt:lpstr>Wingdings 2</vt:lpstr>
      <vt:lpstr>Frame</vt:lpstr>
      <vt:lpstr>SEMCO ENERGY Gas Company  EWR collaboration with  Community Action Agencies</vt:lpstr>
      <vt:lpstr>Support Structure</vt:lpstr>
      <vt:lpstr>Administration</vt:lpstr>
      <vt:lpstr>Advantages</vt:lpstr>
      <vt:lpstr>PowerPoint Presentation</vt:lpstr>
    </vt:vector>
  </TitlesOfParts>
  <Company>SEMCO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SEMCO ENERGY Gas Company  EWR collaboration with  Community Action Agencies</dc:title>
  <dc:creator>avrie.dunsmore</dc:creator>
  <cp:lastModifiedBy>Banks, Brad (LARA)</cp:lastModifiedBy>
  <cp:revision>14</cp:revision>
  <dcterms:created xsi:type="dcterms:W3CDTF">2018-09-25T15:31:49Z</dcterms:created>
  <dcterms:modified xsi:type="dcterms:W3CDTF">2018-09-26T13:21:08Z</dcterms:modified>
</cp:coreProperties>
</file>