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theme/themeOverride1.xml" ContentType="application/vnd.openxmlformats-officedocument.themeOverrid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96" r:id="rId1"/>
  </p:sldMasterIdLst>
  <p:notesMasterIdLst>
    <p:notesMasterId r:id="rId16"/>
  </p:notesMasterIdLst>
  <p:sldIdLst>
    <p:sldId id="256" r:id="rId2"/>
    <p:sldId id="292" r:id="rId3"/>
    <p:sldId id="264" r:id="rId4"/>
    <p:sldId id="275" r:id="rId5"/>
    <p:sldId id="265" r:id="rId6"/>
    <p:sldId id="282" r:id="rId7"/>
    <p:sldId id="257" r:id="rId8"/>
    <p:sldId id="258" r:id="rId9"/>
    <p:sldId id="286" r:id="rId10"/>
    <p:sldId id="260" r:id="rId11"/>
    <p:sldId id="261" r:id="rId12"/>
    <p:sldId id="293" r:id="rId13"/>
    <p:sldId id="267" r:id="rId14"/>
    <p:sldId id="266" r:id="rId15"/>
  </p:sldIdLst>
  <p:sldSz cx="12192000" cy="6858000"/>
  <p:notesSz cx="7010400" cy="92964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E3F54"/>
    <a:srgbClr val="2690B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70" d="100"/>
          <a:sy n="70" d="100"/>
        </p:scale>
        <p:origin x="474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2.xml"/><Relationship Id="rId1" Type="http://schemas.microsoft.com/office/2011/relationships/chartStyle" Target="style2.xml"/><Relationship Id="rId4" Type="http://schemas.openxmlformats.org/officeDocument/2006/relationships/package" Target="../embeddings/Microsoft_Excel_Worksheet1.xlsx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Affordable Housing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numRef>
              <c:f>Sheet1!$A$2:$A$6</c:f>
              <c:numCache>
                <c:formatCode>General</c:formatCode>
                <c:ptCount val="5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</c:numCache>
            </c:numRef>
          </c:cat>
          <c:val>
            <c:numRef>
              <c:f>Sheet1!$B$2:$B$6</c:f>
              <c:numCache>
                <c:formatCode>0%</c:formatCode>
                <c:ptCount val="5"/>
                <c:pt idx="0">
                  <c:v>0.13</c:v>
                </c:pt>
                <c:pt idx="1">
                  <c:v>0.28000000000000003</c:v>
                </c:pt>
                <c:pt idx="2">
                  <c:v>0.26</c:v>
                </c:pt>
                <c:pt idx="3">
                  <c:v>0.23</c:v>
                </c:pt>
                <c:pt idx="4">
                  <c:v>0.1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61D-48CC-BA3B-74E03E2212A8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Economic Opportunity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numRef>
              <c:f>Sheet1!$A$2:$A$6</c:f>
              <c:numCache>
                <c:formatCode>General</c:formatCode>
                <c:ptCount val="5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</c:numCache>
            </c:numRef>
          </c:cat>
          <c:val>
            <c:numRef>
              <c:f>Sheet1!$C$2:$C$6</c:f>
              <c:numCache>
                <c:formatCode>0%</c:formatCode>
                <c:ptCount val="5"/>
                <c:pt idx="0">
                  <c:v>0.4</c:v>
                </c:pt>
                <c:pt idx="1">
                  <c:v>0.18</c:v>
                </c:pt>
                <c:pt idx="2">
                  <c:v>0.18</c:v>
                </c:pt>
                <c:pt idx="3">
                  <c:v>0.13</c:v>
                </c:pt>
                <c:pt idx="4">
                  <c:v>0.11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E61D-48CC-BA3B-74E03E2212A8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Environmental Equality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numRef>
              <c:f>Sheet1!$A$2:$A$6</c:f>
              <c:numCache>
                <c:formatCode>General</c:formatCode>
                <c:ptCount val="5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</c:numCache>
            </c:numRef>
          </c:cat>
          <c:val>
            <c:numRef>
              <c:f>Sheet1!$D$2:$D$6</c:f>
              <c:numCache>
                <c:formatCode>0%</c:formatCode>
                <c:ptCount val="5"/>
                <c:pt idx="0">
                  <c:v>0.23</c:v>
                </c:pt>
                <c:pt idx="1">
                  <c:v>0.08</c:v>
                </c:pt>
                <c:pt idx="2">
                  <c:v>0.13</c:v>
                </c:pt>
                <c:pt idx="3">
                  <c:v>0.23</c:v>
                </c:pt>
                <c:pt idx="4">
                  <c:v>0.33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02A-499C-9FE9-44221A620D37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Kids In Cities 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cat>
            <c:numRef>
              <c:f>Sheet1!$A$2:$A$6</c:f>
              <c:numCache>
                <c:formatCode>General</c:formatCode>
                <c:ptCount val="5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</c:numCache>
            </c:numRef>
          </c:cat>
          <c:val>
            <c:numRef>
              <c:f>Sheet1!$E$2:$E$6</c:f>
              <c:numCache>
                <c:formatCode>0.00%</c:formatCode>
                <c:ptCount val="5"/>
                <c:pt idx="0">
                  <c:v>0.22500000000000001</c:v>
                </c:pt>
                <c:pt idx="1">
                  <c:v>0.27500000000000002</c:v>
                </c:pt>
                <c:pt idx="2" formatCode="0%">
                  <c:v>0.15</c:v>
                </c:pt>
                <c:pt idx="3">
                  <c:v>0.22500000000000001</c:v>
                </c:pt>
                <c:pt idx="4">
                  <c:v>0.125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502A-499C-9FE9-44221A620D37}"/>
            </c:ext>
          </c:extLst>
        </c:ser>
        <c:ser>
          <c:idx val="4"/>
          <c:order val="4"/>
          <c:tx>
            <c:strRef>
              <c:f>Sheet1!$F$1</c:f>
              <c:strCache>
                <c:ptCount val="1"/>
                <c:pt idx="0">
                  <c:v>Transit &amp; Transportation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cat>
            <c:numRef>
              <c:f>Sheet1!$A$2:$A$6</c:f>
              <c:numCache>
                <c:formatCode>General</c:formatCode>
                <c:ptCount val="5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</c:numCache>
            </c:numRef>
          </c:cat>
          <c:val>
            <c:numRef>
              <c:f>Sheet1!$F$2:$F$6</c:f>
              <c:numCache>
                <c:formatCode>0%</c:formatCode>
                <c:ptCount val="5"/>
                <c:pt idx="0">
                  <c:v>0.02</c:v>
                </c:pt>
                <c:pt idx="1">
                  <c:v>0.17</c:v>
                </c:pt>
                <c:pt idx="2">
                  <c:v>0.27</c:v>
                </c:pt>
                <c:pt idx="3">
                  <c:v>0.2</c:v>
                </c:pt>
                <c:pt idx="4">
                  <c:v>0.34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502A-499C-9FE9-44221A620D3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855212232"/>
        <c:axId val="855216496"/>
      </c:barChart>
      <c:catAx>
        <c:axId val="85521223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855216496"/>
        <c:crosses val="autoZero"/>
        <c:auto val="1"/>
        <c:lblAlgn val="ctr"/>
        <c:lblOffset val="100"/>
        <c:noMultiLvlLbl val="0"/>
      </c:catAx>
      <c:valAx>
        <c:axId val="85521649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85521223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r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rgbClr val="C96731">
                <a:lumMod val="75000"/>
              </a:srgbClr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3.3167693790683316E-2"/>
                  <c:y val="-9.6347467267584114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197" b="0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8.4994008901061263E-2"/>
                      <c:h val="6.3071864332304231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0-3F74-43C9-8373-F3D09B04D5D6}"/>
                </c:ext>
              </c:extLst>
            </c:dLbl>
            <c:dLbl>
              <c:idx val="1"/>
              <c:layout>
                <c:manualLayout>
                  <c:x val="4.4685996093679486E-2"/>
                  <c:y val="-0.13879173912193984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197" b="0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8.8617197306858381E-2"/>
                      <c:h val="8.6421004297988338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1-3F74-43C9-8373-F3D09B04D5D6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Sheet1!$A$2:$A$3</c:f>
              <c:strCache>
                <c:ptCount val="2"/>
                <c:pt idx="0">
                  <c:v>Michigan</c:v>
                </c:pt>
                <c:pt idx="1">
                  <c:v>Detroit</c:v>
                </c:pt>
              </c:strCache>
            </c:strRef>
          </c:cat>
          <c:val>
            <c:numRef>
              <c:f>Sheet1!$B$2:$B$3</c:f>
              <c:numCache>
                <c:formatCode>"$"#,##0</c:formatCode>
                <c:ptCount val="2"/>
                <c:pt idx="0">
                  <c:v>52668</c:v>
                </c:pt>
                <c:pt idx="1">
                  <c:v>27838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3F74-43C9-8373-F3D09B04D5D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636074448"/>
        <c:axId val="636075104"/>
        <c:axId val="0"/>
      </c:bar3DChart>
      <c:catAx>
        <c:axId val="63607444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36075104"/>
        <c:crosses val="autoZero"/>
        <c:auto val="1"/>
        <c:lblAlgn val="ctr"/>
        <c:lblOffset val="100"/>
        <c:noMultiLvlLbl val="0"/>
      </c:catAx>
      <c:valAx>
        <c:axId val="63607510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&quot;$&quot;#,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3607444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Michigan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Sheet1!$A$2:$A$5</c:f>
              <c:strCache>
                <c:ptCount val="4"/>
                <c:pt idx="0">
                  <c:v>Poor</c:v>
                </c:pt>
                <c:pt idx="1">
                  <c:v>Mediocre</c:v>
                </c:pt>
                <c:pt idx="2">
                  <c:v>Fair</c:v>
                </c:pt>
                <c:pt idx="3">
                  <c:v>Good</c:v>
                </c:pt>
              </c:strCache>
            </c:strRef>
          </c:cat>
          <c:val>
            <c:numRef>
              <c:f>Sheet1!$B$2:$B$5</c:f>
              <c:numCache>
                <c:formatCode>0%</c:formatCode>
                <c:ptCount val="4"/>
                <c:pt idx="0">
                  <c:v>0.24</c:v>
                </c:pt>
                <c:pt idx="1">
                  <c:v>0.2</c:v>
                </c:pt>
                <c:pt idx="2">
                  <c:v>0.15</c:v>
                </c:pt>
                <c:pt idx="3">
                  <c:v>0.44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61D-48CC-BA3B-74E03E2212A8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Detroit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Sheet1!$A$2:$A$5</c:f>
              <c:strCache>
                <c:ptCount val="4"/>
                <c:pt idx="0">
                  <c:v>Poor</c:v>
                </c:pt>
                <c:pt idx="1">
                  <c:v>Mediocre</c:v>
                </c:pt>
                <c:pt idx="2">
                  <c:v>Fair</c:v>
                </c:pt>
                <c:pt idx="3">
                  <c:v>Good</c:v>
                </c:pt>
              </c:strCache>
            </c:strRef>
          </c:cat>
          <c:val>
            <c:numRef>
              <c:f>Sheet1!$C$2:$C$5</c:f>
              <c:numCache>
                <c:formatCode>0%</c:formatCode>
                <c:ptCount val="4"/>
                <c:pt idx="0">
                  <c:v>0.44</c:v>
                </c:pt>
                <c:pt idx="1">
                  <c:v>0.26</c:v>
                </c:pt>
                <c:pt idx="2">
                  <c:v>0.14000000000000001</c:v>
                </c:pt>
                <c:pt idx="3">
                  <c:v>0.16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E61D-48CC-BA3B-74E03E2212A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855212232"/>
        <c:axId val="855216496"/>
      </c:barChart>
      <c:catAx>
        <c:axId val="85521223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855216496"/>
        <c:crosses val="autoZero"/>
        <c:auto val="1"/>
        <c:lblAlgn val="ctr"/>
        <c:lblOffset val="100"/>
        <c:noMultiLvlLbl val="0"/>
      </c:catAx>
      <c:valAx>
        <c:axId val="85521649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85521223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r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1">
  <a:schemeClr val="accent1"/>
  <a:schemeClr val="accent3"/>
  <a:schemeClr val="accent5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D0639E13-672D-470A-90D9-DA58102EE035}" type="datetimeFigureOut">
              <a:rPr lang="en-US" smtClean="0"/>
              <a:t>12/10/2019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9F0357B3-DB19-40EB-B437-A3893EA461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911529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 bwMode="blackWhite">
          <a:xfrm>
            <a:off x="1600200" y="2386744"/>
            <a:ext cx="8991600" cy="1645920"/>
          </a:xfrm>
          <a:solidFill>
            <a:srgbClr val="FFFFFF"/>
          </a:solidFill>
          <a:ln w="38100">
            <a:solidFill>
              <a:srgbClr val="404040"/>
            </a:solidFill>
          </a:ln>
        </p:spPr>
        <p:txBody>
          <a:bodyPr lIns="274320" rIns="274320" anchor="ctr" anchorCtr="1">
            <a:normAutofit/>
          </a:bodyPr>
          <a:lstStyle>
            <a:lvl1pPr algn="ctr">
              <a:defRPr sz="3800">
                <a:solidFill>
                  <a:srgbClr val="262626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5194" y="4352544"/>
            <a:ext cx="6801612" cy="1239894"/>
          </a:xfrm>
          <a:noFill/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60EA64-D806-43AC-9DF2-F8C432F32B4C}" type="datetimeFigureOut">
              <a:rPr lang="en-US" dirty="0"/>
              <a:t>12/10/2019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F9C37B-1D36-470B-8223-D6C91242EC14}" type="datetimeFigureOut">
              <a:rPr lang="en-US" dirty="0"/>
              <a:t>12/10/2019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53112" y="937260"/>
            <a:ext cx="1298608" cy="498348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31136" y="937260"/>
            <a:ext cx="6198489" cy="498348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C6F52A-A82B-47A2-A83A-8C4C91F2D59F}" type="datetimeFigureOut">
              <a:rPr lang="en-US" dirty="0"/>
              <a:t>12/10/2019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70A7B3-6521-4DCA-87E5-044747A908C1}" type="datetimeFigureOut">
              <a:rPr lang="en-US" dirty="0"/>
              <a:t>12/10/2019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1600200" y="2386744"/>
            <a:ext cx="8991600" cy="1645920"/>
          </a:xfrm>
          <a:solidFill>
            <a:srgbClr val="FFFFFF"/>
          </a:solidFill>
          <a:ln w="38100">
            <a:solidFill>
              <a:srgbClr val="404040"/>
            </a:solidFill>
          </a:ln>
        </p:spPr>
        <p:txBody>
          <a:bodyPr lIns="274320" rIns="274320" anchor="ctr" anchorCtr="1">
            <a:normAutofit/>
          </a:bodyPr>
          <a:lstStyle>
            <a:lvl1pPr>
              <a:defRPr sz="3800">
                <a:solidFill>
                  <a:srgbClr val="262626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695194" y="4352465"/>
            <a:ext cx="6801612" cy="1265082"/>
          </a:xfrm>
        </p:spPr>
        <p:txBody>
          <a:bodyPr anchor="t" anchorCtr="1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60EA64-D806-43AC-9DF2-F8C432F32B4C}" type="datetimeFigureOut">
              <a:rPr lang="en-US" dirty="0"/>
              <a:t>12/10/2019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81912" y="2638044"/>
            <a:ext cx="4271771" cy="310198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38315" y="2638044"/>
            <a:ext cx="4270247" cy="310198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134690-1557-4C89-A502-4959FE7FAD70}" type="datetimeFigureOut">
              <a:rPr lang="en-US" dirty="0"/>
              <a:t>12/10/2019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83436" y="2313433"/>
            <a:ext cx="4270248" cy="704087"/>
          </a:xfrm>
        </p:spPr>
        <p:txBody>
          <a:bodyPr anchor="b" anchorCtr="1">
            <a:normAutofit/>
          </a:bodyPr>
          <a:lstStyle>
            <a:lvl1pPr marL="0" indent="0" algn="ctr">
              <a:buNone/>
              <a:defRPr sz="1900" b="0" cap="all" spc="100" baseline="0">
                <a:solidFill>
                  <a:schemeClr val="accent2">
                    <a:lumMod val="75000"/>
                  </a:schemeClr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83436" y="3143250"/>
            <a:ext cx="4270248" cy="259677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38316" y="3143250"/>
            <a:ext cx="4253484" cy="2596776"/>
          </a:xfrm>
        </p:spPr>
        <p:txBody>
          <a:bodyPr/>
          <a:lstStyle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6338316" y="2313433"/>
            <a:ext cx="4270248" cy="704087"/>
          </a:xfrm>
        </p:spPr>
        <p:txBody>
          <a:bodyPr anchor="b" anchorCtr="1">
            <a:normAutofit/>
          </a:bodyPr>
          <a:lstStyle>
            <a:lvl1pPr marL="0" indent="0" algn="ctr">
              <a:buNone/>
              <a:defRPr sz="1900" b="0" cap="all" spc="100" baseline="0">
                <a:solidFill>
                  <a:schemeClr val="accent2">
                    <a:lumMod val="75000"/>
                  </a:schemeClr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7D4976-E339-4826-83B7-FBD03F55ECF8}" type="datetimeFigureOut">
              <a:rPr lang="en-US" dirty="0"/>
              <a:t>12/10/2019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‹#›</a:t>
            </a:fld>
            <a:endParaRPr lang="en-US" dirty="0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037C31-9E7A-4F99-8774-A0E530DE1A42}" type="datetimeFigureOut">
              <a:rPr lang="en-US" dirty="0"/>
              <a:t>12/10/2019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78504F-A551-4DE0-9316-4DCD1D8CC752}" type="datetimeFigureOut">
              <a:rPr lang="en-US" dirty="0"/>
              <a:t>12/10/2019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/>
          <p:cNvSpPr/>
          <p:nvPr/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804672" y="2243828"/>
            <a:ext cx="4486656" cy="1141497"/>
          </a:xfrm>
          <a:solidFill>
            <a:srgbClr val="FFFFFF"/>
          </a:solidFill>
          <a:ln>
            <a:solidFill>
              <a:srgbClr val="404040"/>
            </a:solidFill>
          </a:ln>
        </p:spPr>
        <p:txBody>
          <a:bodyPr anchor="ctr" anchorCtr="1">
            <a:normAutofit/>
          </a:bodyPr>
          <a:lstStyle>
            <a:lvl1pPr>
              <a:defRPr sz="2200">
                <a:solidFill>
                  <a:srgbClr val="262626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36080" y="804672"/>
            <a:ext cx="4815840" cy="5248656"/>
          </a:xfrm>
        </p:spPr>
        <p:txBody>
          <a:bodyPr>
            <a:normAutofit/>
          </a:bodyPr>
          <a:lstStyle>
            <a:lvl1pPr>
              <a:defRPr sz="1900">
                <a:solidFill>
                  <a:schemeClr val="tx1"/>
                </a:solidFill>
              </a:defRPr>
            </a:lvl1pPr>
            <a:lvl2pPr>
              <a:defRPr sz="1600">
                <a:solidFill>
                  <a:schemeClr val="tx1"/>
                </a:solidFill>
              </a:defRPr>
            </a:lvl2pPr>
            <a:lvl3pPr>
              <a:defRPr sz="1600">
                <a:solidFill>
                  <a:schemeClr val="tx1"/>
                </a:solidFill>
              </a:defRPr>
            </a:lvl3pPr>
            <a:lvl4pPr>
              <a:defRPr sz="1600">
                <a:solidFill>
                  <a:schemeClr val="tx1"/>
                </a:solidFill>
              </a:defRPr>
            </a:lvl4pPr>
            <a:lvl5pPr>
              <a:defRPr sz="1600">
                <a:solidFill>
                  <a:schemeClr val="tx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5568" y="3549918"/>
            <a:ext cx="3794760" cy="2194036"/>
          </a:xfrm>
        </p:spPr>
        <p:txBody>
          <a:bodyPr anchor="t" anchorCtr="1">
            <a:normAutofit/>
          </a:bodyPr>
          <a:lstStyle>
            <a:lvl1pPr marL="0" indent="0" algn="ctr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BE4249-C0D0-4B06-8692-E8BB871AF643}" type="datetimeFigureOut">
              <a:rPr lang="en-US" dirty="0"/>
              <a:t>12/10/2019</a:t>
            </a:fld>
            <a:endParaRPr lang="en-US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>
          <a:xfrm>
            <a:off x="804672" y="6236208"/>
            <a:ext cx="5124797" cy="320040"/>
          </a:xfrm>
        </p:spPr>
        <p:txBody>
          <a:bodyPr/>
          <a:lstStyle>
            <a:lvl1pPr>
              <a:defRPr>
                <a:solidFill>
                  <a:srgbClr val="FFFFFF">
                    <a:alpha val="70000"/>
                  </a:srgb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/>
        </p:nvSpPr>
        <p:spPr>
          <a:xfrm>
            <a:off x="0" y="0"/>
            <a:ext cx="6095999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808523" y="2243828"/>
            <a:ext cx="4494998" cy="1134640"/>
          </a:xfrm>
          <a:solidFill>
            <a:srgbClr val="FFFFFF"/>
          </a:solidFill>
          <a:ln>
            <a:solidFill>
              <a:srgbClr val="404040"/>
            </a:solidFill>
          </a:ln>
        </p:spPr>
        <p:txBody>
          <a:bodyPr anchor="ctr" anchorCtr="1">
            <a:noAutofit/>
          </a:bodyPr>
          <a:lstStyle>
            <a:lvl1pPr>
              <a:defRPr sz="2200">
                <a:solidFill>
                  <a:srgbClr val="262626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5999" y="0"/>
            <a:ext cx="6102097" cy="6858000"/>
          </a:xfrm>
          <a:solidFill>
            <a:schemeClr val="bg1">
              <a:lumMod val="75000"/>
            </a:schemeClr>
          </a:solidFill>
        </p:spPr>
        <p:txBody>
          <a:bodyPr anchor="t"/>
          <a:lstStyle>
            <a:lvl1pPr marL="0" indent="0">
              <a:buNone/>
              <a:defRPr sz="3200">
                <a:solidFill>
                  <a:schemeClr val="bg1">
                    <a:lumMod val="85000"/>
                    <a:lumOff val="1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5568" y="3549918"/>
            <a:ext cx="3794760" cy="2194037"/>
          </a:xfrm>
        </p:spPr>
        <p:txBody>
          <a:bodyPr anchor="t" anchorCtr="1">
            <a:normAutofit/>
          </a:bodyPr>
          <a:lstStyle>
            <a:lvl1pPr marL="0" indent="0" algn="ctr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3000"/>
                    </a:prstClr>
                  </a:outerShdw>
                </a:effectLst>
              </a:defRPr>
            </a:lvl1pPr>
          </a:lstStyle>
          <a:p>
            <a:fld id="{042B0DB6-F5C7-45FB-8CF3-31B45F9C2DAC}" type="datetimeFigureOut">
              <a:rPr lang="en-US" dirty="0"/>
              <a:t>12/10/2019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804672" y="6236208"/>
            <a:ext cx="5124797" cy="320040"/>
          </a:xfrm>
        </p:spPr>
        <p:txBody>
          <a:bodyPr/>
          <a:lstStyle>
            <a:lvl1pPr>
              <a:defRPr>
                <a:solidFill>
                  <a:srgbClr val="FFFFFF">
                    <a:alpha val="70000"/>
                  </a:srgb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E3F5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black">
          <a:xfrm>
            <a:off x="2231136" y="964692"/>
            <a:ext cx="7729728" cy="1188720"/>
          </a:xfrm>
          <a:prstGeom prst="rect">
            <a:avLst/>
          </a:prstGeom>
          <a:solidFill>
            <a:srgbClr val="FFFFFF"/>
          </a:solidFill>
          <a:ln w="31750" cap="sq">
            <a:solidFill>
              <a:srgbClr val="404040"/>
            </a:solidFill>
            <a:miter lim="800000"/>
          </a:ln>
        </p:spPr>
        <p:txBody>
          <a:bodyPr vert="horz" lIns="182880" tIns="182880" rIns="182880" bIns="18288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31136" y="2638044"/>
            <a:ext cx="7729728" cy="310198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821429" y="6238816"/>
            <a:ext cx="2753746" cy="3239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fld id="{1160EA64-D806-43AC-9DF2-F8C432F32B4C}" type="datetimeFigureOut">
              <a:rPr lang="en-US" dirty="0"/>
              <a:t>12/10/2019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600200" y="6236208"/>
            <a:ext cx="5901189" cy="320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758922" y="6217920"/>
            <a:ext cx="365760" cy="365760"/>
          </a:xfrm>
          <a:prstGeom prst="ellipse">
            <a:avLst/>
          </a:prstGeom>
          <a:solidFill>
            <a:srgbClr val="1D1D1D">
              <a:alpha val="70000"/>
            </a:srgbClr>
          </a:solidFill>
        </p:spPr>
        <p:txBody>
          <a:bodyPr vert="horz" lIns="18288" tIns="45720" rIns="18288" bIns="45720" rtlCol="0" anchor="ctr">
            <a:noAutofit/>
          </a:bodyPr>
          <a:lstStyle>
            <a:lvl1pPr algn="ctr">
              <a:defRPr sz="1100" spc="0" baseline="0">
                <a:solidFill>
                  <a:srgbClr val="FFFFFF"/>
                </a:solidFill>
              </a:defRPr>
            </a:lvl1pPr>
          </a:lstStyle>
          <a:p>
            <a:fld id="{8A7A6979-0714-4377-B894-6BE4C2D6E202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hf sldNum="0" hdr="0" ftr="0" dt="0"/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2800" kern="1200" cap="all" spc="200" baseline="0">
          <a:solidFill>
            <a:srgbClr val="262626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4572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6858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9144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1430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1312863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484313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65735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882775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jpg"/><Relationship Id="rId4" Type="http://schemas.openxmlformats.org/officeDocument/2006/relationships/image" Target="../media/image3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g"/><Relationship Id="rId2" Type="http://schemas.openxmlformats.org/officeDocument/2006/relationships/image" Target="../media/image4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3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g"/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g"/><Relationship Id="rId2" Type="http://schemas.openxmlformats.org/officeDocument/2006/relationships/image" Target="../media/image45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0.jpg"/><Relationship Id="rId4" Type="http://schemas.openxmlformats.org/officeDocument/2006/relationships/image" Target="../media/image3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g"/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jpeg"/><Relationship Id="rId3" Type="http://schemas.openxmlformats.org/officeDocument/2006/relationships/image" Target="../media/image15.jpeg"/><Relationship Id="rId7" Type="http://schemas.openxmlformats.org/officeDocument/2006/relationships/image" Target="../media/image19.jpe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10" Type="http://schemas.openxmlformats.org/officeDocument/2006/relationships/image" Target="../media/image22.jpg"/><Relationship Id="rId4" Type="http://schemas.openxmlformats.org/officeDocument/2006/relationships/image" Target="../media/image16.jpeg"/><Relationship Id="rId9" Type="http://schemas.openxmlformats.org/officeDocument/2006/relationships/image" Target="../media/image2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7" Type="http://schemas.openxmlformats.org/officeDocument/2006/relationships/image" Target="../media/image28.jp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2.png"/><Relationship Id="rId4" Type="http://schemas.openxmlformats.org/officeDocument/2006/relationships/image" Target="../media/image31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g"/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5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g"/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8.jpg"/><Relationship Id="rId4" Type="http://schemas.openxmlformats.org/officeDocument/2006/relationships/image" Target="../media/image37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8" name="Rectangle 27">
            <a:extLst>
              <a:ext uri="{FF2B5EF4-FFF2-40B4-BE49-F238E27FC236}">
                <a16:creationId xmlns:a16="http://schemas.microsoft.com/office/drawing/2014/main" id="{3ED03601-4724-4293-A32A-3A0879C5D49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2"/>
            <a:ext cx="12192000" cy="685800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5E433AC3-E189-483B-9E8C-DFD5D2A1864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4918509"/>
            <a:ext cx="12192000" cy="1939491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86A606D-4812-46D1-A507-E03FB594E81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600200" y="4269282"/>
            <a:ext cx="8991600" cy="1264762"/>
          </a:xfrm>
        </p:spPr>
        <p:txBody>
          <a:bodyPr>
            <a:normAutofit/>
          </a:bodyPr>
          <a:lstStyle/>
          <a:p>
            <a:r>
              <a:rPr lang="en-US" sz="3200" dirty="0"/>
              <a:t>Thriving Cities </a:t>
            </a:r>
          </a:p>
        </p:txBody>
      </p:sp>
      <p:pic>
        <p:nvPicPr>
          <p:cNvPr id="4" name="Picture 3" descr="A view of a city&#10;&#10;Description automatically generated">
            <a:extLst>
              <a:ext uri="{FF2B5EF4-FFF2-40B4-BE49-F238E27FC236}">
                <a16:creationId xmlns:a16="http://schemas.microsoft.com/office/drawing/2014/main" id="{DDA36542-2A8E-436E-B611-46E319F9652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95194" y="760369"/>
            <a:ext cx="6801612" cy="3060724"/>
          </a:xfrm>
          <a:prstGeom prst="rect">
            <a:avLst/>
          </a:prstGeom>
        </p:spPr>
      </p:pic>
      <p:pic>
        <p:nvPicPr>
          <p:cNvPr id="5" name="Picture 4" descr="A picture containing sky, outdoor, water, nature&#10;&#10;Description automatically generated">
            <a:extLst>
              <a:ext uri="{FF2B5EF4-FFF2-40B4-BE49-F238E27FC236}">
                <a16:creationId xmlns:a16="http://schemas.microsoft.com/office/drawing/2014/main" id="{19E34510-5C91-4458-AAB4-AF99CA815C9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Picture 5" descr="A close up of a sign&#10;&#10;Description automatically generated">
            <a:extLst>
              <a:ext uri="{FF2B5EF4-FFF2-40B4-BE49-F238E27FC236}">
                <a16:creationId xmlns:a16="http://schemas.microsoft.com/office/drawing/2014/main" id="{02F18912-EEB2-4BF6-9913-B610D7AA6A5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8" name="Picture 7" descr="A sign on the side of a road&#10;&#10;Description automatically generated">
            <a:extLst>
              <a:ext uri="{FF2B5EF4-FFF2-40B4-BE49-F238E27FC236}">
                <a16:creationId xmlns:a16="http://schemas.microsoft.com/office/drawing/2014/main" id="{B38B5F9B-AEA8-4AF2-9C3A-B487BBF3CF1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090617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2AEFFFF2-9EB4-4B6C-B9F8-2BA3EF89A21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3070172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0D65299F-028F-4AFC-B46A-8DB33E20FE4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70172" y="0"/>
            <a:ext cx="9121828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BAC87F6E-526A-49B5-995D-42DB656594C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17423" y="1443035"/>
            <a:ext cx="3971932" cy="3971930"/>
          </a:xfrm>
          <a:prstGeom prst="ellipse">
            <a:avLst/>
          </a:prstGeom>
          <a:solidFill>
            <a:srgbClr val="FFFFFF"/>
          </a:solidFill>
          <a:ln w="3175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8BCD795-7AC0-4EED-A29E-4430805884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60873" y="1586484"/>
            <a:ext cx="3685032" cy="3685032"/>
          </a:xfrm>
          <a:prstGeom prst="ellipse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txBody>
          <a:bodyPr>
            <a:normAutofit/>
          </a:bodyPr>
          <a:lstStyle/>
          <a:p>
            <a:r>
              <a:rPr lang="en-US" sz="1700" dirty="0">
                <a:solidFill>
                  <a:srgbClr val="FFFFFF"/>
                </a:solidFill>
              </a:rPr>
              <a:t>Kids in cities</a:t>
            </a: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006F97B9-F937-46C8-A9D4-C245E4BA3192}"/>
              </a:ext>
            </a:extLst>
          </p:cNvPr>
          <p:cNvSpPr txBox="1">
            <a:spLocks/>
          </p:cNvSpPr>
          <p:nvPr/>
        </p:nvSpPr>
        <p:spPr bwMode="black">
          <a:xfrm>
            <a:off x="1260874" y="1586484"/>
            <a:ext cx="3685032" cy="3685032"/>
          </a:xfrm>
          <a:prstGeom prst="ellipse">
            <a:avLst/>
          </a:prstGeom>
          <a:solidFill>
            <a:schemeClr val="accent5">
              <a:lumMod val="75000"/>
            </a:schemeClr>
          </a:solidFill>
          <a:ln w="31750" cap="sq">
            <a:noFill/>
            <a:miter lim="800000"/>
          </a:ln>
        </p:spPr>
        <p:txBody>
          <a:bodyPr vert="horz" lIns="182880" tIns="182880" rIns="182880" bIns="18288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kern="1200" cap="all" spc="200" baseline="0">
                <a:solidFill>
                  <a:srgbClr val="262626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700" dirty="0">
                <a:solidFill>
                  <a:srgbClr val="FFFFFF"/>
                </a:solidFill>
              </a:rPr>
              <a:t>Kids in Cities 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6D132BD-263A-412F-A869-2DF0CAC48145}"/>
              </a:ext>
            </a:extLst>
          </p:cNvPr>
          <p:cNvSpPr txBox="1"/>
          <p:nvPr/>
        </p:nvSpPr>
        <p:spPr>
          <a:xfrm>
            <a:off x="2682341" y="2129718"/>
            <a:ext cx="84209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chemeClr val="bg1"/>
                </a:solidFill>
              </a:rPr>
              <a:t>#4</a:t>
            </a:r>
          </a:p>
        </p:txBody>
      </p:sp>
      <p:graphicFrame>
        <p:nvGraphicFramePr>
          <p:cNvPr id="13" name="Table 12">
            <a:extLst>
              <a:ext uri="{FF2B5EF4-FFF2-40B4-BE49-F238E27FC236}">
                <a16:creationId xmlns:a16="http://schemas.microsoft.com/office/drawing/2014/main" id="{D95D7F75-EA5F-493E-ADE3-2114173A106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59046658"/>
              </p:ext>
            </p:extLst>
          </p:nvPr>
        </p:nvGraphicFramePr>
        <p:xfrm>
          <a:off x="5698462" y="2392875"/>
          <a:ext cx="5884430" cy="2235699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3119845">
                  <a:extLst>
                    <a:ext uri="{9D8B030D-6E8A-4147-A177-3AD203B41FA5}">
                      <a16:colId xmlns:a16="http://schemas.microsoft.com/office/drawing/2014/main" val="3091373061"/>
                    </a:ext>
                  </a:extLst>
                </a:gridCol>
                <a:gridCol w="1391339">
                  <a:extLst>
                    <a:ext uri="{9D8B030D-6E8A-4147-A177-3AD203B41FA5}">
                      <a16:colId xmlns:a16="http://schemas.microsoft.com/office/drawing/2014/main" val="547011870"/>
                    </a:ext>
                  </a:extLst>
                </a:gridCol>
                <a:gridCol w="1373246">
                  <a:extLst>
                    <a:ext uri="{9D8B030D-6E8A-4147-A177-3AD203B41FA5}">
                      <a16:colId xmlns:a16="http://schemas.microsoft.com/office/drawing/2014/main" val="1187612425"/>
                    </a:ext>
                  </a:extLst>
                </a:gridCol>
              </a:tblGrid>
              <a:tr h="367809">
                <a:tc>
                  <a:txBody>
                    <a:bodyPr/>
                    <a:lstStyle/>
                    <a:p>
                      <a:endParaRPr lang="en-US" sz="2000" dirty="0"/>
                    </a:p>
                  </a:txBody>
                  <a:tcPr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Michigan</a:t>
                      </a:r>
                    </a:p>
                  </a:txBody>
                  <a:tcPr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Detroit</a:t>
                      </a:r>
                    </a:p>
                  </a:txBody>
                  <a:tcPr>
                    <a:solidFill>
                      <a:schemeClr val="accent5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89160396"/>
                  </a:ext>
                </a:extLst>
              </a:tr>
              <a:tr h="367809">
                <a:tc>
                  <a:txBody>
                    <a:bodyPr/>
                    <a:lstStyle/>
                    <a:p>
                      <a:r>
                        <a:rPr lang="en-US" sz="2000" dirty="0"/>
                        <a:t>Graduation Rate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80.64%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77.27%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46358886"/>
                  </a:ext>
                </a:extLst>
              </a:tr>
              <a:tr h="367809">
                <a:tc>
                  <a:txBody>
                    <a:bodyPr/>
                    <a:lstStyle/>
                    <a:p>
                      <a:r>
                        <a:rPr lang="en-US" sz="2000" dirty="0"/>
                        <a:t>Dropout Rate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8.73%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10.37%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15768625"/>
                  </a:ext>
                </a:extLst>
              </a:tr>
              <a:tr h="367809">
                <a:tc>
                  <a:txBody>
                    <a:bodyPr/>
                    <a:lstStyle/>
                    <a:p>
                      <a:r>
                        <a:rPr lang="en-US" sz="2000" dirty="0"/>
                        <a:t>Children in Poverty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21.7%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54.4%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45752569"/>
                  </a:ext>
                </a:extLst>
              </a:tr>
              <a:tr h="650739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/>
                        <a:t>Free/Reduced Lunch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/>
                        <a:t>38.5%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73.7%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22048786"/>
                  </a:ext>
                </a:extLst>
              </a:tr>
            </a:tbl>
          </a:graphicData>
        </a:graphic>
      </p:graphicFrame>
      <p:sp>
        <p:nvSpPr>
          <p:cNvPr id="14" name="Title 1">
            <a:extLst>
              <a:ext uri="{FF2B5EF4-FFF2-40B4-BE49-F238E27FC236}">
                <a16:creationId xmlns:a16="http://schemas.microsoft.com/office/drawing/2014/main" id="{4A90E13E-2F87-4166-AC87-0EE9D2782544}"/>
              </a:ext>
            </a:extLst>
          </p:cNvPr>
          <p:cNvSpPr txBox="1">
            <a:spLocks/>
          </p:cNvSpPr>
          <p:nvPr/>
        </p:nvSpPr>
        <p:spPr bwMode="black">
          <a:xfrm>
            <a:off x="6206777" y="733999"/>
            <a:ext cx="4867800" cy="852485"/>
          </a:xfrm>
          <a:prstGeom prst="rect">
            <a:avLst/>
          </a:prstGeom>
          <a:solidFill>
            <a:srgbClr val="FFFFFF"/>
          </a:solidFill>
          <a:ln w="31750" cap="sq">
            <a:solidFill>
              <a:srgbClr val="404040"/>
            </a:solidFill>
            <a:miter lim="800000"/>
          </a:ln>
        </p:spPr>
        <p:txBody>
          <a:bodyPr vert="horz" lIns="182880" tIns="182880" rIns="182880" bIns="18288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kern="1200" cap="all" spc="200" baseline="0">
                <a:solidFill>
                  <a:srgbClr val="262626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000" dirty="0"/>
              <a:t>Kids in cities</a:t>
            </a:r>
          </a:p>
        </p:txBody>
      </p:sp>
      <p:pic>
        <p:nvPicPr>
          <p:cNvPr id="4" name="Picture 3" descr="A screenshot of a cell phone&#10;&#10;Description automatically generated">
            <a:extLst>
              <a:ext uri="{FF2B5EF4-FFF2-40B4-BE49-F238E27FC236}">
                <a16:creationId xmlns:a16="http://schemas.microsoft.com/office/drawing/2014/main" id="{1CF2D2B4-65BD-4B6E-B944-E65DF44CF5A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Picture 4" descr="A screenshot of a cell phone&#10;&#10;Description automatically generated">
            <a:extLst>
              <a:ext uri="{FF2B5EF4-FFF2-40B4-BE49-F238E27FC236}">
                <a16:creationId xmlns:a16="http://schemas.microsoft.com/office/drawing/2014/main" id="{EF47F5DC-482E-4950-B198-B0E32C98E0E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1" name="Picture 10" descr="A screenshot of a cell phone&#10;&#10;Description automatically generated">
            <a:extLst>
              <a:ext uri="{FF2B5EF4-FFF2-40B4-BE49-F238E27FC236}">
                <a16:creationId xmlns:a16="http://schemas.microsoft.com/office/drawing/2014/main" id="{05F571D3-D933-45F7-B8BE-0A8E6CF5722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431945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2AEFFFF2-9EB4-4B6C-B9F8-2BA3EF89A21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3070172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0D65299F-028F-4AFC-B46A-8DB33E20FE4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70172" y="0"/>
            <a:ext cx="9121828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BAC87F6E-526A-49B5-995D-42DB656594C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17423" y="1443035"/>
            <a:ext cx="3971932" cy="3971930"/>
          </a:xfrm>
          <a:prstGeom prst="ellipse">
            <a:avLst/>
          </a:prstGeom>
          <a:solidFill>
            <a:srgbClr val="FFFFFF"/>
          </a:solidFill>
          <a:ln w="3175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47343C9-BFF9-4AD5-A090-B7BBABF28C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60873" y="1586484"/>
            <a:ext cx="3685032" cy="3685032"/>
          </a:xfrm>
          <a:prstGeom prst="ellipse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txBody>
          <a:bodyPr>
            <a:normAutofit/>
          </a:bodyPr>
          <a:lstStyle/>
          <a:p>
            <a:r>
              <a:rPr lang="en-US" sz="1700" dirty="0">
                <a:solidFill>
                  <a:srgbClr val="FFFFFF"/>
                </a:solidFill>
              </a:rPr>
              <a:t>Mobility, Transit, &amp; </a:t>
            </a:r>
            <a:br>
              <a:rPr lang="en-US" sz="1700" dirty="0">
                <a:solidFill>
                  <a:srgbClr val="FFFFFF"/>
                </a:solidFill>
              </a:rPr>
            </a:br>
            <a:r>
              <a:rPr lang="en-US" sz="1700" dirty="0">
                <a:solidFill>
                  <a:srgbClr val="FFFFFF"/>
                </a:solidFill>
              </a:rPr>
              <a:t>Transportation</a:t>
            </a: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D15E80CE-4B69-4FA2-965F-0A905122A8F9}"/>
              </a:ext>
            </a:extLst>
          </p:cNvPr>
          <p:cNvSpPr txBox="1">
            <a:spLocks/>
          </p:cNvSpPr>
          <p:nvPr/>
        </p:nvSpPr>
        <p:spPr bwMode="black">
          <a:xfrm>
            <a:off x="1260874" y="1586484"/>
            <a:ext cx="3685032" cy="3685032"/>
          </a:xfrm>
          <a:prstGeom prst="ellipse">
            <a:avLst/>
          </a:prstGeom>
          <a:solidFill>
            <a:schemeClr val="accent1">
              <a:lumMod val="75000"/>
            </a:schemeClr>
          </a:solidFill>
          <a:ln w="31750" cap="sq">
            <a:noFill/>
            <a:miter lim="800000"/>
          </a:ln>
        </p:spPr>
        <p:txBody>
          <a:bodyPr vert="horz" lIns="182880" tIns="182880" rIns="182880" bIns="18288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kern="1200" cap="all" spc="200" baseline="0">
                <a:solidFill>
                  <a:srgbClr val="262626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700" dirty="0">
                <a:solidFill>
                  <a:srgbClr val="FFFFFF"/>
                </a:solidFill>
              </a:rPr>
              <a:t>Mobility, Transit, &amp; transportation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4A82995-A066-4CD6-A537-3E9428522632}"/>
              </a:ext>
            </a:extLst>
          </p:cNvPr>
          <p:cNvSpPr txBox="1"/>
          <p:nvPr/>
        </p:nvSpPr>
        <p:spPr>
          <a:xfrm>
            <a:off x="2682341" y="2129718"/>
            <a:ext cx="84209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chemeClr val="bg1"/>
                </a:solidFill>
              </a:rPr>
              <a:t>#5</a:t>
            </a:r>
          </a:p>
        </p:txBody>
      </p:sp>
      <p:graphicFrame>
        <p:nvGraphicFramePr>
          <p:cNvPr id="13" name="Chart 12">
            <a:extLst>
              <a:ext uri="{FF2B5EF4-FFF2-40B4-BE49-F238E27FC236}">
                <a16:creationId xmlns:a16="http://schemas.microsoft.com/office/drawing/2014/main" id="{BFE8A19F-7A06-48EC-BF23-AB16CA3B377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279263747"/>
              </p:ext>
            </p:extLst>
          </p:nvPr>
        </p:nvGraphicFramePr>
        <p:xfrm>
          <a:off x="5359452" y="2129718"/>
          <a:ext cx="6537273" cy="425379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4" name="Title 1">
            <a:extLst>
              <a:ext uri="{FF2B5EF4-FFF2-40B4-BE49-F238E27FC236}">
                <a16:creationId xmlns:a16="http://schemas.microsoft.com/office/drawing/2014/main" id="{121E3182-1119-4C28-9FB1-34644AEF22BC}"/>
              </a:ext>
            </a:extLst>
          </p:cNvPr>
          <p:cNvSpPr txBox="1">
            <a:spLocks/>
          </p:cNvSpPr>
          <p:nvPr/>
        </p:nvSpPr>
        <p:spPr bwMode="black">
          <a:xfrm>
            <a:off x="6206777" y="733999"/>
            <a:ext cx="4867800" cy="852485"/>
          </a:xfrm>
          <a:prstGeom prst="rect">
            <a:avLst/>
          </a:prstGeom>
          <a:solidFill>
            <a:srgbClr val="FFFFFF"/>
          </a:solidFill>
          <a:ln w="31750" cap="sq">
            <a:solidFill>
              <a:srgbClr val="404040"/>
            </a:solidFill>
            <a:miter lim="800000"/>
          </a:ln>
        </p:spPr>
        <p:txBody>
          <a:bodyPr vert="horz" lIns="182880" tIns="182880" rIns="182880" bIns="18288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kern="1200" cap="all" spc="200" baseline="0">
                <a:solidFill>
                  <a:srgbClr val="262626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000" dirty="0"/>
              <a:t>ROAD Condition</a:t>
            </a:r>
          </a:p>
        </p:txBody>
      </p:sp>
      <p:pic>
        <p:nvPicPr>
          <p:cNvPr id="4" name="Picture 3" descr="A screenshot of a cell phone&#10;&#10;Description automatically generated">
            <a:extLst>
              <a:ext uri="{FF2B5EF4-FFF2-40B4-BE49-F238E27FC236}">
                <a16:creationId xmlns:a16="http://schemas.microsoft.com/office/drawing/2014/main" id="{F54F4D38-05A0-4184-8577-E75A52F17FE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284297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screenshot of a cell phone&#10;&#10;Description automatically generated">
            <a:extLst>
              <a:ext uri="{FF2B5EF4-FFF2-40B4-BE49-F238E27FC236}">
                <a16:creationId xmlns:a16="http://schemas.microsoft.com/office/drawing/2014/main" id="{BBFF3AD0-A237-4E78-8496-B2A307BB82D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0" name="Picture 9" descr="A screenshot of a cell phone&#10;&#10;Description automatically generated">
            <a:extLst>
              <a:ext uri="{FF2B5EF4-FFF2-40B4-BE49-F238E27FC236}">
                <a16:creationId xmlns:a16="http://schemas.microsoft.com/office/drawing/2014/main" id="{28F78040-3DDA-4F05-B975-180423A38D7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548807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A169391F-679F-4C19-998F-3C8022C96A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31136" y="369339"/>
            <a:ext cx="7729728" cy="1188720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D4FC222-6231-42E2-912A-AF50BAD35D5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09117" y="579651"/>
            <a:ext cx="4571429" cy="914286"/>
          </a:xfrm>
          <a:prstGeom prst="rect">
            <a:avLst/>
          </a:prstGeom>
        </p:spPr>
      </p:pic>
      <p:pic>
        <p:nvPicPr>
          <p:cNvPr id="7" name="Picture 6" descr="A close up of a street&#10;&#10;Description automatically generated">
            <a:extLst>
              <a:ext uri="{FF2B5EF4-FFF2-40B4-BE49-F238E27FC236}">
                <a16:creationId xmlns:a16="http://schemas.microsoft.com/office/drawing/2014/main" id="{88CD3C5A-EAD3-4925-B5F7-C5015B81ADD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91140" y="2118049"/>
            <a:ext cx="6009720" cy="39626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58583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8" name="Rectangle 27">
            <a:extLst>
              <a:ext uri="{FF2B5EF4-FFF2-40B4-BE49-F238E27FC236}">
                <a16:creationId xmlns:a16="http://schemas.microsoft.com/office/drawing/2014/main" id="{3ED03601-4724-4293-A32A-3A0879C5D49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2"/>
            <a:ext cx="12192000" cy="685800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5E433AC3-E189-483B-9E8C-DFD5D2A1864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4918509"/>
            <a:ext cx="12192000" cy="1939491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86A606D-4812-46D1-A507-E03FB594E81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600200" y="4269282"/>
            <a:ext cx="8991600" cy="1264762"/>
          </a:xfrm>
        </p:spPr>
        <p:txBody>
          <a:bodyPr>
            <a:normAutofit/>
          </a:bodyPr>
          <a:lstStyle/>
          <a:p>
            <a:r>
              <a:rPr lang="en-US" sz="3200"/>
              <a:t>Thriving Cities </a:t>
            </a:r>
          </a:p>
        </p:txBody>
      </p:sp>
      <p:pic>
        <p:nvPicPr>
          <p:cNvPr id="4" name="Picture 3" descr="A view of a city&#10;&#10;Description automatically generated">
            <a:extLst>
              <a:ext uri="{FF2B5EF4-FFF2-40B4-BE49-F238E27FC236}">
                <a16:creationId xmlns:a16="http://schemas.microsoft.com/office/drawing/2014/main" id="{DDA36542-2A8E-436E-B611-46E319F9652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95194" y="760369"/>
            <a:ext cx="6801612" cy="3060724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757F5AC2-EA38-40D2-8C4E-650EBF58502D}"/>
              </a:ext>
            </a:extLst>
          </p:cNvPr>
          <p:cNvSpPr txBox="1"/>
          <p:nvPr/>
        </p:nvSpPr>
        <p:spPr>
          <a:xfrm>
            <a:off x="2610374" y="5836021"/>
            <a:ext cx="697125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/>
              <a:t>Email: mieog-thrivingcities@michigan.gov</a:t>
            </a:r>
          </a:p>
        </p:txBody>
      </p:sp>
      <p:pic>
        <p:nvPicPr>
          <p:cNvPr id="6" name="Picture 5" descr="A close up of a sign&#10;&#10;Description automatically generated">
            <a:extLst>
              <a:ext uri="{FF2B5EF4-FFF2-40B4-BE49-F238E27FC236}">
                <a16:creationId xmlns:a16="http://schemas.microsoft.com/office/drawing/2014/main" id="{3FDAC94A-0F5E-4467-AD04-A58CB10A9F6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7" name="Picture 6" descr="A close up of a sign&#10;&#10;Description automatically generated">
            <a:extLst>
              <a:ext uri="{FF2B5EF4-FFF2-40B4-BE49-F238E27FC236}">
                <a16:creationId xmlns:a16="http://schemas.microsoft.com/office/drawing/2014/main" id="{CC0915A6-D6D9-4215-B9F5-97C270932B1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9" name="Picture 8" descr="A black sign with white text&#10;&#10;Description automatically generated">
            <a:extLst>
              <a:ext uri="{FF2B5EF4-FFF2-40B4-BE49-F238E27FC236}">
                <a16:creationId xmlns:a16="http://schemas.microsoft.com/office/drawing/2014/main" id="{F9B1B3C6-3480-4866-8964-D64DC9A4FC9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517636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>
            <a:extLst>
              <a:ext uri="{FF2B5EF4-FFF2-40B4-BE49-F238E27FC236}">
                <a16:creationId xmlns:a16="http://schemas.microsoft.com/office/drawing/2014/main" id="{121E3182-1119-4C28-9FB1-34644AEF22BC}"/>
              </a:ext>
            </a:extLst>
          </p:cNvPr>
          <p:cNvSpPr txBox="1">
            <a:spLocks/>
          </p:cNvSpPr>
          <p:nvPr/>
        </p:nvSpPr>
        <p:spPr bwMode="black">
          <a:xfrm>
            <a:off x="791146" y="2286000"/>
            <a:ext cx="2286000" cy="2286000"/>
          </a:xfrm>
          <a:prstGeom prst="roundRect">
            <a:avLst>
              <a:gd name="adj" fmla="val 14141"/>
            </a:avLst>
          </a:prstGeom>
          <a:solidFill>
            <a:schemeClr val="accent2"/>
          </a:solidFill>
          <a:ln>
            <a:noFill/>
          </a:ln>
        </p:spPr>
        <p:txBody>
          <a:bodyPr vert="horz" lIns="182880" tIns="182880" rIns="182880" bIns="18288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kern="1200" cap="all" spc="200" baseline="0">
                <a:solidFill>
                  <a:srgbClr val="262626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Aft>
                <a:spcPts val="600"/>
              </a:spcAft>
            </a:pPr>
            <a:r>
              <a:rPr lang="en-US" sz="2400">
                <a:solidFill>
                  <a:srgbClr val="FFFFFF"/>
                </a:solidFill>
              </a:rPr>
              <a:t>Cities SUrvey</a:t>
            </a:r>
          </a:p>
        </p:txBody>
      </p:sp>
      <p:sp>
        <p:nvSpPr>
          <p:cNvPr id="19" name="Rounded Rectangle 7">
            <a:extLst>
              <a:ext uri="{FF2B5EF4-FFF2-40B4-BE49-F238E27FC236}">
                <a16:creationId xmlns:a16="http://schemas.microsoft.com/office/drawing/2014/main" id="{195A7738-D4D9-4E15-A635-CA28918C1A3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26554" y="2121408"/>
            <a:ext cx="2615184" cy="2615184"/>
          </a:xfrm>
          <a:prstGeom prst="roundRect">
            <a:avLst/>
          </a:prstGeom>
          <a:noFill/>
          <a:ln w="317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F813E79E-894E-4011-B4B0-93B31C4E1F8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878017" y="640080"/>
            <a:ext cx="7662672" cy="5263134"/>
          </a:xfrm>
          <a:prstGeom prst="rect">
            <a:avLst/>
          </a:prstGeom>
          <a:noFill/>
          <a:ln w="31750" cap="sq">
            <a:solidFill>
              <a:srgbClr val="FFFFFF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F31DDD9C-2B95-4688-9DD6-D3AC34FF9EF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047181" y="802767"/>
            <a:ext cx="7324344" cy="493776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13" name="Chart 12">
            <a:extLst>
              <a:ext uri="{FF2B5EF4-FFF2-40B4-BE49-F238E27FC236}">
                <a16:creationId xmlns:a16="http://schemas.microsoft.com/office/drawing/2014/main" id="{BFE8A19F-7A06-48EC-BF23-AB16CA3B377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707481723"/>
              </p:ext>
            </p:extLst>
          </p:nvPr>
        </p:nvGraphicFramePr>
        <p:xfrm>
          <a:off x="4361406" y="1122807"/>
          <a:ext cx="6695895" cy="42976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3" name="Picture 2" descr="A screenshot of a cell phone&#10;&#10;Description automatically generated">
            <a:extLst>
              <a:ext uri="{FF2B5EF4-FFF2-40B4-BE49-F238E27FC236}">
                <a16:creationId xmlns:a16="http://schemas.microsoft.com/office/drawing/2014/main" id="{19CB4734-908A-4D5F-A550-48760E323F7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Picture 5" descr="A close up of a device&#10;&#10;Description automatically generated">
            <a:extLst>
              <a:ext uri="{FF2B5EF4-FFF2-40B4-BE49-F238E27FC236}">
                <a16:creationId xmlns:a16="http://schemas.microsoft.com/office/drawing/2014/main" id="{39852026-59B4-4447-88FA-02670F1BF9D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480857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2572DD-339F-4B40-9A5D-0D087F6C44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31136" y="369339"/>
            <a:ext cx="7729728" cy="1188720"/>
          </a:xfrm>
        </p:spPr>
        <p:txBody>
          <a:bodyPr/>
          <a:lstStyle/>
          <a:p>
            <a:r>
              <a:rPr lang="en-US" dirty="0"/>
              <a:t>Opportunities in cities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B95BA526-7ADE-4875-8A27-F09FA41989F4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3244989" y="3932153"/>
            <a:ext cx="5702022" cy="806597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CAF2EB97-EC6A-45E9-AC42-06FEA340FBBD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1203785" y="4957698"/>
            <a:ext cx="4736898" cy="1633413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B63D0106-348E-48FA-A045-AD4D13810CB7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/>
        </p:blipFill>
        <p:spPr>
          <a:xfrm>
            <a:off x="2700337" y="1716074"/>
            <a:ext cx="6791325" cy="847886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9A94CD0A-7AA7-404F-90CA-A52F712906F0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/>
          <a:stretch/>
        </p:blipFill>
        <p:spPr>
          <a:xfrm>
            <a:off x="2926362" y="2664072"/>
            <a:ext cx="6339276" cy="112668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51130168-3F11-4245-B16E-F0153EDBF811}"/>
              </a:ext>
            </a:extLst>
          </p:cNvPr>
          <p:cNvPicPr>
            <a:picLocks noChangeAspect="1"/>
          </p:cNvPicPr>
          <p:nvPr/>
        </p:nvPicPr>
        <p:blipFill>
          <a:blip r:embed="rId6"/>
          <a:srcRect/>
          <a:stretch/>
        </p:blipFill>
        <p:spPr>
          <a:xfrm>
            <a:off x="7071076" y="4957698"/>
            <a:ext cx="3751869" cy="1634961"/>
          </a:xfrm>
          <a:prstGeom prst="rect">
            <a:avLst/>
          </a:prstGeom>
        </p:spPr>
      </p:pic>
      <p:pic>
        <p:nvPicPr>
          <p:cNvPr id="4" name="Picture 3" descr="A close up of a logo&#10;&#10;Description automatically generated">
            <a:extLst>
              <a:ext uri="{FF2B5EF4-FFF2-40B4-BE49-F238E27FC236}">
                <a16:creationId xmlns:a16="http://schemas.microsoft.com/office/drawing/2014/main" id="{39CD190D-3239-4B99-8306-8145E5EB6723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341958" y="450540"/>
            <a:ext cx="5510212" cy="1081023"/>
          </a:xfrm>
          <a:prstGeom prst="rect">
            <a:avLst/>
          </a:prstGeom>
        </p:spPr>
      </p:pic>
      <p:pic>
        <p:nvPicPr>
          <p:cNvPr id="5" name="Picture 4" descr="A screenshot of a cell phone&#10;&#10;Description automatically generated">
            <a:extLst>
              <a:ext uri="{FF2B5EF4-FFF2-40B4-BE49-F238E27FC236}">
                <a16:creationId xmlns:a16="http://schemas.microsoft.com/office/drawing/2014/main" id="{59D5F48F-C8DA-410C-A72C-AF91DC6797D8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61632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Rectangle 2">
            <a:extLst>
              <a:ext uri="{FF2B5EF4-FFF2-40B4-BE49-F238E27FC236}">
                <a16:creationId xmlns:a16="http://schemas.microsoft.com/office/drawing/2014/main" id="{34DEEDBB-7AD2-4110-A025-1142D3FD1DC2}"/>
              </a:ext>
            </a:extLst>
          </p:cNvPr>
          <p:cNvSpPr>
            <a:spLocks noChangeArrowheads="1"/>
          </p:cNvSpPr>
          <p:nvPr/>
        </p:nvSpPr>
        <p:spPr bwMode="auto">
          <a:xfrm flipV="1">
            <a:off x="-6624928" y="-12607324"/>
            <a:ext cx="400980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1021F534-28C5-4694-8EE7-CAEF2BE699D5}"/>
              </a:ext>
            </a:extLst>
          </p:cNvPr>
          <p:cNvSpPr txBox="1"/>
          <p:nvPr/>
        </p:nvSpPr>
        <p:spPr>
          <a:xfrm>
            <a:off x="367142" y="4931134"/>
            <a:ext cx="10520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latin typeface="Tw Cen MT" panose="020B0602020104020603" pitchFamily="34" charset="0"/>
              </a:rPr>
              <a:t>1982</a:t>
            </a:r>
          </a:p>
        </p:txBody>
      </p:sp>
      <p:grpSp>
        <p:nvGrpSpPr>
          <p:cNvPr id="85" name="Group 84">
            <a:extLst>
              <a:ext uri="{FF2B5EF4-FFF2-40B4-BE49-F238E27FC236}">
                <a16:creationId xmlns:a16="http://schemas.microsoft.com/office/drawing/2014/main" id="{99A51C75-AF0E-4CC4-B0E2-5FBEE4E84E1D}"/>
              </a:ext>
            </a:extLst>
          </p:cNvPr>
          <p:cNvGrpSpPr/>
          <p:nvPr/>
        </p:nvGrpSpPr>
        <p:grpSpPr>
          <a:xfrm>
            <a:off x="786598" y="4704589"/>
            <a:ext cx="10618803" cy="205398"/>
            <a:chOff x="801672" y="5124450"/>
            <a:chExt cx="9853040" cy="186348"/>
          </a:xfrm>
        </p:grpSpPr>
        <p:grpSp>
          <p:nvGrpSpPr>
            <p:cNvPr id="50" name="Group 49">
              <a:extLst>
                <a:ext uri="{FF2B5EF4-FFF2-40B4-BE49-F238E27FC236}">
                  <a16:creationId xmlns:a16="http://schemas.microsoft.com/office/drawing/2014/main" id="{26DC3286-3B69-46BD-97AD-735DF5A78C04}"/>
                </a:ext>
              </a:extLst>
            </p:cNvPr>
            <p:cNvGrpSpPr/>
            <p:nvPr/>
          </p:nvGrpSpPr>
          <p:grpSpPr>
            <a:xfrm>
              <a:off x="801672" y="5124450"/>
              <a:ext cx="5021851" cy="186348"/>
              <a:chOff x="792861" y="4229099"/>
              <a:chExt cx="6462624" cy="243499"/>
            </a:xfrm>
          </p:grpSpPr>
          <p:cxnSp>
            <p:nvCxnSpPr>
              <p:cNvPr id="12" name="Straight Connector 11">
                <a:extLst>
                  <a:ext uri="{FF2B5EF4-FFF2-40B4-BE49-F238E27FC236}">
                    <a16:creationId xmlns:a16="http://schemas.microsoft.com/office/drawing/2014/main" id="{BEDA7451-8270-4BE5-B152-AD28659614F1}"/>
                  </a:ext>
                </a:extLst>
              </p:cNvPr>
              <p:cNvCxnSpPr>
                <a:cxnSpLocks/>
                <a:stCxn id="14" idx="6"/>
                <a:endCxn id="19" idx="6"/>
              </p:cNvCxnSpPr>
              <p:nvPr/>
            </p:nvCxnSpPr>
            <p:spPr>
              <a:xfrm>
                <a:off x="1038225" y="4350849"/>
                <a:ext cx="1846807" cy="0"/>
              </a:xfrm>
              <a:prstGeom prst="line">
                <a:avLst/>
              </a:prstGeom>
              <a:ln w="28575">
                <a:solidFill>
                  <a:schemeClr val="bg1">
                    <a:lumMod val="6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13" name="Group 12">
                <a:extLst>
                  <a:ext uri="{FF2B5EF4-FFF2-40B4-BE49-F238E27FC236}">
                    <a16:creationId xmlns:a16="http://schemas.microsoft.com/office/drawing/2014/main" id="{E3DAC044-CDBD-4093-B909-8F6681FB048B}"/>
                  </a:ext>
                </a:extLst>
              </p:cNvPr>
              <p:cNvGrpSpPr/>
              <p:nvPr/>
            </p:nvGrpSpPr>
            <p:grpSpPr>
              <a:xfrm>
                <a:off x="792861" y="4229099"/>
                <a:ext cx="245364" cy="243499"/>
                <a:chOff x="2122080" y="3993161"/>
                <a:chExt cx="218112" cy="218112"/>
              </a:xfrm>
            </p:grpSpPr>
            <p:sp>
              <p:nvSpPr>
                <p:cNvPr id="14" name="Oval 13">
                  <a:extLst>
                    <a:ext uri="{FF2B5EF4-FFF2-40B4-BE49-F238E27FC236}">
                      <a16:creationId xmlns:a16="http://schemas.microsoft.com/office/drawing/2014/main" id="{2F56F8CF-DF01-4179-A1E7-1FF0AB79C610}"/>
                    </a:ext>
                  </a:extLst>
                </p:cNvPr>
                <p:cNvSpPr/>
                <p:nvPr/>
              </p:nvSpPr>
              <p:spPr>
                <a:xfrm>
                  <a:off x="2122080" y="3993161"/>
                  <a:ext cx="218112" cy="218112"/>
                </a:xfrm>
                <a:prstGeom prst="ellipse">
                  <a:avLst/>
                </a:prstGeom>
                <a:solidFill>
                  <a:schemeClr val="bg1">
                    <a:lumMod val="6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5" name="Oval 14">
                  <a:extLst>
                    <a:ext uri="{FF2B5EF4-FFF2-40B4-BE49-F238E27FC236}">
                      <a16:creationId xmlns:a16="http://schemas.microsoft.com/office/drawing/2014/main" id="{83466AF3-6E84-4084-9A18-122F78B7BE1C}"/>
                    </a:ext>
                  </a:extLst>
                </p:cNvPr>
                <p:cNvSpPr/>
                <p:nvPr/>
              </p:nvSpPr>
              <p:spPr>
                <a:xfrm flipH="1">
                  <a:off x="2144522" y="4015603"/>
                  <a:ext cx="173228" cy="173228"/>
                </a:xfrm>
                <a:prstGeom prst="ellipse">
                  <a:avLst/>
                </a:prstGeom>
                <a:solidFill>
                  <a:schemeClr val="accent4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cxnSp>
            <p:nvCxnSpPr>
              <p:cNvPr id="16" name="Straight Connector 15">
                <a:extLst>
                  <a:ext uri="{FF2B5EF4-FFF2-40B4-BE49-F238E27FC236}">
                    <a16:creationId xmlns:a16="http://schemas.microsoft.com/office/drawing/2014/main" id="{8690E6A0-E4E4-46A8-AAA2-3ED20CFAF063}"/>
                  </a:ext>
                </a:extLst>
              </p:cNvPr>
              <p:cNvCxnSpPr>
                <a:cxnSpLocks/>
                <a:stCxn id="18" idx="6"/>
                <a:endCxn id="23" idx="6"/>
              </p:cNvCxnSpPr>
              <p:nvPr/>
            </p:nvCxnSpPr>
            <p:spPr>
              <a:xfrm>
                <a:off x="3105150" y="4350849"/>
                <a:ext cx="1846807" cy="0"/>
              </a:xfrm>
              <a:prstGeom prst="line">
                <a:avLst/>
              </a:prstGeom>
              <a:ln w="28575">
                <a:solidFill>
                  <a:schemeClr val="bg1">
                    <a:lumMod val="6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17" name="Group 16">
                <a:extLst>
                  <a:ext uri="{FF2B5EF4-FFF2-40B4-BE49-F238E27FC236}">
                    <a16:creationId xmlns:a16="http://schemas.microsoft.com/office/drawing/2014/main" id="{43E28E7A-5190-46B0-B974-D6E75C9C2C9C}"/>
                  </a:ext>
                </a:extLst>
              </p:cNvPr>
              <p:cNvGrpSpPr/>
              <p:nvPr/>
            </p:nvGrpSpPr>
            <p:grpSpPr>
              <a:xfrm>
                <a:off x="2859786" y="4229099"/>
                <a:ext cx="245364" cy="243499"/>
                <a:chOff x="2122080" y="3993161"/>
                <a:chExt cx="218112" cy="218112"/>
              </a:xfrm>
            </p:grpSpPr>
            <p:sp>
              <p:nvSpPr>
                <p:cNvPr id="18" name="Oval 17">
                  <a:extLst>
                    <a:ext uri="{FF2B5EF4-FFF2-40B4-BE49-F238E27FC236}">
                      <a16:creationId xmlns:a16="http://schemas.microsoft.com/office/drawing/2014/main" id="{F9570A19-AB0C-42DA-A89E-3D1EC62E7B19}"/>
                    </a:ext>
                  </a:extLst>
                </p:cNvPr>
                <p:cNvSpPr/>
                <p:nvPr/>
              </p:nvSpPr>
              <p:spPr>
                <a:xfrm>
                  <a:off x="2122080" y="3993161"/>
                  <a:ext cx="218112" cy="218112"/>
                </a:xfrm>
                <a:prstGeom prst="ellipse">
                  <a:avLst/>
                </a:prstGeom>
                <a:solidFill>
                  <a:schemeClr val="bg1">
                    <a:lumMod val="6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9" name="Oval 18">
                  <a:extLst>
                    <a:ext uri="{FF2B5EF4-FFF2-40B4-BE49-F238E27FC236}">
                      <a16:creationId xmlns:a16="http://schemas.microsoft.com/office/drawing/2014/main" id="{65C8B87E-BC43-40DB-B599-157316EEEDC0}"/>
                    </a:ext>
                  </a:extLst>
                </p:cNvPr>
                <p:cNvSpPr/>
                <p:nvPr/>
              </p:nvSpPr>
              <p:spPr>
                <a:xfrm flipH="1">
                  <a:off x="2144522" y="4015603"/>
                  <a:ext cx="173228" cy="173228"/>
                </a:xfrm>
                <a:prstGeom prst="ellipse">
                  <a:avLst/>
                </a:prstGeom>
                <a:solidFill>
                  <a:schemeClr val="accent1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  <p:cxnSp>
            <p:nvCxnSpPr>
              <p:cNvPr id="20" name="Straight Connector 19">
                <a:extLst>
                  <a:ext uri="{FF2B5EF4-FFF2-40B4-BE49-F238E27FC236}">
                    <a16:creationId xmlns:a16="http://schemas.microsoft.com/office/drawing/2014/main" id="{042450B7-EBD4-45B5-AF13-D84D1CFCFF2B}"/>
                  </a:ext>
                </a:extLst>
              </p:cNvPr>
              <p:cNvCxnSpPr>
                <a:cxnSpLocks/>
                <a:stCxn id="22" idx="6"/>
                <a:endCxn id="27" idx="6"/>
              </p:cNvCxnSpPr>
              <p:nvPr/>
            </p:nvCxnSpPr>
            <p:spPr>
              <a:xfrm>
                <a:off x="5172075" y="4350849"/>
                <a:ext cx="1863292" cy="0"/>
              </a:xfrm>
              <a:prstGeom prst="line">
                <a:avLst/>
              </a:prstGeom>
              <a:ln w="28575">
                <a:solidFill>
                  <a:schemeClr val="bg1">
                    <a:lumMod val="6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21" name="Group 20">
                <a:extLst>
                  <a:ext uri="{FF2B5EF4-FFF2-40B4-BE49-F238E27FC236}">
                    <a16:creationId xmlns:a16="http://schemas.microsoft.com/office/drawing/2014/main" id="{0E05E967-F847-40FC-9F08-D73878E4E260}"/>
                  </a:ext>
                </a:extLst>
              </p:cNvPr>
              <p:cNvGrpSpPr/>
              <p:nvPr/>
            </p:nvGrpSpPr>
            <p:grpSpPr>
              <a:xfrm>
                <a:off x="4926711" y="4229099"/>
                <a:ext cx="245364" cy="243499"/>
                <a:chOff x="2122080" y="3993161"/>
                <a:chExt cx="218112" cy="218112"/>
              </a:xfrm>
            </p:grpSpPr>
            <p:sp>
              <p:nvSpPr>
                <p:cNvPr id="22" name="Oval 21">
                  <a:extLst>
                    <a:ext uri="{FF2B5EF4-FFF2-40B4-BE49-F238E27FC236}">
                      <a16:creationId xmlns:a16="http://schemas.microsoft.com/office/drawing/2014/main" id="{BE5A266A-F095-43C1-99FA-42533003B1A8}"/>
                    </a:ext>
                  </a:extLst>
                </p:cNvPr>
                <p:cNvSpPr/>
                <p:nvPr/>
              </p:nvSpPr>
              <p:spPr>
                <a:xfrm>
                  <a:off x="2122080" y="3993161"/>
                  <a:ext cx="218112" cy="218112"/>
                </a:xfrm>
                <a:prstGeom prst="ellipse">
                  <a:avLst/>
                </a:prstGeom>
                <a:solidFill>
                  <a:schemeClr val="bg1">
                    <a:lumMod val="6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3" name="Oval 22">
                  <a:extLst>
                    <a:ext uri="{FF2B5EF4-FFF2-40B4-BE49-F238E27FC236}">
                      <a16:creationId xmlns:a16="http://schemas.microsoft.com/office/drawing/2014/main" id="{0DA6AFA3-BBB2-4B5C-9637-F5EB610B92B6}"/>
                    </a:ext>
                  </a:extLst>
                </p:cNvPr>
                <p:cNvSpPr/>
                <p:nvPr/>
              </p:nvSpPr>
              <p:spPr>
                <a:xfrm flipH="1">
                  <a:off x="2144522" y="4015603"/>
                  <a:ext cx="173228" cy="173228"/>
                </a:xfrm>
                <a:prstGeom prst="ellipse">
                  <a:avLst/>
                </a:pr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25" name="Group 24">
                <a:extLst>
                  <a:ext uri="{FF2B5EF4-FFF2-40B4-BE49-F238E27FC236}">
                    <a16:creationId xmlns:a16="http://schemas.microsoft.com/office/drawing/2014/main" id="{CBAD5199-3102-4D95-B9B2-A1E94BF93809}"/>
                  </a:ext>
                </a:extLst>
              </p:cNvPr>
              <p:cNvGrpSpPr/>
              <p:nvPr/>
            </p:nvGrpSpPr>
            <p:grpSpPr>
              <a:xfrm>
                <a:off x="7010121" y="4229099"/>
                <a:ext cx="245364" cy="243499"/>
                <a:chOff x="2122080" y="3993161"/>
                <a:chExt cx="218112" cy="218112"/>
              </a:xfrm>
            </p:grpSpPr>
            <p:sp>
              <p:nvSpPr>
                <p:cNvPr id="26" name="Oval 25">
                  <a:extLst>
                    <a:ext uri="{FF2B5EF4-FFF2-40B4-BE49-F238E27FC236}">
                      <a16:creationId xmlns:a16="http://schemas.microsoft.com/office/drawing/2014/main" id="{13B39CBC-F713-4BE2-9557-20A35844DFA5}"/>
                    </a:ext>
                  </a:extLst>
                </p:cNvPr>
                <p:cNvSpPr/>
                <p:nvPr/>
              </p:nvSpPr>
              <p:spPr>
                <a:xfrm>
                  <a:off x="2122080" y="3993161"/>
                  <a:ext cx="218112" cy="218112"/>
                </a:xfrm>
                <a:prstGeom prst="ellipse">
                  <a:avLst/>
                </a:prstGeom>
                <a:solidFill>
                  <a:schemeClr val="bg1">
                    <a:lumMod val="6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7" name="Oval 26">
                  <a:extLst>
                    <a:ext uri="{FF2B5EF4-FFF2-40B4-BE49-F238E27FC236}">
                      <a16:creationId xmlns:a16="http://schemas.microsoft.com/office/drawing/2014/main" id="{1F0DD6E9-B181-4F46-8BAF-D2DA3237E1A5}"/>
                    </a:ext>
                  </a:extLst>
                </p:cNvPr>
                <p:cNvSpPr/>
                <p:nvPr/>
              </p:nvSpPr>
              <p:spPr>
                <a:xfrm flipH="1">
                  <a:off x="2144522" y="4015603"/>
                  <a:ext cx="173228" cy="173228"/>
                </a:xfrm>
                <a:prstGeom prst="ellipse">
                  <a:avLst/>
                </a:prstGeom>
                <a:solidFill>
                  <a:schemeClr val="accent3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grpSp>
          <p:nvGrpSpPr>
            <p:cNvPr id="60" name="Group 59">
              <a:extLst>
                <a:ext uri="{FF2B5EF4-FFF2-40B4-BE49-F238E27FC236}">
                  <a16:creationId xmlns:a16="http://schemas.microsoft.com/office/drawing/2014/main" id="{85AF83C1-3515-42A6-989A-BE481B660FE9}"/>
                </a:ext>
              </a:extLst>
            </p:cNvPr>
            <p:cNvGrpSpPr/>
            <p:nvPr/>
          </p:nvGrpSpPr>
          <p:grpSpPr>
            <a:xfrm rot="10800000">
              <a:off x="5823523" y="5124450"/>
              <a:ext cx="4831189" cy="186348"/>
              <a:chOff x="792861" y="4229099"/>
              <a:chExt cx="6217261" cy="243499"/>
            </a:xfrm>
          </p:grpSpPr>
          <p:cxnSp>
            <p:nvCxnSpPr>
              <p:cNvPr id="61" name="Straight Connector 60">
                <a:extLst>
                  <a:ext uri="{FF2B5EF4-FFF2-40B4-BE49-F238E27FC236}">
                    <a16:creationId xmlns:a16="http://schemas.microsoft.com/office/drawing/2014/main" id="{F28DE611-5536-4D0F-9A1E-10583D4FC497}"/>
                  </a:ext>
                </a:extLst>
              </p:cNvPr>
              <p:cNvCxnSpPr>
                <a:cxnSpLocks/>
                <a:stCxn id="82" idx="6"/>
                <a:endCxn id="81" idx="6"/>
              </p:cNvCxnSpPr>
              <p:nvPr/>
            </p:nvCxnSpPr>
            <p:spPr>
              <a:xfrm>
                <a:off x="1038225" y="4350849"/>
                <a:ext cx="1846807" cy="0"/>
              </a:xfrm>
              <a:prstGeom prst="line">
                <a:avLst/>
              </a:prstGeom>
              <a:ln w="28575">
                <a:solidFill>
                  <a:schemeClr val="bg1">
                    <a:lumMod val="6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62" name="Group 61">
                <a:extLst>
                  <a:ext uri="{FF2B5EF4-FFF2-40B4-BE49-F238E27FC236}">
                    <a16:creationId xmlns:a16="http://schemas.microsoft.com/office/drawing/2014/main" id="{F5292E11-544F-42B5-AF60-B1DAD554DC73}"/>
                  </a:ext>
                </a:extLst>
              </p:cNvPr>
              <p:cNvGrpSpPr/>
              <p:nvPr/>
            </p:nvGrpSpPr>
            <p:grpSpPr>
              <a:xfrm>
                <a:off x="792861" y="4229099"/>
                <a:ext cx="245364" cy="243499"/>
                <a:chOff x="2122080" y="3993161"/>
                <a:chExt cx="218112" cy="218112"/>
              </a:xfrm>
            </p:grpSpPr>
            <p:sp>
              <p:nvSpPr>
                <p:cNvPr id="82" name="Oval 81">
                  <a:extLst>
                    <a:ext uri="{FF2B5EF4-FFF2-40B4-BE49-F238E27FC236}">
                      <a16:creationId xmlns:a16="http://schemas.microsoft.com/office/drawing/2014/main" id="{F0CE47BE-A7CA-47D5-9DA3-92136B4DFF3C}"/>
                    </a:ext>
                  </a:extLst>
                </p:cNvPr>
                <p:cNvSpPr/>
                <p:nvPr/>
              </p:nvSpPr>
              <p:spPr>
                <a:xfrm>
                  <a:off x="2122080" y="3993161"/>
                  <a:ext cx="218112" cy="218112"/>
                </a:xfrm>
                <a:prstGeom prst="ellipse">
                  <a:avLst/>
                </a:prstGeom>
                <a:solidFill>
                  <a:schemeClr val="bg1">
                    <a:lumMod val="6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Oval 82">
                  <a:extLst>
                    <a:ext uri="{FF2B5EF4-FFF2-40B4-BE49-F238E27FC236}">
                      <a16:creationId xmlns:a16="http://schemas.microsoft.com/office/drawing/2014/main" id="{3BDDDF7F-310C-4220-8DB4-4CB8B1494953}"/>
                    </a:ext>
                  </a:extLst>
                </p:cNvPr>
                <p:cNvSpPr/>
                <p:nvPr/>
              </p:nvSpPr>
              <p:spPr>
                <a:xfrm flipH="1">
                  <a:off x="2144522" y="4015603"/>
                  <a:ext cx="173228" cy="173228"/>
                </a:xfrm>
                <a:prstGeom prst="ellipse">
                  <a:avLst/>
                </a:prstGeom>
                <a:solidFill>
                  <a:schemeClr val="accent4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cxnSp>
            <p:nvCxnSpPr>
              <p:cNvPr id="63" name="Straight Connector 62">
                <a:extLst>
                  <a:ext uri="{FF2B5EF4-FFF2-40B4-BE49-F238E27FC236}">
                    <a16:creationId xmlns:a16="http://schemas.microsoft.com/office/drawing/2014/main" id="{5E91C814-66A2-48F9-A746-A1CFB3E2E137}"/>
                  </a:ext>
                </a:extLst>
              </p:cNvPr>
              <p:cNvCxnSpPr>
                <a:cxnSpLocks/>
                <a:stCxn id="80" idx="6"/>
                <a:endCxn id="79" idx="6"/>
              </p:cNvCxnSpPr>
              <p:nvPr/>
            </p:nvCxnSpPr>
            <p:spPr>
              <a:xfrm>
                <a:off x="3105150" y="4350849"/>
                <a:ext cx="1846807" cy="0"/>
              </a:xfrm>
              <a:prstGeom prst="line">
                <a:avLst/>
              </a:prstGeom>
              <a:ln w="28575">
                <a:solidFill>
                  <a:schemeClr val="bg1">
                    <a:lumMod val="6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64" name="Group 63">
                <a:extLst>
                  <a:ext uri="{FF2B5EF4-FFF2-40B4-BE49-F238E27FC236}">
                    <a16:creationId xmlns:a16="http://schemas.microsoft.com/office/drawing/2014/main" id="{FC681A1A-A6D0-4297-AF93-54F32FA33EF7}"/>
                  </a:ext>
                </a:extLst>
              </p:cNvPr>
              <p:cNvGrpSpPr/>
              <p:nvPr/>
            </p:nvGrpSpPr>
            <p:grpSpPr>
              <a:xfrm>
                <a:off x="2859786" y="4229099"/>
                <a:ext cx="245364" cy="243499"/>
                <a:chOff x="2122080" y="3993161"/>
                <a:chExt cx="218112" cy="218112"/>
              </a:xfrm>
            </p:grpSpPr>
            <p:sp>
              <p:nvSpPr>
                <p:cNvPr id="80" name="Oval 79">
                  <a:extLst>
                    <a:ext uri="{FF2B5EF4-FFF2-40B4-BE49-F238E27FC236}">
                      <a16:creationId xmlns:a16="http://schemas.microsoft.com/office/drawing/2014/main" id="{6D62E16E-7368-4C4A-8310-118D0D51C7E0}"/>
                    </a:ext>
                  </a:extLst>
                </p:cNvPr>
                <p:cNvSpPr/>
                <p:nvPr/>
              </p:nvSpPr>
              <p:spPr>
                <a:xfrm>
                  <a:off x="2122080" y="3993161"/>
                  <a:ext cx="218112" cy="218112"/>
                </a:xfrm>
                <a:prstGeom prst="ellipse">
                  <a:avLst/>
                </a:prstGeom>
                <a:solidFill>
                  <a:schemeClr val="bg1">
                    <a:lumMod val="6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81" name="Oval 80">
                  <a:extLst>
                    <a:ext uri="{FF2B5EF4-FFF2-40B4-BE49-F238E27FC236}">
                      <a16:creationId xmlns:a16="http://schemas.microsoft.com/office/drawing/2014/main" id="{6DC4455A-93AB-46B0-A693-E4285C192281}"/>
                    </a:ext>
                  </a:extLst>
                </p:cNvPr>
                <p:cNvSpPr/>
                <p:nvPr/>
              </p:nvSpPr>
              <p:spPr>
                <a:xfrm flipH="1">
                  <a:off x="2144522" y="4015603"/>
                  <a:ext cx="173228" cy="173228"/>
                </a:xfrm>
                <a:prstGeom prst="ellipse">
                  <a:avLst/>
                </a:prstGeom>
                <a:solidFill>
                  <a:schemeClr val="accent1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  <p:cxnSp>
            <p:nvCxnSpPr>
              <p:cNvPr id="65" name="Straight Connector 64">
                <a:extLst>
                  <a:ext uri="{FF2B5EF4-FFF2-40B4-BE49-F238E27FC236}">
                    <a16:creationId xmlns:a16="http://schemas.microsoft.com/office/drawing/2014/main" id="{8FC9430A-464E-4901-8F0D-324239F88AB2}"/>
                  </a:ext>
                </a:extLst>
              </p:cNvPr>
              <p:cNvCxnSpPr>
                <a:cxnSpLocks/>
                <a:stCxn id="78" idx="6"/>
                <a:endCxn id="26" idx="6"/>
              </p:cNvCxnSpPr>
              <p:nvPr/>
            </p:nvCxnSpPr>
            <p:spPr>
              <a:xfrm rot="10800000" flipH="1">
                <a:off x="5172075" y="4350849"/>
                <a:ext cx="1838047" cy="0"/>
              </a:xfrm>
              <a:prstGeom prst="line">
                <a:avLst/>
              </a:prstGeom>
              <a:ln w="28575">
                <a:solidFill>
                  <a:schemeClr val="bg1">
                    <a:lumMod val="6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66" name="Group 65">
                <a:extLst>
                  <a:ext uri="{FF2B5EF4-FFF2-40B4-BE49-F238E27FC236}">
                    <a16:creationId xmlns:a16="http://schemas.microsoft.com/office/drawing/2014/main" id="{C34373A2-E042-4816-BE2B-EC42D33DF263}"/>
                  </a:ext>
                </a:extLst>
              </p:cNvPr>
              <p:cNvGrpSpPr/>
              <p:nvPr/>
            </p:nvGrpSpPr>
            <p:grpSpPr>
              <a:xfrm>
                <a:off x="4926711" y="4229099"/>
                <a:ext cx="245364" cy="243499"/>
                <a:chOff x="2122080" y="3993161"/>
                <a:chExt cx="218112" cy="218112"/>
              </a:xfrm>
            </p:grpSpPr>
            <p:sp>
              <p:nvSpPr>
                <p:cNvPr id="78" name="Oval 77">
                  <a:extLst>
                    <a:ext uri="{FF2B5EF4-FFF2-40B4-BE49-F238E27FC236}">
                      <a16:creationId xmlns:a16="http://schemas.microsoft.com/office/drawing/2014/main" id="{853F018B-AAD7-4D61-8144-58491C39F139}"/>
                    </a:ext>
                  </a:extLst>
                </p:cNvPr>
                <p:cNvSpPr/>
                <p:nvPr/>
              </p:nvSpPr>
              <p:spPr>
                <a:xfrm>
                  <a:off x="2122080" y="3993161"/>
                  <a:ext cx="218112" cy="218112"/>
                </a:xfrm>
                <a:prstGeom prst="ellipse">
                  <a:avLst/>
                </a:prstGeom>
                <a:solidFill>
                  <a:schemeClr val="bg1">
                    <a:lumMod val="6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79" name="Oval 78">
                  <a:extLst>
                    <a:ext uri="{FF2B5EF4-FFF2-40B4-BE49-F238E27FC236}">
                      <a16:creationId xmlns:a16="http://schemas.microsoft.com/office/drawing/2014/main" id="{C7D5818D-86EF-4922-B447-3D9239A6D8F4}"/>
                    </a:ext>
                  </a:extLst>
                </p:cNvPr>
                <p:cNvSpPr/>
                <p:nvPr/>
              </p:nvSpPr>
              <p:spPr>
                <a:xfrm flipH="1">
                  <a:off x="2144522" y="4015603"/>
                  <a:ext cx="173228" cy="173228"/>
                </a:xfrm>
                <a:prstGeom prst="ellipse">
                  <a:avLst/>
                </a:pr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</p:grpSp>
      <p:sp>
        <p:nvSpPr>
          <p:cNvPr id="86" name="TextBox 85">
            <a:extLst>
              <a:ext uri="{FF2B5EF4-FFF2-40B4-BE49-F238E27FC236}">
                <a16:creationId xmlns:a16="http://schemas.microsoft.com/office/drawing/2014/main" id="{05506ECB-D1EB-4CEE-BD73-1368913D8E9C}"/>
              </a:ext>
            </a:extLst>
          </p:cNvPr>
          <p:cNvSpPr txBox="1"/>
          <p:nvPr/>
        </p:nvSpPr>
        <p:spPr>
          <a:xfrm>
            <a:off x="2094248" y="4931134"/>
            <a:ext cx="10520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latin typeface="Tw Cen MT" panose="020B0602020104020603" pitchFamily="34" charset="0"/>
              </a:rPr>
              <a:t>1987</a:t>
            </a:r>
          </a:p>
        </p:txBody>
      </p:sp>
      <p:sp>
        <p:nvSpPr>
          <p:cNvPr id="87" name="TextBox 86">
            <a:extLst>
              <a:ext uri="{FF2B5EF4-FFF2-40B4-BE49-F238E27FC236}">
                <a16:creationId xmlns:a16="http://schemas.microsoft.com/office/drawing/2014/main" id="{5285DEA2-2DCF-4179-B31F-1807DE570100}"/>
              </a:ext>
            </a:extLst>
          </p:cNvPr>
          <p:cNvSpPr txBox="1"/>
          <p:nvPr/>
        </p:nvSpPr>
        <p:spPr>
          <a:xfrm>
            <a:off x="3825199" y="4931134"/>
            <a:ext cx="10520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latin typeface="Tw Cen MT" panose="020B0602020104020603" pitchFamily="34" charset="0"/>
              </a:rPr>
              <a:t>1987</a:t>
            </a:r>
          </a:p>
        </p:txBody>
      </p:sp>
      <p:sp>
        <p:nvSpPr>
          <p:cNvPr id="88" name="TextBox 87">
            <a:extLst>
              <a:ext uri="{FF2B5EF4-FFF2-40B4-BE49-F238E27FC236}">
                <a16:creationId xmlns:a16="http://schemas.microsoft.com/office/drawing/2014/main" id="{2CD10CF8-F144-414A-A6A1-8BCC3104D943}"/>
              </a:ext>
            </a:extLst>
          </p:cNvPr>
          <p:cNvSpPr txBox="1"/>
          <p:nvPr/>
        </p:nvSpPr>
        <p:spPr>
          <a:xfrm>
            <a:off x="5569956" y="4931134"/>
            <a:ext cx="10520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latin typeface="Tw Cen MT" panose="020B0602020104020603" pitchFamily="34" charset="0"/>
              </a:rPr>
              <a:t>1990s</a:t>
            </a:r>
          </a:p>
        </p:txBody>
      </p:sp>
      <p:sp>
        <p:nvSpPr>
          <p:cNvPr id="89" name="TextBox 88">
            <a:extLst>
              <a:ext uri="{FF2B5EF4-FFF2-40B4-BE49-F238E27FC236}">
                <a16:creationId xmlns:a16="http://schemas.microsoft.com/office/drawing/2014/main" id="{8F594778-C9AC-4E0D-AC68-FF75FFF158A1}"/>
              </a:ext>
            </a:extLst>
          </p:cNvPr>
          <p:cNvSpPr txBox="1"/>
          <p:nvPr/>
        </p:nvSpPr>
        <p:spPr>
          <a:xfrm>
            <a:off x="9045666" y="4886025"/>
            <a:ext cx="10520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latin typeface="Tw Cen MT" panose="020B0602020104020603" pitchFamily="34" charset="0"/>
              </a:rPr>
              <a:t>2008</a:t>
            </a:r>
          </a:p>
        </p:txBody>
      </p:sp>
      <p:sp>
        <p:nvSpPr>
          <p:cNvPr id="91" name="TextBox 90">
            <a:extLst>
              <a:ext uri="{FF2B5EF4-FFF2-40B4-BE49-F238E27FC236}">
                <a16:creationId xmlns:a16="http://schemas.microsoft.com/office/drawing/2014/main" id="{58BFE8F8-FF44-4B0B-8426-D6D812D48487}"/>
              </a:ext>
            </a:extLst>
          </p:cNvPr>
          <p:cNvSpPr txBox="1"/>
          <p:nvPr/>
        </p:nvSpPr>
        <p:spPr>
          <a:xfrm>
            <a:off x="7314713" y="4886025"/>
            <a:ext cx="10520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latin typeface="Tw Cen MT" panose="020B0602020104020603" pitchFamily="34" charset="0"/>
              </a:rPr>
              <a:t>2000s</a:t>
            </a:r>
          </a:p>
        </p:txBody>
      </p:sp>
      <p:sp>
        <p:nvSpPr>
          <p:cNvPr id="92" name="TextBox 91">
            <a:extLst>
              <a:ext uri="{FF2B5EF4-FFF2-40B4-BE49-F238E27FC236}">
                <a16:creationId xmlns:a16="http://schemas.microsoft.com/office/drawing/2014/main" id="{13EE28D8-A55F-465C-B532-D1C4E1741F1C}"/>
              </a:ext>
            </a:extLst>
          </p:cNvPr>
          <p:cNvSpPr txBox="1"/>
          <p:nvPr/>
        </p:nvSpPr>
        <p:spPr>
          <a:xfrm>
            <a:off x="10778092" y="4886025"/>
            <a:ext cx="10520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latin typeface="Tw Cen MT" panose="020B0602020104020603" pitchFamily="34" charset="0"/>
              </a:rPr>
              <a:t>2019</a:t>
            </a:r>
          </a:p>
        </p:txBody>
      </p:sp>
      <p:grpSp>
        <p:nvGrpSpPr>
          <p:cNvPr id="113" name="Group 112">
            <a:extLst>
              <a:ext uri="{FF2B5EF4-FFF2-40B4-BE49-F238E27FC236}">
                <a16:creationId xmlns:a16="http://schemas.microsoft.com/office/drawing/2014/main" id="{D0BE1151-5641-4602-BD46-63B7AF7AB76F}"/>
              </a:ext>
            </a:extLst>
          </p:cNvPr>
          <p:cNvGrpSpPr/>
          <p:nvPr/>
        </p:nvGrpSpPr>
        <p:grpSpPr>
          <a:xfrm>
            <a:off x="2056331" y="2853961"/>
            <a:ext cx="1132154" cy="1150079"/>
            <a:chOff x="2122259" y="2853960"/>
            <a:chExt cx="1132154" cy="1150079"/>
          </a:xfrm>
        </p:grpSpPr>
        <p:sp>
          <p:nvSpPr>
            <p:cNvPr id="95" name="Teardrop 94">
              <a:extLst>
                <a:ext uri="{FF2B5EF4-FFF2-40B4-BE49-F238E27FC236}">
                  <a16:creationId xmlns:a16="http://schemas.microsoft.com/office/drawing/2014/main" id="{E8A57D01-DE0A-4783-8099-0D0102E9FA54}"/>
                </a:ext>
              </a:extLst>
            </p:cNvPr>
            <p:cNvSpPr/>
            <p:nvPr/>
          </p:nvSpPr>
          <p:spPr>
            <a:xfrm rot="8128671">
              <a:off x="2122259" y="2853960"/>
              <a:ext cx="1132154" cy="1150079"/>
            </a:xfrm>
            <a:prstGeom prst="teardrop">
              <a:avLst>
                <a:gd name="adj" fmla="val 126884"/>
              </a:avLst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Oval 95">
              <a:extLst>
                <a:ext uri="{FF2B5EF4-FFF2-40B4-BE49-F238E27FC236}">
                  <a16:creationId xmlns:a16="http://schemas.microsoft.com/office/drawing/2014/main" id="{3C09EA8D-966C-422B-8390-90D1438B9D8B}"/>
                </a:ext>
              </a:extLst>
            </p:cNvPr>
            <p:cNvSpPr/>
            <p:nvPr/>
          </p:nvSpPr>
          <p:spPr>
            <a:xfrm>
              <a:off x="2231136" y="2971799"/>
              <a:ext cx="914400" cy="9144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19" name="Group 118">
            <a:extLst>
              <a:ext uri="{FF2B5EF4-FFF2-40B4-BE49-F238E27FC236}">
                <a16:creationId xmlns:a16="http://schemas.microsoft.com/office/drawing/2014/main" id="{C3779708-5755-407C-972B-85F04B0B34B0}"/>
              </a:ext>
            </a:extLst>
          </p:cNvPr>
          <p:cNvGrpSpPr/>
          <p:nvPr/>
        </p:nvGrpSpPr>
        <p:grpSpPr>
          <a:xfrm>
            <a:off x="333832" y="2853960"/>
            <a:ext cx="1132154" cy="1150079"/>
            <a:chOff x="333832" y="2853960"/>
            <a:chExt cx="1132154" cy="1150079"/>
          </a:xfrm>
        </p:grpSpPr>
        <p:sp>
          <p:nvSpPr>
            <p:cNvPr id="98" name="Teardrop 97">
              <a:extLst>
                <a:ext uri="{FF2B5EF4-FFF2-40B4-BE49-F238E27FC236}">
                  <a16:creationId xmlns:a16="http://schemas.microsoft.com/office/drawing/2014/main" id="{086DEF0F-5D16-4DAA-87D4-A0DC17FF3802}"/>
                </a:ext>
              </a:extLst>
            </p:cNvPr>
            <p:cNvSpPr/>
            <p:nvPr/>
          </p:nvSpPr>
          <p:spPr>
            <a:xfrm rot="8128671">
              <a:off x="333832" y="2853960"/>
              <a:ext cx="1132154" cy="1150079"/>
            </a:xfrm>
            <a:prstGeom prst="teardrop">
              <a:avLst>
                <a:gd name="adj" fmla="val 126884"/>
              </a:avLst>
            </a:prstGeom>
            <a:solidFill>
              <a:schemeClr val="accent4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Oval 98">
              <a:extLst>
                <a:ext uri="{FF2B5EF4-FFF2-40B4-BE49-F238E27FC236}">
                  <a16:creationId xmlns:a16="http://schemas.microsoft.com/office/drawing/2014/main" id="{95F2C3C7-2FF3-44A9-9CC0-1126D8832C42}"/>
                </a:ext>
              </a:extLst>
            </p:cNvPr>
            <p:cNvSpPr/>
            <p:nvPr/>
          </p:nvSpPr>
          <p:spPr>
            <a:xfrm>
              <a:off x="442709" y="2971799"/>
              <a:ext cx="914400" cy="9144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14" name="Group 113">
            <a:extLst>
              <a:ext uri="{FF2B5EF4-FFF2-40B4-BE49-F238E27FC236}">
                <a16:creationId xmlns:a16="http://schemas.microsoft.com/office/drawing/2014/main" id="{DFEFD341-FC61-4F0C-BB41-08ACACBA6644}"/>
              </a:ext>
            </a:extLst>
          </p:cNvPr>
          <p:cNvGrpSpPr/>
          <p:nvPr/>
        </p:nvGrpSpPr>
        <p:grpSpPr>
          <a:xfrm>
            <a:off x="3785164" y="2853961"/>
            <a:ext cx="1132154" cy="1150079"/>
            <a:chOff x="3735881" y="2853960"/>
            <a:chExt cx="1132154" cy="1150079"/>
          </a:xfrm>
        </p:grpSpPr>
        <p:sp>
          <p:nvSpPr>
            <p:cNvPr id="103" name="Teardrop 102">
              <a:extLst>
                <a:ext uri="{FF2B5EF4-FFF2-40B4-BE49-F238E27FC236}">
                  <a16:creationId xmlns:a16="http://schemas.microsoft.com/office/drawing/2014/main" id="{E9A41A76-5F9F-4523-B179-BC8FAEF047BD}"/>
                </a:ext>
              </a:extLst>
            </p:cNvPr>
            <p:cNvSpPr/>
            <p:nvPr/>
          </p:nvSpPr>
          <p:spPr>
            <a:xfrm rot="8128671">
              <a:off x="3735881" y="2853960"/>
              <a:ext cx="1132154" cy="1150079"/>
            </a:xfrm>
            <a:prstGeom prst="teardrop">
              <a:avLst>
                <a:gd name="adj" fmla="val 126884"/>
              </a:avLst>
            </a:pr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4" name="Oval 103">
              <a:extLst>
                <a:ext uri="{FF2B5EF4-FFF2-40B4-BE49-F238E27FC236}">
                  <a16:creationId xmlns:a16="http://schemas.microsoft.com/office/drawing/2014/main" id="{1749568A-6258-429C-8BC3-08F4E9CFD709}"/>
                </a:ext>
              </a:extLst>
            </p:cNvPr>
            <p:cNvSpPr/>
            <p:nvPr/>
          </p:nvSpPr>
          <p:spPr>
            <a:xfrm>
              <a:off x="3844758" y="2971799"/>
              <a:ext cx="914400" cy="9144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15" name="Group 114">
            <a:extLst>
              <a:ext uri="{FF2B5EF4-FFF2-40B4-BE49-F238E27FC236}">
                <a16:creationId xmlns:a16="http://schemas.microsoft.com/office/drawing/2014/main" id="{3D721F67-84B5-4A1C-A560-6CDCB126C342}"/>
              </a:ext>
            </a:extLst>
          </p:cNvPr>
          <p:cNvGrpSpPr/>
          <p:nvPr/>
        </p:nvGrpSpPr>
        <p:grpSpPr>
          <a:xfrm>
            <a:off x="5529921" y="2853961"/>
            <a:ext cx="1132154" cy="1150079"/>
            <a:chOff x="5534740" y="2853960"/>
            <a:chExt cx="1132154" cy="1150079"/>
          </a:xfrm>
        </p:grpSpPr>
        <p:sp>
          <p:nvSpPr>
            <p:cNvPr id="105" name="Teardrop 104">
              <a:extLst>
                <a:ext uri="{FF2B5EF4-FFF2-40B4-BE49-F238E27FC236}">
                  <a16:creationId xmlns:a16="http://schemas.microsoft.com/office/drawing/2014/main" id="{01BFCB71-D716-4BA0-8BC7-4CBC3D523DAB}"/>
                </a:ext>
              </a:extLst>
            </p:cNvPr>
            <p:cNvSpPr/>
            <p:nvPr/>
          </p:nvSpPr>
          <p:spPr>
            <a:xfrm rot="8128671">
              <a:off x="5534740" y="2853960"/>
              <a:ext cx="1132154" cy="1150079"/>
            </a:xfrm>
            <a:prstGeom prst="teardrop">
              <a:avLst>
                <a:gd name="adj" fmla="val 126884"/>
              </a:avLst>
            </a:prstGeom>
            <a:solidFill>
              <a:schemeClr val="accent3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6" name="Oval 105">
              <a:extLst>
                <a:ext uri="{FF2B5EF4-FFF2-40B4-BE49-F238E27FC236}">
                  <a16:creationId xmlns:a16="http://schemas.microsoft.com/office/drawing/2014/main" id="{2F12AC20-69C7-49D5-BA7F-F40B1C6CF697}"/>
                </a:ext>
              </a:extLst>
            </p:cNvPr>
            <p:cNvSpPr/>
            <p:nvPr/>
          </p:nvSpPr>
          <p:spPr>
            <a:xfrm>
              <a:off x="5643617" y="2971799"/>
              <a:ext cx="914400" cy="9144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16" name="Group 115">
            <a:extLst>
              <a:ext uri="{FF2B5EF4-FFF2-40B4-BE49-F238E27FC236}">
                <a16:creationId xmlns:a16="http://schemas.microsoft.com/office/drawing/2014/main" id="{6BC70221-455E-42E4-8942-55B40ACD873B}"/>
              </a:ext>
            </a:extLst>
          </p:cNvPr>
          <p:cNvGrpSpPr/>
          <p:nvPr/>
        </p:nvGrpSpPr>
        <p:grpSpPr>
          <a:xfrm>
            <a:off x="7274678" y="2853961"/>
            <a:ext cx="1132154" cy="1150079"/>
            <a:chOff x="7304118" y="2853960"/>
            <a:chExt cx="1132154" cy="1150079"/>
          </a:xfrm>
        </p:grpSpPr>
        <p:sp>
          <p:nvSpPr>
            <p:cNvPr id="107" name="Teardrop 106">
              <a:extLst>
                <a:ext uri="{FF2B5EF4-FFF2-40B4-BE49-F238E27FC236}">
                  <a16:creationId xmlns:a16="http://schemas.microsoft.com/office/drawing/2014/main" id="{619F22E1-0573-4F6C-929F-3E217B065CF1}"/>
                </a:ext>
              </a:extLst>
            </p:cNvPr>
            <p:cNvSpPr/>
            <p:nvPr/>
          </p:nvSpPr>
          <p:spPr>
            <a:xfrm rot="8128671">
              <a:off x="7304118" y="2853960"/>
              <a:ext cx="1132154" cy="1150079"/>
            </a:xfrm>
            <a:prstGeom prst="teardrop">
              <a:avLst>
                <a:gd name="adj" fmla="val 126884"/>
              </a:avLst>
            </a:pr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8" name="Oval 107">
              <a:extLst>
                <a:ext uri="{FF2B5EF4-FFF2-40B4-BE49-F238E27FC236}">
                  <a16:creationId xmlns:a16="http://schemas.microsoft.com/office/drawing/2014/main" id="{19337D54-DF6B-4491-BEEB-EFE66AC93452}"/>
                </a:ext>
              </a:extLst>
            </p:cNvPr>
            <p:cNvSpPr/>
            <p:nvPr/>
          </p:nvSpPr>
          <p:spPr>
            <a:xfrm>
              <a:off x="7412995" y="2971799"/>
              <a:ext cx="914400" cy="9144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17" name="Group 116">
            <a:extLst>
              <a:ext uri="{FF2B5EF4-FFF2-40B4-BE49-F238E27FC236}">
                <a16:creationId xmlns:a16="http://schemas.microsoft.com/office/drawing/2014/main" id="{BA9C0B2C-AD86-4069-819B-355F1597A631}"/>
              </a:ext>
            </a:extLst>
          </p:cNvPr>
          <p:cNvGrpSpPr/>
          <p:nvPr/>
        </p:nvGrpSpPr>
        <p:grpSpPr>
          <a:xfrm>
            <a:off x="9003515" y="2846448"/>
            <a:ext cx="1132154" cy="1150079"/>
            <a:chOff x="8963717" y="2853960"/>
            <a:chExt cx="1132154" cy="1150079"/>
          </a:xfrm>
        </p:grpSpPr>
        <p:sp>
          <p:nvSpPr>
            <p:cNvPr id="109" name="Teardrop 108">
              <a:extLst>
                <a:ext uri="{FF2B5EF4-FFF2-40B4-BE49-F238E27FC236}">
                  <a16:creationId xmlns:a16="http://schemas.microsoft.com/office/drawing/2014/main" id="{FE5A9AB1-FAE2-4712-B4AE-EE17ED5E0464}"/>
                </a:ext>
              </a:extLst>
            </p:cNvPr>
            <p:cNvSpPr/>
            <p:nvPr/>
          </p:nvSpPr>
          <p:spPr>
            <a:xfrm rot="8128671">
              <a:off x="8963717" y="2853960"/>
              <a:ext cx="1132154" cy="1150079"/>
            </a:xfrm>
            <a:prstGeom prst="teardrop">
              <a:avLst>
                <a:gd name="adj" fmla="val 126884"/>
              </a:avLst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0" name="Oval 109">
              <a:extLst>
                <a:ext uri="{FF2B5EF4-FFF2-40B4-BE49-F238E27FC236}">
                  <a16:creationId xmlns:a16="http://schemas.microsoft.com/office/drawing/2014/main" id="{901D13D1-DF18-4E35-B5CD-FDD8E40D21F8}"/>
                </a:ext>
              </a:extLst>
            </p:cNvPr>
            <p:cNvSpPr/>
            <p:nvPr/>
          </p:nvSpPr>
          <p:spPr>
            <a:xfrm>
              <a:off x="9072594" y="2971799"/>
              <a:ext cx="914400" cy="9144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18" name="Group 117">
            <a:extLst>
              <a:ext uri="{FF2B5EF4-FFF2-40B4-BE49-F238E27FC236}">
                <a16:creationId xmlns:a16="http://schemas.microsoft.com/office/drawing/2014/main" id="{496CE69E-A4F3-4F91-B69C-CEABFCB0127C}"/>
              </a:ext>
            </a:extLst>
          </p:cNvPr>
          <p:cNvGrpSpPr/>
          <p:nvPr/>
        </p:nvGrpSpPr>
        <p:grpSpPr>
          <a:xfrm>
            <a:off x="10736583" y="2854341"/>
            <a:ext cx="1127919" cy="1149697"/>
            <a:chOff x="10726014" y="2853960"/>
            <a:chExt cx="1132154" cy="1150079"/>
          </a:xfrm>
        </p:grpSpPr>
        <p:sp>
          <p:nvSpPr>
            <p:cNvPr id="111" name="Teardrop 110">
              <a:extLst>
                <a:ext uri="{FF2B5EF4-FFF2-40B4-BE49-F238E27FC236}">
                  <a16:creationId xmlns:a16="http://schemas.microsoft.com/office/drawing/2014/main" id="{73B13CB0-7787-4C44-A4F0-CD63AA2A6779}"/>
                </a:ext>
              </a:extLst>
            </p:cNvPr>
            <p:cNvSpPr/>
            <p:nvPr/>
          </p:nvSpPr>
          <p:spPr>
            <a:xfrm rot="8128671">
              <a:off x="10726014" y="2853960"/>
              <a:ext cx="1132154" cy="1150079"/>
            </a:xfrm>
            <a:prstGeom prst="teardrop">
              <a:avLst>
                <a:gd name="adj" fmla="val 126884"/>
              </a:avLst>
            </a:prstGeom>
            <a:solidFill>
              <a:schemeClr val="accent4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2" name="Oval 111">
              <a:extLst>
                <a:ext uri="{FF2B5EF4-FFF2-40B4-BE49-F238E27FC236}">
                  <a16:creationId xmlns:a16="http://schemas.microsoft.com/office/drawing/2014/main" id="{578B4E98-AEC4-4831-BA6E-EAECBDFE6029}"/>
                </a:ext>
              </a:extLst>
            </p:cNvPr>
            <p:cNvSpPr/>
            <p:nvPr/>
          </p:nvSpPr>
          <p:spPr>
            <a:xfrm>
              <a:off x="10834891" y="2971799"/>
              <a:ext cx="914400" cy="9144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121" name="Picture 120">
            <a:extLst>
              <a:ext uri="{FF2B5EF4-FFF2-40B4-BE49-F238E27FC236}">
                <a16:creationId xmlns:a16="http://schemas.microsoft.com/office/drawing/2014/main" id="{C7D38301-4A08-4E57-89BC-80E6CFB6A8F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01599" y="2943973"/>
            <a:ext cx="997885" cy="984509"/>
          </a:xfrm>
          <a:prstGeom prst="ellipse">
            <a:avLst/>
          </a:prstGeom>
          <a:ln w="28575" cap="rnd">
            <a:solidFill>
              <a:schemeClr val="accent6">
                <a:lumMod val="75000"/>
              </a:schemeClr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988A3AD5-C281-4B7F-ABD3-EEAE8D19641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9980" y="2954828"/>
            <a:ext cx="959857" cy="948338"/>
          </a:xfrm>
          <a:prstGeom prst="ellipse">
            <a:avLst/>
          </a:prstGeom>
          <a:ln w="28575" cap="rnd">
            <a:solidFill>
              <a:schemeClr val="accent6">
                <a:lumMod val="75000"/>
              </a:schemeClr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8174FBD7-DA6B-4550-9D4F-8A9B9F58AE1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flipH="1">
            <a:off x="3864759" y="2947350"/>
            <a:ext cx="972964" cy="948269"/>
          </a:xfrm>
          <a:prstGeom prst="ellipse">
            <a:avLst/>
          </a:prstGeom>
          <a:ln w="28575" cap="rnd">
            <a:solidFill>
              <a:schemeClr val="accent6">
                <a:lumMod val="75000"/>
              </a:schemeClr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2668965E-29BD-420F-80D4-9B28FF45B09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135563" y="2943973"/>
            <a:ext cx="969453" cy="957086"/>
          </a:xfrm>
          <a:prstGeom prst="ellipse">
            <a:avLst/>
          </a:prstGeom>
          <a:ln w="28575" cap="rnd">
            <a:solidFill>
              <a:schemeClr val="accent6">
                <a:lumMod val="75000"/>
              </a:schemeClr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F8FDFA95-0B97-49E5-9B64-37460292097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355954" y="2934804"/>
            <a:ext cx="965372" cy="968362"/>
          </a:xfrm>
          <a:prstGeom prst="ellipse">
            <a:avLst/>
          </a:prstGeom>
          <a:ln w="28575" cap="rnd">
            <a:solidFill>
              <a:schemeClr val="accent6">
                <a:lumMod val="75000"/>
              </a:schemeClr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id="{6969D47D-1FC0-4C41-8CB9-732BE3801D63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rot="10800000" flipV="1">
            <a:off x="5604377" y="2934805"/>
            <a:ext cx="983242" cy="973358"/>
          </a:xfrm>
          <a:prstGeom prst="ellipse">
            <a:avLst/>
          </a:prstGeom>
          <a:ln w="28575" cap="rnd">
            <a:solidFill>
              <a:schemeClr val="accent6">
                <a:lumMod val="75000"/>
              </a:schemeClr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33" name="Picture 32">
            <a:extLst>
              <a:ext uri="{FF2B5EF4-FFF2-40B4-BE49-F238E27FC236}">
                <a16:creationId xmlns:a16="http://schemas.microsoft.com/office/drawing/2014/main" id="{80D84F61-5A70-4BD8-BB67-37ACF0F4D9EC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081745" y="2926468"/>
            <a:ext cx="982432" cy="985034"/>
          </a:xfrm>
          <a:prstGeom prst="ellipse">
            <a:avLst/>
          </a:prstGeom>
          <a:ln w="28575" cap="rnd">
            <a:solidFill>
              <a:schemeClr val="accent6">
                <a:lumMod val="75000"/>
              </a:schemeClr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71" name="Title 1">
            <a:extLst>
              <a:ext uri="{FF2B5EF4-FFF2-40B4-BE49-F238E27FC236}">
                <a16:creationId xmlns:a16="http://schemas.microsoft.com/office/drawing/2014/main" id="{16983624-C279-4B35-9C7E-69D813936C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31136" y="369339"/>
            <a:ext cx="7729728" cy="1188720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3" name="Picture 2" descr="A black sign with white text&#10;&#10;Description automatically generated">
            <a:extLst>
              <a:ext uri="{FF2B5EF4-FFF2-40B4-BE49-F238E27FC236}">
                <a16:creationId xmlns:a16="http://schemas.microsoft.com/office/drawing/2014/main" id="{5CCFE458-1E69-4256-AED3-5AC9CD4F89A7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707543" y="531460"/>
            <a:ext cx="4571429" cy="914286"/>
          </a:xfrm>
          <a:prstGeom prst="rect">
            <a:avLst/>
          </a:prstGeom>
        </p:spPr>
      </p:pic>
      <p:pic>
        <p:nvPicPr>
          <p:cNvPr id="4" name="Picture 3" descr="A picture containing photo, text&#10;&#10;Description automatically generated">
            <a:extLst>
              <a:ext uri="{FF2B5EF4-FFF2-40B4-BE49-F238E27FC236}">
                <a16:creationId xmlns:a16="http://schemas.microsoft.com/office/drawing/2014/main" id="{629C7B41-6C01-4755-A7B8-F7A26CFEFE7B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985158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>
            <a:extLst>
              <a:ext uri="{FF2B5EF4-FFF2-40B4-BE49-F238E27FC236}">
                <a16:creationId xmlns:a16="http://schemas.microsoft.com/office/drawing/2014/main" id="{101AE506-A920-4B06-9295-DF94EE189982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3599098" y="2799429"/>
            <a:ext cx="5657014" cy="1259141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B15371F4-E8C1-415E-ACC3-9CF6D4BA89A6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6427605" y="4212560"/>
            <a:ext cx="5384069" cy="2134698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8E4A5B6F-52E3-4408-96E2-B292D1E97986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/>
        </p:blipFill>
        <p:spPr>
          <a:xfrm>
            <a:off x="2929402" y="1853243"/>
            <a:ext cx="6996406" cy="688044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FD3166A9-A447-4D94-9715-D95C29D7D2C9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/>
          <a:stretch/>
        </p:blipFill>
        <p:spPr>
          <a:xfrm>
            <a:off x="1428665" y="4212560"/>
            <a:ext cx="4471447" cy="2134699"/>
          </a:xfrm>
          <a:prstGeom prst="rect">
            <a:avLst/>
          </a:prstGeom>
        </p:spPr>
      </p:pic>
      <p:sp>
        <p:nvSpPr>
          <p:cNvPr id="20" name="Title 1">
            <a:extLst>
              <a:ext uri="{FF2B5EF4-FFF2-40B4-BE49-F238E27FC236}">
                <a16:creationId xmlns:a16="http://schemas.microsoft.com/office/drawing/2014/main" id="{018E1E8F-6C3F-4AAE-8C6F-7D3A5EB261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31136" y="369339"/>
            <a:ext cx="7729728" cy="1188720"/>
          </a:xfrm>
        </p:spPr>
        <p:txBody>
          <a:bodyPr/>
          <a:lstStyle/>
          <a:p>
            <a:r>
              <a:rPr lang="en-US" dirty="0"/>
              <a:t>Challenges in cities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E448463-93EE-450C-982B-CDC17A35C63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283574" y="411216"/>
            <a:ext cx="5624852" cy="1124971"/>
          </a:xfrm>
          <a:prstGeom prst="rect">
            <a:avLst/>
          </a:prstGeom>
        </p:spPr>
      </p:pic>
      <p:pic>
        <p:nvPicPr>
          <p:cNvPr id="4" name="Picture 3" descr="A screenshot of a cell phone&#10;&#10;Description automatically generated">
            <a:extLst>
              <a:ext uri="{FF2B5EF4-FFF2-40B4-BE49-F238E27FC236}">
                <a16:creationId xmlns:a16="http://schemas.microsoft.com/office/drawing/2014/main" id="{6BC612BD-50A1-4857-9F43-87F7239A4A58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7037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C0EA8003-F630-40F2-A565-D5FAAE405309}"/>
              </a:ext>
            </a:extLst>
          </p:cNvPr>
          <p:cNvGrpSpPr/>
          <p:nvPr/>
        </p:nvGrpSpPr>
        <p:grpSpPr>
          <a:xfrm>
            <a:off x="778459" y="4078842"/>
            <a:ext cx="10635082" cy="2082332"/>
            <a:chOff x="1293215" y="3428994"/>
            <a:chExt cx="9605570" cy="1838327"/>
          </a:xfrm>
        </p:grpSpPr>
        <p:pic>
          <p:nvPicPr>
            <p:cNvPr id="1026" name="Picture 2" descr="Bucket cliparts">
              <a:extLst>
                <a:ext uri="{FF2B5EF4-FFF2-40B4-BE49-F238E27FC236}">
                  <a16:creationId xmlns:a16="http://schemas.microsoft.com/office/drawing/2014/main" id="{887684DE-6572-4920-B823-617933BEA35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93215" y="3428995"/>
              <a:ext cx="1875842" cy="1838325"/>
            </a:xfrm>
            <a:prstGeom prst="rect">
              <a:avLst/>
            </a:prstGeom>
            <a:noFill/>
          </p:spPr>
        </p:pic>
        <p:pic>
          <p:nvPicPr>
            <p:cNvPr id="7" name="Picture 2" descr="Bucket cliparts">
              <a:extLst>
                <a:ext uri="{FF2B5EF4-FFF2-40B4-BE49-F238E27FC236}">
                  <a16:creationId xmlns:a16="http://schemas.microsoft.com/office/drawing/2014/main" id="{B15CC0B0-E2AF-4462-BB07-148A3D55032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21444" y="3428994"/>
              <a:ext cx="1875842" cy="1838325"/>
            </a:xfrm>
            <a:prstGeom prst="rect">
              <a:avLst/>
            </a:prstGeom>
            <a:noFill/>
          </p:spPr>
        </p:pic>
        <p:pic>
          <p:nvPicPr>
            <p:cNvPr id="8" name="Picture 2" descr="Bucket cliparts">
              <a:extLst>
                <a:ext uri="{FF2B5EF4-FFF2-40B4-BE49-F238E27FC236}">
                  <a16:creationId xmlns:a16="http://schemas.microsoft.com/office/drawing/2014/main" id="{BE7B3E8B-B3FA-4FEB-8719-80AAD75E728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166484" y="3428995"/>
              <a:ext cx="1875842" cy="1838325"/>
            </a:xfrm>
            <a:prstGeom prst="rect">
              <a:avLst/>
            </a:prstGeom>
            <a:noFill/>
          </p:spPr>
        </p:pic>
        <p:pic>
          <p:nvPicPr>
            <p:cNvPr id="9" name="Picture 2" descr="Bucket cliparts">
              <a:extLst>
                <a:ext uri="{FF2B5EF4-FFF2-40B4-BE49-F238E27FC236}">
                  <a16:creationId xmlns:a16="http://schemas.microsoft.com/office/drawing/2014/main" id="{DCB175F8-1BF2-4C4F-9B24-7D884168FC7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094713" y="3428995"/>
              <a:ext cx="1875842" cy="1838325"/>
            </a:xfrm>
            <a:prstGeom prst="rect">
              <a:avLst/>
            </a:prstGeom>
            <a:noFill/>
          </p:spPr>
        </p:pic>
        <p:pic>
          <p:nvPicPr>
            <p:cNvPr id="10" name="Picture 2" descr="Bucket cliparts">
              <a:extLst>
                <a:ext uri="{FF2B5EF4-FFF2-40B4-BE49-F238E27FC236}">
                  <a16:creationId xmlns:a16="http://schemas.microsoft.com/office/drawing/2014/main" id="{56F27CA6-5FF6-44EE-8597-B6AB904260E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022943" y="3428996"/>
              <a:ext cx="1875842" cy="1838325"/>
            </a:xfrm>
            <a:prstGeom prst="rect">
              <a:avLst/>
            </a:prstGeom>
            <a:noFill/>
          </p:spPr>
        </p:pic>
      </p:grpSp>
      <p:sp>
        <p:nvSpPr>
          <p:cNvPr id="15" name="TextBox 14">
            <a:extLst>
              <a:ext uri="{FF2B5EF4-FFF2-40B4-BE49-F238E27FC236}">
                <a16:creationId xmlns:a16="http://schemas.microsoft.com/office/drawing/2014/main" id="{D26FA8E6-F4D4-4F69-A9BD-CCEA798EE041}"/>
              </a:ext>
            </a:extLst>
          </p:cNvPr>
          <p:cNvSpPr txBox="1"/>
          <p:nvPr/>
        </p:nvSpPr>
        <p:spPr>
          <a:xfrm>
            <a:off x="778458" y="2540799"/>
            <a:ext cx="1913369" cy="11887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75200B99-3358-4E0C-A122-D30EEF0E2A03}"/>
              </a:ext>
            </a:extLst>
          </p:cNvPr>
          <p:cNvSpPr txBox="1"/>
          <p:nvPr/>
        </p:nvSpPr>
        <p:spPr>
          <a:xfrm>
            <a:off x="2913353" y="2540799"/>
            <a:ext cx="1913369" cy="11887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B96B1E49-0417-4A2A-A699-ECFEC5E3FFA0}"/>
              </a:ext>
            </a:extLst>
          </p:cNvPr>
          <p:cNvSpPr txBox="1"/>
          <p:nvPr/>
        </p:nvSpPr>
        <p:spPr>
          <a:xfrm>
            <a:off x="778458" y="2540799"/>
            <a:ext cx="191336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Affordable &amp; Accessible Housing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C1915BBA-44C4-4E75-8A54-3A6A370938F9}"/>
              </a:ext>
            </a:extLst>
          </p:cNvPr>
          <p:cNvSpPr txBox="1"/>
          <p:nvPr/>
        </p:nvSpPr>
        <p:spPr>
          <a:xfrm>
            <a:off x="2913353" y="2540799"/>
            <a:ext cx="191336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Generational Economic Opportunity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6F0E7418-ACB9-4788-9167-7912E4B07D15}"/>
              </a:ext>
            </a:extLst>
          </p:cNvPr>
          <p:cNvSpPr txBox="1"/>
          <p:nvPr/>
        </p:nvSpPr>
        <p:spPr>
          <a:xfrm>
            <a:off x="4990245" y="2545216"/>
            <a:ext cx="200176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Environmental Equality &amp; Justice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53A658DE-7E70-4CBE-939F-D9C92DEDCB38}"/>
              </a:ext>
            </a:extLst>
          </p:cNvPr>
          <p:cNvSpPr txBox="1"/>
          <p:nvPr/>
        </p:nvSpPr>
        <p:spPr>
          <a:xfrm>
            <a:off x="7201754" y="2885294"/>
            <a:ext cx="191336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Kids in Cities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85F18E52-FAA6-4F8A-8DF0-0117E0AF6A8B}"/>
              </a:ext>
            </a:extLst>
          </p:cNvPr>
          <p:cNvSpPr txBox="1"/>
          <p:nvPr/>
        </p:nvSpPr>
        <p:spPr>
          <a:xfrm>
            <a:off x="9278646" y="2545216"/>
            <a:ext cx="207689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Mobility, Transit, &amp; Transportation</a:t>
            </a:r>
          </a:p>
        </p:txBody>
      </p:sp>
      <p:sp>
        <p:nvSpPr>
          <p:cNvPr id="25" name="Title 1">
            <a:extLst>
              <a:ext uri="{FF2B5EF4-FFF2-40B4-BE49-F238E27FC236}">
                <a16:creationId xmlns:a16="http://schemas.microsoft.com/office/drawing/2014/main" id="{BB346096-5B8E-40F7-A27B-FAD16D6FB0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31136" y="369339"/>
            <a:ext cx="7729728" cy="1188720"/>
          </a:xfrm>
        </p:spPr>
        <p:txBody>
          <a:bodyPr/>
          <a:lstStyle/>
          <a:p>
            <a:r>
              <a:rPr lang="en-US" dirty="0"/>
              <a:t>The five buckets</a:t>
            </a:r>
          </a:p>
        </p:txBody>
      </p:sp>
      <p:pic>
        <p:nvPicPr>
          <p:cNvPr id="6" name="Picture 5" descr="A close up of a sign&#10;&#10;Description automatically generated">
            <a:extLst>
              <a:ext uri="{FF2B5EF4-FFF2-40B4-BE49-F238E27FC236}">
                <a16:creationId xmlns:a16="http://schemas.microsoft.com/office/drawing/2014/main" id="{8F0833F2-4F7C-4C73-AC6A-F01A0850F17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Picture 2" descr="A close up of a sign&#10;&#10;Description automatically generated">
            <a:extLst>
              <a:ext uri="{FF2B5EF4-FFF2-40B4-BE49-F238E27FC236}">
                <a16:creationId xmlns:a16="http://schemas.microsoft.com/office/drawing/2014/main" id="{60CD5299-B887-4FB9-BA9D-F4650D48731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54A76F8E-5A69-4CCB-8B69-4707B3B42EB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77512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8" grpId="0"/>
      <p:bldP spid="20" grpId="0"/>
      <p:bldP spid="21" grpId="0"/>
      <p:bldP spid="2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2AEFFFF2-9EB4-4B6C-B9F8-2BA3EF89A21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3070172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0D65299F-028F-4AFC-B46A-8DB33E20FE4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70172" y="0"/>
            <a:ext cx="9121828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BAC87F6E-526A-49B5-995D-42DB656594C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17423" y="1443035"/>
            <a:ext cx="3971932" cy="3971930"/>
          </a:xfrm>
          <a:prstGeom prst="ellipse">
            <a:avLst/>
          </a:prstGeom>
          <a:solidFill>
            <a:srgbClr val="FFFFFF"/>
          </a:solidFill>
          <a:ln w="3175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B01B600-2C7E-442F-A59E-36BCE2542F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60873" y="1586484"/>
            <a:ext cx="3685032" cy="3685032"/>
          </a:xfrm>
          <a:prstGeom prst="ellipse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txBody>
          <a:bodyPr>
            <a:normAutofit/>
          </a:bodyPr>
          <a:lstStyle/>
          <a:p>
            <a:r>
              <a:rPr lang="en-US" sz="1700" dirty="0">
                <a:solidFill>
                  <a:srgbClr val="FFFFFF"/>
                </a:solidFill>
              </a:rPr>
              <a:t>Affordable &amp; Accessible </a:t>
            </a:r>
            <a:br>
              <a:rPr lang="en-US" sz="1700" dirty="0">
                <a:solidFill>
                  <a:srgbClr val="FFFFFF"/>
                </a:solidFill>
              </a:rPr>
            </a:br>
            <a:r>
              <a:rPr lang="en-US" sz="1700" dirty="0">
                <a:solidFill>
                  <a:srgbClr val="FFFFFF"/>
                </a:solidFill>
              </a:rPr>
              <a:t>Housing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C173F66-B716-454C-BAE7-862D5038D2FC}"/>
              </a:ext>
            </a:extLst>
          </p:cNvPr>
          <p:cNvSpPr txBox="1"/>
          <p:nvPr/>
        </p:nvSpPr>
        <p:spPr>
          <a:xfrm>
            <a:off x="2705854" y="2117839"/>
            <a:ext cx="72863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chemeClr val="bg1"/>
                </a:solidFill>
              </a:rPr>
              <a:t>#1</a:t>
            </a: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D0DFA777-CF9E-45D7-8053-BAA4D2B14A0E}"/>
              </a:ext>
            </a:extLst>
          </p:cNvPr>
          <p:cNvSpPr txBox="1">
            <a:spLocks/>
          </p:cNvSpPr>
          <p:nvPr/>
        </p:nvSpPr>
        <p:spPr bwMode="black">
          <a:xfrm>
            <a:off x="1260874" y="1586484"/>
            <a:ext cx="3685032" cy="3685032"/>
          </a:xfrm>
          <a:prstGeom prst="ellipse">
            <a:avLst/>
          </a:prstGeom>
          <a:solidFill>
            <a:schemeClr val="accent4">
              <a:lumMod val="75000"/>
            </a:schemeClr>
          </a:solidFill>
          <a:ln w="31750" cap="sq">
            <a:noFill/>
            <a:miter lim="800000"/>
          </a:ln>
        </p:spPr>
        <p:txBody>
          <a:bodyPr vert="horz" lIns="182880" tIns="182880" rIns="182880" bIns="18288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kern="1200" cap="all" spc="200" baseline="0">
                <a:solidFill>
                  <a:srgbClr val="262626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700" dirty="0">
                <a:solidFill>
                  <a:srgbClr val="FFFFFF"/>
                </a:solidFill>
              </a:rPr>
              <a:t>Affordable &amp; Accessible Housing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5E5CB653-0FD4-4920-B623-DB1B7E30EBD2}"/>
              </a:ext>
            </a:extLst>
          </p:cNvPr>
          <p:cNvSpPr txBox="1"/>
          <p:nvPr/>
        </p:nvSpPr>
        <p:spPr>
          <a:xfrm>
            <a:off x="2682341" y="2129718"/>
            <a:ext cx="84209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chemeClr val="bg1"/>
                </a:solidFill>
              </a:rPr>
              <a:t>#1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2FFE53D-94CE-41C4-B4AB-6175732726B6}"/>
              </a:ext>
            </a:extLst>
          </p:cNvPr>
          <p:cNvSpPr txBox="1"/>
          <p:nvPr/>
        </p:nvSpPr>
        <p:spPr>
          <a:xfrm>
            <a:off x="5635540" y="2207182"/>
            <a:ext cx="6048375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affordable housing</a:t>
            </a:r>
          </a:p>
          <a:p>
            <a:r>
              <a:rPr lang="en-US" sz="2400" dirty="0" err="1"/>
              <a:t>af</a:t>
            </a:r>
            <a:r>
              <a:rPr lang="en-US" sz="2400" dirty="0"/>
              <a:t>·​ford·​able </a:t>
            </a:r>
            <a:r>
              <a:rPr lang="en-US" sz="2400" dirty="0" err="1"/>
              <a:t>hous</a:t>
            </a:r>
            <a:r>
              <a:rPr lang="en-US" sz="2400" dirty="0"/>
              <a:t>·​</a:t>
            </a:r>
            <a:r>
              <a:rPr lang="en-US" sz="2400" dirty="0" err="1"/>
              <a:t>ing</a:t>
            </a:r>
            <a:r>
              <a:rPr lang="en-US" sz="2400" dirty="0"/>
              <a:t> | \ ə-ˈ</a:t>
            </a:r>
            <a:r>
              <a:rPr lang="en-US" sz="2400" dirty="0" err="1"/>
              <a:t>fȯr-də-bəl</a:t>
            </a:r>
            <a:r>
              <a:rPr lang="en-US" sz="2400" dirty="0"/>
              <a:t> ˈ</a:t>
            </a:r>
            <a:r>
              <a:rPr lang="en-US" sz="2400" dirty="0" err="1"/>
              <a:t>hau</a:t>
            </a:r>
            <a:r>
              <a:rPr lang="en-US" sz="2400" dirty="0"/>
              <a:t>̇-</a:t>
            </a:r>
            <a:r>
              <a:rPr lang="en-US" sz="2400" dirty="0" err="1"/>
              <a:t>ziŋ</a:t>
            </a:r>
            <a:r>
              <a:rPr lang="en-US" sz="2400" dirty="0"/>
              <a:t> \</a:t>
            </a:r>
          </a:p>
          <a:p>
            <a:endParaRPr lang="en-US" sz="2400" dirty="0"/>
          </a:p>
          <a:p>
            <a:pPr marL="342900" indent="-342900">
              <a:buFont typeface="+mj-lt"/>
              <a:buAutoNum type="arabicPeriod"/>
            </a:pPr>
            <a:r>
              <a:rPr lang="en-US" sz="2400" dirty="0"/>
              <a:t>Affordable housing means that an individual can secure housing without paying more than 30% of income on housing.  </a:t>
            </a:r>
          </a:p>
          <a:p>
            <a:endParaRPr lang="en-US" dirty="0"/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AFBD5833-4BD9-4168-AA6A-9B3F04CB082F}"/>
              </a:ext>
            </a:extLst>
          </p:cNvPr>
          <p:cNvSpPr txBox="1">
            <a:spLocks/>
          </p:cNvSpPr>
          <p:nvPr/>
        </p:nvSpPr>
        <p:spPr bwMode="black">
          <a:xfrm>
            <a:off x="6225827" y="677349"/>
            <a:ext cx="4867800" cy="852485"/>
          </a:xfrm>
          <a:prstGeom prst="rect">
            <a:avLst/>
          </a:prstGeom>
          <a:solidFill>
            <a:srgbClr val="FFFFFF"/>
          </a:solidFill>
          <a:ln w="31750" cap="sq">
            <a:solidFill>
              <a:srgbClr val="404040"/>
            </a:solidFill>
            <a:miter lim="800000"/>
          </a:ln>
        </p:spPr>
        <p:txBody>
          <a:bodyPr vert="horz" lIns="182880" tIns="182880" rIns="182880" bIns="182880" rtlCol="0" anchor="ctr">
            <a:normAutofit fontScale="92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kern="1200" cap="all" spc="200" baseline="0">
                <a:solidFill>
                  <a:srgbClr val="262626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000" dirty="0"/>
              <a:t>What is Affordable Housing?</a:t>
            </a:r>
          </a:p>
        </p:txBody>
      </p:sp>
      <p:pic>
        <p:nvPicPr>
          <p:cNvPr id="4" name="Picture 3" descr="A screenshot of a cell phone&#10;&#10;Description automatically generated">
            <a:extLst>
              <a:ext uri="{FF2B5EF4-FFF2-40B4-BE49-F238E27FC236}">
                <a16:creationId xmlns:a16="http://schemas.microsoft.com/office/drawing/2014/main" id="{E273969F-8AA1-47A3-A7B4-726C854A3EA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7" name="Picture 6" descr="A screenshot of a cell phone&#10;&#10;Description automatically generated">
            <a:extLst>
              <a:ext uri="{FF2B5EF4-FFF2-40B4-BE49-F238E27FC236}">
                <a16:creationId xmlns:a16="http://schemas.microsoft.com/office/drawing/2014/main" id="{09A6372D-D37F-4352-B680-284B7D2CCA0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4" name="Picture 13" descr="A screenshot of a cell phone&#10;&#10;Description automatically generated">
            <a:extLst>
              <a:ext uri="{FF2B5EF4-FFF2-40B4-BE49-F238E27FC236}">
                <a16:creationId xmlns:a16="http://schemas.microsoft.com/office/drawing/2014/main" id="{2D95E53B-7E85-4BBA-A1D0-50E242081A7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901450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2AEFFFF2-9EB4-4B6C-B9F8-2BA3EF89A21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3070172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0D65299F-028F-4AFC-B46A-8DB33E20FE4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70172" y="0"/>
            <a:ext cx="9121828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BAC87F6E-526A-49B5-995D-42DB656594C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17423" y="1443035"/>
            <a:ext cx="3971932" cy="3971930"/>
          </a:xfrm>
          <a:prstGeom prst="ellipse">
            <a:avLst/>
          </a:prstGeom>
          <a:solidFill>
            <a:srgbClr val="FFFFFF"/>
          </a:solidFill>
          <a:ln w="3175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A334E48-7A6A-4E16-B422-C7D53B3683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60873" y="1586484"/>
            <a:ext cx="3685032" cy="3685032"/>
          </a:xfrm>
          <a:prstGeom prst="ellipse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txBody>
          <a:bodyPr>
            <a:normAutofit/>
          </a:bodyPr>
          <a:lstStyle/>
          <a:p>
            <a:r>
              <a:rPr lang="en-US" sz="1700" dirty="0">
                <a:solidFill>
                  <a:srgbClr val="FFFFFF"/>
                </a:solidFill>
              </a:rPr>
              <a:t>Generational Economic Opportunity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F64674F-24C3-4CA7-ADF1-9D3191216B29}"/>
              </a:ext>
            </a:extLst>
          </p:cNvPr>
          <p:cNvSpPr txBox="1"/>
          <p:nvPr/>
        </p:nvSpPr>
        <p:spPr>
          <a:xfrm>
            <a:off x="2682340" y="2129718"/>
            <a:ext cx="84209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chemeClr val="bg1"/>
                </a:solidFill>
              </a:rPr>
              <a:t>#2</a:t>
            </a: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FA3B84D4-DDBC-4941-9676-203872B36318}"/>
              </a:ext>
            </a:extLst>
          </p:cNvPr>
          <p:cNvSpPr txBox="1">
            <a:spLocks/>
          </p:cNvSpPr>
          <p:nvPr/>
        </p:nvSpPr>
        <p:spPr bwMode="black">
          <a:xfrm>
            <a:off x="1260874" y="1586484"/>
            <a:ext cx="3685032" cy="3685032"/>
          </a:xfrm>
          <a:prstGeom prst="ellipse">
            <a:avLst/>
          </a:prstGeom>
          <a:solidFill>
            <a:schemeClr val="accent3">
              <a:lumMod val="75000"/>
            </a:schemeClr>
          </a:solidFill>
          <a:ln w="31750" cap="sq">
            <a:noFill/>
            <a:miter lim="800000"/>
          </a:ln>
        </p:spPr>
        <p:txBody>
          <a:bodyPr vert="horz" lIns="182880" tIns="182880" rIns="182880" bIns="18288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kern="1200" cap="all" spc="200" baseline="0">
                <a:solidFill>
                  <a:srgbClr val="262626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700">
                <a:solidFill>
                  <a:srgbClr val="FFFFFF"/>
                </a:solidFill>
              </a:rPr>
              <a:t>Generational Economic Opportunity</a:t>
            </a:r>
            <a:endParaRPr lang="en-US" sz="1700" dirty="0">
              <a:solidFill>
                <a:srgbClr val="FFFFFF"/>
              </a:solidFill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68FFE9A-EF98-443F-9311-A32AEB419D19}"/>
              </a:ext>
            </a:extLst>
          </p:cNvPr>
          <p:cNvSpPr txBox="1"/>
          <p:nvPr/>
        </p:nvSpPr>
        <p:spPr>
          <a:xfrm>
            <a:off x="2682341" y="2129718"/>
            <a:ext cx="84209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chemeClr val="bg1"/>
                </a:solidFill>
              </a:rPr>
              <a:t>#2</a:t>
            </a:r>
          </a:p>
        </p:txBody>
      </p:sp>
      <p:graphicFrame>
        <p:nvGraphicFramePr>
          <p:cNvPr id="15" name="Content Placeholder 7">
            <a:extLst>
              <a:ext uri="{FF2B5EF4-FFF2-40B4-BE49-F238E27FC236}">
                <a16:creationId xmlns:a16="http://schemas.microsoft.com/office/drawing/2014/main" id="{6C8675FE-AAF1-48D2-8A43-23F7011A5071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825439970"/>
              </p:ext>
            </p:extLst>
          </p:nvPr>
        </p:nvGraphicFramePr>
        <p:xfrm>
          <a:off x="5232369" y="2129718"/>
          <a:ext cx="6924675" cy="368503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6" name="Title 1">
            <a:extLst>
              <a:ext uri="{FF2B5EF4-FFF2-40B4-BE49-F238E27FC236}">
                <a16:creationId xmlns:a16="http://schemas.microsoft.com/office/drawing/2014/main" id="{C4799C1F-C9D5-43C8-A61A-DC13B4F8D0F2}"/>
              </a:ext>
            </a:extLst>
          </p:cNvPr>
          <p:cNvSpPr txBox="1">
            <a:spLocks/>
          </p:cNvSpPr>
          <p:nvPr/>
        </p:nvSpPr>
        <p:spPr bwMode="black">
          <a:xfrm>
            <a:off x="6206777" y="733999"/>
            <a:ext cx="4867800" cy="852485"/>
          </a:xfrm>
          <a:prstGeom prst="rect">
            <a:avLst/>
          </a:prstGeom>
          <a:solidFill>
            <a:srgbClr val="FFFFFF"/>
          </a:solidFill>
          <a:ln w="31750" cap="sq">
            <a:solidFill>
              <a:srgbClr val="404040"/>
            </a:solidFill>
            <a:miter lim="800000"/>
          </a:ln>
        </p:spPr>
        <p:txBody>
          <a:bodyPr vert="horz" lIns="182880" tIns="182880" rIns="182880" bIns="18288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kern="1200" cap="all" spc="200" baseline="0">
                <a:solidFill>
                  <a:srgbClr val="262626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900" dirty="0"/>
              <a:t>Median Household Income</a:t>
            </a:r>
          </a:p>
        </p:txBody>
      </p:sp>
      <p:pic>
        <p:nvPicPr>
          <p:cNvPr id="5" name="Picture 4" descr="A screenshot of a cell phone&#10;&#10;Description automatically generated">
            <a:extLst>
              <a:ext uri="{FF2B5EF4-FFF2-40B4-BE49-F238E27FC236}">
                <a16:creationId xmlns:a16="http://schemas.microsoft.com/office/drawing/2014/main" id="{C8BED19E-F509-4A2E-8478-AB37705DC95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Picture 5" descr="A screenshot of a cell phone&#10;&#10;Description automatically generated">
            <a:extLst>
              <a:ext uri="{FF2B5EF4-FFF2-40B4-BE49-F238E27FC236}">
                <a16:creationId xmlns:a16="http://schemas.microsoft.com/office/drawing/2014/main" id="{413A9D93-E768-44F0-877E-5E803E5B937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3" name="Picture 12" descr="A screenshot of a cell phone&#10;&#10;Description automatically generated">
            <a:extLst>
              <a:ext uri="{FF2B5EF4-FFF2-40B4-BE49-F238E27FC236}">
                <a16:creationId xmlns:a16="http://schemas.microsoft.com/office/drawing/2014/main" id="{9BAE31DE-66F0-423C-A430-6229B8862B0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278225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2AEFFFF2-9EB4-4B6C-B9F8-2BA3EF89A21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3070172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0D65299F-028F-4AFC-B46A-8DB33E20FE4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70172" y="0"/>
            <a:ext cx="9121828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BAC87F6E-526A-49B5-995D-42DB656594C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17423" y="1443035"/>
            <a:ext cx="3971932" cy="3971930"/>
          </a:xfrm>
          <a:prstGeom prst="ellipse">
            <a:avLst/>
          </a:prstGeom>
          <a:solidFill>
            <a:srgbClr val="FFFFFF"/>
          </a:solidFill>
          <a:ln w="3175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CA5B062-189C-49AC-BEA5-9729BC908B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60873" y="1586484"/>
            <a:ext cx="3685032" cy="3685032"/>
          </a:xfrm>
          <a:prstGeom prst="ellipse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txBody>
          <a:bodyPr>
            <a:normAutofit/>
          </a:bodyPr>
          <a:lstStyle/>
          <a:p>
            <a:r>
              <a:rPr lang="en-US" sz="1700" dirty="0">
                <a:solidFill>
                  <a:srgbClr val="FFFFFF"/>
                </a:solidFill>
              </a:rPr>
              <a:t>Environmental </a:t>
            </a:r>
            <a:br>
              <a:rPr lang="en-US" sz="1700" dirty="0">
                <a:solidFill>
                  <a:srgbClr val="FFFFFF"/>
                </a:solidFill>
              </a:rPr>
            </a:br>
            <a:r>
              <a:rPr lang="en-US" sz="1700" dirty="0">
                <a:solidFill>
                  <a:srgbClr val="FFFFFF"/>
                </a:solidFill>
              </a:rPr>
              <a:t>equality &amp; justice</a:t>
            </a: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E0C6F1B7-B86C-4B86-A9A4-7072AFE0992E}"/>
              </a:ext>
            </a:extLst>
          </p:cNvPr>
          <p:cNvSpPr txBox="1">
            <a:spLocks/>
          </p:cNvSpPr>
          <p:nvPr/>
        </p:nvSpPr>
        <p:spPr bwMode="black">
          <a:xfrm>
            <a:off x="1260874" y="1586484"/>
            <a:ext cx="3685032" cy="3685032"/>
          </a:xfrm>
          <a:prstGeom prst="ellipse">
            <a:avLst/>
          </a:prstGeom>
          <a:solidFill>
            <a:schemeClr val="bg1">
              <a:lumMod val="65000"/>
            </a:schemeClr>
          </a:solidFill>
          <a:ln w="31750" cap="sq">
            <a:noFill/>
            <a:miter lim="800000"/>
          </a:ln>
        </p:spPr>
        <p:txBody>
          <a:bodyPr vert="horz" lIns="182880" tIns="182880" rIns="182880" bIns="18288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kern="1200" cap="all" spc="200" baseline="0">
                <a:solidFill>
                  <a:srgbClr val="262626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700" dirty="0">
                <a:solidFill>
                  <a:srgbClr val="FFFFFF"/>
                </a:solidFill>
              </a:rPr>
              <a:t>Environmental Equality &amp; Justice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5916DA5-16C7-4488-9227-954977721032}"/>
              </a:ext>
            </a:extLst>
          </p:cNvPr>
          <p:cNvSpPr txBox="1"/>
          <p:nvPr/>
        </p:nvSpPr>
        <p:spPr>
          <a:xfrm>
            <a:off x="2682341" y="2129718"/>
            <a:ext cx="84209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chemeClr val="bg1"/>
                </a:solidFill>
              </a:rPr>
              <a:t>#3</a:t>
            </a: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090A2C4A-EC63-4D1D-B80C-31DEEA1BF072}"/>
              </a:ext>
            </a:extLst>
          </p:cNvPr>
          <p:cNvSpPr txBox="1">
            <a:spLocks/>
          </p:cNvSpPr>
          <p:nvPr/>
        </p:nvSpPr>
        <p:spPr bwMode="black">
          <a:xfrm>
            <a:off x="6206777" y="733999"/>
            <a:ext cx="4867800" cy="852485"/>
          </a:xfrm>
          <a:prstGeom prst="rect">
            <a:avLst/>
          </a:prstGeom>
          <a:solidFill>
            <a:srgbClr val="FFFFFF"/>
          </a:solidFill>
          <a:ln w="31750" cap="sq">
            <a:solidFill>
              <a:srgbClr val="404040"/>
            </a:solidFill>
            <a:miter lim="800000"/>
          </a:ln>
        </p:spPr>
        <p:txBody>
          <a:bodyPr vert="horz" lIns="182880" tIns="182880" rIns="182880" bIns="18288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kern="1200" cap="all" spc="200" baseline="0">
                <a:solidFill>
                  <a:srgbClr val="262626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000" dirty="0"/>
              <a:t>Pollution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428ED18-4529-49C6-BC86-3F14AF443D9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06776" y="2129718"/>
            <a:ext cx="4867799" cy="3602356"/>
          </a:xfrm>
          <a:prstGeom prst="rect">
            <a:avLst/>
          </a:prstGeom>
        </p:spPr>
      </p:pic>
      <p:pic>
        <p:nvPicPr>
          <p:cNvPr id="5" name="Picture 4" descr="A screenshot of a cell phone&#10;&#10;Description automatically generated">
            <a:extLst>
              <a:ext uri="{FF2B5EF4-FFF2-40B4-BE49-F238E27FC236}">
                <a16:creationId xmlns:a16="http://schemas.microsoft.com/office/drawing/2014/main" id="{6F3DB8AC-CF47-472C-AEAC-218FA15920A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9324223"/>
      </p:ext>
    </p:extLst>
  </p:cSld>
  <p:clrMapOvr>
    <a:masterClrMapping/>
  </p:clrMapOvr>
</p:sld>
</file>

<file path=ppt/theme/theme1.xml><?xml version="1.0" encoding="utf-8"?>
<a:theme xmlns:a="http://schemas.openxmlformats.org/drawingml/2006/main" name="Parcel">
  <a:themeElements>
    <a:clrScheme name="Parcel">
      <a:dk1>
        <a:srgbClr val="000000"/>
      </a:dk1>
      <a:lt1>
        <a:srgbClr val="FFFFFF"/>
      </a:lt1>
      <a:dk2>
        <a:srgbClr val="4A5356"/>
      </a:dk2>
      <a:lt2>
        <a:srgbClr val="E8E3CE"/>
      </a:lt2>
      <a:accent1>
        <a:srgbClr val="F6A21D"/>
      </a:accent1>
      <a:accent2>
        <a:srgbClr val="9BAFB5"/>
      </a:accent2>
      <a:accent3>
        <a:srgbClr val="C96731"/>
      </a:accent3>
      <a:accent4>
        <a:srgbClr val="9CA383"/>
      </a:accent4>
      <a:accent5>
        <a:srgbClr val="87795D"/>
      </a:accent5>
      <a:accent6>
        <a:srgbClr val="A0988C"/>
      </a:accent6>
      <a:hlink>
        <a:srgbClr val="00B0F0"/>
      </a:hlink>
      <a:folHlink>
        <a:srgbClr val="738F97"/>
      </a:folHlink>
    </a:clrScheme>
    <a:fontScheme name="Parcel">
      <a:maj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Parcel">
      <a: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107000"/>
                <a:lumMod val="103000"/>
              </a:schemeClr>
            </a:gs>
            <a:gs pos="100000">
              <a:schemeClr val="phClr">
                <a:tint val="82000"/>
                <a:satMod val="109000"/>
                <a:lumMod val="103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7000"/>
                <a:satMod val="100000"/>
                <a:lumMod val="102000"/>
              </a:schemeClr>
            </a:gs>
            <a:gs pos="50000">
              <a:schemeClr val="phClr">
                <a:shade val="100000"/>
                <a:satMod val="103000"/>
                <a:lumMod val="100000"/>
              </a:schemeClr>
            </a:gs>
            <a:gs pos="100000">
              <a:schemeClr val="phClr">
                <a:shade val="93000"/>
                <a:satMod val="11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5880" dist="1524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prstMaterial="dkEdge">
            <a:bevelT w="0" h="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7000"/>
                <a:shade val="100000"/>
                <a:satMod val="185000"/>
                <a:lumMod val="120000"/>
              </a:schemeClr>
            </a:gs>
            <a:gs pos="100000">
              <a:schemeClr val="phClr">
                <a:tint val="96000"/>
                <a:shade val="95000"/>
                <a:satMod val="215000"/>
                <a:lumMod val="80000"/>
              </a:schemeClr>
            </a:gs>
          </a:gsLst>
          <a:path path="circle">
            <a:fillToRect l="50000" t="55000" r="125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arcel" id="{8BEC4385-4EB9-4D53-BFB5-0EA123736B6D}" vid="{4DB32801-28C0-48B0-8C1D-A9A58613615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5980</TotalTime>
  <Words>185</Words>
  <Application>Microsoft Office PowerPoint</Application>
  <PresentationFormat>Widescreen</PresentationFormat>
  <Paragraphs>59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9" baseType="lpstr">
      <vt:lpstr>Arial</vt:lpstr>
      <vt:lpstr>Calibri</vt:lpstr>
      <vt:lpstr>Gill Sans MT</vt:lpstr>
      <vt:lpstr>Tw Cen MT</vt:lpstr>
      <vt:lpstr>Parcel</vt:lpstr>
      <vt:lpstr>Thriving Cities </vt:lpstr>
      <vt:lpstr>PowerPoint Presentation</vt:lpstr>
      <vt:lpstr>Opportunities in cities</vt:lpstr>
      <vt:lpstr>PowerPoint Presentation</vt:lpstr>
      <vt:lpstr>Challenges in cities</vt:lpstr>
      <vt:lpstr>The five buckets</vt:lpstr>
      <vt:lpstr>Affordable &amp; Accessible  Housing</vt:lpstr>
      <vt:lpstr>Generational Economic Opportunity</vt:lpstr>
      <vt:lpstr>Environmental  equality &amp; justice</vt:lpstr>
      <vt:lpstr>Kids in cities</vt:lpstr>
      <vt:lpstr>Mobility, Transit, &amp;  Transportation</vt:lpstr>
      <vt:lpstr>PowerPoint Presentation</vt:lpstr>
      <vt:lpstr>PowerPoint Presentation</vt:lpstr>
      <vt:lpstr>Thriving Cities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Thriving Cities</dc:title>
  <dc:creator>Leddy, Robert</dc:creator>
  <cp:lastModifiedBy>Saylor, Tori</cp:lastModifiedBy>
  <cp:revision>11</cp:revision>
  <dcterms:created xsi:type="dcterms:W3CDTF">2019-08-26T21:03:20Z</dcterms:created>
  <dcterms:modified xsi:type="dcterms:W3CDTF">2019-12-10T20:19:52Z</dcterms:modified>
</cp:coreProperties>
</file>