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3"/>
  </p:notesMasterIdLst>
  <p:sldIdLst>
    <p:sldId id="256" r:id="rId2"/>
    <p:sldId id="292" r:id="rId3"/>
    <p:sldId id="275" r:id="rId4"/>
    <p:sldId id="282" r:id="rId5"/>
    <p:sldId id="257" r:id="rId6"/>
    <p:sldId id="258" r:id="rId7"/>
    <p:sldId id="286" r:id="rId8"/>
    <p:sldId id="260" r:id="rId9"/>
    <p:sldId id="261" r:id="rId10"/>
    <p:sldId id="293" r:id="rId11"/>
    <p:sldId id="266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F54"/>
    <a:srgbClr val="269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Affordable Housing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0.23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Economic Opportunity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0.4</c:v>
                </c:pt>
                <c:pt idx="1">
                  <c:v>0.18</c:v>
                </c:pt>
                <c:pt idx="2">
                  <c:v>0.18</c:v>
                </c:pt>
                <c:pt idx="3">
                  <c:v>0.13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Environmental Equality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0.23</c:v>
                </c:pt>
                <c:pt idx="1">
                  <c:v>0.08</c:v>
                </c:pt>
                <c:pt idx="2">
                  <c:v>0.13</c:v>
                </c:pt>
                <c:pt idx="3">
                  <c:v>0.23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A-499C-9FE9-44221A620D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Kids In Cities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Sheet1!$E$2:$E$6</c:f>
              <c:numCache>
                <c:formatCode>0.00%</c:formatCode>
                <c:ptCount val="5"/>
                <c:pt idx="0">
                  <c:v>0.22500000000000001</c:v>
                </c:pt>
                <c:pt idx="1">
                  <c:v>0.27500000000000002</c:v>
                </c:pt>
                <c:pt idx="2" formatCode="0%">
                  <c:v>0.15</c:v>
                </c:pt>
                <c:pt idx="3">
                  <c:v>0.22500000000000001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2A-499C-9FE9-44221A620D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Transit &amp; Transportation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Sheet1!$F$2:$F$6</c:f>
              <c:numCache>
                <c:formatCode>0%</c:formatCode>
                <c:ptCount val="5"/>
                <c:pt idx="0">
                  <c:v>0.02</c:v>
                </c:pt>
                <c:pt idx="1">
                  <c:v>0.17</c:v>
                </c:pt>
                <c:pt idx="2">
                  <c:v>0.27</c:v>
                </c:pt>
                <c:pt idx="3">
                  <c:v>0.2</c:v>
                </c:pt>
                <c:pt idx="4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2A-499C-9FE9-44221A620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96731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167693790683316E-2"/>
                  <c:y val="-9.6347467267584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994008901061263E-2"/>
                      <c:h val="6.30718643323042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F74-43C9-8373-F3D09B04D5D6}"/>
                </c:ext>
              </c:extLst>
            </c:dLbl>
            <c:dLbl>
              <c:idx val="1"/>
              <c:layout>
                <c:manualLayout>
                  <c:x val="4.4685996093679486E-2"/>
                  <c:y val="-0.138791739121939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617197306858381E-2"/>
                      <c:h val="8.6421004297988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74-43C9-8373-F3D09B04D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Michigan</c:v>
                </c:pt>
                <c:pt idx="1">
                  <c:v>Detroit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52668</c:v>
                </c:pt>
                <c:pt idx="1">
                  <c:v>27838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4-43C9-8373-F3D09B04D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6074448"/>
        <c:axId val="636075104"/>
        <c:axId val="0"/>
      </c:bar3DChart>
      <c:catAx>
        <c:axId val="63607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5104"/>
        <c:crosses val="autoZero"/>
        <c:auto val="1"/>
        <c:lblAlgn val="ctr"/>
        <c:lblOffset val="100"/>
        <c:noMultiLvlLbl val="0"/>
      </c:catAx>
      <c:valAx>
        <c:axId val="63607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Michigan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0.2</c:v>
                </c:pt>
                <c:pt idx="2">
                  <c:v>0.15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Detroit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0.44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639E13-672D-470A-90D9-DA58102EE035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0357B3-DB19-40EB-B437-A3893EA4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1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10" Type="http://schemas.openxmlformats.org/officeDocument/2006/relationships/image" Target="../media/image2.jpg"/><Relationship Id="rId4" Type="http://schemas.openxmlformats.org/officeDocument/2006/relationships/image" Target="../media/image56.jpg"/><Relationship Id="rId9" Type="http://schemas.openxmlformats.org/officeDocument/2006/relationships/image" Target="../media/image6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10" Type="http://schemas.openxmlformats.org/officeDocument/2006/relationships/image" Target="../media/image41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Relationship Id="rId9" Type="http://schemas.openxmlformats.org/officeDocument/2006/relationships/image" Target="../media/image5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A606D-4812-46D1-A507-E03FB594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 dirty="0"/>
              <a:t>Thriving Cities 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DDA36542-2A8E-436E-B611-46E319F9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60369"/>
            <a:ext cx="6801612" cy="3060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D5D983-ECC0-4CD2-B850-462DB42B9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FF3AD0-A237-4E78-8496-B2A307BB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F78040-3DDA-4F05-B975-180423A3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8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A606D-4812-46D1-A507-E03FB594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/>
              <a:t>Thriving Cities 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DDA36542-2A8E-436E-B611-46E319F9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60369"/>
            <a:ext cx="6801612" cy="3060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F5AC2-EA38-40D2-8C4E-650EBF58502D}"/>
              </a:ext>
            </a:extLst>
          </p:cNvPr>
          <p:cNvSpPr txBox="1"/>
          <p:nvPr/>
        </p:nvSpPr>
        <p:spPr>
          <a:xfrm>
            <a:off x="2610374" y="5836021"/>
            <a:ext cx="69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Email: mieog-thrivingcities@michigan.gov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FDAC94A-0F5E-4467-AD04-A58CB10A9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C0915A6-D6D9-4215-B9F5-97C270932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F9B1B3C6-3480-4866-8964-D64DC9A4F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6A9E674-1470-46EA-B6E2-C69864F50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EE1B49AA-2654-48F4-8DE6-43837BBCB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B2286060-6425-47A7-8B56-09D50D9089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9DF20971-A301-429E-9E30-0B7E73FA4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AB3334D-AFD5-4ED1-9377-56CB51EBE0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EE9DE-1D31-48F8-B2A4-25E823FB51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7FEEA5-510B-42E6-B265-99F6A25830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76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791146" y="2286000"/>
            <a:ext cx="2286000" cy="2286000"/>
          </a:xfrm>
          <a:prstGeom prst="roundRect">
            <a:avLst>
              <a:gd name="adj" fmla="val 14141"/>
            </a:avLst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>
                <a:solidFill>
                  <a:srgbClr val="FFFFFF"/>
                </a:solidFill>
              </a:rPr>
              <a:t>Cities SUrvey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195A7738-D4D9-4E15-A635-CA28918C1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554" y="2121408"/>
            <a:ext cx="2615184" cy="2615184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13E79E-894E-4011-B4B0-93B31C4E1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1DDD9C-2B95-4688-9DD6-D3AC34FF9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481723"/>
              </p:ext>
            </p:extLst>
          </p:nvPr>
        </p:nvGraphicFramePr>
        <p:xfrm>
          <a:off x="4361406" y="1122807"/>
          <a:ext cx="6695895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CB4734-908A-4D5F-A550-48760E323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39852026-59B4-4447-88FA-02670F1BF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EA347512-4332-4EBE-A07C-625CE39F9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ED62EA77-2461-47E3-9351-CB0149DB6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728AEC-8D63-4813-A7C5-E6A6E58D36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3B3776-72CC-4CCA-8460-FB9506F96C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476A02-988A-4499-ABD3-4E2FDD5A74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">
            <a:extLst>
              <a:ext uri="{FF2B5EF4-FFF2-40B4-BE49-F238E27FC236}">
                <a16:creationId xmlns:a16="http://schemas.microsoft.com/office/drawing/2014/main" id="{34DEEDBB-7AD2-4110-A025-1142D3FD1D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6624928" y="-12607324"/>
            <a:ext cx="4009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21F534-28C5-4694-8EE7-CAEF2BE699D5}"/>
              </a:ext>
            </a:extLst>
          </p:cNvPr>
          <p:cNvSpPr txBox="1"/>
          <p:nvPr/>
        </p:nvSpPr>
        <p:spPr>
          <a:xfrm>
            <a:off x="367142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1982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9A51C75-AF0E-4CC4-B0E2-5FBEE4E84E1D}"/>
              </a:ext>
            </a:extLst>
          </p:cNvPr>
          <p:cNvGrpSpPr/>
          <p:nvPr/>
        </p:nvGrpSpPr>
        <p:grpSpPr>
          <a:xfrm>
            <a:off x="786598" y="4704589"/>
            <a:ext cx="10618803" cy="205398"/>
            <a:chOff x="801672" y="5124450"/>
            <a:chExt cx="9853040" cy="18634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6DC3286-3B69-46BD-97AD-735DF5A78C04}"/>
                </a:ext>
              </a:extLst>
            </p:cNvPr>
            <p:cNvGrpSpPr/>
            <p:nvPr/>
          </p:nvGrpSpPr>
          <p:grpSpPr>
            <a:xfrm>
              <a:off x="801672" y="5124450"/>
              <a:ext cx="5021851" cy="186348"/>
              <a:chOff x="792861" y="4229099"/>
              <a:chExt cx="6462624" cy="24349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EDA7451-8270-4BE5-B152-AD28659614F1}"/>
                  </a:ext>
                </a:extLst>
              </p:cNvPr>
              <p:cNvCxnSpPr>
                <a:cxnSpLocks/>
                <a:stCxn id="14" idx="6"/>
                <a:endCxn id="19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3DAC044-CDBD-4093-B909-8F6681FB048B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F56F8CF-DF01-4179-A1E7-1FF0AB79C61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3466AF3-6E84-4084-9A18-122F78B7BE1C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690E6A0-E4E4-46A8-AAA2-3ED20CFAF063}"/>
                  </a:ext>
                </a:extLst>
              </p:cNvPr>
              <p:cNvCxnSpPr>
                <a:cxnSpLocks/>
                <a:stCxn id="18" idx="6"/>
                <a:endCxn id="23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3E28E7A-5190-46B0-B974-D6E75C9C2C9C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9570A19-AB0C-42DA-A89E-3D1EC62E7B1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5C8B87E-BC43-40DB-B599-157316EEEDC0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2450B7-EBD4-45B5-AF13-D84D1CFCFF2B}"/>
                  </a:ext>
                </a:extLst>
              </p:cNvPr>
              <p:cNvCxnSpPr>
                <a:cxnSpLocks/>
                <a:stCxn id="22" idx="6"/>
                <a:endCxn id="27" idx="6"/>
              </p:cNvCxnSpPr>
              <p:nvPr/>
            </p:nvCxnSpPr>
            <p:spPr>
              <a:xfrm>
                <a:off x="5172075" y="4350849"/>
                <a:ext cx="1863292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E05E967-F847-40FC-9F08-D73878E4E260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E5A266A-F095-43C1-99FA-42533003B1A8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DA6AFA3-BBB2-4B5C-9637-F5EB610B92B6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BAD5199-3102-4D95-B9B2-A1E94BF93809}"/>
                  </a:ext>
                </a:extLst>
              </p:cNvPr>
              <p:cNvGrpSpPr/>
              <p:nvPr/>
            </p:nvGrpSpPr>
            <p:grpSpPr>
              <a:xfrm>
                <a:off x="701012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13B39CBC-F713-4BE2-9557-20A35844DFA5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1F0DD6E9-B181-4F46-8BAF-D2DA3237E1A5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AF83C1-3515-42A6-989A-BE481B660FE9}"/>
                </a:ext>
              </a:extLst>
            </p:cNvPr>
            <p:cNvGrpSpPr/>
            <p:nvPr/>
          </p:nvGrpSpPr>
          <p:grpSpPr>
            <a:xfrm rot="10800000">
              <a:off x="5823523" y="5124450"/>
              <a:ext cx="4831189" cy="186348"/>
              <a:chOff x="792861" y="4229099"/>
              <a:chExt cx="6217261" cy="243499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28DE611-5536-4D0F-9A1E-10583D4FC497}"/>
                  </a:ext>
                </a:extLst>
              </p:cNvPr>
              <p:cNvCxnSpPr>
                <a:cxnSpLocks/>
                <a:stCxn id="82" idx="6"/>
                <a:endCxn id="81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F5292E11-544F-42B5-AF60-B1DAD554DC73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F0CE47BE-A7CA-47D5-9DA3-92136B4DFF3C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3BDDDF7F-310C-4220-8DB4-4CB8B1494953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E91C814-66A2-48F9-A746-A1CFB3E2E137}"/>
                  </a:ext>
                </a:extLst>
              </p:cNvPr>
              <p:cNvCxnSpPr>
                <a:cxnSpLocks/>
                <a:stCxn id="80" idx="6"/>
                <a:endCxn id="79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C681A1A-A6D0-4297-AF93-54F32FA33EF7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6D62E16E-7368-4C4A-8310-118D0D51C7E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6DC4455A-93AB-46B0-A693-E4285C192281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FC9430A-464E-4901-8F0D-324239F88AB2}"/>
                  </a:ext>
                </a:extLst>
              </p:cNvPr>
              <p:cNvCxnSpPr>
                <a:cxnSpLocks/>
                <a:stCxn id="78" idx="6"/>
                <a:endCxn id="26" idx="6"/>
              </p:cNvCxnSpPr>
              <p:nvPr/>
            </p:nvCxnSpPr>
            <p:spPr>
              <a:xfrm rot="10800000" flipH="1">
                <a:off x="5172075" y="4350849"/>
                <a:ext cx="183804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34373A2-E042-4816-BE2B-EC42D33DF263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853F018B-AAD7-4D61-8144-58491C39F13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C7D5818D-86EF-4922-B447-3D9239A6D8F4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5506ECB-D1EB-4CEE-BD73-1368913D8E9C}"/>
              </a:ext>
            </a:extLst>
          </p:cNvPr>
          <p:cNvSpPr txBox="1"/>
          <p:nvPr/>
        </p:nvSpPr>
        <p:spPr>
          <a:xfrm>
            <a:off x="2094248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285DEA2-2DCF-4179-B31F-1807DE570100}"/>
              </a:ext>
            </a:extLst>
          </p:cNvPr>
          <p:cNvSpPr txBox="1"/>
          <p:nvPr/>
        </p:nvSpPr>
        <p:spPr>
          <a:xfrm>
            <a:off x="3825199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CD10CF8-F144-414A-A6A1-8BCC3104D943}"/>
              </a:ext>
            </a:extLst>
          </p:cNvPr>
          <p:cNvSpPr txBox="1"/>
          <p:nvPr/>
        </p:nvSpPr>
        <p:spPr>
          <a:xfrm>
            <a:off x="5569956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1990s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F594778-C9AC-4E0D-AC68-FF75FFF158A1}"/>
              </a:ext>
            </a:extLst>
          </p:cNvPr>
          <p:cNvSpPr txBox="1"/>
          <p:nvPr/>
        </p:nvSpPr>
        <p:spPr>
          <a:xfrm>
            <a:off x="9045666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BFE8F8-FF44-4B0B-8426-D6D812D48487}"/>
              </a:ext>
            </a:extLst>
          </p:cNvPr>
          <p:cNvSpPr txBox="1"/>
          <p:nvPr/>
        </p:nvSpPr>
        <p:spPr>
          <a:xfrm>
            <a:off x="7314713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2000s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3EE28D8-A55F-465C-B532-D1C4E1741F1C}"/>
              </a:ext>
            </a:extLst>
          </p:cNvPr>
          <p:cNvSpPr txBox="1"/>
          <p:nvPr/>
        </p:nvSpPr>
        <p:spPr>
          <a:xfrm>
            <a:off x="10778092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2019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0BE1151-5641-4602-BD46-63B7AF7AB76F}"/>
              </a:ext>
            </a:extLst>
          </p:cNvPr>
          <p:cNvGrpSpPr/>
          <p:nvPr/>
        </p:nvGrpSpPr>
        <p:grpSpPr>
          <a:xfrm>
            <a:off x="2056331" y="2853961"/>
            <a:ext cx="1132154" cy="1150079"/>
            <a:chOff x="2122259" y="2853960"/>
            <a:chExt cx="1132154" cy="1150079"/>
          </a:xfrm>
        </p:grpSpPr>
        <p:sp>
          <p:nvSpPr>
            <p:cNvPr id="95" name="Teardrop 94">
              <a:extLst>
                <a:ext uri="{FF2B5EF4-FFF2-40B4-BE49-F238E27FC236}">
                  <a16:creationId xmlns:a16="http://schemas.microsoft.com/office/drawing/2014/main" id="{E8A57D01-DE0A-4783-8099-0D0102E9FA54}"/>
                </a:ext>
              </a:extLst>
            </p:cNvPr>
            <p:cNvSpPr/>
            <p:nvPr/>
          </p:nvSpPr>
          <p:spPr>
            <a:xfrm rot="8128671">
              <a:off x="2122259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C09EA8D-966C-422B-8390-90D1438B9D8B}"/>
                </a:ext>
              </a:extLst>
            </p:cNvPr>
            <p:cNvSpPr/>
            <p:nvPr/>
          </p:nvSpPr>
          <p:spPr>
            <a:xfrm>
              <a:off x="2231136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3779708-5755-407C-972B-85F04B0B34B0}"/>
              </a:ext>
            </a:extLst>
          </p:cNvPr>
          <p:cNvGrpSpPr/>
          <p:nvPr/>
        </p:nvGrpSpPr>
        <p:grpSpPr>
          <a:xfrm>
            <a:off x="333832" y="2853960"/>
            <a:ext cx="1132154" cy="1150079"/>
            <a:chOff x="333832" y="2853960"/>
            <a:chExt cx="1132154" cy="1150079"/>
          </a:xfrm>
        </p:grpSpPr>
        <p:sp>
          <p:nvSpPr>
            <p:cNvPr id="98" name="Teardrop 97">
              <a:extLst>
                <a:ext uri="{FF2B5EF4-FFF2-40B4-BE49-F238E27FC236}">
                  <a16:creationId xmlns:a16="http://schemas.microsoft.com/office/drawing/2014/main" id="{086DEF0F-5D16-4DAA-87D4-A0DC17FF3802}"/>
                </a:ext>
              </a:extLst>
            </p:cNvPr>
            <p:cNvSpPr/>
            <p:nvPr/>
          </p:nvSpPr>
          <p:spPr>
            <a:xfrm rot="8128671">
              <a:off x="333832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5F2C3C7-2FF3-44A9-9CC0-1126D8832C42}"/>
                </a:ext>
              </a:extLst>
            </p:cNvPr>
            <p:cNvSpPr/>
            <p:nvPr/>
          </p:nvSpPr>
          <p:spPr>
            <a:xfrm>
              <a:off x="442709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FEFD341-FC61-4F0C-BB41-08ACACBA6644}"/>
              </a:ext>
            </a:extLst>
          </p:cNvPr>
          <p:cNvGrpSpPr/>
          <p:nvPr/>
        </p:nvGrpSpPr>
        <p:grpSpPr>
          <a:xfrm>
            <a:off x="3785164" y="2853961"/>
            <a:ext cx="1132154" cy="1150079"/>
            <a:chOff x="3735881" y="2853960"/>
            <a:chExt cx="1132154" cy="1150079"/>
          </a:xfrm>
        </p:grpSpPr>
        <p:sp>
          <p:nvSpPr>
            <p:cNvPr id="103" name="Teardrop 102">
              <a:extLst>
                <a:ext uri="{FF2B5EF4-FFF2-40B4-BE49-F238E27FC236}">
                  <a16:creationId xmlns:a16="http://schemas.microsoft.com/office/drawing/2014/main" id="{E9A41A76-5F9F-4523-B179-BC8FAEF047BD}"/>
                </a:ext>
              </a:extLst>
            </p:cNvPr>
            <p:cNvSpPr/>
            <p:nvPr/>
          </p:nvSpPr>
          <p:spPr>
            <a:xfrm rot="8128671">
              <a:off x="3735881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749568A-6258-429C-8BC3-08F4E9CFD709}"/>
                </a:ext>
              </a:extLst>
            </p:cNvPr>
            <p:cNvSpPr/>
            <p:nvPr/>
          </p:nvSpPr>
          <p:spPr>
            <a:xfrm>
              <a:off x="3844758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D721F67-84B5-4A1C-A560-6CDCB126C342}"/>
              </a:ext>
            </a:extLst>
          </p:cNvPr>
          <p:cNvGrpSpPr/>
          <p:nvPr/>
        </p:nvGrpSpPr>
        <p:grpSpPr>
          <a:xfrm>
            <a:off x="5529921" y="2853961"/>
            <a:ext cx="1132154" cy="1150079"/>
            <a:chOff x="5534740" y="2853960"/>
            <a:chExt cx="1132154" cy="1150079"/>
          </a:xfrm>
        </p:grpSpPr>
        <p:sp>
          <p:nvSpPr>
            <p:cNvPr id="105" name="Teardrop 104">
              <a:extLst>
                <a:ext uri="{FF2B5EF4-FFF2-40B4-BE49-F238E27FC236}">
                  <a16:creationId xmlns:a16="http://schemas.microsoft.com/office/drawing/2014/main" id="{01BFCB71-D716-4BA0-8BC7-4CBC3D523DAB}"/>
                </a:ext>
              </a:extLst>
            </p:cNvPr>
            <p:cNvSpPr/>
            <p:nvPr/>
          </p:nvSpPr>
          <p:spPr>
            <a:xfrm rot="8128671">
              <a:off x="5534740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F12AC20-69C7-49D5-BA7F-F40B1C6CF697}"/>
                </a:ext>
              </a:extLst>
            </p:cNvPr>
            <p:cNvSpPr/>
            <p:nvPr/>
          </p:nvSpPr>
          <p:spPr>
            <a:xfrm>
              <a:off x="5643617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C70221-455E-42E4-8942-55B40ACD873B}"/>
              </a:ext>
            </a:extLst>
          </p:cNvPr>
          <p:cNvGrpSpPr/>
          <p:nvPr/>
        </p:nvGrpSpPr>
        <p:grpSpPr>
          <a:xfrm>
            <a:off x="7274678" y="2853961"/>
            <a:ext cx="1132154" cy="1150079"/>
            <a:chOff x="7304118" y="2853960"/>
            <a:chExt cx="1132154" cy="1150079"/>
          </a:xfrm>
        </p:grpSpPr>
        <p:sp>
          <p:nvSpPr>
            <p:cNvPr id="107" name="Teardrop 106">
              <a:extLst>
                <a:ext uri="{FF2B5EF4-FFF2-40B4-BE49-F238E27FC236}">
                  <a16:creationId xmlns:a16="http://schemas.microsoft.com/office/drawing/2014/main" id="{619F22E1-0573-4F6C-929F-3E217B065CF1}"/>
                </a:ext>
              </a:extLst>
            </p:cNvPr>
            <p:cNvSpPr/>
            <p:nvPr/>
          </p:nvSpPr>
          <p:spPr>
            <a:xfrm rot="8128671">
              <a:off x="7304118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9337D54-DF6B-4491-BEEB-EFE66AC93452}"/>
                </a:ext>
              </a:extLst>
            </p:cNvPr>
            <p:cNvSpPr/>
            <p:nvPr/>
          </p:nvSpPr>
          <p:spPr>
            <a:xfrm>
              <a:off x="7412995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A9C0B2C-AD86-4069-819B-355F1597A631}"/>
              </a:ext>
            </a:extLst>
          </p:cNvPr>
          <p:cNvGrpSpPr/>
          <p:nvPr/>
        </p:nvGrpSpPr>
        <p:grpSpPr>
          <a:xfrm>
            <a:off x="9003515" y="2846448"/>
            <a:ext cx="1132154" cy="1150079"/>
            <a:chOff x="8963717" y="2853960"/>
            <a:chExt cx="1132154" cy="1150079"/>
          </a:xfrm>
        </p:grpSpPr>
        <p:sp>
          <p:nvSpPr>
            <p:cNvPr id="109" name="Teardrop 108">
              <a:extLst>
                <a:ext uri="{FF2B5EF4-FFF2-40B4-BE49-F238E27FC236}">
                  <a16:creationId xmlns:a16="http://schemas.microsoft.com/office/drawing/2014/main" id="{FE5A9AB1-FAE2-4712-B4AE-EE17ED5E0464}"/>
                </a:ext>
              </a:extLst>
            </p:cNvPr>
            <p:cNvSpPr/>
            <p:nvPr/>
          </p:nvSpPr>
          <p:spPr>
            <a:xfrm rot="8128671">
              <a:off x="8963717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01D13D1-DF18-4E35-B5CD-FDD8E40D21F8}"/>
                </a:ext>
              </a:extLst>
            </p:cNvPr>
            <p:cNvSpPr/>
            <p:nvPr/>
          </p:nvSpPr>
          <p:spPr>
            <a:xfrm>
              <a:off x="9072594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96CE69E-A4F3-4F91-B69C-CEABFCB0127C}"/>
              </a:ext>
            </a:extLst>
          </p:cNvPr>
          <p:cNvGrpSpPr/>
          <p:nvPr/>
        </p:nvGrpSpPr>
        <p:grpSpPr>
          <a:xfrm>
            <a:off x="10736583" y="2854341"/>
            <a:ext cx="1127919" cy="1149697"/>
            <a:chOff x="10726014" y="2853960"/>
            <a:chExt cx="1132154" cy="1150079"/>
          </a:xfrm>
        </p:grpSpPr>
        <p:sp>
          <p:nvSpPr>
            <p:cNvPr id="111" name="Teardrop 110">
              <a:extLst>
                <a:ext uri="{FF2B5EF4-FFF2-40B4-BE49-F238E27FC236}">
                  <a16:creationId xmlns:a16="http://schemas.microsoft.com/office/drawing/2014/main" id="{73B13CB0-7787-4C44-A4F0-CD63AA2A6779}"/>
                </a:ext>
              </a:extLst>
            </p:cNvPr>
            <p:cNvSpPr/>
            <p:nvPr/>
          </p:nvSpPr>
          <p:spPr>
            <a:xfrm rot="8128671">
              <a:off x="10726014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78B4E98-AEC4-4831-BA6E-EAECBDFE6029}"/>
                </a:ext>
              </a:extLst>
            </p:cNvPr>
            <p:cNvSpPr/>
            <p:nvPr/>
          </p:nvSpPr>
          <p:spPr>
            <a:xfrm>
              <a:off x="10834891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C7D38301-4A08-4E57-89BC-80E6CFB6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599" y="2943973"/>
            <a:ext cx="997885" cy="98450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A3AD5-C281-4B7F-ABD3-EEAE8D196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80" y="2954828"/>
            <a:ext cx="959857" cy="94833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4FBD7-DA6B-4550-9D4F-8A9B9F58A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64759" y="2947350"/>
            <a:ext cx="972964" cy="94826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68965E-29BD-420F-80D4-9B28FF45B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3" y="2943973"/>
            <a:ext cx="969453" cy="957086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FDFA95-0B97-49E5-9B64-374602920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954" y="2934804"/>
            <a:ext cx="965372" cy="968362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69D47D-1FC0-4C41-8CB9-732BE3801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5604377" y="2934805"/>
            <a:ext cx="983242" cy="97335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0D84F61-5A70-4BD8-BB67-37ACF0F4D9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1745" y="2926468"/>
            <a:ext cx="982432" cy="985034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16983624-C279-4B35-9C7E-69D81393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5CCFE458-1E69-4256-AED3-5AC9CD4F89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543" y="531460"/>
            <a:ext cx="4571429" cy="914286"/>
          </a:xfrm>
          <a:prstGeom prst="rect">
            <a:avLst/>
          </a:prstGeom>
        </p:spPr>
      </p:pic>
      <p:pic>
        <p:nvPicPr>
          <p:cNvPr id="4" name="Picture 3" descr="A picture containing photo, text&#10;&#10;Description automatically generated">
            <a:extLst>
              <a:ext uri="{FF2B5EF4-FFF2-40B4-BE49-F238E27FC236}">
                <a16:creationId xmlns:a16="http://schemas.microsoft.com/office/drawing/2014/main" id="{629C7B41-6C01-4755-A7B8-F7A26CFEFE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0EA8003-F630-40F2-A565-D5FAAE405309}"/>
              </a:ext>
            </a:extLst>
          </p:cNvPr>
          <p:cNvGrpSpPr/>
          <p:nvPr/>
        </p:nvGrpSpPr>
        <p:grpSpPr>
          <a:xfrm>
            <a:off x="778459" y="4078842"/>
            <a:ext cx="10635082" cy="2082332"/>
            <a:chOff x="1293215" y="3428994"/>
            <a:chExt cx="9605570" cy="1838327"/>
          </a:xfrm>
        </p:grpSpPr>
        <p:pic>
          <p:nvPicPr>
            <p:cNvPr id="1026" name="Picture 2" descr="Bucket cliparts">
              <a:extLst>
                <a:ext uri="{FF2B5EF4-FFF2-40B4-BE49-F238E27FC236}">
                  <a16:creationId xmlns:a16="http://schemas.microsoft.com/office/drawing/2014/main" id="{887684DE-6572-4920-B823-617933BEA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215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7" name="Picture 2" descr="Bucket cliparts">
              <a:extLst>
                <a:ext uri="{FF2B5EF4-FFF2-40B4-BE49-F238E27FC236}">
                  <a16:creationId xmlns:a16="http://schemas.microsoft.com/office/drawing/2014/main" id="{B15CC0B0-E2AF-4462-BB07-148A3D550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44" y="3428994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8" name="Picture 2" descr="Bucket cliparts">
              <a:extLst>
                <a:ext uri="{FF2B5EF4-FFF2-40B4-BE49-F238E27FC236}">
                  <a16:creationId xmlns:a16="http://schemas.microsoft.com/office/drawing/2014/main" id="{BE7B3E8B-B3FA-4FEB-8719-80AAD75E7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484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9" name="Picture 2" descr="Bucket cliparts">
              <a:extLst>
                <a:ext uri="{FF2B5EF4-FFF2-40B4-BE49-F238E27FC236}">
                  <a16:creationId xmlns:a16="http://schemas.microsoft.com/office/drawing/2014/main" id="{DCB175F8-1BF2-4C4F-9B24-7D884168F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713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10" name="Picture 2" descr="Bucket cliparts">
              <a:extLst>
                <a:ext uri="{FF2B5EF4-FFF2-40B4-BE49-F238E27FC236}">
                  <a16:creationId xmlns:a16="http://schemas.microsoft.com/office/drawing/2014/main" id="{56F27CA6-5FF6-44EE-8597-B6AB90426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2943" y="3428996"/>
              <a:ext cx="1875842" cy="1838325"/>
            </a:xfrm>
            <a:prstGeom prst="rect">
              <a:avLst/>
            </a:prstGeom>
            <a:noFill/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26FA8E6-F4D4-4F69-A9BD-CCEA798EE041}"/>
              </a:ext>
            </a:extLst>
          </p:cNvPr>
          <p:cNvSpPr txBox="1"/>
          <p:nvPr/>
        </p:nvSpPr>
        <p:spPr>
          <a:xfrm>
            <a:off x="778458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200B99-3358-4E0C-A122-D30EEF0E2A03}"/>
              </a:ext>
            </a:extLst>
          </p:cNvPr>
          <p:cNvSpPr txBox="1"/>
          <p:nvPr/>
        </p:nvSpPr>
        <p:spPr>
          <a:xfrm>
            <a:off x="2913353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6B1E49-0417-4A2A-A699-ECFEC5E3FFA0}"/>
              </a:ext>
            </a:extLst>
          </p:cNvPr>
          <p:cNvSpPr txBox="1"/>
          <p:nvPr/>
        </p:nvSpPr>
        <p:spPr>
          <a:xfrm>
            <a:off x="778458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Affordable &amp; Accessible Housing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915BBA-44C4-4E75-8A54-3A6A370938F9}"/>
              </a:ext>
            </a:extLst>
          </p:cNvPr>
          <p:cNvSpPr txBox="1"/>
          <p:nvPr/>
        </p:nvSpPr>
        <p:spPr>
          <a:xfrm>
            <a:off x="2913353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Generational Economic Opportunity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E7418-ACB9-4788-9167-7912E4B07D15}"/>
              </a:ext>
            </a:extLst>
          </p:cNvPr>
          <p:cNvSpPr txBox="1"/>
          <p:nvPr/>
        </p:nvSpPr>
        <p:spPr>
          <a:xfrm>
            <a:off x="4990245" y="2545216"/>
            <a:ext cx="200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Environmental Equality &amp; Justice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A658DE-7E70-4CBE-939F-D9C92DEDCB38}"/>
              </a:ext>
            </a:extLst>
          </p:cNvPr>
          <p:cNvSpPr txBox="1"/>
          <p:nvPr/>
        </p:nvSpPr>
        <p:spPr>
          <a:xfrm>
            <a:off x="7201754" y="2885294"/>
            <a:ext cx="191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Kids in Cities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F18E52-FAA6-4F8A-8DF0-0117E0AF6A8B}"/>
              </a:ext>
            </a:extLst>
          </p:cNvPr>
          <p:cNvSpPr txBox="1"/>
          <p:nvPr/>
        </p:nvSpPr>
        <p:spPr>
          <a:xfrm>
            <a:off x="9278646" y="2545216"/>
            <a:ext cx="2076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Mobility, Transit, &amp; Transportation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B346096-5B8E-40F7-A27B-FAD16D6F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The five buckets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F0833F2-4F7C-4C73-AC6A-F01A0850F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0CD5299-B887-4FB9-BA9D-F4650D487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A8333D7-F616-4DCF-AB9A-CE28C85DA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F70EDE6A-CDFC-4317-9006-20D14DFF1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AF56A82-0DEB-45F5-B690-8939C6C71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EDBADC-02E5-454F-8451-0928A5E1C0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AD975C-7D41-4D3C-86D0-83FE992FD6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1B600-2C7E-442F-A59E-36BCE254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Affordable &amp; Accessible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Housing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73F66-B716-454C-BAE7-862D5038D2FC}"/>
              </a:ext>
            </a:extLst>
          </p:cNvPr>
          <p:cNvSpPr txBox="1"/>
          <p:nvPr/>
        </p:nvSpPr>
        <p:spPr>
          <a:xfrm>
            <a:off x="2705854" y="2117839"/>
            <a:ext cx="72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DFA777-CF9E-45D7-8053-BAA4D2B14A0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Affordable &amp; Accessible Housing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5CB653-0FD4-4920-B623-DB1B7E30EBD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FE53D-94CE-41C4-B4AB-6175732726B6}"/>
              </a:ext>
            </a:extLst>
          </p:cNvPr>
          <p:cNvSpPr txBox="1"/>
          <p:nvPr/>
        </p:nvSpPr>
        <p:spPr>
          <a:xfrm>
            <a:off x="5635540" y="2207182"/>
            <a:ext cx="6048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affordable housing</a:t>
            </a:r>
          </a:p>
          <a:p>
            <a:r>
              <a:rPr lang="en-US" sz="2400" dirty="0" err="1"/>
              <a:t>af</a:t>
            </a:r>
            <a:r>
              <a:rPr lang="en-US" sz="2400" dirty="0"/>
              <a:t>·​ford·​able </a:t>
            </a:r>
            <a:r>
              <a:rPr lang="en-US" sz="2400" dirty="0" err="1"/>
              <a:t>hous</a:t>
            </a:r>
            <a:r>
              <a:rPr lang="en-US" sz="2400" dirty="0"/>
              <a:t>·​</a:t>
            </a:r>
            <a:r>
              <a:rPr lang="en-US" sz="2400" dirty="0" err="1"/>
              <a:t>ing</a:t>
            </a:r>
            <a:r>
              <a:rPr lang="en-US" sz="2400" dirty="0"/>
              <a:t> | \ ə-ˈ</a:t>
            </a:r>
            <a:r>
              <a:rPr lang="en-US" sz="2400" dirty="0" err="1"/>
              <a:t>fȯr-də-bəl</a:t>
            </a:r>
            <a:r>
              <a:rPr lang="en-US" sz="2400" dirty="0"/>
              <a:t> ˈ</a:t>
            </a:r>
            <a:r>
              <a:rPr lang="en-US" sz="2400" dirty="0" err="1"/>
              <a:t>hau</a:t>
            </a:r>
            <a:r>
              <a:rPr lang="en-US" sz="2400" dirty="0"/>
              <a:t>̇-</a:t>
            </a:r>
            <a:r>
              <a:rPr lang="en-US" sz="2400" dirty="0" err="1"/>
              <a:t>ziŋ</a:t>
            </a:r>
            <a:r>
              <a:rPr lang="en-US" sz="2400" dirty="0"/>
              <a:t> \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Affordable housing means that an individual can secure housing without paying more than 30% of income on housing.  </a:t>
            </a:r>
          </a:p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BD5833-4BD9-4168-AA6A-9B3F04CB082F}"/>
              </a:ext>
            </a:extLst>
          </p:cNvPr>
          <p:cNvSpPr txBox="1">
            <a:spLocks/>
          </p:cNvSpPr>
          <p:nvPr/>
        </p:nvSpPr>
        <p:spPr bwMode="black">
          <a:xfrm>
            <a:off x="6225827" y="67734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What is Affordable Housing?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73969F-8AA1-47A3-A7B4-726C854A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A6372D-D37F-4352-B680-284B7D2CC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95E53B-7E85-4BBA-A1D0-50E242081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EC27D5-4C40-4F44-B7C6-78108EE87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609C39-A5AE-492F-8D27-FBD28EA41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416464-97B5-4F64-9EB1-7BDADAF4A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F1AC87-FDC9-465F-A0E5-E1346C05CD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1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34E48-7A6A-4E16-B422-C7D53B36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Generational Economic Opportunity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4674F-24C3-4CA7-ADF1-9D3191216B29}"/>
              </a:ext>
            </a:extLst>
          </p:cNvPr>
          <p:cNvSpPr txBox="1"/>
          <p:nvPr/>
        </p:nvSpPr>
        <p:spPr>
          <a:xfrm>
            <a:off x="2682340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3B84D4-DDBC-4941-9676-203872B36318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>
                <a:solidFill>
                  <a:srgbClr val="FFFFFF"/>
                </a:solidFill>
              </a:rPr>
              <a:t>Generational Economic Opportunity</a:t>
            </a: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FFE9A-EF98-443F-9311-A32AEB419D19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6C8675FE-AAF1-48D2-8A43-23F7011A5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439970"/>
              </p:ext>
            </p:extLst>
          </p:nvPr>
        </p:nvGraphicFramePr>
        <p:xfrm>
          <a:off x="5232369" y="2129718"/>
          <a:ext cx="6924675" cy="36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4799C1F-C9D5-43C8-A61A-DC13B4F8D0F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/>
              <a:t>Median Household Income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BED19E-F509-4A2E-8478-AB37705DC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3A9D93-E768-44F0-877E-5E803E5B9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AE31DE-66F0-423C-A430-6229B8862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3F1D29-E59F-4420-9847-AB769C882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25505C-4223-4840-AEB2-B9975A041C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E1F461-E644-47C7-BE2D-2D86F8ADB4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C00737-A525-464A-8A67-47C85F312D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FD6DD-3D44-44A8-BC64-F96305B90A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8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5B062-189C-49AC-BEA5-9729BC90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Environmental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equality &amp; justice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C6F1B7-B86C-4B86-A9A4-7072AFE0992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Environmental Equality &amp; Justice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16DA5-16C7-4488-9227-9549777210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90A2C4A-EC63-4D1D-B80C-31DEEA1BF07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Pollution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8ED18-4529-49C6-BC86-3F14AF44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776" y="2129718"/>
            <a:ext cx="4867799" cy="3602356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3DB8AC-CF47-472C-AEAC-218FA159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2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CD795-7AC0-4EED-A29E-44308058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Kids in cities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6F97B9-F937-46C8-A9D4-C245E4BA3192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Kids in Cities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132BD-263A-412F-A869-2DF0CAC48145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#4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5D7F75-EA5F-493E-ADE3-2114173A1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46658"/>
              </p:ext>
            </p:extLst>
          </p:nvPr>
        </p:nvGraphicFramePr>
        <p:xfrm>
          <a:off x="5698462" y="2392875"/>
          <a:ext cx="5884430" cy="22356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19845">
                  <a:extLst>
                    <a:ext uri="{9D8B030D-6E8A-4147-A177-3AD203B41FA5}">
                      <a16:colId xmlns:a16="http://schemas.microsoft.com/office/drawing/2014/main" val="3091373061"/>
                    </a:ext>
                  </a:extLst>
                </a:gridCol>
                <a:gridCol w="1391339">
                  <a:extLst>
                    <a:ext uri="{9D8B030D-6E8A-4147-A177-3AD203B41FA5}">
                      <a16:colId xmlns:a16="http://schemas.microsoft.com/office/drawing/2014/main" val="547011870"/>
                    </a:ext>
                  </a:extLst>
                </a:gridCol>
                <a:gridCol w="1373246">
                  <a:extLst>
                    <a:ext uri="{9D8B030D-6E8A-4147-A177-3AD203B41FA5}">
                      <a16:colId xmlns:a16="http://schemas.microsoft.com/office/drawing/2014/main" val="1187612425"/>
                    </a:ext>
                  </a:extLst>
                </a:gridCol>
              </a:tblGrid>
              <a:tr h="36780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Michigan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Detroit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16039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Graduation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77.27%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35888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Dropout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68625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Children in Poverty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52569"/>
                  </a:ext>
                </a:extLst>
              </a:tr>
              <a:tr h="65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Free/Reduced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48786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A90E13E-2F87-4166-AC87-0EE9D2782544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Kids in cities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F2D2B4-65BD-4B6E-B944-E65DF44C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47F5DC-482E-4950-B198-B0E32C98E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F571D3-D933-45F7-B8BE-0A8E6CF57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text&#10;&#10;Description automatically generated">
            <a:extLst>
              <a:ext uri="{FF2B5EF4-FFF2-40B4-BE49-F238E27FC236}">
                <a16:creationId xmlns:a16="http://schemas.microsoft.com/office/drawing/2014/main" id="{1D76F833-D819-44AC-8202-2D3DFB2E9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 descr="A screenshot of text&#10;&#10;Description automatically generated">
            <a:extLst>
              <a:ext uri="{FF2B5EF4-FFF2-40B4-BE49-F238E27FC236}">
                <a16:creationId xmlns:a16="http://schemas.microsoft.com/office/drawing/2014/main" id="{482CBF5E-439A-4D86-A94D-F41489571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C0908D0-8C7D-4AB7-96C7-6D926C72C7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7F6A3F-64E7-47D2-B855-8CA4C8C9D3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677697-8F23-450F-A32E-EA38DAF36C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343C9-BFF9-4AD5-A090-B7BBABF2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Mobility, Transit, &amp;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Transportation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5E80CE-4B69-4FA2-965F-0A905122A8F9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Mobility, Transit, &amp; transportation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82995-A066-4CD6-A537-3E94285226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#5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263747"/>
              </p:ext>
            </p:extLst>
          </p:nvPr>
        </p:nvGraphicFramePr>
        <p:xfrm>
          <a:off x="5359452" y="2129718"/>
          <a:ext cx="6537273" cy="425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ROAD Condition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4F4D38-05A0-4184-8577-E75A52F1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4297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33358</TotalTime>
  <Words>179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Tw Cen MT</vt:lpstr>
      <vt:lpstr>Parcel</vt:lpstr>
      <vt:lpstr>Thriving Cities </vt:lpstr>
      <vt:lpstr>PowerPoint Presentation</vt:lpstr>
      <vt:lpstr>PowerPoint Presentation</vt:lpstr>
      <vt:lpstr>The five buckets</vt:lpstr>
      <vt:lpstr>Affordable &amp; Accessible  Housing</vt:lpstr>
      <vt:lpstr>Generational Economic Opportunity</vt:lpstr>
      <vt:lpstr>Environmental  equality &amp; justice</vt:lpstr>
      <vt:lpstr>Kids in cities</vt:lpstr>
      <vt:lpstr>Mobility, Transit, &amp;  Transportation</vt:lpstr>
      <vt:lpstr>PowerPoint Presentation</vt:lpstr>
      <vt:lpstr>Thriving Cities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Thriving Cities</dc:title>
  <dc:creator>Leddy, Robert</dc:creator>
  <cp:lastModifiedBy>Leddy, Robert</cp:lastModifiedBy>
  <cp:revision>18</cp:revision>
  <dcterms:created xsi:type="dcterms:W3CDTF">2019-08-26T21:03:20Z</dcterms:created>
  <dcterms:modified xsi:type="dcterms:W3CDTF">2019-11-27T19:56:03Z</dcterms:modified>
</cp:coreProperties>
</file>