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56" r:id="rId2"/>
    <p:sldId id="292" r:id="rId3"/>
    <p:sldId id="264" r:id="rId4"/>
    <p:sldId id="275" r:id="rId5"/>
    <p:sldId id="265" r:id="rId6"/>
    <p:sldId id="282" r:id="rId7"/>
    <p:sldId id="257" r:id="rId8"/>
    <p:sldId id="258" r:id="rId9"/>
    <p:sldId id="286" r:id="rId10"/>
    <p:sldId id="260" r:id="rId11"/>
    <p:sldId id="261" r:id="rId12"/>
    <p:sldId id="293" r:id="rId13"/>
    <p:sldId id="267" r:id="rId14"/>
    <p:sldId id="294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1686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Affordable Housing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 Opportunity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0.18</c:v>
                </c:pt>
                <c:pt idx="2">
                  <c:v>0.18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Environmental Equality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0.23</c:v>
                </c:pt>
                <c:pt idx="1">
                  <c:v>0.08</c:v>
                </c:pt>
                <c:pt idx="2">
                  <c:v>0.13</c:v>
                </c:pt>
                <c:pt idx="3">
                  <c:v>0.23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A-499C-9FE9-44221A620D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Kids In Cities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Sheet1!$E$2:$E$6</c:f>
              <c:numCache>
                <c:formatCode>0.00%</c:formatCode>
                <c:ptCount val="5"/>
                <c:pt idx="0">
                  <c:v>0.22500000000000001</c:v>
                </c:pt>
                <c:pt idx="1">
                  <c:v>0.27500000000000002</c:v>
                </c:pt>
                <c:pt idx="2" formatCode="0%">
                  <c:v>0.15</c:v>
                </c:pt>
                <c:pt idx="3">
                  <c:v>0.22500000000000001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99C-9FE9-44221A620D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Transit &amp; Transportation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Sheet1!$F$2:$F$6</c:f>
              <c:numCache>
                <c:formatCode>0%</c:formatCode>
                <c:ptCount val="5"/>
                <c:pt idx="0">
                  <c:v>0.02</c:v>
                </c:pt>
                <c:pt idx="1">
                  <c:v>0.17</c:v>
                </c:pt>
                <c:pt idx="2">
                  <c:v>0.27</c:v>
                </c:pt>
                <c:pt idx="3">
                  <c:v>0.2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99C-9FE9-44221A6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67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67693790683316E-2"/>
                  <c:y val="-9.6347467267584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94008901061263E-2"/>
                      <c:h val="6.3071864332304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F74-43C9-8373-F3D09B04D5D6}"/>
                </c:ext>
              </c:extLst>
            </c:dLbl>
            <c:dLbl>
              <c:idx val="1"/>
              <c:layout>
                <c:manualLayout>
                  <c:x val="4.4685996093679486E-2"/>
                  <c:y val="-0.13879173912193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17197306858381E-2"/>
                      <c:h val="8.6421004297988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74-43C9-8373-F3D09B04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Michigan</c:v>
                </c:pt>
                <c:pt idx="1">
                  <c:v>Detroit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52668</c:v>
                </c:pt>
                <c:pt idx="1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4-43C9-8373-F3D09B04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074448"/>
        <c:axId val="636075104"/>
        <c:axId val="0"/>
      </c:bar3DChart>
      <c:catAx>
        <c:axId val="6360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5104"/>
        <c:crosses val="autoZero"/>
        <c:auto val="1"/>
        <c:lblAlgn val="ctr"/>
        <c:lblOffset val="100"/>
        <c:noMultiLvlLbl val="0"/>
      </c:catAx>
      <c:valAx>
        <c:axId val="6360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dirty="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769926A-4B10-4364-9B43-A7C73F289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D795-7AC0-4EED-A29E-44308058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Kids in cities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5D7F75-EA5F-493E-ADE3-2114173A1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6658"/>
              </p:ext>
            </p:extLst>
          </p:nvPr>
        </p:nvGraphicFramePr>
        <p:xfrm>
          <a:off x="5698462" y="2392875"/>
          <a:ext cx="5884430" cy="2235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845">
                  <a:extLst>
                    <a:ext uri="{9D8B030D-6E8A-4147-A177-3AD203B41FA5}">
                      <a16:colId xmlns:a16="http://schemas.microsoft.com/office/drawing/2014/main" val="3091373061"/>
                    </a:ext>
                  </a:extLst>
                </a:gridCol>
                <a:gridCol w="1391339">
                  <a:extLst>
                    <a:ext uri="{9D8B030D-6E8A-4147-A177-3AD203B41FA5}">
                      <a16:colId xmlns:a16="http://schemas.microsoft.com/office/drawing/2014/main" val="547011870"/>
                    </a:ext>
                  </a:extLst>
                </a:gridCol>
                <a:gridCol w="1373246">
                  <a:extLst>
                    <a:ext uri="{9D8B030D-6E8A-4147-A177-3AD203B41FA5}">
                      <a16:colId xmlns:a16="http://schemas.microsoft.com/office/drawing/2014/main" val="1187612425"/>
                    </a:ext>
                  </a:extLst>
                </a:gridCol>
              </a:tblGrid>
              <a:tr h="36780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Michigan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Detroit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6039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Graduation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5888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68625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Children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2569"/>
                  </a:ext>
                </a:extLst>
              </a:tr>
              <a:tr h="65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Free/Reduced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878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A90E13E-2F87-4166-AC87-0EE9D2782544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Kids in cities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F2D2B4-65BD-4B6E-B944-E65DF44C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C5105F-EBA2-4CFE-8EA2-4C8482425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03B497-AA2B-4C96-AAF9-C881F059C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1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69391F-679F-4C19-998F-3C8022C9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FC222-6231-42E2-912A-AF50BAD3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117" y="579651"/>
            <a:ext cx="4571429" cy="914286"/>
          </a:xfrm>
          <a:prstGeom prst="rect">
            <a:avLst/>
          </a:prstGeom>
        </p:spPr>
      </p:pic>
      <p:pic>
        <p:nvPicPr>
          <p:cNvPr id="4" name="Picture 3" descr="A view of 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4A89BA72-2F2A-4A27-96A6-4F0AD8CFB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221" y="2027179"/>
            <a:ext cx="6185557" cy="40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dirty="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769926A-4B10-4364-9B43-A7C73F289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41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481723"/>
              </p:ext>
            </p:extLst>
          </p:nvPr>
        </p:nvGraphicFramePr>
        <p:xfrm>
          <a:off x="4361406" y="1122807"/>
          <a:ext cx="6695895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CB4734-908A-4D5F-A550-48760E32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7345E0-B399-4C5A-86A5-8B8C1FA5A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72DD-339F-4B40-9A5D-0D087F6C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Opportunities in cities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CD190D-3239-4B99-8306-8145E5EB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58" y="450540"/>
            <a:ext cx="5510212" cy="1081023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FDFD2AC-FA52-44FE-9E79-618F40278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260" y="2092018"/>
            <a:ext cx="4498928" cy="16870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F18764-B45F-4667-87FB-F44B663D6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092" y="1923030"/>
            <a:ext cx="4791076" cy="1796654"/>
          </a:xfrm>
          <a:prstGeom prst="rect">
            <a:avLst/>
          </a:prstGeom>
        </p:spPr>
      </p:pic>
      <p:pic>
        <p:nvPicPr>
          <p:cNvPr id="16" name="Picture 15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B44B4B20-0B76-4758-801B-1D23982C6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043" y="3779116"/>
            <a:ext cx="3917860" cy="1469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A3B3C7-7A69-4AC6-A704-CC3340397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355" y="3711449"/>
            <a:ext cx="4654551" cy="1745457"/>
          </a:xfrm>
          <a:prstGeom prst="rect">
            <a:avLst/>
          </a:prstGeom>
        </p:spPr>
      </p:pic>
      <p:pic>
        <p:nvPicPr>
          <p:cNvPr id="22" name="Picture 2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BFC566A-6D55-4B2A-BF3E-4B67617DF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98" y="5146082"/>
            <a:ext cx="3790950" cy="15163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4437F6-2CD8-47A1-85DE-0B2351F463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5103" y="5301653"/>
            <a:ext cx="37084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A51C75-AF0E-4CC4-B0E2-5FBEE4E84E1D}"/>
              </a:ext>
            </a:extLst>
          </p:cNvPr>
          <p:cNvGrpSpPr/>
          <p:nvPr/>
        </p:nvGrpSpPr>
        <p:grpSpPr>
          <a:xfrm>
            <a:off x="786598" y="4704589"/>
            <a:ext cx="10618803" cy="205398"/>
            <a:chOff x="801672" y="5124450"/>
            <a:chExt cx="9853040" cy="18634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DC3286-3B69-46BD-97AD-735DF5A78C04}"/>
                </a:ext>
              </a:extLst>
            </p:cNvPr>
            <p:cNvGrpSpPr/>
            <p:nvPr/>
          </p:nvGrpSpPr>
          <p:grpSpPr>
            <a:xfrm>
              <a:off x="801672" y="5124450"/>
              <a:ext cx="5021851" cy="186348"/>
              <a:chOff x="792861" y="4229099"/>
              <a:chExt cx="6462624" cy="2434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DA7451-8270-4BE5-B152-AD28659614F1}"/>
                  </a:ext>
                </a:extLst>
              </p:cNvPr>
              <p:cNvCxnSpPr>
                <a:cxnSpLocks/>
                <a:stCxn id="14" idx="6"/>
                <a:endCxn id="19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3DAC044-CDBD-4093-B909-8F6681FB048B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F56F8CF-DF01-4179-A1E7-1FF0AB79C61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3466AF3-6E84-4084-9A18-122F78B7BE1C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90E6A0-E4E4-46A8-AAA2-3ED20CFAF063}"/>
                  </a:ext>
                </a:extLst>
              </p:cNvPr>
              <p:cNvCxnSpPr>
                <a:cxnSpLocks/>
                <a:stCxn id="18" idx="6"/>
                <a:endCxn id="23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E28E7A-5190-46B0-B974-D6E75C9C2C9C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9570A19-AB0C-42DA-A89E-3D1EC62E7B1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5C8B87E-BC43-40DB-B599-157316EEEDC0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2450B7-EBD4-45B5-AF13-D84D1CFCFF2B}"/>
                  </a:ext>
                </a:extLst>
              </p:cNvPr>
              <p:cNvCxnSpPr>
                <a:cxnSpLocks/>
                <a:stCxn id="22" idx="6"/>
                <a:endCxn id="27" idx="6"/>
              </p:cNvCxnSpPr>
              <p:nvPr/>
            </p:nvCxnSpPr>
            <p:spPr>
              <a:xfrm>
                <a:off x="5172075" y="4350849"/>
                <a:ext cx="186329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05E967-F847-40FC-9F08-D73878E4E260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E5A266A-F095-43C1-99FA-42533003B1A8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DA6AFA3-BBB2-4B5C-9637-F5EB610B92B6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AD5199-3102-4D95-B9B2-A1E94BF93809}"/>
                  </a:ext>
                </a:extLst>
              </p:cNvPr>
              <p:cNvGrpSpPr/>
              <p:nvPr/>
            </p:nvGrpSpPr>
            <p:grpSpPr>
              <a:xfrm>
                <a:off x="701012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3B39CBC-F713-4BE2-9557-20A35844DFA5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F0DD6E9-B181-4F46-8BAF-D2DA3237E1A5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AF83C1-3515-42A6-989A-BE481B660FE9}"/>
                </a:ext>
              </a:extLst>
            </p:cNvPr>
            <p:cNvGrpSpPr/>
            <p:nvPr/>
          </p:nvGrpSpPr>
          <p:grpSpPr>
            <a:xfrm rot="10800000">
              <a:off x="5823523" y="5124450"/>
              <a:ext cx="4831189" cy="186348"/>
              <a:chOff x="792861" y="4229099"/>
              <a:chExt cx="6217261" cy="2434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28DE611-5536-4D0F-9A1E-10583D4FC497}"/>
                  </a:ext>
                </a:extLst>
              </p:cNvPr>
              <p:cNvCxnSpPr>
                <a:cxnSpLocks/>
                <a:stCxn id="82" idx="6"/>
                <a:endCxn id="81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5292E11-544F-42B5-AF60-B1DAD554DC73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0CE47BE-A7CA-47D5-9DA3-92136B4DFF3C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BDDDF7F-310C-4220-8DB4-4CB8B1494953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E91C814-66A2-48F9-A746-A1CFB3E2E137}"/>
                  </a:ext>
                </a:extLst>
              </p:cNvPr>
              <p:cNvCxnSpPr>
                <a:cxnSpLocks/>
                <a:stCxn id="80" idx="6"/>
                <a:endCxn id="79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C681A1A-A6D0-4297-AF93-54F32FA33EF7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D62E16E-7368-4C4A-8310-118D0D51C7E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DC4455A-93AB-46B0-A693-E4285C192281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FC9430A-464E-4901-8F0D-324239F88AB2}"/>
                  </a:ext>
                </a:extLst>
              </p:cNvPr>
              <p:cNvCxnSpPr>
                <a:cxnSpLocks/>
                <a:stCxn id="78" idx="6"/>
                <a:endCxn id="26" idx="6"/>
              </p:cNvCxnSpPr>
              <p:nvPr/>
            </p:nvCxnSpPr>
            <p:spPr>
              <a:xfrm rot="10800000" flipH="1">
                <a:off x="5172075" y="4350849"/>
                <a:ext cx="183804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34373A2-E042-4816-BE2B-EC42D33DF263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53F018B-AAD7-4D61-8144-58491C39F13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7D5818D-86EF-4922-B447-3D9239A6D8F4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594778-C9AC-4E0D-AC68-FF75FFF158A1}"/>
              </a:ext>
            </a:extLst>
          </p:cNvPr>
          <p:cNvSpPr txBox="1"/>
          <p:nvPr/>
        </p:nvSpPr>
        <p:spPr>
          <a:xfrm>
            <a:off x="9045666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BFE8F8-FF44-4B0B-8426-D6D812D48487}"/>
              </a:ext>
            </a:extLst>
          </p:cNvPr>
          <p:cNvSpPr txBox="1"/>
          <p:nvPr/>
        </p:nvSpPr>
        <p:spPr>
          <a:xfrm>
            <a:off x="7314713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2000s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EE28D8-A55F-465C-B532-D1C4E1741F1C}"/>
              </a:ext>
            </a:extLst>
          </p:cNvPr>
          <p:cNvSpPr txBox="1"/>
          <p:nvPr/>
        </p:nvSpPr>
        <p:spPr>
          <a:xfrm>
            <a:off x="10778092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2019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0BE1151-5641-4602-BD46-63B7AF7AB76F}"/>
              </a:ext>
            </a:extLst>
          </p:cNvPr>
          <p:cNvGrpSpPr/>
          <p:nvPr/>
        </p:nvGrpSpPr>
        <p:grpSpPr>
          <a:xfrm>
            <a:off x="2056331" y="2853961"/>
            <a:ext cx="1132154" cy="1150079"/>
            <a:chOff x="2122259" y="2853960"/>
            <a:chExt cx="1132154" cy="1150079"/>
          </a:xfrm>
        </p:grpSpPr>
        <p:sp>
          <p:nvSpPr>
            <p:cNvPr id="95" name="Teardrop 94">
              <a:extLst>
                <a:ext uri="{FF2B5EF4-FFF2-40B4-BE49-F238E27FC236}">
                  <a16:creationId xmlns:a16="http://schemas.microsoft.com/office/drawing/2014/main" id="{E8A57D01-DE0A-4783-8099-0D0102E9FA54}"/>
                </a:ext>
              </a:extLst>
            </p:cNvPr>
            <p:cNvSpPr/>
            <p:nvPr/>
          </p:nvSpPr>
          <p:spPr>
            <a:xfrm rot="8128671">
              <a:off x="2122259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C09EA8D-966C-422B-8390-90D1438B9D8B}"/>
                </a:ext>
              </a:extLst>
            </p:cNvPr>
            <p:cNvSpPr/>
            <p:nvPr/>
          </p:nvSpPr>
          <p:spPr>
            <a:xfrm>
              <a:off x="2231136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779708-5755-407C-972B-85F04B0B34B0}"/>
              </a:ext>
            </a:extLst>
          </p:cNvPr>
          <p:cNvGrpSpPr/>
          <p:nvPr/>
        </p:nvGrpSpPr>
        <p:grpSpPr>
          <a:xfrm>
            <a:off x="333832" y="2853960"/>
            <a:ext cx="1132154" cy="1150079"/>
            <a:chOff x="333832" y="2853960"/>
            <a:chExt cx="1132154" cy="1150079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id="{086DEF0F-5D16-4DAA-87D4-A0DC17FF3802}"/>
                </a:ext>
              </a:extLst>
            </p:cNvPr>
            <p:cNvSpPr/>
            <p:nvPr/>
          </p:nvSpPr>
          <p:spPr>
            <a:xfrm rot="8128671">
              <a:off x="333832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F2C3C7-2FF3-44A9-9CC0-1126D8832C42}"/>
                </a:ext>
              </a:extLst>
            </p:cNvPr>
            <p:cNvSpPr/>
            <p:nvPr/>
          </p:nvSpPr>
          <p:spPr>
            <a:xfrm>
              <a:off x="442709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EFD341-FC61-4F0C-BB41-08ACACBA6644}"/>
              </a:ext>
            </a:extLst>
          </p:cNvPr>
          <p:cNvGrpSpPr/>
          <p:nvPr/>
        </p:nvGrpSpPr>
        <p:grpSpPr>
          <a:xfrm>
            <a:off x="3785164" y="2853961"/>
            <a:ext cx="1132154" cy="1150079"/>
            <a:chOff x="3735881" y="2853960"/>
            <a:chExt cx="1132154" cy="1150079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id="{E9A41A76-5F9F-4523-B179-BC8FAEF047BD}"/>
                </a:ext>
              </a:extLst>
            </p:cNvPr>
            <p:cNvSpPr/>
            <p:nvPr/>
          </p:nvSpPr>
          <p:spPr>
            <a:xfrm rot="8128671">
              <a:off x="3735881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49568A-6258-429C-8BC3-08F4E9CFD709}"/>
                </a:ext>
              </a:extLst>
            </p:cNvPr>
            <p:cNvSpPr/>
            <p:nvPr/>
          </p:nvSpPr>
          <p:spPr>
            <a:xfrm>
              <a:off x="3844758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D721F67-84B5-4A1C-A560-6CDCB126C342}"/>
              </a:ext>
            </a:extLst>
          </p:cNvPr>
          <p:cNvGrpSpPr/>
          <p:nvPr/>
        </p:nvGrpSpPr>
        <p:grpSpPr>
          <a:xfrm>
            <a:off x="5529921" y="2853961"/>
            <a:ext cx="1132154" cy="1150079"/>
            <a:chOff x="5534740" y="2853960"/>
            <a:chExt cx="1132154" cy="1150079"/>
          </a:xfrm>
        </p:grpSpPr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id="{01BFCB71-D716-4BA0-8BC7-4CBC3D523DAB}"/>
                </a:ext>
              </a:extLst>
            </p:cNvPr>
            <p:cNvSpPr/>
            <p:nvPr/>
          </p:nvSpPr>
          <p:spPr>
            <a:xfrm rot="8128671">
              <a:off x="5534740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F12AC20-69C7-49D5-BA7F-F40B1C6CF697}"/>
                </a:ext>
              </a:extLst>
            </p:cNvPr>
            <p:cNvSpPr/>
            <p:nvPr/>
          </p:nvSpPr>
          <p:spPr>
            <a:xfrm>
              <a:off x="5643617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C70221-455E-42E4-8942-55B40ACD873B}"/>
              </a:ext>
            </a:extLst>
          </p:cNvPr>
          <p:cNvGrpSpPr/>
          <p:nvPr/>
        </p:nvGrpSpPr>
        <p:grpSpPr>
          <a:xfrm>
            <a:off x="7274678" y="2853961"/>
            <a:ext cx="1132154" cy="1150079"/>
            <a:chOff x="7304118" y="2853960"/>
            <a:chExt cx="1132154" cy="1150079"/>
          </a:xfrm>
        </p:grpSpPr>
        <p:sp>
          <p:nvSpPr>
            <p:cNvPr id="107" name="Teardrop 106">
              <a:extLst>
                <a:ext uri="{FF2B5EF4-FFF2-40B4-BE49-F238E27FC236}">
                  <a16:creationId xmlns:a16="http://schemas.microsoft.com/office/drawing/2014/main" id="{619F22E1-0573-4F6C-929F-3E217B065CF1}"/>
                </a:ext>
              </a:extLst>
            </p:cNvPr>
            <p:cNvSpPr/>
            <p:nvPr/>
          </p:nvSpPr>
          <p:spPr>
            <a:xfrm rot="8128671">
              <a:off x="7304118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9337D54-DF6B-4491-BEEB-EFE66AC93452}"/>
                </a:ext>
              </a:extLst>
            </p:cNvPr>
            <p:cNvSpPr/>
            <p:nvPr/>
          </p:nvSpPr>
          <p:spPr>
            <a:xfrm>
              <a:off x="7412995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A9C0B2C-AD86-4069-819B-355F1597A631}"/>
              </a:ext>
            </a:extLst>
          </p:cNvPr>
          <p:cNvGrpSpPr/>
          <p:nvPr/>
        </p:nvGrpSpPr>
        <p:grpSpPr>
          <a:xfrm>
            <a:off x="9003515" y="2846448"/>
            <a:ext cx="1132154" cy="1150079"/>
            <a:chOff x="8963717" y="2853960"/>
            <a:chExt cx="1132154" cy="1150079"/>
          </a:xfrm>
        </p:grpSpPr>
        <p:sp>
          <p:nvSpPr>
            <p:cNvPr id="109" name="Teardrop 108">
              <a:extLst>
                <a:ext uri="{FF2B5EF4-FFF2-40B4-BE49-F238E27FC236}">
                  <a16:creationId xmlns:a16="http://schemas.microsoft.com/office/drawing/2014/main" id="{FE5A9AB1-FAE2-4712-B4AE-EE17ED5E0464}"/>
                </a:ext>
              </a:extLst>
            </p:cNvPr>
            <p:cNvSpPr/>
            <p:nvPr/>
          </p:nvSpPr>
          <p:spPr>
            <a:xfrm rot="8128671">
              <a:off x="8963717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01D13D1-DF18-4E35-B5CD-FDD8E40D21F8}"/>
                </a:ext>
              </a:extLst>
            </p:cNvPr>
            <p:cNvSpPr/>
            <p:nvPr/>
          </p:nvSpPr>
          <p:spPr>
            <a:xfrm>
              <a:off x="9072594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6CE69E-A4F3-4F91-B69C-CEABFCB0127C}"/>
              </a:ext>
            </a:extLst>
          </p:cNvPr>
          <p:cNvGrpSpPr/>
          <p:nvPr/>
        </p:nvGrpSpPr>
        <p:grpSpPr>
          <a:xfrm>
            <a:off x="10736583" y="2854341"/>
            <a:ext cx="1127919" cy="1149697"/>
            <a:chOff x="10726014" y="2853960"/>
            <a:chExt cx="1132154" cy="1150079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73B13CB0-7787-4C44-A4F0-CD63AA2A6779}"/>
                </a:ext>
              </a:extLst>
            </p:cNvPr>
            <p:cNvSpPr/>
            <p:nvPr/>
          </p:nvSpPr>
          <p:spPr>
            <a:xfrm rot="8128671">
              <a:off x="10726014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78B4E98-AEC4-4831-BA6E-EAECBDFE6029}"/>
                </a:ext>
              </a:extLst>
            </p:cNvPr>
            <p:cNvSpPr/>
            <p:nvPr/>
          </p:nvSpPr>
          <p:spPr>
            <a:xfrm>
              <a:off x="10834891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7D38301-4A08-4E57-89BC-80E6CFB6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99" y="2943973"/>
            <a:ext cx="997885" cy="98450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3AD5-C281-4B7F-ABD3-EEAE8D19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0" y="2954828"/>
            <a:ext cx="959857" cy="94833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4FBD7-DA6B-4550-9D4F-8A9B9F58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64759" y="2947350"/>
            <a:ext cx="972964" cy="94826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8965E-29BD-420F-80D4-9B28FF45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3" y="2943973"/>
            <a:ext cx="969453" cy="957086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FDFA95-0B97-49E5-9B64-374602920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954" y="2934804"/>
            <a:ext cx="965372" cy="968362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69D47D-1FC0-4C41-8CB9-732BE3801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604377" y="2934805"/>
            <a:ext cx="983242" cy="97335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D84F61-5A70-4BD8-BB67-37ACF0F4D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745" y="2926468"/>
            <a:ext cx="982432" cy="985034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740226-02AB-4B85-B130-812CD2044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18E1E8F-6C3F-4AAE-8C6F-7D3A5EB2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Challenges in cities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48463-93EE-450C-982B-CDC17A35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574" y="411216"/>
            <a:ext cx="5624852" cy="1124971"/>
          </a:xfrm>
          <a:prstGeom prst="rect">
            <a:avLst/>
          </a:prstGeom>
        </p:spPr>
      </p:pic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029DE6B-6ECD-43EA-8C5E-ECF31457D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95" y="1960818"/>
            <a:ext cx="4373873" cy="1749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415BA7-FA77-403B-91DE-D31BE14DD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35" y="5148541"/>
            <a:ext cx="4050305" cy="1620122"/>
          </a:xfrm>
          <a:prstGeom prst="rect">
            <a:avLst/>
          </a:prstGeom>
        </p:spPr>
      </p:pic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D5B1B54-F41D-482D-862B-B2392DB80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152" y="3758733"/>
            <a:ext cx="3873357" cy="1549343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636A89C-F801-4D7C-9BC5-64AE8BAAB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768" y="1716801"/>
            <a:ext cx="4795113" cy="1918045"/>
          </a:xfrm>
          <a:prstGeom prst="rect">
            <a:avLst/>
          </a:prstGeom>
        </p:spPr>
      </p:pic>
      <p:pic>
        <p:nvPicPr>
          <p:cNvPr id="18" name="Picture 1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EDEDAB6-8D60-4E78-83CA-CD8D2B003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0768" y="3474513"/>
            <a:ext cx="4471544" cy="178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EA8003-F630-40F2-A565-D5FAAE405309}"/>
              </a:ext>
            </a:extLst>
          </p:cNvPr>
          <p:cNvGrpSpPr/>
          <p:nvPr/>
        </p:nvGrpSpPr>
        <p:grpSpPr>
          <a:xfrm>
            <a:off x="778459" y="4078842"/>
            <a:ext cx="10635082" cy="2082332"/>
            <a:chOff x="1293215" y="3428994"/>
            <a:chExt cx="9605570" cy="1838327"/>
          </a:xfrm>
        </p:grpSpPr>
        <p:pic>
          <p:nvPicPr>
            <p:cNvPr id="1026" name="Picture 2" descr="Bucket cliparts">
              <a:extLst>
                <a:ext uri="{FF2B5EF4-FFF2-40B4-BE49-F238E27FC236}">
                  <a16:creationId xmlns:a16="http://schemas.microsoft.com/office/drawing/2014/main" id="{887684DE-6572-4920-B823-617933BE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215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7" name="Picture 2" descr="Bucket cliparts">
              <a:extLst>
                <a:ext uri="{FF2B5EF4-FFF2-40B4-BE49-F238E27FC236}">
                  <a16:creationId xmlns:a16="http://schemas.microsoft.com/office/drawing/2014/main" id="{B15CC0B0-E2AF-4462-BB07-148A3D550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44" y="3428994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8" name="Picture 2" descr="Bucket cliparts">
              <a:extLst>
                <a:ext uri="{FF2B5EF4-FFF2-40B4-BE49-F238E27FC236}">
                  <a16:creationId xmlns:a16="http://schemas.microsoft.com/office/drawing/2014/main" id="{BE7B3E8B-B3FA-4FEB-8719-80AAD75E7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84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9" name="Picture 2" descr="Bucket cliparts">
              <a:extLst>
                <a:ext uri="{FF2B5EF4-FFF2-40B4-BE49-F238E27FC236}">
                  <a16:creationId xmlns:a16="http://schemas.microsoft.com/office/drawing/2014/main" id="{DCB175F8-1BF2-4C4F-9B24-7D884168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713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10" name="Picture 2" descr="Bucket cliparts">
              <a:extLst>
                <a:ext uri="{FF2B5EF4-FFF2-40B4-BE49-F238E27FC236}">
                  <a16:creationId xmlns:a16="http://schemas.microsoft.com/office/drawing/2014/main" id="{56F27CA6-5FF6-44EE-8597-B6AB90426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943" y="3428996"/>
              <a:ext cx="1875842" cy="1838325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B1E49-0417-4A2A-A699-ECFEC5E3FFA0}"/>
              </a:ext>
            </a:extLst>
          </p:cNvPr>
          <p:cNvSpPr txBox="1"/>
          <p:nvPr/>
        </p:nvSpPr>
        <p:spPr>
          <a:xfrm>
            <a:off x="778458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Affordable &amp; Accessible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5BBA-44C4-4E75-8A54-3A6A370938F9}"/>
              </a:ext>
            </a:extLst>
          </p:cNvPr>
          <p:cNvSpPr txBox="1"/>
          <p:nvPr/>
        </p:nvSpPr>
        <p:spPr>
          <a:xfrm>
            <a:off x="2913353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Generational Economic Opportunity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E7418-ACB9-4788-9167-7912E4B07D15}"/>
              </a:ext>
            </a:extLst>
          </p:cNvPr>
          <p:cNvSpPr txBox="1"/>
          <p:nvPr/>
        </p:nvSpPr>
        <p:spPr>
          <a:xfrm>
            <a:off x="4990245" y="2545216"/>
            <a:ext cx="20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Equality &amp;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658DE-7E70-4CBE-939F-D9C92DEDCB38}"/>
              </a:ext>
            </a:extLst>
          </p:cNvPr>
          <p:cNvSpPr txBox="1"/>
          <p:nvPr/>
        </p:nvSpPr>
        <p:spPr>
          <a:xfrm>
            <a:off x="7201754" y="2885294"/>
            <a:ext cx="19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Kids in 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18E52-FAA6-4F8A-8DF0-0117E0AF6A8B}"/>
              </a:ext>
            </a:extLst>
          </p:cNvPr>
          <p:cNvSpPr txBox="1"/>
          <p:nvPr/>
        </p:nvSpPr>
        <p:spPr>
          <a:xfrm>
            <a:off x="9278646" y="2545216"/>
            <a:ext cx="207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Mobility, Transit, &amp; Transportation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346096-5B8E-40F7-A27B-FAD16D6F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The five buckets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F0833F2-4F7C-4C73-AC6A-F01A0850F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59A7F3C-3689-4965-BB7D-3AF134583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3969F-8AA1-47A3-A7B4-726C854A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A3FDCD-32E1-4EE8-95F2-1368A4F43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6C8675FE-AAF1-48D2-8A43-23F7011A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439970"/>
              </p:ext>
            </p:extLst>
          </p:nvPr>
        </p:nvGraphicFramePr>
        <p:xfrm>
          <a:off x="5232369" y="2129718"/>
          <a:ext cx="6924675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4799C1F-C9D5-43C8-A61A-DC13B4F8D0F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Median Household Income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ED19E-F509-4A2E-8478-AB37705D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2F6AFB-C1AA-40E2-B56D-A53B31894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FC7E803-46E1-489C-ACA7-C70940530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178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Tw Cen MT</vt:lpstr>
      <vt:lpstr>Parcel</vt:lpstr>
      <vt:lpstr>Thriving Cities </vt:lpstr>
      <vt:lpstr>PowerPoint Presentation</vt:lpstr>
      <vt:lpstr>Opportunities in cities</vt:lpstr>
      <vt:lpstr>PowerPoint Presentation</vt:lpstr>
      <vt:lpstr>Challenges in cities</vt:lpstr>
      <vt:lpstr>The five buckets</vt:lpstr>
      <vt:lpstr>Affordable &amp; Accessible  Housing</vt:lpstr>
      <vt:lpstr>Generational Economic Opportunity</vt:lpstr>
      <vt:lpstr>Environmental  equality &amp; justice</vt:lpstr>
      <vt:lpstr>Kids in cities</vt:lpstr>
      <vt:lpstr>Mobility, Transit, &amp;  Transportation</vt:lpstr>
      <vt:lpstr>PowerPoint Presentation</vt:lpstr>
      <vt:lpstr>PowerPoint Presentation</vt:lpstr>
      <vt:lpstr>Thriving Cities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Saylor, Tori</cp:lastModifiedBy>
  <cp:revision>11</cp:revision>
  <dcterms:created xsi:type="dcterms:W3CDTF">2019-08-26T21:03:20Z</dcterms:created>
  <dcterms:modified xsi:type="dcterms:W3CDTF">2019-09-06T13:55:43Z</dcterms:modified>
</cp:coreProperties>
</file>