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6" r:id="rId2"/>
    <p:sldId id="292" r:id="rId3"/>
    <p:sldId id="275" r:id="rId4"/>
    <p:sldId id="264" r:id="rId5"/>
    <p:sldId id="265" r:id="rId6"/>
    <p:sldId id="282" r:id="rId7"/>
    <p:sldId id="257" r:id="rId8"/>
    <p:sldId id="258" r:id="rId9"/>
    <p:sldId id="286" r:id="rId10"/>
    <p:sldId id="260" r:id="rId11"/>
    <p:sldId id="261" r:id="rId12"/>
    <p:sldId id="267" r:id="rId13"/>
    <p:sldId id="266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F54"/>
    <a:srgbClr val="26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39E13-672D-470A-90D9-DA58102EE035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0357B3-DB19-40EB-B437-A3893EA4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27AE6997-0539-4EE3-907A-076ED386C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"/>
            <a:ext cx="12444875" cy="700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6F97B9-F937-46C8-A9D4-C245E4BA3192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Kids in Cities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AA1A81B2-81FE-4BEB-A3BA-D2A99289B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263747"/>
              </p:ext>
            </p:extLst>
          </p:nvPr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69391F-679F-4C19-998F-3C8022C9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FC222-6231-42E2-912A-AF50BAD3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117" y="579651"/>
            <a:ext cx="4571429" cy="914286"/>
          </a:xfrm>
          <a:prstGeom prst="rect">
            <a:avLst/>
          </a:prstGeom>
        </p:spPr>
      </p:pic>
      <p:pic>
        <p:nvPicPr>
          <p:cNvPr id="5" name="Picture 4" descr="A bridge over a body of water&#10;&#10;Description automatically generated">
            <a:extLst>
              <a:ext uri="{FF2B5EF4-FFF2-40B4-BE49-F238E27FC236}">
                <a16:creationId xmlns:a16="http://schemas.microsoft.com/office/drawing/2014/main" id="{71BE5256-423D-4407-B574-F93F461D1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680" y="1855510"/>
            <a:ext cx="6644640" cy="4422839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FBE66E-9D67-4911-9A6A-CFAA027E1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7F5AC2-EA38-40D2-8C4E-650EBF58502D}"/>
              </a:ext>
            </a:extLst>
          </p:cNvPr>
          <p:cNvSpPr txBox="1"/>
          <p:nvPr/>
        </p:nvSpPr>
        <p:spPr>
          <a:xfrm>
            <a:off x="2610374" y="5836021"/>
            <a:ext cx="69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Email: mieog-thrivingcities@michigan.gov</a:t>
            </a:r>
          </a:p>
        </p:txBody>
      </p:sp>
      <p:pic>
        <p:nvPicPr>
          <p:cNvPr id="8" name="Picture 7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247EE6B4-3ED0-4B78-9E65-3CEF5BB8D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</a:rPr>
              <a:t>Cities SUrvey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1683E4-0424-464F-A602-82AB1FF45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21F534-28C5-4694-8EE7-CAEF2BE699D5}"/>
              </a:ext>
            </a:extLst>
          </p:cNvPr>
          <p:cNvSpPr txBox="1"/>
          <p:nvPr/>
        </p:nvSpPr>
        <p:spPr>
          <a:xfrm>
            <a:off x="367142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1982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9A51C75-AF0E-4CC4-B0E2-5FBEE4E84E1D}"/>
              </a:ext>
            </a:extLst>
          </p:cNvPr>
          <p:cNvGrpSpPr/>
          <p:nvPr/>
        </p:nvGrpSpPr>
        <p:grpSpPr>
          <a:xfrm>
            <a:off x="786598" y="4704589"/>
            <a:ext cx="10618803" cy="205398"/>
            <a:chOff x="801672" y="5124450"/>
            <a:chExt cx="9853040" cy="18634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DC3286-3B69-46BD-97AD-735DF5A78C04}"/>
                </a:ext>
              </a:extLst>
            </p:cNvPr>
            <p:cNvGrpSpPr/>
            <p:nvPr/>
          </p:nvGrpSpPr>
          <p:grpSpPr>
            <a:xfrm>
              <a:off x="801672" y="5124450"/>
              <a:ext cx="5021851" cy="186348"/>
              <a:chOff x="792861" y="4229099"/>
              <a:chExt cx="6462624" cy="2434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DA7451-8270-4BE5-B152-AD28659614F1}"/>
                  </a:ext>
                </a:extLst>
              </p:cNvPr>
              <p:cNvCxnSpPr>
                <a:cxnSpLocks/>
                <a:stCxn id="14" idx="6"/>
                <a:endCxn id="19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3DAC044-CDBD-4093-B909-8F6681FB048B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F56F8CF-DF01-4179-A1E7-1FF0AB79C61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3466AF3-6E84-4084-9A18-122F78B7BE1C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90E6A0-E4E4-46A8-AAA2-3ED20CFAF063}"/>
                  </a:ext>
                </a:extLst>
              </p:cNvPr>
              <p:cNvCxnSpPr>
                <a:cxnSpLocks/>
                <a:stCxn id="18" idx="6"/>
                <a:endCxn id="23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E28E7A-5190-46B0-B974-D6E75C9C2C9C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9570A19-AB0C-42DA-A89E-3D1EC62E7B1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5C8B87E-BC43-40DB-B599-157316EEEDC0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2450B7-EBD4-45B5-AF13-D84D1CFCFF2B}"/>
                  </a:ext>
                </a:extLst>
              </p:cNvPr>
              <p:cNvCxnSpPr>
                <a:cxnSpLocks/>
                <a:stCxn id="22" idx="6"/>
                <a:endCxn id="27" idx="6"/>
              </p:cNvCxnSpPr>
              <p:nvPr/>
            </p:nvCxnSpPr>
            <p:spPr>
              <a:xfrm>
                <a:off x="5172075" y="4350849"/>
                <a:ext cx="186329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E05E967-F847-40FC-9F08-D73878E4E260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E5A266A-F095-43C1-99FA-42533003B1A8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DA6AFA3-BBB2-4B5C-9637-F5EB610B92B6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AD5199-3102-4D95-B9B2-A1E94BF93809}"/>
                  </a:ext>
                </a:extLst>
              </p:cNvPr>
              <p:cNvGrpSpPr/>
              <p:nvPr/>
            </p:nvGrpSpPr>
            <p:grpSpPr>
              <a:xfrm>
                <a:off x="701012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3B39CBC-F713-4BE2-9557-20A35844DFA5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F0DD6E9-B181-4F46-8BAF-D2DA3237E1A5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AF83C1-3515-42A6-989A-BE481B660FE9}"/>
                </a:ext>
              </a:extLst>
            </p:cNvPr>
            <p:cNvGrpSpPr/>
            <p:nvPr/>
          </p:nvGrpSpPr>
          <p:grpSpPr>
            <a:xfrm rot="10800000">
              <a:off x="5823523" y="5124450"/>
              <a:ext cx="4831189" cy="186348"/>
              <a:chOff x="792861" y="4229099"/>
              <a:chExt cx="6217261" cy="2434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28DE611-5536-4D0F-9A1E-10583D4FC497}"/>
                  </a:ext>
                </a:extLst>
              </p:cNvPr>
              <p:cNvCxnSpPr>
                <a:cxnSpLocks/>
                <a:stCxn id="82" idx="6"/>
                <a:endCxn id="81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5292E11-544F-42B5-AF60-B1DAD554DC73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0CE47BE-A7CA-47D5-9DA3-92136B4DFF3C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BDDDF7F-310C-4220-8DB4-4CB8B1494953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E91C814-66A2-48F9-A746-A1CFB3E2E137}"/>
                  </a:ext>
                </a:extLst>
              </p:cNvPr>
              <p:cNvCxnSpPr>
                <a:cxnSpLocks/>
                <a:stCxn id="80" idx="6"/>
                <a:endCxn id="79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C681A1A-A6D0-4297-AF93-54F32FA33EF7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D62E16E-7368-4C4A-8310-118D0D51C7E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DC4455A-93AB-46B0-A693-E4285C192281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FC9430A-464E-4901-8F0D-324239F88AB2}"/>
                  </a:ext>
                </a:extLst>
              </p:cNvPr>
              <p:cNvCxnSpPr>
                <a:cxnSpLocks/>
                <a:stCxn id="78" idx="6"/>
                <a:endCxn id="26" idx="6"/>
              </p:cNvCxnSpPr>
              <p:nvPr/>
            </p:nvCxnSpPr>
            <p:spPr>
              <a:xfrm rot="10800000" flipH="1">
                <a:off x="5172075" y="4350849"/>
                <a:ext cx="183804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34373A2-E042-4816-BE2B-EC42D33DF263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53F018B-AAD7-4D61-8144-58491C39F13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7D5818D-86EF-4922-B447-3D9239A6D8F4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5506ECB-D1EB-4CEE-BD73-1368913D8E9C}"/>
              </a:ext>
            </a:extLst>
          </p:cNvPr>
          <p:cNvSpPr txBox="1"/>
          <p:nvPr/>
        </p:nvSpPr>
        <p:spPr>
          <a:xfrm>
            <a:off x="2094248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85DEA2-2DCF-4179-B31F-1807DE570100}"/>
              </a:ext>
            </a:extLst>
          </p:cNvPr>
          <p:cNvSpPr txBox="1"/>
          <p:nvPr/>
        </p:nvSpPr>
        <p:spPr>
          <a:xfrm>
            <a:off x="3825199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D10CF8-F144-414A-A6A1-8BCC3104D943}"/>
              </a:ext>
            </a:extLst>
          </p:cNvPr>
          <p:cNvSpPr txBox="1"/>
          <p:nvPr/>
        </p:nvSpPr>
        <p:spPr>
          <a:xfrm>
            <a:off x="5569956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1990s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594778-C9AC-4E0D-AC68-FF75FFF158A1}"/>
              </a:ext>
            </a:extLst>
          </p:cNvPr>
          <p:cNvSpPr txBox="1"/>
          <p:nvPr/>
        </p:nvSpPr>
        <p:spPr>
          <a:xfrm>
            <a:off x="9045666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BFE8F8-FF44-4B0B-8426-D6D812D48487}"/>
              </a:ext>
            </a:extLst>
          </p:cNvPr>
          <p:cNvSpPr txBox="1"/>
          <p:nvPr/>
        </p:nvSpPr>
        <p:spPr>
          <a:xfrm>
            <a:off x="7314713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2000s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EE28D8-A55F-465C-B532-D1C4E1741F1C}"/>
              </a:ext>
            </a:extLst>
          </p:cNvPr>
          <p:cNvSpPr txBox="1"/>
          <p:nvPr/>
        </p:nvSpPr>
        <p:spPr>
          <a:xfrm>
            <a:off x="10778092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2019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0BE1151-5641-4602-BD46-63B7AF7AB76F}"/>
              </a:ext>
            </a:extLst>
          </p:cNvPr>
          <p:cNvGrpSpPr/>
          <p:nvPr/>
        </p:nvGrpSpPr>
        <p:grpSpPr>
          <a:xfrm>
            <a:off x="2056331" y="2853961"/>
            <a:ext cx="1132154" cy="1150079"/>
            <a:chOff x="2122259" y="2853960"/>
            <a:chExt cx="1132154" cy="1150079"/>
          </a:xfrm>
        </p:grpSpPr>
        <p:sp>
          <p:nvSpPr>
            <p:cNvPr id="95" name="Teardrop 94">
              <a:extLst>
                <a:ext uri="{FF2B5EF4-FFF2-40B4-BE49-F238E27FC236}">
                  <a16:creationId xmlns:a16="http://schemas.microsoft.com/office/drawing/2014/main" id="{E8A57D01-DE0A-4783-8099-0D0102E9FA54}"/>
                </a:ext>
              </a:extLst>
            </p:cNvPr>
            <p:cNvSpPr/>
            <p:nvPr/>
          </p:nvSpPr>
          <p:spPr>
            <a:xfrm rot="8128671">
              <a:off x="2122259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C09EA8D-966C-422B-8390-90D1438B9D8B}"/>
                </a:ext>
              </a:extLst>
            </p:cNvPr>
            <p:cNvSpPr/>
            <p:nvPr/>
          </p:nvSpPr>
          <p:spPr>
            <a:xfrm>
              <a:off x="2231136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779708-5755-407C-972B-85F04B0B34B0}"/>
              </a:ext>
            </a:extLst>
          </p:cNvPr>
          <p:cNvGrpSpPr/>
          <p:nvPr/>
        </p:nvGrpSpPr>
        <p:grpSpPr>
          <a:xfrm>
            <a:off x="333832" y="2853960"/>
            <a:ext cx="1132154" cy="1150079"/>
            <a:chOff x="333832" y="2853960"/>
            <a:chExt cx="1132154" cy="1150079"/>
          </a:xfrm>
        </p:grpSpPr>
        <p:sp>
          <p:nvSpPr>
            <p:cNvPr id="98" name="Teardrop 97">
              <a:extLst>
                <a:ext uri="{FF2B5EF4-FFF2-40B4-BE49-F238E27FC236}">
                  <a16:creationId xmlns:a16="http://schemas.microsoft.com/office/drawing/2014/main" id="{086DEF0F-5D16-4DAA-87D4-A0DC17FF3802}"/>
                </a:ext>
              </a:extLst>
            </p:cNvPr>
            <p:cNvSpPr/>
            <p:nvPr/>
          </p:nvSpPr>
          <p:spPr>
            <a:xfrm rot="8128671">
              <a:off x="333832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5F2C3C7-2FF3-44A9-9CC0-1126D8832C42}"/>
                </a:ext>
              </a:extLst>
            </p:cNvPr>
            <p:cNvSpPr/>
            <p:nvPr/>
          </p:nvSpPr>
          <p:spPr>
            <a:xfrm>
              <a:off x="442709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EFD341-FC61-4F0C-BB41-08ACACBA6644}"/>
              </a:ext>
            </a:extLst>
          </p:cNvPr>
          <p:cNvGrpSpPr/>
          <p:nvPr/>
        </p:nvGrpSpPr>
        <p:grpSpPr>
          <a:xfrm>
            <a:off x="3785164" y="2853961"/>
            <a:ext cx="1132154" cy="1150079"/>
            <a:chOff x="3735881" y="2853960"/>
            <a:chExt cx="1132154" cy="1150079"/>
          </a:xfrm>
        </p:grpSpPr>
        <p:sp>
          <p:nvSpPr>
            <p:cNvPr id="103" name="Teardrop 102">
              <a:extLst>
                <a:ext uri="{FF2B5EF4-FFF2-40B4-BE49-F238E27FC236}">
                  <a16:creationId xmlns:a16="http://schemas.microsoft.com/office/drawing/2014/main" id="{E9A41A76-5F9F-4523-B179-BC8FAEF047BD}"/>
                </a:ext>
              </a:extLst>
            </p:cNvPr>
            <p:cNvSpPr/>
            <p:nvPr/>
          </p:nvSpPr>
          <p:spPr>
            <a:xfrm rot="8128671">
              <a:off x="3735881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49568A-6258-429C-8BC3-08F4E9CFD709}"/>
                </a:ext>
              </a:extLst>
            </p:cNvPr>
            <p:cNvSpPr/>
            <p:nvPr/>
          </p:nvSpPr>
          <p:spPr>
            <a:xfrm>
              <a:off x="3844758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D721F67-84B5-4A1C-A560-6CDCB126C342}"/>
              </a:ext>
            </a:extLst>
          </p:cNvPr>
          <p:cNvGrpSpPr/>
          <p:nvPr/>
        </p:nvGrpSpPr>
        <p:grpSpPr>
          <a:xfrm>
            <a:off x="5529921" y="2853961"/>
            <a:ext cx="1132154" cy="1150079"/>
            <a:chOff x="5534740" y="2853960"/>
            <a:chExt cx="1132154" cy="1150079"/>
          </a:xfrm>
        </p:grpSpPr>
        <p:sp>
          <p:nvSpPr>
            <p:cNvPr id="105" name="Teardrop 104">
              <a:extLst>
                <a:ext uri="{FF2B5EF4-FFF2-40B4-BE49-F238E27FC236}">
                  <a16:creationId xmlns:a16="http://schemas.microsoft.com/office/drawing/2014/main" id="{01BFCB71-D716-4BA0-8BC7-4CBC3D523DAB}"/>
                </a:ext>
              </a:extLst>
            </p:cNvPr>
            <p:cNvSpPr/>
            <p:nvPr/>
          </p:nvSpPr>
          <p:spPr>
            <a:xfrm rot="8128671">
              <a:off x="5534740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F12AC20-69C7-49D5-BA7F-F40B1C6CF697}"/>
                </a:ext>
              </a:extLst>
            </p:cNvPr>
            <p:cNvSpPr/>
            <p:nvPr/>
          </p:nvSpPr>
          <p:spPr>
            <a:xfrm>
              <a:off x="5643617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C70221-455E-42E4-8942-55B40ACD873B}"/>
              </a:ext>
            </a:extLst>
          </p:cNvPr>
          <p:cNvGrpSpPr/>
          <p:nvPr/>
        </p:nvGrpSpPr>
        <p:grpSpPr>
          <a:xfrm>
            <a:off x="7274678" y="2853961"/>
            <a:ext cx="1132154" cy="1150079"/>
            <a:chOff x="7304118" y="2853960"/>
            <a:chExt cx="1132154" cy="1150079"/>
          </a:xfrm>
        </p:grpSpPr>
        <p:sp>
          <p:nvSpPr>
            <p:cNvPr id="107" name="Teardrop 106">
              <a:extLst>
                <a:ext uri="{FF2B5EF4-FFF2-40B4-BE49-F238E27FC236}">
                  <a16:creationId xmlns:a16="http://schemas.microsoft.com/office/drawing/2014/main" id="{619F22E1-0573-4F6C-929F-3E217B065CF1}"/>
                </a:ext>
              </a:extLst>
            </p:cNvPr>
            <p:cNvSpPr/>
            <p:nvPr/>
          </p:nvSpPr>
          <p:spPr>
            <a:xfrm rot="8128671">
              <a:off x="7304118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9337D54-DF6B-4491-BEEB-EFE66AC93452}"/>
                </a:ext>
              </a:extLst>
            </p:cNvPr>
            <p:cNvSpPr/>
            <p:nvPr/>
          </p:nvSpPr>
          <p:spPr>
            <a:xfrm>
              <a:off x="7412995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A9C0B2C-AD86-4069-819B-355F1597A631}"/>
              </a:ext>
            </a:extLst>
          </p:cNvPr>
          <p:cNvGrpSpPr/>
          <p:nvPr/>
        </p:nvGrpSpPr>
        <p:grpSpPr>
          <a:xfrm>
            <a:off x="9003515" y="2846448"/>
            <a:ext cx="1132154" cy="1150079"/>
            <a:chOff x="8963717" y="2853960"/>
            <a:chExt cx="1132154" cy="1150079"/>
          </a:xfrm>
        </p:grpSpPr>
        <p:sp>
          <p:nvSpPr>
            <p:cNvPr id="109" name="Teardrop 108">
              <a:extLst>
                <a:ext uri="{FF2B5EF4-FFF2-40B4-BE49-F238E27FC236}">
                  <a16:creationId xmlns:a16="http://schemas.microsoft.com/office/drawing/2014/main" id="{FE5A9AB1-FAE2-4712-B4AE-EE17ED5E0464}"/>
                </a:ext>
              </a:extLst>
            </p:cNvPr>
            <p:cNvSpPr/>
            <p:nvPr/>
          </p:nvSpPr>
          <p:spPr>
            <a:xfrm rot="8128671">
              <a:off x="8963717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01D13D1-DF18-4E35-B5CD-FDD8E40D21F8}"/>
                </a:ext>
              </a:extLst>
            </p:cNvPr>
            <p:cNvSpPr/>
            <p:nvPr/>
          </p:nvSpPr>
          <p:spPr>
            <a:xfrm>
              <a:off x="9072594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6CE69E-A4F3-4F91-B69C-CEABFCB0127C}"/>
              </a:ext>
            </a:extLst>
          </p:cNvPr>
          <p:cNvGrpSpPr/>
          <p:nvPr/>
        </p:nvGrpSpPr>
        <p:grpSpPr>
          <a:xfrm>
            <a:off x="10736583" y="2854341"/>
            <a:ext cx="1127919" cy="1149697"/>
            <a:chOff x="10726014" y="2853960"/>
            <a:chExt cx="1132154" cy="1150079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73B13CB0-7787-4C44-A4F0-CD63AA2A6779}"/>
                </a:ext>
              </a:extLst>
            </p:cNvPr>
            <p:cNvSpPr/>
            <p:nvPr/>
          </p:nvSpPr>
          <p:spPr>
            <a:xfrm rot="8128671">
              <a:off x="10726014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78B4E98-AEC4-4831-BA6E-EAECBDFE6029}"/>
                </a:ext>
              </a:extLst>
            </p:cNvPr>
            <p:cNvSpPr/>
            <p:nvPr/>
          </p:nvSpPr>
          <p:spPr>
            <a:xfrm>
              <a:off x="10834891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7D38301-4A08-4E57-89BC-80E6CFB6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99" y="2943973"/>
            <a:ext cx="997885" cy="98450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3AD5-C281-4B7F-ABD3-EEAE8D19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0" y="2954828"/>
            <a:ext cx="959857" cy="94833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4FBD7-DA6B-4550-9D4F-8A9B9F58A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64759" y="2947350"/>
            <a:ext cx="972964" cy="94826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68965E-29BD-420F-80D4-9B28FF45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3" y="2943973"/>
            <a:ext cx="969453" cy="957086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FDFA95-0B97-49E5-9B64-374602920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954" y="2934804"/>
            <a:ext cx="965372" cy="968362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69D47D-1FC0-4C41-8CB9-732BE3801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5604377" y="2934805"/>
            <a:ext cx="983242" cy="97335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D84F61-5A70-4BD8-BB67-37ACF0F4D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745" y="2926468"/>
            <a:ext cx="982432" cy="985034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16983624-C279-4B35-9C7E-69D81393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96D1F3-AF1F-4DB1-B521-57C452834D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46590"/>
            <a:ext cx="12274827" cy="69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72DD-339F-4B40-9A5D-0D087F6C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Opportunities in cities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9CD190D-3239-4B99-8306-8145E5EB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58" y="450540"/>
            <a:ext cx="5510212" cy="1081023"/>
          </a:xfrm>
          <a:prstGeom prst="rect">
            <a:avLst/>
          </a:prstGeom>
        </p:spPr>
      </p:pic>
      <p:pic>
        <p:nvPicPr>
          <p:cNvPr id="5" name="Picture 4" descr="A picture containing photo, person, indoor, posing&#10;&#10;Description automatically generated">
            <a:extLst>
              <a:ext uri="{FF2B5EF4-FFF2-40B4-BE49-F238E27FC236}">
                <a16:creationId xmlns:a16="http://schemas.microsoft.com/office/drawing/2014/main" id="{FC008414-61EF-4443-842B-604A838F3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18E1E8F-6C3F-4AAE-8C6F-7D3A5EB2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Challenges in cities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48463-93EE-450C-982B-CDC17A35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574" y="411216"/>
            <a:ext cx="5624852" cy="1124971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D1472A-FA4D-4DAD-9596-E87275905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EA8003-F630-40F2-A565-D5FAAE405309}"/>
              </a:ext>
            </a:extLst>
          </p:cNvPr>
          <p:cNvGrpSpPr/>
          <p:nvPr/>
        </p:nvGrpSpPr>
        <p:grpSpPr>
          <a:xfrm>
            <a:off x="778459" y="4078842"/>
            <a:ext cx="10635082" cy="2082332"/>
            <a:chOff x="1293215" y="3428994"/>
            <a:chExt cx="9605570" cy="1838327"/>
          </a:xfrm>
        </p:grpSpPr>
        <p:pic>
          <p:nvPicPr>
            <p:cNvPr id="1026" name="Picture 2" descr="Bucket cliparts">
              <a:extLst>
                <a:ext uri="{FF2B5EF4-FFF2-40B4-BE49-F238E27FC236}">
                  <a16:creationId xmlns:a16="http://schemas.microsoft.com/office/drawing/2014/main" id="{887684DE-6572-4920-B823-617933BEA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215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7" name="Picture 2" descr="Bucket cliparts">
              <a:extLst>
                <a:ext uri="{FF2B5EF4-FFF2-40B4-BE49-F238E27FC236}">
                  <a16:creationId xmlns:a16="http://schemas.microsoft.com/office/drawing/2014/main" id="{B15CC0B0-E2AF-4462-BB07-148A3D550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44" y="3428994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8" name="Picture 2" descr="Bucket cliparts">
              <a:extLst>
                <a:ext uri="{FF2B5EF4-FFF2-40B4-BE49-F238E27FC236}">
                  <a16:creationId xmlns:a16="http://schemas.microsoft.com/office/drawing/2014/main" id="{BE7B3E8B-B3FA-4FEB-8719-80AAD75E7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484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9" name="Picture 2" descr="Bucket cliparts">
              <a:extLst>
                <a:ext uri="{FF2B5EF4-FFF2-40B4-BE49-F238E27FC236}">
                  <a16:creationId xmlns:a16="http://schemas.microsoft.com/office/drawing/2014/main" id="{DCB175F8-1BF2-4C4F-9B24-7D884168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713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10" name="Picture 2" descr="Bucket cliparts">
              <a:extLst>
                <a:ext uri="{FF2B5EF4-FFF2-40B4-BE49-F238E27FC236}">
                  <a16:creationId xmlns:a16="http://schemas.microsoft.com/office/drawing/2014/main" id="{56F27CA6-5FF6-44EE-8597-B6AB90426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943" y="3428996"/>
              <a:ext cx="1875842" cy="1838325"/>
            </a:xfrm>
            <a:prstGeom prst="rect">
              <a:avLst/>
            </a:prstGeom>
            <a:no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B1E49-0417-4A2A-A699-ECFEC5E3FFA0}"/>
              </a:ext>
            </a:extLst>
          </p:cNvPr>
          <p:cNvSpPr txBox="1"/>
          <p:nvPr/>
        </p:nvSpPr>
        <p:spPr>
          <a:xfrm>
            <a:off x="778458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Affordable &amp; Accessible Housing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5BBA-44C4-4E75-8A54-3A6A370938F9}"/>
              </a:ext>
            </a:extLst>
          </p:cNvPr>
          <p:cNvSpPr txBox="1"/>
          <p:nvPr/>
        </p:nvSpPr>
        <p:spPr>
          <a:xfrm>
            <a:off x="2913353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Generational Economic Opportunity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E7418-ACB9-4788-9167-7912E4B07D15}"/>
              </a:ext>
            </a:extLst>
          </p:cNvPr>
          <p:cNvSpPr txBox="1"/>
          <p:nvPr/>
        </p:nvSpPr>
        <p:spPr>
          <a:xfrm>
            <a:off x="4990245" y="2545216"/>
            <a:ext cx="200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 Equality &amp; Justice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658DE-7E70-4CBE-939F-D9C92DEDCB38}"/>
              </a:ext>
            </a:extLst>
          </p:cNvPr>
          <p:cNvSpPr txBox="1"/>
          <p:nvPr/>
        </p:nvSpPr>
        <p:spPr>
          <a:xfrm>
            <a:off x="7201754" y="2885294"/>
            <a:ext cx="19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Kids in Cities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18E52-FAA6-4F8A-8DF0-0117E0AF6A8B}"/>
              </a:ext>
            </a:extLst>
          </p:cNvPr>
          <p:cNvSpPr txBox="1"/>
          <p:nvPr/>
        </p:nvSpPr>
        <p:spPr>
          <a:xfrm>
            <a:off x="9278646" y="2545216"/>
            <a:ext cx="207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Mobility, Transit, &amp; Transportation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346096-5B8E-40F7-A27B-FAD16D6F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The five buckets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B393523-4EE3-422D-98A2-7D124331C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1B600-2C7E-442F-A59E-36BCE254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Affordable &amp; Accessible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73F66-B716-454C-BAE7-862D5038D2FC}"/>
              </a:ext>
            </a:extLst>
          </p:cNvPr>
          <p:cNvSpPr txBox="1"/>
          <p:nvPr/>
        </p:nvSpPr>
        <p:spPr>
          <a:xfrm>
            <a:off x="2705854" y="2117839"/>
            <a:ext cx="7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FA777-CF9E-45D7-8053-BAA4D2B14A0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Affordable &amp; Accessible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CB653-0FD4-4920-B623-DB1B7E30EBD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E53D-94CE-41C4-B4AB-6175732726B6}"/>
              </a:ext>
            </a:extLst>
          </p:cNvPr>
          <p:cNvSpPr txBox="1"/>
          <p:nvPr/>
        </p:nvSpPr>
        <p:spPr>
          <a:xfrm>
            <a:off x="5635540" y="2207182"/>
            <a:ext cx="604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affordable housing</a:t>
            </a:r>
          </a:p>
          <a:p>
            <a:r>
              <a:rPr lang="en-US" sz="2400" dirty="0" err="1"/>
              <a:t>af</a:t>
            </a:r>
            <a:r>
              <a:rPr lang="en-US" sz="2400" dirty="0"/>
              <a:t>·​ford·​able </a:t>
            </a:r>
            <a:r>
              <a:rPr lang="en-US" sz="2400" dirty="0" err="1"/>
              <a:t>hous</a:t>
            </a:r>
            <a:r>
              <a:rPr lang="en-US" sz="2400" dirty="0"/>
              <a:t>·​</a:t>
            </a:r>
            <a:r>
              <a:rPr lang="en-US" sz="2400" dirty="0" err="1"/>
              <a:t>ing</a:t>
            </a:r>
            <a:r>
              <a:rPr lang="en-US" sz="2400" dirty="0"/>
              <a:t> | \ ə-ˈ</a:t>
            </a:r>
            <a:r>
              <a:rPr lang="en-US" sz="2400" dirty="0" err="1"/>
              <a:t>fȯr-də-bəl</a:t>
            </a:r>
            <a:r>
              <a:rPr lang="en-US" sz="2400" dirty="0"/>
              <a:t> ˈ</a:t>
            </a:r>
            <a:r>
              <a:rPr lang="en-US" sz="2400" dirty="0" err="1"/>
              <a:t>hau</a:t>
            </a:r>
            <a:r>
              <a:rPr lang="en-US" sz="2400" dirty="0"/>
              <a:t>̇-</a:t>
            </a:r>
            <a:r>
              <a:rPr lang="en-US" sz="2400" dirty="0" err="1"/>
              <a:t>ziŋ</a:t>
            </a:r>
            <a:r>
              <a:rPr lang="en-US" sz="2400" dirty="0"/>
              <a:t> \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Affordable housing means that an individual can secure housing without paying more than 30% of income on housing.  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BD5833-4BD9-4168-AA6A-9B3F04CB082F}"/>
              </a:ext>
            </a:extLst>
          </p:cNvPr>
          <p:cNvSpPr txBox="1">
            <a:spLocks/>
          </p:cNvSpPr>
          <p:nvPr/>
        </p:nvSpPr>
        <p:spPr bwMode="black">
          <a:xfrm>
            <a:off x="6225827" y="67734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Affordable Housing?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0D7DB5-26D1-457D-8908-286D72095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34E48-7A6A-4E16-B422-C7D53B3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Generational Economic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674F-24C3-4CA7-ADF1-9D3191216B29}"/>
              </a:ext>
            </a:extLst>
          </p:cNvPr>
          <p:cNvSpPr txBox="1"/>
          <p:nvPr/>
        </p:nvSpPr>
        <p:spPr>
          <a:xfrm>
            <a:off x="2682340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3B84D4-DDBC-4941-9676-203872B36318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>
                <a:solidFill>
                  <a:srgbClr val="FFFFFF"/>
                </a:solidFill>
              </a:rPr>
              <a:t>Generational Economic Opportunity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FFE9A-EF98-443F-9311-A32AEB419D19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783E78-B348-4D43-B7A9-B63B8D97F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143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Tw Cen MT</vt:lpstr>
      <vt:lpstr>Parcel</vt:lpstr>
      <vt:lpstr>PowerPoint Presentation</vt:lpstr>
      <vt:lpstr>PowerPoint Presentation</vt:lpstr>
      <vt:lpstr>PowerPoint Presentation</vt:lpstr>
      <vt:lpstr>Opportunities in cities</vt:lpstr>
      <vt:lpstr>Challenges in cities</vt:lpstr>
      <vt:lpstr>The five buckets</vt:lpstr>
      <vt:lpstr>Affordable &amp; Accessible  Housing</vt:lpstr>
      <vt:lpstr>Generational Economic Opportunity</vt:lpstr>
      <vt:lpstr>Environmental  equality &amp; justice</vt:lpstr>
      <vt:lpstr>PowerPoint Presentation</vt:lpstr>
      <vt:lpstr>Mobility, Transit, &amp;  Transportation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Cities</dc:title>
  <dc:creator>Leddy, Robert</dc:creator>
  <cp:lastModifiedBy>Leddy, Robert</cp:lastModifiedBy>
  <cp:revision>16</cp:revision>
  <dcterms:created xsi:type="dcterms:W3CDTF">2019-08-26T21:03:20Z</dcterms:created>
  <dcterms:modified xsi:type="dcterms:W3CDTF">2019-11-27T17:26:05Z</dcterms:modified>
</cp:coreProperties>
</file>